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6.xml" ContentType="application/vnd.openxmlformats-officedocument.theme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slideLayouts/slideLayout31.xml" ContentType="application/vnd.openxmlformats-officedocument.presentationml.slideLayout+xml"/>
  <Override PartName="/ppt/theme/theme18.xml" ContentType="application/vnd.openxmlformats-officedocument.theme+xml"/>
  <Override PartName="/ppt/slideLayouts/slideLayout32.xml" ContentType="application/vnd.openxmlformats-officedocument.presentationml.slideLayout+xml"/>
  <Override PartName="/ppt/theme/theme19.xml" ContentType="application/vnd.openxmlformats-officedocument.theme+xml"/>
  <Override PartName="/ppt/slideLayouts/slideLayout33.xml" ContentType="application/vnd.openxmlformats-officedocument.presentationml.slideLayout+xml"/>
  <Override PartName="/ppt/theme/theme20.xml" ContentType="application/vnd.openxmlformats-officedocument.theme+xml"/>
  <Override PartName="/ppt/slideLayouts/slideLayout34.xml" ContentType="application/vnd.openxmlformats-officedocument.presentationml.slideLayout+xml"/>
  <Override PartName="/ppt/theme/theme21.xml" ContentType="application/vnd.openxmlformats-officedocument.theme+xml"/>
  <Override PartName="/ppt/slideLayouts/slideLayout35.xml" ContentType="application/vnd.openxmlformats-officedocument.presentationml.slideLayout+xml"/>
  <Override PartName="/ppt/theme/theme2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5" r:id="rId2"/>
    <p:sldMasterId id="2147483697" r:id="rId3"/>
    <p:sldMasterId id="2147483699" r:id="rId4"/>
    <p:sldMasterId id="2147483701" r:id="rId5"/>
    <p:sldMasterId id="2147483703" r:id="rId6"/>
    <p:sldMasterId id="2147483705" r:id="rId7"/>
    <p:sldMasterId id="2147483707" r:id="rId8"/>
    <p:sldMasterId id="2147483709" r:id="rId9"/>
    <p:sldMasterId id="2147483711" r:id="rId10"/>
    <p:sldMasterId id="2147483715" r:id="rId11"/>
    <p:sldMasterId id="2147483717" r:id="rId12"/>
    <p:sldMasterId id="2147483719" r:id="rId13"/>
    <p:sldMasterId id="2147483721" r:id="rId14"/>
    <p:sldMasterId id="2147483723" r:id="rId15"/>
    <p:sldMasterId id="2147483725" r:id="rId16"/>
    <p:sldMasterId id="2147483729" r:id="rId17"/>
    <p:sldMasterId id="2147483731" r:id="rId18"/>
    <p:sldMasterId id="2147483735" r:id="rId19"/>
    <p:sldMasterId id="2147483737" r:id="rId20"/>
    <p:sldMasterId id="2147483739" r:id="rId21"/>
    <p:sldMasterId id="2147483741" r:id="rId22"/>
    <p:sldMasterId id="2147483743" r:id="rId23"/>
    <p:sldMasterId id="2147483747" r:id="rId24"/>
    <p:sldMasterId id="2147483752" r:id="rId25"/>
    <p:sldMasterId id="2147483761" r:id="rId26"/>
  </p:sldMasterIdLst>
  <p:notesMasterIdLst>
    <p:notesMasterId r:id="rId159"/>
  </p:notesMasterIdLst>
  <p:handoutMasterIdLst>
    <p:handoutMasterId r:id="rId160"/>
  </p:handoutMasterIdLst>
  <p:sldIdLst>
    <p:sldId id="448" r:id="rId27"/>
    <p:sldId id="454" r:id="rId28"/>
    <p:sldId id="455" r:id="rId29"/>
    <p:sldId id="456" r:id="rId30"/>
    <p:sldId id="457" r:id="rId31"/>
    <p:sldId id="458" r:id="rId32"/>
    <p:sldId id="459" r:id="rId33"/>
    <p:sldId id="461" r:id="rId34"/>
    <p:sldId id="379" r:id="rId35"/>
    <p:sldId id="449" r:id="rId36"/>
    <p:sldId id="267" r:id="rId37"/>
    <p:sldId id="380" r:id="rId38"/>
    <p:sldId id="381" r:id="rId39"/>
    <p:sldId id="534" r:id="rId40"/>
    <p:sldId id="535" r:id="rId41"/>
    <p:sldId id="536" r:id="rId42"/>
    <p:sldId id="537" r:id="rId43"/>
    <p:sldId id="300" r:id="rId44"/>
    <p:sldId id="271" r:id="rId45"/>
    <p:sldId id="281" r:id="rId46"/>
    <p:sldId id="354" r:id="rId47"/>
    <p:sldId id="383" r:id="rId48"/>
    <p:sldId id="452" r:id="rId49"/>
    <p:sldId id="453" r:id="rId50"/>
    <p:sldId id="382" r:id="rId51"/>
    <p:sldId id="283" r:id="rId52"/>
    <p:sldId id="351" r:id="rId53"/>
    <p:sldId id="352" r:id="rId54"/>
    <p:sldId id="375" r:id="rId55"/>
    <p:sldId id="353" r:id="rId56"/>
    <p:sldId id="365" r:id="rId57"/>
    <p:sldId id="355" r:id="rId58"/>
    <p:sldId id="362" r:id="rId59"/>
    <p:sldId id="363" r:id="rId60"/>
    <p:sldId id="359" r:id="rId61"/>
    <p:sldId id="357" r:id="rId62"/>
    <p:sldId id="364" r:id="rId63"/>
    <p:sldId id="384" r:id="rId64"/>
    <p:sldId id="366" r:id="rId65"/>
    <p:sldId id="369" r:id="rId66"/>
    <p:sldId id="370" r:id="rId67"/>
    <p:sldId id="371" r:id="rId68"/>
    <p:sldId id="372" r:id="rId69"/>
    <p:sldId id="373" r:id="rId70"/>
    <p:sldId id="374" r:id="rId71"/>
    <p:sldId id="367" r:id="rId72"/>
    <p:sldId id="280" r:id="rId73"/>
    <p:sldId id="368" r:id="rId74"/>
    <p:sldId id="462" r:id="rId75"/>
    <p:sldId id="463" r:id="rId76"/>
    <p:sldId id="464" r:id="rId77"/>
    <p:sldId id="465" r:id="rId78"/>
    <p:sldId id="466" r:id="rId79"/>
    <p:sldId id="467" r:id="rId80"/>
    <p:sldId id="468" r:id="rId81"/>
    <p:sldId id="469" r:id="rId82"/>
    <p:sldId id="470" r:id="rId83"/>
    <p:sldId id="421" r:id="rId84"/>
    <p:sldId id="474" r:id="rId85"/>
    <p:sldId id="475" r:id="rId86"/>
    <p:sldId id="422" r:id="rId87"/>
    <p:sldId id="423" r:id="rId88"/>
    <p:sldId id="424" r:id="rId89"/>
    <p:sldId id="425" r:id="rId90"/>
    <p:sldId id="426" r:id="rId91"/>
    <p:sldId id="427" r:id="rId92"/>
    <p:sldId id="484" r:id="rId93"/>
    <p:sldId id="428" r:id="rId94"/>
    <p:sldId id="429" r:id="rId95"/>
    <p:sldId id="539" r:id="rId96"/>
    <p:sldId id="540" r:id="rId97"/>
    <p:sldId id="541" r:id="rId98"/>
    <p:sldId id="431" r:id="rId99"/>
    <p:sldId id="432" r:id="rId100"/>
    <p:sldId id="433" r:id="rId101"/>
    <p:sldId id="434" r:id="rId102"/>
    <p:sldId id="435" r:id="rId103"/>
    <p:sldId id="436" r:id="rId104"/>
    <p:sldId id="472" r:id="rId105"/>
    <p:sldId id="477" r:id="rId106"/>
    <p:sldId id="478" r:id="rId107"/>
    <p:sldId id="479" r:id="rId108"/>
    <p:sldId id="482" r:id="rId109"/>
    <p:sldId id="473" r:id="rId110"/>
    <p:sldId id="483" r:id="rId111"/>
    <p:sldId id="485" r:id="rId112"/>
    <p:sldId id="487" r:id="rId113"/>
    <p:sldId id="488" r:id="rId114"/>
    <p:sldId id="438" r:id="rId115"/>
    <p:sldId id="439" r:id="rId116"/>
    <p:sldId id="441" r:id="rId117"/>
    <p:sldId id="442" r:id="rId118"/>
    <p:sldId id="443" r:id="rId119"/>
    <p:sldId id="444" r:id="rId120"/>
    <p:sldId id="445" r:id="rId121"/>
    <p:sldId id="885" r:id="rId122"/>
    <p:sldId id="1028" r:id="rId123"/>
    <p:sldId id="884" r:id="rId124"/>
    <p:sldId id="886" r:id="rId125"/>
    <p:sldId id="887" r:id="rId126"/>
    <p:sldId id="889" r:id="rId127"/>
    <p:sldId id="890" r:id="rId128"/>
    <p:sldId id="862" r:id="rId129"/>
    <p:sldId id="893" r:id="rId130"/>
    <p:sldId id="895" r:id="rId131"/>
    <p:sldId id="896" r:id="rId132"/>
    <p:sldId id="897" r:id="rId133"/>
    <p:sldId id="898" r:id="rId134"/>
    <p:sldId id="906" r:id="rId135"/>
    <p:sldId id="907" r:id="rId136"/>
    <p:sldId id="908" r:id="rId137"/>
    <p:sldId id="909" r:id="rId138"/>
    <p:sldId id="910" r:id="rId139"/>
    <p:sldId id="911" r:id="rId140"/>
    <p:sldId id="948" r:id="rId141"/>
    <p:sldId id="529" r:id="rId142"/>
    <p:sldId id="530" r:id="rId143"/>
    <p:sldId id="531" r:id="rId144"/>
    <p:sldId id="532" r:id="rId145"/>
    <p:sldId id="533" r:id="rId146"/>
    <p:sldId id="387" r:id="rId147"/>
    <p:sldId id="388" r:id="rId148"/>
    <p:sldId id="389" r:id="rId149"/>
    <p:sldId id="390" r:id="rId150"/>
    <p:sldId id="391" r:id="rId151"/>
    <p:sldId id="392" r:id="rId152"/>
    <p:sldId id="393" r:id="rId153"/>
    <p:sldId id="394" r:id="rId154"/>
    <p:sldId id="395" r:id="rId155"/>
    <p:sldId id="398" r:id="rId156"/>
    <p:sldId id="399" r:id="rId157"/>
    <p:sldId id="460" r:id="rId1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FF"/>
    <a:srgbClr val="00808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487" autoAdjust="0"/>
  </p:normalViewPr>
  <p:slideViewPr>
    <p:cSldViewPr snapToGrid="0">
      <p:cViewPr varScale="1">
        <p:scale>
          <a:sx n="61" d="100"/>
          <a:sy n="61" d="100"/>
        </p:scale>
        <p:origin x="41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42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9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6.xml"/><Relationship Id="rId63" Type="http://schemas.openxmlformats.org/officeDocument/2006/relationships/slide" Target="slides/slide37.xml"/><Relationship Id="rId84" Type="http://schemas.openxmlformats.org/officeDocument/2006/relationships/slide" Target="slides/slide58.xml"/><Relationship Id="rId138" Type="http://schemas.openxmlformats.org/officeDocument/2006/relationships/slide" Target="slides/slide112.xml"/><Relationship Id="rId159" Type="http://schemas.openxmlformats.org/officeDocument/2006/relationships/notesMaster" Target="notesMasters/notesMaster1.xml"/><Relationship Id="rId107" Type="http://schemas.openxmlformats.org/officeDocument/2006/relationships/slide" Target="slides/slide8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6.xml"/><Relationship Id="rId53" Type="http://schemas.openxmlformats.org/officeDocument/2006/relationships/slide" Target="slides/slide27.xml"/><Relationship Id="rId74" Type="http://schemas.openxmlformats.org/officeDocument/2006/relationships/slide" Target="slides/slide48.xml"/><Relationship Id="rId128" Type="http://schemas.openxmlformats.org/officeDocument/2006/relationships/slide" Target="slides/slide102.xml"/><Relationship Id="rId149" Type="http://schemas.openxmlformats.org/officeDocument/2006/relationships/slide" Target="slides/slide12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69.xml"/><Relationship Id="rId160" Type="http://schemas.openxmlformats.org/officeDocument/2006/relationships/handoutMaster" Target="handoutMasters/handoutMaster1.xml"/><Relationship Id="rId22" Type="http://schemas.openxmlformats.org/officeDocument/2006/relationships/slideMaster" Target="slideMasters/slideMaster22.xml"/><Relationship Id="rId43" Type="http://schemas.openxmlformats.org/officeDocument/2006/relationships/slide" Target="slides/slide17.xml"/><Relationship Id="rId64" Type="http://schemas.openxmlformats.org/officeDocument/2006/relationships/slide" Target="slides/slide38.xml"/><Relationship Id="rId118" Type="http://schemas.openxmlformats.org/officeDocument/2006/relationships/slide" Target="slides/slide92.xml"/><Relationship Id="rId139" Type="http://schemas.openxmlformats.org/officeDocument/2006/relationships/slide" Target="slides/slide113.xml"/><Relationship Id="rId85" Type="http://schemas.openxmlformats.org/officeDocument/2006/relationships/slide" Target="slides/slide59.xml"/><Relationship Id="rId150" Type="http://schemas.openxmlformats.org/officeDocument/2006/relationships/slide" Target="slides/slide124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59" Type="http://schemas.openxmlformats.org/officeDocument/2006/relationships/slide" Target="slides/slide33.xml"/><Relationship Id="rId103" Type="http://schemas.openxmlformats.org/officeDocument/2006/relationships/slide" Target="slides/slide77.xml"/><Relationship Id="rId108" Type="http://schemas.openxmlformats.org/officeDocument/2006/relationships/slide" Target="slides/slide82.xml"/><Relationship Id="rId124" Type="http://schemas.openxmlformats.org/officeDocument/2006/relationships/slide" Target="slides/slide98.xml"/><Relationship Id="rId129" Type="http://schemas.openxmlformats.org/officeDocument/2006/relationships/slide" Target="slides/slide103.xml"/><Relationship Id="rId54" Type="http://schemas.openxmlformats.org/officeDocument/2006/relationships/slide" Target="slides/slide28.xml"/><Relationship Id="rId70" Type="http://schemas.openxmlformats.org/officeDocument/2006/relationships/slide" Target="slides/slide44.xml"/><Relationship Id="rId75" Type="http://schemas.openxmlformats.org/officeDocument/2006/relationships/slide" Target="slides/slide49.xml"/><Relationship Id="rId91" Type="http://schemas.openxmlformats.org/officeDocument/2006/relationships/slide" Target="slides/slide65.xml"/><Relationship Id="rId96" Type="http://schemas.openxmlformats.org/officeDocument/2006/relationships/slide" Target="slides/slide70.xml"/><Relationship Id="rId140" Type="http://schemas.openxmlformats.org/officeDocument/2006/relationships/slide" Target="slides/slide114.xml"/><Relationship Id="rId145" Type="http://schemas.openxmlformats.org/officeDocument/2006/relationships/slide" Target="slides/slide119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2.xml"/><Relationship Id="rId49" Type="http://schemas.openxmlformats.org/officeDocument/2006/relationships/slide" Target="slides/slide23.xml"/><Relationship Id="rId114" Type="http://schemas.openxmlformats.org/officeDocument/2006/relationships/slide" Target="slides/slide88.xml"/><Relationship Id="rId119" Type="http://schemas.openxmlformats.org/officeDocument/2006/relationships/slide" Target="slides/slide93.xml"/><Relationship Id="rId44" Type="http://schemas.openxmlformats.org/officeDocument/2006/relationships/slide" Target="slides/slide18.xml"/><Relationship Id="rId60" Type="http://schemas.openxmlformats.org/officeDocument/2006/relationships/slide" Target="slides/slide34.xml"/><Relationship Id="rId65" Type="http://schemas.openxmlformats.org/officeDocument/2006/relationships/slide" Target="slides/slide39.xml"/><Relationship Id="rId81" Type="http://schemas.openxmlformats.org/officeDocument/2006/relationships/slide" Target="slides/slide55.xml"/><Relationship Id="rId86" Type="http://schemas.openxmlformats.org/officeDocument/2006/relationships/slide" Target="slides/slide60.xml"/><Relationship Id="rId130" Type="http://schemas.openxmlformats.org/officeDocument/2006/relationships/slide" Target="slides/slide104.xml"/><Relationship Id="rId135" Type="http://schemas.openxmlformats.org/officeDocument/2006/relationships/slide" Target="slides/slide109.xml"/><Relationship Id="rId151" Type="http://schemas.openxmlformats.org/officeDocument/2006/relationships/slide" Target="slides/slide125.xml"/><Relationship Id="rId156" Type="http://schemas.openxmlformats.org/officeDocument/2006/relationships/slide" Target="slides/slide130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3.xml"/><Relationship Id="rId109" Type="http://schemas.openxmlformats.org/officeDocument/2006/relationships/slide" Target="slides/slide83.xml"/><Relationship Id="rId34" Type="http://schemas.openxmlformats.org/officeDocument/2006/relationships/slide" Target="slides/slide8.xml"/><Relationship Id="rId50" Type="http://schemas.openxmlformats.org/officeDocument/2006/relationships/slide" Target="slides/slide24.xml"/><Relationship Id="rId55" Type="http://schemas.openxmlformats.org/officeDocument/2006/relationships/slide" Target="slides/slide29.xml"/><Relationship Id="rId76" Type="http://schemas.openxmlformats.org/officeDocument/2006/relationships/slide" Target="slides/slide50.xml"/><Relationship Id="rId97" Type="http://schemas.openxmlformats.org/officeDocument/2006/relationships/slide" Target="slides/slide71.xml"/><Relationship Id="rId104" Type="http://schemas.openxmlformats.org/officeDocument/2006/relationships/slide" Target="slides/slide78.xml"/><Relationship Id="rId120" Type="http://schemas.openxmlformats.org/officeDocument/2006/relationships/slide" Target="slides/slide94.xml"/><Relationship Id="rId125" Type="http://schemas.openxmlformats.org/officeDocument/2006/relationships/slide" Target="slides/slide99.xml"/><Relationship Id="rId141" Type="http://schemas.openxmlformats.org/officeDocument/2006/relationships/slide" Target="slides/slide115.xml"/><Relationship Id="rId146" Type="http://schemas.openxmlformats.org/officeDocument/2006/relationships/slide" Target="slides/slide12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5.xml"/><Relationship Id="rId92" Type="http://schemas.openxmlformats.org/officeDocument/2006/relationships/slide" Target="slides/slide66.xml"/><Relationship Id="rId16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3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4.xml"/><Relationship Id="rId45" Type="http://schemas.openxmlformats.org/officeDocument/2006/relationships/slide" Target="slides/slide19.xml"/><Relationship Id="rId66" Type="http://schemas.openxmlformats.org/officeDocument/2006/relationships/slide" Target="slides/slide40.xml"/><Relationship Id="rId87" Type="http://schemas.openxmlformats.org/officeDocument/2006/relationships/slide" Target="slides/slide61.xml"/><Relationship Id="rId110" Type="http://schemas.openxmlformats.org/officeDocument/2006/relationships/slide" Target="slides/slide84.xml"/><Relationship Id="rId115" Type="http://schemas.openxmlformats.org/officeDocument/2006/relationships/slide" Target="slides/slide89.xml"/><Relationship Id="rId131" Type="http://schemas.openxmlformats.org/officeDocument/2006/relationships/slide" Target="slides/slide105.xml"/><Relationship Id="rId136" Type="http://schemas.openxmlformats.org/officeDocument/2006/relationships/slide" Target="slides/slide110.xml"/><Relationship Id="rId157" Type="http://schemas.openxmlformats.org/officeDocument/2006/relationships/slide" Target="slides/slide131.xml"/><Relationship Id="rId61" Type="http://schemas.openxmlformats.org/officeDocument/2006/relationships/slide" Target="slides/slide35.xml"/><Relationship Id="rId82" Type="http://schemas.openxmlformats.org/officeDocument/2006/relationships/slide" Target="slides/slide56.xml"/><Relationship Id="rId152" Type="http://schemas.openxmlformats.org/officeDocument/2006/relationships/slide" Target="slides/slide126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56" Type="http://schemas.openxmlformats.org/officeDocument/2006/relationships/slide" Target="slides/slide30.xml"/><Relationship Id="rId77" Type="http://schemas.openxmlformats.org/officeDocument/2006/relationships/slide" Target="slides/slide51.xml"/><Relationship Id="rId100" Type="http://schemas.openxmlformats.org/officeDocument/2006/relationships/slide" Target="slides/slide74.xml"/><Relationship Id="rId105" Type="http://schemas.openxmlformats.org/officeDocument/2006/relationships/slide" Target="slides/slide79.xml"/><Relationship Id="rId126" Type="http://schemas.openxmlformats.org/officeDocument/2006/relationships/slide" Target="slides/slide100.xml"/><Relationship Id="rId147" Type="http://schemas.openxmlformats.org/officeDocument/2006/relationships/slide" Target="slides/slide12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5.xml"/><Relationship Id="rId72" Type="http://schemas.openxmlformats.org/officeDocument/2006/relationships/slide" Target="slides/slide46.xml"/><Relationship Id="rId93" Type="http://schemas.openxmlformats.org/officeDocument/2006/relationships/slide" Target="slides/slide67.xml"/><Relationship Id="rId98" Type="http://schemas.openxmlformats.org/officeDocument/2006/relationships/slide" Target="slides/slide72.xml"/><Relationship Id="rId121" Type="http://schemas.openxmlformats.org/officeDocument/2006/relationships/slide" Target="slides/slide95.xml"/><Relationship Id="rId142" Type="http://schemas.openxmlformats.org/officeDocument/2006/relationships/slide" Target="slides/slide116.xml"/><Relationship Id="rId16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20.xml"/><Relationship Id="rId67" Type="http://schemas.openxmlformats.org/officeDocument/2006/relationships/slide" Target="slides/slide41.xml"/><Relationship Id="rId116" Type="http://schemas.openxmlformats.org/officeDocument/2006/relationships/slide" Target="slides/slide90.xml"/><Relationship Id="rId137" Type="http://schemas.openxmlformats.org/officeDocument/2006/relationships/slide" Target="slides/slide111.xml"/><Relationship Id="rId158" Type="http://schemas.openxmlformats.org/officeDocument/2006/relationships/slide" Target="slides/slide13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5.xml"/><Relationship Id="rId62" Type="http://schemas.openxmlformats.org/officeDocument/2006/relationships/slide" Target="slides/slide36.xml"/><Relationship Id="rId83" Type="http://schemas.openxmlformats.org/officeDocument/2006/relationships/slide" Target="slides/slide57.xml"/><Relationship Id="rId88" Type="http://schemas.openxmlformats.org/officeDocument/2006/relationships/slide" Target="slides/slide62.xml"/><Relationship Id="rId111" Type="http://schemas.openxmlformats.org/officeDocument/2006/relationships/slide" Target="slides/slide85.xml"/><Relationship Id="rId132" Type="http://schemas.openxmlformats.org/officeDocument/2006/relationships/slide" Target="slides/slide106.xml"/><Relationship Id="rId153" Type="http://schemas.openxmlformats.org/officeDocument/2006/relationships/slide" Target="slides/slide127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10.xml"/><Relationship Id="rId57" Type="http://schemas.openxmlformats.org/officeDocument/2006/relationships/slide" Target="slides/slide31.xml"/><Relationship Id="rId106" Type="http://schemas.openxmlformats.org/officeDocument/2006/relationships/slide" Target="slides/slide80.xml"/><Relationship Id="rId127" Type="http://schemas.openxmlformats.org/officeDocument/2006/relationships/slide" Target="slides/slide10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5.xml"/><Relationship Id="rId52" Type="http://schemas.openxmlformats.org/officeDocument/2006/relationships/slide" Target="slides/slide26.xml"/><Relationship Id="rId73" Type="http://schemas.openxmlformats.org/officeDocument/2006/relationships/slide" Target="slides/slide47.xml"/><Relationship Id="rId78" Type="http://schemas.openxmlformats.org/officeDocument/2006/relationships/slide" Target="slides/slide52.xml"/><Relationship Id="rId94" Type="http://schemas.openxmlformats.org/officeDocument/2006/relationships/slide" Target="slides/slide68.xml"/><Relationship Id="rId99" Type="http://schemas.openxmlformats.org/officeDocument/2006/relationships/slide" Target="slides/slide73.xml"/><Relationship Id="rId101" Type="http://schemas.openxmlformats.org/officeDocument/2006/relationships/slide" Target="slides/slide75.xml"/><Relationship Id="rId122" Type="http://schemas.openxmlformats.org/officeDocument/2006/relationships/slide" Target="slides/slide96.xml"/><Relationship Id="rId143" Type="http://schemas.openxmlformats.org/officeDocument/2006/relationships/slide" Target="slides/slide117.xml"/><Relationship Id="rId148" Type="http://schemas.openxmlformats.org/officeDocument/2006/relationships/slide" Target="slides/slide122.xml"/><Relationship Id="rId16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Relationship Id="rId47" Type="http://schemas.openxmlformats.org/officeDocument/2006/relationships/slide" Target="slides/slide21.xml"/><Relationship Id="rId68" Type="http://schemas.openxmlformats.org/officeDocument/2006/relationships/slide" Target="slides/slide42.xml"/><Relationship Id="rId89" Type="http://schemas.openxmlformats.org/officeDocument/2006/relationships/slide" Target="slides/slide63.xml"/><Relationship Id="rId112" Type="http://schemas.openxmlformats.org/officeDocument/2006/relationships/slide" Target="slides/slide86.xml"/><Relationship Id="rId133" Type="http://schemas.openxmlformats.org/officeDocument/2006/relationships/slide" Target="slides/slide107.xml"/><Relationship Id="rId154" Type="http://schemas.openxmlformats.org/officeDocument/2006/relationships/slide" Target="slides/slide128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11.xml"/><Relationship Id="rId58" Type="http://schemas.openxmlformats.org/officeDocument/2006/relationships/slide" Target="slides/slide32.xml"/><Relationship Id="rId79" Type="http://schemas.openxmlformats.org/officeDocument/2006/relationships/slide" Target="slides/slide53.xml"/><Relationship Id="rId102" Type="http://schemas.openxmlformats.org/officeDocument/2006/relationships/slide" Target="slides/slide76.xml"/><Relationship Id="rId123" Type="http://schemas.openxmlformats.org/officeDocument/2006/relationships/slide" Target="slides/slide97.xml"/><Relationship Id="rId144" Type="http://schemas.openxmlformats.org/officeDocument/2006/relationships/slide" Target="slides/slide118.xml"/><Relationship Id="rId90" Type="http://schemas.openxmlformats.org/officeDocument/2006/relationships/slide" Target="slides/slide64.xml"/><Relationship Id="rId27" Type="http://schemas.openxmlformats.org/officeDocument/2006/relationships/slide" Target="slides/slide1.xml"/><Relationship Id="rId48" Type="http://schemas.openxmlformats.org/officeDocument/2006/relationships/slide" Target="slides/slide22.xml"/><Relationship Id="rId69" Type="http://schemas.openxmlformats.org/officeDocument/2006/relationships/slide" Target="slides/slide43.xml"/><Relationship Id="rId113" Type="http://schemas.openxmlformats.org/officeDocument/2006/relationships/slide" Target="slides/slide87.xml"/><Relationship Id="rId134" Type="http://schemas.openxmlformats.org/officeDocument/2006/relationships/slide" Target="slides/slide108.xml"/><Relationship Id="rId80" Type="http://schemas.openxmlformats.org/officeDocument/2006/relationships/slide" Target="slides/slide54.xml"/><Relationship Id="rId155" Type="http://schemas.openxmlformats.org/officeDocument/2006/relationships/slide" Target="slides/slide1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E2216-F81A-4E4A-8D1B-FD4775EB1345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6D83B-D4E8-1A4F-8E43-0E94445DF6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24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EFCB2-E572-7E43-B4FF-5B31484125EC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0E1D0-6CF6-4A44-8F3A-6A0DCA3EB1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5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348A086-3700-42BC-9C46-C6BA7BD03785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5000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2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5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4970" indent="-271142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84569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18397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52224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86052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19880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253708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687535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300">
                <a:solidFill>
                  <a:srgbClr val="000000"/>
                </a:solidFill>
              </a:rPr>
              <a:t>Union-Find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4970" indent="-271142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84569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18397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52224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86052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19880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253708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687535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6680E17-035B-D348-A4D8-AE9A052EA7A2}" type="datetime8">
              <a:rPr lang="en-US" sz="1300">
                <a:solidFill>
                  <a:srgbClr val="000000"/>
                </a:solidFill>
              </a:rPr>
              <a:pPr eaLnBrk="1" hangingPunct="1"/>
              <a:t>11/21/2022 3:08 PM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4970" indent="-271142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084569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518397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1952224" indent="-216914" defTabSz="918871" eaLnBrk="0" hangingPunct="0"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386052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819880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253708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687535" indent="-216914" algn="ctr" defTabSz="91887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DB949A03-944E-9B46-A44C-14C052C1A6AD}" type="slidenum">
              <a:rPr lang="en-US" sz="1300">
                <a:solidFill>
                  <a:srgbClr val="000000"/>
                </a:solidFill>
              </a:rPr>
              <a:pPr eaLnBrk="1" hangingPunct="1"/>
              <a:t>49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3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5034AFB2-5201-44D1-BE67-364DC753CB7F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8241E8D-EE8D-4034-B6BB-ECFDAB86424D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D1878371-282B-4D9A-8DA4-B2E818AFF91E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4D412D97-52B5-469E-8713-6D684B7AEF3A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D50243FC-87BF-4CA3-8BE4-97FD9A7E3724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ECFDC4-FDFC-446F-8C6A-A1DEE0AAAB0A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70</a:t>
            </a:fld>
            <a:endParaRPr lang="en-CA" altLang="en-US"/>
          </a:p>
        </p:txBody>
      </p:sp>
      <p:sp>
        <p:nvSpPr>
          <p:cNvPr id="71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274894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ECFDC4-FDFC-446F-8C6A-A1DEE0AAAB0A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71</a:t>
            </a:fld>
            <a:endParaRPr lang="en-CA" altLang="en-US"/>
          </a:p>
        </p:txBody>
      </p:sp>
      <p:sp>
        <p:nvSpPr>
          <p:cNvPr id="71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3343482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6ECFDC4-FDFC-446F-8C6A-A1DEE0AAAB0A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72</a:t>
            </a:fld>
            <a:endParaRPr lang="en-CA" altLang="en-US"/>
          </a:p>
        </p:txBody>
      </p:sp>
      <p:sp>
        <p:nvSpPr>
          <p:cNvPr id="71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52058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06680386-EF86-4FFE-B9EE-E4E62A6F062D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2A0A95B2-CCE9-46D3-B1D7-94F085DEBEC5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4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B488E503-F09F-4537-BBF9-3D308D22662C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78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21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82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82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DA86640D-2DA7-4D48-B0B6-3B9A9A24573F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20D0EAD-104E-4D2C-B93D-1F97CE2D98F7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6DD848E9-CEFA-4AE5-86B2-D70CCE58BB3A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770429D3-9A75-459D-B34D-D52A5519DD6A}" type="slidenum">
              <a:rPr lang="en-CA" altLang="en-US" smtClean="0">
                <a:solidFill>
                  <a:srgbClr val="000000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95</a:t>
            </a:fld>
            <a:endParaRPr lang="en-CA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8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65F4C8D-E5F9-4B1D-85CC-26525D828BA8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96</a:t>
            </a:fld>
            <a:endParaRPr lang="en-CA" altLang="en-US"/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65F4C8D-E5F9-4B1D-85CC-26525D828BA8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97</a:t>
            </a:fld>
            <a:endParaRPr lang="en-CA" altLang="en-US"/>
          </a:p>
        </p:txBody>
      </p:sp>
      <p:sp>
        <p:nvSpPr>
          <p:cNvPr id="438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0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5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448BD4F-CA60-464A-90F1-C8B032990BA5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98</a:t>
            </a:fld>
            <a:endParaRPr lang="en-CA" altLang="en-US"/>
          </a:p>
        </p:txBody>
      </p:sp>
      <p:sp>
        <p:nvSpPr>
          <p:cNvPr id="439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C1D0105-9E7C-42EE-AF46-EFC37DC4F510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99</a:t>
            </a:fld>
            <a:endParaRPr lang="en-CA" altLang="en-US"/>
          </a:p>
        </p:txBody>
      </p:sp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42BCFE8-617A-4FC5-B766-311AE0E37B2C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100</a:t>
            </a:fld>
            <a:endParaRPr lang="en-CA" altLang="en-US"/>
          </a:p>
        </p:txBody>
      </p:sp>
      <p:sp>
        <p:nvSpPr>
          <p:cNvPr id="441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C83B269-004D-444F-9C6E-DAC93B911988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101</a:t>
            </a:fld>
            <a:endParaRPr lang="en-CA" altLang="en-US"/>
          </a:p>
        </p:txBody>
      </p:sp>
      <p:sp>
        <p:nvSpPr>
          <p:cNvPr id="442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2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246405-13A5-46E8-BA29-D55D448B2785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102</a:t>
            </a:fld>
            <a:endParaRPr lang="en-CA" altLang="en-US"/>
          </a:p>
        </p:txBody>
      </p:sp>
      <p:sp>
        <p:nvSpPr>
          <p:cNvPr id="443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13D5E16-A3CC-4F0B-9BD2-359A7A64863E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103</a:t>
            </a:fld>
            <a:endParaRPr lang="en-CA" altLang="en-US"/>
          </a:p>
        </p:txBody>
      </p:sp>
      <p:sp>
        <p:nvSpPr>
          <p:cNvPr id="444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9814FBA-DB8D-4F16-AB55-559080425FE8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104</a:t>
            </a:fld>
            <a:endParaRPr lang="en-CA" altLang="en-US"/>
          </a:p>
        </p:txBody>
      </p:sp>
      <p:sp>
        <p:nvSpPr>
          <p:cNvPr id="445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1D5D39E1-1E57-4919-B6CD-78B1F488A01E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105</a:t>
            </a:fld>
            <a:endParaRPr lang="en-CA" altLang="en-US"/>
          </a:p>
        </p:txBody>
      </p:sp>
      <p:sp>
        <p:nvSpPr>
          <p:cNvPr id="446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6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D642B07-B288-488D-9115-63C4BA752E23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106</a:t>
            </a:fld>
            <a:endParaRPr lang="en-CA" altLang="en-US"/>
          </a:p>
        </p:txBody>
      </p:sp>
      <p:sp>
        <p:nvSpPr>
          <p:cNvPr id="447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350E4FD-3D03-4A3F-83DE-3FE75814C661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107</a:t>
            </a:fld>
            <a:endParaRPr lang="en-CA" altLang="en-US"/>
          </a:p>
        </p:txBody>
      </p:sp>
      <p:sp>
        <p:nvSpPr>
          <p:cNvPr id="448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2DBFB3A-7EA1-4C72-AE5A-2E09D4F1BC4B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108</a:t>
            </a:fld>
            <a:endParaRPr lang="en-CA" altLang="en-US"/>
          </a:p>
        </p:txBody>
      </p:sp>
      <p:sp>
        <p:nvSpPr>
          <p:cNvPr id="449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10A28EC-5BC5-401A-BA2E-306231FEAAE2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109</a:t>
            </a:fld>
            <a:endParaRPr lang="en-CA" altLang="en-US"/>
          </a:p>
        </p:txBody>
      </p:sp>
      <p:sp>
        <p:nvSpPr>
          <p:cNvPr id="450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F3E92A6-361F-4209-B2DD-064BDAB08742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110</a:t>
            </a:fld>
            <a:endParaRPr lang="en-CA" altLang="en-US"/>
          </a:p>
        </p:txBody>
      </p:sp>
      <p:sp>
        <p:nvSpPr>
          <p:cNvPr id="451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1081FD0-8287-4061-ABCF-8994AC3C14C5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111</a:t>
            </a:fld>
            <a:endParaRPr lang="en-CA" altLang="en-US"/>
          </a:p>
        </p:txBody>
      </p:sp>
      <p:sp>
        <p:nvSpPr>
          <p:cNvPr id="45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80FCCDE-7C0B-4ECF-BF07-FFBF60BA7D0B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112</a:t>
            </a:fld>
            <a:endParaRPr lang="en-CA" altLang="en-US"/>
          </a:p>
        </p:txBody>
      </p:sp>
      <p:sp>
        <p:nvSpPr>
          <p:cNvPr id="453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59EE281-068A-417A-98E6-C8372D6D5182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113</a:t>
            </a:fld>
            <a:endParaRPr lang="en-CA" altLang="en-US"/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ECB4B8B4-6C82-4D42-8EDE-C5171FCDFBFC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114</a:t>
            </a:fld>
            <a:endParaRPr lang="en-CA" altLang="en-US"/>
          </a:p>
        </p:txBody>
      </p:sp>
      <p:sp>
        <p:nvSpPr>
          <p:cNvPr id="455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79B703F-5138-45BA-8BAD-1970813BDACA}" type="slidenum">
              <a:rPr lang="en-CA" altLang="en-US" smtClean="0"/>
              <a:pPr eaLnBrk="1" hangingPunct="1">
                <a:spcBef>
                  <a:spcPct val="0"/>
                </a:spcBef>
                <a:defRPr/>
              </a:pPr>
              <a:t>115</a:t>
            </a:fld>
            <a:endParaRPr lang="en-CA" altLang="en-US"/>
          </a:p>
        </p:txBody>
      </p:sp>
      <p:sp>
        <p:nvSpPr>
          <p:cNvPr id="456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0E1D0-6CF6-4A44-8F3A-6A0DCA3EB15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8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7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3A8B-5B6F-4EF8-9345-3639AE4D34A7}" type="slidenum">
              <a:rPr lang="en-US"/>
              <a:pPr/>
              <a:t>8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0E1D0-6CF6-4A44-8F3A-6A0DCA3EB1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2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Splay Trees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9A46336-1BB9-D648-AA2C-443FBF6921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62BF1-5AA5-4394-9EE7-3568888B43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24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Last Update: Oct 23,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EECS2011: Priority Queues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90224-C51A-4D48-BA5F-B77A11428EF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8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83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F002-DE5B-4647-B19B-40DB012A5CA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301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3066-EBBC-4A99-9FE5-B2FEB360D812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22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87ED-8FCD-455E-BA00-48A3B7E17A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708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50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507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Last Update: Dec 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F2B20"/>
                </a:solidFill>
              </a:rPr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841F-6895-3F41-BCE7-FBAA75D402C5}" type="slidenum">
              <a:rPr lang="en-US" smtClean="0">
                <a:solidFill>
                  <a:srgbClr val="2F2B2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4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F2B20"/>
                </a:solidFill>
              </a:rPr>
              <a:t>Graphs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68C8D-D57E-B44F-B310-6C9B5D358EB0}" type="slidenum">
              <a:rPr lang="en-US" smtClean="0">
                <a:solidFill>
                  <a:srgbClr val="2F2B2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722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386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Last Update: Dec 4, 2014</a:t>
            </a: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F2B20"/>
                </a:solidFill>
              </a:rPr>
              <a:t>Graphs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9C5F0A-4CAD-7244-A1CA-4BBC84411416}" type="slidenum">
              <a:rPr lang="en-US">
                <a:solidFill>
                  <a:srgbClr val="2F2B2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37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2F2B20"/>
                </a:solidFill>
              </a:rPr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7BAA1-6B73-A047-A174-4A0210AB0DBB}" type="slidenum">
              <a:rPr lang="en-US" smtClean="0">
                <a:solidFill>
                  <a:srgbClr val="2F2B2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02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9050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38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Last Update: Dec 4, 2014</a:t>
            </a:r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2F2B20"/>
                </a:solidFill>
              </a:rPr>
              <a:t>Graphs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DA420-0ED9-344A-81FA-25B175F421CD}" type="slidenum">
              <a:rPr lang="en-US">
                <a:solidFill>
                  <a:srgbClr val="2F2B2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17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F3066-EBBC-4A99-9FE5-B2FEB360D812}" type="slidenum">
              <a:rPr lang="en-CA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29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87ED-8FCD-455E-BA00-48A3B7E17AB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32981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29FF0-7292-40F4-9A18-9A92533536F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43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24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122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724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122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21200" y="6451212"/>
            <a:ext cx="660400" cy="2730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2C7D494-D638-374F-9C43-F96FF68033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3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5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2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2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6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9110"/>
            <a:ext cx="8229600" cy="495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pic>
        <p:nvPicPr>
          <p:cNvPr id="1031" name="Picture 7" descr="YorkULogoHor(large)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13525"/>
            <a:ext cx="1365250" cy="544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09555" y="6447263"/>
            <a:ext cx="273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Last Updated:  </a:t>
            </a:r>
            <a:r>
              <a:rPr lang="en-CA" sz="1200" dirty="0"/>
              <a:t>2014-03-13 9:52 AM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365250" y="6322237"/>
            <a:ext cx="87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CSE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5250" y="6542901"/>
            <a:ext cx="107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Prof. J. Elder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92600" y="6447263"/>
            <a:ext cx="56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- </a:t>
            </a:r>
            <a:fld id="{B2C42470-DA64-F644-A452-83824504D888}" type="slidenum">
              <a:rPr lang="en-US" sz="1200" smtClean="0"/>
              <a:pPr/>
              <a:t>‹#›</a:t>
            </a:fld>
            <a:r>
              <a:rPr lang="en-US" sz="1200" dirty="0"/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Font typeface="Wingdings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Font typeface="Wingdings" charset="2"/>
        <a:buChar char="q"/>
        <a:defRPr sz="20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3"/>
        </a:buClr>
        <a:buFont typeface="Wingdings" charset="2"/>
        <a:buChar char="²"/>
        <a:defRPr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rgbClr val="FF00FF"/>
        </a:buClr>
        <a:buFont typeface="Wingdings" charset="2"/>
        <a:buChar char="v"/>
        <a:defRPr sz="16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Font typeface="Arial"/>
        <a:buChar char="•"/>
        <a:defRPr sz="14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5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75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6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/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/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/>
            </a:lvl1pPr>
          </a:lstStyle>
          <a:p>
            <a:pPr defTabSz="914400" fontAlgn="base">
              <a:spcAft>
                <a:spcPct val="0"/>
              </a:spcAft>
              <a:defRPr/>
            </a:pPr>
            <a:fld id="{2B8BB127-5F63-4C7A-A0A7-A34F129C180F}" type="slidenum">
              <a:rPr lang="en-CA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AB625E9-00FD-4BA4-83E8-B074447E8F78}" type="slidenum">
              <a:rPr lang="en-CA" altLang="en-US" sz="1400" i="0" smtClean="0">
                <a:solidFill>
                  <a:srgbClr val="FFFFFF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0F0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latin typeface="Tahoma" charset="0"/>
                <a:ea typeface="ＭＳ Ｐゴシック" charset="0"/>
              </a:rPr>
              <a:t>Last Update: Dec 4, 2014</a:t>
            </a:r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2F2B20"/>
                </a:solidFill>
                <a:latin typeface="Tahoma" charset="0"/>
                <a:ea typeface="ＭＳ Ｐゴシック" charset="0"/>
              </a:rPr>
              <a:t>Graphs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49CA022-A5FD-E24B-A4FB-4F6C27F11529}" type="slidenum">
              <a:rPr lang="en-US" smtClean="0">
                <a:solidFill>
                  <a:srgbClr val="2F2B20"/>
                </a:solidFill>
                <a:latin typeface="Tahoma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2F2B20"/>
              </a:solidFill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FF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/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/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/>
            </a:lvl1pPr>
          </a:lstStyle>
          <a:p>
            <a:pPr defTabSz="914400" fontAlgn="base">
              <a:spcAft>
                <a:spcPct val="0"/>
              </a:spcAft>
              <a:defRPr/>
            </a:pPr>
            <a:fld id="{2B8BB127-5F63-4C7A-A0A7-A34F129C180F}" type="slidenum">
              <a:rPr lang="en-CA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CA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6AB625E9-00FD-4BA4-83E8-B074447E8F78}" type="slidenum">
              <a:rPr lang="en-CA" altLang="en-US" sz="1400" i="0" smtClean="0">
                <a:solidFill>
                  <a:srgbClr val="FFFFFF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246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194BEB9-B260-4B6E-9C05-16C545319D7F}" type="slidenum">
              <a:rPr lang="en-US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310B958-F6B9-4909-B15B-1492D752D214}" type="slidenum">
              <a:rPr lang="en-CA" altLang="en-US" sz="1400" i="0" smtClean="0">
                <a:solidFill>
                  <a:srgbClr val="FFFFFF"/>
                </a:solidFill>
                <a:cs typeface="Arial" pitchFamily="34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 sz="1400" i="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121.xml"/><Relationship Id="rId3" Type="http://schemas.openxmlformats.org/officeDocument/2006/relationships/oleObject" Target="../embeddings/oleObject1.bin"/><Relationship Id="rId7" Type="http://schemas.openxmlformats.org/officeDocument/2006/relationships/slide" Target="slide14.xml"/><Relationship Id="rId12" Type="http://schemas.openxmlformats.org/officeDocument/2006/relationships/slide" Target="slide9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slide" Target="slide9.xml"/><Relationship Id="rId11" Type="http://schemas.openxmlformats.org/officeDocument/2006/relationships/slide" Target="slide58.xml"/><Relationship Id="rId5" Type="http://schemas.openxmlformats.org/officeDocument/2006/relationships/slide" Target="slide2.xml"/><Relationship Id="rId10" Type="http://schemas.openxmlformats.org/officeDocument/2006/relationships/slide" Target="slide49.xml"/><Relationship Id="rId4" Type="http://schemas.openxmlformats.org/officeDocument/2006/relationships/image" Target="../media/image2.wmf"/><Relationship Id="rId9" Type="http://schemas.openxmlformats.org/officeDocument/2006/relationships/slide" Target="slide21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2.jpeg"/><Relationship Id="rId2" Type="http://schemas.openxmlformats.org/officeDocument/2006/relationships/notesSlide" Target="../notesSlides/notesSlide52.xml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8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64.jpeg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8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64.jpeg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8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64.jpe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1.jpeg"/><Relationship Id="rId11" Type="http://schemas.openxmlformats.org/officeDocument/2006/relationships/image" Target="../media/image77.jpeg"/><Relationship Id="rId5" Type="http://schemas.openxmlformats.org/officeDocument/2006/relationships/image" Target="../media/image70.jpeg"/><Relationship Id="rId10" Type="http://schemas.openxmlformats.org/officeDocument/2006/relationships/image" Target="../media/image76.jpeg"/><Relationship Id="rId4" Type="http://schemas.openxmlformats.org/officeDocument/2006/relationships/image" Target="../media/image69.jpeg"/><Relationship Id="rId9" Type="http://schemas.openxmlformats.org/officeDocument/2006/relationships/image" Target="../media/image75.jpeg"/><Relationship Id="rId14" Type="http://schemas.openxmlformats.org/officeDocument/2006/relationships/image" Target="../media/image73.jpe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9.jpeg"/><Relationship Id="rId3" Type="http://schemas.openxmlformats.org/officeDocument/2006/relationships/image" Target="../media/image70.jpeg"/><Relationship Id="rId7" Type="http://schemas.openxmlformats.org/officeDocument/2006/relationships/image" Target="../media/image69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1.jpeg"/><Relationship Id="rId11" Type="http://schemas.openxmlformats.org/officeDocument/2006/relationships/image" Target="../media/image77.jpeg"/><Relationship Id="rId5" Type="http://schemas.openxmlformats.org/officeDocument/2006/relationships/image" Target="../media/image80.jpeg"/><Relationship Id="rId10" Type="http://schemas.openxmlformats.org/officeDocument/2006/relationships/image" Target="../media/image75.jpeg"/><Relationship Id="rId4" Type="http://schemas.openxmlformats.org/officeDocument/2006/relationships/image" Target="../media/image76.jpeg"/><Relationship Id="rId9" Type="http://schemas.openxmlformats.org/officeDocument/2006/relationships/image" Target="../media/image74.jpeg"/><Relationship Id="rId14" Type="http://schemas.openxmlformats.org/officeDocument/2006/relationships/image" Target="../media/image73.jpeg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9.jpeg"/><Relationship Id="rId3" Type="http://schemas.openxmlformats.org/officeDocument/2006/relationships/image" Target="../media/image70.jpeg"/><Relationship Id="rId7" Type="http://schemas.openxmlformats.org/officeDocument/2006/relationships/image" Target="../media/image69.jpeg"/><Relationship Id="rId12" Type="http://schemas.openxmlformats.org/officeDocument/2006/relationships/image" Target="../media/image7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1.jpeg"/><Relationship Id="rId11" Type="http://schemas.openxmlformats.org/officeDocument/2006/relationships/image" Target="../media/image77.jpeg"/><Relationship Id="rId5" Type="http://schemas.openxmlformats.org/officeDocument/2006/relationships/image" Target="../media/image80.jpeg"/><Relationship Id="rId10" Type="http://schemas.openxmlformats.org/officeDocument/2006/relationships/image" Target="../media/image75.jpeg"/><Relationship Id="rId4" Type="http://schemas.openxmlformats.org/officeDocument/2006/relationships/image" Target="../media/image76.jpeg"/><Relationship Id="rId9" Type="http://schemas.openxmlformats.org/officeDocument/2006/relationships/image" Target="../media/image74.jpeg"/><Relationship Id="rId14" Type="http://schemas.openxmlformats.org/officeDocument/2006/relationships/image" Target="../media/image73.jpe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70.jpe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1.jpeg"/><Relationship Id="rId11" Type="http://schemas.openxmlformats.org/officeDocument/2006/relationships/image" Target="../media/image79.jpeg"/><Relationship Id="rId5" Type="http://schemas.openxmlformats.org/officeDocument/2006/relationships/image" Target="../media/image80.jpeg"/><Relationship Id="rId10" Type="http://schemas.openxmlformats.org/officeDocument/2006/relationships/image" Target="../media/image78.jpeg"/><Relationship Id="rId4" Type="http://schemas.openxmlformats.org/officeDocument/2006/relationships/image" Target="../media/image76.jpeg"/><Relationship Id="rId9" Type="http://schemas.openxmlformats.org/officeDocument/2006/relationships/image" Target="../media/image75.jpeg"/><Relationship Id="rId14" Type="http://schemas.openxmlformats.org/officeDocument/2006/relationships/image" Target="../media/image73.jpeg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71.jpeg"/><Relationship Id="rId3" Type="http://schemas.openxmlformats.org/officeDocument/2006/relationships/image" Target="../media/image70.jpeg"/><Relationship Id="rId7" Type="http://schemas.openxmlformats.org/officeDocument/2006/relationships/image" Target="../media/image78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2.jpeg"/><Relationship Id="rId11" Type="http://schemas.openxmlformats.org/officeDocument/2006/relationships/image" Target="../media/image73.jpeg"/><Relationship Id="rId5" Type="http://schemas.openxmlformats.org/officeDocument/2006/relationships/image" Target="../media/image69.jpeg"/><Relationship Id="rId10" Type="http://schemas.openxmlformats.org/officeDocument/2006/relationships/image" Target="../media/image77.jpeg"/><Relationship Id="rId4" Type="http://schemas.openxmlformats.org/officeDocument/2006/relationships/image" Target="../media/image76.jpeg"/><Relationship Id="rId9" Type="http://schemas.openxmlformats.org/officeDocument/2006/relationships/image" Target="../media/image74.jpeg"/><Relationship Id="rId14" Type="http://schemas.openxmlformats.org/officeDocument/2006/relationships/image" Target="../media/image84.jpe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13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9.jpeg"/><Relationship Id="rId11" Type="http://schemas.openxmlformats.org/officeDocument/2006/relationships/image" Target="../media/image70.jpeg"/><Relationship Id="rId5" Type="http://schemas.openxmlformats.org/officeDocument/2006/relationships/image" Target="../media/image78.jpeg"/><Relationship Id="rId10" Type="http://schemas.openxmlformats.org/officeDocument/2006/relationships/image" Target="../media/image84.jpeg"/><Relationship Id="rId4" Type="http://schemas.openxmlformats.org/officeDocument/2006/relationships/image" Target="../media/image72.jpeg"/><Relationship Id="rId9" Type="http://schemas.openxmlformats.org/officeDocument/2006/relationships/image" Target="../media/image71.jpeg"/><Relationship Id="rId14" Type="http://schemas.openxmlformats.org/officeDocument/2006/relationships/image" Target="../media/image7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13" Type="http://schemas.openxmlformats.org/officeDocument/2006/relationships/image" Target="../media/image71.jpeg"/><Relationship Id="rId3" Type="http://schemas.openxmlformats.org/officeDocument/2006/relationships/image" Target="../media/image69.jpeg"/><Relationship Id="rId7" Type="http://schemas.openxmlformats.org/officeDocument/2006/relationships/image" Target="../media/image70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3.jpeg"/><Relationship Id="rId11" Type="http://schemas.openxmlformats.org/officeDocument/2006/relationships/image" Target="../media/image72.jpeg"/><Relationship Id="rId5" Type="http://schemas.openxmlformats.org/officeDocument/2006/relationships/image" Target="../media/image79.jpeg"/><Relationship Id="rId10" Type="http://schemas.openxmlformats.org/officeDocument/2006/relationships/image" Target="../media/image77.jpeg"/><Relationship Id="rId4" Type="http://schemas.openxmlformats.org/officeDocument/2006/relationships/image" Target="../media/image78.jpeg"/><Relationship Id="rId9" Type="http://schemas.openxmlformats.org/officeDocument/2006/relationships/image" Target="../media/image74.jpeg"/><Relationship Id="rId14" Type="http://schemas.openxmlformats.org/officeDocument/2006/relationships/image" Target="../media/image84.jpe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80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2.jpeg"/><Relationship Id="rId11" Type="http://schemas.openxmlformats.org/officeDocument/2006/relationships/image" Target="../media/image70.jpeg"/><Relationship Id="rId5" Type="http://schemas.openxmlformats.org/officeDocument/2006/relationships/image" Target="../media/image79.jpeg"/><Relationship Id="rId10" Type="http://schemas.openxmlformats.org/officeDocument/2006/relationships/image" Target="../media/image73.jpeg"/><Relationship Id="rId4" Type="http://schemas.openxmlformats.org/officeDocument/2006/relationships/image" Target="../media/image78.jpeg"/><Relationship Id="rId9" Type="http://schemas.openxmlformats.org/officeDocument/2006/relationships/image" Target="../media/image84.jpeg"/><Relationship Id="rId14" Type="http://schemas.openxmlformats.org/officeDocument/2006/relationships/image" Target="../media/image77.jpe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1.jpeg"/><Relationship Id="rId3" Type="http://schemas.openxmlformats.org/officeDocument/2006/relationships/image" Target="../media/image78.jpeg"/><Relationship Id="rId7" Type="http://schemas.openxmlformats.org/officeDocument/2006/relationships/image" Target="../media/image76.jpeg"/><Relationship Id="rId12" Type="http://schemas.openxmlformats.org/officeDocument/2006/relationships/image" Target="../media/image8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11" Type="http://schemas.openxmlformats.org/officeDocument/2006/relationships/image" Target="../media/image83.jpeg"/><Relationship Id="rId5" Type="http://schemas.openxmlformats.org/officeDocument/2006/relationships/image" Target="../media/image73.jpeg"/><Relationship Id="rId10" Type="http://schemas.openxmlformats.org/officeDocument/2006/relationships/image" Target="../media/image69.jpeg"/><Relationship Id="rId4" Type="http://schemas.openxmlformats.org/officeDocument/2006/relationships/image" Target="../media/image79.jpeg"/><Relationship Id="rId9" Type="http://schemas.openxmlformats.org/officeDocument/2006/relationships/image" Target="../media/image77.jpeg"/><Relationship Id="rId14" Type="http://schemas.openxmlformats.org/officeDocument/2006/relationships/image" Target="../media/image75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74.jpeg"/><Relationship Id="rId3" Type="http://schemas.openxmlformats.org/officeDocument/2006/relationships/image" Target="../media/image79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0.jpeg"/><Relationship Id="rId11" Type="http://schemas.openxmlformats.org/officeDocument/2006/relationships/image" Target="../media/image70.jpeg"/><Relationship Id="rId5" Type="http://schemas.openxmlformats.org/officeDocument/2006/relationships/image" Target="../media/image83.jpeg"/><Relationship Id="rId10" Type="http://schemas.openxmlformats.org/officeDocument/2006/relationships/image" Target="../media/image73.jpeg"/><Relationship Id="rId4" Type="http://schemas.openxmlformats.org/officeDocument/2006/relationships/image" Target="../media/image69.jpeg"/><Relationship Id="rId9" Type="http://schemas.openxmlformats.org/officeDocument/2006/relationships/image" Target="../media/image78.jpeg"/><Relationship Id="rId14" Type="http://schemas.openxmlformats.org/officeDocument/2006/relationships/image" Target="../media/image77.jpe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74.jpeg"/><Relationship Id="rId3" Type="http://schemas.openxmlformats.org/officeDocument/2006/relationships/image" Target="../media/image79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0.jpeg"/><Relationship Id="rId11" Type="http://schemas.openxmlformats.org/officeDocument/2006/relationships/image" Target="../media/image70.jpeg"/><Relationship Id="rId5" Type="http://schemas.openxmlformats.org/officeDocument/2006/relationships/image" Target="../media/image83.jpeg"/><Relationship Id="rId10" Type="http://schemas.openxmlformats.org/officeDocument/2006/relationships/image" Target="../media/image73.jpeg"/><Relationship Id="rId4" Type="http://schemas.openxmlformats.org/officeDocument/2006/relationships/image" Target="../media/image69.jpeg"/><Relationship Id="rId9" Type="http://schemas.openxmlformats.org/officeDocument/2006/relationships/image" Target="../media/image78.jpeg"/><Relationship Id="rId14" Type="http://schemas.openxmlformats.org/officeDocument/2006/relationships/image" Target="../media/image77.jpe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13" Type="http://schemas.openxmlformats.org/officeDocument/2006/relationships/image" Target="../media/image74.jpeg"/><Relationship Id="rId3" Type="http://schemas.openxmlformats.org/officeDocument/2006/relationships/image" Target="../media/image79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80.jpeg"/><Relationship Id="rId11" Type="http://schemas.openxmlformats.org/officeDocument/2006/relationships/image" Target="../media/image70.jpeg"/><Relationship Id="rId5" Type="http://schemas.openxmlformats.org/officeDocument/2006/relationships/image" Target="../media/image83.jpeg"/><Relationship Id="rId10" Type="http://schemas.openxmlformats.org/officeDocument/2006/relationships/image" Target="../media/image73.jpeg"/><Relationship Id="rId4" Type="http://schemas.openxmlformats.org/officeDocument/2006/relationships/image" Target="../media/image69.jpeg"/><Relationship Id="rId9" Type="http://schemas.openxmlformats.org/officeDocument/2006/relationships/image" Target="../media/image78.jpeg"/><Relationship Id="rId14" Type="http://schemas.openxmlformats.org/officeDocument/2006/relationships/image" Target="../media/image77.jpe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3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3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Yevgeniy_Landis" TargetMode="External"/><Relationship Id="rId2" Type="http://schemas.openxmlformats.org/officeDocument/2006/relationships/hyperlink" Target="http://en.wikipedia.org/wiki/Georgii_Adelson-Velski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7.png"/><Relationship Id="rId4" Type="http://schemas.openxmlformats.org/officeDocument/2006/relationships/image" Target="../media/image3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7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5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en.wikipedia.org/wiki/Thermodynamics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://en.wikipedia.org/wiki/Thermodynamics" TargetMode="Externa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0.jpe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8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64.jpe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image" Target="../media/image77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jpeg"/><Relationship Id="rId17" Type="http://schemas.openxmlformats.org/officeDocument/2006/relationships/image" Target="../media/image81.jpe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7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5" Type="http://schemas.openxmlformats.org/officeDocument/2006/relationships/image" Target="../media/image78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Relationship Id="rId14" Type="http://schemas.openxmlformats.org/officeDocument/2006/relationships/image" Target="../media/image6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943600"/>
            <a:ext cx="2819400" cy="838200"/>
          </a:xfrm>
        </p:spPr>
        <p:txBody>
          <a:bodyPr/>
          <a:lstStyle/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York University</a:t>
            </a:r>
            <a:endParaRPr lang="en-US" altLang="en-US"/>
          </a:p>
        </p:txBody>
      </p:sp>
      <p:graphicFrame>
        <p:nvGraphicFramePr>
          <p:cNvPr id="185347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8" name="Text Box 5"/>
          <p:cNvSpPr txBox="1">
            <a:spLocks noChangeArrowheads="1"/>
          </p:cNvSpPr>
          <p:nvPr/>
        </p:nvSpPr>
        <p:spPr bwMode="auto">
          <a:xfrm>
            <a:off x="7285038" y="6397625"/>
            <a:ext cx="2085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FFFF"/>
                </a:solidFill>
              </a:rPr>
              <a:t>COSC 2011</a:t>
            </a:r>
            <a:endParaRPr lang="en-US" altLang="en-US" sz="2400">
              <a:solidFill>
                <a:srgbClr val="00FFFF"/>
              </a:solidFill>
            </a:endParaRP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0" y="6399213"/>
            <a:ext cx="1958975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</a:t>
            </a:r>
            <a:r>
              <a:rPr lang="en-US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US" sz="24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-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>
              <a:defRPr/>
            </a:pPr>
            <a:r>
              <a:rPr lang="en-US" sz="4000" dirty="0">
                <a:solidFill>
                  <a:srgbClr val="FFFF00"/>
                </a:solidFill>
              </a:rPr>
              <a:t>Balanced Trees</a:t>
            </a:r>
            <a:endParaRPr lang="en-US" sz="4000" kern="0" dirty="0">
              <a:solidFill>
                <a:srgbClr val="FFFF00"/>
              </a:solidFill>
            </a:endParaRPr>
          </a:p>
        </p:txBody>
      </p:sp>
      <p:sp>
        <p:nvSpPr>
          <p:cNvPr id="185352" name="Text Box 9"/>
          <p:cNvSpPr txBox="1">
            <a:spLocks noChangeArrowheads="1"/>
          </p:cNvSpPr>
          <p:nvPr/>
        </p:nvSpPr>
        <p:spPr bwMode="auto">
          <a:xfrm>
            <a:off x="5146235" y="1889125"/>
            <a:ext cx="378680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5" action="ppaction://hlinksldjump"/>
              </a:rPr>
              <a:t>Dictionary/Map ADT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6" action="ppaction://hlinksldjump"/>
              </a:rPr>
              <a:t>Binary Search Trees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7" action="ppaction://hlinksldjump"/>
              </a:rPr>
              <a:t>Insertions and Deletions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8" action="ppaction://hlinksldjump"/>
              </a:rPr>
              <a:t>AVL Trees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9" action="ppaction://hlinksldjump"/>
              </a:rPr>
              <a:t>Rebalancing AVL Trees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0" action="ppaction://hlinksldjump"/>
              </a:rPr>
              <a:t>Union-Find Partition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1" action="ppaction://hlinksldjump"/>
              </a:rPr>
              <a:t>Heaps &amp; Priority Queues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fr-FR" altLang="en-US" sz="2000" dirty="0">
                <a:solidFill>
                  <a:srgbClr val="FFFFFF"/>
                </a:solidFill>
                <a:hlinkClick r:id="rId12" action="ppaction://hlinksldjump"/>
              </a:rPr>
              <a:t>Communication &amp; Hoffman Codes</a:t>
            </a:r>
            <a:endParaRPr lang="en-US" altLang="en-US" sz="2000" dirty="0">
              <a:solidFill>
                <a:srgbClr val="FFFFFF"/>
              </a:solidFill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hlinkClick r:id="rId13" action="ppaction://hlinksldjump"/>
              </a:rPr>
              <a:t>(Splay Trees)</a:t>
            </a:r>
            <a:endParaRPr lang="en-US" altLang="en-US" sz="2000" dirty="0">
              <a:solidFill>
                <a:srgbClr val="FFFFFF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8179" y="1889124"/>
            <a:ext cx="4958664" cy="2746375"/>
            <a:chOff x="171450" y="594587"/>
            <a:chExt cx="8801100" cy="3629025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594587"/>
              <a:ext cx="8801100" cy="362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1" name="Straight Arrow Connector 60"/>
            <p:cNvCxnSpPr/>
            <p:nvPr/>
          </p:nvCxnSpPr>
          <p:spPr bwMode="auto">
            <a:xfrm flipH="1">
              <a:off x="2873830" y="1567543"/>
              <a:ext cx="161830" cy="3193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>
              <a:off x="5141319" y="1567543"/>
              <a:ext cx="156962" cy="2731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010400" cy="14478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From binary search to</a:t>
            </a:r>
            <a:br>
              <a:rPr lang="en-US" dirty="0"/>
            </a:br>
            <a:r>
              <a:rPr lang="en-US" dirty="0"/>
              <a:t>Binary Search Trees</a:t>
            </a:r>
            <a:endParaRPr lang="en-US" sz="4000" dirty="0"/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763A081-D3D3-434E-8740-3E4ED00B00A8}" type="slidenum">
              <a:rPr lang="en-US" sz="1400"/>
              <a:pPr eaLnBrk="1" hangingPunct="1"/>
              <a:t>10</a:t>
            </a:fld>
            <a:endParaRPr lang="en-US" sz="1400" dirty="0"/>
          </a:p>
        </p:txBody>
      </p:sp>
      <p:pic>
        <p:nvPicPr>
          <p:cNvPr id="4149" name="Picture 53" descr="http://msoe.us/taylor/tutorial/cs2852/bstArray2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4577"/>
            <a:ext cx="4953000" cy="3415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62835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40" descr="Claude Elwood Shannon (1916-200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82600"/>
            <a:ext cx="1073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35524" name="Picture 4" descr="http://www.actionfigurefury.com/wp-content/uploads/2012/09/IndyToys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037263"/>
            <a:ext cx="498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5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6" name="Picture 14" descr="http://www.independent.co.uk/incoming/article8458694.ece/ALTERNATES/w460/50-toy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6165850"/>
            <a:ext cx="5238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7" name="Picture 16" descr="http://image.made-in-china.com/2f0j00WBfTeqGsfjbd/Ride-on-Car-6V-ELC-B16-1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96000"/>
            <a:ext cx="6080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8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027738"/>
            <a:ext cx="58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29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609600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0" name="Picture 22" descr="http://www.modeltreinenenmeer.nl/files/7657/editor/images/Dinky-Toys-citroen-2cv-wegenwachtDSC_6909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37263"/>
            <a:ext cx="66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1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935663"/>
            <a:ext cx="6016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2" name="Picture 26" descr="http://upload.wikimedia.org/wikipedia/commons/b/bb/Dinky_Toys_-_Austin_Dev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6121400"/>
            <a:ext cx="7889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3" name="Picture 28" descr="http://www.canada.com/cms/binary/171316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16638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4" name="Picture 32" descr="http://media.npr.org/assets/img/2013/03/11/istock-4306066-baby_custom-aee07650b312c1f240125b669c2aa92a7d36e73b-s6-c3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793750"/>
            <a:ext cx="1365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5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6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37" name="Rectangle 58"/>
          <p:cNvSpPr>
            <a:spLocks noChangeArrowheads="1"/>
          </p:cNvSpPr>
          <p:nvPr/>
        </p:nvSpPr>
        <p:spPr bwMode="auto">
          <a:xfrm>
            <a:off x="-76200" y="2209800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/>
              <a:t> Claude Shannon </a:t>
            </a:r>
            <a:br>
              <a:rPr lang="en-US" altLang="en-US" sz="1600" i="0"/>
            </a:br>
            <a:r>
              <a:rPr lang="en-US" altLang="en-US" sz="1600" i="0"/>
              <a:t>(1948) </a:t>
            </a:r>
            <a:endParaRPr lang="en-US" altLang="en-US" sz="1600"/>
          </a:p>
        </p:txBody>
      </p:sp>
      <p:grpSp>
        <p:nvGrpSpPr>
          <p:cNvPr id="235538" name="Group 16"/>
          <p:cNvGrpSpPr>
            <a:grpSpLocks/>
          </p:cNvGrpSpPr>
          <p:nvPr/>
        </p:nvGrpSpPr>
        <p:grpSpPr bwMode="auto">
          <a:xfrm>
            <a:off x="533400" y="3886200"/>
            <a:ext cx="7858125" cy="2292350"/>
            <a:chOff x="533400" y="3886200"/>
            <a:chExt cx="7857362" cy="2292097"/>
          </a:xfrm>
        </p:grpSpPr>
        <p:grpSp>
          <p:nvGrpSpPr>
            <p:cNvPr id="235549" name="Group 45"/>
            <p:cNvGrpSpPr>
              <a:grpSpLocks/>
            </p:cNvGrpSpPr>
            <p:nvPr/>
          </p:nvGrpSpPr>
          <p:grpSpPr bwMode="auto">
            <a:xfrm>
              <a:off x="1856831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5600" name="Straight Connector 4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01" name="Straight Connector 55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0" name="Group 57"/>
            <p:cNvGrpSpPr>
              <a:grpSpLocks/>
            </p:cNvGrpSpPr>
            <p:nvPr/>
          </p:nvGrpSpPr>
          <p:grpSpPr bwMode="auto">
            <a:xfrm>
              <a:off x="4283039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5598" name="Straight Connector 5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99" name="Straight Connector 60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1" name="Group 61"/>
            <p:cNvGrpSpPr>
              <a:grpSpLocks/>
            </p:cNvGrpSpPr>
            <p:nvPr/>
          </p:nvGrpSpPr>
          <p:grpSpPr bwMode="auto">
            <a:xfrm>
              <a:off x="588863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5596" name="Straight Connector 62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97" name="Straight Connector 63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2" name="Group 64"/>
            <p:cNvGrpSpPr>
              <a:grpSpLocks/>
            </p:cNvGrpSpPr>
            <p:nvPr/>
          </p:nvGrpSpPr>
          <p:grpSpPr bwMode="auto">
            <a:xfrm>
              <a:off x="5715000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5594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95" name="Straight Connector 66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3" name="Group 67"/>
            <p:cNvGrpSpPr>
              <a:grpSpLocks/>
            </p:cNvGrpSpPr>
            <p:nvPr/>
          </p:nvGrpSpPr>
          <p:grpSpPr bwMode="auto">
            <a:xfrm>
              <a:off x="6910301" y="5655525"/>
              <a:ext cx="557299" cy="431432"/>
              <a:chOff x="494573" y="5753100"/>
              <a:chExt cx="951490" cy="457746"/>
            </a:xfrm>
          </p:grpSpPr>
          <p:cxnSp>
            <p:nvCxnSpPr>
              <p:cNvPr id="235592" name="Straight Connector 68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93" name="Straight Connector 69"/>
              <p:cNvCxnSpPr>
                <a:cxnSpLocks noChangeShapeType="1"/>
              </p:cNvCxnSpPr>
              <p:nvPr/>
            </p:nvCxnSpPr>
            <p:spPr bwMode="auto">
              <a:xfrm flipH="1" flipV="1">
                <a:off x="930960" y="5753100"/>
                <a:ext cx="515103" cy="457746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4" name="Group 70"/>
            <p:cNvGrpSpPr>
              <a:grpSpLocks/>
            </p:cNvGrpSpPr>
            <p:nvPr/>
          </p:nvGrpSpPr>
          <p:grpSpPr bwMode="auto">
            <a:xfrm>
              <a:off x="841847" y="5410200"/>
              <a:ext cx="1282772" cy="356616"/>
              <a:chOff x="494573" y="5753100"/>
              <a:chExt cx="883644" cy="342900"/>
            </a:xfrm>
          </p:grpSpPr>
          <p:cxnSp>
            <p:nvCxnSpPr>
              <p:cNvPr id="235590" name="Straight Connector 71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91" name="Straight Connector 72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5" name="Group 73"/>
            <p:cNvGrpSpPr>
              <a:grpSpLocks/>
            </p:cNvGrpSpPr>
            <p:nvPr/>
          </p:nvGrpSpPr>
          <p:grpSpPr bwMode="auto">
            <a:xfrm>
              <a:off x="1472620" y="5053584"/>
              <a:ext cx="1932903" cy="1042416"/>
              <a:chOff x="494573" y="5753100"/>
              <a:chExt cx="1331490" cy="1002323"/>
            </a:xfrm>
          </p:grpSpPr>
          <p:cxnSp>
            <p:nvCxnSpPr>
              <p:cNvPr id="235588" name="Straight Connector 74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89" name="Straight Connector 75"/>
              <p:cNvCxnSpPr>
                <a:cxnSpLocks noChangeShapeType="1"/>
                <a:stCxn id="235529" idx="0"/>
              </p:cNvCxnSpPr>
              <p:nvPr/>
            </p:nvCxnSpPr>
            <p:spPr bwMode="auto">
              <a:xfrm flipH="1" flipV="1">
                <a:off x="930959" y="5753100"/>
                <a:ext cx="895104" cy="100232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6" name="Group 76"/>
            <p:cNvGrpSpPr>
              <a:grpSpLocks/>
            </p:cNvGrpSpPr>
            <p:nvPr/>
          </p:nvGrpSpPr>
          <p:grpSpPr bwMode="auto">
            <a:xfrm>
              <a:off x="4532812" y="5410200"/>
              <a:ext cx="1473514" cy="356616"/>
              <a:chOff x="494573" y="5753100"/>
              <a:chExt cx="883644" cy="342900"/>
            </a:xfrm>
          </p:grpSpPr>
          <p:cxnSp>
            <p:nvCxnSpPr>
              <p:cNvPr id="235586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87" name="Straight Connector 78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7" name="Group 79"/>
            <p:cNvGrpSpPr>
              <a:grpSpLocks/>
            </p:cNvGrpSpPr>
            <p:nvPr/>
          </p:nvGrpSpPr>
          <p:grpSpPr bwMode="auto">
            <a:xfrm>
              <a:off x="2121900" y="4709160"/>
              <a:ext cx="3138603" cy="701040"/>
              <a:chOff x="498008" y="5753100"/>
              <a:chExt cx="880209" cy="342900"/>
            </a:xfrm>
          </p:grpSpPr>
          <p:cxnSp>
            <p:nvCxnSpPr>
              <p:cNvPr id="235584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85" name="Straight Connector 81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8" name="Group 82"/>
            <p:cNvGrpSpPr>
              <a:grpSpLocks/>
            </p:cNvGrpSpPr>
            <p:nvPr/>
          </p:nvGrpSpPr>
          <p:grpSpPr bwMode="auto">
            <a:xfrm>
              <a:off x="3695013" y="4367781"/>
              <a:ext cx="3477253" cy="1287740"/>
              <a:chOff x="498008" y="5753100"/>
              <a:chExt cx="975182" cy="629873"/>
            </a:xfrm>
          </p:grpSpPr>
          <p:cxnSp>
            <p:nvCxnSpPr>
              <p:cNvPr id="235582" name="Straight Connector 83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83" name="Straight Connector 84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542232" cy="62987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5559" name="Group 85"/>
            <p:cNvGrpSpPr>
              <a:grpSpLocks/>
            </p:cNvGrpSpPr>
            <p:nvPr/>
          </p:nvGrpSpPr>
          <p:grpSpPr bwMode="auto">
            <a:xfrm>
              <a:off x="5257800" y="4011166"/>
              <a:ext cx="3132962" cy="2087657"/>
              <a:chOff x="498008" y="5753100"/>
              <a:chExt cx="878627" cy="1021137"/>
            </a:xfrm>
          </p:grpSpPr>
          <p:cxnSp>
            <p:nvCxnSpPr>
              <p:cNvPr id="235580" name="Straight Connector 86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581" name="Straight Connector 87"/>
              <p:cNvCxnSpPr>
                <a:cxnSpLocks noChangeShapeType="1"/>
                <a:stCxn id="235536" idx="0"/>
              </p:cNvCxnSpPr>
              <p:nvPr/>
            </p:nvCxnSpPr>
            <p:spPr bwMode="auto">
              <a:xfrm flipH="1" flipV="1">
                <a:off x="930958" y="5753100"/>
                <a:ext cx="445677" cy="1021137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5560" name="Rectangle 88"/>
            <p:cNvSpPr>
              <a:spLocks noChangeArrowheads="1"/>
            </p:cNvSpPr>
            <p:nvPr/>
          </p:nvSpPr>
          <p:spPr bwMode="auto">
            <a:xfrm>
              <a:off x="881910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1" name="Rectangle 89"/>
            <p:cNvSpPr>
              <a:spLocks noChangeArrowheads="1"/>
            </p:cNvSpPr>
            <p:nvPr/>
          </p:nvSpPr>
          <p:spPr bwMode="auto">
            <a:xfrm>
              <a:off x="533400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2" name="Rectangle 90"/>
            <p:cNvSpPr>
              <a:spLocks noChangeArrowheads="1"/>
            </p:cNvSpPr>
            <p:nvPr/>
          </p:nvSpPr>
          <p:spPr bwMode="auto">
            <a:xfrm>
              <a:off x="2151774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3" name="Rectangle 91"/>
            <p:cNvSpPr>
              <a:spLocks noChangeArrowheads="1"/>
            </p:cNvSpPr>
            <p:nvPr/>
          </p:nvSpPr>
          <p:spPr bwMode="auto">
            <a:xfrm>
              <a:off x="1803264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4" name="Rectangle 92"/>
            <p:cNvSpPr>
              <a:spLocks noChangeArrowheads="1"/>
            </p:cNvSpPr>
            <p:nvPr/>
          </p:nvSpPr>
          <p:spPr bwMode="auto">
            <a:xfrm>
              <a:off x="4563894" y="5699831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5" name="Rectangle 93"/>
            <p:cNvSpPr>
              <a:spLocks/>
            </p:cNvSpPr>
            <p:nvPr/>
          </p:nvSpPr>
          <p:spPr bwMode="auto">
            <a:xfrm>
              <a:off x="4215384" y="5678425"/>
              <a:ext cx="694944" cy="499872"/>
            </a:xfrm>
            <a:custGeom>
              <a:avLst/>
              <a:gdLst>
                <a:gd name="T0" fmla="*/ 694944 w 694944"/>
                <a:gd name="T1" fmla="*/ 499872 h 499872"/>
                <a:gd name="T2" fmla="*/ 274434 w 694944"/>
                <a:gd name="T3" fmla="*/ 0 h 499872"/>
                <a:gd name="T4" fmla="*/ 274434 w 694944"/>
                <a:gd name="T5" fmla="*/ 307777 h 499872"/>
                <a:gd name="T6" fmla="*/ 0 w 694944"/>
                <a:gd name="T7" fmla="*/ 307777 h 499872"/>
                <a:gd name="T8" fmla="*/ 694944 w 694944"/>
                <a:gd name="T9" fmla="*/ 499872 h 499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944"/>
                <a:gd name="T16" fmla="*/ 0 h 499872"/>
                <a:gd name="T17" fmla="*/ 694944 w 694944"/>
                <a:gd name="T18" fmla="*/ 499872 h 499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944" h="499872">
                  <a:moveTo>
                    <a:pt x="694944" y="499872"/>
                  </a:moveTo>
                  <a:lnTo>
                    <a:pt x="274434" y="0"/>
                  </a:lnTo>
                  <a:lnTo>
                    <a:pt x="274434" y="307777"/>
                  </a:lnTo>
                  <a:lnTo>
                    <a:pt x="0" y="307777"/>
                  </a:lnTo>
                  <a:lnTo>
                    <a:pt x="694944" y="4998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6" name="Rectangle 94"/>
            <p:cNvSpPr>
              <a:spLocks noChangeArrowheads="1"/>
            </p:cNvSpPr>
            <p:nvPr/>
          </p:nvSpPr>
          <p:spPr bwMode="auto">
            <a:xfrm>
              <a:off x="5987310" y="56876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7" name="Rectangle 95"/>
            <p:cNvSpPr>
              <a:spLocks noChangeArrowheads="1"/>
            </p:cNvSpPr>
            <p:nvPr/>
          </p:nvSpPr>
          <p:spPr bwMode="auto">
            <a:xfrm>
              <a:off x="5638800" y="56662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8" name="Rectangle 96"/>
            <p:cNvSpPr>
              <a:spLocks noChangeArrowheads="1"/>
            </p:cNvSpPr>
            <p:nvPr/>
          </p:nvSpPr>
          <p:spPr bwMode="auto">
            <a:xfrm>
              <a:off x="7193166" y="56114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69" name="Rectangle 97"/>
            <p:cNvSpPr>
              <a:spLocks noChangeArrowheads="1"/>
            </p:cNvSpPr>
            <p:nvPr/>
          </p:nvSpPr>
          <p:spPr bwMode="auto">
            <a:xfrm>
              <a:off x="6844656" y="55900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0" name="Rectangle 98"/>
            <p:cNvSpPr>
              <a:spLocks noChangeArrowheads="1"/>
            </p:cNvSpPr>
            <p:nvPr/>
          </p:nvSpPr>
          <p:spPr bwMode="auto">
            <a:xfrm>
              <a:off x="2264550" y="4974407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1" name="Rectangle 99"/>
            <p:cNvSpPr>
              <a:spLocks noChangeArrowheads="1"/>
            </p:cNvSpPr>
            <p:nvPr/>
          </p:nvSpPr>
          <p:spPr bwMode="auto">
            <a:xfrm>
              <a:off x="1663056" y="49530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2" name="Rectangle 100"/>
            <p:cNvSpPr>
              <a:spLocks noChangeArrowheads="1"/>
            </p:cNvSpPr>
            <p:nvPr/>
          </p:nvSpPr>
          <p:spPr bwMode="auto">
            <a:xfrm>
              <a:off x="3910584" y="46208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3" name="Rectangle 101"/>
            <p:cNvSpPr>
              <a:spLocks noChangeArrowheads="1"/>
            </p:cNvSpPr>
            <p:nvPr/>
          </p:nvSpPr>
          <p:spPr bwMode="auto">
            <a:xfrm>
              <a:off x="3086472" y="4547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4" name="Rectangle 102"/>
            <p:cNvSpPr>
              <a:spLocks noChangeArrowheads="1"/>
            </p:cNvSpPr>
            <p:nvPr/>
          </p:nvSpPr>
          <p:spPr bwMode="auto">
            <a:xfrm>
              <a:off x="5364366" y="4276415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5" name="Rectangle 103"/>
            <p:cNvSpPr>
              <a:spLocks noChangeArrowheads="1"/>
            </p:cNvSpPr>
            <p:nvPr/>
          </p:nvSpPr>
          <p:spPr bwMode="auto">
            <a:xfrm>
              <a:off x="4534272" y="42428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6" name="Rectangle 104"/>
            <p:cNvSpPr>
              <a:spLocks noChangeArrowheads="1"/>
            </p:cNvSpPr>
            <p:nvPr/>
          </p:nvSpPr>
          <p:spPr bwMode="auto">
            <a:xfrm>
              <a:off x="6888366" y="39594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7" name="Rectangle 105"/>
            <p:cNvSpPr>
              <a:spLocks noChangeArrowheads="1"/>
            </p:cNvSpPr>
            <p:nvPr/>
          </p:nvSpPr>
          <p:spPr bwMode="auto">
            <a:xfrm>
              <a:off x="6058272" y="38862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8" name="Rectangle 109"/>
            <p:cNvSpPr>
              <a:spLocks noChangeArrowheads="1"/>
            </p:cNvSpPr>
            <p:nvPr/>
          </p:nvSpPr>
          <p:spPr bwMode="auto">
            <a:xfrm>
              <a:off x="5402094" y="5331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5579" name="Rectangle 110"/>
            <p:cNvSpPr>
              <a:spLocks noChangeArrowheads="1"/>
            </p:cNvSpPr>
            <p:nvPr/>
          </p:nvSpPr>
          <p:spPr bwMode="auto">
            <a:xfrm>
              <a:off x="4800600" y="5309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</p:grpSp>
      <p:sp>
        <p:nvSpPr>
          <p:cNvPr id="235539" name="Rectangular Callout 107"/>
          <p:cNvSpPr>
            <a:spLocks noChangeArrowheads="1"/>
          </p:cNvSpPr>
          <p:nvPr/>
        </p:nvSpPr>
        <p:spPr bwMode="auto">
          <a:xfrm>
            <a:off x="1447800" y="838200"/>
            <a:ext cx="4559300" cy="954088"/>
          </a:xfrm>
          <a:prstGeom prst="wedgeRectCallout">
            <a:avLst>
              <a:gd name="adj1" fmla="val -49838"/>
              <a:gd name="adj2" fmla="val -62079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Use a Huffman Code</a:t>
            </a:r>
            <a:br>
              <a:rPr lang="en-US" altLang="en-US" sz="2800" i="0"/>
            </a:br>
            <a:r>
              <a:rPr lang="en-US" altLang="en-US" sz="2800" i="0"/>
              <a:t>described by a binary tree.</a:t>
            </a: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681413" y="3962400"/>
            <a:ext cx="3000375" cy="2206625"/>
          </a:xfrm>
          <a:custGeom>
            <a:avLst/>
            <a:gdLst>
              <a:gd name="T0" fmla="*/ 3006096 w 2999232"/>
              <a:gd name="T1" fmla="*/ 0 h 2206752"/>
              <a:gd name="T2" fmla="*/ 1564148 w 2999232"/>
              <a:gd name="T3" fmla="*/ 390012 h 2206752"/>
              <a:gd name="T4" fmla="*/ 0 w 2999232"/>
              <a:gd name="T5" fmla="*/ 731268 h 2206752"/>
              <a:gd name="T6" fmla="*/ 1576368 w 2999232"/>
              <a:gd name="T7" fmla="*/ 1401594 h 2206752"/>
              <a:gd name="T8" fmla="*/ 928713 w 2999232"/>
              <a:gd name="T9" fmla="*/ 1755042 h 2206752"/>
              <a:gd name="T10" fmla="*/ 586554 w 2999232"/>
              <a:gd name="T11" fmla="*/ 2205990 h 2206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99232" h="2206752">
                <a:moveTo>
                  <a:pt x="2999232" y="0"/>
                </a:moveTo>
                <a:cubicBezTo>
                  <a:pt x="2519680" y="130048"/>
                  <a:pt x="2060448" y="268224"/>
                  <a:pt x="1560576" y="390144"/>
                </a:cubicBezTo>
                <a:cubicBezTo>
                  <a:pt x="1060704" y="512064"/>
                  <a:pt x="178816" y="650240"/>
                  <a:pt x="0" y="731520"/>
                </a:cubicBezTo>
                <a:cubicBezTo>
                  <a:pt x="89408" y="910336"/>
                  <a:pt x="1424251" y="1182449"/>
                  <a:pt x="1572768" y="1402080"/>
                </a:cubicBezTo>
                <a:cubicBezTo>
                  <a:pt x="1308485" y="1663017"/>
                  <a:pt x="1091184" y="1621536"/>
                  <a:pt x="926592" y="1755648"/>
                </a:cubicBezTo>
                <a:cubicBezTo>
                  <a:pt x="762000" y="1889760"/>
                  <a:pt x="681736" y="2173732"/>
                  <a:pt x="585216" y="2206752"/>
                </a:cubicBezTo>
              </a:path>
            </a:pathLst>
          </a:custGeom>
          <a:noFill/>
          <a:ln w="317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" name="Rectangular Callout 111"/>
          <p:cNvSpPr>
            <a:spLocks noChangeArrowheads="1"/>
          </p:cNvSpPr>
          <p:nvPr/>
        </p:nvSpPr>
        <p:spPr bwMode="auto">
          <a:xfrm>
            <a:off x="5049838" y="1982788"/>
            <a:ext cx="2287587" cy="460375"/>
          </a:xfrm>
          <a:prstGeom prst="wedgeRectCallout">
            <a:avLst>
              <a:gd name="adj1" fmla="val 55519"/>
              <a:gd name="adj2" fmla="val -120866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i="0">
                <a:solidFill>
                  <a:srgbClr val="CC00FF"/>
                </a:solidFill>
              </a:rPr>
              <a:t>001000101</a:t>
            </a:r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1639888" y="2593975"/>
            <a:ext cx="7199312" cy="523875"/>
            <a:chOff x="1600200" y="3743980"/>
            <a:chExt cx="6397388" cy="523220"/>
          </a:xfrm>
        </p:grpSpPr>
        <p:sp>
          <p:nvSpPr>
            <p:cNvPr id="235547" name="Rectangular Callout 113"/>
            <p:cNvSpPr>
              <a:spLocks noChangeArrowheads="1"/>
            </p:cNvSpPr>
            <p:nvPr/>
          </p:nvSpPr>
          <p:spPr bwMode="auto">
            <a:xfrm>
              <a:off x="1600200" y="3743980"/>
              <a:ext cx="6397388" cy="523220"/>
            </a:xfrm>
            <a:prstGeom prst="wedgeRectCallout">
              <a:avLst>
                <a:gd name="adj1" fmla="val -42519"/>
                <a:gd name="adj2" fmla="val -97361"/>
              </a:avLst>
            </a:prstGeom>
            <a:noFill/>
            <a:ln w="317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 i="0"/>
                <a:t>I first get         , the I start over to get               </a:t>
              </a:r>
            </a:p>
          </p:txBody>
        </p:sp>
        <p:pic>
          <p:nvPicPr>
            <p:cNvPr id="235548" name="Picture 28" descr="http://www.canada.com/cms/binary/1713166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9355" y="3814742"/>
              <a:ext cx="608913" cy="39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9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73338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3" name="Straight Connector 112"/>
          <p:cNvCxnSpPr>
            <a:cxnSpLocks noChangeShapeType="1"/>
          </p:cNvCxnSpPr>
          <p:nvPr/>
        </p:nvCxnSpPr>
        <p:spPr bwMode="auto">
          <a:xfrm flipV="1">
            <a:off x="6208713" y="1976438"/>
            <a:ext cx="131762" cy="49847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7" name="Straight Connector 116"/>
          <p:cNvCxnSpPr>
            <a:cxnSpLocks noChangeShapeType="1"/>
          </p:cNvCxnSpPr>
          <p:nvPr/>
        </p:nvCxnSpPr>
        <p:spPr bwMode="auto">
          <a:xfrm flipV="1">
            <a:off x="6638925" y="1997075"/>
            <a:ext cx="130175" cy="49847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8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2655888"/>
            <a:ext cx="6286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1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40" descr="Claude Elwood Shannon (1916-200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82600"/>
            <a:ext cx="1073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7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36548" name="Picture 4" descr="http://www.actionfigurefury.com/wp-content/uploads/2012/09/IndyToys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037263"/>
            <a:ext cx="498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49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0" name="Picture 14" descr="http://www.independent.co.uk/incoming/article8458694.ece/ALTERNATES/w460/50-toy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6165850"/>
            <a:ext cx="5238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1" name="Picture 16" descr="http://image.made-in-china.com/2f0j00WBfTeqGsfjbd/Ride-on-Car-6V-ELC-B16-1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96000"/>
            <a:ext cx="6080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2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027738"/>
            <a:ext cx="58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3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609600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4" name="Picture 22" descr="http://www.modeltreinenenmeer.nl/files/7657/editor/images/Dinky-Toys-citroen-2cv-wegenwachtDSC_6909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37263"/>
            <a:ext cx="66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5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935663"/>
            <a:ext cx="6016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6" name="Picture 26" descr="http://upload.wikimedia.org/wikipedia/commons/b/bb/Dinky_Toys_-_Austin_Dev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6121400"/>
            <a:ext cx="7889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7" name="Picture 28" descr="http://www.canada.com/cms/binary/171316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16638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8" name="Picture 32" descr="http://media.npr.org/assets/img/2013/03/11/istock-4306066-baby_custom-aee07650b312c1f240125b669c2aa92a7d36e73b-s6-c3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793750"/>
            <a:ext cx="1365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59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560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61" name="Rectangle 58"/>
          <p:cNvSpPr>
            <a:spLocks noChangeArrowheads="1"/>
          </p:cNvSpPr>
          <p:nvPr/>
        </p:nvSpPr>
        <p:spPr bwMode="auto">
          <a:xfrm>
            <a:off x="-76200" y="2209800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/>
              <a:t> Claude Shannon </a:t>
            </a:r>
            <a:br>
              <a:rPr lang="en-US" altLang="en-US" sz="1600" i="0"/>
            </a:br>
            <a:r>
              <a:rPr lang="en-US" altLang="en-US" sz="1600" i="0"/>
              <a:t>(1948) </a:t>
            </a:r>
            <a:endParaRPr lang="en-US" altLang="en-US" sz="1600"/>
          </a:p>
        </p:txBody>
      </p:sp>
      <p:grpSp>
        <p:nvGrpSpPr>
          <p:cNvPr id="236562" name="Group 16"/>
          <p:cNvGrpSpPr>
            <a:grpSpLocks/>
          </p:cNvGrpSpPr>
          <p:nvPr/>
        </p:nvGrpSpPr>
        <p:grpSpPr bwMode="auto">
          <a:xfrm>
            <a:off x="533400" y="3886200"/>
            <a:ext cx="7858125" cy="2292350"/>
            <a:chOff x="533400" y="3886200"/>
            <a:chExt cx="7857362" cy="2292097"/>
          </a:xfrm>
        </p:grpSpPr>
        <p:grpSp>
          <p:nvGrpSpPr>
            <p:cNvPr id="236567" name="Group 45"/>
            <p:cNvGrpSpPr>
              <a:grpSpLocks/>
            </p:cNvGrpSpPr>
            <p:nvPr/>
          </p:nvGrpSpPr>
          <p:grpSpPr bwMode="auto">
            <a:xfrm>
              <a:off x="1856831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6618" name="Straight Connector 4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19" name="Straight Connector 55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68" name="Group 57"/>
            <p:cNvGrpSpPr>
              <a:grpSpLocks/>
            </p:cNvGrpSpPr>
            <p:nvPr/>
          </p:nvGrpSpPr>
          <p:grpSpPr bwMode="auto">
            <a:xfrm>
              <a:off x="4283039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6616" name="Straight Connector 5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17" name="Straight Connector 60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69" name="Group 61"/>
            <p:cNvGrpSpPr>
              <a:grpSpLocks/>
            </p:cNvGrpSpPr>
            <p:nvPr/>
          </p:nvGrpSpPr>
          <p:grpSpPr bwMode="auto">
            <a:xfrm>
              <a:off x="588863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6614" name="Straight Connector 62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15" name="Straight Connector 63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0" name="Group 64"/>
            <p:cNvGrpSpPr>
              <a:grpSpLocks/>
            </p:cNvGrpSpPr>
            <p:nvPr/>
          </p:nvGrpSpPr>
          <p:grpSpPr bwMode="auto">
            <a:xfrm>
              <a:off x="5715000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6612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13" name="Straight Connector 66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1" name="Group 67"/>
            <p:cNvGrpSpPr>
              <a:grpSpLocks/>
            </p:cNvGrpSpPr>
            <p:nvPr/>
          </p:nvGrpSpPr>
          <p:grpSpPr bwMode="auto">
            <a:xfrm>
              <a:off x="6910301" y="5655525"/>
              <a:ext cx="557299" cy="431432"/>
              <a:chOff x="494573" y="5753100"/>
              <a:chExt cx="951490" cy="457746"/>
            </a:xfrm>
          </p:grpSpPr>
          <p:cxnSp>
            <p:nvCxnSpPr>
              <p:cNvPr id="236610" name="Straight Connector 68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11" name="Straight Connector 69"/>
              <p:cNvCxnSpPr>
                <a:cxnSpLocks noChangeShapeType="1"/>
              </p:cNvCxnSpPr>
              <p:nvPr/>
            </p:nvCxnSpPr>
            <p:spPr bwMode="auto">
              <a:xfrm flipH="1" flipV="1">
                <a:off x="930960" y="5753100"/>
                <a:ext cx="515103" cy="457746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2" name="Group 70"/>
            <p:cNvGrpSpPr>
              <a:grpSpLocks/>
            </p:cNvGrpSpPr>
            <p:nvPr/>
          </p:nvGrpSpPr>
          <p:grpSpPr bwMode="auto">
            <a:xfrm>
              <a:off x="841847" y="5410200"/>
              <a:ext cx="1282772" cy="356616"/>
              <a:chOff x="494573" y="5753100"/>
              <a:chExt cx="883644" cy="342900"/>
            </a:xfrm>
          </p:grpSpPr>
          <p:cxnSp>
            <p:nvCxnSpPr>
              <p:cNvPr id="236608" name="Straight Connector 71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09" name="Straight Connector 72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3" name="Group 73"/>
            <p:cNvGrpSpPr>
              <a:grpSpLocks/>
            </p:cNvGrpSpPr>
            <p:nvPr/>
          </p:nvGrpSpPr>
          <p:grpSpPr bwMode="auto">
            <a:xfrm>
              <a:off x="1472620" y="5053584"/>
              <a:ext cx="1932903" cy="1042416"/>
              <a:chOff x="494573" y="5753100"/>
              <a:chExt cx="1331490" cy="1002323"/>
            </a:xfrm>
          </p:grpSpPr>
          <p:cxnSp>
            <p:nvCxnSpPr>
              <p:cNvPr id="236606" name="Straight Connector 74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07" name="Straight Connector 75"/>
              <p:cNvCxnSpPr>
                <a:cxnSpLocks noChangeShapeType="1"/>
                <a:stCxn id="236553" idx="0"/>
              </p:cNvCxnSpPr>
              <p:nvPr/>
            </p:nvCxnSpPr>
            <p:spPr bwMode="auto">
              <a:xfrm flipH="1" flipV="1">
                <a:off x="930959" y="5753100"/>
                <a:ext cx="895104" cy="100232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4" name="Group 76"/>
            <p:cNvGrpSpPr>
              <a:grpSpLocks/>
            </p:cNvGrpSpPr>
            <p:nvPr/>
          </p:nvGrpSpPr>
          <p:grpSpPr bwMode="auto">
            <a:xfrm>
              <a:off x="4532812" y="5410200"/>
              <a:ext cx="1473514" cy="356616"/>
              <a:chOff x="494573" y="5753100"/>
              <a:chExt cx="883644" cy="342900"/>
            </a:xfrm>
          </p:grpSpPr>
          <p:cxnSp>
            <p:nvCxnSpPr>
              <p:cNvPr id="236604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05" name="Straight Connector 78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5" name="Group 79"/>
            <p:cNvGrpSpPr>
              <a:grpSpLocks/>
            </p:cNvGrpSpPr>
            <p:nvPr/>
          </p:nvGrpSpPr>
          <p:grpSpPr bwMode="auto">
            <a:xfrm>
              <a:off x="2121900" y="4709160"/>
              <a:ext cx="3138603" cy="701040"/>
              <a:chOff x="498008" y="5753100"/>
              <a:chExt cx="880209" cy="342900"/>
            </a:xfrm>
          </p:grpSpPr>
          <p:cxnSp>
            <p:nvCxnSpPr>
              <p:cNvPr id="236602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03" name="Straight Connector 81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6" name="Group 82"/>
            <p:cNvGrpSpPr>
              <a:grpSpLocks/>
            </p:cNvGrpSpPr>
            <p:nvPr/>
          </p:nvGrpSpPr>
          <p:grpSpPr bwMode="auto">
            <a:xfrm>
              <a:off x="3695013" y="4367781"/>
              <a:ext cx="3477253" cy="1287740"/>
              <a:chOff x="498008" y="5753100"/>
              <a:chExt cx="975182" cy="629873"/>
            </a:xfrm>
          </p:grpSpPr>
          <p:cxnSp>
            <p:nvCxnSpPr>
              <p:cNvPr id="236600" name="Straight Connector 83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601" name="Straight Connector 84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542232" cy="62987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6577" name="Group 85"/>
            <p:cNvGrpSpPr>
              <a:grpSpLocks/>
            </p:cNvGrpSpPr>
            <p:nvPr/>
          </p:nvGrpSpPr>
          <p:grpSpPr bwMode="auto">
            <a:xfrm>
              <a:off x="5257800" y="4011166"/>
              <a:ext cx="3132962" cy="2087657"/>
              <a:chOff x="498008" y="5753100"/>
              <a:chExt cx="878627" cy="1021137"/>
            </a:xfrm>
          </p:grpSpPr>
          <p:cxnSp>
            <p:nvCxnSpPr>
              <p:cNvPr id="236598" name="Straight Connector 86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6599" name="Straight Connector 87"/>
              <p:cNvCxnSpPr>
                <a:cxnSpLocks noChangeShapeType="1"/>
                <a:stCxn id="236560" idx="0"/>
              </p:cNvCxnSpPr>
              <p:nvPr/>
            </p:nvCxnSpPr>
            <p:spPr bwMode="auto">
              <a:xfrm flipH="1" flipV="1">
                <a:off x="930958" y="5753100"/>
                <a:ext cx="445677" cy="1021137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6578" name="Rectangle 88"/>
            <p:cNvSpPr>
              <a:spLocks noChangeArrowheads="1"/>
            </p:cNvSpPr>
            <p:nvPr/>
          </p:nvSpPr>
          <p:spPr bwMode="auto">
            <a:xfrm>
              <a:off x="881910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79" name="Rectangle 89"/>
            <p:cNvSpPr>
              <a:spLocks noChangeArrowheads="1"/>
            </p:cNvSpPr>
            <p:nvPr/>
          </p:nvSpPr>
          <p:spPr bwMode="auto">
            <a:xfrm>
              <a:off x="533400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0" name="Rectangle 90"/>
            <p:cNvSpPr>
              <a:spLocks noChangeArrowheads="1"/>
            </p:cNvSpPr>
            <p:nvPr/>
          </p:nvSpPr>
          <p:spPr bwMode="auto">
            <a:xfrm>
              <a:off x="2151774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1" name="Rectangle 91"/>
            <p:cNvSpPr>
              <a:spLocks noChangeArrowheads="1"/>
            </p:cNvSpPr>
            <p:nvPr/>
          </p:nvSpPr>
          <p:spPr bwMode="auto">
            <a:xfrm>
              <a:off x="1803264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2" name="Rectangle 92"/>
            <p:cNvSpPr>
              <a:spLocks noChangeArrowheads="1"/>
            </p:cNvSpPr>
            <p:nvPr/>
          </p:nvSpPr>
          <p:spPr bwMode="auto">
            <a:xfrm>
              <a:off x="4563894" y="5699831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3" name="Rectangle 93"/>
            <p:cNvSpPr>
              <a:spLocks/>
            </p:cNvSpPr>
            <p:nvPr/>
          </p:nvSpPr>
          <p:spPr bwMode="auto">
            <a:xfrm>
              <a:off x="4215384" y="5678425"/>
              <a:ext cx="694944" cy="499872"/>
            </a:xfrm>
            <a:custGeom>
              <a:avLst/>
              <a:gdLst>
                <a:gd name="T0" fmla="*/ 694944 w 694944"/>
                <a:gd name="T1" fmla="*/ 499872 h 499872"/>
                <a:gd name="T2" fmla="*/ 274434 w 694944"/>
                <a:gd name="T3" fmla="*/ 0 h 499872"/>
                <a:gd name="T4" fmla="*/ 274434 w 694944"/>
                <a:gd name="T5" fmla="*/ 307777 h 499872"/>
                <a:gd name="T6" fmla="*/ 0 w 694944"/>
                <a:gd name="T7" fmla="*/ 307777 h 499872"/>
                <a:gd name="T8" fmla="*/ 694944 w 694944"/>
                <a:gd name="T9" fmla="*/ 499872 h 499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944"/>
                <a:gd name="T16" fmla="*/ 0 h 499872"/>
                <a:gd name="T17" fmla="*/ 694944 w 694944"/>
                <a:gd name="T18" fmla="*/ 499872 h 499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944" h="499872">
                  <a:moveTo>
                    <a:pt x="694944" y="499872"/>
                  </a:moveTo>
                  <a:lnTo>
                    <a:pt x="274434" y="0"/>
                  </a:lnTo>
                  <a:lnTo>
                    <a:pt x="274434" y="307777"/>
                  </a:lnTo>
                  <a:lnTo>
                    <a:pt x="0" y="307777"/>
                  </a:lnTo>
                  <a:lnTo>
                    <a:pt x="694944" y="4998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4" name="Rectangle 94"/>
            <p:cNvSpPr>
              <a:spLocks noChangeArrowheads="1"/>
            </p:cNvSpPr>
            <p:nvPr/>
          </p:nvSpPr>
          <p:spPr bwMode="auto">
            <a:xfrm>
              <a:off x="5987310" y="56876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5" name="Rectangle 95"/>
            <p:cNvSpPr>
              <a:spLocks noChangeArrowheads="1"/>
            </p:cNvSpPr>
            <p:nvPr/>
          </p:nvSpPr>
          <p:spPr bwMode="auto">
            <a:xfrm>
              <a:off x="5638800" y="56662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6" name="Rectangle 96"/>
            <p:cNvSpPr>
              <a:spLocks noChangeArrowheads="1"/>
            </p:cNvSpPr>
            <p:nvPr/>
          </p:nvSpPr>
          <p:spPr bwMode="auto">
            <a:xfrm>
              <a:off x="7193166" y="56114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7" name="Rectangle 97"/>
            <p:cNvSpPr>
              <a:spLocks noChangeArrowheads="1"/>
            </p:cNvSpPr>
            <p:nvPr/>
          </p:nvSpPr>
          <p:spPr bwMode="auto">
            <a:xfrm>
              <a:off x="6844656" y="55900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8" name="Rectangle 98"/>
            <p:cNvSpPr>
              <a:spLocks noChangeArrowheads="1"/>
            </p:cNvSpPr>
            <p:nvPr/>
          </p:nvSpPr>
          <p:spPr bwMode="auto">
            <a:xfrm>
              <a:off x="2264550" y="4974407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89" name="Rectangle 99"/>
            <p:cNvSpPr>
              <a:spLocks noChangeArrowheads="1"/>
            </p:cNvSpPr>
            <p:nvPr/>
          </p:nvSpPr>
          <p:spPr bwMode="auto">
            <a:xfrm>
              <a:off x="1663056" y="49530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0" name="Rectangle 100"/>
            <p:cNvSpPr>
              <a:spLocks noChangeArrowheads="1"/>
            </p:cNvSpPr>
            <p:nvPr/>
          </p:nvSpPr>
          <p:spPr bwMode="auto">
            <a:xfrm>
              <a:off x="3910584" y="46208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1" name="Rectangle 101"/>
            <p:cNvSpPr>
              <a:spLocks noChangeArrowheads="1"/>
            </p:cNvSpPr>
            <p:nvPr/>
          </p:nvSpPr>
          <p:spPr bwMode="auto">
            <a:xfrm>
              <a:off x="3086472" y="4547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2" name="Rectangle 102"/>
            <p:cNvSpPr>
              <a:spLocks noChangeArrowheads="1"/>
            </p:cNvSpPr>
            <p:nvPr/>
          </p:nvSpPr>
          <p:spPr bwMode="auto">
            <a:xfrm>
              <a:off x="5364366" y="4276415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3" name="Rectangle 103"/>
            <p:cNvSpPr>
              <a:spLocks noChangeArrowheads="1"/>
            </p:cNvSpPr>
            <p:nvPr/>
          </p:nvSpPr>
          <p:spPr bwMode="auto">
            <a:xfrm>
              <a:off x="4534272" y="42428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4" name="Rectangle 104"/>
            <p:cNvSpPr>
              <a:spLocks noChangeArrowheads="1"/>
            </p:cNvSpPr>
            <p:nvPr/>
          </p:nvSpPr>
          <p:spPr bwMode="auto">
            <a:xfrm>
              <a:off x="6888366" y="39594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5" name="Rectangle 105"/>
            <p:cNvSpPr>
              <a:spLocks noChangeArrowheads="1"/>
            </p:cNvSpPr>
            <p:nvPr/>
          </p:nvSpPr>
          <p:spPr bwMode="auto">
            <a:xfrm>
              <a:off x="6058272" y="38862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6" name="Rectangle 109"/>
            <p:cNvSpPr>
              <a:spLocks noChangeArrowheads="1"/>
            </p:cNvSpPr>
            <p:nvPr/>
          </p:nvSpPr>
          <p:spPr bwMode="auto">
            <a:xfrm>
              <a:off x="5402094" y="5331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6597" name="Rectangle 110"/>
            <p:cNvSpPr>
              <a:spLocks noChangeArrowheads="1"/>
            </p:cNvSpPr>
            <p:nvPr/>
          </p:nvSpPr>
          <p:spPr bwMode="auto">
            <a:xfrm>
              <a:off x="4800600" y="5309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</p:grpSp>
      <p:sp>
        <p:nvSpPr>
          <p:cNvPr id="108" name="Rectangular Callout 107"/>
          <p:cNvSpPr>
            <a:spLocks noChangeArrowheads="1"/>
          </p:cNvSpPr>
          <p:nvPr/>
        </p:nvSpPr>
        <p:spPr bwMode="auto">
          <a:xfrm>
            <a:off x="1447800" y="838200"/>
            <a:ext cx="4559300" cy="954088"/>
          </a:xfrm>
          <a:prstGeom prst="wedgeRectCallout">
            <a:avLst>
              <a:gd name="adj1" fmla="val -49838"/>
              <a:gd name="adj2" fmla="val -62079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Objects that are more likely will have shorter codes.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209800" y="2000250"/>
            <a:ext cx="4122738" cy="1200150"/>
            <a:chOff x="2209800" y="1803737"/>
            <a:chExt cx="4122906" cy="1200329"/>
          </a:xfrm>
        </p:grpSpPr>
        <p:sp>
          <p:nvSpPr>
            <p:cNvPr id="236565" name="Rectangular Callout 111"/>
            <p:cNvSpPr>
              <a:spLocks noChangeArrowheads="1"/>
            </p:cNvSpPr>
            <p:nvPr/>
          </p:nvSpPr>
          <p:spPr bwMode="auto">
            <a:xfrm>
              <a:off x="2209800" y="1803737"/>
              <a:ext cx="4122906" cy="1200329"/>
            </a:xfrm>
            <a:prstGeom prst="wedgeRectCallout">
              <a:avLst>
                <a:gd name="adj1" fmla="val 55519"/>
                <a:gd name="adj2" fmla="val -120866"/>
              </a:avLst>
            </a:prstGeom>
            <a:noFill/>
            <a:ln w="31750">
              <a:solidFill>
                <a:srgbClr val="92D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400" i="0"/>
                <a:t>I get it.</a:t>
              </a:r>
            </a:p>
            <a:p>
              <a:pPr algn="ctr" eaLnBrk="1" hangingPunct="1">
                <a:buFontTx/>
                <a:buNone/>
              </a:pPr>
              <a:r>
                <a:rPr lang="en-US" altLang="en-US" sz="2400" i="0"/>
                <a:t>I am likely to answer     .  </a:t>
              </a:r>
              <a:br>
                <a:rPr lang="en-US" altLang="en-US" sz="2400" i="0"/>
              </a:br>
              <a:r>
                <a:rPr lang="en-US" altLang="en-US" sz="2400" i="0"/>
                <a:t>so you give it a 1 bit code.    </a:t>
              </a:r>
            </a:p>
          </p:txBody>
        </p:sp>
        <p:pic>
          <p:nvPicPr>
            <p:cNvPr id="236566" name="Picture 36" descr="http://www.photo-dictionary.com/photofiles/list/3965/5315toy_dog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5245" y="2185136"/>
              <a:ext cx="627125" cy="47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0" name="Picture 40" descr="Claude Elwood Shannon (1916-200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82600"/>
            <a:ext cx="1073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71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37572" name="Picture 4" descr="http://www.actionfigurefury.com/wp-content/uploads/2012/09/IndyToys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037263"/>
            <a:ext cx="498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3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4" name="Picture 14" descr="http://www.independent.co.uk/incoming/article8458694.ece/ALTERNATES/w460/50-toy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6165850"/>
            <a:ext cx="5238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5" name="Picture 16" descr="http://image.made-in-china.com/2f0j00WBfTeqGsfjbd/Ride-on-Car-6V-ELC-B16-1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96000"/>
            <a:ext cx="6080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6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027738"/>
            <a:ext cx="58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7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609600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8" name="Picture 22" descr="http://www.modeltreinenenmeer.nl/files/7657/editor/images/Dinky-Toys-citroen-2cv-wegenwachtDSC_6909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37263"/>
            <a:ext cx="66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79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935663"/>
            <a:ext cx="6016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80" name="Picture 26" descr="http://upload.wikimedia.org/wikipedia/commons/b/bb/Dinky_Toys_-_Austin_Dev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6121400"/>
            <a:ext cx="7889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81" name="Picture 28" descr="http://www.canada.com/cms/binary/171316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16638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82" name="Picture 32" descr="http://media.npr.org/assets/img/2013/03/11/istock-4306066-baby_custom-aee07650b312c1f240125b669c2aa92a7d36e73b-s6-c3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793750"/>
            <a:ext cx="1365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83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584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585" name="Rectangle 58"/>
          <p:cNvSpPr>
            <a:spLocks noChangeArrowheads="1"/>
          </p:cNvSpPr>
          <p:nvPr/>
        </p:nvSpPr>
        <p:spPr bwMode="auto">
          <a:xfrm>
            <a:off x="-76200" y="2209800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/>
              <a:t> Claude Shannon </a:t>
            </a:r>
            <a:br>
              <a:rPr lang="en-US" altLang="en-US" sz="1600" i="0"/>
            </a:br>
            <a:r>
              <a:rPr lang="en-US" altLang="en-US" sz="1600" i="0"/>
              <a:t>(1948) </a:t>
            </a:r>
            <a:endParaRPr lang="en-US" altLang="en-US" sz="1600"/>
          </a:p>
        </p:txBody>
      </p:sp>
      <p:grpSp>
        <p:nvGrpSpPr>
          <p:cNvPr id="237586" name="Group 16"/>
          <p:cNvGrpSpPr>
            <a:grpSpLocks/>
          </p:cNvGrpSpPr>
          <p:nvPr/>
        </p:nvGrpSpPr>
        <p:grpSpPr bwMode="auto">
          <a:xfrm>
            <a:off x="533400" y="3886200"/>
            <a:ext cx="7858125" cy="2292350"/>
            <a:chOff x="533400" y="3886200"/>
            <a:chExt cx="7857362" cy="2292097"/>
          </a:xfrm>
        </p:grpSpPr>
        <p:grpSp>
          <p:nvGrpSpPr>
            <p:cNvPr id="237606" name="Group 45"/>
            <p:cNvGrpSpPr>
              <a:grpSpLocks/>
            </p:cNvGrpSpPr>
            <p:nvPr/>
          </p:nvGrpSpPr>
          <p:grpSpPr bwMode="auto">
            <a:xfrm>
              <a:off x="1856831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7657" name="Straight Connector 4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58" name="Straight Connector 55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07" name="Group 57"/>
            <p:cNvGrpSpPr>
              <a:grpSpLocks/>
            </p:cNvGrpSpPr>
            <p:nvPr/>
          </p:nvGrpSpPr>
          <p:grpSpPr bwMode="auto">
            <a:xfrm>
              <a:off x="4283039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7655" name="Straight Connector 5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56" name="Straight Connector 60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08" name="Group 61"/>
            <p:cNvGrpSpPr>
              <a:grpSpLocks/>
            </p:cNvGrpSpPr>
            <p:nvPr/>
          </p:nvGrpSpPr>
          <p:grpSpPr bwMode="auto">
            <a:xfrm>
              <a:off x="588863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7653" name="Straight Connector 62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54" name="Straight Connector 63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09" name="Group 64"/>
            <p:cNvGrpSpPr>
              <a:grpSpLocks/>
            </p:cNvGrpSpPr>
            <p:nvPr/>
          </p:nvGrpSpPr>
          <p:grpSpPr bwMode="auto">
            <a:xfrm>
              <a:off x="5715000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7651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52" name="Straight Connector 66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10" name="Group 67"/>
            <p:cNvGrpSpPr>
              <a:grpSpLocks/>
            </p:cNvGrpSpPr>
            <p:nvPr/>
          </p:nvGrpSpPr>
          <p:grpSpPr bwMode="auto">
            <a:xfrm>
              <a:off x="6910301" y="5655525"/>
              <a:ext cx="557299" cy="431432"/>
              <a:chOff x="494573" y="5753100"/>
              <a:chExt cx="951490" cy="457746"/>
            </a:xfrm>
          </p:grpSpPr>
          <p:cxnSp>
            <p:nvCxnSpPr>
              <p:cNvPr id="237649" name="Straight Connector 68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50" name="Straight Connector 69"/>
              <p:cNvCxnSpPr>
                <a:cxnSpLocks noChangeShapeType="1"/>
              </p:cNvCxnSpPr>
              <p:nvPr/>
            </p:nvCxnSpPr>
            <p:spPr bwMode="auto">
              <a:xfrm flipH="1" flipV="1">
                <a:off x="930960" y="5753100"/>
                <a:ext cx="515103" cy="457746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11" name="Group 70"/>
            <p:cNvGrpSpPr>
              <a:grpSpLocks/>
            </p:cNvGrpSpPr>
            <p:nvPr/>
          </p:nvGrpSpPr>
          <p:grpSpPr bwMode="auto">
            <a:xfrm>
              <a:off x="841847" y="5410200"/>
              <a:ext cx="1282772" cy="356616"/>
              <a:chOff x="494573" y="5753100"/>
              <a:chExt cx="883644" cy="342900"/>
            </a:xfrm>
          </p:grpSpPr>
          <p:cxnSp>
            <p:nvCxnSpPr>
              <p:cNvPr id="237647" name="Straight Connector 71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48" name="Straight Connector 72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12" name="Group 73"/>
            <p:cNvGrpSpPr>
              <a:grpSpLocks/>
            </p:cNvGrpSpPr>
            <p:nvPr/>
          </p:nvGrpSpPr>
          <p:grpSpPr bwMode="auto">
            <a:xfrm>
              <a:off x="1472620" y="5053584"/>
              <a:ext cx="1932903" cy="1042416"/>
              <a:chOff x="494573" y="5753100"/>
              <a:chExt cx="1331490" cy="1002323"/>
            </a:xfrm>
          </p:grpSpPr>
          <p:cxnSp>
            <p:nvCxnSpPr>
              <p:cNvPr id="237645" name="Straight Connector 74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46" name="Straight Connector 75"/>
              <p:cNvCxnSpPr>
                <a:cxnSpLocks noChangeShapeType="1"/>
                <a:stCxn id="237577" idx="0"/>
              </p:cNvCxnSpPr>
              <p:nvPr/>
            </p:nvCxnSpPr>
            <p:spPr bwMode="auto">
              <a:xfrm flipH="1" flipV="1">
                <a:off x="930959" y="5753100"/>
                <a:ext cx="895104" cy="100232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13" name="Group 76"/>
            <p:cNvGrpSpPr>
              <a:grpSpLocks/>
            </p:cNvGrpSpPr>
            <p:nvPr/>
          </p:nvGrpSpPr>
          <p:grpSpPr bwMode="auto">
            <a:xfrm>
              <a:off x="4532812" y="5410200"/>
              <a:ext cx="1473514" cy="356616"/>
              <a:chOff x="494573" y="5753100"/>
              <a:chExt cx="883644" cy="342900"/>
            </a:xfrm>
          </p:grpSpPr>
          <p:cxnSp>
            <p:nvCxnSpPr>
              <p:cNvPr id="237643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44" name="Straight Connector 78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14" name="Group 79"/>
            <p:cNvGrpSpPr>
              <a:grpSpLocks/>
            </p:cNvGrpSpPr>
            <p:nvPr/>
          </p:nvGrpSpPr>
          <p:grpSpPr bwMode="auto">
            <a:xfrm>
              <a:off x="2121900" y="4709160"/>
              <a:ext cx="3138603" cy="701040"/>
              <a:chOff x="498008" y="5753100"/>
              <a:chExt cx="880209" cy="342900"/>
            </a:xfrm>
          </p:grpSpPr>
          <p:cxnSp>
            <p:nvCxnSpPr>
              <p:cNvPr id="237641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42" name="Straight Connector 81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15" name="Group 82"/>
            <p:cNvGrpSpPr>
              <a:grpSpLocks/>
            </p:cNvGrpSpPr>
            <p:nvPr/>
          </p:nvGrpSpPr>
          <p:grpSpPr bwMode="auto">
            <a:xfrm>
              <a:off x="3695013" y="4367781"/>
              <a:ext cx="3477253" cy="1287740"/>
              <a:chOff x="498008" y="5753100"/>
              <a:chExt cx="975182" cy="629873"/>
            </a:xfrm>
          </p:grpSpPr>
          <p:cxnSp>
            <p:nvCxnSpPr>
              <p:cNvPr id="237639" name="Straight Connector 83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40" name="Straight Connector 84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542232" cy="62987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7616" name="Group 85"/>
            <p:cNvGrpSpPr>
              <a:grpSpLocks/>
            </p:cNvGrpSpPr>
            <p:nvPr/>
          </p:nvGrpSpPr>
          <p:grpSpPr bwMode="auto">
            <a:xfrm>
              <a:off x="5257800" y="4011166"/>
              <a:ext cx="3132962" cy="2087657"/>
              <a:chOff x="498008" y="5753100"/>
              <a:chExt cx="878627" cy="1021137"/>
            </a:xfrm>
          </p:grpSpPr>
          <p:cxnSp>
            <p:nvCxnSpPr>
              <p:cNvPr id="237637" name="Straight Connector 86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7638" name="Straight Connector 87"/>
              <p:cNvCxnSpPr>
                <a:cxnSpLocks noChangeShapeType="1"/>
                <a:stCxn id="237584" idx="0"/>
              </p:cNvCxnSpPr>
              <p:nvPr/>
            </p:nvCxnSpPr>
            <p:spPr bwMode="auto">
              <a:xfrm flipH="1" flipV="1">
                <a:off x="930958" y="5753100"/>
                <a:ext cx="445677" cy="1021137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7617" name="Rectangle 88"/>
            <p:cNvSpPr>
              <a:spLocks noChangeArrowheads="1"/>
            </p:cNvSpPr>
            <p:nvPr/>
          </p:nvSpPr>
          <p:spPr bwMode="auto">
            <a:xfrm>
              <a:off x="881910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18" name="Rectangle 89"/>
            <p:cNvSpPr>
              <a:spLocks noChangeArrowheads="1"/>
            </p:cNvSpPr>
            <p:nvPr/>
          </p:nvSpPr>
          <p:spPr bwMode="auto">
            <a:xfrm>
              <a:off x="533400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19" name="Rectangle 90"/>
            <p:cNvSpPr>
              <a:spLocks noChangeArrowheads="1"/>
            </p:cNvSpPr>
            <p:nvPr/>
          </p:nvSpPr>
          <p:spPr bwMode="auto">
            <a:xfrm>
              <a:off x="2151774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0" name="Rectangle 91"/>
            <p:cNvSpPr>
              <a:spLocks noChangeArrowheads="1"/>
            </p:cNvSpPr>
            <p:nvPr/>
          </p:nvSpPr>
          <p:spPr bwMode="auto">
            <a:xfrm>
              <a:off x="1803264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1" name="Rectangle 92"/>
            <p:cNvSpPr>
              <a:spLocks noChangeArrowheads="1"/>
            </p:cNvSpPr>
            <p:nvPr/>
          </p:nvSpPr>
          <p:spPr bwMode="auto">
            <a:xfrm>
              <a:off x="4563894" y="5699831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2" name="Rectangle 93"/>
            <p:cNvSpPr>
              <a:spLocks/>
            </p:cNvSpPr>
            <p:nvPr/>
          </p:nvSpPr>
          <p:spPr bwMode="auto">
            <a:xfrm>
              <a:off x="4215384" y="5678425"/>
              <a:ext cx="694944" cy="499872"/>
            </a:xfrm>
            <a:custGeom>
              <a:avLst/>
              <a:gdLst>
                <a:gd name="T0" fmla="*/ 694944 w 694944"/>
                <a:gd name="T1" fmla="*/ 499872 h 499872"/>
                <a:gd name="T2" fmla="*/ 274434 w 694944"/>
                <a:gd name="T3" fmla="*/ 0 h 499872"/>
                <a:gd name="T4" fmla="*/ 274434 w 694944"/>
                <a:gd name="T5" fmla="*/ 307777 h 499872"/>
                <a:gd name="T6" fmla="*/ 0 w 694944"/>
                <a:gd name="T7" fmla="*/ 307777 h 499872"/>
                <a:gd name="T8" fmla="*/ 694944 w 694944"/>
                <a:gd name="T9" fmla="*/ 499872 h 499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944"/>
                <a:gd name="T16" fmla="*/ 0 h 499872"/>
                <a:gd name="T17" fmla="*/ 694944 w 694944"/>
                <a:gd name="T18" fmla="*/ 499872 h 499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944" h="499872">
                  <a:moveTo>
                    <a:pt x="694944" y="499872"/>
                  </a:moveTo>
                  <a:lnTo>
                    <a:pt x="274434" y="0"/>
                  </a:lnTo>
                  <a:lnTo>
                    <a:pt x="274434" y="307777"/>
                  </a:lnTo>
                  <a:lnTo>
                    <a:pt x="0" y="307777"/>
                  </a:lnTo>
                  <a:lnTo>
                    <a:pt x="694944" y="4998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3" name="Rectangle 94"/>
            <p:cNvSpPr>
              <a:spLocks noChangeArrowheads="1"/>
            </p:cNvSpPr>
            <p:nvPr/>
          </p:nvSpPr>
          <p:spPr bwMode="auto">
            <a:xfrm>
              <a:off x="5987310" y="56876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4" name="Rectangle 95"/>
            <p:cNvSpPr>
              <a:spLocks noChangeArrowheads="1"/>
            </p:cNvSpPr>
            <p:nvPr/>
          </p:nvSpPr>
          <p:spPr bwMode="auto">
            <a:xfrm>
              <a:off x="5638800" y="56662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5" name="Rectangle 96"/>
            <p:cNvSpPr>
              <a:spLocks noChangeArrowheads="1"/>
            </p:cNvSpPr>
            <p:nvPr/>
          </p:nvSpPr>
          <p:spPr bwMode="auto">
            <a:xfrm>
              <a:off x="7193166" y="56114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6" name="Rectangle 97"/>
            <p:cNvSpPr>
              <a:spLocks noChangeArrowheads="1"/>
            </p:cNvSpPr>
            <p:nvPr/>
          </p:nvSpPr>
          <p:spPr bwMode="auto">
            <a:xfrm>
              <a:off x="6844656" y="55900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7" name="Rectangle 98"/>
            <p:cNvSpPr>
              <a:spLocks noChangeArrowheads="1"/>
            </p:cNvSpPr>
            <p:nvPr/>
          </p:nvSpPr>
          <p:spPr bwMode="auto">
            <a:xfrm>
              <a:off x="2264550" y="4974407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8" name="Rectangle 99"/>
            <p:cNvSpPr>
              <a:spLocks noChangeArrowheads="1"/>
            </p:cNvSpPr>
            <p:nvPr/>
          </p:nvSpPr>
          <p:spPr bwMode="auto">
            <a:xfrm>
              <a:off x="1663056" y="49530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29" name="Rectangle 100"/>
            <p:cNvSpPr>
              <a:spLocks noChangeArrowheads="1"/>
            </p:cNvSpPr>
            <p:nvPr/>
          </p:nvSpPr>
          <p:spPr bwMode="auto">
            <a:xfrm>
              <a:off x="3910584" y="46208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30" name="Rectangle 101"/>
            <p:cNvSpPr>
              <a:spLocks noChangeArrowheads="1"/>
            </p:cNvSpPr>
            <p:nvPr/>
          </p:nvSpPr>
          <p:spPr bwMode="auto">
            <a:xfrm>
              <a:off x="3086472" y="4547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31" name="Rectangle 102"/>
            <p:cNvSpPr>
              <a:spLocks noChangeArrowheads="1"/>
            </p:cNvSpPr>
            <p:nvPr/>
          </p:nvSpPr>
          <p:spPr bwMode="auto">
            <a:xfrm>
              <a:off x="5364366" y="4276415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32" name="Rectangle 103"/>
            <p:cNvSpPr>
              <a:spLocks noChangeArrowheads="1"/>
            </p:cNvSpPr>
            <p:nvPr/>
          </p:nvSpPr>
          <p:spPr bwMode="auto">
            <a:xfrm>
              <a:off x="4534272" y="42428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33" name="Rectangle 104"/>
            <p:cNvSpPr>
              <a:spLocks noChangeArrowheads="1"/>
            </p:cNvSpPr>
            <p:nvPr/>
          </p:nvSpPr>
          <p:spPr bwMode="auto">
            <a:xfrm>
              <a:off x="6888366" y="39594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34" name="Rectangle 105"/>
            <p:cNvSpPr>
              <a:spLocks noChangeArrowheads="1"/>
            </p:cNvSpPr>
            <p:nvPr/>
          </p:nvSpPr>
          <p:spPr bwMode="auto">
            <a:xfrm>
              <a:off x="6058272" y="38862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35" name="Rectangle 109"/>
            <p:cNvSpPr>
              <a:spLocks noChangeArrowheads="1"/>
            </p:cNvSpPr>
            <p:nvPr/>
          </p:nvSpPr>
          <p:spPr bwMode="auto">
            <a:xfrm>
              <a:off x="5402094" y="5331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7636" name="Rectangle 110"/>
            <p:cNvSpPr>
              <a:spLocks noChangeArrowheads="1"/>
            </p:cNvSpPr>
            <p:nvPr/>
          </p:nvSpPr>
          <p:spPr bwMode="auto">
            <a:xfrm>
              <a:off x="4800600" y="5309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</p:grpSp>
      <p:sp>
        <p:nvSpPr>
          <p:cNvPr id="108" name="Rectangular Callout 107"/>
          <p:cNvSpPr>
            <a:spLocks noChangeArrowheads="1"/>
          </p:cNvSpPr>
          <p:nvPr/>
        </p:nvSpPr>
        <p:spPr bwMode="auto">
          <a:xfrm>
            <a:off x="1447800" y="874713"/>
            <a:ext cx="6148388" cy="954087"/>
          </a:xfrm>
          <a:prstGeom prst="wedgeRectCallout">
            <a:avLst>
              <a:gd name="adj1" fmla="val -49838"/>
              <a:gd name="adj2" fmla="val -62079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>
                <a:solidFill>
                  <a:srgbClr val="66FF66"/>
                </a:solidFill>
              </a:rPr>
              <a:t>P</a:t>
            </a:r>
            <a:r>
              <a:rPr lang="en-US" altLang="en-US" sz="2800" i="0" baseline="-25000">
                <a:solidFill>
                  <a:srgbClr val="66FF66"/>
                </a:solidFill>
              </a:rPr>
              <a:t>i</a:t>
            </a:r>
            <a:r>
              <a:rPr lang="en-US" altLang="en-US" sz="2800" i="0">
                <a:solidFill>
                  <a:srgbClr val="66FF66"/>
                </a:solidFill>
              </a:rPr>
              <a:t>  </a:t>
            </a:r>
            <a:r>
              <a:rPr lang="en-US" altLang="en-US" sz="2800" i="0"/>
              <a:t>is the probability of the i</a:t>
            </a:r>
            <a:r>
              <a:rPr lang="en-US" altLang="en-US" sz="2800" i="0" baseline="30000"/>
              <a:t>th</a:t>
            </a:r>
            <a:r>
              <a:rPr lang="en-US" altLang="en-US" sz="2800" i="0"/>
              <a:t> toy.</a:t>
            </a:r>
          </a:p>
          <a:p>
            <a:pPr eaLnBrk="1" hangingPunct="1">
              <a:buFontTx/>
              <a:buNone/>
            </a:pPr>
            <a:r>
              <a:rPr lang="en-US" altLang="en-US" sz="2800" i="0">
                <a:solidFill>
                  <a:srgbClr val="FF66FF"/>
                </a:solidFill>
                <a:sym typeface="Symbol" pitchFamily="18" charset="2"/>
              </a:rPr>
              <a:t>L</a:t>
            </a:r>
            <a:r>
              <a:rPr lang="en-US" altLang="en-US" sz="2800" i="0" baseline="-25000">
                <a:solidFill>
                  <a:srgbClr val="FF66FF"/>
                </a:solidFill>
              </a:rPr>
              <a:t>i</a:t>
            </a:r>
            <a:r>
              <a:rPr lang="en-US" altLang="en-US" sz="2800" i="0">
                <a:solidFill>
                  <a:srgbClr val="66FF66"/>
                </a:solidFill>
              </a:rPr>
              <a:t> </a:t>
            </a:r>
            <a:r>
              <a:rPr lang="en-US" altLang="en-US" sz="2800" i="0"/>
              <a:t>is the length of the code for the i</a:t>
            </a:r>
            <a:r>
              <a:rPr lang="en-US" altLang="en-US" sz="2800" i="0" baseline="30000"/>
              <a:t>th</a:t>
            </a:r>
            <a:r>
              <a:rPr lang="en-US" altLang="en-US" sz="2800" i="0"/>
              <a:t> toy.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8307388" y="4011613"/>
            <a:ext cx="617537" cy="1908175"/>
            <a:chOff x="8307323" y="4011166"/>
            <a:chExt cx="618144" cy="1908050"/>
          </a:xfrm>
        </p:grpSpPr>
        <p:cxnSp>
          <p:nvCxnSpPr>
            <p:cNvPr id="237604" name="Straight Arrow Connector 4"/>
            <p:cNvCxnSpPr>
              <a:cxnSpLocks noChangeShapeType="1"/>
            </p:cNvCxnSpPr>
            <p:nvPr/>
          </p:nvCxnSpPr>
          <p:spPr bwMode="auto">
            <a:xfrm>
              <a:off x="8307323" y="4011166"/>
              <a:ext cx="0" cy="1908050"/>
            </a:xfrm>
            <a:prstGeom prst="straightConnector1">
              <a:avLst/>
            </a:prstGeom>
            <a:noFill/>
            <a:ln w="38100" algn="ctr">
              <a:solidFill>
                <a:srgbClr val="CC00FF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7605" name="Rectangle 5"/>
            <p:cNvSpPr>
              <a:spLocks noChangeArrowheads="1"/>
            </p:cNvSpPr>
            <p:nvPr/>
          </p:nvSpPr>
          <p:spPr bwMode="auto">
            <a:xfrm>
              <a:off x="8415391" y="4620839"/>
              <a:ext cx="51007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i="0">
                  <a:solidFill>
                    <a:srgbClr val="FF66FF"/>
                  </a:solidFill>
                  <a:sym typeface="Symbol" pitchFamily="18" charset="2"/>
                </a:rPr>
                <a:t>L</a:t>
              </a:r>
              <a:r>
                <a:rPr lang="en-US" altLang="en-US" i="0" baseline="-25000">
                  <a:solidFill>
                    <a:srgbClr val="FF66FF"/>
                  </a:solidFill>
                </a:rPr>
                <a:t>i</a:t>
              </a:r>
            </a:p>
          </p:txBody>
        </p:sp>
      </p:grpSp>
      <p:sp>
        <p:nvSpPr>
          <p:cNvPr id="125" name="Rectangular Callout 124"/>
          <p:cNvSpPr>
            <a:spLocks noChangeArrowheads="1"/>
          </p:cNvSpPr>
          <p:nvPr/>
        </p:nvSpPr>
        <p:spPr bwMode="auto">
          <a:xfrm>
            <a:off x="1447800" y="1905000"/>
            <a:ext cx="6148388" cy="954088"/>
          </a:xfrm>
          <a:prstGeom prst="wedgeRectCallout">
            <a:avLst>
              <a:gd name="adj1" fmla="val 60019"/>
              <a:gd name="adj2" fmla="val -73583"/>
            </a:avLst>
          </a:prstGeom>
          <a:noFill/>
          <a:ln w="3175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The expected number of bits sent is</a:t>
            </a:r>
          </a:p>
          <a:p>
            <a:pPr eaLnBrk="1" hangingPunct="1">
              <a:buFontTx/>
              <a:buNone/>
            </a:pPr>
            <a:r>
              <a:rPr lang="en-US" altLang="en-US" sz="2800" i="0">
                <a:sym typeface="Symbol" pitchFamily="18" charset="2"/>
              </a:rPr>
              <a:t>                    = </a:t>
            </a:r>
            <a:r>
              <a:rPr lang="en-US" altLang="en-US" sz="2800" i="0" baseline="-25000"/>
              <a:t>i</a:t>
            </a:r>
            <a:r>
              <a:rPr lang="en-US" altLang="en-US" sz="2800" i="0">
                <a:sym typeface="Symbol" pitchFamily="18" charset="2"/>
              </a:rPr>
              <a:t> </a:t>
            </a:r>
            <a:r>
              <a:rPr lang="en-US" altLang="en-US" sz="2800" i="0">
                <a:solidFill>
                  <a:srgbClr val="66FF66"/>
                </a:solidFill>
              </a:rPr>
              <a:t>p</a:t>
            </a:r>
            <a:r>
              <a:rPr lang="en-US" altLang="en-US" sz="2800" i="0" baseline="-25000">
                <a:solidFill>
                  <a:srgbClr val="66FF66"/>
                </a:solidFill>
              </a:rPr>
              <a:t>i</a:t>
            </a:r>
            <a:r>
              <a:rPr lang="en-US" altLang="en-US" sz="2800" i="0" baseline="-25000"/>
              <a:t> </a:t>
            </a:r>
            <a:r>
              <a:rPr lang="en-US" altLang="en-US" sz="2800" i="0">
                <a:sym typeface="Symbol" pitchFamily="18" charset="2"/>
              </a:rPr>
              <a:t> </a:t>
            </a:r>
            <a:r>
              <a:rPr lang="en-US" altLang="en-US" sz="2800" i="0">
                <a:solidFill>
                  <a:srgbClr val="FF66FF"/>
                </a:solidFill>
                <a:sym typeface="Symbol" pitchFamily="18" charset="2"/>
              </a:rPr>
              <a:t>L</a:t>
            </a:r>
            <a:r>
              <a:rPr lang="en-US" altLang="en-US" sz="2800" i="0" baseline="-25000">
                <a:solidFill>
                  <a:srgbClr val="FF66FF"/>
                </a:solidFill>
              </a:rPr>
              <a:t>i</a:t>
            </a: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26988" y="6516688"/>
            <a:ext cx="8704262" cy="344487"/>
            <a:chOff x="56400" y="6516624"/>
            <a:chExt cx="8703797" cy="344353"/>
          </a:xfrm>
        </p:grpSpPr>
        <p:sp>
          <p:nvSpPr>
            <p:cNvPr id="237592" name="Rectangle 139"/>
            <p:cNvSpPr>
              <a:spLocks noChangeArrowheads="1"/>
            </p:cNvSpPr>
            <p:nvPr/>
          </p:nvSpPr>
          <p:spPr bwMode="auto">
            <a:xfrm>
              <a:off x="8171574" y="6541008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0.495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593" name="Rectangle 140"/>
            <p:cNvSpPr>
              <a:spLocks noChangeArrowheads="1"/>
            </p:cNvSpPr>
            <p:nvPr/>
          </p:nvSpPr>
          <p:spPr bwMode="auto">
            <a:xfrm>
              <a:off x="7402938" y="6538031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0.13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594" name="Rectangle 141"/>
            <p:cNvSpPr>
              <a:spLocks noChangeArrowheads="1"/>
            </p:cNvSpPr>
            <p:nvPr/>
          </p:nvSpPr>
          <p:spPr bwMode="auto">
            <a:xfrm>
              <a:off x="6753714" y="6553200"/>
              <a:ext cx="4921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0.11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595" name="Rectangle 142"/>
            <p:cNvSpPr>
              <a:spLocks noChangeArrowheads="1"/>
            </p:cNvSpPr>
            <p:nvPr/>
          </p:nvSpPr>
          <p:spPr bwMode="auto">
            <a:xfrm>
              <a:off x="6096000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596" name="Rectangle 143"/>
            <p:cNvSpPr>
              <a:spLocks noChangeArrowheads="1"/>
            </p:cNvSpPr>
            <p:nvPr/>
          </p:nvSpPr>
          <p:spPr bwMode="auto">
            <a:xfrm>
              <a:off x="5401056" y="6541008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0.031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597" name="Rectangle 144"/>
            <p:cNvSpPr>
              <a:spLocks noChangeArrowheads="1"/>
            </p:cNvSpPr>
            <p:nvPr/>
          </p:nvSpPr>
          <p:spPr bwMode="auto">
            <a:xfrm>
              <a:off x="4722369" y="652881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598" name="Rectangle 145"/>
            <p:cNvSpPr>
              <a:spLocks noChangeArrowheads="1"/>
            </p:cNvSpPr>
            <p:nvPr/>
          </p:nvSpPr>
          <p:spPr bwMode="auto">
            <a:xfrm>
              <a:off x="3984753" y="6516624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599" name="Rectangle 146"/>
            <p:cNvSpPr>
              <a:spLocks noChangeArrowheads="1"/>
            </p:cNvSpPr>
            <p:nvPr/>
          </p:nvSpPr>
          <p:spPr bwMode="auto">
            <a:xfrm>
              <a:off x="3160776" y="652881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0.08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600" name="Rectangle 147"/>
            <p:cNvSpPr>
              <a:spLocks noChangeArrowheads="1"/>
            </p:cNvSpPr>
            <p:nvPr/>
          </p:nvSpPr>
          <p:spPr bwMode="auto">
            <a:xfrm>
              <a:off x="2209800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601" name="Rectangle 148"/>
            <p:cNvSpPr>
              <a:spLocks noChangeArrowheads="1"/>
            </p:cNvSpPr>
            <p:nvPr/>
          </p:nvSpPr>
          <p:spPr bwMode="auto">
            <a:xfrm>
              <a:off x="1511808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602" name="Rectangle 149"/>
            <p:cNvSpPr>
              <a:spLocks noChangeArrowheads="1"/>
            </p:cNvSpPr>
            <p:nvPr/>
          </p:nvSpPr>
          <p:spPr bwMode="auto">
            <a:xfrm>
              <a:off x="865632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0.01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7603" name="Rectangle 150"/>
            <p:cNvSpPr>
              <a:spLocks noChangeArrowheads="1"/>
            </p:cNvSpPr>
            <p:nvPr/>
          </p:nvSpPr>
          <p:spPr bwMode="auto">
            <a:xfrm>
              <a:off x="56400" y="6550322"/>
              <a:ext cx="99974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P</a:t>
              </a:r>
              <a:r>
                <a:rPr lang="en-US" altLang="en-US" sz="1400" i="0" baseline="-25000">
                  <a:solidFill>
                    <a:srgbClr val="66FF66"/>
                  </a:solidFill>
                </a:rPr>
                <a:t>i </a:t>
              </a:r>
              <a:r>
                <a:rPr lang="en-US" altLang="en-US" sz="1400" i="0">
                  <a:solidFill>
                    <a:srgbClr val="66FF66"/>
                  </a:solidFill>
                </a:rPr>
                <a:t>= 0.01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  <p:sp>
        <p:nvSpPr>
          <p:cNvPr id="92" name="Rectangular Callout 91"/>
          <p:cNvSpPr>
            <a:spLocks noChangeArrowheads="1"/>
          </p:cNvSpPr>
          <p:nvPr/>
        </p:nvSpPr>
        <p:spPr bwMode="auto">
          <a:xfrm>
            <a:off x="381000" y="3035300"/>
            <a:ext cx="7243763" cy="1384300"/>
          </a:xfrm>
          <a:prstGeom prst="wedgeRectCallout">
            <a:avLst>
              <a:gd name="adj1" fmla="val 60019"/>
              <a:gd name="adj2" fmla="val -73583"/>
            </a:avLst>
          </a:prstGeom>
          <a:noFill/>
          <a:ln w="3175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We choose the code lengths </a:t>
            </a:r>
            <a:r>
              <a:rPr lang="en-US" altLang="en-US" sz="2800" i="0">
                <a:solidFill>
                  <a:srgbClr val="FF66FF"/>
                </a:solidFill>
                <a:sym typeface="Symbol" pitchFamily="18" charset="2"/>
              </a:rPr>
              <a:t>L</a:t>
            </a:r>
            <a:r>
              <a:rPr lang="en-US" altLang="en-US" sz="2800" i="0" baseline="-25000">
                <a:solidFill>
                  <a:srgbClr val="FF66FF"/>
                </a:solidFill>
              </a:rPr>
              <a:t>i</a:t>
            </a:r>
            <a:r>
              <a:rPr lang="en-US" altLang="en-US" sz="2800" i="0">
                <a:solidFill>
                  <a:srgbClr val="FF66FF"/>
                </a:solidFill>
              </a:rPr>
              <a:t> </a:t>
            </a:r>
            <a:r>
              <a:rPr lang="en-US" altLang="en-US" sz="2800" i="0"/>
              <a:t>to minimized this.</a:t>
            </a:r>
          </a:p>
          <a:p>
            <a:pPr eaLnBrk="1" hangingPunct="1">
              <a:buFontTx/>
              <a:buNone/>
            </a:pPr>
            <a:r>
              <a:rPr lang="en-US" altLang="en-US" sz="2800" i="0"/>
              <a:t>Then we call it the </a:t>
            </a:r>
            <a:r>
              <a:rPr lang="en-US" altLang="en-US" sz="2800" i="0">
                <a:solidFill>
                  <a:schemeClr val="tx2"/>
                </a:solidFill>
              </a:rPr>
              <a:t>Entropy</a:t>
            </a:r>
            <a:r>
              <a:rPr lang="en-US" altLang="en-US" sz="2800" i="0"/>
              <a:t> of </a:t>
            </a:r>
            <a:br>
              <a:rPr lang="en-US" altLang="en-US" sz="2800" i="0"/>
            </a:br>
            <a:r>
              <a:rPr lang="en-US" altLang="en-US" sz="2800" i="0"/>
              <a:t>the distribution on toys.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25" grpId="0" animBg="1"/>
      <p:bldP spid="9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Text Box 2"/>
          <p:cNvSpPr txBox="1">
            <a:spLocks noChangeArrowheads="1"/>
          </p:cNvSpPr>
          <p:nvPr/>
        </p:nvSpPr>
        <p:spPr bwMode="auto">
          <a:xfrm>
            <a:off x="76200" y="1541463"/>
            <a:ext cx="9372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>
                <a:solidFill>
                  <a:srgbClr val="FFC000"/>
                </a:solidFill>
              </a:rPr>
              <a:t>Ingredients:</a:t>
            </a:r>
          </a:p>
          <a:p>
            <a:pPr lvl="1" eaLnBrk="1" hangingPunct="1">
              <a:buFontTx/>
              <a:buChar char="•"/>
            </a:pPr>
            <a:r>
              <a:rPr lang="en-US" altLang="en-US" i="0">
                <a:solidFill>
                  <a:srgbClr val="FFC000"/>
                </a:solidFill>
              </a:rPr>
              <a:t>Instances:</a:t>
            </a:r>
            <a:r>
              <a:rPr lang="en-US" altLang="en-US" i="0"/>
              <a:t> Probabilities of objects </a:t>
            </a:r>
            <a:br>
              <a:rPr lang="en-US" altLang="en-US" i="0"/>
            </a:br>
            <a:r>
              <a:rPr lang="en-US" altLang="en-US" i="0"/>
              <a:t>                      </a:t>
            </a:r>
            <a:r>
              <a:rPr lang="en-US" altLang="en-US" i="0">
                <a:solidFill>
                  <a:srgbClr val="66FF66"/>
                </a:solidFill>
              </a:rPr>
              <a:t>&lt;p</a:t>
            </a:r>
            <a:r>
              <a:rPr lang="en-US" altLang="en-US" i="0" baseline="-25000">
                <a:solidFill>
                  <a:srgbClr val="66FF66"/>
                </a:solidFill>
              </a:rPr>
              <a:t>1</a:t>
            </a:r>
            <a:r>
              <a:rPr lang="en-US" altLang="en-US" i="0">
                <a:solidFill>
                  <a:srgbClr val="66FF66"/>
                </a:solidFill>
              </a:rPr>
              <a:t>,p</a:t>
            </a:r>
            <a:r>
              <a:rPr lang="en-US" altLang="en-US" i="0" baseline="-25000">
                <a:solidFill>
                  <a:srgbClr val="66FF66"/>
                </a:solidFill>
              </a:rPr>
              <a:t>1</a:t>
            </a:r>
            <a:r>
              <a:rPr lang="en-US" altLang="en-US" i="0">
                <a:solidFill>
                  <a:srgbClr val="66FF66"/>
                </a:solidFill>
              </a:rPr>
              <a:t>,p</a:t>
            </a:r>
            <a:r>
              <a:rPr lang="en-US" altLang="en-US" i="0" baseline="-25000">
                <a:solidFill>
                  <a:srgbClr val="66FF66"/>
                </a:solidFill>
              </a:rPr>
              <a:t>2</a:t>
            </a:r>
            <a:r>
              <a:rPr lang="en-US" altLang="en-US" i="0">
                <a:solidFill>
                  <a:srgbClr val="66FF66"/>
                </a:solidFill>
              </a:rPr>
              <a:t>,… ,p</a:t>
            </a:r>
            <a:r>
              <a:rPr lang="en-US" altLang="en-US" i="0" baseline="-25000">
                <a:solidFill>
                  <a:srgbClr val="66FF66"/>
                </a:solidFill>
              </a:rPr>
              <a:t>n</a:t>
            </a:r>
            <a:r>
              <a:rPr lang="en-US" altLang="en-US" i="0">
                <a:solidFill>
                  <a:srgbClr val="66FF66"/>
                </a:solidFill>
              </a:rPr>
              <a:t>&gt;.</a:t>
            </a:r>
          </a:p>
          <a:p>
            <a:pPr lvl="1" eaLnBrk="1" hangingPunct="1">
              <a:buFontTx/>
              <a:buChar char="•"/>
            </a:pPr>
            <a:r>
              <a:rPr lang="en-US" altLang="en-US" i="0">
                <a:solidFill>
                  <a:srgbClr val="FFC000"/>
                </a:solidFill>
              </a:rPr>
              <a:t>Solutions:</a:t>
            </a:r>
            <a:r>
              <a:rPr lang="en-US" altLang="en-US" i="0"/>
              <a:t> A Huffman code tree.</a:t>
            </a:r>
            <a:endParaRPr lang="en-US" altLang="en-US" i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sz="2800" i="0">
                <a:solidFill>
                  <a:srgbClr val="FFC000"/>
                </a:solidFill>
              </a:rPr>
              <a:t>Cost of Solution:</a:t>
            </a:r>
            <a:r>
              <a:rPr lang="en-US" altLang="en-US" sz="2800" i="0"/>
              <a:t> The expected number of bits sent </a:t>
            </a:r>
          </a:p>
          <a:p>
            <a:pPr>
              <a:buFontTx/>
              <a:buNone/>
            </a:pPr>
            <a:r>
              <a:rPr lang="en-US" altLang="en-US" sz="2800" i="0">
                <a:sym typeface="Symbol" pitchFamily="18" charset="2"/>
              </a:rPr>
              <a:t>                                    = </a:t>
            </a:r>
            <a:r>
              <a:rPr lang="en-US" altLang="en-US" sz="2800" i="0" baseline="-25000"/>
              <a:t>i</a:t>
            </a:r>
            <a:r>
              <a:rPr lang="en-US" altLang="en-US" sz="2800" i="0">
                <a:sym typeface="Symbol" pitchFamily="18" charset="2"/>
              </a:rPr>
              <a:t> </a:t>
            </a:r>
            <a:r>
              <a:rPr lang="en-US" altLang="en-US" sz="2800" i="0">
                <a:solidFill>
                  <a:srgbClr val="66FF66"/>
                </a:solidFill>
              </a:rPr>
              <a:t>p</a:t>
            </a:r>
            <a:r>
              <a:rPr lang="en-US" altLang="en-US" sz="2800" i="0" baseline="-25000">
                <a:solidFill>
                  <a:srgbClr val="66FF66"/>
                </a:solidFill>
              </a:rPr>
              <a:t>i</a:t>
            </a:r>
            <a:r>
              <a:rPr lang="en-US" altLang="en-US" sz="2800" i="0" baseline="-25000"/>
              <a:t> </a:t>
            </a:r>
            <a:r>
              <a:rPr lang="en-US" altLang="en-US" sz="2800" i="0">
                <a:sym typeface="Symbol" pitchFamily="18" charset="2"/>
              </a:rPr>
              <a:t> </a:t>
            </a:r>
            <a:r>
              <a:rPr lang="en-US" altLang="en-US" sz="2800" i="0">
                <a:solidFill>
                  <a:srgbClr val="FF66FF"/>
                </a:solidFill>
                <a:sym typeface="Symbol" pitchFamily="18" charset="2"/>
              </a:rPr>
              <a:t>L</a:t>
            </a:r>
            <a:r>
              <a:rPr lang="en-US" altLang="en-US" sz="2800" i="0" baseline="-25000">
                <a:solidFill>
                  <a:srgbClr val="FF66FF"/>
                </a:solidFill>
              </a:rPr>
              <a:t>i</a:t>
            </a:r>
          </a:p>
          <a:p>
            <a:pPr eaLnBrk="1" hangingPunct="1"/>
            <a:r>
              <a:rPr lang="en-US" altLang="en-US" sz="2800" i="0">
                <a:solidFill>
                  <a:srgbClr val="FFC000"/>
                </a:solidFill>
              </a:rPr>
              <a:t>Goal:</a:t>
            </a:r>
            <a:r>
              <a:rPr lang="en-US" altLang="en-US" sz="2800" i="0"/>
              <a:t> Given probabilities, find code with minimum </a:t>
            </a:r>
            <a:br>
              <a:rPr lang="en-US" altLang="en-US" sz="2800" i="0"/>
            </a:br>
            <a:r>
              <a:rPr lang="en-US" altLang="en-US" sz="2800" i="0"/>
              <a:t>            number of expected bits.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Communication &amp; Entropy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5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5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5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5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5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5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5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5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5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8" grpId="0" build="p" bldLvl="2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520700" y="5470525"/>
            <a:ext cx="58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0.025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grpSp>
        <p:nvGrpSpPr>
          <p:cNvPr id="109" name="Group 108"/>
          <p:cNvGrpSpPr>
            <a:grpSpLocks/>
          </p:cNvGrpSpPr>
          <p:nvPr/>
        </p:nvGrpSpPr>
        <p:grpSpPr bwMode="auto">
          <a:xfrm>
            <a:off x="588963" y="5764213"/>
            <a:ext cx="517525" cy="331787"/>
            <a:chOff x="494573" y="5753100"/>
            <a:chExt cx="883644" cy="352489"/>
          </a:xfrm>
        </p:grpSpPr>
        <p:cxnSp>
          <p:nvCxnSpPr>
            <p:cNvPr id="239650" name="Straight Connector 111"/>
            <p:cNvCxnSpPr>
              <a:cxnSpLocks noChangeShapeType="1"/>
            </p:cNvCxnSpPr>
            <p:nvPr/>
          </p:nvCxnSpPr>
          <p:spPr bwMode="auto">
            <a:xfrm flipV="1">
              <a:off x="494573" y="5762689"/>
              <a:ext cx="447259" cy="342900"/>
            </a:xfrm>
            <a:prstGeom prst="line">
              <a:avLst/>
            </a:prstGeom>
            <a:noFill/>
            <a:ln w="19050" algn="ctr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9651" name="Straight Connector 112"/>
            <p:cNvCxnSpPr>
              <a:cxnSpLocks noChangeShapeType="1"/>
            </p:cNvCxnSpPr>
            <p:nvPr/>
          </p:nvCxnSpPr>
          <p:spPr bwMode="auto">
            <a:xfrm flipH="1" flipV="1">
              <a:off x="930958" y="5753100"/>
              <a:ext cx="447259" cy="342900"/>
            </a:xfrm>
            <a:prstGeom prst="line">
              <a:avLst/>
            </a:prstGeom>
            <a:noFill/>
            <a:ln w="19050" algn="ctr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85738" y="5935663"/>
            <a:ext cx="8574087" cy="925512"/>
            <a:chOff x="185569" y="5936372"/>
            <a:chExt cx="8574628" cy="924605"/>
          </a:xfrm>
        </p:grpSpPr>
        <p:pic>
          <p:nvPicPr>
            <p:cNvPr id="239626" name="Picture 4" descr="http://www.actionfigurefury.com/wp-content/uploads/2012/09/IndyToys0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832" y="6038004"/>
              <a:ext cx="497605" cy="57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27" name="Picture 12" descr="http://www.toyshopuk.co.uk/assets/gfx/bloco-toys-l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5080" y="5947717"/>
              <a:ext cx="535152" cy="62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28" name="Picture 14" descr="http://www.independent.co.uk/incoming/article8458694.ece/ALTERNATES/w460/50-toys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432" y="6166204"/>
              <a:ext cx="523160" cy="39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29" name="Picture 16" descr="http://image.made-in-china.com/2f0j00WBfTeqGsfjbd/Ride-on-Car-6V-ELC-B16-1-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16" y="6096000"/>
              <a:ext cx="608914" cy="51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30" name="Picture 18" descr="http://upload.wikimedia.org/wikipedia/commons/2/26/The_King's_Aeroplane,_Airspeed_Envoy_(Dinky_Toys_62k)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6310" y="6027480"/>
              <a:ext cx="586498" cy="52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31" name="Picture 22" descr="http://www.modeltreinenenmeer.nl/files/7657/editor/images/Dinky-Toys-citroen-2cv-wegenwachtDSC_6909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1608" y="6038004"/>
              <a:ext cx="670078" cy="48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32" name="Picture 24" descr="http://upload.wikimedia.org/wikipedia/commons/b/be/Dinky_Toys_-_Elevator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204" y="5936372"/>
              <a:ext cx="601652" cy="61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33" name="Picture 26" descr="http://upload.wikimedia.org/wikipedia/commons/b/bb/Dinky_Toys_-_Austin_Devo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5792" y="6121097"/>
              <a:ext cx="789991" cy="43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34" name="Picture 28" descr="http://www.canada.com/cms/binary/1713166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6184" y="6117144"/>
              <a:ext cx="608913" cy="39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35" name="Picture 34" descr="http://www.photo-dictionary.com/photofiles/list/2387/3117toy_spring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6101375"/>
              <a:ext cx="682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9636" name="Picture 36" descr="http://www.photo-dictionary.com/photofiles/list/3965/5315toy_dog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098825"/>
              <a:ext cx="627125" cy="470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637" name="Rectangle 118"/>
            <p:cNvSpPr>
              <a:spLocks noChangeArrowheads="1"/>
            </p:cNvSpPr>
            <p:nvPr/>
          </p:nvSpPr>
          <p:spPr bwMode="auto">
            <a:xfrm>
              <a:off x="8171574" y="6541008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0.495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38" name="Rectangle 119"/>
            <p:cNvSpPr>
              <a:spLocks noChangeArrowheads="1"/>
            </p:cNvSpPr>
            <p:nvPr/>
          </p:nvSpPr>
          <p:spPr bwMode="auto">
            <a:xfrm>
              <a:off x="7402938" y="6538031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0.13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39" name="Rectangle 120"/>
            <p:cNvSpPr>
              <a:spLocks noChangeArrowheads="1"/>
            </p:cNvSpPr>
            <p:nvPr/>
          </p:nvSpPr>
          <p:spPr bwMode="auto">
            <a:xfrm>
              <a:off x="6753714" y="6553200"/>
              <a:ext cx="49218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0.11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0" name="Rectangle 121"/>
            <p:cNvSpPr>
              <a:spLocks noChangeArrowheads="1"/>
            </p:cNvSpPr>
            <p:nvPr/>
          </p:nvSpPr>
          <p:spPr bwMode="auto">
            <a:xfrm>
              <a:off x="5205984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1" name="Rectangle 122"/>
            <p:cNvSpPr>
              <a:spLocks noChangeArrowheads="1"/>
            </p:cNvSpPr>
            <p:nvPr/>
          </p:nvSpPr>
          <p:spPr bwMode="auto">
            <a:xfrm>
              <a:off x="4511040" y="6541008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0.03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2" name="Rectangle 123"/>
            <p:cNvSpPr>
              <a:spLocks noChangeArrowheads="1"/>
            </p:cNvSpPr>
            <p:nvPr/>
          </p:nvSpPr>
          <p:spPr bwMode="auto">
            <a:xfrm>
              <a:off x="3832353" y="652881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3" name="Rectangle 124"/>
            <p:cNvSpPr>
              <a:spLocks noChangeArrowheads="1"/>
            </p:cNvSpPr>
            <p:nvPr/>
          </p:nvSpPr>
          <p:spPr bwMode="auto">
            <a:xfrm>
              <a:off x="3094737" y="6516624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4" name="Rectangle 125"/>
            <p:cNvSpPr>
              <a:spLocks noChangeArrowheads="1"/>
            </p:cNvSpPr>
            <p:nvPr/>
          </p:nvSpPr>
          <p:spPr bwMode="auto">
            <a:xfrm>
              <a:off x="5938020" y="653554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0.08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5" name="Rectangle 126"/>
            <p:cNvSpPr>
              <a:spLocks noChangeArrowheads="1"/>
            </p:cNvSpPr>
            <p:nvPr/>
          </p:nvSpPr>
          <p:spPr bwMode="auto">
            <a:xfrm>
              <a:off x="2209800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6" name="Rectangle 127"/>
            <p:cNvSpPr>
              <a:spLocks noChangeArrowheads="1"/>
            </p:cNvSpPr>
            <p:nvPr/>
          </p:nvSpPr>
          <p:spPr bwMode="auto">
            <a:xfrm>
              <a:off x="1511808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7" name="Rectangle 128"/>
            <p:cNvSpPr>
              <a:spLocks noChangeArrowheads="1"/>
            </p:cNvSpPr>
            <p:nvPr/>
          </p:nvSpPr>
          <p:spPr bwMode="auto">
            <a:xfrm>
              <a:off x="865632" y="6553200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0.015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sp>
          <p:nvSpPr>
            <p:cNvPr id="239648" name="Rectangle 129"/>
            <p:cNvSpPr>
              <a:spLocks noChangeArrowheads="1"/>
            </p:cNvSpPr>
            <p:nvPr/>
          </p:nvSpPr>
          <p:spPr bwMode="auto">
            <a:xfrm>
              <a:off x="185569" y="6553200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0.01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pic>
          <p:nvPicPr>
            <p:cNvPr id="239649" name="Picture 20" descr="http://upload.wikimedia.org/wikipedia/commons/5/55/Dinky_Toys_-_Fire_engine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572" y="6066912"/>
              <a:ext cx="681752" cy="45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52400" y="6527800"/>
            <a:ext cx="1195388" cy="368300"/>
            <a:chOff x="152400" y="6528148"/>
            <a:chExt cx="1195192" cy="368474"/>
          </a:xfrm>
        </p:grpSpPr>
        <p:sp>
          <p:nvSpPr>
            <p:cNvPr id="239624" name="Oval 151"/>
            <p:cNvSpPr>
              <a:spLocks noChangeArrowheads="1"/>
            </p:cNvSpPr>
            <p:nvPr/>
          </p:nvSpPr>
          <p:spPr bwMode="auto">
            <a:xfrm>
              <a:off x="866724" y="6562901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39625" name="Oval 152"/>
            <p:cNvSpPr>
              <a:spLocks noChangeArrowheads="1"/>
            </p:cNvSpPr>
            <p:nvPr/>
          </p:nvSpPr>
          <p:spPr bwMode="auto">
            <a:xfrm>
              <a:off x="152400" y="6528148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40643" name="Picture 14" descr="http://www.independent.co.uk/incoming/article8458694.ece/ALTERNATES/w460/50-toy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165850"/>
            <a:ext cx="5222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44" name="Picture 26" descr="http://upload.wikimedia.org/wikipedia/commons/b/bb/Dinky_Toys_-_Austin_Dev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6121400"/>
            <a:ext cx="7905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5" name="Rectangle 126"/>
          <p:cNvSpPr>
            <a:spLocks noChangeArrowheads="1"/>
          </p:cNvSpPr>
          <p:nvPr/>
        </p:nvSpPr>
        <p:spPr bwMode="auto">
          <a:xfrm>
            <a:off x="862013" y="6553200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0.02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46" name="Rectangle 127"/>
          <p:cNvSpPr>
            <a:spLocks noChangeArrowheads="1"/>
          </p:cNvSpPr>
          <p:nvPr/>
        </p:nvSpPr>
        <p:spPr bwMode="auto">
          <a:xfrm>
            <a:off x="165100" y="65532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0.02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2400" y="6526213"/>
            <a:ext cx="1195388" cy="368300"/>
            <a:chOff x="152400" y="6528148"/>
            <a:chExt cx="1195192" cy="368474"/>
          </a:xfrm>
        </p:grpSpPr>
        <p:sp>
          <p:nvSpPr>
            <p:cNvPr id="240676" name="Oval 2"/>
            <p:cNvSpPr>
              <a:spLocks noChangeArrowheads="1"/>
            </p:cNvSpPr>
            <p:nvPr/>
          </p:nvSpPr>
          <p:spPr bwMode="auto">
            <a:xfrm>
              <a:off x="152400" y="6528148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0677" name="Oval 107"/>
            <p:cNvSpPr>
              <a:spLocks noChangeArrowheads="1"/>
            </p:cNvSpPr>
            <p:nvPr/>
          </p:nvSpPr>
          <p:spPr bwMode="auto">
            <a:xfrm>
              <a:off x="866724" y="6562901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94038" y="5397500"/>
            <a:ext cx="1249362" cy="1139825"/>
            <a:chOff x="190116" y="5471232"/>
            <a:chExt cx="1249321" cy="1140050"/>
          </a:xfrm>
        </p:grpSpPr>
        <p:pic>
          <p:nvPicPr>
            <p:cNvPr id="240670" name="Picture 4" descr="http://www.actionfigurefury.com/wp-content/uploads/2012/09/IndyToys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832" y="6038004"/>
              <a:ext cx="497605" cy="57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71" name="Picture 16" descr="http://image.made-in-china.com/2f0j00WBfTeqGsfjbd/Ride-on-Car-6V-ELC-B16-1-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16" y="6096000"/>
              <a:ext cx="608914" cy="51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672" name="Rectangle 138"/>
            <p:cNvSpPr>
              <a:spLocks noChangeArrowheads="1"/>
            </p:cNvSpPr>
            <p:nvPr/>
          </p:nvSpPr>
          <p:spPr bwMode="auto">
            <a:xfrm>
              <a:off x="521209" y="5471232"/>
              <a:ext cx="588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grpSp>
          <p:nvGrpSpPr>
            <p:cNvPr id="240673" name="Group 108"/>
            <p:cNvGrpSpPr>
              <a:grpSpLocks/>
            </p:cNvGrpSpPr>
            <p:nvPr/>
          </p:nvGrpSpPr>
          <p:grpSpPr bwMode="auto">
            <a:xfrm>
              <a:off x="588863" y="5763772"/>
              <a:ext cx="517561" cy="332226"/>
              <a:chOff x="494573" y="5753100"/>
              <a:chExt cx="883644" cy="352489"/>
            </a:xfrm>
          </p:grpSpPr>
          <p:cxnSp>
            <p:nvCxnSpPr>
              <p:cNvPr id="240674" name="Straight Connector 111"/>
              <p:cNvCxnSpPr>
                <a:cxnSpLocks noChangeShapeType="1"/>
              </p:cNvCxnSpPr>
              <p:nvPr/>
            </p:nvCxnSpPr>
            <p:spPr bwMode="auto">
              <a:xfrm flipV="1">
                <a:off x="494573" y="5762689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0675" name="Straight Connector 112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20700" y="5470525"/>
            <a:ext cx="588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0.04</a:t>
            </a:r>
            <a:endParaRPr lang="en-US" altLang="en-US" sz="1400">
              <a:solidFill>
                <a:srgbClr val="66FF66"/>
              </a:solidFill>
            </a:endParaRPr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588963" y="5764213"/>
            <a:ext cx="517525" cy="331787"/>
            <a:chOff x="494573" y="5753100"/>
            <a:chExt cx="883644" cy="352489"/>
          </a:xfrm>
        </p:grpSpPr>
        <p:cxnSp>
          <p:nvCxnSpPr>
            <p:cNvPr id="240668" name="Straight Connector 45"/>
            <p:cNvCxnSpPr>
              <a:cxnSpLocks noChangeShapeType="1"/>
            </p:cNvCxnSpPr>
            <p:nvPr/>
          </p:nvCxnSpPr>
          <p:spPr bwMode="auto">
            <a:xfrm flipV="1">
              <a:off x="494573" y="5762689"/>
              <a:ext cx="447259" cy="342900"/>
            </a:xfrm>
            <a:prstGeom prst="line">
              <a:avLst/>
            </a:prstGeom>
            <a:noFill/>
            <a:ln w="19050" algn="ctr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0669" name="Straight Connector 46"/>
            <p:cNvCxnSpPr>
              <a:cxnSpLocks noChangeShapeType="1"/>
            </p:cNvCxnSpPr>
            <p:nvPr/>
          </p:nvCxnSpPr>
          <p:spPr bwMode="auto">
            <a:xfrm flipH="1" flipV="1">
              <a:off x="930958" y="5753100"/>
              <a:ext cx="447259" cy="342900"/>
            </a:xfrm>
            <a:prstGeom prst="line">
              <a:avLst/>
            </a:prstGeom>
            <a:noFill/>
            <a:ln w="19050" algn="ctr">
              <a:solidFill>
                <a:srgbClr val="CC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40652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3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6027738"/>
            <a:ext cx="585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4" name="Picture 22" descr="http://www.modeltreinenenmeer.nl/files/7657/editor/images/Dinky-Toys-citroen-2cv-wegenwachtDSC_6909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37263"/>
            <a:ext cx="66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5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5935663"/>
            <a:ext cx="6016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6" name="Picture 28" descr="http://www.canada.com/cms/binary/171316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6116638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7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658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59" name="Rectangle 70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60" name="Rectangle 71"/>
          <p:cNvSpPr>
            <a:spLocks noChangeArrowheads="1"/>
          </p:cNvSpPr>
          <p:nvPr/>
        </p:nvSpPr>
        <p:spPr bwMode="auto">
          <a:xfrm>
            <a:off x="7402513" y="6537325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61" name="Rectangle 72"/>
          <p:cNvSpPr>
            <a:spLocks noChangeArrowheads="1"/>
          </p:cNvSpPr>
          <p:nvPr/>
        </p:nvSpPr>
        <p:spPr bwMode="auto">
          <a:xfrm>
            <a:off x="6753225" y="655320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0.11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62" name="Rectangle 73"/>
          <p:cNvSpPr>
            <a:spLocks noChangeArrowheads="1"/>
          </p:cNvSpPr>
          <p:nvPr/>
        </p:nvSpPr>
        <p:spPr bwMode="auto">
          <a:xfrm>
            <a:off x="5205413" y="6553200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63" name="Rectangle 74"/>
          <p:cNvSpPr>
            <a:spLocks noChangeArrowheads="1"/>
          </p:cNvSpPr>
          <p:nvPr/>
        </p:nvSpPr>
        <p:spPr bwMode="auto">
          <a:xfrm>
            <a:off x="4511675" y="65405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64" name="Rectangle 75"/>
          <p:cNvSpPr>
            <a:spLocks noChangeArrowheads="1"/>
          </p:cNvSpPr>
          <p:nvPr/>
        </p:nvSpPr>
        <p:spPr bwMode="auto">
          <a:xfrm>
            <a:off x="2473325" y="6529388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0.02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65" name="Rectangle 76"/>
          <p:cNvSpPr>
            <a:spLocks noChangeArrowheads="1"/>
          </p:cNvSpPr>
          <p:nvPr/>
        </p:nvSpPr>
        <p:spPr bwMode="auto">
          <a:xfrm>
            <a:off x="1735138" y="6516688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0.02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0666" name="Rectangle 77"/>
          <p:cNvSpPr>
            <a:spLocks noChangeArrowheads="1"/>
          </p:cNvSpPr>
          <p:nvPr/>
        </p:nvSpPr>
        <p:spPr bwMode="auto">
          <a:xfrm>
            <a:off x="5937250" y="6535738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0.08</a:t>
            </a:r>
            <a:endParaRPr lang="en-US" altLang="en-US" sz="1400">
              <a:solidFill>
                <a:srgbClr val="66FF66"/>
              </a:solidFill>
            </a:endParaRPr>
          </a:p>
        </p:txBody>
      </p:sp>
      <p:pic>
        <p:nvPicPr>
          <p:cNvPr id="240667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6067425"/>
            <a:ext cx="681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2413" y="6496050"/>
            <a:ext cx="1195387" cy="368300"/>
            <a:chOff x="152400" y="6528148"/>
            <a:chExt cx="1195192" cy="368474"/>
          </a:xfrm>
        </p:grpSpPr>
        <p:sp>
          <p:nvSpPr>
            <p:cNvPr id="241709" name="Oval 2"/>
            <p:cNvSpPr>
              <a:spLocks noChangeArrowheads="1"/>
            </p:cNvSpPr>
            <p:nvPr/>
          </p:nvSpPr>
          <p:spPr bwMode="auto">
            <a:xfrm>
              <a:off x="152400" y="6528148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1710" name="Oval 107"/>
            <p:cNvSpPr>
              <a:spLocks noChangeArrowheads="1"/>
            </p:cNvSpPr>
            <p:nvPr/>
          </p:nvSpPr>
          <p:spPr bwMode="auto">
            <a:xfrm>
              <a:off x="866724" y="6562901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644900" y="5470525"/>
            <a:ext cx="1384300" cy="1087438"/>
            <a:chOff x="204216" y="5471232"/>
            <a:chExt cx="1384351" cy="1087343"/>
          </a:xfrm>
        </p:grpSpPr>
        <p:pic>
          <p:nvPicPr>
            <p:cNvPr id="241700" name="Picture 14" descr="http://www.independent.co.uk/incoming/article8458694.ece/ALTERNATES/w460/50-toys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16" y="6166204"/>
              <a:ext cx="523160" cy="39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1701" name="Picture 26" descr="http://upload.wikimedia.org/wikipedia/commons/b/bb/Dinky_Toys_-_Austin_Dev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76" y="6121097"/>
              <a:ext cx="789991" cy="43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702" name="Rectangle 40"/>
            <p:cNvSpPr>
              <a:spLocks noChangeArrowheads="1"/>
            </p:cNvSpPr>
            <p:nvPr/>
          </p:nvSpPr>
          <p:spPr bwMode="auto">
            <a:xfrm>
              <a:off x="521209" y="5471232"/>
              <a:ext cx="588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0.04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grpSp>
          <p:nvGrpSpPr>
            <p:cNvPr id="241703" name="Group 41"/>
            <p:cNvGrpSpPr>
              <a:grpSpLocks/>
            </p:cNvGrpSpPr>
            <p:nvPr/>
          </p:nvGrpSpPr>
          <p:grpSpPr bwMode="auto">
            <a:xfrm>
              <a:off x="533400" y="5690616"/>
              <a:ext cx="573024" cy="405382"/>
              <a:chOff x="533400" y="5690616"/>
              <a:chExt cx="573024" cy="405382"/>
            </a:xfrm>
          </p:grpSpPr>
          <p:sp>
            <p:nvSpPr>
              <p:cNvPr id="241704" name="Rectangle 42"/>
              <p:cNvSpPr>
                <a:spLocks noChangeArrowheads="1"/>
              </p:cNvSpPr>
              <p:nvPr/>
            </p:nvSpPr>
            <p:spPr bwMode="auto">
              <a:xfrm>
                <a:off x="881910" y="5712023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sp>
            <p:nvSpPr>
              <p:cNvPr id="241705" name="Rectangle 43"/>
              <p:cNvSpPr>
                <a:spLocks noChangeArrowheads="1"/>
              </p:cNvSpPr>
              <p:nvPr/>
            </p:nvSpPr>
            <p:spPr bwMode="auto">
              <a:xfrm>
                <a:off x="533400" y="5690616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grpSp>
            <p:nvGrpSpPr>
              <p:cNvPr id="241706" name="Group 44"/>
              <p:cNvGrpSpPr>
                <a:grpSpLocks/>
              </p:cNvGrpSpPr>
              <p:nvPr/>
            </p:nvGrpSpPr>
            <p:grpSpPr bwMode="auto">
              <a:xfrm>
                <a:off x="588863" y="5763772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1707" name="Straight Connector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1708" name="Straight Connector 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95300" y="5394325"/>
            <a:ext cx="588963" cy="625475"/>
            <a:chOff x="495673" y="5395034"/>
            <a:chExt cx="588622" cy="624766"/>
          </a:xfrm>
        </p:grpSpPr>
        <p:sp>
          <p:nvSpPr>
            <p:cNvPr id="241696" name="Rectangle 52"/>
            <p:cNvSpPr>
              <a:spLocks noChangeArrowheads="1"/>
            </p:cNvSpPr>
            <p:nvPr/>
          </p:nvSpPr>
          <p:spPr bwMode="auto">
            <a:xfrm>
              <a:off x="495673" y="5395034"/>
              <a:ext cx="588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0.04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grpSp>
          <p:nvGrpSpPr>
            <p:cNvPr id="241697" name="Group 56"/>
            <p:cNvGrpSpPr>
              <a:grpSpLocks/>
            </p:cNvGrpSpPr>
            <p:nvPr/>
          </p:nvGrpSpPr>
          <p:grpSpPr bwMode="auto">
            <a:xfrm>
              <a:off x="563327" y="5687574"/>
              <a:ext cx="517561" cy="332226"/>
              <a:chOff x="494573" y="5753100"/>
              <a:chExt cx="883644" cy="352489"/>
            </a:xfrm>
          </p:grpSpPr>
          <p:cxnSp>
            <p:nvCxnSpPr>
              <p:cNvPr id="241698" name="Straight Connector 57"/>
              <p:cNvCxnSpPr>
                <a:cxnSpLocks noChangeShapeType="1"/>
              </p:cNvCxnSpPr>
              <p:nvPr/>
            </p:nvCxnSpPr>
            <p:spPr bwMode="auto">
              <a:xfrm flipV="1">
                <a:off x="494573" y="5762689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1699" name="Straight Connector 58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241671" name="Group 75"/>
          <p:cNvGrpSpPr>
            <a:grpSpLocks/>
          </p:cNvGrpSpPr>
          <p:nvPr/>
        </p:nvGrpSpPr>
        <p:grpSpPr bwMode="auto">
          <a:xfrm>
            <a:off x="1620838" y="5397500"/>
            <a:ext cx="1249362" cy="1139825"/>
            <a:chOff x="190116" y="5471232"/>
            <a:chExt cx="1249321" cy="1140050"/>
          </a:xfrm>
        </p:grpSpPr>
        <p:pic>
          <p:nvPicPr>
            <p:cNvPr id="241688" name="Picture 4" descr="http://www.actionfigurefury.com/wp-content/uploads/2012/09/IndyToys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832" y="6038004"/>
              <a:ext cx="497605" cy="57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1689" name="Picture 16" descr="http://image.made-in-china.com/2f0j00WBfTeqGsfjbd/Ride-on-Car-6V-ELC-B16-1-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16" y="6096000"/>
              <a:ext cx="608914" cy="51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690" name="Rectangle 78"/>
            <p:cNvSpPr>
              <a:spLocks noChangeArrowheads="1"/>
            </p:cNvSpPr>
            <p:nvPr/>
          </p:nvSpPr>
          <p:spPr bwMode="auto">
            <a:xfrm>
              <a:off x="521209" y="5471232"/>
              <a:ext cx="588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grpSp>
          <p:nvGrpSpPr>
            <p:cNvPr id="241691" name="Group 79"/>
            <p:cNvGrpSpPr>
              <a:grpSpLocks/>
            </p:cNvGrpSpPr>
            <p:nvPr/>
          </p:nvGrpSpPr>
          <p:grpSpPr bwMode="auto">
            <a:xfrm>
              <a:off x="533400" y="5690616"/>
              <a:ext cx="573024" cy="405382"/>
              <a:chOff x="533400" y="5690616"/>
              <a:chExt cx="573024" cy="405382"/>
            </a:xfrm>
          </p:grpSpPr>
          <p:sp>
            <p:nvSpPr>
              <p:cNvPr id="241692" name="Rectangle 81"/>
              <p:cNvSpPr>
                <a:spLocks noChangeArrowheads="1"/>
              </p:cNvSpPr>
              <p:nvPr/>
            </p:nvSpPr>
            <p:spPr bwMode="auto">
              <a:xfrm>
                <a:off x="533400" y="5690616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grpSp>
            <p:nvGrpSpPr>
              <p:cNvPr id="241693" name="Group 82"/>
              <p:cNvGrpSpPr>
                <a:grpSpLocks/>
              </p:cNvGrpSpPr>
              <p:nvPr/>
            </p:nvGrpSpPr>
            <p:grpSpPr bwMode="auto">
              <a:xfrm>
                <a:off x="588863" y="5763772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1694" name="Straight Connector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1695" name="Straight Connector 8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241672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3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6027738"/>
            <a:ext cx="585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4" name="Picture 22" descr="http://www.modeltreinenenmeer.nl/files/7657/editor/images/Dinky-Toys-citroen-2cv-wegenwachtDSC_6909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037263"/>
            <a:ext cx="66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5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75" y="5935663"/>
            <a:ext cx="60166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6" name="Picture 28" descr="http://www.canada.com/cms/binary/171316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6116638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7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8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9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1680" name="Rectangle 95"/>
          <p:cNvSpPr>
            <a:spLocks noChangeArrowheads="1"/>
          </p:cNvSpPr>
          <p:nvPr/>
        </p:nvSpPr>
        <p:spPr bwMode="auto">
          <a:xfrm>
            <a:off x="7402513" y="6537325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1681" name="Rectangle 96"/>
          <p:cNvSpPr>
            <a:spLocks noChangeArrowheads="1"/>
          </p:cNvSpPr>
          <p:nvPr/>
        </p:nvSpPr>
        <p:spPr bwMode="auto">
          <a:xfrm>
            <a:off x="6753225" y="655320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0.11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1682" name="Rectangle 97"/>
          <p:cNvSpPr>
            <a:spLocks noChangeArrowheads="1"/>
          </p:cNvSpPr>
          <p:nvPr/>
        </p:nvSpPr>
        <p:spPr bwMode="auto">
          <a:xfrm>
            <a:off x="5205413" y="6553200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1683" name="Rectangle 98"/>
          <p:cNvSpPr>
            <a:spLocks noChangeArrowheads="1"/>
          </p:cNvSpPr>
          <p:nvPr/>
        </p:nvSpPr>
        <p:spPr bwMode="auto">
          <a:xfrm>
            <a:off x="3038475" y="65405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1684" name="Rectangle 99"/>
          <p:cNvSpPr>
            <a:spLocks noChangeArrowheads="1"/>
          </p:cNvSpPr>
          <p:nvPr/>
        </p:nvSpPr>
        <p:spPr bwMode="auto">
          <a:xfrm>
            <a:off x="1000125" y="6529388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0.02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1685" name="Rectangle 100"/>
          <p:cNvSpPr>
            <a:spLocks noChangeArrowheads="1"/>
          </p:cNvSpPr>
          <p:nvPr/>
        </p:nvSpPr>
        <p:spPr bwMode="auto">
          <a:xfrm>
            <a:off x="261938" y="6516688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0.02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1686" name="Rectangle 101"/>
          <p:cNvSpPr>
            <a:spLocks noChangeArrowheads="1"/>
          </p:cNvSpPr>
          <p:nvPr/>
        </p:nvSpPr>
        <p:spPr bwMode="auto">
          <a:xfrm>
            <a:off x="5937250" y="6535738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0.08</a:t>
            </a:r>
            <a:endParaRPr lang="en-US" altLang="en-US" sz="1400">
              <a:solidFill>
                <a:srgbClr val="66FF66"/>
              </a:solidFill>
            </a:endParaRPr>
          </a:p>
        </p:txBody>
      </p:sp>
      <p:pic>
        <p:nvPicPr>
          <p:cNvPr id="241687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6067425"/>
            <a:ext cx="681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4513" y="5370513"/>
            <a:ext cx="1536700" cy="1487487"/>
            <a:chOff x="152400" y="6528148"/>
            <a:chExt cx="1536568" cy="1487090"/>
          </a:xfrm>
        </p:grpSpPr>
        <p:sp>
          <p:nvSpPr>
            <p:cNvPr id="242737" name="Oval 2"/>
            <p:cNvSpPr>
              <a:spLocks noChangeArrowheads="1"/>
            </p:cNvSpPr>
            <p:nvPr/>
          </p:nvSpPr>
          <p:spPr bwMode="auto">
            <a:xfrm>
              <a:off x="152400" y="6528148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2738" name="Oval 107"/>
            <p:cNvSpPr>
              <a:spLocks noChangeArrowheads="1"/>
            </p:cNvSpPr>
            <p:nvPr/>
          </p:nvSpPr>
          <p:spPr bwMode="auto">
            <a:xfrm>
              <a:off x="1208100" y="7681517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242693" name="Group 1"/>
          <p:cNvGrpSpPr>
            <a:grpSpLocks/>
          </p:cNvGrpSpPr>
          <p:nvPr/>
        </p:nvGrpSpPr>
        <p:grpSpPr bwMode="auto">
          <a:xfrm>
            <a:off x="3644900" y="5470525"/>
            <a:ext cx="1384300" cy="1087438"/>
            <a:chOff x="204216" y="5471232"/>
            <a:chExt cx="1384351" cy="1087343"/>
          </a:xfrm>
        </p:grpSpPr>
        <p:pic>
          <p:nvPicPr>
            <p:cNvPr id="242729" name="Picture 14" descr="http://www.independent.co.uk/incoming/article8458694.ece/ALTERNATES/w460/50-toys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16" y="6166204"/>
              <a:ext cx="523160" cy="39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730" name="Picture 26" descr="http://upload.wikimedia.org/wikipedia/commons/b/bb/Dinky_Toys_-_Austin_Dev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76" y="6121097"/>
              <a:ext cx="789991" cy="43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731" name="Rectangle 40"/>
            <p:cNvSpPr>
              <a:spLocks noChangeArrowheads="1"/>
            </p:cNvSpPr>
            <p:nvPr/>
          </p:nvSpPr>
          <p:spPr bwMode="auto">
            <a:xfrm>
              <a:off x="521209" y="5471232"/>
              <a:ext cx="588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0.04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grpSp>
          <p:nvGrpSpPr>
            <p:cNvPr id="242732" name="Group 41"/>
            <p:cNvGrpSpPr>
              <a:grpSpLocks/>
            </p:cNvGrpSpPr>
            <p:nvPr/>
          </p:nvGrpSpPr>
          <p:grpSpPr bwMode="auto">
            <a:xfrm>
              <a:off x="533400" y="5690616"/>
              <a:ext cx="573024" cy="405382"/>
              <a:chOff x="533400" y="5690616"/>
              <a:chExt cx="573024" cy="405382"/>
            </a:xfrm>
          </p:grpSpPr>
          <p:sp>
            <p:nvSpPr>
              <p:cNvPr id="242733" name="Rectangle 43"/>
              <p:cNvSpPr>
                <a:spLocks noChangeArrowheads="1"/>
              </p:cNvSpPr>
              <p:nvPr/>
            </p:nvSpPr>
            <p:spPr bwMode="auto">
              <a:xfrm>
                <a:off x="533400" y="5690616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grpSp>
            <p:nvGrpSpPr>
              <p:cNvPr id="242734" name="Group 44"/>
              <p:cNvGrpSpPr>
                <a:grpSpLocks/>
              </p:cNvGrpSpPr>
              <p:nvPr/>
            </p:nvGrpSpPr>
            <p:grpSpPr bwMode="auto">
              <a:xfrm>
                <a:off x="588863" y="5763772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2735" name="Straight Connector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2736" name="Straight Connector 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242694" name="Group 75"/>
          <p:cNvGrpSpPr>
            <a:grpSpLocks/>
          </p:cNvGrpSpPr>
          <p:nvPr/>
        </p:nvGrpSpPr>
        <p:grpSpPr bwMode="auto">
          <a:xfrm>
            <a:off x="161925" y="5397500"/>
            <a:ext cx="1249363" cy="1139825"/>
            <a:chOff x="190116" y="5471232"/>
            <a:chExt cx="1249321" cy="1140050"/>
          </a:xfrm>
        </p:grpSpPr>
        <p:pic>
          <p:nvPicPr>
            <p:cNvPr id="242720" name="Picture 4" descr="http://www.actionfigurefury.com/wp-content/uploads/2012/09/IndyToys00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1832" y="6038004"/>
              <a:ext cx="497605" cy="57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721" name="Picture 16" descr="http://image.made-in-china.com/2f0j00WBfTeqGsfjbd/Ride-on-Car-6V-ELC-B16-1-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116" y="6096000"/>
              <a:ext cx="608914" cy="51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2722" name="Rectangle 78"/>
            <p:cNvSpPr>
              <a:spLocks noChangeArrowheads="1"/>
            </p:cNvSpPr>
            <p:nvPr/>
          </p:nvSpPr>
          <p:spPr bwMode="auto">
            <a:xfrm>
              <a:off x="521209" y="5471232"/>
              <a:ext cx="588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0.025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grpSp>
          <p:nvGrpSpPr>
            <p:cNvPr id="242723" name="Group 79"/>
            <p:cNvGrpSpPr>
              <a:grpSpLocks/>
            </p:cNvGrpSpPr>
            <p:nvPr/>
          </p:nvGrpSpPr>
          <p:grpSpPr bwMode="auto">
            <a:xfrm>
              <a:off x="533400" y="5690616"/>
              <a:ext cx="573024" cy="405382"/>
              <a:chOff x="533400" y="5690616"/>
              <a:chExt cx="573024" cy="405382"/>
            </a:xfrm>
          </p:grpSpPr>
          <p:sp>
            <p:nvSpPr>
              <p:cNvPr id="242724" name="Rectangle 80"/>
              <p:cNvSpPr>
                <a:spLocks noChangeArrowheads="1"/>
              </p:cNvSpPr>
              <p:nvPr/>
            </p:nvSpPr>
            <p:spPr bwMode="auto">
              <a:xfrm>
                <a:off x="881909" y="5712023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sp>
            <p:nvSpPr>
              <p:cNvPr id="242725" name="Rectangle 81"/>
              <p:cNvSpPr>
                <a:spLocks noChangeArrowheads="1"/>
              </p:cNvSpPr>
              <p:nvPr/>
            </p:nvSpPr>
            <p:spPr bwMode="auto">
              <a:xfrm>
                <a:off x="533400" y="5690616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grpSp>
            <p:nvGrpSpPr>
              <p:cNvPr id="242726" name="Group 82"/>
              <p:cNvGrpSpPr>
                <a:grpSpLocks/>
              </p:cNvGrpSpPr>
              <p:nvPr/>
            </p:nvGrpSpPr>
            <p:grpSpPr bwMode="auto">
              <a:xfrm>
                <a:off x="588863" y="5763772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2727" name="Straight Connector 83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2728" name="Straight Connector 84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242695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6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6027738"/>
            <a:ext cx="585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7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5935663"/>
            <a:ext cx="6016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8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2699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700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2701" name="Rectangle 95"/>
          <p:cNvSpPr>
            <a:spLocks noChangeArrowheads="1"/>
          </p:cNvSpPr>
          <p:nvPr/>
        </p:nvSpPr>
        <p:spPr bwMode="auto">
          <a:xfrm>
            <a:off x="7402513" y="6537325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2702" name="Rectangle 96"/>
          <p:cNvSpPr>
            <a:spLocks noChangeArrowheads="1"/>
          </p:cNvSpPr>
          <p:nvPr/>
        </p:nvSpPr>
        <p:spPr bwMode="auto">
          <a:xfrm>
            <a:off x="6753225" y="655320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0.11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2703" name="Rectangle 97"/>
          <p:cNvSpPr>
            <a:spLocks noChangeArrowheads="1"/>
          </p:cNvSpPr>
          <p:nvPr/>
        </p:nvSpPr>
        <p:spPr bwMode="auto">
          <a:xfrm>
            <a:off x="5205413" y="6553200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2704" name="Rectangle 98"/>
          <p:cNvSpPr>
            <a:spLocks noChangeArrowheads="1"/>
          </p:cNvSpPr>
          <p:nvPr/>
        </p:nvSpPr>
        <p:spPr bwMode="auto">
          <a:xfrm>
            <a:off x="1579563" y="65405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185988" y="5394325"/>
            <a:ext cx="1395412" cy="1131888"/>
            <a:chOff x="164033" y="5395034"/>
            <a:chExt cx="1395502" cy="1131290"/>
          </a:xfrm>
        </p:grpSpPr>
        <p:grpSp>
          <p:nvGrpSpPr>
            <p:cNvPr id="242713" name="Group 7"/>
            <p:cNvGrpSpPr>
              <a:grpSpLocks/>
            </p:cNvGrpSpPr>
            <p:nvPr/>
          </p:nvGrpSpPr>
          <p:grpSpPr bwMode="auto">
            <a:xfrm>
              <a:off x="495673" y="5395034"/>
              <a:ext cx="588622" cy="624766"/>
              <a:chOff x="495673" y="5395034"/>
              <a:chExt cx="588622" cy="624766"/>
            </a:xfrm>
          </p:grpSpPr>
          <p:sp>
            <p:nvSpPr>
              <p:cNvPr id="242716" name="Rectangle 52"/>
              <p:cNvSpPr>
                <a:spLocks noChangeArrowheads="1"/>
              </p:cNvSpPr>
              <p:nvPr/>
            </p:nvSpPr>
            <p:spPr bwMode="auto">
              <a:xfrm>
                <a:off x="495673" y="5395034"/>
                <a:ext cx="588622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0.04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  <p:grpSp>
            <p:nvGrpSpPr>
              <p:cNvPr id="242717" name="Group 56"/>
              <p:cNvGrpSpPr>
                <a:grpSpLocks/>
              </p:cNvGrpSpPr>
              <p:nvPr/>
            </p:nvGrpSpPr>
            <p:grpSpPr bwMode="auto">
              <a:xfrm>
                <a:off x="563327" y="5687574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2718" name="Straight Connector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2719" name="Straight Connector 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pic>
          <p:nvPicPr>
            <p:cNvPr id="242714" name="Picture 22" descr="http://www.modeltreinenenmeer.nl/files/7657/editor/images/Dinky-Toys-citroen-2cv-wegenwachtDSC_69091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457" y="6038004"/>
              <a:ext cx="670078" cy="48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715" name="Picture 28" descr="http://www.canada.com/cms/binary/1713166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33" y="6117144"/>
              <a:ext cx="608913" cy="39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2706" name="Rectangle 101"/>
          <p:cNvSpPr>
            <a:spLocks noChangeArrowheads="1"/>
          </p:cNvSpPr>
          <p:nvPr/>
        </p:nvSpPr>
        <p:spPr bwMode="auto">
          <a:xfrm>
            <a:off x="5937250" y="6535738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0.08</a:t>
            </a:r>
            <a:endParaRPr lang="en-US" altLang="en-US" sz="1400">
              <a:solidFill>
                <a:srgbClr val="66FF66"/>
              </a:solidFill>
            </a:endParaRPr>
          </a:p>
        </p:txBody>
      </p:sp>
      <p:pic>
        <p:nvPicPr>
          <p:cNvPr id="242707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6067425"/>
            <a:ext cx="681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38200" y="5065713"/>
            <a:ext cx="979488" cy="869950"/>
            <a:chOff x="838200" y="5065776"/>
            <a:chExt cx="979348" cy="870593"/>
          </a:xfrm>
        </p:grpSpPr>
        <p:grpSp>
          <p:nvGrpSpPr>
            <p:cNvPr id="242709" name="Group 59"/>
            <p:cNvGrpSpPr>
              <a:grpSpLocks/>
            </p:cNvGrpSpPr>
            <p:nvPr/>
          </p:nvGrpSpPr>
          <p:grpSpPr bwMode="auto">
            <a:xfrm>
              <a:off x="838200" y="5346189"/>
              <a:ext cx="978576" cy="590180"/>
              <a:chOff x="494573" y="5753100"/>
              <a:chExt cx="674097" cy="567481"/>
            </a:xfrm>
          </p:grpSpPr>
          <p:cxnSp>
            <p:nvCxnSpPr>
              <p:cNvPr id="242711" name="Straight Connector 60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2712" name="Straight Connector 61"/>
              <p:cNvCxnSpPr>
                <a:cxnSpLocks noChangeShapeType="1"/>
                <a:stCxn id="242697" idx="0"/>
              </p:cNvCxnSpPr>
              <p:nvPr/>
            </p:nvCxnSpPr>
            <p:spPr bwMode="auto">
              <a:xfrm flipH="1" flipV="1">
                <a:off x="930959" y="5753100"/>
                <a:ext cx="237711" cy="567481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2710" name="Rectangle 62"/>
            <p:cNvSpPr>
              <a:spLocks noChangeArrowheads="1"/>
            </p:cNvSpPr>
            <p:nvPr/>
          </p:nvSpPr>
          <p:spPr bwMode="auto">
            <a:xfrm>
              <a:off x="1228925" y="5065776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0.055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grpSp>
        <p:nvGrpSpPr>
          <p:cNvPr id="243716" name="Group 1"/>
          <p:cNvGrpSpPr>
            <a:grpSpLocks/>
          </p:cNvGrpSpPr>
          <p:nvPr/>
        </p:nvGrpSpPr>
        <p:grpSpPr bwMode="auto">
          <a:xfrm>
            <a:off x="1625600" y="5470525"/>
            <a:ext cx="1384300" cy="1087438"/>
            <a:chOff x="204216" y="5471232"/>
            <a:chExt cx="1384351" cy="1087343"/>
          </a:xfrm>
        </p:grpSpPr>
        <p:pic>
          <p:nvPicPr>
            <p:cNvPr id="243758" name="Picture 14" descr="http://www.independent.co.uk/incoming/article8458694.ece/ALTERNATES/w460/50-toys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216" y="6166204"/>
              <a:ext cx="523160" cy="39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9" name="Picture 26" descr="http://upload.wikimedia.org/wikipedia/commons/b/bb/Dinky_Toys_-_Austin_Dev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76" y="6121097"/>
              <a:ext cx="789991" cy="437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760" name="Rectangle 40"/>
            <p:cNvSpPr>
              <a:spLocks noChangeArrowheads="1"/>
            </p:cNvSpPr>
            <p:nvPr/>
          </p:nvSpPr>
          <p:spPr bwMode="auto">
            <a:xfrm>
              <a:off x="521209" y="5471232"/>
              <a:ext cx="58862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0.04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  <p:grpSp>
          <p:nvGrpSpPr>
            <p:cNvPr id="243761" name="Group 41"/>
            <p:cNvGrpSpPr>
              <a:grpSpLocks/>
            </p:cNvGrpSpPr>
            <p:nvPr/>
          </p:nvGrpSpPr>
          <p:grpSpPr bwMode="auto">
            <a:xfrm>
              <a:off x="533400" y="5690616"/>
              <a:ext cx="573024" cy="405382"/>
              <a:chOff x="533400" y="5690616"/>
              <a:chExt cx="573024" cy="405382"/>
            </a:xfrm>
          </p:grpSpPr>
          <p:sp>
            <p:nvSpPr>
              <p:cNvPr id="243762" name="Rectangle 42"/>
              <p:cNvSpPr>
                <a:spLocks noChangeArrowheads="1"/>
              </p:cNvSpPr>
              <p:nvPr/>
            </p:nvSpPr>
            <p:spPr bwMode="auto">
              <a:xfrm>
                <a:off x="881910" y="5712023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sp>
            <p:nvSpPr>
              <p:cNvPr id="243763" name="Rectangle 43"/>
              <p:cNvSpPr>
                <a:spLocks noChangeArrowheads="1"/>
              </p:cNvSpPr>
              <p:nvPr/>
            </p:nvSpPr>
            <p:spPr bwMode="auto">
              <a:xfrm>
                <a:off x="533400" y="5690616"/>
                <a:ext cx="1847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endParaRPr lang="en-US" altLang="en-US" sz="1400">
                  <a:solidFill>
                    <a:srgbClr val="CC00FF"/>
                  </a:solidFill>
                </a:endParaRPr>
              </a:p>
            </p:txBody>
          </p:sp>
          <p:grpSp>
            <p:nvGrpSpPr>
              <p:cNvPr id="243764" name="Group 44"/>
              <p:cNvGrpSpPr>
                <a:grpSpLocks/>
              </p:cNvGrpSpPr>
              <p:nvPr/>
            </p:nvGrpSpPr>
            <p:grpSpPr bwMode="auto">
              <a:xfrm>
                <a:off x="588863" y="5763772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3765" name="Straight Connector 4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3766" name="Straight Connector 46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pic>
        <p:nvPicPr>
          <p:cNvPr id="243717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8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6027738"/>
            <a:ext cx="5857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19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0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1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3722" name="Rectangle 95"/>
          <p:cNvSpPr>
            <a:spLocks noChangeArrowheads="1"/>
          </p:cNvSpPr>
          <p:nvPr/>
        </p:nvSpPr>
        <p:spPr bwMode="auto">
          <a:xfrm>
            <a:off x="7402513" y="6537325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3723" name="Rectangle 96"/>
          <p:cNvSpPr>
            <a:spLocks noChangeArrowheads="1"/>
          </p:cNvSpPr>
          <p:nvPr/>
        </p:nvSpPr>
        <p:spPr bwMode="auto">
          <a:xfrm>
            <a:off x="6753225" y="655320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0.11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3724" name="Rectangle 97"/>
          <p:cNvSpPr>
            <a:spLocks noChangeArrowheads="1"/>
          </p:cNvSpPr>
          <p:nvPr/>
        </p:nvSpPr>
        <p:spPr bwMode="auto">
          <a:xfrm>
            <a:off x="3186113" y="65532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grpSp>
        <p:nvGrpSpPr>
          <p:cNvPr id="243725" name="Group 5"/>
          <p:cNvGrpSpPr>
            <a:grpSpLocks/>
          </p:cNvGrpSpPr>
          <p:nvPr/>
        </p:nvGrpSpPr>
        <p:grpSpPr bwMode="auto">
          <a:xfrm>
            <a:off x="166688" y="5394325"/>
            <a:ext cx="1395412" cy="1131888"/>
            <a:chOff x="164033" y="5395034"/>
            <a:chExt cx="1395502" cy="1131290"/>
          </a:xfrm>
        </p:grpSpPr>
        <p:grpSp>
          <p:nvGrpSpPr>
            <p:cNvPr id="243751" name="Group 7"/>
            <p:cNvGrpSpPr>
              <a:grpSpLocks/>
            </p:cNvGrpSpPr>
            <p:nvPr/>
          </p:nvGrpSpPr>
          <p:grpSpPr bwMode="auto">
            <a:xfrm>
              <a:off x="495673" y="5395034"/>
              <a:ext cx="588622" cy="624766"/>
              <a:chOff x="495673" y="5395034"/>
              <a:chExt cx="588622" cy="624766"/>
            </a:xfrm>
          </p:grpSpPr>
          <p:sp>
            <p:nvSpPr>
              <p:cNvPr id="243754" name="Rectangle 52"/>
              <p:cNvSpPr>
                <a:spLocks noChangeArrowheads="1"/>
              </p:cNvSpPr>
              <p:nvPr/>
            </p:nvSpPr>
            <p:spPr bwMode="auto">
              <a:xfrm>
                <a:off x="495673" y="5395034"/>
                <a:ext cx="588622" cy="307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0.04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  <p:grpSp>
            <p:nvGrpSpPr>
              <p:cNvPr id="243755" name="Group 56"/>
              <p:cNvGrpSpPr>
                <a:grpSpLocks/>
              </p:cNvGrpSpPr>
              <p:nvPr/>
            </p:nvGrpSpPr>
            <p:grpSpPr bwMode="auto">
              <a:xfrm>
                <a:off x="563327" y="5687574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3756" name="Straight Connector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3757" name="Straight Connector 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pic>
          <p:nvPicPr>
            <p:cNvPr id="243752" name="Picture 22" descr="http://www.modeltreinenenmeer.nl/files/7657/editor/images/Dinky-Toys-citroen-2cv-wegenwachtDSC_69091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457" y="6038004"/>
              <a:ext cx="670078" cy="48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53" name="Picture 28" descr="http://www.canada.com/cms/binary/1713166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033" y="6117144"/>
              <a:ext cx="608913" cy="39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3726" name="Rectangle 101"/>
          <p:cNvSpPr>
            <a:spLocks noChangeArrowheads="1"/>
          </p:cNvSpPr>
          <p:nvPr/>
        </p:nvSpPr>
        <p:spPr bwMode="auto">
          <a:xfrm>
            <a:off x="5937250" y="6535738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0.08</a:t>
            </a:r>
            <a:endParaRPr lang="en-US" altLang="en-US" sz="1400">
              <a:solidFill>
                <a:srgbClr val="66FF66"/>
              </a:solidFill>
            </a:endParaRPr>
          </a:p>
        </p:txBody>
      </p:sp>
      <p:pic>
        <p:nvPicPr>
          <p:cNvPr id="243727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6067425"/>
            <a:ext cx="681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1013" y="5373688"/>
            <a:ext cx="1930400" cy="404812"/>
            <a:chOff x="-240416" y="7609854"/>
            <a:chExt cx="1929384" cy="405384"/>
          </a:xfrm>
        </p:grpSpPr>
        <p:sp>
          <p:nvSpPr>
            <p:cNvPr id="243749" name="Oval 2"/>
            <p:cNvSpPr>
              <a:spLocks noChangeArrowheads="1"/>
            </p:cNvSpPr>
            <p:nvPr/>
          </p:nvSpPr>
          <p:spPr bwMode="auto">
            <a:xfrm>
              <a:off x="-240416" y="7609854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3750" name="Oval 107"/>
            <p:cNvSpPr>
              <a:spLocks noChangeArrowheads="1"/>
            </p:cNvSpPr>
            <p:nvPr/>
          </p:nvSpPr>
          <p:spPr bwMode="auto">
            <a:xfrm>
              <a:off x="1208100" y="7681517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795713" y="5065713"/>
            <a:ext cx="1955800" cy="1484312"/>
            <a:chOff x="161826" y="5065776"/>
            <a:chExt cx="1955777" cy="1484281"/>
          </a:xfrm>
        </p:grpSpPr>
        <p:grpSp>
          <p:nvGrpSpPr>
            <p:cNvPr id="243735" name="Group 75"/>
            <p:cNvGrpSpPr>
              <a:grpSpLocks/>
            </p:cNvGrpSpPr>
            <p:nvPr/>
          </p:nvGrpSpPr>
          <p:grpSpPr bwMode="auto">
            <a:xfrm>
              <a:off x="161826" y="5638799"/>
              <a:ext cx="1249321" cy="899259"/>
              <a:chOff x="190116" y="5712023"/>
              <a:chExt cx="1249321" cy="899259"/>
            </a:xfrm>
          </p:grpSpPr>
          <p:pic>
            <p:nvPicPr>
              <p:cNvPr id="243742" name="Picture 4" descr="http://www.actionfigurefury.com/wp-content/uploads/2012/09/IndyToys002.jp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832" y="6038004"/>
                <a:ext cx="497605" cy="573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3743" name="Picture 16" descr="http://image.made-in-china.com/2f0j00WBfTeqGsfjbd/Ride-on-Car-6V-ELC-B16-1-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116" y="6096000"/>
                <a:ext cx="608914" cy="515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3744" name="Group 79"/>
              <p:cNvGrpSpPr>
                <a:grpSpLocks/>
              </p:cNvGrpSpPr>
              <p:nvPr/>
            </p:nvGrpSpPr>
            <p:grpSpPr bwMode="auto">
              <a:xfrm>
                <a:off x="588863" y="5712023"/>
                <a:ext cx="517561" cy="383975"/>
                <a:chOff x="588863" y="5712023"/>
                <a:chExt cx="517561" cy="383975"/>
              </a:xfrm>
            </p:grpSpPr>
            <p:sp>
              <p:nvSpPr>
                <p:cNvPr id="243745" name="Rectangle 80"/>
                <p:cNvSpPr>
                  <a:spLocks noChangeArrowheads="1"/>
                </p:cNvSpPr>
                <p:nvPr/>
              </p:nvSpPr>
              <p:spPr bwMode="auto">
                <a:xfrm>
                  <a:off x="881909" y="5712023"/>
                  <a:ext cx="18473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1400">
                    <a:solidFill>
                      <a:srgbClr val="CC00FF"/>
                    </a:solidFill>
                  </a:endParaRPr>
                </a:p>
              </p:txBody>
            </p:sp>
            <p:grpSp>
              <p:nvGrpSpPr>
                <p:cNvPr id="243746" name="Group 82"/>
                <p:cNvGrpSpPr>
                  <a:grpSpLocks/>
                </p:cNvGrpSpPr>
                <p:nvPr/>
              </p:nvGrpSpPr>
              <p:grpSpPr bwMode="auto">
                <a:xfrm>
                  <a:off x="588863" y="5763772"/>
                  <a:ext cx="517561" cy="332226"/>
                  <a:chOff x="494573" y="5753100"/>
                  <a:chExt cx="883644" cy="352489"/>
                </a:xfrm>
              </p:grpSpPr>
              <p:cxnSp>
                <p:nvCxnSpPr>
                  <p:cNvPr id="243747" name="Straight Connector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62689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3748" name="Straight Connector 8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58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pic>
          <p:nvPicPr>
            <p:cNvPr id="243736" name="Picture 24" descr="http://upload.wikimedia.org/wikipedia/commons/b/be/Dinky_Toys_-_Elevator.jp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951" y="5936372"/>
              <a:ext cx="601652" cy="61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3737" name="Group 8"/>
            <p:cNvGrpSpPr>
              <a:grpSpLocks/>
            </p:cNvGrpSpPr>
            <p:nvPr/>
          </p:nvGrpSpPr>
          <p:grpSpPr bwMode="auto">
            <a:xfrm>
              <a:off x="838200" y="5065776"/>
              <a:ext cx="979348" cy="870593"/>
              <a:chOff x="838200" y="5065776"/>
              <a:chExt cx="979348" cy="870593"/>
            </a:xfrm>
          </p:grpSpPr>
          <p:grpSp>
            <p:nvGrpSpPr>
              <p:cNvPr id="243738" name="Group 59"/>
              <p:cNvGrpSpPr>
                <a:grpSpLocks/>
              </p:cNvGrpSpPr>
              <p:nvPr/>
            </p:nvGrpSpPr>
            <p:grpSpPr bwMode="auto">
              <a:xfrm>
                <a:off x="838200" y="5346189"/>
                <a:ext cx="978576" cy="590180"/>
                <a:chOff x="494573" y="5753100"/>
                <a:chExt cx="674097" cy="567481"/>
              </a:xfrm>
            </p:grpSpPr>
            <p:cxnSp>
              <p:nvCxnSpPr>
                <p:cNvPr id="243740" name="Straight Connector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3741" name="Straight Connector 61"/>
                <p:cNvCxnSpPr>
                  <a:cxnSpLocks noChangeShapeType="1"/>
                  <a:stCxn id="243736" idx="0"/>
                </p:cNvCxnSpPr>
                <p:nvPr/>
              </p:nvCxnSpPr>
              <p:spPr bwMode="auto">
                <a:xfrm flipH="1" flipV="1">
                  <a:off x="930959" y="5753100"/>
                  <a:ext cx="237711" cy="567481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3739" name="Rectangle 62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0.055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792163" y="4989513"/>
            <a:ext cx="1444625" cy="788987"/>
            <a:chOff x="639665" y="5065776"/>
            <a:chExt cx="1444302" cy="789962"/>
          </a:xfrm>
        </p:grpSpPr>
        <p:grpSp>
          <p:nvGrpSpPr>
            <p:cNvPr id="243731" name="Group 64"/>
            <p:cNvGrpSpPr>
              <a:grpSpLocks/>
            </p:cNvGrpSpPr>
            <p:nvPr/>
          </p:nvGrpSpPr>
          <p:grpSpPr bwMode="auto">
            <a:xfrm>
              <a:off x="639665" y="5346193"/>
              <a:ext cx="1444302" cy="509545"/>
              <a:chOff x="357811" y="5753100"/>
              <a:chExt cx="994915" cy="489947"/>
            </a:xfrm>
          </p:grpSpPr>
          <p:cxnSp>
            <p:nvCxnSpPr>
              <p:cNvPr id="243733" name="Straight Connector 66"/>
              <p:cNvCxnSpPr>
                <a:cxnSpLocks noChangeShapeType="1"/>
                <a:stCxn id="243754" idx="2"/>
              </p:cNvCxnSpPr>
              <p:nvPr/>
            </p:nvCxnSpPr>
            <p:spPr bwMode="auto">
              <a:xfrm flipV="1">
                <a:off x="357811" y="5753100"/>
                <a:ext cx="584021" cy="416682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3734" name="Straight Connector 67"/>
              <p:cNvCxnSpPr>
                <a:cxnSpLocks noChangeShapeType="1"/>
                <a:stCxn id="243760" idx="2"/>
              </p:cNvCxnSpPr>
              <p:nvPr/>
            </p:nvCxnSpPr>
            <p:spPr bwMode="auto">
              <a:xfrm flipH="1" flipV="1">
                <a:off x="930960" y="5753101"/>
                <a:ext cx="421766" cy="489946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3732" name="Rectangle 65"/>
            <p:cNvSpPr>
              <a:spLocks noChangeArrowheads="1"/>
            </p:cNvSpPr>
            <p:nvPr/>
          </p:nvSpPr>
          <p:spPr bwMode="auto">
            <a:xfrm>
              <a:off x="1228925" y="506577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0.08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pic>
        <p:nvPicPr>
          <p:cNvPr id="244740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1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6027738"/>
            <a:ext cx="587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2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43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4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4745" name="Rectangle 95"/>
          <p:cNvSpPr>
            <a:spLocks noChangeArrowheads="1"/>
          </p:cNvSpPr>
          <p:nvPr/>
        </p:nvSpPr>
        <p:spPr bwMode="auto">
          <a:xfrm>
            <a:off x="7402513" y="6537325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4746" name="Rectangle 96"/>
          <p:cNvSpPr>
            <a:spLocks noChangeArrowheads="1"/>
          </p:cNvSpPr>
          <p:nvPr/>
        </p:nvSpPr>
        <p:spPr bwMode="auto">
          <a:xfrm>
            <a:off x="6753225" y="655320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0.11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4747" name="Rectangle 97"/>
          <p:cNvSpPr>
            <a:spLocks noChangeArrowheads="1"/>
          </p:cNvSpPr>
          <p:nvPr/>
        </p:nvSpPr>
        <p:spPr bwMode="auto">
          <a:xfrm>
            <a:off x="190500" y="6553200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4748" name="Rectangle 101"/>
          <p:cNvSpPr>
            <a:spLocks noChangeArrowheads="1"/>
          </p:cNvSpPr>
          <p:nvPr/>
        </p:nvSpPr>
        <p:spPr bwMode="auto">
          <a:xfrm>
            <a:off x="5937250" y="6535738"/>
            <a:ext cx="500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0.08</a:t>
            </a:r>
            <a:endParaRPr lang="en-US" altLang="en-US" sz="1400">
              <a:solidFill>
                <a:srgbClr val="66FF66"/>
              </a:solidFill>
            </a:endParaRPr>
          </a:p>
        </p:txBody>
      </p:sp>
      <p:pic>
        <p:nvPicPr>
          <p:cNvPr id="244749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6067425"/>
            <a:ext cx="6810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65100" y="5051425"/>
            <a:ext cx="2246313" cy="1819275"/>
            <a:chOff x="-557408" y="7681517"/>
            <a:chExt cx="2246376" cy="1818097"/>
          </a:xfrm>
        </p:grpSpPr>
        <p:sp>
          <p:nvSpPr>
            <p:cNvPr id="244792" name="Oval 2"/>
            <p:cNvSpPr>
              <a:spLocks noChangeArrowheads="1"/>
            </p:cNvSpPr>
            <p:nvPr/>
          </p:nvSpPr>
          <p:spPr bwMode="auto">
            <a:xfrm>
              <a:off x="-557408" y="9165893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4793" name="Oval 107"/>
            <p:cNvSpPr>
              <a:spLocks noChangeArrowheads="1"/>
            </p:cNvSpPr>
            <p:nvPr/>
          </p:nvSpPr>
          <p:spPr bwMode="auto">
            <a:xfrm>
              <a:off x="1208100" y="7681517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244751" name="Group 6"/>
          <p:cNvGrpSpPr>
            <a:grpSpLocks/>
          </p:cNvGrpSpPr>
          <p:nvPr/>
        </p:nvGrpSpPr>
        <p:grpSpPr bwMode="auto">
          <a:xfrm>
            <a:off x="800100" y="5065713"/>
            <a:ext cx="1955800" cy="1484312"/>
            <a:chOff x="161826" y="5065776"/>
            <a:chExt cx="1955777" cy="1484281"/>
          </a:xfrm>
        </p:grpSpPr>
        <p:grpSp>
          <p:nvGrpSpPr>
            <p:cNvPr id="244778" name="Group 75"/>
            <p:cNvGrpSpPr>
              <a:grpSpLocks/>
            </p:cNvGrpSpPr>
            <p:nvPr/>
          </p:nvGrpSpPr>
          <p:grpSpPr bwMode="auto">
            <a:xfrm>
              <a:off x="161826" y="5638799"/>
              <a:ext cx="1249321" cy="899259"/>
              <a:chOff x="190116" y="5712023"/>
              <a:chExt cx="1249321" cy="899259"/>
            </a:xfrm>
          </p:grpSpPr>
          <p:pic>
            <p:nvPicPr>
              <p:cNvPr id="244785" name="Picture 4" descr="http://www.actionfigurefury.com/wp-content/uploads/2012/09/IndyToys002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1832" y="6038004"/>
                <a:ext cx="497605" cy="573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786" name="Picture 16" descr="http://image.made-in-china.com/2f0j00WBfTeqGsfjbd/Ride-on-Car-6V-ELC-B16-1-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116" y="6096000"/>
                <a:ext cx="608914" cy="515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4787" name="Group 79"/>
              <p:cNvGrpSpPr>
                <a:grpSpLocks/>
              </p:cNvGrpSpPr>
              <p:nvPr/>
            </p:nvGrpSpPr>
            <p:grpSpPr bwMode="auto">
              <a:xfrm>
                <a:off x="588863" y="5712023"/>
                <a:ext cx="517561" cy="383975"/>
                <a:chOff x="588863" y="5712023"/>
                <a:chExt cx="517561" cy="383975"/>
              </a:xfrm>
            </p:grpSpPr>
            <p:sp>
              <p:nvSpPr>
                <p:cNvPr id="244788" name="Rectangle 80"/>
                <p:cNvSpPr>
                  <a:spLocks noChangeArrowheads="1"/>
                </p:cNvSpPr>
                <p:nvPr/>
              </p:nvSpPr>
              <p:spPr bwMode="auto">
                <a:xfrm>
                  <a:off x="881909" y="5712023"/>
                  <a:ext cx="18473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1400">
                    <a:solidFill>
                      <a:srgbClr val="CC00FF"/>
                    </a:solidFill>
                  </a:endParaRPr>
                </a:p>
              </p:txBody>
            </p:sp>
            <p:grpSp>
              <p:nvGrpSpPr>
                <p:cNvPr id="244789" name="Group 82"/>
                <p:cNvGrpSpPr>
                  <a:grpSpLocks/>
                </p:cNvGrpSpPr>
                <p:nvPr/>
              </p:nvGrpSpPr>
              <p:grpSpPr bwMode="auto">
                <a:xfrm>
                  <a:off x="588863" y="5763772"/>
                  <a:ext cx="517561" cy="332226"/>
                  <a:chOff x="494573" y="5753100"/>
                  <a:chExt cx="883644" cy="352489"/>
                </a:xfrm>
              </p:grpSpPr>
              <p:cxnSp>
                <p:nvCxnSpPr>
                  <p:cNvPr id="244790" name="Straight Connector 8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62689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4791" name="Straight Connector 8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58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pic>
          <p:nvPicPr>
            <p:cNvPr id="244779" name="Picture 24" descr="http://upload.wikimedia.org/wikipedia/commons/b/be/Dinky_Toys_-_Elevator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951" y="5936372"/>
              <a:ext cx="601652" cy="613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4780" name="Group 8"/>
            <p:cNvGrpSpPr>
              <a:grpSpLocks/>
            </p:cNvGrpSpPr>
            <p:nvPr/>
          </p:nvGrpSpPr>
          <p:grpSpPr bwMode="auto">
            <a:xfrm>
              <a:off x="838200" y="5065776"/>
              <a:ext cx="979348" cy="870593"/>
              <a:chOff x="838200" y="5065776"/>
              <a:chExt cx="979348" cy="870593"/>
            </a:xfrm>
          </p:grpSpPr>
          <p:grpSp>
            <p:nvGrpSpPr>
              <p:cNvPr id="244781" name="Group 59"/>
              <p:cNvGrpSpPr>
                <a:grpSpLocks/>
              </p:cNvGrpSpPr>
              <p:nvPr/>
            </p:nvGrpSpPr>
            <p:grpSpPr bwMode="auto">
              <a:xfrm>
                <a:off x="838200" y="5346189"/>
                <a:ext cx="978576" cy="590180"/>
                <a:chOff x="494573" y="5753100"/>
                <a:chExt cx="674097" cy="567481"/>
              </a:xfrm>
            </p:grpSpPr>
            <p:cxnSp>
              <p:nvCxnSpPr>
                <p:cNvPr id="244783" name="Straight Connector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4784" name="Straight Connector 61"/>
                <p:cNvCxnSpPr>
                  <a:cxnSpLocks noChangeShapeType="1"/>
                  <a:stCxn id="244779" idx="0"/>
                </p:cNvCxnSpPr>
                <p:nvPr/>
              </p:nvCxnSpPr>
              <p:spPr bwMode="auto">
                <a:xfrm flipH="1" flipV="1">
                  <a:off x="930959" y="5753100"/>
                  <a:ext cx="237711" cy="567481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4782" name="Rectangle 62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0.055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62263" y="4989513"/>
            <a:ext cx="2843212" cy="1568450"/>
            <a:chOff x="166113" y="4989051"/>
            <a:chExt cx="2843302" cy="1569524"/>
          </a:xfrm>
        </p:grpSpPr>
        <p:grpSp>
          <p:nvGrpSpPr>
            <p:cNvPr id="244758" name="Group 1"/>
            <p:cNvGrpSpPr>
              <a:grpSpLocks/>
            </p:cNvGrpSpPr>
            <p:nvPr/>
          </p:nvGrpSpPr>
          <p:grpSpPr bwMode="auto">
            <a:xfrm>
              <a:off x="1625064" y="5690616"/>
              <a:ext cx="1384351" cy="867959"/>
              <a:chOff x="204216" y="5690616"/>
              <a:chExt cx="1384351" cy="867959"/>
            </a:xfrm>
          </p:grpSpPr>
          <p:pic>
            <p:nvPicPr>
              <p:cNvPr id="244770" name="Picture 14" descr="http://www.independent.co.uk/incoming/article8458694.ece/ALTERNATES/w460/50-toys3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216" y="6166204"/>
                <a:ext cx="523160" cy="392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771" name="Picture 26" descr="http://upload.wikimedia.org/wikipedia/commons/b/bb/Dinky_Toys_-_Austin_Devon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576" y="6121097"/>
                <a:ext cx="789991" cy="43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4772" name="Group 41"/>
              <p:cNvGrpSpPr>
                <a:grpSpLocks/>
              </p:cNvGrpSpPr>
              <p:nvPr/>
            </p:nvGrpSpPr>
            <p:grpSpPr bwMode="auto">
              <a:xfrm>
                <a:off x="533400" y="5690616"/>
                <a:ext cx="573024" cy="405382"/>
                <a:chOff x="533400" y="5690616"/>
                <a:chExt cx="573024" cy="405382"/>
              </a:xfrm>
            </p:grpSpPr>
            <p:sp>
              <p:nvSpPr>
                <p:cNvPr id="244773" name="Rectangle 42"/>
                <p:cNvSpPr>
                  <a:spLocks noChangeArrowheads="1"/>
                </p:cNvSpPr>
                <p:nvPr/>
              </p:nvSpPr>
              <p:spPr bwMode="auto">
                <a:xfrm>
                  <a:off x="881910" y="5712023"/>
                  <a:ext cx="18473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1400">
                    <a:solidFill>
                      <a:srgbClr val="CC00FF"/>
                    </a:solidFill>
                  </a:endParaRPr>
                </a:p>
              </p:txBody>
            </p:sp>
            <p:sp>
              <p:nvSpPr>
                <p:cNvPr id="244774" name="Rectangle 43"/>
                <p:cNvSpPr>
                  <a:spLocks noChangeArrowheads="1"/>
                </p:cNvSpPr>
                <p:nvPr/>
              </p:nvSpPr>
              <p:spPr bwMode="auto">
                <a:xfrm>
                  <a:off x="533400" y="5690616"/>
                  <a:ext cx="18473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1400">
                    <a:solidFill>
                      <a:srgbClr val="CC00FF"/>
                    </a:solidFill>
                  </a:endParaRPr>
                </a:p>
              </p:txBody>
            </p:sp>
            <p:grpSp>
              <p:nvGrpSpPr>
                <p:cNvPr id="244775" name="Group 44"/>
                <p:cNvGrpSpPr>
                  <a:grpSpLocks/>
                </p:cNvGrpSpPr>
                <p:nvPr/>
              </p:nvGrpSpPr>
              <p:grpSpPr bwMode="auto">
                <a:xfrm>
                  <a:off x="588863" y="5763772"/>
                  <a:ext cx="517561" cy="332226"/>
                  <a:chOff x="494573" y="5753100"/>
                  <a:chExt cx="883644" cy="352489"/>
                </a:xfrm>
              </p:grpSpPr>
              <p:cxnSp>
                <p:nvCxnSpPr>
                  <p:cNvPr id="244776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62689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4777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58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244759" name="Group 5"/>
            <p:cNvGrpSpPr>
              <a:grpSpLocks/>
            </p:cNvGrpSpPr>
            <p:nvPr/>
          </p:nvGrpSpPr>
          <p:grpSpPr bwMode="auto">
            <a:xfrm>
              <a:off x="166113" y="5687574"/>
              <a:ext cx="1395502" cy="838750"/>
              <a:chOff x="164033" y="5687574"/>
              <a:chExt cx="1395502" cy="838750"/>
            </a:xfrm>
          </p:grpSpPr>
          <p:grpSp>
            <p:nvGrpSpPr>
              <p:cNvPr id="244765" name="Group 56"/>
              <p:cNvGrpSpPr>
                <a:grpSpLocks/>
              </p:cNvGrpSpPr>
              <p:nvPr/>
            </p:nvGrpSpPr>
            <p:grpSpPr bwMode="auto">
              <a:xfrm>
                <a:off x="563327" y="5687574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4768" name="Straight Connector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4769" name="Straight Connector 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244766" name="Picture 22" descr="http://www.modeltreinenenmeer.nl/files/7657/editor/images/Dinky-Toys-citroen-2cv-wegenwachtDSC_69091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457" y="6038004"/>
                <a:ext cx="670078" cy="488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4767" name="Picture 28" descr="http://www.canada.com/cms/binary/1713166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033" y="6117144"/>
                <a:ext cx="608913" cy="3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4760" name="Group 63"/>
            <p:cNvGrpSpPr>
              <a:grpSpLocks/>
            </p:cNvGrpSpPr>
            <p:nvPr/>
          </p:nvGrpSpPr>
          <p:grpSpPr bwMode="auto">
            <a:xfrm>
              <a:off x="792065" y="4989051"/>
              <a:ext cx="1444302" cy="789962"/>
              <a:chOff x="639665" y="5065776"/>
              <a:chExt cx="1444302" cy="789962"/>
            </a:xfrm>
          </p:grpSpPr>
          <p:grpSp>
            <p:nvGrpSpPr>
              <p:cNvPr id="244761" name="Group 64"/>
              <p:cNvGrpSpPr>
                <a:grpSpLocks/>
              </p:cNvGrpSpPr>
              <p:nvPr/>
            </p:nvGrpSpPr>
            <p:grpSpPr bwMode="auto">
              <a:xfrm>
                <a:off x="639665" y="5346193"/>
                <a:ext cx="1444302" cy="509545"/>
                <a:chOff x="357811" y="5753100"/>
                <a:chExt cx="994915" cy="489947"/>
              </a:xfrm>
            </p:grpSpPr>
            <p:cxnSp>
              <p:nvCxnSpPr>
                <p:cNvPr id="244763" name="Straight Connector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7811" y="5753100"/>
                  <a:ext cx="584021" cy="41668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4764" name="Straight Connector 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0" y="5753101"/>
                  <a:ext cx="421766" cy="489946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4762" name="Rectangle 65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4988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0.08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446088" y="4492625"/>
            <a:ext cx="1714500" cy="1535113"/>
            <a:chOff x="182656" y="5065776"/>
            <a:chExt cx="1715620" cy="1535256"/>
          </a:xfrm>
        </p:grpSpPr>
        <p:grpSp>
          <p:nvGrpSpPr>
            <p:cNvPr id="244754" name="Group 68"/>
            <p:cNvGrpSpPr>
              <a:grpSpLocks/>
            </p:cNvGrpSpPr>
            <p:nvPr/>
          </p:nvGrpSpPr>
          <p:grpSpPr bwMode="auto">
            <a:xfrm>
              <a:off x="182656" y="5346192"/>
              <a:ext cx="1715620" cy="1254840"/>
              <a:chOff x="42998" y="5753101"/>
              <a:chExt cx="1181814" cy="1206577"/>
            </a:xfrm>
          </p:grpSpPr>
          <p:cxnSp>
            <p:nvCxnSpPr>
              <p:cNvPr id="244756" name="Straight Connector 70"/>
              <p:cNvCxnSpPr>
                <a:cxnSpLocks noChangeShapeType="1"/>
              </p:cNvCxnSpPr>
              <p:nvPr/>
            </p:nvCxnSpPr>
            <p:spPr bwMode="auto">
              <a:xfrm flipV="1">
                <a:off x="42998" y="5753101"/>
                <a:ext cx="898834" cy="1206577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4757" name="Straight Connector 71"/>
              <p:cNvCxnSpPr>
                <a:cxnSpLocks noChangeShapeType="1"/>
                <a:stCxn id="244782" idx="2"/>
              </p:cNvCxnSpPr>
              <p:nvPr/>
            </p:nvCxnSpPr>
            <p:spPr bwMode="auto">
              <a:xfrm flipH="1" flipV="1">
                <a:off x="930961" y="5753102"/>
                <a:ext cx="293851" cy="577802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4755" name="Rectangle 69"/>
            <p:cNvSpPr>
              <a:spLocks noChangeArrowheads="1"/>
            </p:cNvSpPr>
            <p:nvPr/>
          </p:nvSpPr>
          <p:spPr bwMode="auto">
            <a:xfrm>
              <a:off x="1228925" y="5065776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0.105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Oval 2"/>
          <p:cNvSpPr>
            <a:spLocks noChangeArrowheads="1"/>
          </p:cNvSpPr>
          <p:nvPr/>
        </p:nvSpPr>
        <p:spPr bwMode="auto">
          <a:xfrm>
            <a:off x="4152900" y="18097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38</a:t>
            </a:r>
          </a:p>
        </p:txBody>
      </p:sp>
      <p:sp>
        <p:nvSpPr>
          <p:cNvPr id="1095683" name="Oval 3"/>
          <p:cNvSpPr>
            <a:spLocks noChangeArrowheads="1"/>
          </p:cNvSpPr>
          <p:nvPr/>
        </p:nvSpPr>
        <p:spPr bwMode="auto">
          <a:xfrm>
            <a:off x="2019300" y="30289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25</a:t>
            </a:r>
          </a:p>
        </p:txBody>
      </p:sp>
      <p:cxnSp>
        <p:nvCxnSpPr>
          <p:cNvPr id="1095684" name="AutoShape 4"/>
          <p:cNvCxnSpPr>
            <a:cxnSpLocks noChangeShapeType="1"/>
            <a:stCxn id="1095682" idx="4"/>
            <a:endCxn id="1095683" idx="0"/>
          </p:cNvCxnSpPr>
          <p:nvPr/>
        </p:nvCxnSpPr>
        <p:spPr bwMode="auto">
          <a:xfrm flipH="1">
            <a:off x="2305050" y="2276485"/>
            <a:ext cx="2133600" cy="7429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095685" name="Oval 5"/>
          <p:cNvSpPr>
            <a:spLocks noChangeArrowheads="1"/>
          </p:cNvSpPr>
          <p:nvPr/>
        </p:nvSpPr>
        <p:spPr bwMode="auto">
          <a:xfrm>
            <a:off x="914400" y="41719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17</a:t>
            </a:r>
          </a:p>
        </p:txBody>
      </p:sp>
      <p:sp>
        <p:nvSpPr>
          <p:cNvPr id="1095686" name="Oval 6"/>
          <p:cNvSpPr>
            <a:spLocks noChangeArrowheads="1"/>
          </p:cNvSpPr>
          <p:nvPr/>
        </p:nvSpPr>
        <p:spPr bwMode="auto">
          <a:xfrm>
            <a:off x="38100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4</a:t>
            </a:r>
          </a:p>
        </p:txBody>
      </p:sp>
      <p:sp>
        <p:nvSpPr>
          <p:cNvPr id="1095687" name="Oval 7"/>
          <p:cNvSpPr>
            <a:spLocks noChangeArrowheads="1"/>
          </p:cNvSpPr>
          <p:nvPr/>
        </p:nvSpPr>
        <p:spPr bwMode="auto">
          <a:xfrm>
            <a:off x="140970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21</a:t>
            </a:r>
          </a:p>
        </p:txBody>
      </p:sp>
      <p:cxnSp>
        <p:nvCxnSpPr>
          <p:cNvPr id="1095688" name="AutoShape 8"/>
          <p:cNvCxnSpPr>
            <a:cxnSpLocks noChangeShapeType="1"/>
            <a:stCxn id="1095685" idx="4"/>
            <a:endCxn id="1095686" idx="0"/>
          </p:cNvCxnSpPr>
          <p:nvPr/>
        </p:nvCxnSpPr>
        <p:spPr bwMode="auto">
          <a:xfrm flipH="1">
            <a:off x="666750" y="4638685"/>
            <a:ext cx="5334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689" name="AutoShape 9"/>
          <p:cNvCxnSpPr>
            <a:cxnSpLocks noChangeShapeType="1"/>
            <a:stCxn id="1095685" idx="4"/>
            <a:endCxn id="1095687" idx="0"/>
          </p:cNvCxnSpPr>
          <p:nvPr/>
        </p:nvCxnSpPr>
        <p:spPr bwMode="auto">
          <a:xfrm>
            <a:off x="1200150" y="4638685"/>
            <a:ext cx="4953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690" name="AutoShape 10"/>
          <p:cNvCxnSpPr>
            <a:cxnSpLocks noChangeShapeType="1"/>
            <a:stCxn id="1095683" idx="4"/>
            <a:endCxn id="1095685" idx="0"/>
          </p:cNvCxnSpPr>
          <p:nvPr/>
        </p:nvCxnSpPr>
        <p:spPr bwMode="auto">
          <a:xfrm flipH="1">
            <a:off x="1200150" y="3495685"/>
            <a:ext cx="1104900" cy="6667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095691" name="Oval 11"/>
          <p:cNvSpPr>
            <a:spLocks noChangeArrowheads="1"/>
          </p:cNvSpPr>
          <p:nvPr/>
        </p:nvSpPr>
        <p:spPr bwMode="auto">
          <a:xfrm>
            <a:off x="3181350" y="41719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31</a:t>
            </a:r>
          </a:p>
        </p:txBody>
      </p:sp>
      <p:sp>
        <p:nvSpPr>
          <p:cNvPr id="1095692" name="Oval 12"/>
          <p:cNvSpPr>
            <a:spLocks noChangeArrowheads="1"/>
          </p:cNvSpPr>
          <p:nvPr/>
        </p:nvSpPr>
        <p:spPr bwMode="auto">
          <a:xfrm>
            <a:off x="264795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28</a:t>
            </a:r>
          </a:p>
        </p:txBody>
      </p:sp>
      <p:sp>
        <p:nvSpPr>
          <p:cNvPr id="1095693" name="Oval 13"/>
          <p:cNvSpPr>
            <a:spLocks noChangeArrowheads="1"/>
          </p:cNvSpPr>
          <p:nvPr/>
        </p:nvSpPr>
        <p:spPr bwMode="auto">
          <a:xfrm>
            <a:off x="367665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35</a:t>
            </a:r>
          </a:p>
        </p:txBody>
      </p:sp>
      <p:cxnSp>
        <p:nvCxnSpPr>
          <p:cNvPr id="1095694" name="AutoShape 14"/>
          <p:cNvCxnSpPr>
            <a:cxnSpLocks noChangeShapeType="1"/>
            <a:stCxn id="1095691" idx="4"/>
            <a:endCxn id="1095692" idx="0"/>
          </p:cNvCxnSpPr>
          <p:nvPr/>
        </p:nvCxnSpPr>
        <p:spPr bwMode="auto">
          <a:xfrm flipH="1">
            <a:off x="2933700" y="4638685"/>
            <a:ext cx="5334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695" name="AutoShape 15"/>
          <p:cNvCxnSpPr>
            <a:cxnSpLocks noChangeShapeType="1"/>
            <a:stCxn id="1095691" idx="4"/>
            <a:endCxn id="1095693" idx="0"/>
          </p:cNvCxnSpPr>
          <p:nvPr/>
        </p:nvCxnSpPr>
        <p:spPr bwMode="auto">
          <a:xfrm>
            <a:off x="3467100" y="4638685"/>
            <a:ext cx="4953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696" name="AutoShape 16"/>
          <p:cNvCxnSpPr>
            <a:cxnSpLocks noChangeShapeType="1"/>
            <a:stCxn id="1095683" idx="4"/>
            <a:endCxn id="1095691" idx="0"/>
          </p:cNvCxnSpPr>
          <p:nvPr/>
        </p:nvCxnSpPr>
        <p:spPr bwMode="auto">
          <a:xfrm>
            <a:off x="2305050" y="3495685"/>
            <a:ext cx="1162050" cy="6667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095697" name="Oval 17"/>
          <p:cNvSpPr>
            <a:spLocks noChangeArrowheads="1"/>
          </p:cNvSpPr>
          <p:nvPr/>
        </p:nvSpPr>
        <p:spPr bwMode="auto">
          <a:xfrm>
            <a:off x="6419850" y="30289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51</a:t>
            </a:r>
          </a:p>
        </p:txBody>
      </p:sp>
      <p:cxnSp>
        <p:nvCxnSpPr>
          <p:cNvPr id="1095698" name="AutoShape 18"/>
          <p:cNvCxnSpPr>
            <a:cxnSpLocks noChangeShapeType="1"/>
            <a:stCxn id="1095682" idx="4"/>
            <a:endCxn id="1095697" idx="0"/>
          </p:cNvCxnSpPr>
          <p:nvPr/>
        </p:nvCxnSpPr>
        <p:spPr bwMode="auto">
          <a:xfrm>
            <a:off x="4438650" y="2276485"/>
            <a:ext cx="2266950" cy="7429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095699" name="Oval 19"/>
          <p:cNvSpPr>
            <a:spLocks noChangeArrowheads="1"/>
          </p:cNvSpPr>
          <p:nvPr/>
        </p:nvSpPr>
        <p:spPr bwMode="auto">
          <a:xfrm>
            <a:off x="5314950" y="41719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42</a:t>
            </a:r>
          </a:p>
        </p:txBody>
      </p:sp>
      <p:sp>
        <p:nvSpPr>
          <p:cNvPr id="1095700" name="Oval 20"/>
          <p:cNvSpPr>
            <a:spLocks noChangeArrowheads="1"/>
          </p:cNvSpPr>
          <p:nvPr/>
        </p:nvSpPr>
        <p:spPr bwMode="auto">
          <a:xfrm>
            <a:off x="478155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40</a:t>
            </a:r>
          </a:p>
        </p:txBody>
      </p:sp>
      <p:sp>
        <p:nvSpPr>
          <p:cNvPr id="1095701" name="Oval 21"/>
          <p:cNvSpPr>
            <a:spLocks noChangeArrowheads="1"/>
          </p:cNvSpPr>
          <p:nvPr/>
        </p:nvSpPr>
        <p:spPr bwMode="auto">
          <a:xfrm>
            <a:off x="581025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49</a:t>
            </a:r>
          </a:p>
        </p:txBody>
      </p:sp>
      <p:cxnSp>
        <p:nvCxnSpPr>
          <p:cNvPr id="1095702" name="AutoShape 22"/>
          <p:cNvCxnSpPr>
            <a:cxnSpLocks noChangeShapeType="1"/>
            <a:stCxn id="1095699" idx="4"/>
            <a:endCxn id="1095700" idx="0"/>
          </p:cNvCxnSpPr>
          <p:nvPr/>
        </p:nvCxnSpPr>
        <p:spPr bwMode="auto">
          <a:xfrm flipH="1">
            <a:off x="5067300" y="4638685"/>
            <a:ext cx="5334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703" name="AutoShape 23"/>
          <p:cNvCxnSpPr>
            <a:cxnSpLocks noChangeShapeType="1"/>
            <a:stCxn id="1095699" idx="4"/>
            <a:endCxn id="1095701" idx="0"/>
          </p:cNvCxnSpPr>
          <p:nvPr/>
        </p:nvCxnSpPr>
        <p:spPr bwMode="auto">
          <a:xfrm>
            <a:off x="5600700" y="4638685"/>
            <a:ext cx="4953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704" name="AutoShape 24"/>
          <p:cNvCxnSpPr>
            <a:cxnSpLocks noChangeShapeType="1"/>
            <a:stCxn id="1095697" idx="4"/>
            <a:endCxn id="1095699" idx="0"/>
          </p:cNvCxnSpPr>
          <p:nvPr/>
        </p:nvCxnSpPr>
        <p:spPr bwMode="auto">
          <a:xfrm flipH="1">
            <a:off x="5600700" y="3495685"/>
            <a:ext cx="1104900" cy="6667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095705" name="Oval 25"/>
          <p:cNvSpPr>
            <a:spLocks noChangeArrowheads="1"/>
          </p:cNvSpPr>
          <p:nvPr/>
        </p:nvSpPr>
        <p:spPr bwMode="auto">
          <a:xfrm>
            <a:off x="7581900" y="41719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63</a:t>
            </a:r>
          </a:p>
        </p:txBody>
      </p:sp>
      <p:sp>
        <p:nvSpPr>
          <p:cNvPr id="1095706" name="Oval 26"/>
          <p:cNvSpPr>
            <a:spLocks noChangeArrowheads="1"/>
          </p:cNvSpPr>
          <p:nvPr/>
        </p:nvSpPr>
        <p:spPr bwMode="auto">
          <a:xfrm>
            <a:off x="704850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55</a:t>
            </a:r>
          </a:p>
        </p:txBody>
      </p:sp>
      <p:sp>
        <p:nvSpPr>
          <p:cNvPr id="1095707" name="Oval 27"/>
          <p:cNvSpPr>
            <a:spLocks noChangeArrowheads="1"/>
          </p:cNvSpPr>
          <p:nvPr/>
        </p:nvSpPr>
        <p:spPr bwMode="auto">
          <a:xfrm>
            <a:off x="8077200" y="5543560"/>
            <a:ext cx="571500" cy="4572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0">
                <a:solidFill>
                  <a:srgbClr val="FBEFD2"/>
                </a:solidFill>
                <a:latin typeface="Arial Rounded MT Bold" pitchFamily="38" charset="0"/>
              </a:rPr>
              <a:t>71</a:t>
            </a:r>
          </a:p>
        </p:txBody>
      </p:sp>
      <p:cxnSp>
        <p:nvCxnSpPr>
          <p:cNvPr id="1095708" name="AutoShape 28"/>
          <p:cNvCxnSpPr>
            <a:cxnSpLocks noChangeShapeType="1"/>
            <a:stCxn id="1095705" idx="4"/>
            <a:endCxn id="1095706" idx="0"/>
          </p:cNvCxnSpPr>
          <p:nvPr/>
        </p:nvCxnSpPr>
        <p:spPr bwMode="auto">
          <a:xfrm flipH="1">
            <a:off x="7334250" y="4638685"/>
            <a:ext cx="5334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709" name="AutoShape 29"/>
          <p:cNvCxnSpPr>
            <a:cxnSpLocks noChangeShapeType="1"/>
            <a:stCxn id="1095705" idx="4"/>
            <a:endCxn id="1095707" idx="0"/>
          </p:cNvCxnSpPr>
          <p:nvPr/>
        </p:nvCxnSpPr>
        <p:spPr bwMode="auto">
          <a:xfrm>
            <a:off x="7867650" y="4638685"/>
            <a:ext cx="495300" cy="8953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cxnSp>
        <p:nvCxnSpPr>
          <p:cNvPr id="1095710" name="AutoShape 30"/>
          <p:cNvCxnSpPr>
            <a:cxnSpLocks noChangeShapeType="1"/>
            <a:stCxn id="1095697" idx="4"/>
            <a:endCxn id="1095705" idx="0"/>
          </p:cNvCxnSpPr>
          <p:nvPr/>
        </p:nvCxnSpPr>
        <p:spPr bwMode="auto">
          <a:xfrm>
            <a:off x="6705600" y="3495685"/>
            <a:ext cx="1162050" cy="66675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  <p:sp>
        <p:nvSpPr>
          <p:cNvPr id="1095711" name="Rectangle 31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/>
              <a:t>Binary Search Tree</a:t>
            </a:r>
            <a:endParaRPr lang="en-CA">
              <a:solidFill>
                <a:schemeClr val="tx1"/>
              </a:solidFill>
            </a:endParaRPr>
          </a:p>
        </p:txBody>
      </p:sp>
      <p:sp>
        <p:nvSpPr>
          <p:cNvPr id="1095712" name="Rectangle 32"/>
          <p:cNvSpPr>
            <a:spLocks noChangeArrowheads="1"/>
          </p:cNvSpPr>
          <p:nvPr/>
        </p:nvSpPr>
        <p:spPr bwMode="auto">
          <a:xfrm>
            <a:off x="76200" y="1122363"/>
            <a:ext cx="91440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 b="0">
                <a:ea typeface="Times New Roman" pitchFamily="38" charset="0"/>
                <a:cs typeface="Times New Roman" pitchFamily="38" charset="0"/>
              </a:rPr>
              <a:t>All nodes in left subtree</a:t>
            </a:r>
            <a:r>
              <a:rPr lang="en-US" sz="2400" b="0">
                <a:solidFill>
                  <a:schemeClr val="hlink"/>
                </a:solidFill>
                <a:ea typeface="Times New Roman" pitchFamily="38" charset="0"/>
                <a:cs typeface="Times New Roman" pitchFamily="38" charset="0"/>
              </a:rPr>
              <a:t>  </a:t>
            </a:r>
            <a:r>
              <a:rPr lang="en-CA" sz="2400" b="0">
                <a:solidFill>
                  <a:schemeClr val="hlink"/>
                </a:solidFill>
                <a:ea typeface="Times New Roman" pitchFamily="38" charset="0"/>
                <a:cs typeface="Times New Roman" pitchFamily="38" charset="0"/>
              </a:rPr>
              <a:t>≤</a:t>
            </a:r>
            <a:r>
              <a:rPr lang="en-US" sz="2400" b="0">
                <a:solidFill>
                  <a:schemeClr val="hlink"/>
                </a:solidFill>
                <a:ea typeface="Times New Roman" pitchFamily="38" charset="0"/>
                <a:cs typeface="Times New Roman" pitchFamily="38" charset="0"/>
              </a:rPr>
              <a:t> </a:t>
            </a:r>
            <a:r>
              <a:rPr lang="en-US" sz="2400" b="0"/>
              <a:t> Any node  </a:t>
            </a:r>
            <a:r>
              <a:rPr lang="en-CA" sz="2400" b="0">
                <a:solidFill>
                  <a:schemeClr val="hlink"/>
                </a:solidFill>
                <a:ea typeface="Times New Roman" pitchFamily="38" charset="0"/>
                <a:cs typeface="Times New Roman" pitchFamily="38" charset="0"/>
              </a:rPr>
              <a:t>≤ </a:t>
            </a:r>
            <a:r>
              <a:rPr lang="en-CA" sz="2400" b="0">
                <a:ea typeface="Times New Roman" pitchFamily="38" charset="0"/>
                <a:cs typeface="Times New Roman" pitchFamily="38" charset="0"/>
              </a:rPr>
              <a:t>All nodes in right subtree</a:t>
            </a:r>
            <a:endParaRPr lang="en-US" sz="2400" b="0"/>
          </a:p>
          <a:p>
            <a:pPr marL="342900" indent="-342900">
              <a:spcBef>
                <a:spcPct val="20000"/>
              </a:spcBef>
            </a:pPr>
            <a:endParaRPr lang="en-US" sz="2000" b="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b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CA" sz="2400" b="0"/>
          </a:p>
        </p:txBody>
      </p:sp>
      <p:sp>
        <p:nvSpPr>
          <p:cNvPr id="1095713" name="AutoShape 33"/>
          <p:cNvSpPr>
            <a:spLocks noChangeArrowheads="1"/>
          </p:cNvSpPr>
          <p:nvPr/>
        </p:nvSpPr>
        <p:spPr bwMode="auto">
          <a:xfrm>
            <a:off x="76200" y="3867160"/>
            <a:ext cx="2286000" cy="22098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solidFill>
                <a:srgbClr val="FBEFD2"/>
              </a:solidFill>
              <a:latin typeface="Times New Roman" pitchFamily="38" charset="0"/>
            </a:endParaRPr>
          </a:p>
        </p:txBody>
      </p:sp>
      <p:sp>
        <p:nvSpPr>
          <p:cNvPr id="1095714" name="AutoShape 34"/>
          <p:cNvSpPr>
            <a:spLocks noChangeArrowheads="1"/>
          </p:cNvSpPr>
          <p:nvPr/>
        </p:nvSpPr>
        <p:spPr bwMode="auto">
          <a:xfrm>
            <a:off x="2286000" y="3867160"/>
            <a:ext cx="2286000" cy="22098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solidFill>
                <a:srgbClr val="FBEFD2"/>
              </a:solidFill>
              <a:latin typeface="Times New Roman" pitchFamily="38" charset="0"/>
            </a:endParaRPr>
          </a:p>
        </p:txBody>
      </p:sp>
      <p:sp>
        <p:nvSpPr>
          <p:cNvPr id="1095715" name="Text Box 35"/>
          <p:cNvSpPr txBox="1">
            <a:spLocks noChangeArrowheads="1"/>
          </p:cNvSpPr>
          <p:nvPr/>
        </p:nvSpPr>
        <p:spPr bwMode="auto">
          <a:xfrm>
            <a:off x="1295400" y="3006735"/>
            <a:ext cx="569387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5400" b="0">
                <a:solidFill>
                  <a:srgbClr val="FBEFD2"/>
                </a:solidFill>
                <a:latin typeface="Times New Roman" pitchFamily="38" charset="0"/>
                <a:ea typeface="Times New Roman" pitchFamily="38" charset="0"/>
                <a:cs typeface="Times New Roman" pitchFamily="38" charset="0"/>
              </a:rPr>
              <a:t>≤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295400" y="2896724"/>
            <a:ext cx="560388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5400" b="0" dirty="0">
                <a:solidFill>
                  <a:schemeClr val="hlink"/>
                </a:solidFill>
                <a:latin typeface="Times New Roman" pitchFamily="38" charset="0"/>
                <a:ea typeface="Times New Roman" pitchFamily="38" charset="0"/>
                <a:cs typeface="Times New Roman" pitchFamily="38" charset="0"/>
              </a:rPr>
              <a:t>≤</a:t>
            </a: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2743200" y="2918949"/>
            <a:ext cx="560388" cy="91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CA" sz="5400" b="0">
                <a:solidFill>
                  <a:schemeClr val="hlink"/>
                </a:solidFill>
                <a:latin typeface="Times New Roman" pitchFamily="38" charset="0"/>
                <a:ea typeface="Times New Roman" pitchFamily="38" charset="0"/>
                <a:cs typeface="Times New Roman" pitchFamily="38" charset="0"/>
              </a:rPr>
              <a:t>≤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pic>
        <p:nvPicPr>
          <p:cNvPr id="245764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5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6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7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5768" name="Rectangle 95"/>
          <p:cNvSpPr>
            <a:spLocks noChangeArrowheads="1"/>
          </p:cNvSpPr>
          <p:nvPr/>
        </p:nvSpPr>
        <p:spPr bwMode="auto">
          <a:xfrm>
            <a:off x="7402513" y="6537325"/>
            <a:ext cx="500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5769" name="Rectangle 96"/>
          <p:cNvSpPr>
            <a:spLocks noChangeArrowheads="1"/>
          </p:cNvSpPr>
          <p:nvPr/>
        </p:nvSpPr>
        <p:spPr bwMode="auto">
          <a:xfrm>
            <a:off x="6753225" y="655320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0.11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5770" name="Rectangle 101"/>
          <p:cNvSpPr>
            <a:spLocks noChangeArrowheads="1"/>
          </p:cNvSpPr>
          <p:nvPr/>
        </p:nvSpPr>
        <p:spPr bwMode="auto">
          <a:xfrm>
            <a:off x="3227388" y="6535738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0.08</a:t>
            </a:r>
            <a:endParaRPr lang="en-US" altLang="en-US" sz="1400">
              <a:solidFill>
                <a:srgbClr val="66FF66"/>
              </a:solidFill>
            </a:endParaRPr>
          </a:p>
        </p:txBody>
      </p:sp>
      <p:pic>
        <p:nvPicPr>
          <p:cNvPr id="245771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6067425"/>
            <a:ext cx="68103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74775" y="4960938"/>
            <a:ext cx="2330450" cy="1884362"/>
            <a:chOff x="-557408" y="9165893"/>
            <a:chExt cx="2331004" cy="1885153"/>
          </a:xfrm>
        </p:grpSpPr>
        <p:sp>
          <p:nvSpPr>
            <p:cNvPr id="245819" name="Oval 2"/>
            <p:cNvSpPr>
              <a:spLocks noChangeArrowheads="1"/>
            </p:cNvSpPr>
            <p:nvPr/>
          </p:nvSpPr>
          <p:spPr bwMode="auto">
            <a:xfrm>
              <a:off x="-557408" y="9165893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5820" name="Oval 107"/>
            <p:cNvSpPr>
              <a:spLocks noChangeArrowheads="1"/>
            </p:cNvSpPr>
            <p:nvPr/>
          </p:nvSpPr>
          <p:spPr bwMode="auto">
            <a:xfrm>
              <a:off x="1292728" y="10717325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245773" name="Group 3"/>
          <p:cNvGrpSpPr>
            <a:grpSpLocks/>
          </p:cNvGrpSpPr>
          <p:nvPr/>
        </p:nvGrpSpPr>
        <p:grpSpPr bwMode="auto">
          <a:xfrm>
            <a:off x="152400" y="4989513"/>
            <a:ext cx="2843213" cy="1568450"/>
            <a:chOff x="166113" y="4989051"/>
            <a:chExt cx="2843302" cy="1569524"/>
          </a:xfrm>
        </p:grpSpPr>
        <p:grpSp>
          <p:nvGrpSpPr>
            <p:cNvPr id="245799" name="Group 1"/>
            <p:cNvGrpSpPr>
              <a:grpSpLocks/>
            </p:cNvGrpSpPr>
            <p:nvPr/>
          </p:nvGrpSpPr>
          <p:grpSpPr bwMode="auto">
            <a:xfrm>
              <a:off x="1625064" y="5690616"/>
              <a:ext cx="1384351" cy="867959"/>
              <a:chOff x="204216" y="5690616"/>
              <a:chExt cx="1384351" cy="867959"/>
            </a:xfrm>
          </p:grpSpPr>
          <p:pic>
            <p:nvPicPr>
              <p:cNvPr id="245811" name="Picture 14" descr="http://www.independent.co.uk/incoming/article8458694.ece/ALTERNATES/w460/50-toys3.jp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216" y="6166204"/>
                <a:ext cx="523160" cy="392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12" name="Picture 26" descr="http://upload.wikimedia.org/wikipedia/commons/b/bb/Dinky_Toys_-_Austin_Devon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576" y="6121097"/>
                <a:ext cx="789991" cy="4374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5813" name="Group 41"/>
              <p:cNvGrpSpPr>
                <a:grpSpLocks/>
              </p:cNvGrpSpPr>
              <p:nvPr/>
            </p:nvGrpSpPr>
            <p:grpSpPr bwMode="auto">
              <a:xfrm>
                <a:off x="533400" y="5690616"/>
                <a:ext cx="573024" cy="405382"/>
                <a:chOff x="533400" y="5690616"/>
                <a:chExt cx="573024" cy="405382"/>
              </a:xfrm>
            </p:grpSpPr>
            <p:sp>
              <p:nvSpPr>
                <p:cNvPr id="245814" name="Rectangle 42"/>
                <p:cNvSpPr>
                  <a:spLocks noChangeArrowheads="1"/>
                </p:cNvSpPr>
                <p:nvPr/>
              </p:nvSpPr>
              <p:spPr bwMode="auto">
                <a:xfrm>
                  <a:off x="881910" y="5712023"/>
                  <a:ext cx="18473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1400">
                    <a:solidFill>
                      <a:srgbClr val="CC00FF"/>
                    </a:solidFill>
                  </a:endParaRPr>
                </a:p>
              </p:txBody>
            </p:sp>
            <p:sp>
              <p:nvSpPr>
                <p:cNvPr id="245815" name="Rectangle 43"/>
                <p:cNvSpPr>
                  <a:spLocks noChangeArrowheads="1"/>
                </p:cNvSpPr>
                <p:nvPr/>
              </p:nvSpPr>
              <p:spPr bwMode="auto">
                <a:xfrm>
                  <a:off x="533400" y="5690616"/>
                  <a:ext cx="184731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buFontTx/>
                    <a:buNone/>
                  </a:pPr>
                  <a:endParaRPr lang="en-US" altLang="en-US" sz="1400">
                    <a:solidFill>
                      <a:srgbClr val="CC00FF"/>
                    </a:solidFill>
                  </a:endParaRPr>
                </a:p>
              </p:txBody>
            </p:sp>
            <p:grpSp>
              <p:nvGrpSpPr>
                <p:cNvPr id="245816" name="Group 44"/>
                <p:cNvGrpSpPr>
                  <a:grpSpLocks/>
                </p:cNvGrpSpPr>
                <p:nvPr/>
              </p:nvGrpSpPr>
              <p:grpSpPr bwMode="auto">
                <a:xfrm>
                  <a:off x="588863" y="5763772"/>
                  <a:ext cx="517561" cy="332226"/>
                  <a:chOff x="494573" y="5753100"/>
                  <a:chExt cx="883644" cy="352489"/>
                </a:xfrm>
              </p:grpSpPr>
              <p:cxnSp>
                <p:nvCxnSpPr>
                  <p:cNvPr id="245817" name="Straight Connector 4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62689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5818" name="Straight Connector 46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58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</p:grpSp>
        <p:grpSp>
          <p:nvGrpSpPr>
            <p:cNvPr id="245800" name="Group 5"/>
            <p:cNvGrpSpPr>
              <a:grpSpLocks/>
            </p:cNvGrpSpPr>
            <p:nvPr/>
          </p:nvGrpSpPr>
          <p:grpSpPr bwMode="auto">
            <a:xfrm>
              <a:off x="166113" y="5687574"/>
              <a:ext cx="1395502" cy="838750"/>
              <a:chOff x="164033" y="5687574"/>
              <a:chExt cx="1395502" cy="838750"/>
            </a:xfrm>
          </p:grpSpPr>
          <p:grpSp>
            <p:nvGrpSpPr>
              <p:cNvPr id="245806" name="Group 56"/>
              <p:cNvGrpSpPr>
                <a:grpSpLocks/>
              </p:cNvGrpSpPr>
              <p:nvPr/>
            </p:nvGrpSpPr>
            <p:grpSpPr bwMode="auto">
              <a:xfrm>
                <a:off x="563327" y="5687574"/>
                <a:ext cx="517561" cy="332226"/>
                <a:chOff x="494573" y="5753100"/>
                <a:chExt cx="883644" cy="352489"/>
              </a:xfrm>
            </p:grpSpPr>
            <p:cxnSp>
              <p:nvCxnSpPr>
                <p:cNvPr id="245809" name="Straight Connector 5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62689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810" name="Straight Connector 5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58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245807" name="Picture 22" descr="http://www.modeltreinenenmeer.nl/files/7657/editor/images/Dinky-Toys-citroen-2cv-wegenwachtDSC_69091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457" y="6038004"/>
                <a:ext cx="670078" cy="488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5808" name="Picture 28" descr="http://www.canada.com/cms/binary/1713166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033" y="6117144"/>
                <a:ext cx="608913" cy="3928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5801" name="Group 63"/>
            <p:cNvGrpSpPr>
              <a:grpSpLocks/>
            </p:cNvGrpSpPr>
            <p:nvPr/>
          </p:nvGrpSpPr>
          <p:grpSpPr bwMode="auto">
            <a:xfrm>
              <a:off x="792065" y="4989051"/>
              <a:ext cx="1444302" cy="789962"/>
              <a:chOff x="639665" y="5065776"/>
              <a:chExt cx="1444302" cy="789962"/>
            </a:xfrm>
          </p:grpSpPr>
          <p:grpSp>
            <p:nvGrpSpPr>
              <p:cNvPr id="245802" name="Group 64"/>
              <p:cNvGrpSpPr>
                <a:grpSpLocks/>
              </p:cNvGrpSpPr>
              <p:nvPr/>
            </p:nvGrpSpPr>
            <p:grpSpPr bwMode="auto">
              <a:xfrm>
                <a:off x="639665" y="5346193"/>
                <a:ext cx="1444302" cy="509545"/>
                <a:chOff x="357811" y="5753100"/>
                <a:chExt cx="994915" cy="489947"/>
              </a:xfrm>
            </p:grpSpPr>
            <p:cxnSp>
              <p:nvCxnSpPr>
                <p:cNvPr id="245804" name="Straight Connector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7811" y="5753100"/>
                  <a:ext cx="584021" cy="41668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805" name="Straight Connector 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0" y="5753101"/>
                  <a:ext cx="421766" cy="489946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5803" name="Rectangle 65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4988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0.08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43350" y="4492625"/>
            <a:ext cx="2654300" cy="2057400"/>
            <a:chOff x="100584" y="4492222"/>
            <a:chExt cx="2655051" cy="2057835"/>
          </a:xfrm>
        </p:grpSpPr>
        <p:pic>
          <p:nvPicPr>
            <p:cNvPr id="245780" name="Picture 18" descr="http://upload.wikimedia.org/wikipedia/commons/2/26/The_King's_Aeroplane,_Airspeed_Envoy_(Dinky_Toys_62k)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6027480"/>
              <a:ext cx="586498" cy="52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5781" name="Group 6"/>
            <p:cNvGrpSpPr>
              <a:grpSpLocks/>
            </p:cNvGrpSpPr>
            <p:nvPr/>
          </p:nvGrpSpPr>
          <p:grpSpPr bwMode="auto">
            <a:xfrm>
              <a:off x="799858" y="5346189"/>
              <a:ext cx="1955777" cy="1203868"/>
              <a:chOff x="161826" y="5346189"/>
              <a:chExt cx="1955777" cy="1203868"/>
            </a:xfrm>
          </p:grpSpPr>
          <p:grpSp>
            <p:nvGrpSpPr>
              <p:cNvPr id="245787" name="Group 75"/>
              <p:cNvGrpSpPr>
                <a:grpSpLocks/>
              </p:cNvGrpSpPr>
              <p:nvPr/>
            </p:nvGrpSpPr>
            <p:grpSpPr bwMode="auto">
              <a:xfrm>
                <a:off x="161826" y="5638799"/>
                <a:ext cx="1249321" cy="899259"/>
                <a:chOff x="190116" y="5712023"/>
                <a:chExt cx="1249321" cy="899259"/>
              </a:xfrm>
            </p:grpSpPr>
            <p:pic>
              <p:nvPicPr>
                <p:cNvPr id="245792" name="Picture 4" descr="http://www.actionfigurefury.com/wp-content/uploads/2012/09/IndyToys002.jpg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1832" y="6038004"/>
                  <a:ext cx="497605" cy="5732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5793" name="Picture 16" descr="http://image.made-in-china.com/2f0j00WBfTeqGsfjbd/Ride-on-Car-6V-ELC-B16-1-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116" y="6096000"/>
                  <a:ext cx="608914" cy="515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5794" name="Group 79"/>
                <p:cNvGrpSpPr>
                  <a:grpSpLocks/>
                </p:cNvGrpSpPr>
                <p:nvPr/>
              </p:nvGrpSpPr>
              <p:grpSpPr bwMode="auto">
                <a:xfrm>
                  <a:off x="588863" y="5712023"/>
                  <a:ext cx="517561" cy="383975"/>
                  <a:chOff x="588863" y="5712023"/>
                  <a:chExt cx="517561" cy="383975"/>
                </a:xfrm>
              </p:grpSpPr>
              <p:sp>
                <p:nvSpPr>
                  <p:cNvPr id="245795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881909" y="5712023"/>
                    <a:ext cx="18473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en-US" altLang="en-US" sz="1400">
                      <a:solidFill>
                        <a:srgbClr val="CC00FF"/>
                      </a:solidFill>
                    </a:endParaRPr>
                  </a:p>
                </p:txBody>
              </p:sp>
              <p:grpSp>
                <p:nvGrpSpPr>
                  <p:cNvPr id="245796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588863" y="5763772"/>
                    <a:ext cx="517561" cy="332226"/>
                    <a:chOff x="494573" y="5753100"/>
                    <a:chExt cx="883644" cy="352489"/>
                  </a:xfrm>
                </p:grpSpPr>
                <p:cxnSp>
                  <p:nvCxnSpPr>
                    <p:cNvPr id="245797" name="Straight Connector 8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94573" y="5762689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5798" name="Straight Connector 84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930958" y="5753100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pic>
            <p:nvPicPr>
              <p:cNvPr id="245788" name="Picture 24" descr="http://upload.wikimedia.org/wikipedia/commons/b/be/Dinky_Toys_-_Elevator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951" y="5936372"/>
                <a:ext cx="601652" cy="613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5789" name="Group 59"/>
              <p:cNvGrpSpPr>
                <a:grpSpLocks/>
              </p:cNvGrpSpPr>
              <p:nvPr/>
            </p:nvGrpSpPr>
            <p:grpSpPr bwMode="auto">
              <a:xfrm>
                <a:off x="838200" y="5346189"/>
                <a:ext cx="978576" cy="590180"/>
                <a:chOff x="494573" y="5753100"/>
                <a:chExt cx="674097" cy="567481"/>
              </a:xfrm>
            </p:grpSpPr>
            <p:cxnSp>
              <p:nvCxnSpPr>
                <p:cNvPr id="245790" name="Straight Connector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791" name="Straight Connector 61"/>
                <p:cNvCxnSpPr>
                  <a:cxnSpLocks noChangeShapeType="1"/>
                  <a:stCxn id="245788" idx="0"/>
                </p:cNvCxnSpPr>
                <p:nvPr/>
              </p:nvCxnSpPr>
              <p:spPr bwMode="auto">
                <a:xfrm flipH="1" flipV="1">
                  <a:off x="930959" y="5753100"/>
                  <a:ext cx="237711" cy="567481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5782" name="Group 55"/>
            <p:cNvGrpSpPr>
              <a:grpSpLocks/>
            </p:cNvGrpSpPr>
            <p:nvPr/>
          </p:nvGrpSpPr>
          <p:grpSpPr bwMode="auto">
            <a:xfrm>
              <a:off x="445649" y="4492222"/>
              <a:ext cx="1715620" cy="1535256"/>
              <a:chOff x="182656" y="5065776"/>
              <a:chExt cx="1715620" cy="1535256"/>
            </a:xfrm>
          </p:grpSpPr>
          <p:grpSp>
            <p:nvGrpSpPr>
              <p:cNvPr id="245783" name="Group 68"/>
              <p:cNvGrpSpPr>
                <a:grpSpLocks/>
              </p:cNvGrpSpPr>
              <p:nvPr/>
            </p:nvGrpSpPr>
            <p:grpSpPr bwMode="auto">
              <a:xfrm>
                <a:off x="182656" y="5346192"/>
                <a:ext cx="1715620" cy="1254840"/>
                <a:chOff x="42998" y="5753101"/>
                <a:chExt cx="1181814" cy="1206577"/>
              </a:xfrm>
            </p:grpSpPr>
            <p:cxnSp>
              <p:nvCxnSpPr>
                <p:cNvPr id="245785" name="Straight Connector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998" y="5753101"/>
                  <a:ext cx="898834" cy="1206577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5786" name="Straight Connector 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2"/>
                  <a:ext cx="293851" cy="57780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5784" name="Rectangle 69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0.105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617663" y="4343400"/>
            <a:ext cx="1858962" cy="1724025"/>
            <a:chOff x="348207" y="5065776"/>
            <a:chExt cx="1860011" cy="1723515"/>
          </a:xfrm>
        </p:grpSpPr>
        <p:grpSp>
          <p:nvGrpSpPr>
            <p:cNvPr id="245776" name="Group 73"/>
            <p:cNvGrpSpPr>
              <a:grpSpLocks/>
            </p:cNvGrpSpPr>
            <p:nvPr/>
          </p:nvGrpSpPr>
          <p:grpSpPr bwMode="auto">
            <a:xfrm>
              <a:off x="348207" y="5346193"/>
              <a:ext cx="1860011" cy="1443098"/>
              <a:chOff x="157039" y="5753101"/>
              <a:chExt cx="1281278" cy="1387594"/>
            </a:xfrm>
          </p:grpSpPr>
          <p:cxnSp>
            <p:nvCxnSpPr>
              <p:cNvPr id="245778" name="Straight Connector 78"/>
              <p:cNvCxnSpPr>
                <a:cxnSpLocks noChangeShapeType="1"/>
                <a:stCxn id="245803" idx="2"/>
              </p:cNvCxnSpPr>
              <p:nvPr/>
            </p:nvCxnSpPr>
            <p:spPr bwMode="auto">
              <a:xfrm flipV="1">
                <a:off x="157039" y="5753101"/>
                <a:ext cx="784793" cy="647128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5779" name="Straight Connector 81"/>
              <p:cNvCxnSpPr>
                <a:cxnSpLocks noChangeShapeType="1"/>
                <a:stCxn id="245771" idx="0"/>
              </p:cNvCxnSpPr>
              <p:nvPr/>
            </p:nvCxnSpPr>
            <p:spPr bwMode="auto">
              <a:xfrm flipH="1" flipV="1">
                <a:off x="937689" y="5753101"/>
                <a:ext cx="500628" cy="1387594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5777" name="Rectangle 74"/>
            <p:cNvSpPr>
              <a:spLocks noChangeArrowheads="1"/>
            </p:cNvSpPr>
            <p:nvPr/>
          </p:nvSpPr>
          <p:spPr bwMode="auto">
            <a:xfrm>
              <a:off x="1228925" y="506577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0.16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pic>
        <p:nvPicPr>
          <p:cNvPr id="246788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9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90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6792" name="Rectangle 95"/>
          <p:cNvSpPr>
            <a:spLocks noChangeArrowheads="1"/>
          </p:cNvSpPr>
          <p:nvPr/>
        </p:nvSpPr>
        <p:spPr bwMode="auto">
          <a:xfrm>
            <a:off x="3611563" y="6537325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6793" name="Rectangle 96"/>
          <p:cNvSpPr>
            <a:spLocks noChangeArrowheads="1"/>
          </p:cNvSpPr>
          <p:nvPr/>
        </p:nvSpPr>
        <p:spPr bwMode="auto">
          <a:xfrm>
            <a:off x="2962275" y="6553200"/>
            <a:ext cx="49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0.11</a:t>
            </a:r>
            <a:endParaRPr lang="en-US" altLang="en-US" sz="1400">
              <a:solidFill>
                <a:srgbClr val="66FF66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576388" y="4495800"/>
            <a:ext cx="1857375" cy="2362200"/>
            <a:chOff x="-84252" y="8688846"/>
            <a:chExt cx="1857848" cy="2362200"/>
          </a:xfrm>
        </p:grpSpPr>
        <p:sp>
          <p:nvSpPr>
            <p:cNvPr id="246846" name="Oval 2"/>
            <p:cNvSpPr>
              <a:spLocks noChangeArrowheads="1"/>
            </p:cNvSpPr>
            <p:nvPr/>
          </p:nvSpPr>
          <p:spPr bwMode="auto">
            <a:xfrm>
              <a:off x="-84252" y="8688846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6847" name="Oval 107"/>
            <p:cNvSpPr>
              <a:spLocks noChangeArrowheads="1"/>
            </p:cNvSpPr>
            <p:nvPr/>
          </p:nvSpPr>
          <p:spPr bwMode="auto">
            <a:xfrm>
              <a:off x="1292728" y="10717325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246795" name="Group 7"/>
          <p:cNvGrpSpPr>
            <a:grpSpLocks/>
          </p:cNvGrpSpPr>
          <p:nvPr/>
        </p:nvGrpSpPr>
        <p:grpSpPr bwMode="auto">
          <a:xfrm>
            <a:off x="152400" y="4492625"/>
            <a:ext cx="2654300" cy="2057400"/>
            <a:chOff x="100584" y="4492222"/>
            <a:chExt cx="2655051" cy="2057835"/>
          </a:xfrm>
        </p:grpSpPr>
        <p:pic>
          <p:nvPicPr>
            <p:cNvPr id="246827" name="Picture 18" descr="http://upload.wikimedia.org/wikipedia/commons/2/26/The_King's_Aeroplane,_Airspeed_Envoy_(Dinky_Toys_62k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84" y="6027480"/>
              <a:ext cx="586498" cy="522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828" name="Group 6"/>
            <p:cNvGrpSpPr>
              <a:grpSpLocks/>
            </p:cNvGrpSpPr>
            <p:nvPr/>
          </p:nvGrpSpPr>
          <p:grpSpPr bwMode="auto">
            <a:xfrm>
              <a:off x="799858" y="5346189"/>
              <a:ext cx="1955777" cy="1203868"/>
              <a:chOff x="161826" y="5346189"/>
              <a:chExt cx="1955777" cy="1203868"/>
            </a:xfrm>
          </p:grpSpPr>
          <p:grpSp>
            <p:nvGrpSpPr>
              <p:cNvPr id="246834" name="Group 75"/>
              <p:cNvGrpSpPr>
                <a:grpSpLocks/>
              </p:cNvGrpSpPr>
              <p:nvPr/>
            </p:nvGrpSpPr>
            <p:grpSpPr bwMode="auto">
              <a:xfrm>
                <a:off x="161826" y="5638799"/>
                <a:ext cx="1249321" cy="899259"/>
                <a:chOff x="190116" y="5712023"/>
                <a:chExt cx="1249321" cy="899259"/>
              </a:xfrm>
            </p:grpSpPr>
            <p:pic>
              <p:nvPicPr>
                <p:cNvPr id="246839" name="Picture 4" descr="http://www.actionfigurefury.com/wp-content/uploads/2012/09/IndyToys002.jp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1832" y="6038004"/>
                  <a:ext cx="497605" cy="5732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840" name="Picture 16" descr="http://image.made-in-china.com/2f0j00WBfTeqGsfjbd/Ride-on-Car-6V-ELC-B16-1-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0116" y="6096000"/>
                  <a:ext cx="608914" cy="5152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6841" name="Group 79"/>
                <p:cNvGrpSpPr>
                  <a:grpSpLocks/>
                </p:cNvGrpSpPr>
                <p:nvPr/>
              </p:nvGrpSpPr>
              <p:grpSpPr bwMode="auto">
                <a:xfrm>
                  <a:off x="588863" y="5712023"/>
                  <a:ext cx="517561" cy="383975"/>
                  <a:chOff x="588863" y="5712023"/>
                  <a:chExt cx="517561" cy="383975"/>
                </a:xfrm>
              </p:grpSpPr>
              <p:sp>
                <p:nvSpPr>
                  <p:cNvPr id="24684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881909" y="5712023"/>
                    <a:ext cx="18473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en-US" altLang="en-US" sz="1400">
                      <a:solidFill>
                        <a:srgbClr val="CC00FF"/>
                      </a:solidFill>
                    </a:endParaRPr>
                  </a:p>
                </p:txBody>
              </p:sp>
              <p:grpSp>
                <p:nvGrpSpPr>
                  <p:cNvPr id="246843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588863" y="5763772"/>
                    <a:ext cx="517561" cy="332226"/>
                    <a:chOff x="494573" y="5753100"/>
                    <a:chExt cx="883644" cy="352489"/>
                  </a:xfrm>
                </p:grpSpPr>
                <p:cxnSp>
                  <p:nvCxnSpPr>
                    <p:cNvPr id="246844" name="Straight Connector 83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94573" y="5762689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845" name="Straight Connector 84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930958" y="5753100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pic>
            <p:nvPicPr>
              <p:cNvPr id="246835" name="Picture 24" descr="http://upload.wikimedia.org/wikipedia/commons/b/be/Dinky_Toys_-_Elevator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951" y="5936372"/>
                <a:ext cx="601652" cy="613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6836" name="Group 59"/>
              <p:cNvGrpSpPr>
                <a:grpSpLocks/>
              </p:cNvGrpSpPr>
              <p:nvPr/>
            </p:nvGrpSpPr>
            <p:grpSpPr bwMode="auto">
              <a:xfrm>
                <a:off x="838200" y="5346189"/>
                <a:ext cx="978576" cy="590180"/>
                <a:chOff x="494573" y="5753100"/>
                <a:chExt cx="674097" cy="567481"/>
              </a:xfrm>
            </p:grpSpPr>
            <p:cxnSp>
              <p:nvCxnSpPr>
                <p:cNvPr id="246837" name="Straight Connector 6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73" y="5753100"/>
                  <a:ext cx="447259" cy="342900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838" name="Straight Connector 61"/>
                <p:cNvCxnSpPr>
                  <a:cxnSpLocks noChangeShapeType="1"/>
                  <a:stCxn id="246835" idx="0"/>
                </p:cNvCxnSpPr>
                <p:nvPr/>
              </p:nvCxnSpPr>
              <p:spPr bwMode="auto">
                <a:xfrm flipH="1" flipV="1">
                  <a:off x="930959" y="5753100"/>
                  <a:ext cx="237711" cy="567481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6829" name="Group 55"/>
            <p:cNvGrpSpPr>
              <a:grpSpLocks/>
            </p:cNvGrpSpPr>
            <p:nvPr/>
          </p:nvGrpSpPr>
          <p:grpSpPr bwMode="auto">
            <a:xfrm>
              <a:off x="445649" y="4492222"/>
              <a:ext cx="1715620" cy="1535256"/>
              <a:chOff x="182656" y="5065776"/>
              <a:chExt cx="1715620" cy="1535256"/>
            </a:xfrm>
          </p:grpSpPr>
          <p:grpSp>
            <p:nvGrpSpPr>
              <p:cNvPr id="246830" name="Group 68"/>
              <p:cNvGrpSpPr>
                <a:grpSpLocks/>
              </p:cNvGrpSpPr>
              <p:nvPr/>
            </p:nvGrpSpPr>
            <p:grpSpPr bwMode="auto">
              <a:xfrm>
                <a:off x="182656" y="5346192"/>
                <a:ext cx="1715620" cy="1254840"/>
                <a:chOff x="42998" y="5753101"/>
                <a:chExt cx="1181814" cy="1206577"/>
              </a:xfrm>
            </p:grpSpPr>
            <p:cxnSp>
              <p:nvCxnSpPr>
                <p:cNvPr id="246832" name="Straight Connector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998" y="5753101"/>
                  <a:ext cx="898834" cy="1206577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833" name="Straight Connector 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2"/>
                  <a:ext cx="293851" cy="57780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6831" name="Rectangle 69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0.105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286250" y="4343400"/>
            <a:ext cx="3665538" cy="2214563"/>
            <a:chOff x="152400" y="4343400"/>
            <a:chExt cx="3665527" cy="2215175"/>
          </a:xfrm>
        </p:grpSpPr>
        <p:pic>
          <p:nvPicPr>
            <p:cNvPr id="246802" name="Picture 20" descr="http://upload.wikimedia.org/wikipedia/commons/5/55/Dinky_Toys_-_Fire_engine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175" y="6066912"/>
              <a:ext cx="681752" cy="45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6803" name="Group 3"/>
            <p:cNvGrpSpPr>
              <a:grpSpLocks/>
            </p:cNvGrpSpPr>
            <p:nvPr/>
          </p:nvGrpSpPr>
          <p:grpSpPr bwMode="auto">
            <a:xfrm>
              <a:off x="152400" y="5269468"/>
              <a:ext cx="2843302" cy="1289107"/>
              <a:chOff x="166113" y="5269468"/>
              <a:chExt cx="2843302" cy="1289107"/>
            </a:xfrm>
          </p:grpSpPr>
          <p:grpSp>
            <p:nvGrpSpPr>
              <p:cNvPr id="246809" name="Group 1"/>
              <p:cNvGrpSpPr>
                <a:grpSpLocks/>
              </p:cNvGrpSpPr>
              <p:nvPr/>
            </p:nvGrpSpPr>
            <p:grpSpPr bwMode="auto">
              <a:xfrm>
                <a:off x="1625064" y="5690616"/>
                <a:ext cx="1384351" cy="867959"/>
                <a:chOff x="204216" y="5690616"/>
                <a:chExt cx="1384351" cy="867959"/>
              </a:xfrm>
            </p:grpSpPr>
            <p:pic>
              <p:nvPicPr>
                <p:cNvPr id="246819" name="Picture 14" descr="http://www.independent.co.uk/incoming/article8458694.ece/ALTERNATES/w460/50-toys3.jpg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216" y="6166204"/>
                  <a:ext cx="523160" cy="392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820" name="Picture 26" descr="http://upload.wikimedia.org/wikipedia/commons/b/bb/Dinky_Toys_-_Austin_Devon.jp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576" y="6121097"/>
                  <a:ext cx="789991" cy="437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6821" name="Group 41"/>
                <p:cNvGrpSpPr>
                  <a:grpSpLocks/>
                </p:cNvGrpSpPr>
                <p:nvPr/>
              </p:nvGrpSpPr>
              <p:grpSpPr bwMode="auto">
                <a:xfrm>
                  <a:off x="533400" y="5690616"/>
                  <a:ext cx="573024" cy="405382"/>
                  <a:chOff x="533400" y="5690616"/>
                  <a:chExt cx="573024" cy="405382"/>
                </a:xfrm>
              </p:grpSpPr>
              <p:sp>
                <p:nvSpPr>
                  <p:cNvPr id="246822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881910" y="5712023"/>
                    <a:ext cx="18473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en-US" altLang="en-US" sz="1400">
                      <a:solidFill>
                        <a:srgbClr val="CC00FF"/>
                      </a:solidFill>
                    </a:endParaRPr>
                  </a:p>
                </p:txBody>
              </p:sp>
              <p:sp>
                <p:nvSpPr>
                  <p:cNvPr id="24682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5690616"/>
                    <a:ext cx="18473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en-US" altLang="en-US" sz="1400">
                      <a:solidFill>
                        <a:srgbClr val="CC00FF"/>
                      </a:solidFill>
                    </a:endParaRPr>
                  </a:p>
                </p:txBody>
              </p:sp>
              <p:grpSp>
                <p:nvGrpSpPr>
                  <p:cNvPr id="246824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588863" y="5763772"/>
                    <a:ext cx="517561" cy="332226"/>
                    <a:chOff x="494573" y="5753100"/>
                    <a:chExt cx="883644" cy="352489"/>
                  </a:xfrm>
                </p:grpSpPr>
                <p:cxnSp>
                  <p:nvCxnSpPr>
                    <p:cNvPr id="246825" name="Straight Connector 4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94573" y="5762689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826" name="Straight Connector 46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930958" y="5753100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246810" name="Group 5"/>
              <p:cNvGrpSpPr>
                <a:grpSpLocks/>
              </p:cNvGrpSpPr>
              <p:nvPr/>
            </p:nvGrpSpPr>
            <p:grpSpPr bwMode="auto">
              <a:xfrm>
                <a:off x="166113" y="5687574"/>
                <a:ext cx="1395502" cy="838750"/>
                <a:chOff x="164033" y="5687574"/>
                <a:chExt cx="1395502" cy="838750"/>
              </a:xfrm>
            </p:grpSpPr>
            <p:grpSp>
              <p:nvGrpSpPr>
                <p:cNvPr id="246814" name="Group 56"/>
                <p:cNvGrpSpPr>
                  <a:grpSpLocks/>
                </p:cNvGrpSpPr>
                <p:nvPr/>
              </p:nvGrpSpPr>
              <p:grpSpPr bwMode="auto">
                <a:xfrm>
                  <a:off x="563327" y="5687574"/>
                  <a:ext cx="517561" cy="332226"/>
                  <a:chOff x="494573" y="5753100"/>
                  <a:chExt cx="883644" cy="352489"/>
                </a:xfrm>
              </p:grpSpPr>
              <p:cxnSp>
                <p:nvCxnSpPr>
                  <p:cNvPr id="246817" name="Straight Connector 5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62689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6818" name="Straight Connector 5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58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pic>
              <p:nvPicPr>
                <p:cNvPr id="246815" name="Picture 22" descr="http://www.modeltreinenenmeer.nl/files/7657/editor/images/Dinky-Toys-citroen-2cv-wegenwachtDSC_69091.jpg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9457" y="6038004"/>
                  <a:ext cx="670078" cy="488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816" name="Picture 28" descr="http://www.canada.com/cms/binary/1713166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033" y="6117144"/>
                  <a:ext cx="608913" cy="392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6811" name="Group 64"/>
              <p:cNvGrpSpPr>
                <a:grpSpLocks/>
              </p:cNvGrpSpPr>
              <p:nvPr/>
            </p:nvGrpSpPr>
            <p:grpSpPr bwMode="auto">
              <a:xfrm>
                <a:off x="792065" y="5269468"/>
                <a:ext cx="1444302" cy="509545"/>
                <a:chOff x="357811" y="5753100"/>
                <a:chExt cx="994915" cy="489947"/>
              </a:xfrm>
            </p:grpSpPr>
            <p:cxnSp>
              <p:nvCxnSpPr>
                <p:cNvPr id="246812" name="Straight Connector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7811" y="5753100"/>
                  <a:ext cx="584021" cy="41668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813" name="Straight Connector 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0" y="5753101"/>
                  <a:ext cx="421766" cy="489946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6804" name="Group 72"/>
            <p:cNvGrpSpPr>
              <a:grpSpLocks/>
            </p:cNvGrpSpPr>
            <p:nvPr/>
          </p:nvGrpSpPr>
          <p:grpSpPr bwMode="auto">
            <a:xfrm>
              <a:off x="1617040" y="4343400"/>
              <a:ext cx="1860011" cy="1723515"/>
              <a:chOff x="348207" y="5065776"/>
              <a:chExt cx="1860011" cy="1723515"/>
            </a:xfrm>
          </p:grpSpPr>
          <p:grpSp>
            <p:nvGrpSpPr>
              <p:cNvPr id="246805" name="Group 73"/>
              <p:cNvGrpSpPr>
                <a:grpSpLocks/>
              </p:cNvGrpSpPr>
              <p:nvPr/>
            </p:nvGrpSpPr>
            <p:grpSpPr bwMode="auto">
              <a:xfrm>
                <a:off x="348207" y="5346193"/>
                <a:ext cx="1860011" cy="1443098"/>
                <a:chOff x="157039" y="5753101"/>
                <a:chExt cx="1281278" cy="1387594"/>
              </a:xfrm>
            </p:grpSpPr>
            <p:cxnSp>
              <p:nvCxnSpPr>
                <p:cNvPr id="246807" name="Straight Connector 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7039" y="5753101"/>
                  <a:ext cx="784793" cy="647128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6808" name="Straight Connector 81"/>
                <p:cNvCxnSpPr>
                  <a:cxnSpLocks noChangeShapeType="1"/>
                  <a:stCxn id="246802" idx="0"/>
                </p:cNvCxnSpPr>
                <p:nvPr/>
              </p:nvCxnSpPr>
              <p:spPr bwMode="auto">
                <a:xfrm flipH="1" flipV="1">
                  <a:off x="937689" y="5753101"/>
                  <a:ext cx="500628" cy="1387594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6806" name="Rectangle 74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4988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0.16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63" name="Group 62"/>
          <p:cNvGrpSpPr>
            <a:grpSpLocks/>
          </p:cNvGrpSpPr>
          <p:nvPr/>
        </p:nvGrpSpPr>
        <p:grpSpPr bwMode="auto">
          <a:xfrm>
            <a:off x="1838325" y="3962400"/>
            <a:ext cx="1293813" cy="1985963"/>
            <a:chOff x="730860" y="5065776"/>
            <a:chExt cx="1293623" cy="1985317"/>
          </a:xfrm>
        </p:grpSpPr>
        <p:grpSp>
          <p:nvGrpSpPr>
            <p:cNvPr id="246798" name="Group 88"/>
            <p:cNvGrpSpPr>
              <a:grpSpLocks/>
            </p:cNvGrpSpPr>
            <p:nvPr/>
          </p:nvGrpSpPr>
          <p:grpSpPr bwMode="auto">
            <a:xfrm>
              <a:off x="730860" y="5346192"/>
              <a:ext cx="1293623" cy="1704901"/>
              <a:chOff x="420631" y="5753101"/>
              <a:chExt cx="891119" cy="1639328"/>
            </a:xfrm>
          </p:grpSpPr>
          <p:cxnSp>
            <p:nvCxnSpPr>
              <p:cNvPr id="246800" name="Straight Connector 97"/>
              <p:cNvCxnSpPr>
                <a:cxnSpLocks noChangeShapeType="1"/>
                <a:stCxn id="246831" idx="2"/>
              </p:cNvCxnSpPr>
              <p:nvPr/>
            </p:nvCxnSpPr>
            <p:spPr bwMode="auto">
              <a:xfrm flipV="1">
                <a:off x="420631" y="5753102"/>
                <a:ext cx="521201" cy="535752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6801" name="Straight Connector 98"/>
              <p:cNvCxnSpPr>
                <a:cxnSpLocks noChangeShapeType="1"/>
                <a:stCxn id="246788" idx="0"/>
              </p:cNvCxnSpPr>
              <p:nvPr/>
            </p:nvCxnSpPr>
            <p:spPr bwMode="auto">
              <a:xfrm flipH="1" flipV="1">
                <a:off x="930962" y="5753101"/>
                <a:ext cx="380788" cy="1639328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6799" name="Rectangle 89"/>
            <p:cNvSpPr>
              <a:spLocks noChangeArrowheads="1"/>
            </p:cNvSpPr>
            <p:nvPr/>
          </p:nvSpPr>
          <p:spPr bwMode="auto">
            <a:xfrm>
              <a:off x="1228925" y="5065776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0.215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60363" y="762000"/>
            <a:ext cx="8874125" cy="3108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 objects in a priority queue sorted by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Take the two objects with the smallest probabilities.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They should have the longest codes.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Put them in a little tree.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Join them into one object, with the sum probability.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Repeat.</a:t>
            </a:r>
          </a:p>
        </p:txBody>
      </p:sp>
      <p:pic>
        <p:nvPicPr>
          <p:cNvPr id="247812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3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4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sp>
        <p:nvSpPr>
          <p:cNvPr id="247815" name="Rectangle 95"/>
          <p:cNvSpPr>
            <a:spLocks noChangeArrowheads="1"/>
          </p:cNvSpPr>
          <p:nvPr/>
        </p:nvSpPr>
        <p:spPr bwMode="auto">
          <a:xfrm>
            <a:off x="204788" y="6537325"/>
            <a:ext cx="49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0.13</a:t>
            </a:r>
            <a:endParaRPr lang="en-US" altLang="en-US" sz="1400">
              <a:solidFill>
                <a:srgbClr val="66FF66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01613" y="4314825"/>
            <a:ext cx="3492500" cy="2543175"/>
            <a:chOff x="-1719412" y="10717325"/>
            <a:chExt cx="3493008" cy="2543521"/>
          </a:xfrm>
        </p:grpSpPr>
        <p:sp>
          <p:nvSpPr>
            <p:cNvPr id="247873" name="Oval 2"/>
            <p:cNvSpPr>
              <a:spLocks noChangeArrowheads="1"/>
            </p:cNvSpPr>
            <p:nvPr/>
          </p:nvSpPr>
          <p:spPr bwMode="auto">
            <a:xfrm>
              <a:off x="-1719412" y="12927125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7874" name="Oval 107"/>
            <p:cNvSpPr>
              <a:spLocks noChangeArrowheads="1"/>
            </p:cNvSpPr>
            <p:nvPr/>
          </p:nvSpPr>
          <p:spPr bwMode="auto">
            <a:xfrm>
              <a:off x="1292728" y="10717325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247817" name="Group 8"/>
          <p:cNvGrpSpPr>
            <a:grpSpLocks/>
          </p:cNvGrpSpPr>
          <p:nvPr/>
        </p:nvGrpSpPr>
        <p:grpSpPr bwMode="auto">
          <a:xfrm>
            <a:off x="882650" y="4343400"/>
            <a:ext cx="3665538" cy="2214563"/>
            <a:chOff x="152400" y="4343400"/>
            <a:chExt cx="3665527" cy="2215175"/>
          </a:xfrm>
        </p:grpSpPr>
        <p:pic>
          <p:nvPicPr>
            <p:cNvPr id="247848" name="Picture 20" descr="http://upload.wikimedia.org/wikipedia/commons/5/55/Dinky_Toys_-_Fire_engin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175" y="6066912"/>
              <a:ext cx="681752" cy="454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7849" name="Group 3"/>
            <p:cNvGrpSpPr>
              <a:grpSpLocks/>
            </p:cNvGrpSpPr>
            <p:nvPr/>
          </p:nvGrpSpPr>
          <p:grpSpPr bwMode="auto">
            <a:xfrm>
              <a:off x="152400" y="5269468"/>
              <a:ext cx="2843302" cy="1289107"/>
              <a:chOff x="166113" y="5269468"/>
              <a:chExt cx="2843302" cy="1289107"/>
            </a:xfrm>
          </p:grpSpPr>
          <p:grpSp>
            <p:nvGrpSpPr>
              <p:cNvPr id="247855" name="Group 1"/>
              <p:cNvGrpSpPr>
                <a:grpSpLocks/>
              </p:cNvGrpSpPr>
              <p:nvPr/>
            </p:nvGrpSpPr>
            <p:grpSpPr bwMode="auto">
              <a:xfrm>
                <a:off x="1625064" y="5690616"/>
                <a:ext cx="1384351" cy="867959"/>
                <a:chOff x="204216" y="5690616"/>
                <a:chExt cx="1384351" cy="867959"/>
              </a:xfrm>
            </p:grpSpPr>
            <p:pic>
              <p:nvPicPr>
                <p:cNvPr id="247865" name="Picture 14" descr="http://www.independent.co.uk/incoming/article8458694.ece/ALTERNATES/w460/50-toys3.jp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216" y="6166204"/>
                  <a:ext cx="523160" cy="392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7866" name="Picture 26" descr="http://upload.wikimedia.org/wikipedia/commons/b/bb/Dinky_Toys_-_Austin_Devon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8576" y="6121097"/>
                  <a:ext cx="789991" cy="4374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7867" name="Group 41"/>
                <p:cNvGrpSpPr>
                  <a:grpSpLocks/>
                </p:cNvGrpSpPr>
                <p:nvPr/>
              </p:nvGrpSpPr>
              <p:grpSpPr bwMode="auto">
                <a:xfrm>
                  <a:off x="533400" y="5690616"/>
                  <a:ext cx="573024" cy="405382"/>
                  <a:chOff x="533400" y="5690616"/>
                  <a:chExt cx="573024" cy="405382"/>
                </a:xfrm>
              </p:grpSpPr>
              <p:sp>
                <p:nvSpPr>
                  <p:cNvPr id="24786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881910" y="5712023"/>
                    <a:ext cx="18473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en-US" altLang="en-US" sz="1400">
                      <a:solidFill>
                        <a:srgbClr val="CC00FF"/>
                      </a:solidFill>
                    </a:endParaRPr>
                  </a:p>
                </p:txBody>
              </p:sp>
              <p:sp>
                <p:nvSpPr>
                  <p:cNvPr id="24786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533400" y="5690616"/>
                    <a:ext cx="184731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>
                      <a:buFontTx/>
                      <a:buNone/>
                    </a:pPr>
                    <a:endParaRPr lang="en-US" altLang="en-US" sz="1400">
                      <a:solidFill>
                        <a:srgbClr val="CC00FF"/>
                      </a:solidFill>
                    </a:endParaRPr>
                  </a:p>
                </p:txBody>
              </p:sp>
              <p:grpSp>
                <p:nvGrpSpPr>
                  <p:cNvPr id="247870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588863" y="5763772"/>
                    <a:ext cx="517561" cy="332226"/>
                    <a:chOff x="494573" y="5753100"/>
                    <a:chExt cx="883644" cy="352489"/>
                  </a:xfrm>
                </p:grpSpPr>
                <p:cxnSp>
                  <p:nvCxnSpPr>
                    <p:cNvPr id="247871" name="Straight Connector 4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94573" y="5762689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7872" name="Straight Connector 46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930958" y="5753100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  <p:grpSp>
            <p:nvGrpSpPr>
              <p:cNvPr id="247856" name="Group 5"/>
              <p:cNvGrpSpPr>
                <a:grpSpLocks/>
              </p:cNvGrpSpPr>
              <p:nvPr/>
            </p:nvGrpSpPr>
            <p:grpSpPr bwMode="auto">
              <a:xfrm>
                <a:off x="166113" y="5687574"/>
                <a:ext cx="1395502" cy="838750"/>
                <a:chOff x="164033" y="5687574"/>
                <a:chExt cx="1395502" cy="838750"/>
              </a:xfrm>
            </p:grpSpPr>
            <p:grpSp>
              <p:nvGrpSpPr>
                <p:cNvPr id="247860" name="Group 56"/>
                <p:cNvGrpSpPr>
                  <a:grpSpLocks/>
                </p:cNvGrpSpPr>
                <p:nvPr/>
              </p:nvGrpSpPr>
              <p:grpSpPr bwMode="auto">
                <a:xfrm>
                  <a:off x="563327" y="5687574"/>
                  <a:ext cx="517561" cy="332226"/>
                  <a:chOff x="494573" y="5753100"/>
                  <a:chExt cx="883644" cy="352489"/>
                </a:xfrm>
              </p:grpSpPr>
              <p:cxnSp>
                <p:nvCxnSpPr>
                  <p:cNvPr id="247863" name="Straight Connector 5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62689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7864" name="Straight Connector 58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58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pic>
              <p:nvPicPr>
                <p:cNvPr id="247861" name="Picture 22" descr="http://www.modeltreinenenmeer.nl/files/7657/editor/images/Dinky-Toys-citroen-2cv-wegenwachtDSC_69091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9457" y="6038004"/>
                  <a:ext cx="670078" cy="488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7862" name="Picture 28" descr="http://www.canada.com/cms/binary/1713166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033" y="6117144"/>
                  <a:ext cx="608913" cy="3928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47857" name="Group 64"/>
              <p:cNvGrpSpPr>
                <a:grpSpLocks/>
              </p:cNvGrpSpPr>
              <p:nvPr/>
            </p:nvGrpSpPr>
            <p:grpSpPr bwMode="auto">
              <a:xfrm>
                <a:off x="792065" y="5269468"/>
                <a:ext cx="1444302" cy="509545"/>
                <a:chOff x="357811" y="5753100"/>
                <a:chExt cx="994915" cy="489947"/>
              </a:xfrm>
            </p:grpSpPr>
            <p:cxnSp>
              <p:nvCxnSpPr>
                <p:cNvPr id="247858" name="Straight Connector 66"/>
                <p:cNvCxnSpPr>
                  <a:cxnSpLocks noChangeShapeType="1"/>
                </p:cNvCxnSpPr>
                <p:nvPr/>
              </p:nvCxnSpPr>
              <p:spPr bwMode="auto">
                <a:xfrm flipV="1">
                  <a:off x="357811" y="5753100"/>
                  <a:ext cx="584021" cy="41668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859" name="Straight Connector 67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0" y="5753101"/>
                  <a:ext cx="421766" cy="489946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7850" name="Group 72"/>
            <p:cNvGrpSpPr>
              <a:grpSpLocks/>
            </p:cNvGrpSpPr>
            <p:nvPr/>
          </p:nvGrpSpPr>
          <p:grpSpPr bwMode="auto">
            <a:xfrm>
              <a:off x="1617040" y="4343400"/>
              <a:ext cx="1860011" cy="1723515"/>
              <a:chOff x="348207" y="5065776"/>
              <a:chExt cx="1860011" cy="1723515"/>
            </a:xfrm>
          </p:grpSpPr>
          <p:grpSp>
            <p:nvGrpSpPr>
              <p:cNvPr id="247851" name="Group 73"/>
              <p:cNvGrpSpPr>
                <a:grpSpLocks/>
              </p:cNvGrpSpPr>
              <p:nvPr/>
            </p:nvGrpSpPr>
            <p:grpSpPr bwMode="auto">
              <a:xfrm>
                <a:off x="348207" y="5346193"/>
                <a:ext cx="1860011" cy="1443098"/>
                <a:chOff x="157039" y="5753101"/>
                <a:chExt cx="1281278" cy="1387594"/>
              </a:xfrm>
            </p:grpSpPr>
            <p:cxnSp>
              <p:nvCxnSpPr>
                <p:cNvPr id="247853" name="Straight Connector 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7039" y="5753101"/>
                  <a:ext cx="784793" cy="647128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854" name="Straight Connector 81"/>
                <p:cNvCxnSpPr>
                  <a:cxnSpLocks noChangeShapeType="1"/>
                  <a:stCxn id="247848" idx="0"/>
                </p:cNvCxnSpPr>
                <p:nvPr/>
              </p:nvCxnSpPr>
              <p:spPr bwMode="auto">
                <a:xfrm flipH="1" flipV="1">
                  <a:off x="937689" y="5753101"/>
                  <a:ext cx="500628" cy="1387594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7852" name="Rectangle 74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4988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0.16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678363" y="3962400"/>
            <a:ext cx="3246437" cy="2613025"/>
            <a:chOff x="152400" y="3962400"/>
            <a:chExt cx="3246845" cy="2612306"/>
          </a:xfrm>
        </p:grpSpPr>
        <p:pic>
          <p:nvPicPr>
            <p:cNvPr id="247824" name="Picture 12" descr="http://www.toyshopuk.co.uk/assets/gfx/bloco-toys-lion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093" y="5947717"/>
              <a:ext cx="535152" cy="62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7825" name="Group 7"/>
            <p:cNvGrpSpPr>
              <a:grpSpLocks/>
            </p:cNvGrpSpPr>
            <p:nvPr/>
          </p:nvGrpSpPr>
          <p:grpSpPr bwMode="auto">
            <a:xfrm>
              <a:off x="152400" y="4772638"/>
              <a:ext cx="2655051" cy="1777419"/>
              <a:chOff x="100584" y="4772638"/>
              <a:chExt cx="2655051" cy="1777419"/>
            </a:xfrm>
          </p:grpSpPr>
          <p:pic>
            <p:nvPicPr>
              <p:cNvPr id="247831" name="Picture 18" descr="http://upload.wikimedia.org/wikipedia/commons/2/26/The_King's_Aeroplane,_Airspeed_Envoy_(Dinky_Toys_62k)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" y="6027480"/>
                <a:ext cx="586498" cy="522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7832" name="Group 6"/>
              <p:cNvGrpSpPr>
                <a:grpSpLocks/>
              </p:cNvGrpSpPr>
              <p:nvPr/>
            </p:nvGrpSpPr>
            <p:grpSpPr bwMode="auto">
              <a:xfrm>
                <a:off x="799858" y="5346189"/>
                <a:ext cx="1955777" cy="1203868"/>
                <a:chOff x="161826" y="5346189"/>
                <a:chExt cx="1955777" cy="1203868"/>
              </a:xfrm>
            </p:grpSpPr>
            <p:grpSp>
              <p:nvGrpSpPr>
                <p:cNvPr id="247836" name="Group 75"/>
                <p:cNvGrpSpPr>
                  <a:grpSpLocks/>
                </p:cNvGrpSpPr>
                <p:nvPr/>
              </p:nvGrpSpPr>
              <p:grpSpPr bwMode="auto">
                <a:xfrm>
                  <a:off x="161826" y="5638799"/>
                  <a:ext cx="1249321" cy="899259"/>
                  <a:chOff x="190116" y="5712023"/>
                  <a:chExt cx="1249321" cy="899259"/>
                </a:xfrm>
              </p:grpSpPr>
              <p:pic>
                <p:nvPicPr>
                  <p:cNvPr id="247841" name="Picture 4" descr="http://www.actionfigurefury.com/wp-content/uploads/2012/09/IndyToys002.jpg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1832" y="6038004"/>
                    <a:ext cx="497605" cy="573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7842" name="Picture 16" descr="http://image.made-in-china.com/2f0j00WBfTeqGsfjbd/Ride-on-Car-6V-ELC-B16-1-.jpg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116" y="6096000"/>
                    <a:ext cx="608914" cy="515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47843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588863" y="5712023"/>
                    <a:ext cx="517561" cy="383975"/>
                    <a:chOff x="588863" y="5712023"/>
                    <a:chExt cx="517561" cy="383975"/>
                  </a:xfrm>
                </p:grpSpPr>
                <p:sp>
                  <p:nvSpPr>
                    <p:cNvPr id="247844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909" y="5712023"/>
                      <a:ext cx="184731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buFontTx/>
                        <a:buNone/>
                      </a:pPr>
                      <a:endParaRPr lang="en-US" altLang="en-US" sz="1400">
                        <a:solidFill>
                          <a:srgbClr val="CC00FF"/>
                        </a:solidFill>
                      </a:endParaRPr>
                    </a:p>
                  </p:txBody>
                </p:sp>
                <p:grpSp>
                  <p:nvGrpSpPr>
                    <p:cNvPr id="247845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863" y="5763772"/>
                      <a:ext cx="517561" cy="332226"/>
                      <a:chOff x="494573" y="5753100"/>
                      <a:chExt cx="883644" cy="352489"/>
                    </a:xfrm>
                  </p:grpSpPr>
                  <p:cxnSp>
                    <p:nvCxnSpPr>
                      <p:cNvPr id="247846" name="Straight Connector 8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94573" y="5762689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7847" name="Straight Connector 8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930958" y="5753100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</p:grpSp>
            <p:pic>
              <p:nvPicPr>
                <p:cNvPr id="247837" name="Picture 24" descr="http://upload.wikimedia.org/wikipedia/commons/b/be/Dinky_Toys_-_Elevator.jpg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5951" y="5936372"/>
                  <a:ext cx="601652" cy="6136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7838" name="Group 59"/>
                <p:cNvGrpSpPr>
                  <a:grpSpLocks/>
                </p:cNvGrpSpPr>
                <p:nvPr/>
              </p:nvGrpSpPr>
              <p:grpSpPr bwMode="auto">
                <a:xfrm>
                  <a:off x="838200" y="5346189"/>
                  <a:ext cx="978576" cy="590180"/>
                  <a:chOff x="494573" y="5753100"/>
                  <a:chExt cx="674097" cy="567481"/>
                </a:xfrm>
              </p:grpSpPr>
              <p:cxnSp>
                <p:nvCxnSpPr>
                  <p:cNvPr id="247839" name="Straight Connector 6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7840" name="Straight Connector 61"/>
                  <p:cNvCxnSpPr>
                    <a:cxnSpLocks noChangeShapeType="1"/>
                    <a:stCxn id="247837" idx="0"/>
                  </p:cNvCxnSpPr>
                  <p:nvPr/>
                </p:nvCxnSpPr>
                <p:spPr bwMode="auto">
                  <a:xfrm flipH="1" flipV="1">
                    <a:off x="930959" y="5753100"/>
                    <a:ext cx="237711" cy="567481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47833" name="Group 68"/>
              <p:cNvGrpSpPr>
                <a:grpSpLocks/>
              </p:cNvGrpSpPr>
              <p:nvPr/>
            </p:nvGrpSpPr>
            <p:grpSpPr bwMode="auto">
              <a:xfrm>
                <a:off x="445649" y="4772638"/>
                <a:ext cx="1715620" cy="1254840"/>
                <a:chOff x="42998" y="5753101"/>
                <a:chExt cx="1181814" cy="1206577"/>
              </a:xfrm>
            </p:grpSpPr>
            <p:cxnSp>
              <p:nvCxnSpPr>
                <p:cNvPr id="247834" name="Straight Connector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998" y="5753101"/>
                  <a:ext cx="898834" cy="1206577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835" name="Straight Connector 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2"/>
                  <a:ext cx="293851" cy="57780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7826" name="Group 62"/>
            <p:cNvGrpSpPr>
              <a:grpSpLocks/>
            </p:cNvGrpSpPr>
            <p:nvPr/>
          </p:nvGrpSpPr>
          <p:grpSpPr bwMode="auto">
            <a:xfrm>
              <a:off x="1838047" y="3962400"/>
              <a:ext cx="1293623" cy="1985317"/>
              <a:chOff x="730860" y="5065776"/>
              <a:chExt cx="1293623" cy="1985317"/>
            </a:xfrm>
          </p:grpSpPr>
          <p:grpSp>
            <p:nvGrpSpPr>
              <p:cNvPr id="247827" name="Group 88"/>
              <p:cNvGrpSpPr>
                <a:grpSpLocks/>
              </p:cNvGrpSpPr>
              <p:nvPr/>
            </p:nvGrpSpPr>
            <p:grpSpPr bwMode="auto">
              <a:xfrm>
                <a:off x="730860" y="5346192"/>
                <a:ext cx="1293623" cy="1704901"/>
                <a:chOff x="420631" y="5753101"/>
                <a:chExt cx="891119" cy="1639328"/>
              </a:xfrm>
            </p:grpSpPr>
            <p:cxnSp>
              <p:nvCxnSpPr>
                <p:cNvPr id="247829" name="Straight Connector 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0631" y="5753102"/>
                  <a:ext cx="521201" cy="53575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7830" name="Straight Connector 98"/>
                <p:cNvCxnSpPr>
                  <a:cxnSpLocks noChangeShapeType="1"/>
                  <a:stCxn id="247824" idx="0"/>
                </p:cNvCxnSpPr>
                <p:nvPr/>
              </p:nvCxnSpPr>
              <p:spPr bwMode="auto">
                <a:xfrm flipH="1" flipV="1">
                  <a:off x="930962" y="5753101"/>
                  <a:ext cx="380788" cy="1639328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7828" name="Rectangle 89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0.215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461963" y="3733800"/>
            <a:ext cx="3014662" cy="2366963"/>
            <a:chOff x="-197774" y="5065776"/>
            <a:chExt cx="3015592" cy="2367574"/>
          </a:xfrm>
        </p:grpSpPr>
        <p:grpSp>
          <p:nvGrpSpPr>
            <p:cNvPr id="247820" name="Group 99"/>
            <p:cNvGrpSpPr>
              <a:grpSpLocks/>
            </p:cNvGrpSpPr>
            <p:nvPr/>
          </p:nvGrpSpPr>
          <p:grpSpPr bwMode="auto">
            <a:xfrm>
              <a:off x="-197774" y="5346191"/>
              <a:ext cx="3015592" cy="2087159"/>
              <a:chOff x="-219063" y="5753101"/>
              <a:chExt cx="2077306" cy="2006884"/>
            </a:xfrm>
          </p:grpSpPr>
          <p:cxnSp>
            <p:nvCxnSpPr>
              <p:cNvPr id="247822" name="Straight Connector 101"/>
              <p:cNvCxnSpPr>
                <a:cxnSpLocks noChangeShapeType="1"/>
                <a:stCxn id="247812" idx="0"/>
              </p:cNvCxnSpPr>
              <p:nvPr/>
            </p:nvCxnSpPr>
            <p:spPr bwMode="auto">
              <a:xfrm flipV="1">
                <a:off x="-219063" y="5753101"/>
                <a:ext cx="1160895" cy="2006884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7823" name="Straight Connector 103"/>
              <p:cNvCxnSpPr>
                <a:cxnSpLocks noChangeShapeType="1"/>
                <a:stCxn id="247852" idx="2"/>
              </p:cNvCxnSpPr>
              <p:nvPr/>
            </p:nvCxnSpPr>
            <p:spPr bwMode="auto">
              <a:xfrm flipH="1" flipV="1">
                <a:off x="930961" y="5753101"/>
                <a:ext cx="927282" cy="61246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7821" name="Rectangle 100"/>
            <p:cNvSpPr>
              <a:spLocks noChangeArrowheads="1"/>
            </p:cNvSpPr>
            <p:nvPr/>
          </p:nvSpPr>
          <p:spPr bwMode="auto">
            <a:xfrm>
              <a:off x="1228925" y="506577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0.29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48835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6" name="Rectangle 94"/>
          <p:cNvSpPr>
            <a:spLocks noChangeArrowheads="1"/>
          </p:cNvSpPr>
          <p:nvPr/>
        </p:nvSpPr>
        <p:spPr bwMode="auto">
          <a:xfrm>
            <a:off x="8170863" y="6540500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362200" y="3744913"/>
            <a:ext cx="3452813" cy="550862"/>
            <a:chOff x="-1719412" y="12709228"/>
            <a:chExt cx="3452668" cy="551618"/>
          </a:xfrm>
        </p:grpSpPr>
        <p:sp>
          <p:nvSpPr>
            <p:cNvPr id="248899" name="Oval 2"/>
            <p:cNvSpPr>
              <a:spLocks noChangeArrowheads="1"/>
            </p:cNvSpPr>
            <p:nvPr/>
          </p:nvSpPr>
          <p:spPr bwMode="auto">
            <a:xfrm>
              <a:off x="-1719412" y="12927125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8900" name="Oval 107"/>
            <p:cNvSpPr>
              <a:spLocks noChangeArrowheads="1"/>
            </p:cNvSpPr>
            <p:nvPr/>
          </p:nvSpPr>
          <p:spPr bwMode="auto">
            <a:xfrm>
              <a:off x="1252388" y="12709228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248838" name="Group 9"/>
          <p:cNvGrpSpPr>
            <a:grpSpLocks/>
          </p:cNvGrpSpPr>
          <p:nvPr/>
        </p:nvGrpSpPr>
        <p:grpSpPr bwMode="auto">
          <a:xfrm>
            <a:off x="152400" y="3962400"/>
            <a:ext cx="3246438" cy="2613025"/>
            <a:chOff x="152400" y="3962400"/>
            <a:chExt cx="3246845" cy="2612306"/>
          </a:xfrm>
        </p:grpSpPr>
        <p:pic>
          <p:nvPicPr>
            <p:cNvPr id="248875" name="Picture 12" descr="http://www.toyshopuk.co.uk/assets/gfx/bloco-toys-l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093" y="5947717"/>
              <a:ext cx="535152" cy="626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8876" name="Group 7"/>
            <p:cNvGrpSpPr>
              <a:grpSpLocks/>
            </p:cNvGrpSpPr>
            <p:nvPr/>
          </p:nvGrpSpPr>
          <p:grpSpPr bwMode="auto">
            <a:xfrm>
              <a:off x="152400" y="4772638"/>
              <a:ext cx="2655051" cy="1777419"/>
              <a:chOff x="100584" y="4772638"/>
              <a:chExt cx="2655051" cy="1777419"/>
            </a:xfrm>
          </p:grpSpPr>
          <p:pic>
            <p:nvPicPr>
              <p:cNvPr id="248882" name="Picture 18" descr="http://upload.wikimedia.org/wikipedia/commons/2/26/The_King's_Aeroplane,_Airspeed_Envoy_(Dinky_Toys_62k)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584" y="6027480"/>
                <a:ext cx="586498" cy="522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8883" name="Group 6"/>
              <p:cNvGrpSpPr>
                <a:grpSpLocks/>
              </p:cNvGrpSpPr>
              <p:nvPr/>
            </p:nvGrpSpPr>
            <p:grpSpPr bwMode="auto">
              <a:xfrm>
                <a:off x="799858" y="5346189"/>
                <a:ext cx="1955777" cy="1203868"/>
                <a:chOff x="161826" y="5346189"/>
                <a:chExt cx="1955777" cy="1203868"/>
              </a:xfrm>
            </p:grpSpPr>
            <p:grpSp>
              <p:nvGrpSpPr>
                <p:cNvPr id="248887" name="Group 75"/>
                <p:cNvGrpSpPr>
                  <a:grpSpLocks/>
                </p:cNvGrpSpPr>
                <p:nvPr/>
              </p:nvGrpSpPr>
              <p:grpSpPr bwMode="auto">
                <a:xfrm>
                  <a:off x="161826" y="5638799"/>
                  <a:ext cx="1249321" cy="899259"/>
                  <a:chOff x="190116" y="5712023"/>
                  <a:chExt cx="1249321" cy="899259"/>
                </a:xfrm>
              </p:grpSpPr>
              <p:pic>
                <p:nvPicPr>
                  <p:cNvPr id="248892" name="Picture 4" descr="http://www.actionfigurefury.com/wp-content/uploads/2012/09/IndyToys002.jpg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41832" y="6038004"/>
                    <a:ext cx="497605" cy="5732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8893" name="Picture 16" descr="http://image.made-in-china.com/2f0j00WBfTeqGsfjbd/Ride-on-Car-6V-ELC-B16-1-.jpg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0116" y="6096000"/>
                    <a:ext cx="608914" cy="5152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4889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588863" y="5712023"/>
                    <a:ext cx="517561" cy="383975"/>
                    <a:chOff x="588863" y="5712023"/>
                    <a:chExt cx="517561" cy="383975"/>
                  </a:xfrm>
                </p:grpSpPr>
                <p:sp>
                  <p:nvSpPr>
                    <p:cNvPr id="248895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909" y="5712023"/>
                      <a:ext cx="184731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buFontTx/>
                        <a:buNone/>
                      </a:pPr>
                      <a:endParaRPr lang="en-US" altLang="en-US" sz="1400">
                        <a:solidFill>
                          <a:srgbClr val="CC00FF"/>
                        </a:solidFill>
                      </a:endParaRPr>
                    </a:p>
                  </p:txBody>
                </p:sp>
                <p:grpSp>
                  <p:nvGrpSpPr>
                    <p:cNvPr id="24889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863" y="5763772"/>
                      <a:ext cx="517561" cy="332226"/>
                      <a:chOff x="494573" y="5753100"/>
                      <a:chExt cx="883644" cy="352489"/>
                    </a:xfrm>
                  </p:grpSpPr>
                  <p:cxnSp>
                    <p:nvCxnSpPr>
                      <p:cNvPr id="248897" name="Straight Connector 83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94573" y="5762689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8898" name="Straight Connector 8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930958" y="5753100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</p:grpSp>
            <p:pic>
              <p:nvPicPr>
                <p:cNvPr id="248888" name="Picture 24" descr="http://upload.wikimedia.org/wikipedia/commons/b/be/Dinky_Toys_-_Elevator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15951" y="5936372"/>
                  <a:ext cx="601652" cy="6136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8889" name="Group 59"/>
                <p:cNvGrpSpPr>
                  <a:grpSpLocks/>
                </p:cNvGrpSpPr>
                <p:nvPr/>
              </p:nvGrpSpPr>
              <p:grpSpPr bwMode="auto">
                <a:xfrm>
                  <a:off x="838200" y="5346189"/>
                  <a:ext cx="978576" cy="590180"/>
                  <a:chOff x="494573" y="5753100"/>
                  <a:chExt cx="674097" cy="567481"/>
                </a:xfrm>
              </p:grpSpPr>
              <p:cxnSp>
                <p:nvCxnSpPr>
                  <p:cNvPr id="248890" name="Straight Connector 6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94573" y="5753100"/>
                    <a:ext cx="447259" cy="342900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8891" name="Straight Connector 61"/>
                  <p:cNvCxnSpPr>
                    <a:cxnSpLocks noChangeShapeType="1"/>
                    <a:stCxn id="248888" idx="0"/>
                  </p:cNvCxnSpPr>
                  <p:nvPr/>
                </p:nvCxnSpPr>
                <p:spPr bwMode="auto">
                  <a:xfrm flipH="1" flipV="1">
                    <a:off x="930959" y="5753100"/>
                    <a:ext cx="237711" cy="567481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48884" name="Group 68"/>
              <p:cNvGrpSpPr>
                <a:grpSpLocks/>
              </p:cNvGrpSpPr>
              <p:nvPr/>
            </p:nvGrpSpPr>
            <p:grpSpPr bwMode="auto">
              <a:xfrm>
                <a:off x="445649" y="4772638"/>
                <a:ext cx="1715620" cy="1254840"/>
                <a:chOff x="42998" y="5753101"/>
                <a:chExt cx="1181814" cy="1206577"/>
              </a:xfrm>
            </p:grpSpPr>
            <p:cxnSp>
              <p:nvCxnSpPr>
                <p:cNvPr id="248885" name="Straight Connector 70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998" y="5753101"/>
                  <a:ext cx="898834" cy="1206577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8886" name="Straight Connector 71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2"/>
                  <a:ext cx="293851" cy="57780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8877" name="Group 62"/>
            <p:cNvGrpSpPr>
              <a:grpSpLocks/>
            </p:cNvGrpSpPr>
            <p:nvPr/>
          </p:nvGrpSpPr>
          <p:grpSpPr bwMode="auto">
            <a:xfrm>
              <a:off x="1838047" y="3962400"/>
              <a:ext cx="1293623" cy="1985317"/>
              <a:chOff x="730860" y="5065776"/>
              <a:chExt cx="1293623" cy="1985317"/>
            </a:xfrm>
          </p:grpSpPr>
          <p:grpSp>
            <p:nvGrpSpPr>
              <p:cNvPr id="248878" name="Group 88"/>
              <p:cNvGrpSpPr>
                <a:grpSpLocks/>
              </p:cNvGrpSpPr>
              <p:nvPr/>
            </p:nvGrpSpPr>
            <p:grpSpPr bwMode="auto">
              <a:xfrm>
                <a:off x="730860" y="5346192"/>
                <a:ext cx="1293623" cy="1704901"/>
                <a:chOff x="420631" y="5753101"/>
                <a:chExt cx="891119" cy="1639328"/>
              </a:xfrm>
            </p:grpSpPr>
            <p:cxnSp>
              <p:nvCxnSpPr>
                <p:cNvPr id="248880" name="Straight Connector 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0631" y="5753102"/>
                  <a:ext cx="521201" cy="53575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8881" name="Straight Connector 98"/>
                <p:cNvCxnSpPr>
                  <a:cxnSpLocks noChangeShapeType="1"/>
                  <a:stCxn id="248875" idx="0"/>
                </p:cNvCxnSpPr>
                <p:nvPr/>
              </p:nvCxnSpPr>
              <p:spPr bwMode="auto">
                <a:xfrm flipH="1" flipV="1">
                  <a:off x="930962" y="5753101"/>
                  <a:ext cx="380788" cy="1639328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8879" name="Rectangle 89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0.215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551238" y="3733800"/>
            <a:ext cx="4427537" cy="2824163"/>
            <a:chOff x="120265" y="3733800"/>
            <a:chExt cx="4427527" cy="2824775"/>
          </a:xfrm>
        </p:grpSpPr>
        <p:pic>
          <p:nvPicPr>
            <p:cNvPr id="248845" name="Picture 34" descr="http://www.photo-dictionary.com/photofiles/list/2387/3117toy_spring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65" y="6101375"/>
              <a:ext cx="682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8846" name="Group 8"/>
            <p:cNvGrpSpPr>
              <a:grpSpLocks/>
            </p:cNvGrpSpPr>
            <p:nvPr/>
          </p:nvGrpSpPr>
          <p:grpSpPr bwMode="auto">
            <a:xfrm>
              <a:off x="882265" y="4623817"/>
              <a:ext cx="3665527" cy="1934758"/>
              <a:chOff x="152400" y="4623817"/>
              <a:chExt cx="3665527" cy="1934758"/>
            </a:xfrm>
          </p:grpSpPr>
          <p:pic>
            <p:nvPicPr>
              <p:cNvPr id="248852" name="Picture 20" descr="http://upload.wikimedia.org/wikipedia/commons/5/55/Dinky_Toys_-_Fire_engine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175" y="6066912"/>
                <a:ext cx="681752" cy="4540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8853" name="Group 3"/>
              <p:cNvGrpSpPr>
                <a:grpSpLocks/>
              </p:cNvGrpSpPr>
              <p:nvPr/>
            </p:nvGrpSpPr>
            <p:grpSpPr bwMode="auto">
              <a:xfrm>
                <a:off x="152400" y="5269468"/>
                <a:ext cx="2843302" cy="1289107"/>
                <a:chOff x="166113" y="5269468"/>
                <a:chExt cx="2843302" cy="1289107"/>
              </a:xfrm>
            </p:grpSpPr>
            <p:grpSp>
              <p:nvGrpSpPr>
                <p:cNvPr id="248857" name="Group 1"/>
                <p:cNvGrpSpPr>
                  <a:grpSpLocks/>
                </p:cNvGrpSpPr>
                <p:nvPr/>
              </p:nvGrpSpPr>
              <p:grpSpPr bwMode="auto">
                <a:xfrm>
                  <a:off x="1625064" y="5690616"/>
                  <a:ext cx="1384351" cy="867959"/>
                  <a:chOff x="204216" y="5690616"/>
                  <a:chExt cx="1384351" cy="867959"/>
                </a:xfrm>
              </p:grpSpPr>
              <p:pic>
                <p:nvPicPr>
                  <p:cNvPr id="248867" name="Picture 14" descr="http://www.independent.co.uk/incoming/article8458694.ece/ALTERNATES/w460/50-toys3.jpg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4216" y="6166204"/>
                    <a:ext cx="523160" cy="39237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8868" name="Picture 26" descr="http://upload.wikimedia.org/wikipedia/commons/b/bb/Dinky_Toys_-_Austin_Devon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98576" y="6121097"/>
                    <a:ext cx="789991" cy="43747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48869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533400" y="5690616"/>
                    <a:ext cx="573024" cy="405382"/>
                    <a:chOff x="533400" y="5690616"/>
                    <a:chExt cx="573024" cy="405382"/>
                  </a:xfrm>
                </p:grpSpPr>
                <p:sp>
                  <p:nvSpPr>
                    <p:cNvPr id="248870" name="Rectangle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1910" y="5712023"/>
                      <a:ext cx="184731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buFontTx/>
                        <a:buNone/>
                      </a:pPr>
                      <a:endParaRPr lang="en-US" altLang="en-US" sz="1400">
                        <a:solidFill>
                          <a:srgbClr val="CC00FF"/>
                        </a:solidFill>
                      </a:endParaRPr>
                    </a:p>
                  </p:txBody>
                </p:sp>
                <p:sp>
                  <p:nvSpPr>
                    <p:cNvPr id="248871" name="Rectangle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400" y="5690616"/>
                      <a:ext cx="184731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buFontTx/>
                        <a:buNone/>
                      </a:pPr>
                      <a:endParaRPr lang="en-US" altLang="en-US" sz="1400">
                        <a:solidFill>
                          <a:srgbClr val="CC00FF"/>
                        </a:solidFill>
                      </a:endParaRPr>
                    </a:p>
                  </p:txBody>
                </p:sp>
                <p:grpSp>
                  <p:nvGrpSpPr>
                    <p:cNvPr id="248872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863" y="5763772"/>
                      <a:ext cx="517561" cy="332226"/>
                      <a:chOff x="494573" y="5753100"/>
                      <a:chExt cx="883644" cy="352489"/>
                    </a:xfrm>
                  </p:grpSpPr>
                  <p:cxnSp>
                    <p:nvCxnSpPr>
                      <p:cNvPr id="248873" name="Straight Connector 4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94573" y="5762689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8874" name="Straight Connector 4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930958" y="5753100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</p:grpSp>
            <p:grpSp>
              <p:nvGrpSpPr>
                <p:cNvPr id="248858" name="Group 5"/>
                <p:cNvGrpSpPr>
                  <a:grpSpLocks/>
                </p:cNvGrpSpPr>
                <p:nvPr/>
              </p:nvGrpSpPr>
              <p:grpSpPr bwMode="auto">
                <a:xfrm>
                  <a:off x="166113" y="5687574"/>
                  <a:ext cx="1395502" cy="838750"/>
                  <a:chOff x="164033" y="5687574"/>
                  <a:chExt cx="1395502" cy="838750"/>
                </a:xfrm>
              </p:grpSpPr>
              <p:grpSp>
                <p:nvGrpSpPr>
                  <p:cNvPr id="24886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563327" y="5687574"/>
                    <a:ext cx="517561" cy="332226"/>
                    <a:chOff x="494573" y="5753100"/>
                    <a:chExt cx="883644" cy="352489"/>
                  </a:xfrm>
                </p:grpSpPr>
                <p:cxnSp>
                  <p:nvCxnSpPr>
                    <p:cNvPr id="248865" name="Straight Connector 57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94573" y="5762689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8866" name="Straight Connector 58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930958" y="5753100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pic>
                <p:nvPicPr>
                  <p:cNvPr id="248863" name="Picture 22" descr="http://www.modeltreinenenmeer.nl/files/7657/editor/images/Dinky-Toys-citroen-2cv-wegenwachtDSC_69091.jpg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9457" y="6038004"/>
                    <a:ext cx="670078" cy="4883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8864" name="Picture 28" descr="http://www.canada.com/cms/binary/1713166.jpg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4033" y="6117144"/>
                    <a:ext cx="608913" cy="39284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248859" name="Group 64"/>
                <p:cNvGrpSpPr>
                  <a:grpSpLocks/>
                </p:cNvGrpSpPr>
                <p:nvPr/>
              </p:nvGrpSpPr>
              <p:grpSpPr bwMode="auto">
                <a:xfrm>
                  <a:off x="792065" y="5269468"/>
                  <a:ext cx="1444302" cy="509545"/>
                  <a:chOff x="357811" y="5753100"/>
                  <a:chExt cx="994915" cy="489947"/>
                </a:xfrm>
              </p:grpSpPr>
              <p:cxnSp>
                <p:nvCxnSpPr>
                  <p:cNvPr id="248860" name="Straight Connector 6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7811" y="5753100"/>
                    <a:ext cx="584021" cy="416682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8861" name="Straight Connector 67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60" y="5753101"/>
                    <a:ext cx="421766" cy="489946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48854" name="Group 73"/>
              <p:cNvGrpSpPr>
                <a:grpSpLocks/>
              </p:cNvGrpSpPr>
              <p:nvPr/>
            </p:nvGrpSpPr>
            <p:grpSpPr bwMode="auto">
              <a:xfrm>
                <a:off x="1617040" y="4623817"/>
                <a:ext cx="1860011" cy="1443098"/>
                <a:chOff x="157039" y="5753101"/>
                <a:chExt cx="1281278" cy="1387594"/>
              </a:xfrm>
            </p:grpSpPr>
            <p:cxnSp>
              <p:nvCxnSpPr>
                <p:cNvPr id="248855" name="Straight Connector 7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57039" y="5753101"/>
                  <a:ext cx="784793" cy="647128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8856" name="Straight Connector 81"/>
                <p:cNvCxnSpPr>
                  <a:cxnSpLocks noChangeShapeType="1"/>
                  <a:stCxn id="248852" idx="0"/>
                </p:cNvCxnSpPr>
                <p:nvPr/>
              </p:nvCxnSpPr>
              <p:spPr bwMode="auto">
                <a:xfrm flipH="1" flipV="1">
                  <a:off x="937689" y="5753101"/>
                  <a:ext cx="500628" cy="1387594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8847" name="Group 65"/>
            <p:cNvGrpSpPr>
              <a:grpSpLocks/>
            </p:cNvGrpSpPr>
            <p:nvPr/>
          </p:nvGrpSpPr>
          <p:grpSpPr bwMode="auto">
            <a:xfrm>
              <a:off x="461459" y="3733800"/>
              <a:ext cx="3015592" cy="2367574"/>
              <a:chOff x="-197774" y="5065776"/>
              <a:chExt cx="3015592" cy="2367574"/>
            </a:xfrm>
          </p:grpSpPr>
          <p:grpSp>
            <p:nvGrpSpPr>
              <p:cNvPr id="248848" name="Group 99"/>
              <p:cNvGrpSpPr>
                <a:grpSpLocks/>
              </p:cNvGrpSpPr>
              <p:nvPr/>
            </p:nvGrpSpPr>
            <p:grpSpPr bwMode="auto">
              <a:xfrm>
                <a:off x="-197774" y="5346191"/>
                <a:ext cx="3015592" cy="2087159"/>
                <a:chOff x="-219063" y="5753101"/>
                <a:chExt cx="2077306" cy="2006884"/>
              </a:xfrm>
            </p:grpSpPr>
            <p:cxnSp>
              <p:nvCxnSpPr>
                <p:cNvPr id="248850" name="Straight Connector 101"/>
                <p:cNvCxnSpPr>
                  <a:cxnSpLocks noChangeShapeType="1"/>
                  <a:stCxn id="248845" idx="0"/>
                </p:cNvCxnSpPr>
                <p:nvPr/>
              </p:nvCxnSpPr>
              <p:spPr bwMode="auto">
                <a:xfrm flipV="1">
                  <a:off x="-219063" y="5753101"/>
                  <a:ext cx="1160895" cy="2006884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8851" name="Straight Connector 10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1"/>
                  <a:ext cx="927282" cy="612463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8849" name="Rectangle 100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49885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0.29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2630488" y="2971800"/>
            <a:ext cx="2938462" cy="1298575"/>
            <a:chOff x="-10009" y="5065776"/>
            <a:chExt cx="2938543" cy="1298375"/>
          </a:xfrm>
        </p:grpSpPr>
        <p:grpSp>
          <p:nvGrpSpPr>
            <p:cNvPr id="248841" name="Group 96"/>
            <p:cNvGrpSpPr>
              <a:grpSpLocks/>
            </p:cNvGrpSpPr>
            <p:nvPr/>
          </p:nvGrpSpPr>
          <p:grpSpPr bwMode="auto">
            <a:xfrm>
              <a:off x="-10009" y="5346190"/>
              <a:ext cx="2938543" cy="1017961"/>
              <a:chOff x="-89720" y="5753101"/>
              <a:chExt cx="2024230" cy="978809"/>
            </a:xfrm>
          </p:grpSpPr>
          <p:cxnSp>
            <p:nvCxnSpPr>
              <p:cNvPr id="248843" name="Straight Connector 105"/>
              <p:cNvCxnSpPr>
                <a:cxnSpLocks noChangeShapeType="1"/>
                <a:stCxn id="248879" idx="2"/>
              </p:cNvCxnSpPr>
              <p:nvPr/>
            </p:nvCxnSpPr>
            <p:spPr bwMode="auto">
              <a:xfrm flipV="1">
                <a:off x="-89720" y="5753101"/>
                <a:ext cx="1031552" cy="978809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8844" name="Straight Connector 108"/>
              <p:cNvCxnSpPr>
                <a:cxnSpLocks noChangeShapeType="1"/>
                <a:stCxn id="248849" idx="2"/>
              </p:cNvCxnSpPr>
              <p:nvPr/>
            </p:nvCxnSpPr>
            <p:spPr bwMode="auto">
              <a:xfrm flipH="1" flipV="1">
                <a:off x="930961" y="5753101"/>
                <a:ext cx="1003549" cy="75900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8842" name="Rectangle 104"/>
            <p:cNvSpPr>
              <a:spLocks noChangeArrowheads="1"/>
            </p:cNvSpPr>
            <p:nvPr/>
          </p:nvSpPr>
          <p:spPr bwMode="auto">
            <a:xfrm>
              <a:off x="1228925" y="5065776"/>
              <a:ext cx="5886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0.505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49859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062663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0" name="Rectangle 94"/>
          <p:cNvSpPr>
            <a:spLocks noChangeArrowheads="1"/>
          </p:cNvSpPr>
          <p:nvPr/>
        </p:nvSpPr>
        <p:spPr bwMode="auto">
          <a:xfrm>
            <a:off x="334963" y="6503988"/>
            <a:ext cx="588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1400" i="0">
                <a:solidFill>
                  <a:srgbClr val="66FF66"/>
                </a:solidFill>
              </a:rPr>
              <a:t>0.495</a:t>
            </a:r>
            <a:endParaRPr lang="en-US" altLang="en-US" sz="1400">
              <a:solidFill>
                <a:srgbClr val="66FF66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2971800"/>
            <a:ext cx="4813300" cy="3838575"/>
            <a:chOff x="-6052043" y="12927125"/>
            <a:chExt cx="4813499" cy="3838568"/>
          </a:xfrm>
        </p:grpSpPr>
        <p:sp>
          <p:nvSpPr>
            <p:cNvPr id="249925" name="Oval 2"/>
            <p:cNvSpPr>
              <a:spLocks noChangeArrowheads="1"/>
            </p:cNvSpPr>
            <p:nvPr/>
          </p:nvSpPr>
          <p:spPr bwMode="auto">
            <a:xfrm>
              <a:off x="-1719412" y="12927125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  <p:sp>
          <p:nvSpPr>
            <p:cNvPr id="249926" name="Oval 107"/>
            <p:cNvSpPr>
              <a:spLocks noChangeArrowheads="1"/>
            </p:cNvSpPr>
            <p:nvPr/>
          </p:nvSpPr>
          <p:spPr bwMode="auto">
            <a:xfrm>
              <a:off x="-6052043" y="16431972"/>
              <a:ext cx="480868" cy="333721"/>
            </a:xfrm>
            <a:prstGeom prst="ellipse">
              <a:avLst/>
            </a:prstGeom>
            <a:noFill/>
            <a:ln w="317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endParaRPr lang="en-US" altLang="en-US" sz="2800" i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941388" y="2971800"/>
            <a:ext cx="7826375" cy="3603625"/>
            <a:chOff x="152400" y="2971800"/>
            <a:chExt cx="7826772" cy="3602906"/>
          </a:xfrm>
        </p:grpSpPr>
        <p:grpSp>
          <p:nvGrpSpPr>
            <p:cNvPr id="249868" name="Group 9"/>
            <p:cNvGrpSpPr>
              <a:grpSpLocks/>
            </p:cNvGrpSpPr>
            <p:nvPr/>
          </p:nvGrpSpPr>
          <p:grpSpPr bwMode="auto">
            <a:xfrm>
              <a:off x="152400" y="4242816"/>
              <a:ext cx="3246845" cy="2331890"/>
              <a:chOff x="152400" y="4242816"/>
              <a:chExt cx="3246845" cy="2331890"/>
            </a:xfrm>
          </p:grpSpPr>
          <p:pic>
            <p:nvPicPr>
              <p:cNvPr id="249903" name="Picture 12" descr="http://www.toyshopuk.co.uk/assets/gfx/bloco-toys-lion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4093" y="5947717"/>
                <a:ext cx="535152" cy="62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9904" name="Group 7"/>
              <p:cNvGrpSpPr>
                <a:grpSpLocks/>
              </p:cNvGrpSpPr>
              <p:nvPr/>
            </p:nvGrpSpPr>
            <p:grpSpPr bwMode="auto">
              <a:xfrm>
                <a:off x="152400" y="4772638"/>
                <a:ext cx="2655051" cy="1777419"/>
                <a:chOff x="100584" y="4772638"/>
                <a:chExt cx="2655051" cy="1777419"/>
              </a:xfrm>
            </p:grpSpPr>
            <p:pic>
              <p:nvPicPr>
                <p:cNvPr id="249908" name="Picture 18" descr="http://upload.wikimedia.org/wikipedia/commons/2/26/The_King's_Aeroplane,_Airspeed_Envoy_(Dinky_Toys_62k)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584" y="6027480"/>
                  <a:ext cx="586498" cy="5225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9909" name="Group 6"/>
                <p:cNvGrpSpPr>
                  <a:grpSpLocks/>
                </p:cNvGrpSpPr>
                <p:nvPr/>
              </p:nvGrpSpPr>
              <p:grpSpPr bwMode="auto">
                <a:xfrm>
                  <a:off x="799858" y="5346189"/>
                  <a:ext cx="1955777" cy="1203868"/>
                  <a:chOff x="161826" y="5346189"/>
                  <a:chExt cx="1955777" cy="1203868"/>
                </a:xfrm>
              </p:grpSpPr>
              <p:grpSp>
                <p:nvGrpSpPr>
                  <p:cNvPr id="249913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161826" y="5638799"/>
                    <a:ext cx="1249321" cy="899259"/>
                    <a:chOff x="190116" y="5712023"/>
                    <a:chExt cx="1249321" cy="899259"/>
                  </a:xfrm>
                </p:grpSpPr>
                <p:pic>
                  <p:nvPicPr>
                    <p:cNvPr id="249918" name="Picture 4" descr="http://www.actionfigurefury.com/wp-content/uploads/2012/09/IndyToys002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941832" y="6038004"/>
                      <a:ext cx="497605" cy="5732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49919" name="Picture 16" descr="http://image.made-in-china.com/2f0j00WBfTeqGsfjbd/Ride-on-Car-6V-ELC-B16-1-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0116" y="6096000"/>
                      <a:ext cx="608914" cy="51528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249920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8863" y="5712023"/>
                      <a:ext cx="517561" cy="383975"/>
                      <a:chOff x="588863" y="5712023"/>
                      <a:chExt cx="517561" cy="383975"/>
                    </a:xfrm>
                  </p:grpSpPr>
                  <p:sp>
                    <p:nvSpPr>
                      <p:cNvPr id="249921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1909" y="5712023"/>
                        <a:ext cx="184731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buFontTx/>
                          <a:buNone/>
                        </a:pPr>
                        <a:endParaRPr lang="en-US" altLang="en-US" sz="1400">
                          <a:solidFill>
                            <a:srgbClr val="CC00FF"/>
                          </a:solidFill>
                        </a:endParaRPr>
                      </a:p>
                    </p:txBody>
                  </p:sp>
                  <p:grpSp>
                    <p:nvGrpSpPr>
                      <p:cNvPr id="249922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8863" y="5763772"/>
                        <a:ext cx="517561" cy="332226"/>
                        <a:chOff x="494573" y="5753100"/>
                        <a:chExt cx="883644" cy="352489"/>
                      </a:xfrm>
                    </p:grpSpPr>
                    <p:cxnSp>
                      <p:nvCxnSpPr>
                        <p:cNvPr id="249923" name="Straight Connector 8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94573" y="5762689"/>
                          <a:ext cx="447259" cy="342900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rgbClr val="CC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49924" name="Straight Connector 84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930958" y="5753100"/>
                          <a:ext cx="447259" cy="342900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rgbClr val="CC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</p:grpSp>
              <p:pic>
                <p:nvPicPr>
                  <p:cNvPr id="249914" name="Picture 24" descr="http://upload.wikimedia.org/wikipedia/commons/b/be/Dinky_Toys_-_Elevator.jpg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15951" y="5936372"/>
                    <a:ext cx="601652" cy="61368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49915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838200" y="5346189"/>
                    <a:ext cx="978576" cy="590180"/>
                    <a:chOff x="494573" y="5753100"/>
                    <a:chExt cx="674097" cy="567481"/>
                  </a:xfrm>
                </p:grpSpPr>
                <p:cxnSp>
                  <p:nvCxnSpPr>
                    <p:cNvPr id="249916" name="Straight Connector 6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94573" y="5753100"/>
                      <a:ext cx="447259" cy="34290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9917" name="Straight Connector 61"/>
                    <p:cNvCxnSpPr>
                      <a:cxnSpLocks noChangeShapeType="1"/>
                      <a:stCxn id="249914" idx="0"/>
                    </p:cNvCxnSpPr>
                    <p:nvPr/>
                  </p:nvCxnSpPr>
                  <p:spPr bwMode="auto">
                    <a:xfrm flipH="1" flipV="1">
                      <a:off x="930959" y="5753100"/>
                      <a:ext cx="237711" cy="567481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49910" name="Group 68"/>
                <p:cNvGrpSpPr>
                  <a:grpSpLocks/>
                </p:cNvGrpSpPr>
                <p:nvPr/>
              </p:nvGrpSpPr>
              <p:grpSpPr bwMode="auto">
                <a:xfrm>
                  <a:off x="445649" y="4772638"/>
                  <a:ext cx="1715620" cy="1254840"/>
                  <a:chOff x="42998" y="5753101"/>
                  <a:chExt cx="1181814" cy="1206577"/>
                </a:xfrm>
              </p:grpSpPr>
              <p:cxnSp>
                <p:nvCxnSpPr>
                  <p:cNvPr id="249911" name="Straight Connector 7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2998" y="5753101"/>
                    <a:ext cx="898834" cy="1206577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9912" name="Straight Connector 71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61" y="5753102"/>
                    <a:ext cx="293851" cy="577802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49905" name="Group 88"/>
              <p:cNvGrpSpPr>
                <a:grpSpLocks/>
              </p:cNvGrpSpPr>
              <p:nvPr/>
            </p:nvGrpSpPr>
            <p:grpSpPr bwMode="auto">
              <a:xfrm>
                <a:off x="1838047" y="4242816"/>
                <a:ext cx="1293623" cy="1704901"/>
                <a:chOff x="420631" y="5753101"/>
                <a:chExt cx="891119" cy="1639328"/>
              </a:xfrm>
            </p:grpSpPr>
            <p:cxnSp>
              <p:nvCxnSpPr>
                <p:cNvPr id="249906" name="Straight Connector 97"/>
                <p:cNvCxnSpPr>
                  <a:cxnSpLocks noChangeShapeType="1"/>
                </p:cNvCxnSpPr>
                <p:nvPr/>
              </p:nvCxnSpPr>
              <p:spPr bwMode="auto">
                <a:xfrm flipV="1">
                  <a:off x="420631" y="5753102"/>
                  <a:ext cx="521201" cy="535752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9907" name="Straight Connector 98"/>
                <p:cNvCxnSpPr>
                  <a:cxnSpLocks noChangeShapeType="1"/>
                  <a:stCxn id="249903" idx="0"/>
                </p:cNvCxnSpPr>
                <p:nvPr/>
              </p:nvCxnSpPr>
              <p:spPr bwMode="auto">
                <a:xfrm flipH="1" flipV="1">
                  <a:off x="930962" y="5753101"/>
                  <a:ext cx="380788" cy="1639328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9869" name="Group 10"/>
            <p:cNvGrpSpPr>
              <a:grpSpLocks/>
            </p:cNvGrpSpPr>
            <p:nvPr/>
          </p:nvGrpSpPr>
          <p:grpSpPr bwMode="auto">
            <a:xfrm>
              <a:off x="3551645" y="4014215"/>
              <a:ext cx="4427527" cy="2544360"/>
              <a:chOff x="120265" y="4014215"/>
              <a:chExt cx="4427527" cy="2544360"/>
            </a:xfrm>
          </p:grpSpPr>
          <p:pic>
            <p:nvPicPr>
              <p:cNvPr id="249875" name="Picture 34" descr="http://www.photo-dictionary.com/photofiles/list/2387/3117toy_spring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65" y="6101375"/>
                <a:ext cx="68238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9876" name="Group 8"/>
              <p:cNvGrpSpPr>
                <a:grpSpLocks/>
              </p:cNvGrpSpPr>
              <p:nvPr/>
            </p:nvGrpSpPr>
            <p:grpSpPr bwMode="auto">
              <a:xfrm>
                <a:off x="882265" y="4623817"/>
                <a:ext cx="3665527" cy="1934758"/>
                <a:chOff x="152400" y="4623817"/>
                <a:chExt cx="3665527" cy="1934758"/>
              </a:xfrm>
            </p:grpSpPr>
            <p:pic>
              <p:nvPicPr>
                <p:cNvPr id="249880" name="Picture 20" descr="http://upload.wikimedia.org/wikipedia/commons/5/55/Dinky_Toys_-_Fire_engine.jpg"/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36175" y="6066912"/>
                  <a:ext cx="681752" cy="4540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49881" name="Group 3"/>
                <p:cNvGrpSpPr>
                  <a:grpSpLocks/>
                </p:cNvGrpSpPr>
                <p:nvPr/>
              </p:nvGrpSpPr>
              <p:grpSpPr bwMode="auto">
                <a:xfrm>
                  <a:off x="152400" y="5269468"/>
                  <a:ext cx="2843302" cy="1289107"/>
                  <a:chOff x="166113" y="5269468"/>
                  <a:chExt cx="2843302" cy="1289107"/>
                </a:xfrm>
              </p:grpSpPr>
              <p:grpSp>
                <p:nvGrpSpPr>
                  <p:cNvPr id="249885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1625064" y="5690616"/>
                    <a:ext cx="1384351" cy="867959"/>
                    <a:chOff x="204216" y="5690616"/>
                    <a:chExt cx="1384351" cy="867959"/>
                  </a:xfrm>
                </p:grpSpPr>
                <p:pic>
                  <p:nvPicPr>
                    <p:cNvPr id="249895" name="Picture 14" descr="http://www.independent.co.uk/incoming/article8458694.ece/ALTERNATES/w460/50-toys3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04216" y="6166204"/>
                      <a:ext cx="523160" cy="3923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49896" name="Picture 26" descr="http://upload.wikimedia.org/wikipedia/commons/b/bb/Dinky_Toys_-_Austin_Devon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8576" y="6121097"/>
                      <a:ext cx="789991" cy="43747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249897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400" y="5690616"/>
                      <a:ext cx="573024" cy="405382"/>
                      <a:chOff x="533400" y="5690616"/>
                      <a:chExt cx="573024" cy="405382"/>
                    </a:xfrm>
                  </p:grpSpPr>
                  <p:sp>
                    <p:nvSpPr>
                      <p:cNvPr id="249898" name="Rectangle 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1910" y="5712023"/>
                        <a:ext cx="184731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buFontTx/>
                          <a:buNone/>
                        </a:pPr>
                        <a:endParaRPr lang="en-US" altLang="en-US" sz="1400">
                          <a:solidFill>
                            <a:srgbClr val="CC00FF"/>
                          </a:solidFill>
                        </a:endParaRPr>
                      </a:p>
                    </p:txBody>
                  </p:sp>
                  <p:sp>
                    <p:nvSpPr>
                      <p:cNvPr id="249899" name="Rectangle 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33400" y="5690616"/>
                        <a:ext cx="184731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 eaLnBrk="0" hangingPunct="0"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1pPr>
                        <a:lvl2pPr marL="742950" indent="-285750" eaLnBrk="0" hangingPunct="0"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2pPr>
                        <a:lvl3pPr marL="1143000" indent="-228600" eaLnBrk="0" hangingPunct="0"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3pPr>
                        <a:lvl4pPr marL="1600200" indent="-228600" eaLnBrk="0" hangingPunct="0"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4pPr>
                        <a:lvl5pPr marL="2057400" indent="-228600" eaLnBrk="0" hangingPunct="0"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Times New Roman" pitchFamily="18" charset="0"/>
                          </a:defRPr>
                        </a:lvl9pPr>
                      </a:lstStyle>
                      <a:p>
                        <a:pPr eaLnBrk="1" hangingPunct="1">
                          <a:buFontTx/>
                          <a:buNone/>
                        </a:pPr>
                        <a:endParaRPr lang="en-US" altLang="en-US" sz="1400">
                          <a:solidFill>
                            <a:srgbClr val="CC00FF"/>
                          </a:solidFill>
                        </a:endParaRPr>
                      </a:p>
                    </p:txBody>
                  </p:sp>
                  <p:grpSp>
                    <p:nvGrpSpPr>
                      <p:cNvPr id="249900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8863" y="5763772"/>
                        <a:ext cx="517561" cy="332226"/>
                        <a:chOff x="494573" y="5753100"/>
                        <a:chExt cx="883644" cy="352489"/>
                      </a:xfrm>
                    </p:grpSpPr>
                    <p:cxnSp>
                      <p:nvCxnSpPr>
                        <p:cNvPr id="249901" name="Straight Connector 45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94573" y="5762689"/>
                          <a:ext cx="447259" cy="342900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rgbClr val="CC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49902" name="Straight Connector 46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930958" y="5753100"/>
                          <a:ext cx="447259" cy="342900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rgbClr val="CC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</p:grpSp>
              </p:grpSp>
              <p:grpSp>
                <p:nvGrpSpPr>
                  <p:cNvPr id="24988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66113" y="5687574"/>
                    <a:ext cx="1395502" cy="838750"/>
                    <a:chOff x="164033" y="5687574"/>
                    <a:chExt cx="1395502" cy="838750"/>
                  </a:xfrm>
                </p:grpSpPr>
                <p:grpSp>
                  <p:nvGrpSpPr>
                    <p:cNvPr id="249890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63327" y="5687574"/>
                      <a:ext cx="517561" cy="332226"/>
                      <a:chOff x="494573" y="5753100"/>
                      <a:chExt cx="883644" cy="352489"/>
                    </a:xfrm>
                  </p:grpSpPr>
                  <p:cxnSp>
                    <p:nvCxnSpPr>
                      <p:cNvPr id="249893" name="Straight Connector 5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94573" y="5762689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49894" name="Straight Connector 5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930958" y="5753100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  <p:pic>
                  <p:nvPicPr>
                    <p:cNvPr id="249891" name="Picture 22" descr="http://www.modeltreinenenmeer.nl/files/7657/editor/images/Dinky-Toys-citroen-2cv-wegenwachtDSC_69091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89457" y="6038004"/>
                      <a:ext cx="670078" cy="4883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49892" name="Picture 28" descr="http://www.canada.com/cms/binary/1713166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64033" y="6117144"/>
                      <a:ext cx="608913" cy="39284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</p:grpSp>
              <p:grpSp>
                <p:nvGrpSpPr>
                  <p:cNvPr id="249887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792065" y="5269468"/>
                    <a:ext cx="1444302" cy="509545"/>
                    <a:chOff x="357811" y="5753100"/>
                    <a:chExt cx="994915" cy="489947"/>
                  </a:xfrm>
                </p:grpSpPr>
                <p:cxnSp>
                  <p:nvCxnSpPr>
                    <p:cNvPr id="249888" name="Straight Connector 66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357811" y="5753100"/>
                      <a:ext cx="584021" cy="416682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9889" name="Straight Connector 67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930960" y="5753101"/>
                      <a:ext cx="421766" cy="489946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49882" name="Group 73"/>
                <p:cNvGrpSpPr>
                  <a:grpSpLocks/>
                </p:cNvGrpSpPr>
                <p:nvPr/>
              </p:nvGrpSpPr>
              <p:grpSpPr bwMode="auto">
                <a:xfrm>
                  <a:off x="1617040" y="4623817"/>
                  <a:ext cx="1860011" cy="1443098"/>
                  <a:chOff x="157039" y="5753101"/>
                  <a:chExt cx="1281278" cy="1387594"/>
                </a:xfrm>
              </p:grpSpPr>
              <p:cxnSp>
                <p:nvCxnSpPr>
                  <p:cNvPr id="249883" name="Straight Connector 78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157039" y="5753101"/>
                    <a:ext cx="784793" cy="647128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49884" name="Straight Connector 81"/>
                  <p:cNvCxnSpPr>
                    <a:cxnSpLocks noChangeShapeType="1"/>
                    <a:stCxn id="249880" idx="0"/>
                  </p:cNvCxnSpPr>
                  <p:nvPr/>
                </p:nvCxnSpPr>
                <p:spPr bwMode="auto">
                  <a:xfrm flipH="1" flipV="1">
                    <a:off x="937689" y="5753101"/>
                    <a:ext cx="500628" cy="1387594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49877" name="Group 99"/>
              <p:cNvGrpSpPr>
                <a:grpSpLocks/>
              </p:cNvGrpSpPr>
              <p:nvPr/>
            </p:nvGrpSpPr>
            <p:grpSpPr bwMode="auto">
              <a:xfrm>
                <a:off x="461459" y="4014215"/>
                <a:ext cx="3015592" cy="2087159"/>
                <a:chOff x="-219063" y="5753101"/>
                <a:chExt cx="2077306" cy="2006884"/>
              </a:xfrm>
            </p:grpSpPr>
            <p:cxnSp>
              <p:nvCxnSpPr>
                <p:cNvPr id="249878" name="Straight Connector 101"/>
                <p:cNvCxnSpPr>
                  <a:cxnSpLocks noChangeShapeType="1"/>
                  <a:stCxn id="249875" idx="0"/>
                </p:cNvCxnSpPr>
                <p:nvPr/>
              </p:nvCxnSpPr>
              <p:spPr bwMode="auto">
                <a:xfrm flipV="1">
                  <a:off x="-219063" y="5753101"/>
                  <a:ext cx="1160895" cy="2006884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9879" name="Straight Connector 103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1"/>
                  <a:ext cx="927282" cy="612463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49870" name="Group 69"/>
            <p:cNvGrpSpPr>
              <a:grpSpLocks/>
            </p:cNvGrpSpPr>
            <p:nvPr/>
          </p:nvGrpSpPr>
          <p:grpSpPr bwMode="auto">
            <a:xfrm>
              <a:off x="2630424" y="2971800"/>
              <a:ext cx="2938543" cy="1298375"/>
              <a:chOff x="-10009" y="5065776"/>
              <a:chExt cx="2938543" cy="1298375"/>
            </a:xfrm>
          </p:grpSpPr>
          <p:grpSp>
            <p:nvGrpSpPr>
              <p:cNvPr id="249871" name="Group 96"/>
              <p:cNvGrpSpPr>
                <a:grpSpLocks/>
              </p:cNvGrpSpPr>
              <p:nvPr/>
            </p:nvGrpSpPr>
            <p:grpSpPr bwMode="auto">
              <a:xfrm>
                <a:off x="-10009" y="5346190"/>
                <a:ext cx="2938543" cy="1017961"/>
                <a:chOff x="-89720" y="5753101"/>
                <a:chExt cx="2024230" cy="978809"/>
              </a:xfrm>
            </p:grpSpPr>
            <p:cxnSp>
              <p:nvCxnSpPr>
                <p:cNvPr id="249873" name="Straight Connector 105"/>
                <p:cNvCxnSpPr>
                  <a:cxnSpLocks noChangeShapeType="1"/>
                </p:cNvCxnSpPr>
                <p:nvPr/>
              </p:nvCxnSpPr>
              <p:spPr bwMode="auto">
                <a:xfrm flipV="1">
                  <a:off x="-89720" y="5753101"/>
                  <a:ext cx="1031552" cy="978809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49874" name="Straight Connector 10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1"/>
                  <a:ext cx="1003549" cy="759003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49872" name="Rectangle 104"/>
              <p:cNvSpPr>
                <a:spLocks noChangeArrowheads="1"/>
              </p:cNvSpPr>
              <p:nvPr/>
            </p:nvSpPr>
            <p:spPr bwMode="auto">
              <a:xfrm>
                <a:off x="1228925" y="5065776"/>
                <a:ext cx="58862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0.505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554038" y="2359025"/>
            <a:ext cx="4398962" cy="3703638"/>
            <a:chOff x="-1116422" y="5142138"/>
            <a:chExt cx="4398144" cy="3703064"/>
          </a:xfrm>
        </p:grpSpPr>
        <p:grpSp>
          <p:nvGrpSpPr>
            <p:cNvPr id="249864" name="Group 74"/>
            <p:cNvGrpSpPr>
              <a:grpSpLocks/>
            </p:cNvGrpSpPr>
            <p:nvPr/>
          </p:nvGrpSpPr>
          <p:grpSpPr bwMode="auto">
            <a:xfrm>
              <a:off x="-1116422" y="5373553"/>
              <a:ext cx="4398144" cy="3471649"/>
              <a:chOff x="-851878" y="5779411"/>
              <a:chExt cx="3029683" cy="3338126"/>
            </a:xfrm>
          </p:grpSpPr>
          <p:cxnSp>
            <p:nvCxnSpPr>
              <p:cNvPr id="249866" name="Straight Connector 106"/>
              <p:cNvCxnSpPr>
                <a:cxnSpLocks noChangeShapeType="1"/>
                <a:stCxn id="249859" idx="0"/>
              </p:cNvCxnSpPr>
              <p:nvPr/>
            </p:nvCxnSpPr>
            <p:spPr bwMode="auto">
              <a:xfrm flipV="1">
                <a:off x="-851878" y="5779411"/>
                <a:ext cx="1973656" cy="3338126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9867" name="Straight Connector 109"/>
              <p:cNvCxnSpPr>
                <a:cxnSpLocks noChangeShapeType="1"/>
                <a:stCxn id="249872" idx="2"/>
              </p:cNvCxnSpPr>
              <p:nvPr/>
            </p:nvCxnSpPr>
            <p:spPr bwMode="auto">
              <a:xfrm flipH="1" flipV="1">
                <a:off x="1121778" y="5779411"/>
                <a:ext cx="1056027" cy="662447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49865" name="Rectangle 95"/>
            <p:cNvSpPr>
              <a:spLocks noChangeArrowheads="1"/>
            </p:cNvSpPr>
            <p:nvPr/>
          </p:nvSpPr>
          <p:spPr bwMode="auto">
            <a:xfrm>
              <a:off x="1529395" y="514213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66FF66"/>
                  </a:solidFill>
                </a:rPr>
                <a:t>  1</a:t>
              </a:r>
              <a:endParaRPr lang="en-US" altLang="en-US" sz="1400">
                <a:solidFill>
                  <a:srgbClr val="66FF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1300" y="2359025"/>
            <a:ext cx="8526463" cy="4216400"/>
            <a:chOff x="240792" y="2359194"/>
            <a:chExt cx="8527415" cy="4216231"/>
          </a:xfrm>
        </p:grpSpPr>
        <p:pic>
          <p:nvPicPr>
            <p:cNvPr id="250885" name="Picture 36" descr="http://www.photo-dictionary.com/photofiles/list/3965/5315toy_do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792" y="6062599"/>
              <a:ext cx="627063" cy="46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0886" name="Group 11"/>
            <p:cNvGrpSpPr>
              <a:grpSpLocks/>
            </p:cNvGrpSpPr>
            <p:nvPr/>
          </p:nvGrpSpPr>
          <p:grpSpPr bwMode="auto">
            <a:xfrm>
              <a:off x="941832" y="3252270"/>
              <a:ext cx="7826375" cy="3323155"/>
              <a:chOff x="152400" y="3252214"/>
              <a:chExt cx="7826772" cy="3322492"/>
            </a:xfrm>
          </p:grpSpPr>
          <p:grpSp>
            <p:nvGrpSpPr>
              <p:cNvPr id="250892" name="Group 9"/>
              <p:cNvGrpSpPr>
                <a:grpSpLocks/>
              </p:cNvGrpSpPr>
              <p:nvPr/>
            </p:nvGrpSpPr>
            <p:grpSpPr bwMode="auto">
              <a:xfrm>
                <a:off x="152400" y="4242816"/>
                <a:ext cx="3246845" cy="2331890"/>
                <a:chOff x="152400" y="4242816"/>
                <a:chExt cx="3246845" cy="2331890"/>
              </a:xfrm>
            </p:grpSpPr>
            <p:pic>
              <p:nvPicPr>
                <p:cNvPr id="250925" name="Picture 12" descr="http://www.toyshopuk.co.uk/assets/gfx/bloco-toys-lion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64093" y="5947717"/>
                  <a:ext cx="535152" cy="626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50926" name="Group 7"/>
                <p:cNvGrpSpPr>
                  <a:grpSpLocks/>
                </p:cNvGrpSpPr>
                <p:nvPr/>
              </p:nvGrpSpPr>
              <p:grpSpPr bwMode="auto">
                <a:xfrm>
                  <a:off x="152400" y="4772638"/>
                  <a:ext cx="2655051" cy="1777419"/>
                  <a:chOff x="100584" y="4772638"/>
                  <a:chExt cx="2655051" cy="1777419"/>
                </a:xfrm>
              </p:grpSpPr>
              <p:pic>
                <p:nvPicPr>
                  <p:cNvPr id="250930" name="Picture 18" descr="http://upload.wikimedia.org/wikipedia/commons/2/26/The_King's_Aeroplane,_Airspeed_Envoy_(Dinky_Toys_62k).jpg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00584" y="6027480"/>
                    <a:ext cx="586498" cy="5225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50931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799858" y="5346189"/>
                    <a:ext cx="1955777" cy="1203868"/>
                    <a:chOff x="161826" y="5346189"/>
                    <a:chExt cx="1955777" cy="1203868"/>
                  </a:xfrm>
                </p:grpSpPr>
                <p:grpSp>
                  <p:nvGrpSpPr>
                    <p:cNvPr id="250935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1826" y="5638799"/>
                      <a:ext cx="1249321" cy="899259"/>
                      <a:chOff x="190116" y="5712023"/>
                      <a:chExt cx="1249321" cy="899259"/>
                    </a:xfrm>
                  </p:grpSpPr>
                  <p:pic>
                    <p:nvPicPr>
                      <p:cNvPr id="250940" name="Picture 4" descr="http://www.actionfigurefury.com/wp-content/uploads/2012/09/IndyToys002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832" y="6038004"/>
                        <a:ext cx="497605" cy="5732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0941" name="Picture 16" descr="http://image.made-in-china.com/2f0j00WBfTeqGsfjbd/Ride-on-Car-6V-ELC-B16-1-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16" y="6096000"/>
                        <a:ext cx="608914" cy="5152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250942" name="Group 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88863" y="5712023"/>
                        <a:ext cx="517561" cy="383975"/>
                        <a:chOff x="588863" y="5712023"/>
                        <a:chExt cx="517561" cy="383975"/>
                      </a:xfrm>
                    </p:grpSpPr>
                    <p:sp>
                      <p:nvSpPr>
                        <p:cNvPr id="250943" name="Rectangle 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1909" y="5712023"/>
                          <a:ext cx="184731" cy="3077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>
                            <a:buFontTx/>
                            <a:buNone/>
                          </a:pPr>
                          <a:endParaRPr lang="en-US" altLang="en-US" sz="1400">
                            <a:solidFill>
                              <a:srgbClr val="CC00FF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50944" name="Group 8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88863" y="5763772"/>
                          <a:ext cx="517561" cy="332226"/>
                          <a:chOff x="494573" y="5753100"/>
                          <a:chExt cx="883644" cy="352489"/>
                        </a:xfrm>
                      </p:grpSpPr>
                      <p:cxnSp>
                        <p:nvCxnSpPr>
                          <p:cNvPr id="250945" name="Straight Connector 83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494573" y="5762689"/>
                            <a:ext cx="447259" cy="342900"/>
                          </a:xfrm>
                          <a:prstGeom prst="line">
                            <a:avLst/>
                          </a:prstGeom>
                          <a:noFill/>
                          <a:ln w="19050" algn="ctr">
                            <a:solidFill>
                              <a:srgbClr val="CC00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250946" name="Straight Connector 84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 flipV="1">
                            <a:off x="930958" y="5753100"/>
                            <a:ext cx="447259" cy="342900"/>
                          </a:xfrm>
                          <a:prstGeom prst="line">
                            <a:avLst/>
                          </a:prstGeom>
                          <a:noFill/>
                          <a:ln w="19050" algn="ctr">
                            <a:solidFill>
                              <a:srgbClr val="CC00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  <p:pic>
                  <p:nvPicPr>
                    <p:cNvPr id="250936" name="Picture 24" descr="http://upload.wikimedia.org/wikipedia/commons/b/be/Dinky_Toys_-_Elevator.jp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515951" y="5936372"/>
                      <a:ext cx="601652" cy="61368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250937" name="Group 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8200" y="5346189"/>
                      <a:ext cx="978576" cy="590180"/>
                      <a:chOff x="494573" y="5753100"/>
                      <a:chExt cx="674097" cy="567481"/>
                    </a:xfrm>
                  </p:grpSpPr>
                  <p:cxnSp>
                    <p:nvCxnSpPr>
                      <p:cNvPr id="250938" name="Straight Connector 60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494573" y="5753100"/>
                        <a:ext cx="447259" cy="342900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50939" name="Straight Connector 61"/>
                      <p:cNvCxnSpPr>
                        <a:cxnSpLocks noChangeShapeType="1"/>
                        <a:stCxn id="250936" idx="0"/>
                      </p:cNvCxnSpPr>
                      <p:nvPr/>
                    </p:nvCxnSpPr>
                    <p:spPr bwMode="auto">
                      <a:xfrm flipH="1" flipV="1">
                        <a:off x="930959" y="5753100"/>
                        <a:ext cx="237711" cy="567481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250932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45649" y="4772638"/>
                    <a:ext cx="1715620" cy="1254840"/>
                    <a:chOff x="42998" y="5753101"/>
                    <a:chExt cx="1181814" cy="1206577"/>
                  </a:xfrm>
                </p:grpSpPr>
                <p:cxnSp>
                  <p:nvCxnSpPr>
                    <p:cNvPr id="250933" name="Straight Connector 70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2998" y="5753101"/>
                      <a:ext cx="898834" cy="1206577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0934" name="Straight Connector 71"/>
                    <p:cNvCxnSpPr>
                      <a:cxnSpLocks noChangeShapeType="1"/>
                    </p:cNvCxnSpPr>
                    <p:nvPr/>
                  </p:nvCxnSpPr>
                  <p:spPr bwMode="auto">
                    <a:xfrm flipH="1" flipV="1">
                      <a:off x="930961" y="5753102"/>
                      <a:ext cx="293851" cy="577802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50927" name="Group 88"/>
                <p:cNvGrpSpPr>
                  <a:grpSpLocks/>
                </p:cNvGrpSpPr>
                <p:nvPr/>
              </p:nvGrpSpPr>
              <p:grpSpPr bwMode="auto">
                <a:xfrm>
                  <a:off x="1838047" y="4242816"/>
                  <a:ext cx="1293623" cy="1704901"/>
                  <a:chOff x="420631" y="5753101"/>
                  <a:chExt cx="891119" cy="1639328"/>
                </a:xfrm>
              </p:grpSpPr>
              <p:cxnSp>
                <p:nvCxnSpPr>
                  <p:cNvPr id="250928" name="Straight Connector 97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20631" y="5753102"/>
                    <a:ext cx="521201" cy="535752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0929" name="Straight Connector 98"/>
                  <p:cNvCxnSpPr>
                    <a:cxnSpLocks noChangeShapeType="1"/>
                    <a:stCxn id="250925" idx="0"/>
                  </p:cNvCxnSpPr>
                  <p:nvPr/>
                </p:nvCxnSpPr>
                <p:spPr bwMode="auto">
                  <a:xfrm flipH="1" flipV="1">
                    <a:off x="930962" y="5753101"/>
                    <a:ext cx="380788" cy="1639328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50893" name="Group 10"/>
              <p:cNvGrpSpPr>
                <a:grpSpLocks/>
              </p:cNvGrpSpPr>
              <p:nvPr/>
            </p:nvGrpSpPr>
            <p:grpSpPr bwMode="auto">
              <a:xfrm>
                <a:off x="3551645" y="4014215"/>
                <a:ext cx="4427527" cy="2544360"/>
                <a:chOff x="120265" y="4014215"/>
                <a:chExt cx="4427527" cy="2544360"/>
              </a:xfrm>
            </p:grpSpPr>
            <p:pic>
              <p:nvPicPr>
                <p:cNvPr id="250897" name="Picture 34" descr="http://www.photo-dictionary.com/photofiles/list/2387/3117toy_spring.jpg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265" y="6101375"/>
                  <a:ext cx="682388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50898" name="Group 8"/>
                <p:cNvGrpSpPr>
                  <a:grpSpLocks/>
                </p:cNvGrpSpPr>
                <p:nvPr/>
              </p:nvGrpSpPr>
              <p:grpSpPr bwMode="auto">
                <a:xfrm>
                  <a:off x="882265" y="4623817"/>
                  <a:ext cx="3665527" cy="1934758"/>
                  <a:chOff x="152400" y="4623817"/>
                  <a:chExt cx="3665527" cy="1934758"/>
                </a:xfrm>
              </p:grpSpPr>
              <p:pic>
                <p:nvPicPr>
                  <p:cNvPr id="250902" name="Picture 20" descr="http://upload.wikimedia.org/wikipedia/commons/5/55/Dinky_Toys_-_Fire_engine.jpg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6175" y="6066912"/>
                    <a:ext cx="681752" cy="45405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250903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152400" y="5269468"/>
                    <a:ext cx="2843302" cy="1289107"/>
                    <a:chOff x="166113" y="5269468"/>
                    <a:chExt cx="2843302" cy="1289107"/>
                  </a:xfrm>
                </p:grpSpPr>
                <p:grpSp>
                  <p:nvGrpSpPr>
                    <p:cNvPr id="250907" name="Group 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5064" y="5690616"/>
                      <a:ext cx="1384351" cy="867959"/>
                      <a:chOff x="204216" y="5690616"/>
                      <a:chExt cx="1384351" cy="867959"/>
                    </a:xfrm>
                  </p:grpSpPr>
                  <p:pic>
                    <p:nvPicPr>
                      <p:cNvPr id="250917" name="Picture 14" descr="http://www.independent.co.uk/incoming/article8458694.ece/ALTERNATES/w460/50-toys3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216" y="6166204"/>
                        <a:ext cx="523160" cy="392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0918" name="Picture 26" descr="http://upload.wikimedia.org/wikipedia/commons/b/bb/Dinky_Toys_-_Austin_Devon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76" y="6121097"/>
                        <a:ext cx="789991" cy="4374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250919" name="Group 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33400" y="5690616"/>
                        <a:ext cx="573024" cy="405382"/>
                        <a:chOff x="533400" y="5690616"/>
                        <a:chExt cx="573024" cy="405382"/>
                      </a:xfrm>
                    </p:grpSpPr>
                    <p:sp>
                      <p:nvSpPr>
                        <p:cNvPr id="250920" name="Rectangle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81910" y="5712023"/>
                          <a:ext cx="184731" cy="3077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>
                            <a:buFontTx/>
                            <a:buNone/>
                          </a:pPr>
                          <a:endParaRPr lang="en-US" altLang="en-US" sz="1400">
                            <a:solidFill>
                              <a:srgbClr val="CC00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0921" name="Rectangl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33400" y="5690616"/>
                          <a:ext cx="184731" cy="3077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>
                          <a:lvl1pPr eaLnBrk="0" hangingPunct="0"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1pPr>
                          <a:lvl2pPr marL="742950" indent="-285750" eaLnBrk="0" hangingPunct="0"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2pPr>
                          <a:lvl3pPr marL="1143000" indent="-228600" eaLnBrk="0" hangingPunct="0"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3pPr>
                          <a:lvl4pPr marL="1600200" indent="-228600" eaLnBrk="0" hangingPunct="0"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4pPr>
                          <a:lvl5pPr marL="2057400" indent="-228600" eaLnBrk="0" hangingPunct="0"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Times New Roman" pitchFamily="18" charset="0"/>
                            </a:defRPr>
                          </a:lvl9pPr>
                        </a:lstStyle>
                        <a:p>
                          <a:pPr eaLnBrk="1" hangingPunct="1">
                            <a:buFontTx/>
                            <a:buNone/>
                          </a:pPr>
                          <a:endParaRPr lang="en-US" altLang="en-US" sz="1400">
                            <a:solidFill>
                              <a:srgbClr val="CC00FF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50922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88863" y="5763772"/>
                          <a:ext cx="517561" cy="332226"/>
                          <a:chOff x="494573" y="5753100"/>
                          <a:chExt cx="883644" cy="352489"/>
                        </a:xfrm>
                      </p:grpSpPr>
                      <p:cxnSp>
                        <p:nvCxnSpPr>
                          <p:cNvPr id="250923" name="Straight Connector 4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494573" y="5762689"/>
                            <a:ext cx="447259" cy="342900"/>
                          </a:xfrm>
                          <a:prstGeom prst="line">
                            <a:avLst/>
                          </a:prstGeom>
                          <a:noFill/>
                          <a:ln w="19050" algn="ctr">
                            <a:solidFill>
                              <a:srgbClr val="CC00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  <p:cxnSp>
                        <p:nvCxnSpPr>
                          <p:cNvPr id="250924" name="Straight Connector 4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 flipV="1">
                            <a:off x="930958" y="5753100"/>
                            <a:ext cx="447259" cy="342900"/>
                          </a:xfrm>
                          <a:prstGeom prst="line">
                            <a:avLst/>
                          </a:prstGeom>
                          <a:noFill/>
                          <a:ln w="19050" algn="ctr">
                            <a:solidFill>
                              <a:srgbClr val="CC00F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</p:cxnSp>
                    </p:grpSp>
                  </p:grpSp>
                </p:grpSp>
                <p:grpSp>
                  <p:nvGrpSpPr>
                    <p:cNvPr id="250908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6113" y="5687574"/>
                      <a:ext cx="1395502" cy="838750"/>
                      <a:chOff x="164033" y="5687574"/>
                      <a:chExt cx="1395502" cy="838750"/>
                    </a:xfrm>
                  </p:grpSpPr>
                  <p:grpSp>
                    <p:nvGrpSpPr>
                      <p:cNvPr id="250912" name="Group 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63327" y="5687574"/>
                        <a:ext cx="517561" cy="332226"/>
                        <a:chOff x="494573" y="5753100"/>
                        <a:chExt cx="883644" cy="352489"/>
                      </a:xfrm>
                    </p:grpSpPr>
                    <p:cxnSp>
                      <p:nvCxnSpPr>
                        <p:cNvPr id="250915" name="Straight Connector 57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494573" y="5762689"/>
                          <a:ext cx="447259" cy="342900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rgbClr val="CC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  <p:cxnSp>
                      <p:nvCxnSpPr>
                        <p:cNvPr id="250916" name="Straight Connector 58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H="1" flipV="1">
                          <a:off x="930958" y="5753100"/>
                          <a:ext cx="447259" cy="342900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rgbClr val="CC00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</p:cxnSp>
                  </p:grpSp>
                  <p:pic>
                    <p:nvPicPr>
                      <p:cNvPr id="250913" name="Picture 22" descr="http://www.modeltreinenenmeer.nl/files/7657/editor/images/Dinky-Toys-citroen-2cv-wegenwachtDSC_69091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57" y="6038004"/>
                        <a:ext cx="670078" cy="488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0914" name="Picture 28" descr="http://www.canada.com/cms/binary/1713166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33" y="6117144"/>
                        <a:ext cx="608913" cy="392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grpSp>
                <p:grpSp>
                  <p:nvGrpSpPr>
                    <p:cNvPr id="250909" name="Group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92065" y="5269468"/>
                      <a:ext cx="1444302" cy="509545"/>
                      <a:chOff x="357811" y="5753100"/>
                      <a:chExt cx="994915" cy="489947"/>
                    </a:xfrm>
                  </p:grpSpPr>
                  <p:cxnSp>
                    <p:nvCxnSpPr>
                      <p:cNvPr id="250910" name="Straight Connector 6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357811" y="5753100"/>
                        <a:ext cx="584021" cy="416682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  <p:cxnSp>
                    <p:nvCxnSpPr>
                      <p:cNvPr id="250911" name="Straight Connector 6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 flipV="1">
                        <a:off x="930960" y="5753101"/>
                        <a:ext cx="421766" cy="489946"/>
                      </a:xfrm>
                      <a:prstGeom prst="line">
                        <a:avLst/>
                      </a:prstGeom>
                      <a:noFill/>
                      <a:ln w="19050" algn="ctr">
                        <a:solidFill>
                          <a:srgbClr val="CC00F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</p:cxnSp>
                </p:grpSp>
              </p:grpSp>
              <p:grpSp>
                <p:nvGrpSpPr>
                  <p:cNvPr id="250904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1617040" y="4623817"/>
                    <a:ext cx="1860011" cy="1443098"/>
                    <a:chOff x="157039" y="5753101"/>
                    <a:chExt cx="1281278" cy="1387594"/>
                  </a:xfrm>
                </p:grpSpPr>
                <p:cxnSp>
                  <p:nvCxnSpPr>
                    <p:cNvPr id="250905" name="Straight Connector 78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157039" y="5753101"/>
                      <a:ext cx="784793" cy="64712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50906" name="Straight Connector 81"/>
                    <p:cNvCxnSpPr>
                      <a:cxnSpLocks noChangeShapeType="1"/>
                      <a:stCxn id="250902" idx="0"/>
                    </p:cNvCxnSpPr>
                    <p:nvPr/>
                  </p:nvCxnSpPr>
                  <p:spPr bwMode="auto">
                    <a:xfrm flipH="1" flipV="1">
                      <a:off x="937689" y="5753101"/>
                      <a:ext cx="500628" cy="1387594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rgbClr val="CC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grpSp>
              <p:nvGrpSpPr>
                <p:cNvPr id="250899" name="Group 99"/>
                <p:cNvGrpSpPr>
                  <a:grpSpLocks/>
                </p:cNvGrpSpPr>
                <p:nvPr/>
              </p:nvGrpSpPr>
              <p:grpSpPr bwMode="auto">
                <a:xfrm>
                  <a:off x="461459" y="4014215"/>
                  <a:ext cx="3015592" cy="2087159"/>
                  <a:chOff x="-219063" y="5753101"/>
                  <a:chExt cx="2077306" cy="2006884"/>
                </a:xfrm>
              </p:grpSpPr>
              <p:cxnSp>
                <p:nvCxnSpPr>
                  <p:cNvPr id="250900" name="Straight Connector 101"/>
                  <p:cNvCxnSpPr>
                    <a:cxnSpLocks noChangeShapeType="1"/>
                    <a:stCxn id="250897" idx="0"/>
                  </p:cNvCxnSpPr>
                  <p:nvPr/>
                </p:nvCxnSpPr>
                <p:spPr bwMode="auto">
                  <a:xfrm flipV="1">
                    <a:off x="-219063" y="5753101"/>
                    <a:ext cx="1160895" cy="2006884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250901" name="Straight Connector 103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930961" y="5753101"/>
                    <a:ext cx="927282" cy="612463"/>
                  </a:xfrm>
                  <a:prstGeom prst="line">
                    <a:avLst/>
                  </a:prstGeom>
                  <a:noFill/>
                  <a:ln w="19050" algn="ctr">
                    <a:solidFill>
                      <a:srgbClr val="CC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250894" name="Group 96"/>
              <p:cNvGrpSpPr>
                <a:grpSpLocks/>
              </p:cNvGrpSpPr>
              <p:nvPr/>
            </p:nvGrpSpPr>
            <p:grpSpPr bwMode="auto">
              <a:xfrm>
                <a:off x="2630424" y="3252214"/>
                <a:ext cx="2938543" cy="1017961"/>
                <a:chOff x="-89720" y="5753101"/>
                <a:chExt cx="2024230" cy="978809"/>
              </a:xfrm>
            </p:grpSpPr>
            <p:cxnSp>
              <p:nvCxnSpPr>
                <p:cNvPr id="250895" name="Straight Connector 105"/>
                <p:cNvCxnSpPr>
                  <a:cxnSpLocks noChangeShapeType="1"/>
                </p:cNvCxnSpPr>
                <p:nvPr/>
              </p:nvCxnSpPr>
              <p:spPr bwMode="auto">
                <a:xfrm flipV="1">
                  <a:off x="-89720" y="5753101"/>
                  <a:ext cx="1031552" cy="978809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0896" name="Straight Connector 10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930961" y="5753101"/>
                  <a:ext cx="1003549" cy="759003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50887" name="Group 70"/>
            <p:cNvGrpSpPr>
              <a:grpSpLocks/>
            </p:cNvGrpSpPr>
            <p:nvPr/>
          </p:nvGrpSpPr>
          <p:grpSpPr bwMode="auto">
            <a:xfrm>
              <a:off x="554324" y="2359194"/>
              <a:ext cx="4398574" cy="3703405"/>
              <a:chOff x="-1116422" y="5142138"/>
              <a:chExt cx="4398144" cy="3703064"/>
            </a:xfrm>
          </p:grpSpPr>
          <p:grpSp>
            <p:nvGrpSpPr>
              <p:cNvPr id="250888" name="Group 74"/>
              <p:cNvGrpSpPr>
                <a:grpSpLocks/>
              </p:cNvGrpSpPr>
              <p:nvPr/>
            </p:nvGrpSpPr>
            <p:grpSpPr bwMode="auto">
              <a:xfrm>
                <a:off x="-1116422" y="5373553"/>
                <a:ext cx="4398144" cy="3471649"/>
                <a:chOff x="-851878" y="5779411"/>
                <a:chExt cx="3029683" cy="3338126"/>
              </a:xfrm>
            </p:grpSpPr>
            <p:cxnSp>
              <p:nvCxnSpPr>
                <p:cNvPr id="250890" name="Straight Connector 106"/>
                <p:cNvCxnSpPr>
                  <a:cxnSpLocks noChangeShapeType="1"/>
                  <a:stCxn id="250885" idx="0"/>
                </p:cNvCxnSpPr>
                <p:nvPr/>
              </p:nvCxnSpPr>
              <p:spPr bwMode="auto">
                <a:xfrm flipV="1">
                  <a:off x="-851878" y="5779411"/>
                  <a:ext cx="1973656" cy="3338126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50891" name="Straight Connector 109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1121778" y="5779411"/>
                  <a:ext cx="1056027" cy="662447"/>
                </a:xfrm>
                <a:prstGeom prst="line">
                  <a:avLst/>
                </a:prstGeom>
                <a:noFill/>
                <a:ln w="19050" algn="ctr">
                  <a:solidFill>
                    <a:srgbClr val="CC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50889" name="Rectangle 95"/>
              <p:cNvSpPr>
                <a:spLocks noChangeArrowheads="1"/>
              </p:cNvSpPr>
              <p:nvPr/>
            </p:nvSpPr>
            <p:spPr bwMode="auto">
              <a:xfrm>
                <a:off x="1529395" y="5142138"/>
                <a:ext cx="36420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Tx/>
                  <a:buNone/>
                </a:pPr>
                <a:r>
                  <a:rPr lang="en-US" altLang="en-US" sz="1400" i="0">
                    <a:solidFill>
                      <a:srgbClr val="66FF66"/>
                    </a:solidFill>
                  </a:rPr>
                  <a:t>  1</a:t>
                </a:r>
                <a:endParaRPr lang="en-US" altLang="en-US" sz="1400">
                  <a:solidFill>
                    <a:srgbClr val="66FF66"/>
                  </a:solidFill>
                </a:endParaRPr>
              </a:p>
            </p:txBody>
          </p:sp>
        </p:grpSp>
      </p:grpSp>
      <p:sp>
        <p:nvSpPr>
          <p:cNvPr id="73" name="Rectangle 72"/>
          <p:cNvSpPr/>
          <p:nvPr/>
        </p:nvSpPr>
        <p:spPr>
          <a:xfrm>
            <a:off x="360363" y="762000"/>
            <a:ext cx="3965575" cy="1384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i="0" dirty="0">
                <a:cs typeface="+mn-cs"/>
              </a:rPr>
              <a:t>Greedy Algorithm.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i="0" dirty="0">
                <a:cs typeface="+mn-cs"/>
              </a:rPr>
              <a:t>Done when one object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(of probability 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r>
              <a:rPr lang="en-US" altLang="en-US"/>
              <a:t>Entropy</a:t>
            </a:r>
          </a:p>
        </p:txBody>
      </p:sp>
      <p:pic>
        <p:nvPicPr>
          <p:cNvPr id="273411" name="Picture 2" descr="C:\Users\home\Document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752475"/>
            <a:ext cx="59531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181600"/>
            <a:ext cx="7207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The Entropy H(X) is the expected number of bits to communicate the value of X.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6132513"/>
            <a:ext cx="720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It can be drawn as the area of this circle.</a:t>
            </a:r>
          </a:p>
        </p:txBody>
      </p:sp>
    </p:spTree>
    <p:extLst>
      <p:ext uri="{BB962C8B-B14F-4D97-AF65-F5344CB8AC3E}">
        <p14:creationId xmlns:p14="http://schemas.microsoft.com/office/powerpoint/2010/main" val="154993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r>
              <a:rPr lang="en-US" altLang="en-US"/>
              <a:t>Entropy</a:t>
            </a:r>
          </a:p>
        </p:txBody>
      </p:sp>
      <p:pic>
        <p:nvPicPr>
          <p:cNvPr id="274435" name="Picture 2" descr="C:\Users\home\Document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59531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181600"/>
            <a:ext cx="7207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H(XY) then is the expected number of bits to communicate the value of both X and Y. </a:t>
            </a:r>
          </a:p>
        </p:txBody>
      </p:sp>
    </p:spTree>
    <p:extLst>
      <p:ext uri="{BB962C8B-B14F-4D97-AF65-F5344CB8AC3E}">
        <p14:creationId xmlns:p14="http://schemas.microsoft.com/office/powerpoint/2010/main" val="22657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r>
              <a:rPr lang="en-US" altLang="en-US"/>
              <a:t>Entropy</a:t>
            </a:r>
          </a:p>
        </p:txBody>
      </p:sp>
      <p:pic>
        <p:nvPicPr>
          <p:cNvPr id="275459" name="Picture 2" descr="C:\Users\home\Document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685800"/>
            <a:ext cx="60293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0292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If I tell you the value of Y, then H(X|Y) is the expected number of bits to communicate the value of X.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2750" y="5903913"/>
            <a:ext cx="7207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Note that if X and Y are independent, then knowing Y does not help and H(X|Y) = H(X)</a:t>
            </a:r>
          </a:p>
        </p:txBody>
      </p:sp>
    </p:spTree>
    <p:extLst>
      <p:ext uri="{BB962C8B-B14F-4D97-AF65-F5344CB8AC3E}">
        <p14:creationId xmlns:p14="http://schemas.microsoft.com/office/powerpoint/2010/main" val="29169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r>
              <a:rPr lang="en-US" altLang="en-US"/>
              <a:t>Entropy</a:t>
            </a:r>
          </a:p>
        </p:txBody>
      </p:sp>
      <p:pic>
        <p:nvPicPr>
          <p:cNvPr id="276483" name="Picture 2" descr="C:\Users\home\Document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762000"/>
            <a:ext cx="59150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5065713"/>
            <a:ext cx="8229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I(X;Y) is the number of bits that are revealed about X by me telling you Y.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12750" y="5903913"/>
            <a:ext cx="7207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Note that if X and Y are independent, then knowing Y does not help and I(X;Y) = 0.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1750" y="5459413"/>
            <a:ext cx="4540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i="0"/>
              <a:t>Or about Y by telling you X.</a:t>
            </a:r>
          </a:p>
        </p:txBody>
      </p:sp>
    </p:spTree>
    <p:extLst>
      <p:ext uri="{BB962C8B-B14F-4D97-AF65-F5344CB8AC3E}">
        <p14:creationId xmlns:p14="http://schemas.microsoft.com/office/powerpoint/2010/main" val="9002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AutoShape 2" descr="Green marble"/>
          <p:cNvSpPr>
            <a:spLocks noChangeArrowheads="1"/>
          </p:cNvSpPr>
          <p:nvPr/>
        </p:nvSpPr>
        <p:spPr bwMode="auto">
          <a:xfrm>
            <a:off x="3813588" y="3581394"/>
            <a:ext cx="2743200" cy="2438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8" charset="0"/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3935826" y="3413119"/>
            <a:ext cx="8683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 New Roman" pitchFamily="38" charset="0"/>
              </a:rPr>
              <a:t>key </a:t>
            </a:r>
            <a:r>
              <a:rPr lang="en-US" sz="2000" b="0">
                <a:solidFill>
                  <a:schemeClr val="accent2"/>
                </a:solidFill>
                <a:latin typeface="Times New Roman" pitchFamily="38" charset="0"/>
              </a:rPr>
              <a:t>17</a:t>
            </a:r>
            <a:endParaRPr lang="en-CA" sz="2000" b="0">
              <a:solidFill>
                <a:schemeClr val="accent2"/>
              </a:solidFill>
              <a:latin typeface="Times New Roman" pitchFamily="3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8388" y="3136386"/>
            <a:ext cx="4495800" cy="2819400"/>
            <a:chOff x="240" y="1392"/>
            <a:chExt cx="5208" cy="2640"/>
          </a:xfrm>
        </p:grpSpPr>
        <p:sp>
          <p:nvSpPr>
            <p:cNvPr id="1096714" name="Oval 10"/>
            <p:cNvSpPr>
              <a:spLocks noChangeArrowheads="1"/>
            </p:cNvSpPr>
            <p:nvPr/>
          </p:nvSpPr>
          <p:spPr bwMode="auto">
            <a:xfrm>
              <a:off x="2616" y="1392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38</a:t>
              </a:r>
            </a:p>
          </p:txBody>
        </p:sp>
        <p:sp>
          <p:nvSpPr>
            <p:cNvPr id="1096715" name="Oval 11"/>
            <p:cNvSpPr>
              <a:spLocks noChangeArrowheads="1"/>
            </p:cNvSpPr>
            <p:nvPr/>
          </p:nvSpPr>
          <p:spPr bwMode="auto">
            <a:xfrm>
              <a:off x="1272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25</a:t>
              </a:r>
            </a:p>
          </p:txBody>
        </p:sp>
        <p:cxnSp>
          <p:nvCxnSpPr>
            <p:cNvPr id="1096716" name="AutoShape 12"/>
            <p:cNvCxnSpPr>
              <a:cxnSpLocks noChangeShapeType="1"/>
              <a:stCxn id="1096714" idx="4"/>
              <a:endCxn id="1096715" idx="0"/>
            </p:cNvCxnSpPr>
            <p:nvPr/>
          </p:nvCxnSpPr>
          <p:spPr bwMode="auto">
            <a:xfrm flipH="1">
              <a:off x="1452" y="1686"/>
              <a:ext cx="1344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17" name="Oval 13"/>
            <p:cNvSpPr>
              <a:spLocks noChangeArrowheads="1"/>
            </p:cNvSpPr>
            <p:nvPr/>
          </p:nvSpPr>
          <p:spPr bwMode="auto">
            <a:xfrm>
              <a:off x="5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17</a:t>
              </a:r>
            </a:p>
          </p:txBody>
        </p:sp>
        <p:sp>
          <p:nvSpPr>
            <p:cNvPr id="1096718" name="Oval 14"/>
            <p:cNvSpPr>
              <a:spLocks noChangeArrowheads="1"/>
            </p:cNvSpPr>
            <p:nvPr/>
          </p:nvSpPr>
          <p:spPr bwMode="auto">
            <a:xfrm>
              <a:off x="2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</a:t>
              </a:r>
            </a:p>
          </p:txBody>
        </p:sp>
        <p:sp>
          <p:nvSpPr>
            <p:cNvPr id="1096719" name="Oval 15"/>
            <p:cNvSpPr>
              <a:spLocks noChangeArrowheads="1"/>
            </p:cNvSpPr>
            <p:nvPr/>
          </p:nvSpPr>
          <p:spPr bwMode="auto">
            <a:xfrm>
              <a:off x="8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21</a:t>
              </a:r>
            </a:p>
          </p:txBody>
        </p:sp>
        <p:cxnSp>
          <p:nvCxnSpPr>
            <p:cNvPr id="1096720" name="AutoShape 16"/>
            <p:cNvCxnSpPr>
              <a:cxnSpLocks noChangeShapeType="1"/>
              <a:stCxn id="1096717" idx="4"/>
              <a:endCxn id="1096718" idx="0"/>
            </p:cNvCxnSpPr>
            <p:nvPr/>
          </p:nvCxnSpPr>
          <p:spPr bwMode="auto">
            <a:xfrm flipH="1">
              <a:off x="4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1" name="AutoShape 17"/>
            <p:cNvCxnSpPr>
              <a:cxnSpLocks noChangeShapeType="1"/>
              <a:stCxn id="1096717" idx="4"/>
              <a:endCxn id="1096719" idx="0"/>
            </p:cNvCxnSpPr>
            <p:nvPr/>
          </p:nvCxnSpPr>
          <p:spPr bwMode="auto">
            <a:xfrm>
              <a:off x="7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2" name="AutoShape 18"/>
            <p:cNvCxnSpPr>
              <a:cxnSpLocks noChangeShapeType="1"/>
              <a:stCxn id="1096715" idx="4"/>
              <a:endCxn id="1096717" idx="0"/>
            </p:cNvCxnSpPr>
            <p:nvPr/>
          </p:nvCxnSpPr>
          <p:spPr bwMode="auto">
            <a:xfrm flipH="1">
              <a:off x="756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23" name="Oval 19"/>
            <p:cNvSpPr>
              <a:spLocks noChangeArrowheads="1"/>
            </p:cNvSpPr>
            <p:nvPr/>
          </p:nvSpPr>
          <p:spPr bwMode="auto">
            <a:xfrm>
              <a:off x="2004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31</a:t>
              </a:r>
            </a:p>
          </p:txBody>
        </p:sp>
        <p:sp>
          <p:nvSpPr>
            <p:cNvPr id="1096724" name="Oval 20"/>
            <p:cNvSpPr>
              <a:spLocks noChangeArrowheads="1"/>
            </p:cNvSpPr>
            <p:nvPr/>
          </p:nvSpPr>
          <p:spPr bwMode="auto">
            <a:xfrm>
              <a:off x="166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28</a:t>
              </a:r>
            </a:p>
          </p:txBody>
        </p:sp>
        <p:sp>
          <p:nvSpPr>
            <p:cNvPr id="1096725" name="Oval 21"/>
            <p:cNvSpPr>
              <a:spLocks noChangeArrowheads="1"/>
            </p:cNvSpPr>
            <p:nvPr/>
          </p:nvSpPr>
          <p:spPr bwMode="auto">
            <a:xfrm>
              <a:off x="2316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35</a:t>
              </a:r>
            </a:p>
          </p:txBody>
        </p:sp>
        <p:cxnSp>
          <p:nvCxnSpPr>
            <p:cNvPr id="1096726" name="AutoShape 22"/>
            <p:cNvCxnSpPr>
              <a:cxnSpLocks noChangeShapeType="1"/>
              <a:stCxn id="1096723" idx="4"/>
              <a:endCxn id="1096724" idx="0"/>
            </p:cNvCxnSpPr>
            <p:nvPr/>
          </p:nvCxnSpPr>
          <p:spPr bwMode="auto">
            <a:xfrm flipH="1">
              <a:off x="1848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7" name="AutoShape 23"/>
            <p:cNvCxnSpPr>
              <a:cxnSpLocks noChangeShapeType="1"/>
              <a:stCxn id="1096723" idx="4"/>
              <a:endCxn id="1096725" idx="0"/>
            </p:cNvCxnSpPr>
            <p:nvPr/>
          </p:nvCxnSpPr>
          <p:spPr bwMode="auto">
            <a:xfrm>
              <a:off x="2184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8" name="AutoShape 24"/>
            <p:cNvCxnSpPr>
              <a:cxnSpLocks noChangeShapeType="1"/>
              <a:stCxn id="1096715" idx="4"/>
              <a:endCxn id="1096723" idx="0"/>
            </p:cNvCxnSpPr>
            <p:nvPr/>
          </p:nvCxnSpPr>
          <p:spPr bwMode="auto">
            <a:xfrm>
              <a:off x="1452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29" name="Oval 25"/>
            <p:cNvSpPr>
              <a:spLocks noChangeArrowheads="1"/>
            </p:cNvSpPr>
            <p:nvPr/>
          </p:nvSpPr>
          <p:spPr bwMode="auto">
            <a:xfrm>
              <a:off x="4044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51</a:t>
              </a:r>
            </a:p>
          </p:txBody>
        </p:sp>
        <p:cxnSp>
          <p:nvCxnSpPr>
            <p:cNvPr id="1096730" name="AutoShape 26"/>
            <p:cNvCxnSpPr>
              <a:cxnSpLocks noChangeShapeType="1"/>
              <a:stCxn id="1096714" idx="4"/>
              <a:endCxn id="1096729" idx="0"/>
            </p:cNvCxnSpPr>
            <p:nvPr/>
          </p:nvCxnSpPr>
          <p:spPr bwMode="auto">
            <a:xfrm>
              <a:off x="2796" y="1686"/>
              <a:ext cx="1428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31" name="Oval 27"/>
            <p:cNvSpPr>
              <a:spLocks noChangeArrowheads="1"/>
            </p:cNvSpPr>
            <p:nvPr/>
          </p:nvSpPr>
          <p:spPr bwMode="auto">
            <a:xfrm>
              <a:off x="3348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42</a:t>
              </a:r>
            </a:p>
          </p:txBody>
        </p:sp>
        <p:sp>
          <p:nvSpPr>
            <p:cNvPr id="1096732" name="Oval 28"/>
            <p:cNvSpPr>
              <a:spLocks noChangeArrowheads="1"/>
            </p:cNvSpPr>
            <p:nvPr/>
          </p:nvSpPr>
          <p:spPr bwMode="auto">
            <a:xfrm>
              <a:off x="3012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40</a:t>
              </a:r>
            </a:p>
          </p:txBody>
        </p:sp>
        <p:sp>
          <p:nvSpPr>
            <p:cNvPr id="1096733" name="Oval 29"/>
            <p:cNvSpPr>
              <a:spLocks noChangeArrowheads="1"/>
            </p:cNvSpPr>
            <p:nvPr/>
          </p:nvSpPr>
          <p:spPr bwMode="auto">
            <a:xfrm>
              <a:off x="366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49</a:t>
              </a:r>
            </a:p>
          </p:txBody>
        </p:sp>
        <p:cxnSp>
          <p:nvCxnSpPr>
            <p:cNvPr id="1096734" name="AutoShape 30"/>
            <p:cNvCxnSpPr>
              <a:cxnSpLocks noChangeShapeType="1"/>
              <a:stCxn id="1096731" idx="4"/>
              <a:endCxn id="1096732" idx="0"/>
            </p:cNvCxnSpPr>
            <p:nvPr/>
          </p:nvCxnSpPr>
          <p:spPr bwMode="auto">
            <a:xfrm flipH="1">
              <a:off x="3192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35" name="AutoShape 31"/>
            <p:cNvCxnSpPr>
              <a:cxnSpLocks noChangeShapeType="1"/>
              <a:stCxn id="1096731" idx="4"/>
              <a:endCxn id="1096733" idx="0"/>
            </p:cNvCxnSpPr>
            <p:nvPr/>
          </p:nvCxnSpPr>
          <p:spPr bwMode="auto">
            <a:xfrm>
              <a:off x="3528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36" name="AutoShape 32"/>
            <p:cNvCxnSpPr>
              <a:cxnSpLocks noChangeShapeType="1"/>
              <a:stCxn id="1096729" idx="4"/>
              <a:endCxn id="1096731" idx="0"/>
            </p:cNvCxnSpPr>
            <p:nvPr/>
          </p:nvCxnSpPr>
          <p:spPr bwMode="auto">
            <a:xfrm flipH="1">
              <a:off x="3528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37" name="Oval 33"/>
            <p:cNvSpPr>
              <a:spLocks noChangeArrowheads="1"/>
            </p:cNvSpPr>
            <p:nvPr/>
          </p:nvSpPr>
          <p:spPr bwMode="auto">
            <a:xfrm>
              <a:off x="47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63</a:t>
              </a:r>
            </a:p>
          </p:txBody>
        </p:sp>
        <p:sp>
          <p:nvSpPr>
            <p:cNvPr id="1096738" name="Oval 34"/>
            <p:cNvSpPr>
              <a:spLocks noChangeArrowheads="1"/>
            </p:cNvSpPr>
            <p:nvPr/>
          </p:nvSpPr>
          <p:spPr bwMode="auto">
            <a:xfrm>
              <a:off x="44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55</a:t>
              </a:r>
            </a:p>
          </p:txBody>
        </p:sp>
        <p:sp>
          <p:nvSpPr>
            <p:cNvPr id="1096739" name="Oval 35"/>
            <p:cNvSpPr>
              <a:spLocks noChangeArrowheads="1"/>
            </p:cNvSpPr>
            <p:nvPr/>
          </p:nvSpPr>
          <p:spPr bwMode="auto">
            <a:xfrm>
              <a:off x="50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71</a:t>
              </a:r>
            </a:p>
          </p:txBody>
        </p:sp>
        <p:cxnSp>
          <p:nvCxnSpPr>
            <p:cNvPr id="1096740" name="AutoShape 36"/>
            <p:cNvCxnSpPr>
              <a:cxnSpLocks noChangeShapeType="1"/>
              <a:stCxn id="1096737" idx="4"/>
              <a:endCxn id="1096738" idx="0"/>
            </p:cNvCxnSpPr>
            <p:nvPr/>
          </p:nvCxnSpPr>
          <p:spPr bwMode="auto">
            <a:xfrm flipH="1">
              <a:off x="46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41" name="AutoShape 37"/>
            <p:cNvCxnSpPr>
              <a:cxnSpLocks noChangeShapeType="1"/>
              <a:stCxn id="1096737" idx="4"/>
              <a:endCxn id="1096739" idx="0"/>
            </p:cNvCxnSpPr>
            <p:nvPr/>
          </p:nvCxnSpPr>
          <p:spPr bwMode="auto">
            <a:xfrm>
              <a:off x="49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42" name="AutoShape 38"/>
            <p:cNvCxnSpPr>
              <a:cxnSpLocks noChangeShapeType="1"/>
              <a:stCxn id="1096729" idx="4"/>
              <a:endCxn id="1096737" idx="0"/>
            </p:cNvCxnSpPr>
            <p:nvPr/>
          </p:nvCxnSpPr>
          <p:spPr bwMode="auto">
            <a:xfrm>
              <a:off x="4224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44" name="Text Box 1028"/>
          <p:cNvSpPr txBox="1">
            <a:spLocks noChangeArrowheads="1"/>
          </p:cNvSpPr>
          <p:nvPr/>
        </p:nvSpPr>
        <p:spPr bwMode="auto">
          <a:xfrm>
            <a:off x="204836" y="3022246"/>
            <a:ext cx="3933824" cy="36933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Algorithm</a:t>
            </a:r>
            <a:r>
              <a:rPr lang="en-US" sz="1800" dirty="0"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latin typeface="Times New Roman" pitchFamily="38" charset="0"/>
              </a:rPr>
              <a:t>TreeSearch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tx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,</a:t>
            </a:r>
            <a:r>
              <a:rPr lang="en-US" sz="1800" b="1" i="1" dirty="0">
                <a:solidFill>
                  <a:schemeClr val="tx2"/>
                </a:solidFill>
                <a:latin typeface="Times New Roman" pitchFamily="38" charset="0"/>
              </a:rPr>
              <a:t> v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)	</a:t>
            </a:r>
          </a:p>
          <a:p>
            <a:pPr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	</a:t>
            </a:r>
            <a:r>
              <a:rPr lang="en-US" b="1" i="1" dirty="0">
                <a:solidFill>
                  <a:schemeClr val="accent2"/>
                </a:solidFill>
                <a:latin typeface="Times New Roman" pitchFamily="38" charset="0"/>
              </a:rPr>
              <a:t>v = </a:t>
            </a:r>
            <a:r>
              <a:rPr lang="en-US" b="1" i="1" dirty="0" err="1">
                <a:solidFill>
                  <a:schemeClr val="accent2"/>
                </a:solidFill>
                <a:latin typeface="Times New Roman" pitchFamily="38" charset="0"/>
              </a:rPr>
              <a:t>T.root</a:t>
            </a:r>
            <a:r>
              <a:rPr lang="en-US" b="1" i="1" dirty="0">
                <a:solidFill>
                  <a:schemeClr val="accent2"/>
                </a:solidFill>
                <a:latin typeface="Times New Roman" pitchFamily="38" charset="0"/>
              </a:rPr>
              <a:t>()</a:t>
            </a:r>
          </a:p>
          <a:p>
            <a:pPr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1800" b="1" dirty="0">
                <a:solidFill>
                  <a:schemeClr val="tx2"/>
                </a:solidFill>
                <a:latin typeface="Times New Roman" pitchFamily="38" charset="0"/>
              </a:rPr>
              <a:t>     loop</a:t>
            </a:r>
          </a:p>
          <a:p>
            <a:pPr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b="1" dirty="0">
                <a:solidFill>
                  <a:schemeClr val="tx2"/>
                </a:solidFill>
                <a:latin typeface="Times New Roman" pitchFamily="38" charset="0"/>
              </a:rPr>
              <a:t>          </a:t>
            </a: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if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T.isExternal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	     return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Times New Roman" pitchFamily="38" charset="0"/>
              </a:rPr>
              <a:t>“not there”</a:t>
            </a:r>
            <a:endParaRPr lang="en-US" sz="1800" b="1" i="1" dirty="0">
              <a:solidFill>
                <a:schemeClr val="accent2"/>
              </a:solidFill>
              <a:latin typeface="Times New Roman" pitchFamily="38" charset="0"/>
            </a:endParaRP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     if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Symbol" pitchFamily="38" charset="2"/>
                <a:sym typeface="Symbol" pitchFamily="38" charset="2"/>
              </a:rPr>
              <a:t>&lt;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key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  	     </a:t>
            </a:r>
            <a:r>
              <a:rPr lang="en-US" b="1" i="1" dirty="0">
                <a:solidFill>
                  <a:schemeClr val="accent2"/>
                </a:solidFill>
                <a:latin typeface="Times New Roman" pitchFamily="38" charset="0"/>
              </a:rPr>
              <a:t>v =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T.left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    else if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Symbol" pitchFamily="38" charset="2"/>
                <a:sym typeface="Symbol" pitchFamily="38" charset="2"/>
              </a:rPr>
              <a:t>=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key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   	     </a:t>
            </a: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return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endParaRPr lang="en-US" sz="1800" dirty="0">
              <a:solidFill>
                <a:schemeClr val="accent2"/>
              </a:solidFill>
              <a:latin typeface="Times New Roman" pitchFamily="38" charset="0"/>
            </a:endParaRP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     else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{ </a:t>
            </a:r>
            <a:r>
              <a:rPr lang="en-US" sz="1800" b="1" i="1" dirty="0">
                <a:solidFill>
                  <a:schemeClr val="hlink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Symbol" pitchFamily="38" charset="2"/>
                <a:sym typeface="Symbol" pitchFamily="3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hlink"/>
                </a:solidFill>
                <a:latin typeface="Times New Roman" pitchFamily="38" charset="0"/>
              </a:rPr>
              <a:t>key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hlink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) }</a:t>
            </a:r>
          </a:p>
          <a:p>
            <a:pPr marL="285750" lvl="1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	      </a:t>
            </a:r>
            <a:r>
              <a:rPr lang="en-US" b="1" i="1" dirty="0">
                <a:solidFill>
                  <a:schemeClr val="accent2"/>
                </a:solidFill>
                <a:latin typeface="Times New Roman" pitchFamily="38" charset="0"/>
              </a:rPr>
              <a:t>v =</a:t>
            </a:r>
            <a:r>
              <a:rPr lang="en-US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T.right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dirty="0">
                <a:solidFill>
                  <a:schemeClr val="accent1"/>
                </a:solidFill>
                <a:latin typeface="Times New Roman" pitchFamily="38" charset="0"/>
              </a:rPr>
              <a:t>end loop</a:t>
            </a:r>
            <a:endParaRPr lang="en-US" sz="1800" dirty="0">
              <a:solidFill>
                <a:schemeClr val="accent1"/>
              </a:solidFill>
              <a:latin typeface="Times New Roman" pitchFamily="38" charset="0"/>
            </a:endParaRPr>
          </a:p>
        </p:txBody>
      </p:sp>
      <p:sp>
        <p:nvSpPr>
          <p:cNvPr id="45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04835" y="841085"/>
            <a:ext cx="9563279" cy="113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>
              <a:buNone/>
            </a:pPr>
            <a:r>
              <a:rPr lang="en-US" dirty="0"/>
              <a:t>Move down the tree. </a:t>
            </a:r>
            <a:br>
              <a:rPr lang="en-US" dirty="0"/>
            </a:br>
            <a:r>
              <a:rPr lang="en-US" dirty="0"/>
              <a:t>   Loop Invariant: </a:t>
            </a:r>
            <a:br>
              <a:rPr lang="en-US" dirty="0"/>
            </a:br>
            <a:r>
              <a:rPr lang="en-US" dirty="0"/>
              <a:t>      </a:t>
            </a:r>
            <a:r>
              <a:rPr lang="en-CA" dirty="0"/>
              <a:t>If the key is contained in the original </a:t>
            </a:r>
            <a:r>
              <a:rPr lang="en-US" dirty="0"/>
              <a:t>tree</a:t>
            </a:r>
            <a:r>
              <a:rPr lang="en-CA" dirty="0"/>
              <a:t>, </a:t>
            </a:r>
            <a:br>
              <a:rPr lang="en-CA" dirty="0"/>
            </a:br>
            <a:r>
              <a:rPr lang="en-CA" dirty="0"/>
              <a:t>      then the key is contained in the sub</a:t>
            </a:r>
            <a:r>
              <a:rPr lang="en-US" dirty="0"/>
              <a:t>-tree </a:t>
            </a:r>
            <a:br>
              <a:rPr lang="en-US" dirty="0"/>
            </a:br>
            <a:r>
              <a:rPr lang="en-US" dirty="0"/>
              <a:t>      rooted at the current node.</a:t>
            </a:r>
          </a:p>
        </p:txBody>
      </p:sp>
      <p:sp>
        <p:nvSpPr>
          <p:cNvPr id="4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Iterative Algorithm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87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7772400" cy="1143000"/>
          </a:xfrm>
        </p:spPr>
        <p:txBody>
          <a:bodyPr/>
          <a:lstStyle/>
          <a:p>
            <a:r>
              <a:rPr lang="en-US" altLang="en-US"/>
              <a:t>Entropy</a:t>
            </a:r>
          </a:p>
        </p:txBody>
      </p:sp>
      <p:pic>
        <p:nvPicPr>
          <p:cNvPr id="277507" name="Picture 2" descr="C:\Users\home\Documents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85800"/>
            <a:ext cx="61722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8621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110"/>
            <a:ext cx="6319157" cy="4957054"/>
          </a:xfrm>
        </p:spPr>
        <p:txBody>
          <a:bodyPr/>
          <a:lstStyle/>
          <a:p>
            <a:r>
              <a:rPr lang="en-US" dirty="0"/>
              <a:t>Self-balancing BST</a:t>
            </a:r>
          </a:p>
          <a:p>
            <a:r>
              <a:rPr lang="en-US" dirty="0"/>
              <a:t>Invented by Daniel </a:t>
            </a:r>
            <a:r>
              <a:rPr lang="en-US" dirty="0" err="1"/>
              <a:t>Sleator</a:t>
            </a:r>
            <a:r>
              <a:rPr lang="en-US" dirty="0"/>
              <a:t> and Bob </a:t>
            </a:r>
            <a:r>
              <a:rPr lang="en-US" dirty="0" err="1"/>
              <a:t>Tarjan</a:t>
            </a:r>
            <a:endParaRPr lang="en-US" dirty="0"/>
          </a:p>
          <a:p>
            <a:r>
              <a:rPr lang="en-US" dirty="0"/>
              <a:t>Allows quick access to recently accessed elements </a:t>
            </a:r>
          </a:p>
          <a:p>
            <a:r>
              <a:rPr lang="en-US" dirty="0"/>
              <a:t>Bad:  worst-case </a:t>
            </a:r>
            <a:r>
              <a:rPr lang="en-US" dirty="0" err="1"/>
              <a:t>O(n</a:t>
            </a:r>
            <a:r>
              <a:rPr lang="en-US" dirty="0"/>
              <a:t>)</a:t>
            </a:r>
          </a:p>
          <a:p>
            <a:r>
              <a:rPr lang="en-US" dirty="0"/>
              <a:t>Good:  average (amortized) case </a:t>
            </a:r>
            <a:r>
              <a:rPr lang="en-US" dirty="0" err="1"/>
              <a:t>O(log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)</a:t>
            </a:r>
          </a:p>
          <a:p>
            <a:r>
              <a:rPr lang="en-US" dirty="0"/>
              <a:t>Often perform better than other </a:t>
            </a:r>
            <a:r>
              <a:rPr lang="en-US" dirty="0" err="1"/>
              <a:t>BSTs</a:t>
            </a:r>
            <a:r>
              <a:rPr lang="en-US" dirty="0"/>
              <a:t> in practice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4450" r="27444" b="48703"/>
          <a:stretch>
            <a:fillRect/>
          </a:stretch>
        </p:blipFill>
        <p:spPr>
          <a:xfrm>
            <a:off x="7077774" y="0"/>
            <a:ext cx="2066226" cy="2319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25340" t="20238" r="20663" b="31830"/>
          <a:stretch>
            <a:fillRect/>
          </a:stretch>
        </p:blipFill>
        <p:spPr>
          <a:xfrm>
            <a:off x="7080814" y="2757716"/>
            <a:ext cx="2063186" cy="2485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8142" y="2340429"/>
            <a:ext cx="121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Sleator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1685" y="5268685"/>
            <a:ext cx="110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R. </a:t>
            </a:r>
            <a:r>
              <a:rPr lang="en-US" dirty="0" err="1"/>
              <a:t>Tarjan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Splaying is an operation performed on a node that iteratively moves the node to the root of the tree.</a:t>
            </a:r>
          </a:p>
          <a:p>
            <a:r>
              <a:rPr lang="en-US" dirty="0"/>
              <a:t>In splay trees, each BST operation (find, insert, remove) is augmented with a splay operation.</a:t>
            </a:r>
          </a:p>
          <a:p>
            <a:r>
              <a:rPr lang="en-US" dirty="0"/>
              <a:t>In this way, recently searched and inserted elements are near the top of the tree, for quick access.</a:t>
            </a:r>
          </a:p>
        </p:txBody>
      </p:sp>
    </p:spTree>
    <p:extLst>
      <p:ext uri="{BB962C8B-B14F-4D97-AF65-F5344CB8AC3E}">
        <p14:creationId xmlns:p14="http://schemas.microsoft.com/office/powerpoint/2010/main" val="529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Types of Splay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splay operation on a node consists of a sequence of splay steps.</a:t>
            </a:r>
          </a:p>
          <a:p>
            <a:r>
              <a:rPr lang="en-US" dirty="0"/>
              <a:t>Each splay step moves the node up toward the root by 1 or 2 levels.</a:t>
            </a:r>
          </a:p>
          <a:p>
            <a:r>
              <a:rPr lang="en-US" dirty="0"/>
              <a:t>There are 2 types of step:</a:t>
            </a:r>
          </a:p>
          <a:p>
            <a:pPr lvl="1"/>
            <a:r>
              <a:rPr lang="en-US" dirty="0" err="1"/>
              <a:t>Zig-Zig</a:t>
            </a:r>
            <a:endParaRPr lang="en-US" dirty="0"/>
          </a:p>
          <a:p>
            <a:pPr lvl="1"/>
            <a:r>
              <a:rPr lang="en-US" dirty="0" err="1"/>
              <a:t>Zig-Zag</a:t>
            </a:r>
            <a:endParaRPr lang="en-US" dirty="0"/>
          </a:p>
          <a:p>
            <a:pPr lvl="1"/>
            <a:r>
              <a:rPr lang="en-US" dirty="0" err="1"/>
              <a:t>Zig</a:t>
            </a:r>
            <a:endParaRPr lang="en-US" dirty="0"/>
          </a:p>
          <a:p>
            <a:r>
              <a:rPr lang="en-US" dirty="0"/>
              <a:t>These steps are iterated until the node is moved to the root.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5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2792" name="AutoShape 40"/>
          <p:cNvCxnSpPr>
            <a:cxnSpLocks noChangeShapeType="1"/>
            <a:stCxn id="202787" idx="3"/>
            <a:endCxn id="202788" idx="0"/>
          </p:cNvCxnSpPr>
          <p:nvPr/>
        </p:nvCxnSpPr>
        <p:spPr bwMode="auto">
          <a:xfrm flipH="1">
            <a:off x="1296081" y="3363228"/>
            <a:ext cx="336550" cy="127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Zig-Zig</a:t>
            </a:r>
            <a:endParaRPr lang="en-US" dirty="0"/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>
          <a:xfrm>
            <a:off x="457200" y="1014896"/>
            <a:ext cx="8229600" cy="4957054"/>
          </a:xfrm>
        </p:spPr>
        <p:txBody>
          <a:bodyPr/>
          <a:lstStyle/>
          <a:p>
            <a:r>
              <a:rPr lang="en-US" dirty="0"/>
              <a:t>Performed when the node </a:t>
            </a:r>
            <a:r>
              <a:rPr lang="en-US" dirty="0" err="1"/>
              <a:t>x</a:t>
            </a:r>
            <a:r>
              <a:rPr lang="en-US" dirty="0"/>
              <a:t> forms a linear chain with its parent and grandparent.</a:t>
            </a:r>
          </a:p>
          <a:p>
            <a:pPr lvl="1"/>
            <a:r>
              <a:rPr lang="en-US" dirty="0"/>
              <a:t>i.e., right-right or left-left</a:t>
            </a:r>
          </a:p>
        </p:txBody>
      </p:sp>
      <p:sp>
        <p:nvSpPr>
          <p:cNvPr id="202787" name="Oval 35"/>
          <p:cNvSpPr>
            <a:spLocks noChangeArrowheads="1"/>
          </p:cNvSpPr>
          <p:nvPr/>
        </p:nvSpPr>
        <p:spPr bwMode="auto">
          <a:xfrm>
            <a:off x="1583418" y="2988578"/>
            <a:ext cx="3397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y</a:t>
            </a:r>
          </a:p>
        </p:txBody>
      </p:sp>
      <p:sp>
        <p:nvSpPr>
          <p:cNvPr id="202788" name="Oval 36"/>
          <p:cNvSpPr>
            <a:spLocks noChangeArrowheads="1"/>
          </p:cNvSpPr>
          <p:nvPr/>
        </p:nvSpPr>
        <p:spPr bwMode="auto">
          <a:xfrm>
            <a:off x="1126218" y="3504516"/>
            <a:ext cx="339725" cy="422275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charset="0"/>
              </a:rPr>
              <a:t>x</a:t>
            </a:r>
          </a:p>
        </p:txBody>
      </p:sp>
      <p:sp>
        <p:nvSpPr>
          <p:cNvPr id="202789" name="AutoShape 37"/>
          <p:cNvSpPr>
            <a:spLocks noChangeArrowheads="1"/>
          </p:cNvSpPr>
          <p:nvPr/>
        </p:nvSpPr>
        <p:spPr bwMode="auto">
          <a:xfrm>
            <a:off x="681718" y="4049028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1</a:t>
            </a:r>
            <a:endParaRPr lang="en-US" sz="1400">
              <a:latin typeface="Times New Roman" charset="0"/>
            </a:endParaRPr>
          </a:p>
        </p:txBody>
      </p:sp>
      <p:sp>
        <p:nvSpPr>
          <p:cNvPr id="202790" name="AutoShape 38"/>
          <p:cNvSpPr>
            <a:spLocks noChangeArrowheads="1"/>
          </p:cNvSpPr>
          <p:nvPr/>
        </p:nvSpPr>
        <p:spPr bwMode="auto">
          <a:xfrm>
            <a:off x="1367518" y="4049028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2</a:t>
            </a:r>
            <a:endParaRPr lang="en-US" sz="1400">
              <a:latin typeface="Times New Roman" charset="0"/>
            </a:endParaRPr>
          </a:p>
        </p:txBody>
      </p:sp>
      <p:sp>
        <p:nvSpPr>
          <p:cNvPr id="202791" name="AutoShape 39"/>
          <p:cNvSpPr>
            <a:spLocks noChangeArrowheads="1"/>
          </p:cNvSpPr>
          <p:nvPr/>
        </p:nvSpPr>
        <p:spPr bwMode="auto">
          <a:xfrm>
            <a:off x="2016806" y="3477528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3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202793" name="AutoShape 41"/>
          <p:cNvCxnSpPr>
            <a:cxnSpLocks noChangeShapeType="1"/>
            <a:stCxn id="202788" idx="3"/>
            <a:endCxn id="202789" idx="0"/>
          </p:cNvCxnSpPr>
          <p:nvPr/>
        </p:nvCxnSpPr>
        <p:spPr bwMode="auto">
          <a:xfrm flipH="1">
            <a:off x="953181" y="3879166"/>
            <a:ext cx="222250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2794" name="AutoShape 42"/>
          <p:cNvCxnSpPr>
            <a:cxnSpLocks noChangeShapeType="1"/>
            <a:stCxn id="202788" idx="5"/>
            <a:endCxn id="202790" idx="0"/>
          </p:cNvCxnSpPr>
          <p:nvPr/>
        </p:nvCxnSpPr>
        <p:spPr bwMode="auto">
          <a:xfrm>
            <a:off x="1416731" y="3879166"/>
            <a:ext cx="222250" cy="155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2795" name="AutoShape 43"/>
          <p:cNvCxnSpPr>
            <a:cxnSpLocks noChangeShapeType="1"/>
            <a:stCxn id="202787" idx="5"/>
            <a:endCxn id="202791" idx="0"/>
          </p:cNvCxnSpPr>
          <p:nvPr/>
        </p:nvCxnSpPr>
        <p:spPr bwMode="auto">
          <a:xfrm>
            <a:off x="1873931" y="3363228"/>
            <a:ext cx="414337" cy="1000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2796" name="Oval 44"/>
          <p:cNvSpPr>
            <a:spLocks noChangeArrowheads="1"/>
          </p:cNvSpPr>
          <p:nvPr/>
        </p:nvSpPr>
        <p:spPr bwMode="auto">
          <a:xfrm>
            <a:off x="2205718" y="2428191"/>
            <a:ext cx="3270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z</a:t>
            </a:r>
          </a:p>
        </p:txBody>
      </p:sp>
      <p:cxnSp>
        <p:nvCxnSpPr>
          <p:cNvPr id="202797" name="AutoShape 45"/>
          <p:cNvCxnSpPr>
            <a:cxnSpLocks noChangeShapeType="1"/>
            <a:stCxn id="202796" idx="3"/>
            <a:endCxn id="202787" idx="7"/>
          </p:cNvCxnSpPr>
          <p:nvPr/>
        </p:nvCxnSpPr>
        <p:spPr bwMode="auto">
          <a:xfrm flipH="1">
            <a:off x="1873931" y="2802841"/>
            <a:ext cx="379412" cy="2333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2798" name="AutoShape 46"/>
          <p:cNvSpPr>
            <a:spLocks noChangeArrowheads="1"/>
          </p:cNvSpPr>
          <p:nvPr/>
        </p:nvSpPr>
        <p:spPr bwMode="auto">
          <a:xfrm>
            <a:off x="2891518" y="2886978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4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202799" name="AutoShape 47"/>
          <p:cNvCxnSpPr>
            <a:cxnSpLocks noChangeShapeType="1"/>
            <a:stCxn id="202796" idx="5"/>
            <a:endCxn id="202798" idx="0"/>
          </p:cNvCxnSpPr>
          <p:nvPr/>
        </p:nvCxnSpPr>
        <p:spPr bwMode="auto">
          <a:xfrm>
            <a:off x="2485118" y="2802841"/>
            <a:ext cx="677863" cy="69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2800" name="Text Box 48"/>
          <p:cNvSpPr txBox="1">
            <a:spLocks noChangeArrowheads="1"/>
          </p:cNvSpPr>
          <p:nvPr/>
        </p:nvSpPr>
        <p:spPr bwMode="auto">
          <a:xfrm>
            <a:off x="3998232" y="3653971"/>
            <a:ext cx="10414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zig-zig</a:t>
            </a:r>
            <a:endParaRPr lang="en-US" dirty="0"/>
          </a:p>
        </p:txBody>
      </p:sp>
      <p:sp>
        <p:nvSpPr>
          <p:cNvPr id="202803" name="Oval 51"/>
          <p:cNvSpPr>
            <a:spLocks noChangeArrowheads="1"/>
          </p:cNvSpPr>
          <p:nvPr/>
        </p:nvSpPr>
        <p:spPr bwMode="auto">
          <a:xfrm flipH="1">
            <a:off x="7073447" y="2999467"/>
            <a:ext cx="3397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y</a:t>
            </a:r>
          </a:p>
        </p:txBody>
      </p:sp>
      <p:sp>
        <p:nvSpPr>
          <p:cNvPr id="202804" name="Oval 52"/>
          <p:cNvSpPr>
            <a:spLocks noChangeArrowheads="1"/>
          </p:cNvSpPr>
          <p:nvPr/>
        </p:nvSpPr>
        <p:spPr bwMode="auto">
          <a:xfrm flipH="1">
            <a:off x="7536997" y="3532867"/>
            <a:ext cx="3270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z</a:t>
            </a:r>
          </a:p>
        </p:txBody>
      </p:sp>
      <p:sp>
        <p:nvSpPr>
          <p:cNvPr id="202805" name="AutoShape 53"/>
          <p:cNvSpPr>
            <a:spLocks noChangeArrowheads="1"/>
          </p:cNvSpPr>
          <p:nvPr/>
        </p:nvSpPr>
        <p:spPr bwMode="auto">
          <a:xfrm flipH="1">
            <a:off x="7771947" y="4104367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4</a:t>
            </a:r>
            <a:endParaRPr lang="en-US" sz="1400">
              <a:latin typeface="Times New Roman" charset="0"/>
            </a:endParaRPr>
          </a:p>
        </p:txBody>
      </p:sp>
      <p:sp>
        <p:nvSpPr>
          <p:cNvPr id="202806" name="AutoShape 54"/>
          <p:cNvSpPr>
            <a:spLocks noChangeArrowheads="1"/>
          </p:cNvSpPr>
          <p:nvPr/>
        </p:nvSpPr>
        <p:spPr bwMode="auto">
          <a:xfrm flipH="1">
            <a:off x="7086147" y="4104367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3</a:t>
            </a:r>
            <a:endParaRPr lang="en-US" sz="1400">
              <a:latin typeface="Times New Roman" charset="0"/>
            </a:endParaRPr>
          </a:p>
        </p:txBody>
      </p:sp>
      <p:sp>
        <p:nvSpPr>
          <p:cNvPr id="202807" name="AutoShape 55"/>
          <p:cNvSpPr>
            <a:spLocks noChangeArrowheads="1"/>
          </p:cNvSpPr>
          <p:nvPr/>
        </p:nvSpPr>
        <p:spPr bwMode="auto">
          <a:xfrm flipH="1">
            <a:off x="6436860" y="3513817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2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202808" name="AutoShape 56"/>
          <p:cNvCxnSpPr>
            <a:cxnSpLocks noChangeShapeType="1"/>
            <a:stCxn id="202803" idx="3"/>
            <a:endCxn id="202804" idx="0"/>
          </p:cNvCxnSpPr>
          <p:nvPr/>
        </p:nvCxnSpPr>
        <p:spPr bwMode="auto">
          <a:xfrm>
            <a:off x="7356022" y="3331255"/>
            <a:ext cx="344488" cy="2381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2809" name="AutoShape 57"/>
          <p:cNvCxnSpPr>
            <a:cxnSpLocks noChangeShapeType="1"/>
            <a:stCxn id="202804" idx="3"/>
            <a:endCxn id="202805" idx="0"/>
          </p:cNvCxnSpPr>
          <p:nvPr/>
        </p:nvCxnSpPr>
        <p:spPr bwMode="auto">
          <a:xfrm>
            <a:off x="7808460" y="3864655"/>
            <a:ext cx="234950" cy="3159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2810" name="AutoShape 58"/>
          <p:cNvCxnSpPr>
            <a:cxnSpLocks noChangeShapeType="1"/>
            <a:stCxn id="202804" idx="5"/>
            <a:endCxn id="202806" idx="0"/>
          </p:cNvCxnSpPr>
          <p:nvPr/>
        </p:nvCxnSpPr>
        <p:spPr bwMode="auto">
          <a:xfrm flipH="1">
            <a:off x="7357610" y="3864655"/>
            <a:ext cx="233362" cy="3159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202811" name="AutoShape 59"/>
          <p:cNvCxnSpPr>
            <a:cxnSpLocks noChangeShapeType="1"/>
            <a:stCxn id="202803" idx="5"/>
            <a:endCxn id="202807" idx="0"/>
          </p:cNvCxnSpPr>
          <p:nvPr/>
        </p:nvCxnSpPr>
        <p:spPr bwMode="auto">
          <a:xfrm flipH="1">
            <a:off x="6708322" y="3331255"/>
            <a:ext cx="420688" cy="2603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2812" name="Oval 60"/>
          <p:cNvSpPr>
            <a:spLocks noChangeArrowheads="1"/>
          </p:cNvSpPr>
          <p:nvPr/>
        </p:nvSpPr>
        <p:spPr bwMode="auto">
          <a:xfrm flipH="1">
            <a:off x="6457497" y="2420030"/>
            <a:ext cx="339725" cy="422275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charset="0"/>
              </a:rPr>
              <a:t>x</a:t>
            </a:r>
          </a:p>
        </p:txBody>
      </p:sp>
      <p:cxnSp>
        <p:nvCxnSpPr>
          <p:cNvPr id="202813" name="AutoShape 61"/>
          <p:cNvCxnSpPr>
            <a:cxnSpLocks noChangeShapeType="1"/>
            <a:stCxn id="202812" idx="3"/>
            <a:endCxn id="202803" idx="7"/>
          </p:cNvCxnSpPr>
          <p:nvPr/>
        </p:nvCxnSpPr>
        <p:spPr bwMode="auto">
          <a:xfrm>
            <a:off x="6740072" y="2751817"/>
            <a:ext cx="388938" cy="3349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2814" name="AutoShape 62"/>
          <p:cNvSpPr>
            <a:spLocks noChangeArrowheads="1"/>
          </p:cNvSpPr>
          <p:nvPr/>
        </p:nvSpPr>
        <p:spPr bwMode="auto">
          <a:xfrm flipH="1">
            <a:off x="5876472" y="2904217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1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202815" name="AutoShape 63"/>
          <p:cNvCxnSpPr>
            <a:cxnSpLocks noChangeShapeType="1"/>
            <a:stCxn id="202812" idx="5"/>
            <a:endCxn id="202814" idx="0"/>
          </p:cNvCxnSpPr>
          <p:nvPr/>
        </p:nvCxnSpPr>
        <p:spPr bwMode="auto">
          <a:xfrm flipH="1">
            <a:off x="6147935" y="2751817"/>
            <a:ext cx="365125" cy="23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02816" name="Line 64"/>
          <p:cNvSpPr>
            <a:spLocks noChangeShapeType="1"/>
          </p:cNvSpPr>
          <p:nvPr/>
        </p:nvSpPr>
        <p:spPr bwMode="auto">
          <a:xfrm>
            <a:off x="3955142" y="3508829"/>
            <a:ext cx="1215571" cy="1088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856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Zig-Zag</a:t>
            </a:r>
            <a:endParaRPr lang="en-US" dirty="0"/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>
          <a:xfrm>
            <a:off x="457200" y="1014896"/>
            <a:ext cx="8229600" cy="4957054"/>
          </a:xfrm>
        </p:spPr>
        <p:txBody>
          <a:bodyPr/>
          <a:lstStyle/>
          <a:p>
            <a:r>
              <a:rPr lang="en-US" dirty="0"/>
              <a:t>Performed when the node </a:t>
            </a:r>
            <a:r>
              <a:rPr lang="en-US" dirty="0" err="1"/>
              <a:t>x</a:t>
            </a:r>
            <a:r>
              <a:rPr lang="en-US" dirty="0"/>
              <a:t> forms a non-linear chain with its parent and grandparent</a:t>
            </a:r>
          </a:p>
          <a:p>
            <a:pPr lvl="1"/>
            <a:r>
              <a:rPr lang="en-US" dirty="0"/>
              <a:t>i.e., right-left or left-right</a:t>
            </a:r>
          </a:p>
        </p:txBody>
      </p:sp>
      <p:cxnSp>
        <p:nvCxnSpPr>
          <p:cNvPr id="32" name="AutoShape 15"/>
          <p:cNvCxnSpPr>
            <a:cxnSpLocks noChangeShapeType="1"/>
            <a:stCxn id="43" idx="5"/>
            <a:endCxn id="34" idx="1"/>
          </p:cNvCxnSpPr>
          <p:nvPr/>
        </p:nvCxnSpPr>
        <p:spPr bwMode="auto">
          <a:xfrm>
            <a:off x="1783217" y="2842078"/>
            <a:ext cx="512762" cy="184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37215" y="3165928"/>
            <a:ext cx="1131888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zig-zag</a:t>
            </a:r>
            <a:endParaRPr lang="en-US" dirty="0"/>
          </a:p>
        </p:txBody>
      </p: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2246767" y="2978603"/>
            <a:ext cx="3397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y</a:t>
            </a: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1789567" y="3510416"/>
            <a:ext cx="339725" cy="422275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charset="0"/>
              </a:rPr>
              <a:t>x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1345067" y="4078741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2</a:t>
            </a:r>
            <a:endParaRPr lang="en-US" sz="1400">
              <a:latin typeface="Times New Roman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2030867" y="4078741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3</a:t>
            </a:r>
            <a:endParaRPr lang="en-US" sz="1400">
              <a:latin typeface="Times New Roman" charset="0"/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auto">
          <a:xfrm>
            <a:off x="2680154" y="3489778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4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39" name="AutoShape 9"/>
          <p:cNvCxnSpPr>
            <a:cxnSpLocks noChangeShapeType="1"/>
            <a:stCxn id="34" idx="3"/>
            <a:endCxn id="35" idx="0"/>
          </p:cNvCxnSpPr>
          <p:nvPr/>
        </p:nvCxnSpPr>
        <p:spPr bwMode="auto">
          <a:xfrm flipH="1">
            <a:off x="1959429" y="3353253"/>
            <a:ext cx="336550" cy="1428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" name="AutoShape 10"/>
          <p:cNvCxnSpPr>
            <a:cxnSpLocks noChangeShapeType="1"/>
            <a:stCxn id="35" idx="3"/>
            <a:endCxn id="36" idx="0"/>
          </p:cNvCxnSpPr>
          <p:nvPr/>
        </p:nvCxnSpPr>
        <p:spPr bwMode="auto">
          <a:xfrm flipH="1">
            <a:off x="1616529" y="3885066"/>
            <a:ext cx="22225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" name="AutoShape 11"/>
          <p:cNvCxnSpPr>
            <a:cxnSpLocks noChangeShapeType="1"/>
            <a:stCxn id="35" idx="5"/>
            <a:endCxn id="37" idx="0"/>
          </p:cNvCxnSpPr>
          <p:nvPr/>
        </p:nvCxnSpPr>
        <p:spPr bwMode="auto">
          <a:xfrm>
            <a:off x="2080079" y="3885066"/>
            <a:ext cx="222250" cy="1793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2" name="AutoShape 12"/>
          <p:cNvCxnSpPr>
            <a:cxnSpLocks noChangeShapeType="1"/>
            <a:stCxn id="34" idx="5"/>
            <a:endCxn id="38" idx="0"/>
          </p:cNvCxnSpPr>
          <p:nvPr/>
        </p:nvCxnSpPr>
        <p:spPr bwMode="auto">
          <a:xfrm>
            <a:off x="2537279" y="3353253"/>
            <a:ext cx="414338" cy="1222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1503817" y="2467428"/>
            <a:ext cx="3270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z</a:t>
            </a: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auto">
          <a:xfrm>
            <a:off x="964067" y="3210378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1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45" name="AutoShape 17"/>
          <p:cNvCxnSpPr>
            <a:cxnSpLocks noChangeShapeType="1"/>
            <a:stCxn id="43" idx="3"/>
            <a:endCxn id="44" idx="0"/>
          </p:cNvCxnSpPr>
          <p:nvPr/>
        </p:nvCxnSpPr>
        <p:spPr bwMode="auto">
          <a:xfrm flipH="1">
            <a:off x="1235529" y="2842078"/>
            <a:ext cx="315913" cy="3540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7004959" y="3111726"/>
            <a:ext cx="3397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y</a:t>
            </a:r>
          </a:p>
        </p:txBody>
      </p:sp>
      <p:sp>
        <p:nvSpPr>
          <p:cNvPr id="47" name="Oval 21"/>
          <p:cNvSpPr>
            <a:spLocks noChangeArrowheads="1"/>
          </p:cNvSpPr>
          <p:nvPr/>
        </p:nvSpPr>
        <p:spPr bwMode="auto">
          <a:xfrm>
            <a:off x="6242959" y="2498951"/>
            <a:ext cx="339725" cy="422275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charset="0"/>
              </a:rPr>
              <a:t>x</a:t>
            </a:r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5861959" y="3559401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2</a:t>
            </a:r>
            <a:endParaRPr lang="en-US" sz="1400">
              <a:latin typeface="Times New Roman" charset="0"/>
            </a:endParaRPr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547759" y="3559401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3</a:t>
            </a:r>
            <a:endParaRPr lang="en-US" sz="1400">
              <a:latin typeface="Times New Roman" charset="0"/>
            </a:endParaRPr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300234" y="3559401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4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51" name="AutoShape 25"/>
          <p:cNvCxnSpPr>
            <a:cxnSpLocks noChangeShapeType="1"/>
            <a:stCxn id="46" idx="1"/>
            <a:endCxn id="47" idx="5"/>
          </p:cNvCxnSpPr>
          <p:nvPr/>
        </p:nvCxnSpPr>
        <p:spPr bwMode="auto">
          <a:xfrm flipH="1" flipV="1">
            <a:off x="6525534" y="2838676"/>
            <a:ext cx="536575" cy="3571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2" name="AutoShape 26"/>
          <p:cNvCxnSpPr>
            <a:cxnSpLocks noChangeShapeType="1"/>
            <a:stCxn id="55" idx="5"/>
            <a:endCxn id="48" idx="0"/>
          </p:cNvCxnSpPr>
          <p:nvPr/>
        </p:nvCxnSpPr>
        <p:spPr bwMode="auto">
          <a:xfrm>
            <a:off x="5912759" y="3419701"/>
            <a:ext cx="220663" cy="125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3" name="AutoShape 27"/>
          <p:cNvCxnSpPr>
            <a:cxnSpLocks noChangeShapeType="1"/>
            <a:stCxn id="46" idx="3"/>
            <a:endCxn id="49" idx="0"/>
          </p:cNvCxnSpPr>
          <p:nvPr/>
        </p:nvCxnSpPr>
        <p:spPr bwMode="auto">
          <a:xfrm flipH="1">
            <a:off x="6819222" y="3451451"/>
            <a:ext cx="242887" cy="168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4" name="AutoShape 28"/>
          <p:cNvCxnSpPr>
            <a:cxnSpLocks noChangeShapeType="1"/>
            <a:stCxn id="46" idx="5"/>
            <a:endCxn id="50" idx="0"/>
          </p:cNvCxnSpPr>
          <p:nvPr/>
        </p:nvCxnSpPr>
        <p:spPr bwMode="auto">
          <a:xfrm>
            <a:off x="7287534" y="3451451"/>
            <a:ext cx="284163" cy="1682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5" name="Oval 29"/>
          <p:cNvSpPr>
            <a:spLocks noChangeArrowheads="1"/>
          </p:cNvSpPr>
          <p:nvPr/>
        </p:nvSpPr>
        <p:spPr bwMode="auto">
          <a:xfrm>
            <a:off x="5633359" y="3045051"/>
            <a:ext cx="3270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z</a:t>
            </a:r>
          </a:p>
        </p:txBody>
      </p:sp>
      <p:cxnSp>
        <p:nvCxnSpPr>
          <p:cNvPr id="56" name="AutoShape 30"/>
          <p:cNvCxnSpPr>
            <a:cxnSpLocks noChangeShapeType="1"/>
            <a:stCxn id="55" idx="7"/>
            <a:endCxn id="47" idx="3"/>
          </p:cNvCxnSpPr>
          <p:nvPr/>
        </p:nvCxnSpPr>
        <p:spPr bwMode="auto">
          <a:xfrm flipV="1">
            <a:off x="5912759" y="2873601"/>
            <a:ext cx="379413" cy="2190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7" name="AutoShape 31"/>
          <p:cNvSpPr>
            <a:spLocks noChangeArrowheads="1"/>
          </p:cNvSpPr>
          <p:nvPr/>
        </p:nvSpPr>
        <p:spPr bwMode="auto">
          <a:xfrm>
            <a:off x="5252359" y="3559401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1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58" name="AutoShape 32"/>
          <p:cNvCxnSpPr>
            <a:cxnSpLocks noChangeShapeType="1"/>
            <a:stCxn id="55" idx="3"/>
            <a:endCxn id="57" idx="0"/>
          </p:cNvCxnSpPr>
          <p:nvPr/>
        </p:nvCxnSpPr>
        <p:spPr bwMode="auto">
          <a:xfrm flipH="1">
            <a:off x="5523822" y="3419701"/>
            <a:ext cx="157162" cy="125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59" name="Line 33"/>
          <p:cNvSpPr>
            <a:spLocks noChangeShapeType="1"/>
          </p:cNvSpPr>
          <p:nvPr/>
        </p:nvSpPr>
        <p:spPr bwMode="auto">
          <a:xfrm>
            <a:off x="4075340" y="3775528"/>
            <a:ext cx="68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157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Zig</a:t>
            </a:r>
            <a:endParaRPr lang="en-US" dirty="0"/>
          </a:p>
        </p:txBody>
      </p:sp>
      <p:sp>
        <p:nvSpPr>
          <p:cNvPr id="89" name="Content Placeholder 88"/>
          <p:cNvSpPr>
            <a:spLocks noGrp="1"/>
          </p:cNvSpPr>
          <p:nvPr>
            <p:ph idx="1"/>
          </p:nvPr>
        </p:nvSpPr>
        <p:spPr>
          <a:xfrm>
            <a:off x="457200" y="1014896"/>
            <a:ext cx="8229600" cy="4957054"/>
          </a:xfrm>
        </p:spPr>
        <p:txBody>
          <a:bodyPr/>
          <a:lstStyle/>
          <a:p>
            <a:r>
              <a:rPr lang="en-US" dirty="0"/>
              <a:t>Performed when the node </a:t>
            </a:r>
            <a:r>
              <a:rPr lang="en-US" dirty="0" err="1"/>
              <a:t>x</a:t>
            </a:r>
            <a:r>
              <a:rPr lang="en-US" dirty="0"/>
              <a:t> has no grandparent</a:t>
            </a:r>
          </a:p>
          <a:p>
            <a:pPr lvl="1"/>
            <a:r>
              <a:rPr lang="en-US" dirty="0"/>
              <a:t>i.e., its parent is the root</a:t>
            </a:r>
          </a:p>
        </p:txBody>
      </p:sp>
      <p:sp>
        <p:nvSpPr>
          <p:cNvPr id="60" name="Text Box 65"/>
          <p:cNvSpPr txBox="1">
            <a:spLocks noChangeArrowheads="1"/>
          </p:cNvSpPr>
          <p:nvPr/>
        </p:nvSpPr>
        <p:spPr bwMode="auto">
          <a:xfrm>
            <a:off x="4323443" y="2770414"/>
            <a:ext cx="55721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zig</a:t>
            </a:r>
            <a:endParaRPr lang="en-US" dirty="0"/>
          </a:p>
        </p:txBody>
      </p:sp>
      <p:sp>
        <p:nvSpPr>
          <p:cNvPr id="61" name="Oval 67"/>
          <p:cNvSpPr>
            <a:spLocks noChangeArrowheads="1"/>
          </p:cNvSpPr>
          <p:nvPr/>
        </p:nvSpPr>
        <p:spPr bwMode="auto">
          <a:xfrm>
            <a:off x="2281918" y="3235552"/>
            <a:ext cx="339725" cy="422275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charset="0"/>
              </a:rPr>
              <a:t>x</a:t>
            </a:r>
          </a:p>
        </p:txBody>
      </p:sp>
      <p:sp>
        <p:nvSpPr>
          <p:cNvPr id="62" name="Oval 68"/>
          <p:cNvSpPr>
            <a:spLocks noChangeArrowheads="1"/>
          </p:cNvSpPr>
          <p:nvPr/>
        </p:nvSpPr>
        <p:spPr bwMode="auto">
          <a:xfrm>
            <a:off x="1797731" y="3802289"/>
            <a:ext cx="395287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w</a:t>
            </a:r>
          </a:p>
        </p:txBody>
      </p:sp>
      <p:sp>
        <p:nvSpPr>
          <p:cNvPr id="63" name="AutoShape 69"/>
          <p:cNvSpPr>
            <a:spLocks noChangeArrowheads="1"/>
          </p:cNvSpPr>
          <p:nvPr/>
        </p:nvSpPr>
        <p:spPr bwMode="auto">
          <a:xfrm>
            <a:off x="1380218" y="4429352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1</a:t>
            </a:r>
            <a:endParaRPr lang="en-US" sz="1400">
              <a:latin typeface="Times New Roman" charset="0"/>
            </a:endParaRPr>
          </a:p>
        </p:txBody>
      </p:sp>
      <p:sp>
        <p:nvSpPr>
          <p:cNvPr id="64" name="AutoShape 70"/>
          <p:cNvSpPr>
            <a:spLocks noChangeArrowheads="1"/>
          </p:cNvSpPr>
          <p:nvPr/>
        </p:nvSpPr>
        <p:spPr bwMode="auto">
          <a:xfrm>
            <a:off x="2066018" y="4429352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2</a:t>
            </a:r>
            <a:endParaRPr lang="en-US" sz="1400">
              <a:latin typeface="Times New Roman" charset="0"/>
            </a:endParaRPr>
          </a:p>
        </p:txBody>
      </p:sp>
      <p:sp>
        <p:nvSpPr>
          <p:cNvPr id="65" name="AutoShape 71"/>
          <p:cNvSpPr>
            <a:spLocks noChangeArrowheads="1"/>
          </p:cNvSpPr>
          <p:nvPr/>
        </p:nvSpPr>
        <p:spPr bwMode="auto">
          <a:xfrm>
            <a:off x="2715306" y="3800702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3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66" name="AutoShape 72"/>
          <p:cNvCxnSpPr>
            <a:cxnSpLocks noChangeShapeType="1"/>
            <a:stCxn id="61" idx="3"/>
            <a:endCxn id="62" idx="0"/>
          </p:cNvCxnSpPr>
          <p:nvPr/>
        </p:nvCxnSpPr>
        <p:spPr bwMode="auto">
          <a:xfrm flipH="1">
            <a:off x="1994581" y="3576864"/>
            <a:ext cx="344487" cy="250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7" name="AutoShape 73"/>
          <p:cNvCxnSpPr>
            <a:cxnSpLocks noChangeShapeType="1"/>
            <a:stCxn id="62" idx="3"/>
            <a:endCxn id="63" idx="0"/>
          </p:cNvCxnSpPr>
          <p:nvPr/>
        </p:nvCxnSpPr>
        <p:spPr bwMode="auto">
          <a:xfrm flipH="1">
            <a:off x="1651681" y="4143602"/>
            <a:ext cx="230187" cy="336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8" name="AutoShape 74"/>
          <p:cNvCxnSpPr>
            <a:cxnSpLocks noChangeShapeType="1"/>
            <a:stCxn id="62" idx="5"/>
            <a:endCxn id="64" idx="0"/>
          </p:cNvCxnSpPr>
          <p:nvPr/>
        </p:nvCxnSpPr>
        <p:spPr bwMode="auto">
          <a:xfrm>
            <a:off x="2107293" y="4143602"/>
            <a:ext cx="230188" cy="3365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9" name="AutoShape 75"/>
          <p:cNvCxnSpPr>
            <a:cxnSpLocks noChangeShapeType="1"/>
            <a:stCxn id="61" idx="5"/>
            <a:endCxn id="65" idx="0"/>
          </p:cNvCxnSpPr>
          <p:nvPr/>
        </p:nvCxnSpPr>
        <p:spPr bwMode="auto">
          <a:xfrm>
            <a:off x="2572431" y="3610202"/>
            <a:ext cx="414337" cy="1762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0" name="Oval 76"/>
          <p:cNvSpPr>
            <a:spLocks noChangeArrowheads="1"/>
          </p:cNvSpPr>
          <p:nvPr/>
        </p:nvSpPr>
        <p:spPr bwMode="auto">
          <a:xfrm>
            <a:off x="2897868" y="2618014"/>
            <a:ext cx="3397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y</a:t>
            </a:r>
          </a:p>
        </p:txBody>
      </p:sp>
      <p:cxnSp>
        <p:nvCxnSpPr>
          <p:cNvPr id="71" name="AutoShape 77"/>
          <p:cNvCxnSpPr>
            <a:cxnSpLocks noChangeShapeType="1"/>
            <a:stCxn id="70" idx="3"/>
            <a:endCxn id="61" idx="7"/>
          </p:cNvCxnSpPr>
          <p:nvPr/>
        </p:nvCxnSpPr>
        <p:spPr bwMode="auto">
          <a:xfrm flipH="1">
            <a:off x="2572431" y="2992664"/>
            <a:ext cx="374650" cy="2905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2" name="AutoShape 78"/>
          <p:cNvSpPr>
            <a:spLocks noChangeArrowheads="1"/>
          </p:cNvSpPr>
          <p:nvPr/>
        </p:nvSpPr>
        <p:spPr bwMode="auto">
          <a:xfrm>
            <a:off x="3285218" y="3151414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4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73" name="AutoShape 79"/>
          <p:cNvCxnSpPr>
            <a:cxnSpLocks noChangeShapeType="1"/>
            <a:stCxn id="70" idx="5"/>
            <a:endCxn id="72" idx="0"/>
          </p:cNvCxnSpPr>
          <p:nvPr/>
        </p:nvCxnSpPr>
        <p:spPr bwMode="auto">
          <a:xfrm>
            <a:off x="3188381" y="2992664"/>
            <a:ext cx="368300" cy="1444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4" name="Oval 83"/>
          <p:cNvSpPr>
            <a:spLocks noChangeArrowheads="1"/>
          </p:cNvSpPr>
          <p:nvPr/>
        </p:nvSpPr>
        <p:spPr bwMode="auto">
          <a:xfrm>
            <a:off x="7031718" y="3367995"/>
            <a:ext cx="339725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y</a:t>
            </a:r>
          </a:p>
        </p:txBody>
      </p:sp>
      <p:sp>
        <p:nvSpPr>
          <p:cNvPr id="75" name="Oval 84"/>
          <p:cNvSpPr>
            <a:spLocks noChangeArrowheads="1"/>
          </p:cNvSpPr>
          <p:nvPr/>
        </p:nvSpPr>
        <p:spPr bwMode="auto">
          <a:xfrm>
            <a:off x="6269718" y="2728232"/>
            <a:ext cx="339725" cy="422275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Times New Roman" charset="0"/>
              </a:rPr>
              <a:t>x</a:t>
            </a:r>
          </a:p>
        </p:txBody>
      </p:sp>
      <p:sp>
        <p:nvSpPr>
          <p:cNvPr id="76" name="AutoShape 85"/>
          <p:cNvSpPr>
            <a:spLocks noChangeArrowheads="1"/>
          </p:cNvSpPr>
          <p:nvPr/>
        </p:nvSpPr>
        <p:spPr bwMode="auto">
          <a:xfrm>
            <a:off x="5888718" y="3847420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2</a:t>
            </a:r>
            <a:endParaRPr lang="en-US" sz="1400">
              <a:latin typeface="Times New Roman" charset="0"/>
            </a:endParaRPr>
          </a:p>
        </p:txBody>
      </p:sp>
      <p:sp>
        <p:nvSpPr>
          <p:cNvPr id="77" name="AutoShape 86"/>
          <p:cNvSpPr>
            <a:spLocks noChangeArrowheads="1"/>
          </p:cNvSpPr>
          <p:nvPr/>
        </p:nvSpPr>
        <p:spPr bwMode="auto">
          <a:xfrm>
            <a:off x="6574518" y="3847420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3</a:t>
            </a:r>
            <a:endParaRPr lang="en-US" sz="1400">
              <a:latin typeface="Times New Roman" charset="0"/>
            </a:endParaRPr>
          </a:p>
        </p:txBody>
      </p:sp>
      <p:sp>
        <p:nvSpPr>
          <p:cNvPr id="78" name="AutoShape 87"/>
          <p:cNvSpPr>
            <a:spLocks noChangeArrowheads="1"/>
          </p:cNvSpPr>
          <p:nvPr/>
        </p:nvSpPr>
        <p:spPr bwMode="auto">
          <a:xfrm>
            <a:off x="7326993" y="3847420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4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79" name="AutoShape 88"/>
          <p:cNvCxnSpPr>
            <a:cxnSpLocks noChangeShapeType="1"/>
            <a:stCxn id="74" idx="1"/>
            <a:endCxn id="75" idx="5"/>
          </p:cNvCxnSpPr>
          <p:nvPr/>
        </p:nvCxnSpPr>
        <p:spPr bwMode="auto">
          <a:xfrm flipH="1" flipV="1">
            <a:off x="6552293" y="3072720"/>
            <a:ext cx="536575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0" name="AutoShape 89"/>
          <p:cNvCxnSpPr>
            <a:cxnSpLocks noChangeShapeType="1"/>
            <a:stCxn id="83" idx="5"/>
            <a:endCxn id="76" idx="0"/>
          </p:cNvCxnSpPr>
          <p:nvPr/>
        </p:nvCxnSpPr>
        <p:spPr bwMode="auto">
          <a:xfrm>
            <a:off x="5933168" y="3641045"/>
            <a:ext cx="227013" cy="247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1" name="AutoShape 90"/>
          <p:cNvCxnSpPr>
            <a:cxnSpLocks noChangeShapeType="1"/>
            <a:stCxn id="74" idx="3"/>
            <a:endCxn id="77" idx="0"/>
          </p:cNvCxnSpPr>
          <p:nvPr/>
        </p:nvCxnSpPr>
        <p:spPr bwMode="auto">
          <a:xfrm flipH="1">
            <a:off x="6845981" y="3712482"/>
            <a:ext cx="242887" cy="176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82" name="AutoShape 91"/>
          <p:cNvCxnSpPr>
            <a:cxnSpLocks noChangeShapeType="1"/>
            <a:stCxn id="74" idx="5"/>
            <a:endCxn id="78" idx="0"/>
          </p:cNvCxnSpPr>
          <p:nvPr/>
        </p:nvCxnSpPr>
        <p:spPr bwMode="auto">
          <a:xfrm>
            <a:off x="7314293" y="3712482"/>
            <a:ext cx="284163" cy="1762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3" name="Oval 92"/>
          <p:cNvSpPr>
            <a:spLocks noChangeArrowheads="1"/>
          </p:cNvSpPr>
          <p:nvPr/>
        </p:nvSpPr>
        <p:spPr bwMode="auto">
          <a:xfrm>
            <a:off x="5626781" y="3296557"/>
            <a:ext cx="395287" cy="422275"/>
          </a:xfrm>
          <a:prstGeom prst="ellipse">
            <a:avLst/>
          </a:prstGeom>
          <a:solidFill>
            <a:srgbClr val="F2E4AA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w</a:t>
            </a:r>
          </a:p>
        </p:txBody>
      </p:sp>
      <p:cxnSp>
        <p:nvCxnSpPr>
          <p:cNvPr id="84" name="AutoShape 93"/>
          <p:cNvCxnSpPr>
            <a:cxnSpLocks noChangeShapeType="1"/>
            <a:stCxn id="83" idx="7"/>
            <a:endCxn id="75" idx="3"/>
          </p:cNvCxnSpPr>
          <p:nvPr/>
        </p:nvCxnSpPr>
        <p:spPr bwMode="auto">
          <a:xfrm flipV="1">
            <a:off x="5933168" y="3072720"/>
            <a:ext cx="393700" cy="301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5" name="AutoShape 94"/>
          <p:cNvSpPr>
            <a:spLocks noChangeArrowheads="1"/>
          </p:cNvSpPr>
          <p:nvPr/>
        </p:nvSpPr>
        <p:spPr bwMode="auto">
          <a:xfrm>
            <a:off x="5279118" y="3847420"/>
            <a:ext cx="542925" cy="758825"/>
          </a:xfrm>
          <a:prstGeom prst="triangle">
            <a:avLst>
              <a:gd name="adj" fmla="val 50000"/>
            </a:avLst>
          </a:prstGeom>
          <a:solidFill>
            <a:srgbClr val="F2E4AA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Times New Roman" charset="0"/>
              </a:rPr>
              <a:t>T</a:t>
            </a:r>
            <a:r>
              <a:rPr lang="en-US" sz="1400" baseline="-25000">
                <a:latin typeface="Times New Roman" charset="0"/>
              </a:rPr>
              <a:t>1</a:t>
            </a:r>
            <a:endParaRPr lang="en-US" sz="1400">
              <a:latin typeface="Times New Roman" charset="0"/>
            </a:endParaRPr>
          </a:p>
        </p:txBody>
      </p:sp>
      <p:cxnSp>
        <p:nvCxnSpPr>
          <p:cNvPr id="86" name="AutoShape 95"/>
          <p:cNvCxnSpPr>
            <a:cxnSpLocks noChangeShapeType="1"/>
            <a:stCxn id="83" idx="3"/>
            <a:endCxn id="85" idx="0"/>
          </p:cNvCxnSpPr>
          <p:nvPr/>
        </p:nvCxnSpPr>
        <p:spPr bwMode="auto">
          <a:xfrm flipH="1">
            <a:off x="5550581" y="3641045"/>
            <a:ext cx="163512" cy="2476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87" name="Line 98"/>
          <p:cNvSpPr>
            <a:spLocks noChangeShapeType="1"/>
          </p:cNvSpPr>
          <p:nvPr/>
        </p:nvSpPr>
        <p:spPr bwMode="auto">
          <a:xfrm>
            <a:off x="4278085" y="3418114"/>
            <a:ext cx="656771" cy="1088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6602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45" y="274638"/>
            <a:ext cx="8229600" cy="566447"/>
          </a:xfrm>
        </p:spPr>
        <p:txBody>
          <a:bodyPr/>
          <a:lstStyle/>
          <a:p>
            <a:r>
              <a:rPr lang="en-US" dirty="0"/>
              <a:t>Splay Trees &amp; Ordered Dictionaries</a:t>
            </a:r>
          </a:p>
        </p:txBody>
      </p:sp>
      <p:sp>
        <p:nvSpPr>
          <p:cNvPr id="1986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924800" cy="685800"/>
          </a:xfrm>
        </p:spPr>
        <p:txBody>
          <a:bodyPr/>
          <a:lstStyle/>
          <a:p>
            <a:r>
              <a:rPr lang="en-US" sz="2400" dirty="0"/>
              <a:t>which nodes are splayed after each operation?</a:t>
            </a: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2819400" y="4672013"/>
            <a:ext cx="607218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 dirty="0"/>
              <a:t>use the parent of the internal node </a:t>
            </a:r>
            <a:r>
              <a:rPr lang="en-US" sz="1800" b="1" i="1" dirty="0"/>
              <a:t>w</a:t>
            </a:r>
            <a:r>
              <a:rPr lang="en-US" sz="1800" dirty="0"/>
              <a:t> that was actually removed from the tree (the parent of the node that the removed item was swapped with)</a:t>
            </a:r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762000" y="5072063"/>
            <a:ext cx="19446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/>
              <a:t>remove(k)</a:t>
            </a:r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2819400" y="4051300"/>
            <a:ext cx="5788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/>
              <a:t>use the new node containing the entry inserted</a:t>
            </a:r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833438" y="4038600"/>
            <a:ext cx="19446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/>
              <a:t>insert(k,v)</a:t>
            </a: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2859088" y="3028950"/>
            <a:ext cx="628491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 dirty="0"/>
              <a:t>if key found, use that node</a:t>
            </a:r>
          </a:p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 dirty="0"/>
              <a:t>if key not found, use parent of external node where search terminated</a:t>
            </a: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914400" y="3181350"/>
            <a:ext cx="1590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/>
              <a:t>find(k)</a:t>
            </a:r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2706688" y="2514600"/>
            <a:ext cx="62849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 b="1"/>
              <a:t>splay node</a:t>
            </a:r>
          </a:p>
        </p:txBody>
      </p:sp>
      <p:sp>
        <p:nvSpPr>
          <p:cNvPr id="198672" name="Rectangle 16"/>
          <p:cNvSpPr>
            <a:spLocks noChangeArrowheads="1"/>
          </p:cNvSpPr>
          <p:nvPr/>
        </p:nvSpPr>
        <p:spPr bwMode="auto">
          <a:xfrm>
            <a:off x="762000" y="2514600"/>
            <a:ext cx="194468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10000"/>
              <a:buFont typeface="Wingdings" charset="2"/>
              <a:buNone/>
            </a:pPr>
            <a:r>
              <a:rPr lang="en-US" sz="1800" b="1"/>
              <a:t>method</a:t>
            </a:r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62000" y="25146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74" name="Line 18"/>
          <p:cNvSpPr>
            <a:spLocks noChangeShapeType="1"/>
          </p:cNvSpPr>
          <p:nvPr/>
        </p:nvSpPr>
        <p:spPr bwMode="auto">
          <a:xfrm>
            <a:off x="762000" y="29718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>
            <a:off x="762000" y="46482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762000" y="5867400"/>
            <a:ext cx="8229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>
            <a:off x="762000" y="2514600"/>
            <a:ext cx="0" cy="3352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2678113" y="2514600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>
            <a:off x="8991600" y="2514600"/>
            <a:ext cx="0" cy="3352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762000" y="3962400"/>
            <a:ext cx="822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8684" name="Object 28"/>
          <p:cNvGraphicFramePr>
            <a:graphicFrameLocks noChangeAspect="1"/>
          </p:cNvGraphicFramePr>
          <p:nvPr/>
        </p:nvGraphicFramePr>
        <p:xfrm>
          <a:off x="7628340" y="113153"/>
          <a:ext cx="1396323" cy="837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3497040" imgH="2095200" progId="">
                  <p:embed/>
                </p:oleObj>
              </mc:Choice>
              <mc:Fallback>
                <p:oleObj name="Clip" r:id="rId2" imgW="3497040" imgH="2095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8340" y="113153"/>
                        <a:ext cx="1396323" cy="837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663191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BST Deletion</a:t>
            </a:r>
          </a:p>
        </p:txBody>
      </p:sp>
      <p:sp>
        <p:nvSpPr>
          <p:cNvPr id="140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8182" y="996950"/>
            <a:ext cx="8782063" cy="4114800"/>
          </a:xfrm>
        </p:spPr>
        <p:txBody>
          <a:bodyPr/>
          <a:lstStyle/>
          <a:p>
            <a:r>
              <a:rPr lang="en-US" sz="2000" dirty="0"/>
              <a:t>Now consider the case where the key </a:t>
            </a:r>
            <a:r>
              <a:rPr lang="en-US" sz="2000" b="1" i="1" dirty="0" err="1">
                <a:latin typeface="Times New Roman" pitchFamily="38" charset="0"/>
              </a:rPr>
              <a:t>k</a:t>
            </a:r>
            <a:r>
              <a:rPr lang="en-US" sz="2000" dirty="0"/>
              <a:t> to be removed is stored at a node </a:t>
            </a:r>
            <a:r>
              <a:rPr lang="en-US" sz="2000" b="1" i="1" dirty="0" err="1">
                <a:latin typeface="Times New Roman" pitchFamily="38" charset="0"/>
              </a:rPr>
              <a:t>v</a:t>
            </a:r>
            <a:r>
              <a:rPr lang="en-US" sz="2000" dirty="0"/>
              <a:t> whose children are both internal</a:t>
            </a:r>
          </a:p>
          <a:p>
            <a:pPr lvl="1"/>
            <a:r>
              <a:rPr lang="en-US" sz="1800" dirty="0"/>
              <a:t>we find the internal node </a:t>
            </a:r>
            <a:r>
              <a:rPr lang="en-US" sz="1800" b="1" i="1" dirty="0" err="1">
                <a:latin typeface="Times New Roman" pitchFamily="38" charset="0"/>
              </a:rPr>
              <a:t>w</a:t>
            </a:r>
            <a:r>
              <a:rPr lang="en-US" sz="1800" b="1" i="1" dirty="0">
                <a:latin typeface="Times New Roman" pitchFamily="38" charset="0"/>
              </a:rPr>
              <a:t> </a:t>
            </a:r>
            <a:r>
              <a:rPr lang="en-US" sz="1800" dirty="0"/>
              <a:t>that follows </a:t>
            </a:r>
            <a:r>
              <a:rPr lang="en-US" sz="1800" b="1" i="1" dirty="0" err="1">
                <a:latin typeface="Times New Roman" pitchFamily="38" charset="0"/>
              </a:rPr>
              <a:t>v</a:t>
            </a:r>
            <a:r>
              <a:rPr lang="en-US" sz="1800" dirty="0"/>
              <a:t> in an </a:t>
            </a:r>
            <a:r>
              <a:rPr lang="en-US" sz="1800" dirty="0" err="1"/>
              <a:t>inorder</a:t>
            </a:r>
            <a:r>
              <a:rPr lang="en-US" sz="1800" dirty="0"/>
              <a:t> traversal</a:t>
            </a:r>
          </a:p>
          <a:p>
            <a:pPr lvl="1"/>
            <a:r>
              <a:rPr lang="en-US" sz="1800" dirty="0"/>
              <a:t>we copy </a:t>
            </a:r>
            <a:r>
              <a:rPr lang="en-US" sz="1800" b="1" i="1" dirty="0" err="1">
                <a:latin typeface="Times New Roman" pitchFamily="38" charset="0"/>
              </a:rPr>
              <a:t>key</a:t>
            </a:r>
            <a:r>
              <a:rPr lang="en-US" sz="1800" dirty="0" err="1">
                <a:latin typeface="Times New Roman" pitchFamily="38" charset="0"/>
              </a:rPr>
              <a:t>(</a:t>
            </a:r>
            <a:r>
              <a:rPr lang="en-US" sz="1800" b="1" i="1" dirty="0" err="1">
                <a:latin typeface="Times New Roman" pitchFamily="38" charset="0"/>
              </a:rPr>
              <a:t>w</a:t>
            </a:r>
            <a:r>
              <a:rPr lang="en-US" sz="1800" dirty="0">
                <a:latin typeface="Times New Roman" pitchFamily="38" charset="0"/>
              </a:rPr>
              <a:t>)</a:t>
            </a:r>
            <a:r>
              <a:rPr lang="en-US" sz="1800" dirty="0"/>
              <a:t> into node </a:t>
            </a:r>
            <a:r>
              <a:rPr lang="en-US" sz="1800" b="1" i="1" dirty="0" err="1">
                <a:latin typeface="Times New Roman" pitchFamily="38" charset="0"/>
              </a:rPr>
              <a:t>v</a:t>
            </a:r>
            <a:endParaRPr lang="en-US" sz="1800" dirty="0"/>
          </a:p>
          <a:p>
            <a:pPr lvl="1"/>
            <a:r>
              <a:rPr lang="en-US" sz="1800" dirty="0"/>
              <a:t>we remove node </a:t>
            </a:r>
            <a:r>
              <a:rPr lang="en-US" sz="1800" b="1" i="1" dirty="0" err="1">
                <a:latin typeface="Times New Roman" pitchFamily="38" charset="0"/>
              </a:rPr>
              <a:t>w</a:t>
            </a:r>
            <a:r>
              <a:rPr lang="en-US" sz="1800" b="1" i="1" dirty="0">
                <a:latin typeface="Times New Roman" pitchFamily="38" charset="0"/>
              </a:rPr>
              <a:t> </a:t>
            </a:r>
            <a:r>
              <a:rPr lang="en-US" sz="1800" dirty="0"/>
              <a:t>and its left child </a:t>
            </a:r>
            <a:r>
              <a:rPr lang="en-US" sz="1800" b="1" i="1" dirty="0" err="1">
                <a:latin typeface="Times New Roman" pitchFamily="38" charset="0"/>
              </a:rPr>
              <a:t>z</a:t>
            </a:r>
            <a:r>
              <a:rPr lang="en-US" sz="1800" b="1" i="1" dirty="0">
                <a:latin typeface="Times New Roman" pitchFamily="38" charset="0"/>
              </a:rPr>
              <a:t> </a:t>
            </a:r>
            <a:r>
              <a:rPr lang="en-US" sz="1800" dirty="0"/>
              <a:t>(which must be a leaf) by means of operation </a:t>
            </a:r>
            <a:r>
              <a:rPr lang="en-US" sz="1800" dirty="0" err="1">
                <a:solidFill>
                  <a:schemeClr val="tx2"/>
                </a:solidFill>
              </a:rPr>
              <a:t>removeExternal</a:t>
            </a:r>
            <a:r>
              <a:rPr lang="en-US" sz="1800" dirty="0" err="1"/>
              <a:t>(</a:t>
            </a:r>
            <a:r>
              <a:rPr lang="en-US" sz="1800" b="1" i="1" dirty="0" err="1">
                <a:latin typeface="Times New Roman" pitchFamily="38" charset="0"/>
              </a:rPr>
              <a:t>z</a:t>
            </a:r>
            <a:r>
              <a:rPr lang="en-US" sz="1800" dirty="0"/>
              <a:t>)</a:t>
            </a:r>
          </a:p>
          <a:p>
            <a:r>
              <a:rPr lang="en-US" sz="2000" dirty="0"/>
              <a:t>Example: remove 3 – which node will be splayed?</a:t>
            </a:r>
          </a:p>
          <a:p>
            <a:endParaRPr lang="en-US" dirty="0"/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auto">
          <a:xfrm flipH="1">
            <a:off x="1742183" y="4071144"/>
            <a:ext cx="320675" cy="3190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3</a:t>
            </a: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 flipH="1">
            <a:off x="751583" y="3688556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</a:t>
            </a: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 flipH="1">
            <a:off x="3080446" y="4450556"/>
            <a:ext cx="319087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8</a:t>
            </a: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 flipH="1">
            <a:off x="2491483" y="4923631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6</a:t>
            </a:r>
          </a:p>
        </p:txBody>
      </p:sp>
      <p:sp>
        <p:nvSpPr>
          <p:cNvPr id="140296" name="Rectangle 8"/>
          <p:cNvSpPr>
            <a:spLocks noChangeAspect="1" noChangeArrowheads="1"/>
          </p:cNvSpPr>
          <p:nvPr/>
        </p:nvSpPr>
        <p:spPr bwMode="auto">
          <a:xfrm flipH="1">
            <a:off x="2829621" y="5471319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298" name="AutoShape 10"/>
          <p:cNvCxnSpPr>
            <a:cxnSpLocks noChangeShapeType="1"/>
            <a:stCxn id="140292" idx="3"/>
            <a:endCxn id="140294" idx="7"/>
          </p:cNvCxnSpPr>
          <p:nvPr/>
        </p:nvCxnSpPr>
        <p:spPr bwMode="auto">
          <a:xfrm>
            <a:off x="2015233" y="4371181"/>
            <a:ext cx="1112838" cy="96838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140299" name="AutoShape 11"/>
          <p:cNvCxnSpPr>
            <a:cxnSpLocks noChangeShapeType="1"/>
            <a:stCxn id="140293" idx="3"/>
            <a:endCxn id="140292" idx="7"/>
          </p:cNvCxnSpPr>
          <p:nvPr/>
        </p:nvCxnSpPr>
        <p:spPr bwMode="auto">
          <a:xfrm>
            <a:off x="1024633" y="3990181"/>
            <a:ext cx="763588" cy="98425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140300" name="AutoShape 12"/>
          <p:cNvCxnSpPr>
            <a:cxnSpLocks noChangeShapeType="1"/>
            <a:stCxn id="140334" idx="0"/>
            <a:endCxn id="140293" idx="5"/>
          </p:cNvCxnSpPr>
          <p:nvPr/>
        </p:nvCxnSpPr>
        <p:spPr bwMode="auto">
          <a:xfrm flipV="1">
            <a:off x="334071" y="3990181"/>
            <a:ext cx="465137" cy="1158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2" name="AutoShape 14"/>
          <p:cNvCxnSpPr>
            <a:cxnSpLocks noChangeShapeType="1"/>
            <a:stCxn id="140316" idx="1"/>
            <a:endCxn id="140295" idx="5"/>
          </p:cNvCxnSpPr>
          <p:nvPr/>
        </p:nvCxnSpPr>
        <p:spPr bwMode="auto">
          <a:xfrm flipV="1">
            <a:off x="2340671" y="5225256"/>
            <a:ext cx="196850" cy="204788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140303" name="AutoShape 15"/>
          <p:cNvCxnSpPr>
            <a:cxnSpLocks noChangeShapeType="1"/>
            <a:stCxn id="140296" idx="0"/>
            <a:endCxn id="140295" idx="3"/>
          </p:cNvCxnSpPr>
          <p:nvPr/>
        </p:nvCxnSpPr>
        <p:spPr bwMode="auto">
          <a:xfrm flipH="1" flipV="1">
            <a:off x="2764533" y="5225256"/>
            <a:ext cx="180975" cy="2365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4" name="AutoShape 16"/>
          <p:cNvCxnSpPr>
            <a:cxnSpLocks noChangeShapeType="1"/>
            <a:stCxn id="140306" idx="7"/>
            <a:endCxn id="140294" idx="3"/>
          </p:cNvCxnSpPr>
          <p:nvPr/>
        </p:nvCxnSpPr>
        <p:spPr bwMode="auto">
          <a:xfrm flipH="1" flipV="1">
            <a:off x="3353496" y="4752181"/>
            <a:ext cx="36195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5" name="AutoShape 17"/>
          <p:cNvCxnSpPr>
            <a:cxnSpLocks noChangeShapeType="1"/>
            <a:stCxn id="140295" idx="1"/>
            <a:endCxn id="140294" idx="5"/>
          </p:cNvCxnSpPr>
          <p:nvPr/>
        </p:nvCxnSpPr>
        <p:spPr bwMode="auto">
          <a:xfrm flipV="1">
            <a:off x="2764533" y="4752181"/>
            <a:ext cx="363538" cy="18891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</p:cxnSp>
      <p:sp>
        <p:nvSpPr>
          <p:cNvPr id="140306" name="Oval 18"/>
          <p:cNvSpPr>
            <a:spLocks noChangeArrowheads="1"/>
          </p:cNvSpPr>
          <p:nvPr/>
        </p:nvSpPr>
        <p:spPr bwMode="auto">
          <a:xfrm flipH="1">
            <a:off x="3667821" y="4923631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9</a:t>
            </a:r>
          </a:p>
        </p:txBody>
      </p:sp>
      <p:sp>
        <p:nvSpPr>
          <p:cNvPr id="140307" name="Rectangle 19"/>
          <p:cNvSpPr>
            <a:spLocks noChangeAspect="1" noChangeArrowheads="1"/>
          </p:cNvSpPr>
          <p:nvPr/>
        </p:nvSpPr>
        <p:spPr bwMode="auto">
          <a:xfrm flipH="1">
            <a:off x="4005958" y="5471319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sp>
        <p:nvSpPr>
          <p:cNvPr id="140308" name="Rectangle 20"/>
          <p:cNvSpPr>
            <a:spLocks noChangeAspect="1" noChangeArrowheads="1"/>
          </p:cNvSpPr>
          <p:nvPr/>
        </p:nvSpPr>
        <p:spPr bwMode="auto">
          <a:xfrm flipH="1">
            <a:off x="3418583" y="5471319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09" name="AutoShape 21"/>
          <p:cNvCxnSpPr>
            <a:cxnSpLocks noChangeShapeType="1"/>
            <a:stCxn id="140308" idx="0"/>
            <a:endCxn id="140306" idx="5"/>
          </p:cNvCxnSpPr>
          <p:nvPr/>
        </p:nvCxnSpPr>
        <p:spPr bwMode="auto">
          <a:xfrm flipV="1">
            <a:off x="3534471" y="5206206"/>
            <a:ext cx="180975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10" name="AutoShape 22"/>
          <p:cNvCxnSpPr>
            <a:cxnSpLocks noChangeShapeType="1"/>
            <a:stCxn id="140307" idx="0"/>
            <a:endCxn id="140306" idx="3"/>
          </p:cNvCxnSpPr>
          <p:nvPr/>
        </p:nvCxnSpPr>
        <p:spPr bwMode="auto">
          <a:xfrm flipH="1" flipV="1">
            <a:off x="3940871" y="5206206"/>
            <a:ext cx="180975" cy="255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16" name="Oval 28"/>
          <p:cNvSpPr>
            <a:spLocks noChangeArrowheads="1"/>
          </p:cNvSpPr>
          <p:nvPr/>
        </p:nvSpPr>
        <p:spPr bwMode="auto">
          <a:xfrm flipH="1">
            <a:off x="2067621" y="5412581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5</a:t>
            </a:r>
          </a:p>
        </p:txBody>
      </p:sp>
      <p:sp>
        <p:nvSpPr>
          <p:cNvPr id="140317" name="Rectangle 29"/>
          <p:cNvSpPr>
            <a:spLocks noChangeAspect="1" noChangeArrowheads="1"/>
          </p:cNvSpPr>
          <p:nvPr/>
        </p:nvSpPr>
        <p:spPr bwMode="auto">
          <a:xfrm flipH="1">
            <a:off x="2405758" y="5988844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sp>
        <p:nvSpPr>
          <p:cNvPr id="140318" name="Rectangle 30"/>
          <p:cNvSpPr>
            <a:spLocks noChangeAspect="1" noChangeArrowheads="1"/>
          </p:cNvSpPr>
          <p:nvPr/>
        </p:nvSpPr>
        <p:spPr bwMode="auto">
          <a:xfrm flipH="1">
            <a:off x="1818383" y="5988844"/>
            <a:ext cx="231775" cy="230187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19" name="AutoShape 31"/>
          <p:cNvCxnSpPr>
            <a:cxnSpLocks noChangeShapeType="1"/>
            <a:stCxn id="140318" idx="0"/>
            <a:endCxn id="140316" idx="5"/>
          </p:cNvCxnSpPr>
          <p:nvPr/>
        </p:nvCxnSpPr>
        <p:spPr bwMode="auto">
          <a:xfrm flipV="1">
            <a:off x="1934271" y="5714206"/>
            <a:ext cx="179387" cy="246063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140320" name="AutoShape 32"/>
          <p:cNvCxnSpPr>
            <a:cxnSpLocks noChangeShapeType="1"/>
            <a:stCxn id="140317" idx="0"/>
            <a:endCxn id="140316" idx="3"/>
          </p:cNvCxnSpPr>
          <p:nvPr/>
        </p:nvCxnSpPr>
        <p:spPr bwMode="auto">
          <a:xfrm flipH="1" flipV="1">
            <a:off x="2340671" y="5714206"/>
            <a:ext cx="180975" cy="2651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21" name="Text Box 33"/>
          <p:cNvSpPr txBox="1">
            <a:spLocks noChangeArrowheads="1"/>
          </p:cNvSpPr>
          <p:nvPr/>
        </p:nvSpPr>
        <p:spPr bwMode="auto">
          <a:xfrm flipH="1">
            <a:off x="1970783" y="3780631"/>
            <a:ext cx="38453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v</a:t>
            </a:r>
          </a:p>
        </p:txBody>
      </p:sp>
      <p:sp>
        <p:nvSpPr>
          <p:cNvPr id="140322" name="Text Box 34"/>
          <p:cNvSpPr txBox="1">
            <a:spLocks noChangeArrowheads="1"/>
          </p:cNvSpPr>
          <p:nvPr/>
        </p:nvSpPr>
        <p:spPr bwMode="auto">
          <a:xfrm flipH="1">
            <a:off x="1780283" y="5177631"/>
            <a:ext cx="44176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w</a:t>
            </a:r>
          </a:p>
        </p:txBody>
      </p:sp>
      <p:sp>
        <p:nvSpPr>
          <p:cNvPr id="140327" name="Text Box 39"/>
          <p:cNvSpPr txBox="1">
            <a:spLocks noChangeArrowheads="1"/>
          </p:cNvSpPr>
          <p:nvPr/>
        </p:nvSpPr>
        <p:spPr bwMode="auto">
          <a:xfrm flipH="1">
            <a:off x="1526283" y="5685631"/>
            <a:ext cx="370506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z</a:t>
            </a:r>
          </a:p>
        </p:txBody>
      </p:sp>
      <p:sp>
        <p:nvSpPr>
          <p:cNvPr id="140329" name="Oval 41"/>
          <p:cNvSpPr>
            <a:spLocks noChangeArrowheads="1"/>
          </p:cNvSpPr>
          <p:nvPr/>
        </p:nvSpPr>
        <p:spPr bwMode="auto">
          <a:xfrm flipH="1">
            <a:off x="980183" y="4450556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2</a:t>
            </a:r>
          </a:p>
        </p:txBody>
      </p:sp>
      <p:sp>
        <p:nvSpPr>
          <p:cNvPr id="140330" name="Rectangle 42"/>
          <p:cNvSpPr>
            <a:spLocks noChangeAspect="1" noChangeArrowheads="1"/>
          </p:cNvSpPr>
          <p:nvPr/>
        </p:nvSpPr>
        <p:spPr bwMode="auto">
          <a:xfrm flipH="1">
            <a:off x="1353246" y="4968081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sp>
        <p:nvSpPr>
          <p:cNvPr id="140331" name="Rectangle 43"/>
          <p:cNvSpPr>
            <a:spLocks noChangeAspect="1" noChangeArrowheads="1"/>
          </p:cNvSpPr>
          <p:nvPr/>
        </p:nvSpPr>
        <p:spPr bwMode="auto">
          <a:xfrm flipH="1">
            <a:off x="696021" y="4968081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32" name="AutoShape 44"/>
          <p:cNvCxnSpPr>
            <a:cxnSpLocks noChangeShapeType="1"/>
            <a:stCxn id="140331" idx="0"/>
            <a:endCxn id="140329" idx="5"/>
          </p:cNvCxnSpPr>
          <p:nvPr/>
        </p:nvCxnSpPr>
        <p:spPr bwMode="auto">
          <a:xfrm flipV="1">
            <a:off x="811908" y="4752181"/>
            <a:ext cx="21590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33" name="AutoShape 45"/>
          <p:cNvCxnSpPr>
            <a:cxnSpLocks noChangeShapeType="1"/>
            <a:stCxn id="140330" idx="0"/>
            <a:endCxn id="140329" idx="3"/>
          </p:cNvCxnSpPr>
          <p:nvPr/>
        </p:nvCxnSpPr>
        <p:spPr bwMode="auto">
          <a:xfrm flipH="1" flipV="1">
            <a:off x="1253233" y="4752181"/>
            <a:ext cx="215900" cy="2063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34" name="Rectangle 46"/>
          <p:cNvSpPr>
            <a:spLocks noChangeAspect="1" noChangeArrowheads="1"/>
          </p:cNvSpPr>
          <p:nvPr/>
        </p:nvSpPr>
        <p:spPr bwMode="auto">
          <a:xfrm flipH="1">
            <a:off x="218183" y="4115594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35" name="AutoShape 47"/>
          <p:cNvCxnSpPr>
            <a:cxnSpLocks noChangeShapeType="1"/>
            <a:stCxn id="140329" idx="1"/>
            <a:endCxn id="140292" idx="5"/>
          </p:cNvCxnSpPr>
          <p:nvPr/>
        </p:nvCxnSpPr>
        <p:spPr bwMode="auto">
          <a:xfrm flipV="1">
            <a:off x="1253233" y="4371181"/>
            <a:ext cx="534988" cy="96838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</p:cxnSp>
      <p:sp>
        <p:nvSpPr>
          <p:cNvPr id="140336" name="Oval 48"/>
          <p:cNvSpPr>
            <a:spLocks noChangeArrowheads="1"/>
          </p:cNvSpPr>
          <p:nvPr/>
        </p:nvSpPr>
        <p:spPr bwMode="auto">
          <a:xfrm flipH="1">
            <a:off x="6324600" y="4119563"/>
            <a:ext cx="320675" cy="3190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5</a:t>
            </a:r>
          </a:p>
        </p:txBody>
      </p:sp>
      <p:sp>
        <p:nvSpPr>
          <p:cNvPr id="140337" name="Oval 49"/>
          <p:cNvSpPr>
            <a:spLocks noChangeArrowheads="1"/>
          </p:cNvSpPr>
          <p:nvPr/>
        </p:nvSpPr>
        <p:spPr bwMode="auto">
          <a:xfrm flipH="1">
            <a:off x="5334000" y="3736975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</a:t>
            </a:r>
          </a:p>
        </p:txBody>
      </p:sp>
      <p:sp>
        <p:nvSpPr>
          <p:cNvPr id="140338" name="Oval 50"/>
          <p:cNvSpPr>
            <a:spLocks noChangeArrowheads="1"/>
          </p:cNvSpPr>
          <p:nvPr/>
        </p:nvSpPr>
        <p:spPr bwMode="auto">
          <a:xfrm flipH="1">
            <a:off x="7662863" y="4468813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8</a:t>
            </a:r>
          </a:p>
        </p:txBody>
      </p:sp>
      <p:sp>
        <p:nvSpPr>
          <p:cNvPr id="140339" name="Oval 51"/>
          <p:cNvSpPr>
            <a:spLocks noChangeArrowheads="1"/>
          </p:cNvSpPr>
          <p:nvPr/>
        </p:nvSpPr>
        <p:spPr bwMode="auto">
          <a:xfrm flipH="1">
            <a:off x="7073900" y="4941888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6</a:t>
            </a:r>
          </a:p>
        </p:txBody>
      </p:sp>
      <p:sp>
        <p:nvSpPr>
          <p:cNvPr id="140340" name="Rectangle 52"/>
          <p:cNvSpPr>
            <a:spLocks noChangeAspect="1" noChangeArrowheads="1"/>
          </p:cNvSpPr>
          <p:nvPr/>
        </p:nvSpPr>
        <p:spPr bwMode="auto">
          <a:xfrm flipH="1">
            <a:off x="7412038" y="5489575"/>
            <a:ext cx="230187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41" name="AutoShape 53"/>
          <p:cNvCxnSpPr>
            <a:cxnSpLocks noChangeShapeType="1"/>
            <a:stCxn id="140336" idx="3"/>
            <a:endCxn id="140338" idx="7"/>
          </p:cNvCxnSpPr>
          <p:nvPr/>
        </p:nvCxnSpPr>
        <p:spPr bwMode="auto">
          <a:xfrm>
            <a:off x="6597650" y="4419600"/>
            <a:ext cx="1112838" cy="85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42" name="AutoShape 54"/>
          <p:cNvCxnSpPr>
            <a:cxnSpLocks noChangeShapeType="1"/>
            <a:stCxn id="140337" idx="3"/>
            <a:endCxn id="140336" idx="7"/>
          </p:cNvCxnSpPr>
          <p:nvPr/>
        </p:nvCxnSpPr>
        <p:spPr bwMode="auto">
          <a:xfrm>
            <a:off x="5607050" y="4019550"/>
            <a:ext cx="763588" cy="1174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43" name="AutoShape 55"/>
          <p:cNvCxnSpPr>
            <a:cxnSpLocks noChangeShapeType="1"/>
            <a:stCxn id="140366" idx="0"/>
            <a:endCxn id="140337" idx="5"/>
          </p:cNvCxnSpPr>
          <p:nvPr/>
        </p:nvCxnSpPr>
        <p:spPr bwMode="auto">
          <a:xfrm flipV="1">
            <a:off x="4916488" y="4019550"/>
            <a:ext cx="465137" cy="1349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44" name="AutoShape 56"/>
          <p:cNvCxnSpPr>
            <a:cxnSpLocks noChangeShapeType="1"/>
            <a:stCxn id="140355" idx="0"/>
            <a:endCxn id="140339" idx="5"/>
          </p:cNvCxnSpPr>
          <p:nvPr/>
        </p:nvCxnSpPr>
        <p:spPr bwMode="auto">
          <a:xfrm flipV="1">
            <a:off x="6875463" y="5243513"/>
            <a:ext cx="244475" cy="223837"/>
          </a:xfrm>
          <a:prstGeom prst="straightConnector1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</p:cxnSp>
      <p:cxnSp>
        <p:nvCxnSpPr>
          <p:cNvPr id="140345" name="AutoShape 57"/>
          <p:cNvCxnSpPr>
            <a:cxnSpLocks noChangeShapeType="1"/>
            <a:stCxn id="140340" idx="0"/>
            <a:endCxn id="140339" idx="3"/>
          </p:cNvCxnSpPr>
          <p:nvPr/>
        </p:nvCxnSpPr>
        <p:spPr bwMode="auto">
          <a:xfrm flipH="1" flipV="1">
            <a:off x="7346950" y="5243513"/>
            <a:ext cx="180975" cy="2365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46" name="AutoShape 58"/>
          <p:cNvCxnSpPr>
            <a:cxnSpLocks noChangeShapeType="1"/>
            <a:stCxn id="140348" idx="7"/>
            <a:endCxn id="140338" idx="3"/>
          </p:cNvCxnSpPr>
          <p:nvPr/>
        </p:nvCxnSpPr>
        <p:spPr bwMode="auto">
          <a:xfrm flipH="1" flipV="1">
            <a:off x="7935913" y="4751388"/>
            <a:ext cx="361950" cy="2270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47" name="AutoShape 59"/>
          <p:cNvCxnSpPr>
            <a:cxnSpLocks noChangeShapeType="1"/>
            <a:stCxn id="140339" idx="1"/>
            <a:endCxn id="140338" idx="5"/>
          </p:cNvCxnSpPr>
          <p:nvPr/>
        </p:nvCxnSpPr>
        <p:spPr bwMode="auto">
          <a:xfrm flipV="1">
            <a:off x="7346950" y="4751388"/>
            <a:ext cx="363538" cy="207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48" name="Oval 60"/>
          <p:cNvSpPr>
            <a:spLocks noChangeArrowheads="1"/>
          </p:cNvSpPr>
          <p:nvPr/>
        </p:nvSpPr>
        <p:spPr bwMode="auto">
          <a:xfrm flipH="1">
            <a:off x="8250238" y="4941888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9</a:t>
            </a:r>
          </a:p>
        </p:txBody>
      </p:sp>
      <p:sp>
        <p:nvSpPr>
          <p:cNvPr id="140349" name="Rectangle 61"/>
          <p:cNvSpPr>
            <a:spLocks noChangeAspect="1" noChangeArrowheads="1"/>
          </p:cNvSpPr>
          <p:nvPr/>
        </p:nvSpPr>
        <p:spPr bwMode="auto">
          <a:xfrm flipH="1">
            <a:off x="8588375" y="5489575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sp>
        <p:nvSpPr>
          <p:cNvPr id="140350" name="Rectangle 62"/>
          <p:cNvSpPr>
            <a:spLocks noChangeAspect="1" noChangeArrowheads="1"/>
          </p:cNvSpPr>
          <p:nvPr/>
        </p:nvSpPr>
        <p:spPr bwMode="auto">
          <a:xfrm flipH="1">
            <a:off x="8001000" y="5489575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51" name="AutoShape 63"/>
          <p:cNvCxnSpPr>
            <a:cxnSpLocks noChangeShapeType="1"/>
            <a:stCxn id="140350" idx="0"/>
            <a:endCxn id="140348" idx="5"/>
          </p:cNvCxnSpPr>
          <p:nvPr/>
        </p:nvCxnSpPr>
        <p:spPr bwMode="auto">
          <a:xfrm flipV="1">
            <a:off x="8116888" y="5224463"/>
            <a:ext cx="180975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52" name="AutoShape 64"/>
          <p:cNvCxnSpPr>
            <a:cxnSpLocks noChangeShapeType="1"/>
            <a:stCxn id="140349" idx="0"/>
            <a:endCxn id="140348" idx="3"/>
          </p:cNvCxnSpPr>
          <p:nvPr/>
        </p:nvCxnSpPr>
        <p:spPr bwMode="auto">
          <a:xfrm flipH="1" flipV="1">
            <a:off x="8523288" y="5224463"/>
            <a:ext cx="180975" cy="255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55" name="Rectangle 67"/>
          <p:cNvSpPr>
            <a:spLocks noChangeAspect="1" noChangeArrowheads="1"/>
          </p:cNvSpPr>
          <p:nvPr/>
        </p:nvSpPr>
        <p:spPr bwMode="auto">
          <a:xfrm flipH="1">
            <a:off x="6759575" y="5495925"/>
            <a:ext cx="231775" cy="230188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sp>
        <p:nvSpPr>
          <p:cNvPr id="140358" name="Text Box 70"/>
          <p:cNvSpPr txBox="1">
            <a:spLocks noChangeArrowheads="1"/>
          </p:cNvSpPr>
          <p:nvPr/>
        </p:nvSpPr>
        <p:spPr bwMode="auto">
          <a:xfrm flipH="1">
            <a:off x="6553200" y="3813175"/>
            <a:ext cx="38453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v</a:t>
            </a:r>
          </a:p>
        </p:txBody>
      </p:sp>
      <p:sp>
        <p:nvSpPr>
          <p:cNvPr id="140361" name="Oval 73"/>
          <p:cNvSpPr>
            <a:spLocks noChangeArrowheads="1"/>
          </p:cNvSpPr>
          <p:nvPr/>
        </p:nvSpPr>
        <p:spPr bwMode="auto">
          <a:xfrm flipH="1">
            <a:off x="5562600" y="4468813"/>
            <a:ext cx="319088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2</a:t>
            </a:r>
          </a:p>
        </p:txBody>
      </p:sp>
      <p:sp>
        <p:nvSpPr>
          <p:cNvPr id="140362" name="Rectangle 74"/>
          <p:cNvSpPr>
            <a:spLocks noChangeAspect="1" noChangeArrowheads="1"/>
          </p:cNvSpPr>
          <p:nvPr/>
        </p:nvSpPr>
        <p:spPr bwMode="auto">
          <a:xfrm flipH="1">
            <a:off x="5935663" y="498633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sp>
        <p:nvSpPr>
          <p:cNvPr id="140363" name="Rectangle 75"/>
          <p:cNvSpPr>
            <a:spLocks noChangeAspect="1" noChangeArrowheads="1"/>
          </p:cNvSpPr>
          <p:nvPr/>
        </p:nvSpPr>
        <p:spPr bwMode="auto">
          <a:xfrm flipH="1">
            <a:off x="5278438" y="4986338"/>
            <a:ext cx="230187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64" name="AutoShape 76"/>
          <p:cNvCxnSpPr>
            <a:cxnSpLocks noChangeShapeType="1"/>
            <a:stCxn id="140363" idx="0"/>
            <a:endCxn id="140361" idx="5"/>
          </p:cNvCxnSpPr>
          <p:nvPr/>
        </p:nvCxnSpPr>
        <p:spPr bwMode="auto">
          <a:xfrm flipV="1">
            <a:off x="5394325" y="4751388"/>
            <a:ext cx="21590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65" name="AutoShape 77"/>
          <p:cNvCxnSpPr>
            <a:cxnSpLocks noChangeShapeType="1"/>
            <a:stCxn id="140362" idx="0"/>
            <a:endCxn id="140361" idx="3"/>
          </p:cNvCxnSpPr>
          <p:nvPr/>
        </p:nvCxnSpPr>
        <p:spPr bwMode="auto">
          <a:xfrm flipH="1" flipV="1">
            <a:off x="5835650" y="4751388"/>
            <a:ext cx="215900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66" name="Rectangle 78"/>
          <p:cNvSpPr>
            <a:spLocks noChangeAspect="1" noChangeArrowheads="1"/>
          </p:cNvSpPr>
          <p:nvPr/>
        </p:nvSpPr>
        <p:spPr bwMode="auto">
          <a:xfrm flipH="1">
            <a:off x="4800600" y="4164013"/>
            <a:ext cx="230188" cy="230187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solidFill>
                <a:srgbClr val="FBEFD2"/>
              </a:solidFill>
            </a:endParaRPr>
          </a:p>
        </p:txBody>
      </p:sp>
      <p:cxnSp>
        <p:nvCxnSpPr>
          <p:cNvPr id="140367" name="AutoShape 79"/>
          <p:cNvCxnSpPr>
            <a:cxnSpLocks noChangeShapeType="1"/>
            <a:stCxn id="140361" idx="1"/>
            <a:endCxn id="140336" idx="5"/>
          </p:cNvCxnSpPr>
          <p:nvPr/>
        </p:nvCxnSpPr>
        <p:spPr bwMode="auto">
          <a:xfrm flipV="1">
            <a:off x="5835650" y="4419600"/>
            <a:ext cx="534988" cy="85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68" name="AutoShape 80"/>
          <p:cNvSpPr>
            <a:spLocks noChangeArrowheads="1"/>
          </p:cNvSpPr>
          <p:nvPr/>
        </p:nvSpPr>
        <p:spPr bwMode="auto">
          <a:xfrm rot="18050680" flipH="1">
            <a:off x="1431827" y="5403850"/>
            <a:ext cx="1103312" cy="736600"/>
          </a:xfrm>
          <a:prstGeom prst="roundRect">
            <a:avLst>
              <a:gd name="adj" fmla="val 29167"/>
            </a:avLst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BEF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829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Deletion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text (Goodrich, p. 463) uses a different convention for BST deletion in their splaying example</a:t>
            </a:r>
          </a:p>
          <a:p>
            <a:pPr lvl="1"/>
            <a:r>
              <a:rPr lang="en-US" dirty="0"/>
              <a:t>Instead of deleting the leftmost internal node of the right </a:t>
            </a:r>
            <a:r>
              <a:rPr lang="en-US" dirty="0" err="1"/>
              <a:t>subtree</a:t>
            </a:r>
            <a:r>
              <a:rPr lang="en-US" dirty="0"/>
              <a:t>, they delete the rightmost internal node of the left </a:t>
            </a:r>
            <a:r>
              <a:rPr lang="en-US" dirty="0" err="1"/>
              <a:t>subtree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will stick with the convention of deleting the leftmost internal node of the right </a:t>
            </a:r>
            <a:r>
              <a:rPr lang="en-US" dirty="0" err="1"/>
              <a:t>subtree</a:t>
            </a:r>
            <a:r>
              <a:rPr lang="en-US" dirty="0"/>
              <a:t> (the node immediately following the element to be removed in an </a:t>
            </a:r>
            <a:r>
              <a:rPr lang="en-US" dirty="0" err="1"/>
              <a:t>inorder</a:t>
            </a:r>
            <a:r>
              <a:rPr lang="en-US" dirty="0"/>
              <a:t> traversal).</a:t>
            </a:r>
          </a:p>
        </p:txBody>
      </p:sp>
    </p:spTree>
    <p:extLst>
      <p:ext uri="{BB962C8B-B14F-4D97-AF65-F5344CB8AC3E}">
        <p14:creationId xmlns:p14="http://schemas.microsoft.com/office/powerpoint/2010/main" val="3040591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706" name="AutoShape 2" descr="Green marble"/>
          <p:cNvSpPr>
            <a:spLocks noChangeArrowheads="1"/>
          </p:cNvSpPr>
          <p:nvPr/>
        </p:nvSpPr>
        <p:spPr bwMode="auto">
          <a:xfrm>
            <a:off x="3813588" y="3581394"/>
            <a:ext cx="2743200" cy="2438400"/>
          </a:xfrm>
          <a:prstGeom prst="triangle">
            <a:avLst>
              <a:gd name="adj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endParaRPr lang="en-US" sz="3000" b="0">
              <a:latin typeface="Times New Roman" pitchFamily="38" charset="0"/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3935826" y="3413119"/>
            <a:ext cx="868362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latin typeface="Times New Roman" pitchFamily="38" charset="0"/>
              </a:rPr>
              <a:t>key </a:t>
            </a:r>
            <a:r>
              <a:rPr lang="en-US" sz="2000" b="0">
                <a:solidFill>
                  <a:schemeClr val="accent2"/>
                </a:solidFill>
                <a:latin typeface="Times New Roman" pitchFamily="38" charset="0"/>
              </a:rPr>
              <a:t>17</a:t>
            </a:r>
            <a:endParaRPr lang="en-CA" sz="2000" b="0">
              <a:solidFill>
                <a:schemeClr val="accent2"/>
              </a:solidFill>
              <a:latin typeface="Times New Roman" pitchFamily="38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8388" y="3124194"/>
            <a:ext cx="4495800" cy="2819400"/>
            <a:chOff x="240" y="1392"/>
            <a:chExt cx="5208" cy="2640"/>
          </a:xfrm>
        </p:grpSpPr>
        <p:sp>
          <p:nvSpPr>
            <p:cNvPr id="1096714" name="Oval 10"/>
            <p:cNvSpPr>
              <a:spLocks noChangeArrowheads="1"/>
            </p:cNvSpPr>
            <p:nvPr/>
          </p:nvSpPr>
          <p:spPr bwMode="auto">
            <a:xfrm>
              <a:off x="2616" y="1392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38</a:t>
              </a:r>
            </a:p>
          </p:txBody>
        </p:sp>
        <p:sp>
          <p:nvSpPr>
            <p:cNvPr id="1096715" name="Oval 11"/>
            <p:cNvSpPr>
              <a:spLocks noChangeArrowheads="1"/>
            </p:cNvSpPr>
            <p:nvPr/>
          </p:nvSpPr>
          <p:spPr bwMode="auto">
            <a:xfrm>
              <a:off x="1272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25</a:t>
              </a:r>
            </a:p>
          </p:txBody>
        </p:sp>
        <p:cxnSp>
          <p:nvCxnSpPr>
            <p:cNvPr id="1096716" name="AutoShape 12"/>
            <p:cNvCxnSpPr>
              <a:cxnSpLocks noChangeShapeType="1"/>
              <a:stCxn id="1096714" idx="4"/>
              <a:endCxn id="1096715" idx="0"/>
            </p:cNvCxnSpPr>
            <p:nvPr/>
          </p:nvCxnSpPr>
          <p:spPr bwMode="auto">
            <a:xfrm flipH="1">
              <a:off x="1452" y="1686"/>
              <a:ext cx="1344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17" name="Oval 13"/>
            <p:cNvSpPr>
              <a:spLocks noChangeArrowheads="1"/>
            </p:cNvSpPr>
            <p:nvPr/>
          </p:nvSpPr>
          <p:spPr bwMode="auto">
            <a:xfrm>
              <a:off x="5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17</a:t>
              </a:r>
            </a:p>
          </p:txBody>
        </p:sp>
        <p:sp>
          <p:nvSpPr>
            <p:cNvPr id="1096718" name="Oval 14"/>
            <p:cNvSpPr>
              <a:spLocks noChangeArrowheads="1"/>
            </p:cNvSpPr>
            <p:nvPr/>
          </p:nvSpPr>
          <p:spPr bwMode="auto">
            <a:xfrm>
              <a:off x="2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</a:t>
              </a:r>
            </a:p>
          </p:txBody>
        </p:sp>
        <p:sp>
          <p:nvSpPr>
            <p:cNvPr id="1096719" name="Oval 15"/>
            <p:cNvSpPr>
              <a:spLocks noChangeArrowheads="1"/>
            </p:cNvSpPr>
            <p:nvPr/>
          </p:nvSpPr>
          <p:spPr bwMode="auto">
            <a:xfrm>
              <a:off x="8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21</a:t>
              </a:r>
            </a:p>
          </p:txBody>
        </p:sp>
        <p:cxnSp>
          <p:nvCxnSpPr>
            <p:cNvPr id="1096720" name="AutoShape 16"/>
            <p:cNvCxnSpPr>
              <a:cxnSpLocks noChangeShapeType="1"/>
              <a:stCxn id="1096717" idx="4"/>
              <a:endCxn id="1096718" idx="0"/>
            </p:cNvCxnSpPr>
            <p:nvPr/>
          </p:nvCxnSpPr>
          <p:spPr bwMode="auto">
            <a:xfrm flipH="1">
              <a:off x="4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1" name="AutoShape 17"/>
            <p:cNvCxnSpPr>
              <a:cxnSpLocks noChangeShapeType="1"/>
              <a:stCxn id="1096717" idx="4"/>
              <a:endCxn id="1096719" idx="0"/>
            </p:cNvCxnSpPr>
            <p:nvPr/>
          </p:nvCxnSpPr>
          <p:spPr bwMode="auto">
            <a:xfrm>
              <a:off x="7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2" name="AutoShape 18"/>
            <p:cNvCxnSpPr>
              <a:cxnSpLocks noChangeShapeType="1"/>
              <a:stCxn id="1096715" idx="4"/>
              <a:endCxn id="1096717" idx="0"/>
            </p:cNvCxnSpPr>
            <p:nvPr/>
          </p:nvCxnSpPr>
          <p:spPr bwMode="auto">
            <a:xfrm flipH="1">
              <a:off x="756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23" name="Oval 19"/>
            <p:cNvSpPr>
              <a:spLocks noChangeArrowheads="1"/>
            </p:cNvSpPr>
            <p:nvPr/>
          </p:nvSpPr>
          <p:spPr bwMode="auto">
            <a:xfrm>
              <a:off x="2004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31</a:t>
              </a:r>
            </a:p>
          </p:txBody>
        </p:sp>
        <p:sp>
          <p:nvSpPr>
            <p:cNvPr id="1096724" name="Oval 20"/>
            <p:cNvSpPr>
              <a:spLocks noChangeArrowheads="1"/>
            </p:cNvSpPr>
            <p:nvPr/>
          </p:nvSpPr>
          <p:spPr bwMode="auto">
            <a:xfrm>
              <a:off x="166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28</a:t>
              </a:r>
            </a:p>
          </p:txBody>
        </p:sp>
        <p:sp>
          <p:nvSpPr>
            <p:cNvPr id="1096725" name="Oval 21"/>
            <p:cNvSpPr>
              <a:spLocks noChangeArrowheads="1"/>
            </p:cNvSpPr>
            <p:nvPr/>
          </p:nvSpPr>
          <p:spPr bwMode="auto">
            <a:xfrm>
              <a:off x="2316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35</a:t>
              </a:r>
            </a:p>
          </p:txBody>
        </p:sp>
        <p:cxnSp>
          <p:nvCxnSpPr>
            <p:cNvPr id="1096726" name="AutoShape 22"/>
            <p:cNvCxnSpPr>
              <a:cxnSpLocks noChangeShapeType="1"/>
              <a:stCxn id="1096723" idx="4"/>
              <a:endCxn id="1096724" idx="0"/>
            </p:cNvCxnSpPr>
            <p:nvPr/>
          </p:nvCxnSpPr>
          <p:spPr bwMode="auto">
            <a:xfrm flipH="1">
              <a:off x="1848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7" name="AutoShape 23"/>
            <p:cNvCxnSpPr>
              <a:cxnSpLocks noChangeShapeType="1"/>
              <a:stCxn id="1096723" idx="4"/>
              <a:endCxn id="1096725" idx="0"/>
            </p:cNvCxnSpPr>
            <p:nvPr/>
          </p:nvCxnSpPr>
          <p:spPr bwMode="auto">
            <a:xfrm>
              <a:off x="2184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28" name="AutoShape 24"/>
            <p:cNvCxnSpPr>
              <a:cxnSpLocks noChangeShapeType="1"/>
              <a:stCxn id="1096715" idx="4"/>
              <a:endCxn id="1096723" idx="0"/>
            </p:cNvCxnSpPr>
            <p:nvPr/>
          </p:nvCxnSpPr>
          <p:spPr bwMode="auto">
            <a:xfrm>
              <a:off x="1452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29" name="Oval 25"/>
            <p:cNvSpPr>
              <a:spLocks noChangeArrowheads="1"/>
            </p:cNvSpPr>
            <p:nvPr/>
          </p:nvSpPr>
          <p:spPr bwMode="auto">
            <a:xfrm>
              <a:off x="4044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51</a:t>
              </a:r>
            </a:p>
          </p:txBody>
        </p:sp>
        <p:cxnSp>
          <p:nvCxnSpPr>
            <p:cNvPr id="1096730" name="AutoShape 26"/>
            <p:cNvCxnSpPr>
              <a:cxnSpLocks noChangeShapeType="1"/>
              <a:stCxn id="1096714" idx="4"/>
              <a:endCxn id="1096729" idx="0"/>
            </p:cNvCxnSpPr>
            <p:nvPr/>
          </p:nvCxnSpPr>
          <p:spPr bwMode="auto">
            <a:xfrm>
              <a:off x="2796" y="1686"/>
              <a:ext cx="1428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31" name="Oval 27"/>
            <p:cNvSpPr>
              <a:spLocks noChangeArrowheads="1"/>
            </p:cNvSpPr>
            <p:nvPr/>
          </p:nvSpPr>
          <p:spPr bwMode="auto">
            <a:xfrm>
              <a:off x="3348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42</a:t>
              </a:r>
            </a:p>
          </p:txBody>
        </p:sp>
        <p:sp>
          <p:nvSpPr>
            <p:cNvPr id="1096732" name="Oval 28"/>
            <p:cNvSpPr>
              <a:spLocks noChangeArrowheads="1"/>
            </p:cNvSpPr>
            <p:nvPr/>
          </p:nvSpPr>
          <p:spPr bwMode="auto">
            <a:xfrm>
              <a:off x="3012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40</a:t>
              </a:r>
            </a:p>
          </p:txBody>
        </p:sp>
        <p:sp>
          <p:nvSpPr>
            <p:cNvPr id="1096733" name="Oval 29"/>
            <p:cNvSpPr>
              <a:spLocks noChangeArrowheads="1"/>
            </p:cNvSpPr>
            <p:nvPr/>
          </p:nvSpPr>
          <p:spPr bwMode="auto">
            <a:xfrm>
              <a:off x="366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49</a:t>
              </a:r>
            </a:p>
          </p:txBody>
        </p:sp>
        <p:cxnSp>
          <p:nvCxnSpPr>
            <p:cNvPr id="1096734" name="AutoShape 30"/>
            <p:cNvCxnSpPr>
              <a:cxnSpLocks noChangeShapeType="1"/>
              <a:stCxn id="1096731" idx="4"/>
              <a:endCxn id="1096732" idx="0"/>
            </p:cNvCxnSpPr>
            <p:nvPr/>
          </p:nvCxnSpPr>
          <p:spPr bwMode="auto">
            <a:xfrm flipH="1">
              <a:off x="3192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35" name="AutoShape 31"/>
            <p:cNvCxnSpPr>
              <a:cxnSpLocks noChangeShapeType="1"/>
              <a:stCxn id="1096731" idx="4"/>
              <a:endCxn id="1096733" idx="0"/>
            </p:cNvCxnSpPr>
            <p:nvPr/>
          </p:nvCxnSpPr>
          <p:spPr bwMode="auto">
            <a:xfrm>
              <a:off x="3528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36" name="AutoShape 32"/>
            <p:cNvCxnSpPr>
              <a:cxnSpLocks noChangeShapeType="1"/>
              <a:stCxn id="1096729" idx="4"/>
              <a:endCxn id="1096731" idx="0"/>
            </p:cNvCxnSpPr>
            <p:nvPr/>
          </p:nvCxnSpPr>
          <p:spPr bwMode="auto">
            <a:xfrm flipH="1">
              <a:off x="3528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096737" name="Oval 33"/>
            <p:cNvSpPr>
              <a:spLocks noChangeArrowheads="1"/>
            </p:cNvSpPr>
            <p:nvPr/>
          </p:nvSpPr>
          <p:spPr bwMode="auto">
            <a:xfrm>
              <a:off x="47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63</a:t>
              </a:r>
            </a:p>
          </p:txBody>
        </p:sp>
        <p:sp>
          <p:nvSpPr>
            <p:cNvPr id="1096738" name="Oval 34"/>
            <p:cNvSpPr>
              <a:spLocks noChangeArrowheads="1"/>
            </p:cNvSpPr>
            <p:nvPr/>
          </p:nvSpPr>
          <p:spPr bwMode="auto">
            <a:xfrm>
              <a:off x="44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55</a:t>
              </a:r>
            </a:p>
          </p:txBody>
        </p:sp>
        <p:sp>
          <p:nvSpPr>
            <p:cNvPr id="1096739" name="Oval 35"/>
            <p:cNvSpPr>
              <a:spLocks noChangeArrowheads="1"/>
            </p:cNvSpPr>
            <p:nvPr/>
          </p:nvSpPr>
          <p:spPr bwMode="auto">
            <a:xfrm>
              <a:off x="50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71</a:t>
              </a:r>
            </a:p>
          </p:txBody>
        </p:sp>
        <p:cxnSp>
          <p:nvCxnSpPr>
            <p:cNvPr id="1096740" name="AutoShape 36"/>
            <p:cNvCxnSpPr>
              <a:cxnSpLocks noChangeShapeType="1"/>
              <a:stCxn id="1096737" idx="4"/>
              <a:endCxn id="1096738" idx="0"/>
            </p:cNvCxnSpPr>
            <p:nvPr/>
          </p:nvCxnSpPr>
          <p:spPr bwMode="auto">
            <a:xfrm flipH="1">
              <a:off x="46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41" name="AutoShape 37"/>
            <p:cNvCxnSpPr>
              <a:cxnSpLocks noChangeShapeType="1"/>
              <a:stCxn id="1096737" idx="4"/>
              <a:endCxn id="1096739" idx="0"/>
            </p:cNvCxnSpPr>
            <p:nvPr/>
          </p:nvCxnSpPr>
          <p:spPr bwMode="auto">
            <a:xfrm>
              <a:off x="49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96742" name="AutoShape 38"/>
            <p:cNvCxnSpPr>
              <a:cxnSpLocks noChangeShapeType="1"/>
              <a:stCxn id="1096729" idx="4"/>
              <a:endCxn id="1096737" idx="0"/>
            </p:cNvCxnSpPr>
            <p:nvPr/>
          </p:nvCxnSpPr>
          <p:spPr bwMode="auto">
            <a:xfrm>
              <a:off x="4224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6447"/>
          </a:xfrm>
        </p:spPr>
        <p:txBody>
          <a:bodyPr/>
          <a:lstStyle/>
          <a:p>
            <a:r>
              <a:rPr lang="en-US" dirty="0"/>
              <a:t>Recursive Algorithm</a:t>
            </a:r>
            <a:endParaRPr lang="en-US" sz="4000" dirty="0"/>
          </a:p>
        </p:txBody>
      </p:sp>
      <p:sp>
        <p:nvSpPr>
          <p:cNvPr id="39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04836" y="841085"/>
            <a:ext cx="8735964" cy="799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defTabSz="914400">
              <a:lnSpc>
                <a:spcPct val="90000"/>
              </a:lnSpc>
            </a:pPr>
            <a:r>
              <a:rPr lang="en-US" kern="0" dirty="0"/>
              <a:t>If the key is not at the root, ask a friend to look for it in the appropriate subtree.</a:t>
            </a:r>
            <a:endParaRPr lang="en-US" sz="2000" kern="0" dirty="0"/>
          </a:p>
        </p:txBody>
      </p:sp>
      <p:sp>
        <p:nvSpPr>
          <p:cNvPr id="40" name="Text Box 1028"/>
          <p:cNvSpPr txBox="1">
            <a:spLocks noChangeArrowheads="1"/>
          </p:cNvSpPr>
          <p:nvPr/>
        </p:nvSpPr>
        <p:spPr bwMode="auto">
          <a:xfrm>
            <a:off x="204836" y="2964190"/>
            <a:ext cx="3933824" cy="278384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Algorithm</a:t>
            </a:r>
            <a:r>
              <a:rPr lang="en-US" sz="1800" dirty="0"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latin typeface="Times New Roman" pitchFamily="38" charset="0"/>
              </a:rPr>
              <a:t>TreeSearch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tx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,</a:t>
            </a:r>
            <a:r>
              <a:rPr lang="en-US" sz="1800" b="1" i="1" dirty="0">
                <a:solidFill>
                  <a:schemeClr val="tx2"/>
                </a:solidFill>
                <a:latin typeface="Times New Roman" pitchFamily="38" charset="0"/>
              </a:rPr>
              <a:t> v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)	</a:t>
            </a:r>
          </a:p>
          <a:p>
            <a:pPr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if</a:t>
            </a:r>
            <a:r>
              <a:rPr lang="en-US" sz="1800" dirty="0">
                <a:solidFill>
                  <a:schemeClr val="tx2"/>
                </a:solidFill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T.isExternal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	return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Times New Roman" pitchFamily="38" charset="0"/>
              </a:rPr>
              <a:t>“not there”</a:t>
            </a:r>
            <a:endParaRPr lang="en-US" sz="1800" b="1" i="1" dirty="0">
              <a:solidFill>
                <a:schemeClr val="accent2"/>
              </a:solidFill>
              <a:latin typeface="Times New Roman" pitchFamily="38" charset="0"/>
            </a:endParaRP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if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Symbol" pitchFamily="38" charset="2"/>
                <a:sym typeface="Symbol" pitchFamily="38" charset="2"/>
              </a:rPr>
              <a:t>&lt;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key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return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TreeSearch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,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T.left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else if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Symbol" pitchFamily="38" charset="2"/>
                <a:sym typeface="Symbol" pitchFamily="38" charset="2"/>
              </a:rPr>
              <a:t>=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key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return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endParaRPr lang="en-US" sz="1800" dirty="0">
              <a:solidFill>
                <a:schemeClr val="accent2"/>
              </a:solidFill>
              <a:latin typeface="Times New Roman" pitchFamily="38" charset="0"/>
            </a:endParaRP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else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{ </a:t>
            </a:r>
            <a:r>
              <a:rPr lang="en-US" sz="1800" b="1" i="1" dirty="0">
                <a:solidFill>
                  <a:schemeClr val="hlink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 </a:t>
            </a:r>
            <a:r>
              <a:rPr lang="en-US" sz="1800" dirty="0">
                <a:solidFill>
                  <a:schemeClr val="hlink"/>
                </a:solidFill>
                <a:latin typeface="Symbol" pitchFamily="38" charset="2"/>
                <a:sym typeface="Symbol" pitchFamily="38" charset="2"/>
              </a:rPr>
              <a:t>&gt;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 </a:t>
            </a:r>
            <a:r>
              <a:rPr lang="en-US" sz="1800" b="1" i="1" dirty="0">
                <a:solidFill>
                  <a:schemeClr val="hlink"/>
                </a:solidFill>
                <a:latin typeface="Times New Roman" pitchFamily="38" charset="0"/>
              </a:rPr>
              <a:t>key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hlink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hlink"/>
                </a:solidFill>
                <a:latin typeface="Times New Roman" pitchFamily="38" charset="0"/>
              </a:rPr>
              <a:t>) }</a:t>
            </a:r>
          </a:p>
          <a:p>
            <a:pPr marL="285750" lvl="1" algn="l" defTabSz="28575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38" charset="2"/>
              <a:buNone/>
            </a:pP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	</a:t>
            </a:r>
            <a:r>
              <a:rPr lang="en-US" sz="1800" b="1" dirty="0">
                <a:solidFill>
                  <a:srgbClr val="000000"/>
                </a:solidFill>
                <a:latin typeface="Times New Roman" pitchFamily="38" charset="0"/>
              </a:rPr>
              <a:t>return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TreeSearch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k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,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 </a:t>
            </a:r>
            <a:r>
              <a:rPr lang="en-US" sz="1800" b="1" i="1" dirty="0" err="1">
                <a:solidFill>
                  <a:schemeClr val="accent2"/>
                </a:solidFill>
                <a:latin typeface="Times New Roman" pitchFamily="38" charset="0"/>
              </a:rPr>
              <a:t>T.right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latin typeface="Times New Roman" pitchFamily="38" charset="0"/>
              </a:rPr>
              <a:t>v</a:t>
            </a:r>
            <a:r>
              <a:rPr lang="en-US" sz="1800" dirty="0">
                <a:solidFill>
                  <a:schemeClr val="accent2"/>
                </a:solidFill>
                <a:latin typeface="Times New Roman" pitchFamily="38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62867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Worst-case is </a:t>
            </a:r>
            <a:r>
              <a:rPr lang="en-US" dirty="0" err="1"/>
              <a:t>O(n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Example:</a:t>
            </a:r>
          </a:p>
          <a:p>
            <a:pPr lvl="2"/>
            <a:r>
              <a:rPr lang="en-US" dirty="0"/>
              <a:t>Find all elements in sorted order</a:t>
            </a:r>
          </a:p>
          <a:p>
            <a:pPr lvl="2"/>
            <a:r>
              <a:rPr lang="en-US" dirty="0"/>
              <a:t>This will make the tree a left linear chain of height </a:t>
            </a:r>
            <a:r>
              <a:rPr lang="en-US" dirty="0" err="1"/>
              <a:t>n</a:t>
            </a:r>
            <a:r>
              <a:rPr lang="en-US" dirty="0"/>
              <a:t>, with the smallest element at the bottom</a:t>
            </a:r>
          </a:p>
          <a:p>
            <a:pPr lvl="2"/>
            <a:r>
              <a:rPr lang="en-US" dirty="0"/>
              <a:t>Subsequent search for the smallest element will be </a:t>
            </a:r>
            <a:r>
              <a:rPr lang="en-US" dirty="0" err="1"/>
              <a:t>O(n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32166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Average-case is </a:t>
            </a:r>
            <a:r>
              <a:rPr lang="en-US" dirty="0" err="1"/>
              <a:t>O(log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Proof uses amortized analysis</a:t>
            </a:r>
          </a:p>
          <a:p>
            <a:pPr lvl="1"/>
            <a:r>
              <a:rPr lang="en-US" dirty="0"/>
              <a:t>We will not cover this</a:t>
            </a:r>
          </a:p>
          <a:p>
            <a:r>
              <a:rPr lang="en-US" dirty="0"/>
              <a:t>Operations on more frequently-accessed entries are faster.</a:t>
            </a:r>
          </a:p>
          <a:p>
            <a:pPr lvl="1"/>
            <a:r>
              <a:rPr lang="en-US" dirty="0"/>
              <a:t>Given a sequence of </a:t>
            </a:r>
            <a:r>
              <a:rPr lang="en-US" i="1" dirty="0"/>
              <a:t>m</a:t>
            </a:r>
            <a:r>
              <a:rPr lang="en-US" dirty="0"/>
              <a:t> operations, the running time to access entry </a:t>
            </a:r>
            <a:r>
              <a:rPr lang="en-US" i="1" dirty="0" err="1"/>
              <a:t>i</a:t>
            </a:r>
            <a:r>
              <a:rPr lang="en-US" dirty="0"/>
              <a:t> is: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    where </a:t>
            </a:r>
            <a:r>
              <a:rPr lang="en-US" i="1" dirty="0"/>
              <a:t>f(</a:t>
            </a:r>
            <a:r>
              <a:rPr lang="en-US" i="1" dirty="0" err="1"/>
              <a:t>i</a:t>
            </a:r>
            <a:r>
              <a:rPr lang="en-US" i="1" dirty="0"/>
              <a:t>)</a:t>
            </a:r>
            <a:r>
              <a:rPr lang="en-US" dirty="0"/>
              <a:t> is the number of times entry </a:t>
            </a:r>
            <a:r>
              <a:rPr lang="en-US" i="1" dirty="0" err="1"/>
              <a:t>i</a:t>
            </a:r>
            <a:r>
              <a:rPr lang="en-US" dirty="0"/>
              <a:t> is accessed.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325918"/>
              </p:ext>
            </p:extLst>
          </p:nvPr>
        </p:nvGraphicFramePr>
        <p:xfrm>
          <a:off x="1280582" y="4220308"/>
          <a:ext cx="1736479" cy="51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700" imgH="304800" progId="Equation.DSMT4">
                  <p:embed/>
                </p:oleObj>
              </mc:Choice>
              <mc:Fallback>
                <p:oleObj name="Equation" r:id="rId2" imgW="10287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80582" y="4220308"/>
                        <a:ext cx="1736479" cy="51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35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96" name="Group 32"/>
          <p:cNvGraphicFramePr>
            <a:graphicFrameLocks noGrp="1"/>
          </p:cNvGraphicFramePr>
          <p:nvPr/>
        </p:nvGraphicFramePr>
        <p:xfrm>
          <a:off x="0" y="1104901"/>
          <a:ext cx="9067800" cy="5143499"/>
        </p:xfrm>
        <a:graphic>
          <a:graphicData uri="http://schemas.openxmlformats.org/drawingml/2006/table">
            <a:tbl>
              <a:tblPr/>
              <a:tblGrid>
                <a:gridCol w="1721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1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21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Unsorted 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Sorted</a:t>
                      </a:r>
                      <a:b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Balanced Trees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Splay Trees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Hash Tables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Search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Insert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Delete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Find Max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Find Next in Order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26164" y="2266434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O(log(n))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-1524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Balanced Trees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1932679" y="225373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1932679" y="314273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O(1)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3226942" y="328243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14" name="Rectangle 13"/>
          <p:cNvSpPr/>
          <p:nvPr/>
        </p:nvSpPr>
        <p:spPr>
          <a:xfrm flipH="1">
            <a:off x="3226942" y="434923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O(1)</a:t>
            </a:r>
          </a:p>
        </p:txBody>
      </p:sp>
      <p:sp>
        <p:nvSpPr>
          <p:cNvPr id="15" name="Rectangle 14"/>
          <p:cNvSpPr/>
          <p:nvPr/>
        </p:nvSpPr>
        <p:spPr>
          <a:xfrm flipH="1">
            <a:off x="3226942" y="5374759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O(1)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1932679" y="434923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1932679" y="5374759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226881" y="2804984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O(log(n))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26881" y="4342284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O(log(n))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226881" y="5374759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O(log(n))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676294" y="3208397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O(log(n))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957324" y="4342284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O(1)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57325" y="5374759"/>
            <a:ext cx="766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4115940" y="5644634"/>
            <a:ext cx="156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Amortized O(1)</a:t>
            </a:r>
          </a:p>
        </p:txBody>
      </p:sp>
      <p:sp>
        <p:nvSpPr>
          <p:cNvPr id="3" name="Rectangle 2"/>
          <p:cNvSpPr/>
          <p:nvPr/>
        </p:nvSpPr>
        <p:spPr>
          <a:xfrm>
            <a:off x="6828282" y="1411843"/>
            <a:ext cx="10246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(Priority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Queue)</a:t>
            </a:r>
          </a:p>
        </p:txBody>
      </p:sp>
      <p:sp>
        <p:nvSpPr>
          <p:cNvPr id="37" name="Rectangle 36"/>
          <p:cNvSpPr/>
          <p:nvPr/>
        </p:nvSpPr>
        <p:spPr>
          <a:xfrm flipH="1">
            <a:off x="7977879" y="280498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O(1)</a:t>
            </a:r>
          </a:p>
        </p:txBody>
      </p:sp>
      <p:sp>
        <p:nvSpPr>
          <p:cNvPr id="39" name="Rectangle 38"/>
          <p:cNvSpPr/>
          <p:nvPr/>
        </p:nvSpPr>
        <p:spPr>
          <a:xfrm flipH="1">
            <a:off x="7977879" y="434228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40" name="Rectangle 39"/>
          <p:cNvSpPr/>
          <p:nvPr/>
        </p:nvSpPr>
        <p:spPr>
          <a:xfrm flipH="1">
            <a:off x="7977879" y="5374759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11027" y="2164834"/>
            <a:ext cx="1358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Worst case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494668" y="2901434"/>
            <a:ext cx="11657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Practice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better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O(log(n))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75252" y="3677612"/>
            <a:ext cx="766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better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818740" y="1660009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(Dictionary)</a:t>
            </a:r>
          </a:p>
        </p:txBody>
      </p:sp>
      <p:sp>
        <p:nvSpPr>
          <p:cNvPr id="45" name="Rectangle 44"/>
          <p:cNvSpPr/>
          <p:nvPr/>
        </p:nvSpPr>
        <p:spPr>
          <a:xfrm flipH="1">
            <a:off x="1919979" y="3523734"/>
            <a:ext cx="9629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281322" y="164627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(Static)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1BF803-E117-111D-09C5-FAD8F55F3EFA}"/>
              </a:ext>
            </a:extLst>
          </p:cNvPr>
          <p:cNvSpPr/>
          <p:nvPr/>
        </p:nvSpPr>
        <p:spPr>
          <a:xfrm>
            <a:off x="6975253" y="2290901"/>
            <a:ext cx="766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8321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  <p:bldP spid="15" grpId="0"/>
      <p:bldP spid="19" grpId="0"/>
      <p:bldP spid="20" grpId="0"/>
      <p:bldP spid="23" grpId="0"/>
      <p:bldP spid="25" grpId="0"/>
      <p:bldP spid="26" grpId="0"/>
      <p:bldP spid="27" grpId="0"/>
      <p:bldP spid="29" grpId="0"/>
      <p:bldP spid="30" grpId="0"/>
      <p:bldP spid="31" grpId="0"/>
      <p:bldP spid="3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Oval 4"/>
          <p:cNvSpPr>
            <a:spLocks noChangeArrowheads="1"/>
          </p:cNvSpPr>
          <p:nvPr/>
        </p:nvSpPr>
        <p:spPr bwMode="auto">
          <a:xfrm flipH="1">
            <a:off x="1159102" y="2074139"/>
            <a:ext cx="320675" cy="3190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3</a:t>
            </a: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 flipH="1">
            <a:off x="168502" y="1691551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</a:t>
            </a: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 flipH="1">
            <a:off x="2497365" y="2453551"/>
            <a:ext cx="319087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11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 flipH="1">
            <a:off x="1908402" y="2926626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9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cxnSp>
        <p:nvCxnSpPr>
          <p:cNvPr id="140298" name="AutoShape 10"/>
          <p:cNvCxnSpPr>
            <a:cxnSpLocks noChangeShapeType="1"/>
            <a:stCxn id="140292" idx="3"/>
            <a:endCxn id="140294" idx="7"/>
          </p:cNvCxnSpPr>
          <p:nvPr/>
        </p:nvCxnSpPr>
        <p:spPr bwMode="auto">
          <a:xfrm>
            <a:off x="1432152" y="2374176"/>
            <a:ext cx="1112838" cy="96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299" name="AutoShape 11"/>
          <p:cNvCxnSpPr>
            <a:cxnSpLocks noChangeShapeType="1"/>
            <a:stCxn id="140293" idx="3"/>
            <a:endCxn id="140292" idx="7"/>
          </p:cNvCxnSpPr>
          <p:nvPr/>
        </p:nvCxnSpPr>
        <p:spPr bwMode="auto">
          <a:xfrm>
            <a:off x="441552" y="1993176"/>
            <a:ext cx="763588" cy="98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2" name="AutoShape 14"/>
          <p:cNvCxnSpPr>
            <a:cxnSpLocks noChangeShapeType="1"/>
            <a:stCxn id="140316" idx="1"/>
            <a:endCxn id="140295" idx="5"/>
          </p:cNvCxnSpPr>
          <p:nvPr/>
        </p:nvCxnSpPr>
        <p:spPr bwMode="auto">
          <a:xfrm flipV="1">
            <a:off x="1757590" y="3228251"/>
            <a:ext cx="196850" cy="204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4" name="AutoShape 16"/>
          <p:cNvCxnSpPr>
            <a:cxnSpLocks noChangeShapeType="1"/>
            <a:stCxn id="140306" idx="7"/>
            <a:endCxn id="140294" idx="3"/>
          </p:cNvCxnSpPr>
          <p:nvPr/>
        </p:nvCxnSpPr>
        <p:spPr bwMode="auto">
          <a:xfrm flipH="1" flipV="1">
            <a:off x="2770415" y="2755176"/>
            <a:ext cx="36195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5" name="AutoShape 17"/>
          <p:cNvCxnSpPr>
            <a:cxnSpLocks noChangeShapeType="1"/>
            <a:stCxn id="140295" idx="1"/>
            <a:endCxn id="140294" idx="5"/>
          </p:cNvCxnSpPr>
          <p:nvPr/>
        </p:nvCxnSpPr>
        <p:spPr bwMode="auto">
          <a:xfrm flipV="1">
            <a:off x="2181452" y="2755176"/>
            <a:ext cx="363538" cy="188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06" name="Oval 18"/>
          <p:cNvSpPr>
            <a:spLocks noChangeArrowheads="1"/>
          </p:cNvSpPr>
          <p:nvPr/>
        </p:nvSpPr>
        <p:spPr bwMode="auto">
          <a:xfrm flipH="1">
            <a:off x="3084740" y="292662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12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 flipH="1">
            <a:off x="1484540" y="3415576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8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321" name="Text Box 33"/>
          <p:cNvSpPr txBox="1">
            <a:spLocks noChangeArrowheads="1"/>
          </p:cNvSpPr>
          <p:nvPr/>
        </p:nvSpPr>
        <p:spPr bwMode="auto">
          <a:xfrm flipH="1">
            <a:off x="1387702" y="1783626"/>
            <a:ext cx="38453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v</a:t>
            </a:r>
          </a:p>
        </p:txBody>
      </p:sp>
      <p:sp>
        <p:nvSpPr>
          <p:cNvPr id="140322" name="Text Box 34"/>
          <p:cNvSpPr txBox="1">
            <a:spLocks noChangeArrowheads="1"/>
          </p:cNvSpPr>
          <p:nvPr/>
        </p:nvSpPr>
        <p:spPr bwMode="auto">
          <a:xfrm flipH="1">
            <a:off x="1197202" y="3180626"/>
            <a:ext cx="44176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w</a:t>
            </a:r>
          </a:p>
        </p:txBody>
      </p:sp>
      <p:sp>
        <p:nvSpPr>
          <p:cNvPr id="140329" name="Oval 41"/>
          <p:cNvSpPr>
            <a:spLocks noChangeArrowheads="1"/>
          </p:cNvSpPr>
          <p:nvPr/>
        </p:nvSpPr>
        <p:spPr bwMode="auto">
          <a:xfrm flipH="1">
            <a:off x="397102" y="2453551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2</a:t>
            </a:r>
          </a:p>
        </p:txBody>
      </p:sp>
      <p:cxnSp>
        <p:nvCxnSpPr>
          <p:cNvPr id="140335" name="AutoShape 47"/>
          <p:cNvCxnSpPr>
            <a:cxnSpLocks noChangeShapeType="1"/>
            <a:stCxn id="140329" idx="1"/>
            <a:endCxn id="140292" idx="5"/>
          </p:cNvCxnSpPr>
          <p:nvPr/>
        </p:nvCxnSpPr>
        <p:spPr bwMode="auto">
          <a:xfrm flipV="1">
            <a:off x="670152" y="2374176"/>
            <a:ext cx="534988" cy="96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" name="Freeform 1"/>
          <p:cNvSpPr/>
          <p:nvPr/>
        </p:nvSpPr>
        <p:spPr>
          <a:xfrm>
            <a:off x="1137654" y="2505145"/>
            <a:ext cx="190615" cy="1308100"/>
          </a:xfrm>
          <a:custGeom>
            <a:avLst/>
            <a:gdLst>
              <a:gd name="connsiteX0" fmla="*/ 190615 w 190615"/>
              <a:gd name="connsiteY0" fmla="*/ 1308100 h 1308100"/>
              <a:gd name="connsiteX1" fmla="*/ 115 w 190615"/>
              <a:gd name="connsiteY1" fmla="*/ 476250 h 1308100"/>
              <a:gd name="connsiteX2" fmla="*/ 158865 w 190615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15" h="1308100">
                <a:moveTo>
                  <a:pt x="190615" y="1308100"/>
                </a:moveTo>
                <a:cubicBezTo>
                  <a:pt x="98011" y="1001183"/>
                  <a:pt x="5407" y="694267"/>
                  <a:pt x="115" y="476250"/>
                </a:cubicBezTo>
                <a:cubicBezTo>
                  <a:pt x="-5177" y="258233"/>
                  <a:pt x="173682" y="890058"/>
                  <a:pt x="158865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202341" y="3233680"/>
            <a:ext cx="471487" cy="555625"/>
            <a:chOff x="6419610" y="5175250"/>
            <a:chExt cx="471487" cy="555625"/>
          </a:xfrm>
        </p:grpSpPr>
        <p:cxnSp>
          <p:nvCxnSpPr>
            <p:cNvPr id="71" name="AutoShape 15"/>
            <p:cNvCxnSpPr>
              <a:cxnSpLocks noChangeShapeType="1"/>
              <a:stCxn id="72" idx="1"/>
            </p:cNvCxnSpPr>
            <p:nvPr/>
          </p:nvCxnSpPr>
          <p:spPr bwMode="auto">
            <a:xfrm flipH="1" flipV="1">
              <a:off x="6419610" y="5175250"/>
              <a:ext cx="198437" cy="254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2" name="Oval 59"/>
            <p:cNvSpPr>
              <a:spLocks noChangeArrowheads="1"/>
            </p:cNvSpPr>
            <p:nvPr/>
          </p:nvSpPr>
          <p:spPr bwMode="auto">
            <a:xfrm>
              <a:off x="6570422" y="5410200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10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020755" y="4545239"/>
            <a:ext cx="1239209" cy="832448"/>
            <a:chOff x="1962189" y="5479542"/>
            <a:chExt cx="1239209" cy="832448"/>
          </a:xfrm>
        </p:grpSpPr>
        <p:sp>
          <p:nvSpPr>
            <p:cNvPr id="78" name="Oval 5"/>
            <p:cNvSpPr>
              <a:spLocks noChangeArrowheads="1"/>
            </p:cNvSpPr>
            <p:nvPr/>
          </p:nvSpPr>
          <p:spPr bwMode="auto">
            <a:xfrm>
              <a:off x="2455902" y="5479542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6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79" name="AutoShape 13"/>
            <p:cNvCxnSpPr>
              <a:cxnSpLocks noChangeShapeType="1"/>
              <a:stCxn id="80" idx="7"/>
              <a:endCxn id="78" idx="3"/>
            </p:cNvCxnSpPr>
            <p:nvPr/>
          </p:nvCxnSpPr>
          <p:spPr bwMode="auto">
            <a:xfrm flipV="1">
              <a:off x="2235239" y="5762117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1962189" y="5974842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5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81" name="AutoShape 13"/>
            <p:cNvCxnSpPr>
              <a:cxnSpLocks noChangeShapeType="1"/>
              <a:stCxn id="82" idx="1"/>
              <a:endCxn id="78" idx="5"/>
            </p:cNvCxnSpPr>
            <p:nvPr/>
          </p:nvCxnSpPr>
          <p:spPr bwMode="auto">
            <a:xfrm flipH="1" flipV="1">
              <a:off x="2728260" y="5753255"/>
              <a:ext cx="199425" cy="2850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2880723" y="5991315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7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14797" y="3968009"/>
            <a:ext cx="558757" cy="594790"/>
            <a:chOff x="1857375" y="4877598"/>
            <a:chExt cx="558757" cy="594790"/>
          </a:xfrm>
        </p:grpSpPr>
        <p:sp>
          <p:nvSpPr>
            <p:cNvPr id="85" name="Oval 7"/>
            <p:cNvSpPr>
              <a:spLocks noChangeArrowheads="1"/>
            </p:cNvSpPr>
            <p:nvPr/>
          </p:nvSpPr>
          <p:spPr bwMode="auto">
            <a:xfrm>
              <a:off x="1857375" y="4877598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4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86" name="AutoShape 11"/>
            <p:cNvCxnSpPr>
              <a:cxnSpLocks noChangeShapeType="1"/>
            </p:cNvCxnSpPr>
            <p:nvPr/>
          </p:nvCxnSpPr>
          <p:spPr bwMode="auto">
            <a:xfrm flipH="1" flipV="1">
              <a:off x="2148740" y="5156514"/>
              <a:ext cx="267392" cy="3158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92" name="AutoShape 17"/>
          <p:cNvCxnSpPr>
            <a:cxnSpLocks noChangeShapeType="1"/>
          </p:cNvCxnSpPr>
          <p:nvPr/>
        </p:nvCxnSpPr>
        <p:spPr bwMode="auto">
          <a:xfrm flipV="1">
            <a:off x="1288510" y="3689289"/>
            <a:ext cx="242992" cy="32568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6447"/>
          </a:xfrm>
        </p:spPr>
        <p:txBody>
          <a:bodyPr/>
          <a:lstStyle/>
          <a:p>
            <a:r>
              <a:rPr lang="en-US" dirty="0"/>
              <a:t>Insertions/Deletions</a:t>
            </a:r>
            <a:endParaRPr lang="en-US" sz="4000" dirty="0"/>
          </a:p>
        </p:txBody>
      </p:sp>
      <p:sp>
        <p:nvSpPr>
          <p:cNvPr id="9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509933" y="1001713"/>
            <a:ext cx="8520400" cy="17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defTabSz="914400"/>
            <a:r>
              <a:rPr lang="en-US" kern="0" dirty="0"/>
              <a:t>To </a:t>
            </a:r>
            <a:r>
              <a:rPr lang="en-US" kern="0" dirty="0">
                <a:solidFill>
                  <a:schemeClr val="tx2"/>
                </a:solidFill>
              </a:rPr>
              <a:t>insert</a:t>
            </a:r>
            <a:r>
              <a:rPr lang="en-US" kern="0" dirty="0"/>
              <a:t>(key, data): </a:t>
            </a:r>
          </a:p>
          <a:p>
            <a:pPr defTabSz="914400"/>
            <a:r>
              <a:rPr lang="en-US" kern="0" dirty="0"/>
              <a:t>We search for key.</a:t>
            </a:r>
          </a:p>
          <a:p>
            <a:pPr defTabSz="914400"/>
            <a:r>
              <a:rPr lang="en-US" kern="0" dirty="0"/>
              <a:t>Not being there, </a:t>
            </a:r>
            <a:br>
              <a:rPr lang="en-US" kern="0" dirty="0"/>
            </a:br>
            <a:r>
              <a:rPr lang="en-US" kern="0" dirty="0"/>
              <a:t>       we end up in an empty tree.</a:t>
            </a:r>
          </a:p>
          <a:p>
            <a:pPr defTabSz="914400"/>
            <a:r>
              <a:rPr lang="en-US" kern="0" dirty="0"/>
              <a:t>Insert the key there.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53648" y="1080872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Insert 10</a:t>
            </a:r>
          </a:p>
        </p:txBody>
      </p:sp>
      <p:sp>
        <p:nvSpPr>
          <p:cNvPr id="101" name="AutoShape 96"/>
          <p:cNvSpPr>
            <a:spLocks noChangeArrowheads="1"/>
          </p:cNvSpPr>
          <p:nvPr/>
        </p:nvSpPr>
        <p:spPr bwMode="auto">
          <a:xfrm rot="2998418">
            <a:off x="1671987" y="3054292"/>
            <a:ext cx="1217613" cy="612775"/>
          </a:xfrm>
          <a:prstGeom prst="roundRect">
            <a:avLst>
              <a:gd name="adj" fmla="val 29167"/>
            </a:avLst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BEFD2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42900" y="1765300"/>
            <a:ext cx="2390749" cy="1917700"/>
          </a:xfrm>
          <a:custGeom>
            <a:avLst/>
            <a:gdLst>
              <a:gd name="connsiteX0" fmla="*/ 0 w 2727223"/>
              <a:gd name="connsiteY0" fmla="*/ 0 h 2343761"/>
              <a:gd name="connsiteX1" fmla="*/ 965200 w 2727223"/>
              <a:gd name="connsiteY1" fmla="*/ 190500 h 2343761"/>
              <a:gd name="connsiteX2" fmla="*/ 2349500 w 2727223"/>
              <a:gd name="connsiteY2" fmla="*/ 609600 h 2343761"/>
              <a:gd name="connsiteX3" fmla="*/ 1727200 w 2727223"/>
              <a:gd name="connsiteY3" fmla="*/ 1155700 h 2343761"/>
              <a:gd name="connsiteX4" fmla="*/ 2184400 w 2727223"/>
              <a:gd name="connsiteY4" fmla="*/ 1739900 h 2343761"/>
              <a:gd name="connsiteX5" fmla="*/ 2692400 w 2727223"/>
              <a:gd name="connsiteY5" fmla="*/ 2311400 h 2343761"/>
              <a:gd name="connsiteX6" fmla="*/ 2641600 w 2727223"/>
              <a:gd name="connsiteY6" fmla="*/ 2222500 h 2343761"/>
              <a:gd name="connsiteX0" fmla="*/ 0 w 2752623"/>
              <a:gd name="connsiteY0" fmla="*/ 0 h 2521561"/>
              <a:gd name="connsiteX1" fmla="*/ 990600 w 2752623"/>
              <a:gd name="connsiteY1" fmla="*/ 368300 h 2521561"/>
              <a:gd name="connsiteX2" fmla="*/ 2374900 w 2752623"/>
              <a:gd name="connsiteY2" fmla="*/ 787400 h 2521561"/>
              <a:gd name="connsiteX3" fmla="*/ 1752600 w 2752623"/>
              <a:gd name="connsiteY3" fmla="*/ 1333500 h 2521561"/>
              <a:gd name="connsiteX4" fmla="*/ 2209800 w 2752623"/>
              <a:gd name="connsiteY4" fmla="*/ 1917700 h 2521561"/>
              <a:gd name="connsiteX5" fmla="*/ 2717800 w 2752623"/>
              <a:gd name="connsiteY5" fmla="*/ 2489200 h 2521561"/>
              <a:gd name="connsiteX6" fmla="*/ 2667000 w 2752623"/>
              <a:gd name="connsiteY6" fmla="*/ 2400300 h 2521561"/>
              <a:gd name="connsiteX0" fmla="*/ 0 w 2752623"/>
              <a:gd name="connsiteY0" fmla="*/ 0 h 2521561"/>
              <a:gd name="connsiteX1" fmla="*/ 990600 w 2752623"/>
              <a:gd name="connsiteY1" fmla="*/ 368300 h 2521561"/>
              <a:gd name="connsiteX2" fmla="*/ 2374900 w 2752623"/>
              <a:gd name="connsiteY2" fmla="*/ 787400 h 2521561"/>
              <a:gd name="connsiteX3" fmla="*/ 1752600 w 2752623"/>
              <a:gd name="connsiteY3" fmla="*/ 1333500 h 2521561"/>
              <a:gd name="connsiteX4" fmla="*/ 2209800 w 2752623"/>
              <a:gd name="connsiteY4" fmla="*/ 1917700 h 2521561"/>
              <a:gd name="connsiteX5" fmla="*/ 2717800 w 2752623"/>
              <a:gd name="connsiteY5" fmla="*/ 2489200 h 2521561"/>
              <a:gd name="connsiteX6" fmla="*/ 2667000 w 2752623"/>
              <a:gd name="connsiteY6" fmla="*/ 2400300 h 2521561"/>
              <a:gd name="connsiteX0" fmla="*/ 0 w 2752623"/>
              <a:gd name="connsiteY0" fmla="*/ 0 h 2521561"/>
              <a:gd name="connsiteX1" fmla="*/ 965200 w 2752623"/>
              <a:gd name="connsiteY1" fmla="*/ 546100 h 2521561"/>
              <a:gd name="connsiteX2" fmla="*/ 2374900 w 2752623"/>
              <a:gd name="connsiteY2" fmla="*/ 787400 h 2521561"/>
              <a:gd name="connsiteX3" fmla="*/ 1752600 w 2752623"/>
              <a:gd name="connsiteY3" fmla="*/ 1333500 h 2521561"/>
              <a:gd name="connsiteX4" fmla="*/ 2209800 w 2752623"/>
              <a:gd name="connsiteY4" fmla="*/ 1917700 h 2521561"/>
              <a:gd name="connsiteX5" fmla="*/ 2717800 w 2752623"/>
              <a:gd name="connsiteY5" fmla="*/ 2489200 h 2521561"/>
              <a:gd name="connsiteX6" fmla="*/ 2667000 w 2752623"/>
              <a:gd name="connsiteY6" fmla="*/ 2400300 h 2521561"/>
              <a:gd name="connsiteX0" fmla="*/ 0 w 2767452"/>
              <a:gd name="connsiteY0" fmla="*/ 0 h 2529181"/>
              <a:gd name="connsiteX1" fmla="*/ 965200 w 2767452"/>
              <a:gd name="connsiteY1" fmla="*/ 546100 h 2529181"/>
              <a:gd name="connsiteX2" fmla="*/ 2374900 w 2767452"/>
              <a:gd name="connsiteY2" fmla="*/ 787400 h 2529181"/>
              <a:gd name="connsiteX3" fmla="*/ 1752600 w 2767452"/>
              <a:gd name="connsiteY3" fmla="*/ 1333500 h 2529181"/>
              <a:gd name="connsiteX4" fmla="*/ 2209800 w 2767452"/>
              <a:gd name="connsiteY4" fmla="*/ 1917700 h 2529181"/>
              <a:gd name="connsiteX5" fmla="*/ 2717800 w 2767452"/>
              <a:gd name="connsiteY5" fmla="*/ 2489200 h 2529181"/>
              <a:gd name="connsiteX6" fmla="*/ 2705100 w 2767452"/>
              <a:gd name="connsiteY6" fmla="*/ 2425700 h 2529181"/>
              <a:gd name="connsiteX0" fmla="*/ 0 w 2705100"/>
              <a:gd name="connsiteY0" fmla="*/ 0 h 2425700"/>
              <a:gd name="connsiteX1" fmla="*/ 965200 w 2705100"/>
              <a:gd name="connsiteY1" fmla="*/ 546100 h 2425700"/>
              <a:gd name="connsiteX2" fmla="*/ 2374900 w 2705100"/>
              <a:gd name="connsiteY2" fmla="*/ 787400 h 2425700"/>
              <a:gd name="connsiteX3" fmla="*/ 1752600 w 2705100"/>
              <a:gd name="connsiteY3" fmla="*/ 1333500 h 2425700"/>
              <a:gd name="connsiteX4" fmla="*/ 2209800 w 2705100"/>
              <a:gd name="connsiteY4" fmla="*/ 1917700 h 2425700"/>
              <a:gd name="connsiteX5" fmla="*/ 2705100 w 2705100"/>
              <a:gd name="connsiteY5" fmla="*/ 2425700 h 2425700"/>
              <a:gd name="connsiteX0" fmla="*/ 0 w 2390749"/>
              <a:gd name="connsiteY0" fmla="*/ 0 h 1917700"/>
              <a:gd name="connsiteX1" fmla="*/ 965200 w 2390749"/>
              <a:gd name="connsiteY1" fmla="*/ 546100 h 1917700"/>
              <a:gd name="connsiteX2" fmla="*/ 2374900 w 2390749"/>
              <a:gd name="connsiteY2" fmla="*/ 787400 h 1917700"/>
              <a:gd name="connsiteX3" fmla="*/ 1752600 w 2390749"/>
              <a:gd name="connsiteY3" fmla="*/ 1333500 h 1917700"/>
              <a:gd name="connsiteX4" fmla="*/ 2209800 w 2390749"/>
              <a:gd name="connsiteY4" fmla="*/ 191770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0749" h="1917700">
                <a:moveTo>
                  <a:pt x="0" y="0"/>
                </a:moveTo>
                <a:cubicBezTo>
                  <a:pt x="274108" y="171450"/>
                  <a:pt x="569383" y="414867"/>
                  <a:pt x="965200" y="546100"/>
                </a:cubicBezTo>
                <a:cubicBezTo>
                  <a:pt x="1361017" y="677333"/>
                  <a:pt x="2243667" y="656167"/>
                  <a:pt x="2374900" y="787400"/>
                </a:cubicBezTo>
                <a:cubicBezTo>
                  <a:pt x="2506133" y="918633"/>
                  <a:pt x="1780117" y="1145117"/>
                  <a:pt x="1752600" y="1333500"/>
                </a:cubicBezTo>
                <a:cubicBezTo>
                  <a:pt x="1725083" y="1521883"/>
                  <a:pt x="2051050" y="1735667"/>
                  <a:pt x="2209800" y="191770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2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Oval 4"/>
          <p:cNvSpPr>
            <a:spLocks noChangeArrowheads="1"/>
          </p:cNvSpPr>
          <p:nvPr/>
        </p:nvSpPr>
        <p:spPr bwMode="auto">
          <a:xfrm flipH="1">
            <a:off x="1159102" y="2074139"/>
            <a:ext cx="320675" cy="3190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3</a:t>
            </a: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 flipH="1">
            <a:off x="168502" y="1691551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</a:t>
            </a: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 flipH="1">
            <a:off x="2497365" y="2453551"/>
            <a:ext cx="319087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11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 flipH="1">
            <a:off x="1908402" y="2926626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9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cxnSp>
        <p:nvCxnSpPr>
          <p:cNvPr id="140298" name="AutoShape 10"/>
          <p:cNvCxnSpPr>
            <a:cxnSpLocks noChangeShapeType="1"/>
            <a:stCxn id="140292" idx="3"/>
            <a:endCxn id="140294" idx="7"/>
          </p:cNvCxnSpPr>
          <p:nvPr/>
        </p:nvCxnSpPr>
        <p:spPr bwMode="auto">
          <a:xfrm>
            <a:off x="1432152" y="2374176"/>
            <a:ext cx="1112838" cy="96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299" name="AutoShape 11"/>
          <p:cNvCxnSpPr>
            <a:cxnSpLocks noChangeShapeType="1"/>
            <a:stCxn id="140293" idx="3"/>
            <a:endCxn id="140292" idx="7"/>
          </p:cNvCxnSpPr>
          <p:nvPr/>
        </p:nvCxnSpPr>
        <p:spPr bwMode="auto">
          <a:xfrm>
            <a:off x="441552" y="1993176"/>
            <a:ext cx="763588" cy="98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2" name="AutoShape 14"/>
          <p:cNvCxnSpPr>
            <a:cxnSpLocks noChangeShapeType="1"/>
            <a:stCxn id="140316" idx="1"/>
            <a:endCxn id="140295" idx="5"/>
          </p:cNvCxnSpPr>
          <p:nvPr/>
        </p:nvCxnSpPr>
        <p:spPr bwMode="auto">
          <a:xfrm flipV="1">
            <a:off x="1757590" y="3228251"/>
            <a:ext cx="196850" cy="204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4" name="AutoShape 16"/>
          <p:cNvCxnSpPr>
            <a:cxnSpLocks noChangeShapeType="1"/>
            <a:stCxn id="140306" idx="7"/>
            <a:endCxn id="140294" idx="3"/>
          </p:cNvCxnSpPr>
          <p:nvPr/>
        </p:nvCxnSpPr>
        <p:spPr bwMode="auto">
          <a:xfrm flipH="1" flipV="1">
            <a:off x="2770415" y="2755176"/>
            <a:ext cx="36195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5" name="AutoShape 17"/>
          <p:cNvCxnSpPr>
            <a:cxnSpLocks noChangeShapeType="1"/>
            <a:stCxn id="140295" idx="1"/>
            <a:endCxn id="140294" idx="5"/>
          </p:cNvCxnSpPr>
          <p:nvPr/>
        </p:nvCxnSpPr>
        <p:spPr bwMode="auto">
          <a:xfrm flipV="1">
            <a:off x="2181452" y="2755176"/>
            <a:ext cx="363538" cy="188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06" name="Oval 18"/>
          <p:cNvSpPr>
            <a:spLocks noChangeArrowheads="1"/>
          </p:cNvSpPr>
          <p:nvPr/>
        </p:nvSpPr>
        <p:spPr bwMode="auto">
          <a:xfrm flipH="1">
            <a:off x="3084740" y="292662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12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 flipH="1">
            <a:off x="1484540" y="3415576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8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321" name="Text Box 33"/>
          <p:cNvSpPr txBox="1">
            <a:spLocks noChangeArrowheads="1"/>
          </p:cNvSpPr>
          <p:nvPr/>
        </p:nvSpPr>
        <p:spPr bwMode="auto">
          <a:xfrm flipH="1">
            <a:off x="1387702" y="1783626"/>
            <a:ext cx="38453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v</a:t>
            </a:r>
          </a:p>
        </p:txBody>
      </p:sp>
      <p:sp>
        <p:nvSpPr>
          <p:cNvPr id="140322" name="Text Box 34"/>
          <p:cNvSpPr txBox="1">
            <a:spLocks noChangeArrowheads="1"/>
          </p:cNvSpPr>
          <p:nvPr/>
        </p:nvSpPr>
        <p:spPr bwMode="auto">
          <a:xfrm flipH="1">
            <a:off x="1197202" y="3180626"/>
            <a:ext cx="44176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w</a:t>
            </a:r>
          </a:p>
        </p:txBody>
      </p:sp>
      <p:sp>
        <p:nvSpPr>
          <p:cNvPr id="140329" name="Oval 41"/>
          <p:cNvSpPr>
            <a:spLocks noChangeArrowheads="1"/>
          </p:cNvSpPr>
          <p:nvPr/>
        </p:nvSpPr>
        <p:spPr bwMode="auto">
          <a:xfrm flipH="1">
            <a:off x="397102" y="2453551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2</a:t>
            </a:r>
          </a:p>
        </p:txBody>
      </p:sp>
      <p:cxnSp>
        <p:nvCxnSpPr>
          <p:cNvPr id="140335" name="AutoShape 47"/>
          <p:cNvCxnSpPr>
            <a:cxnSpLocks noChangeShapeType="1"/>
            <a:stCxn id="140329" idx="1"/>
            <a:endCxn id="140292" idx="5"/>
          </p:cNvCxnSpPr>
          <p:nvPr/>
        </p:nvCxnSpPr>
        <p:spPr bwMode="auto">
          <a:xfrm flipV="1">
            <a:off x="670152" y="2374176"/>
            <a:ext cx="534988" cy="96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" name="Freeform 1"/>
          <p:cNvSpPr/>
          <p:nvPr/>
        </p:nvSpPr>
        <p:spPr>
          <a:xfrm>
            <a:off x="1137654" y="2505145"/>
            <a:ext cx="190615" cy="1308100"/>
          </a:xfrm>
          <a:custGeom>
            <a:avLst/>
            <a:gdLst>
              <a:gd name="connsiteX0" fmla="*/ 190615 w 190615"/>
              <a:gd name="connsiteY0" fmla="*/ 1308100 h 1308100"/>
              <a:gd name="connsiteX1" fmla="*/ 115 w 190615"/>
              <a:gd name="connsiteY1" fmla="*/ 476250 h 1308100"/>
              <a:gd name="connsiteX2" fmla="*/ 158865 w 190615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15" h="1308100">
                <a:moveTo>
                  <a:pt x="190615" y="1308100"/>
                </a:moveTo>
                <a:cubicBezTo>
                  <a:pt x="98011" y="1001183"/>
                  <a:pt x="5407" y="694267"/>
                  <a:pt x="115" y="476250"/>
                </a:cubicBezTo>
                <a:cubicBezTo>
                  <a:pt x="-5177" y="258233"/>
                  <a:pt x="173682" y="890058"/>
                  <a:pt x="158865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202341" y="3233680"/>
            <a:ext cx="471487" cy="555625"/>
            <a:chOff x="6419610" y="5175250"/>
            <a:chExt cx="471487" cy="555625"/>
          </a:xfrm>
        </p:grpSpPr>
        <p:cxnSp>
          <p:nvCxnSpPr>
            <p:cNvPr id="71" name="AutoShape 15"/>
            <p:cNvCxnSpPr>
              <a:cxnSpLocks noChangeShapeType="1"/>
              <a:stCxn id="72" idx="1"/>
            </p:cNvCxnSpPr>
            <p:nvPr/>
          </p:nvCxnSpPr>
          <p:spPr bwMode="auto">
            <a:xfrm flipH="1" flipV="1">
              <a:off x="6419610" y="5175250"/>
              <a:ext cx="198437" cy="254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2" name="Oval 59"/>
            <p:cNvSpPr>
              <a:spLocks noChangeArrowheads="1"/>
            </p:cNvSpPr>
            <p:nvPr/>
          </p:nvSpPr>
          <p:spPr bwMode="auto">
            <a:xfrm>
              <a:off x="6570422" y="5410200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10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</p:grp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2255441" y="3093980"/>
            <a:ext cx="323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BEFD2"/>
                </a:solidFill>
                <a:latin typeface="Symbol" pitchFamily="38" charset="2"/>
                <a:sym typeface="Symbol" pitchFamily="38" charset="2"/>
              </a:rPr>
              <a:t>&gt;</a:t>
            </a:r>
          </a:p>
        </p:txBody>
      </p:sp>
      <p:sp>
        <p:nvSpPr>
          <p:cNvPr id="76" name="AutoShape 96"/>
          <p:cNvSpPr>
            <a:spLocks noChangeArrowheads="1"/>
          </p:cNvSpPr>
          <p:nvPr/>
        </p:nvSpPr>
        <p:spPr bwMode="auto">
          <a:xfrm rot="18601582" flipH="1">
            <a:off x="334465" y="4053842"/>
            <a:ext cx="1217613" cy="612775"/>
          </a:xfrm>
          <a:prstGeom prst="roundRect">
            <a:avLst>
              <a:gd name="adj" fmla="val 29167"/>
            </a:avLst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BEFD2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020755" y="4545239"/>
            <a:ext cx="1239209" cy="832448"/>
            <a:chOff x="1962189" y="5479542"/>
            <a:chExt cx="1239209" cy="832448"/>
          </a:xfrm>
        </p:grpSpPr>
        <p:sp>
          <p:nvSpPr>
            <p:cNvPr id="78" name="Oval 5"/>
            <p:cNvSpPr>
              <a:spLocks noChangeArrowheads="1"/>
            </p:cNvSpPr>
            <p:nvPr/>
          </p:nvSpPr>
          <p:spPr bwMode="auto">
            <a:xfrm>
              <a:off x="2455902" y="5479542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6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79" name="AutoShape 13"/>
            <p:cNvCxnSpPr>
              <a:cxnSpLocks noChangeShapeType="1"/>
              <a:stCxn id="80" idx="7"/>
              <a:endCxn id="78" idx="3"/>
            </p:cNvCxnSpPr>
            <p:nvPr/>
          </p:nvCxnSpPr>
          <p:spPr bwMode="auto">
            <a:xfrm flipV="1">
              <a:off x="2235239" y="5762117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1962189" y="5974842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5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81" name="AutoShape 13"/>
            <p:cNvCxnSpPr>
              <a:cxnSpLocks noChangeShapeType="1"/>
              <a:stCxn id="82" idx="1"/>
              <a:endCxn id="78" idx="5"/>
            </p:cNvCxnSpPr>
            <p:nvPr/>
          </p:nvCxnSpPr>
          <p:spPr bwMode="auto">
            <a:xfrm flipH="1" flipV="1">
              <a:off x="2728260" y="5753255"/>
              <a:ext cx="199425" cy="2850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2880723" y="5991315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7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014797" y="3968009"/>
            <a:ext cx="558757" cy="594790"/>
            <a:chOff x="1857375" y="4877598"/>
            <a:chExt cx="558757" cy="594790"/>
          </a:xfrm>
        </p:grpSpPr>
        <p:sp>
          <p:nvSpPr>
            <p:cNvPr id="85" name="Oval 7"/>
            <p:cNvSpPr>
              <a:spLocks noChangeArrowheads="1"/>
            </p:cNvSpPr>
            <p:nvPr/>
          </p:nvSpPr>
          <p:spPr bwMode="auto">
            <a:xfrm>
              <a:off x="1857375" y="4877598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4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86" name="AutoShape 11"/>
            <p:cNvCxnSpPr>
              <a:cxnSpLocks noChangeShapeType="1"/>
            </p:cNvCxnSpPr>
            <p:nvPr/>
          </p:nvCxnSpPr>
          <p:spPr bwMode="auto">
            <a:xfrm flipH="1" flipV="1">
              <a:off x="2148740" y="5156514"/>
              <a:ext cx="267392" cy="315874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cxnSp>
        <p:nvCxnSpPr>
          <p:cNvPr id="92" name="AutoShape 17"/>
          <p:cNvCxnSpPr>
            <a:cxnSpLocks noChangeShapeType="1"/>
          </p:cNvCxnSpPr>
          <p:nvPr/>
        </p:nvCxnSpPr>
        <p:spPr bwMode="auto">
          <a:xfrm flipV="1">
            <a:off x="1288510" y="3689289"/>
            <a:ext cx="242992" cy="32568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6447"/>
          </a:xfrm>
        </p:spPr>
        <p:txBody>
          <a:bodyPr/>
          <a:lstStyle/>
          <a:p>
            <a:r>
              <a:rPr lang="en-US" dirty="0"/>
              <a:t>Insertions/Deletions</a:t>
            </a:r>
            <a:endParaRPr lang="en-US" sz="4000" dirty="0"/>
          </a:p>
        </p:txBody>
      </p:sp>
      <p:sp>
        <p:nvSpPr>
          <p:cNvPr id="9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509933" y="1001713"/>
            <a:ext cx="8520400" cy="17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defTabSz="914400"/>
            <a:r>
              <a:rPr lang="en-US" kern="0" dirty="0"/>
              <a:t>To </a:t>
            </a:r>
            <a:r>
              <a:rPr lang="en-US" kern="0" dirty="0">
                <a:solidFill>
                  <a:schemeClr val="tx2"/>
                </a:solidFill>
              </a:rPr>
              <a:t>Delete</a:t>
            </a:r>
            <a:r>
              <a:rPr lang="en-US" kern="0" dirty="0"/>
              <a:t>(</a:t>
            </a:r>
            <a:r>
              <a:rPr lang="en-US" kern="0" dirty="0" err="1"/>
              <a:t>key</a:t>
            </a:r>
            <a:r>
              <a:rPr lang="en-US" kern="0" baseline="-25000" dirty="0" err="1"/>
              <a:t>del</a:t>
            </a:r>
            <a:r>
              <a:rPr lang="en-US" kern="0" dirty="0"/>
              <a:t>, data): </a:t>
            </a:r>
          </a:p>
          <a:p>
            <a:pPr defTabSz="914400"/>
            <a:r>
              <a:rPr lang="en-US" kern="0" dirty="0"/>
              <a:t>If it does not have two children,</a:t>
            </a:r>
          </a:p>
          <a:p>
            <a:pPr lvl="1" defTabSz="914400"/>
            <a:r>
              <a:rPr lang="en-US" sz="2400" kern="0" dirty="0"/>
              <a:t>point its one child at its parent.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53648" y="108087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Delete 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9122" y="3598805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err="1"/>
              <a:t>key</a:t>
            </a:r>
            <a:r>
              <a:rPr lang="en-US" sz="2400" kern="0" baseline="-25000" dirty="0" err="1"/>
              <a:t>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35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5677 -0.0814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98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Oval 4"/>
          <p:cNvSpPr>
            <a:spLocks noChangeArrowheads="1"/>
          </p:cNvSpPr>
          <p:nvPr/>
        </p:nvSpPr>
        <p:spPr bwMode="auto">
          <a:xfrm flipH="1">
            <a:off x="1159102" y="2074139"/>
            <a:ext cx="320675" cy="31908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3</a:t>
            </a:r>
          </a:p>
        </p:txBody>
      </p:sp>
      <p:sp>
        <p:nvSpPr>
          <p:cNvPr id="140293" name="Oval 5"/>
          <p:cNvSpPr>
            <a:spLocks noChangeArrowheads="1"/>
          </p:cNvSpPr>
          <p:nvPr/>
        </p:nvSpPr>
        <p:spPr bwMode="auto">
          <a:xfrm flipH="1">
            <a:off x="168502" y="1691551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</a:t>
            </a:r>
          </a:p>
        </p:txBody>
      </p:sp>
      <p:sp>
        <p:nvSpPr>
          <p:cNvPr id="140294" name="Oval 6"/>
          <p:cNvSpPr>
            <a:spLocks noChangeArrowheads="1"/>
          </p:cNvSpPr>
          <p:nvPr/>
        </p:nvSpPr>
        <p:spPr bwMode="auto">
          <a:xfrm flipH="1">
            <a:off x="2497365" y="2453551"/>
            <a:ext cx="319087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11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295" name="Oval 7"/>
          <p:cNvSpPr>
            <a:spLocks noChangeArrowheads="1"/>
          </p:cNvSpPr>
          <p:nvPr/>
        </p:nvSpPr>
        <p:spPr bwMode="auto">
          <a:xfrm flipH="1">
            <a:off x="1908402" y="2926626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9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cxnSp>
        <p:nvCxnSpPr>
          <p:cNvPr id="140298" name="AutoShape 10"/>
          <p:cNvCxnSpPr>
            <a:cxnSpLocks noChangeShapeType="1"/>
            <a:stCxn id="140292" idx="3"/>
            <a:endCxn id="140294" idx="7"/>
          </p:cNvCxnSpPr>
          <p:nvPr/>
        </p:nvCxnSpPr>
        <p:spPr bwMode="auto">
          <a:xfrm>
            <a:off x="1432152" y="2374176"/>
            <a:ext cx="1112838" cy="96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299" name="AutoShape 11"/>
          <p:cNvCxnSpPr>
            <a:cxnSpLocks noChangeShapeType="1"/>
            <a:stCxn id="140293" idx="3"/>
            <a:endCxn id="140292" idx="7"/>
          </p:cNvCxnSpPr>
          <p:nvPr/>
        </p:nvCxnSpPr>
        <p:spPr bwMode="auto">
          <a:xfrm>
            <a:off x="441552" y="1993176"/>
            <a:ext cx="763588" cy="98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2" name="AutoShape 14"/>
          <p:cNvCxnSpPr>
            <a:cxnSpLocks noChangeShapeType="1"/>
            <a:stCxn id="140316" idx="1"/>
            <a:endCxn id="140295" idx="5"/>
          </p:cNvCxnSpPr>
          <p:nvPr/>
        </p:nvCxnSpPr>
        <p:spPr bwMode="auto">
          <a:xfrm flipV="1">
            <a:off x="1757590" y="3228251"/>
            <a:ext cx="196850" cy="2047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4" name="AutoShape 16"/>
          <p:cNvCxnSpPr>
            <a:cxnSpLocks noChangeShapeType="1"/>
            <a:stCxn id="140306" idx="7"/>
            <a:endCxn id="140294" idx="3"/>
          </p:cNvCxnSpPr>
          <p:nvPr/>
        </p:nvCxnSpPr>
        <p:spPr bwMode="auto">
          <a:xfrm flipH="1" flipV="1">
            <a:off x="2770415" y="2755176"/>
            <a:ext cx="361950" cy="2079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140305" name="AutoShape 17"/>
          <p:cNvCxnSpPr>
            <a:cxnSpLocks noChangeShapeType="1"/>
            <a:stCxn id="140295" idx="1"/>
            <a:endCxn id="140294" idx="5"/>
          </p:cNvCxnSpPr>
          <p:nvPr/>
        </p:nvCxnSpPr>
        <p:spPr bwMode="auto">
          <a:xfrm flipV="1">
            <a:off x="2181452" y="2755176"/>
            <a:ext cx="363538" cy="18891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140306" name="Oval 18"/>
          <p:cNvSpPr>
            <a:spLocks noChangeArrowheads="1"/>
          </p:cNvSpPr>
          <p:nvPr/>
        </p:nvSpPr>
        <p:spPr bwMode="auto">
          <a:xfrm flipH="1">
            <a:off x="3084740" y="2926626"/>
            <a:ext cx="319087" cy="32067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12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316" name="Oval 28"/>
          <p:cNvSpPr>
            <a:spLocks noChangeArrowheads="1"/>
          </p:cNvSpPr>
          <p:nvPr/>
        </p:nvSpPr>
        <p:spPr bwMode="auto">
          <a:xfrm flipH="1">
            <a:off x="1484540" y="3415576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8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sp>
        <p:nvSpPr>
          <p:cNvPr id="140322" name="Text Box 34"/>
          <p:cNvSpPr txBox="1">
            <a:spLocks noChangeArrowheads="1"/>
          </p:cNvSpPr>
          <p:nvPr/>
        </p:nvSpPr>
        <p:spPr bwMode="auto">
          <a:xfrm flipH="1">
            <a:off x="1197202" y="3180626"/>
            <a:ext cx="441764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w</a:t>
            </a:r>
          </a:p>
        </p:txBody>
      </p:sp>
      <p:sp>
        <p:nvSpPr>
          <p:cNvPr id="140329" name="Oval 41"/>
          <p:cNvSpPr>
            <a:spLocks noChangeArrowheads="1"/>
          </p:cNvSpPr>
          <p:nvPr/>
        </p:nvSpPr>
        <p:spPr bwMode="auto">
          <a:xfrm flipH="1">
            <a:off x="397102" y="2453551"/>
            <a:ext cx="319088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sz="180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2</a:t>
            </a:r>
          </a:p>
        </p:txBody>
      </p:sp>
      <p:cxnSp>
        <p:nvCxnSpPr>
          <p:cNvPr id="140335" name="AutoShape 47"/>
          <p:cNvCxnSpPr>
            <a:cxnSpLocks noChangeShapeType="1"/>
            <a:stCxn id="140329" idx="1"/>
            <a:endCxn id="140292" idx="5"/>
          </p:cNvCxnSpPr>
          <p:nvPr/>
        </p:nvCxnSpPr>
        <p:spPr bwMode="auto">
          <a:xfrm flipV="1">
            <a:off x="670152" y="2374176"/>
            <a:ext cx="534988" cy="9683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2" name="Freeform 1"/>
          <p:cNvSpPr/>
          <p:nvPr/>
        </p:nvSpPr>
        <p:spPr>
          <a:xfrm>
            <a:off x="1137654" y="2505145"/>
            <a:ext cx="190615" cy="1308100"/>
          </a:xfrm>
          <a:custGeom>
            <a:avLst/>
            <a:gdLst>
              <a:gd name="connsiteX0" fmla="*/ 190615 w 190615"/>
              <a:gd name="connsiteY0" fmla="*/ 1308100 h 1308100"/>
              <a:gd name="connsiteX1" fmla="*/ 115 w 190615"/>
              <a:gd name="connsiteY1" fmla="*/ 476250 h 1308100"/>
              <a:gd name="connsiteX2" fmla="*/ 158865 w 190615"/>
              <a:gd name="connsiteY2" fmla="*/ 0 h 130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615" h="1308100">
                <a:moveTo>
                  <a:pt x="190615" y="1308100"/>
                </a:moveTo>
                <a:cubicBezTo>
                  <a:pt x="98011" y="1001183"/>
                  <a:pt x="5407" y="694267"/>
                  <a:pt x="115" y="476250"/>
                </a:cubicBezTo>
                <a:cubicBezTo>
                  <a:pt x="-5177" y="258233"/>
                  <a:pt x="173682" y="890058"/>
                  <a:pt x="158865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202341" y="3233680"/>
            <a:ext cx="471487" cy="555625"/>
            <a:chOff x="6419610" y="5175250"/>
            <a:chExt cx="471487" cy="555625"/>
          </a:xfrm>
        </p:grpSpPr>
        <p:cxnSp>
          <p:nvCxnSpPr>
            <p:cNvPr id="71" name="AutoShape 15"/>
            <p:cNvCxnSpPr>
              <a:cxnSpLocks noChangeShapeType="1"/>
              <a:stCxn id="72" idx="1"/>
            </p:cNvCxnSpPr>
            <p:nvPr/>
          </p:nvCxnSpPr>
          <p:spPr bwMode="auto">
            <a:xfrm flipH="1" flipV="1">
              <a:off x="6419610" y="5175250"/>
              <a:ext cx="198437" cy="2540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2" name="Oval 59"/>
            <p:cNvSpPr>
              <a:spLocks noChangeArrowheads="1"/>
            </p:cNvSpPr>
            <p:nvPr/>
          </p:nvSpPr>
          <p:spPr bwMode="auto">
            <a:xfrm>
              <a:off x="6570422" y="5410200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10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</p:grp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2255441" y="3093980"/>
            <a:ext cx="3238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BEFD2"/>
                </a:solidFill>
                <a:latin typeface="Symbol" pitchFamily="38" charset="2"/>
                <a:sym typeface="Symbol" pitchFamily="38" charset="2"/>
              </a:rPr>
              <a:t>&gt;</a:t>
            </a:r>
          </a:p>
        </p:txBody>
      </p:sp>
      <p:sp>
        <p:nvSpPr>
          <p:cNvPr id="76" name="AutoShape 96"/>
          <p:cNvSpPr>
            <a:spLocks noChangeArrowheads="1"/>
          </p:cNvSpPr>
          <p:nvPr/>
        </p:nvSpPr>
        <p:spPr bwMode="auto">
          <a:xfrm rot="18601582" flipH="1">
            <a:off x="334465" y="4053842"/>
            <a:ext cx="1217613" cy="612775"/>
          </a:xfrm>
          <a:prstGeom prst="roundRect">
            <a:avLst>
              <a:gd name="adj" fmla="val 29167"/>
            </a:avLst>
          </a:prstGeom>
          <a:noFill/>
          <a:ln w="12700">
            <a:solidFill>
              <a:schemeClr val="tx2"/>
            </a:solidFill>
            <a:prstDash val="lg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BEFD2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1020755" y="4545239"/>
            <a:ext cx="1239209" cy="832448"/>
            <a:chOff x="1962189" y="5479542"/>
            <a:chExt cx="1239209" cy="832448"/>
          </a:xfrm>
        </p:grpSpPr>
        <p:sp>
          <p:nvSpPr>
            <p:cNvPr id="78" name="Oval 5"/>
            <p:cNvSpPr>
              <a:spLocks noChangeArrowheads="1"/>
            </p:cNvSpPr>
            <p:nvPr/>
          </p:nvSpPr>
          <p:spPr bwMode="auto">
            <a:xfrm>
              <a:off x="2455902" y="5479542"/>
              <a:ext cx="319087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6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79" name="AutoShape 13"/>
            <p:cNvCxnSpPr>
              <a:cxnSpLocks noChangeShapeType="1"/>
              <a:stCxn id="80" idx="7"/>
              <a:endCxn id="78" idx="3"/>
            </p:cNvCxnSpPr>
            <p:nvPr/>
          </p:nvCxnSpPr>
          <p:spPr bwMode="auto">
            <a:xfrm flipV="1">
              <a:off x="2235239" y="5762117"/>
              <a:ext cx="266700" cy="2508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0" name="Oval 23"/>
            <p:cNvSpPr>
              <a:spLocks noChangeArrowheads="1"/>
            </p:cNvSpPr>
            <p:nvPr/>
          </p:nvSpPr>
          <p:spPr bwMode="auto">
            <a:xfrm>
              <a:off x="1962189" y="5974842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5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81" name="AutoShape 13"/>
            <p:cNvCxnSpPr>
              <a:cxnSpLocks noChangeShapeType="1"/>
              <a:stCxn id="82" idx="1"/>
              <a:endCxn id="78" idx="5"/>
            </p:cNvCxnSpPr>
            <p:nvPr/>
          </p:nvCxnSpPr>
          <p:spPr bwMode="auto">
            <a:xfrm flipH="1" flipV="1">
              <a:off x="2728260" y="5753255"/>
              <a:ext cx="199425" cy="28502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82" name="Oval 23"/>
            <p:cNvSpPr>
              <a:spLocks noChangeArrowheads="1"/>
            </p:cNvSpPr>
            <p:nvPr/>
          </p:nvSpPr>
          <p:spPr bwMode="auto">
            <a:xfrm>
              <a:off x="2880723" y="5991315"/>
              <a:ext cx="320675" cy="32067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r>
                <a:rPr lang="en-US" dirty="0">
                  <a:solidFill>
                    <a:srgbClr val="FBEFD2"/>
                  </a:solidFill>
                  <a:latin typeface="Times New Roman" pitchFamily="38" charset="0"/>
                  <a:sym typeface="Symbol" pitchFamily="38" charset="2"/>
                </a:rPr>
                <a:t>7</a:t>
              </a:r>
              <a:endParaRPr lang="en-US" sz="1800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</p:grpSp>
      <p:sp>
        <p:nvSpPr>
          <p:cNvPr id="85" name="Oval 7"/>
          <p:cNvSpPr>
            <a:spLocks noChangeArrowheads="1"/>
          </p:cNvSpPr>
          <p:nvPr/>
        </p:nvSpPr>
        <p:spPr bwMode="auto">
          <a:xfrm>
            <a:off x="1014797" y="3968009"/>
            <a:ext cx="320675" cy="320675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anchor="ctr" anchorCtr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BEFD2"/>
                </a:solidFill>
                <a:latin typeface="Times New Roman" pitchFamily="38" charset="0"/>
                <a:sym typeface="Symbol" pitchFamily="38" charset="2"/>
              </a:rPr>
              <a:t>4</a:t>
            </a:r>
            <a:endParaRPr lang="en-US" sz="1800" dirty="0">
              <a:solidFill>
                <a:srgbClr val="FBEFD2"/>
              </a:solidFill>
              <a:latin typeface="Times New Roman" pitchFamily="38" charset="0"/>
              <a:sym typeface="Symbol" pitchFamily="38" charset="2"/>
            </a:endParaRPr>
          </a:p>
        </p:txBody>
      </p:sp>
      <p:cxnSp>
        <p:nvCxnSpPr>
          <p:cNvPr id="86" name="AutoShape 11"/>
          <p:cNvCxnSpPr>
            <a:cxnSpLocks noChangeShapeType="1"/>
          </p:cNvCxnSpPr>
          <p:nvPr/>
        </p:nvCxnSpPr>
        <p:spPr bwMode="auto">
          <a:xfrm flipH="1" flipV="1">
            <a:off x="1306162" y="4246925"/>
            <a:ext cx="267392" cy="315874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92" name="AutoShape 17"/>
          <p:cNvCxnSpPr>
            <a:cxnSpLocks noChangeShapeType="1"/>
          </p:cNvCxnSpPr>
          <p:nvPr/>
        </p:nvCxnSpPr>
        <p:spPr bwMode="auto">
          <a:xfrm flipV="1">
            <a:off x="1288510" y="3689289"/>
            <a:ext cx="242992" cy="32568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6447"/>
          </a:xfrm>
        </p:spPr>
        <p:txBody>
          <a:bodyPr/>
          <a:lstStyle/>
          <a:p>
            <a:r>
              <a:rPr lang="en-US" dirty="0"/>
              <a:t>Insertions/Deletions</a:t>
            </a:r>
            <a:endParaRPr lang="en-US" sz="4000" dirty="0"/>
          </a:p>
        </p:txBody>
      </p:sp>
      <p:sp>
        <p:nvSpPr>
          <p:cNvPr id="97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3509933" y="1001713"/>
            <a:ext cx="8520400" cy="173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defTabSz="914400"/>
            <a:r>
              <a:rPr lang="en-US" kern="0" dirty="0"/>
              <a:t>To </a:t>
            </a:r>
            <a:r>
              <a:rPr lang="en-US" kern="0" dirty="0">
                <a:solidFill>
                  <a:schemeClr val="tx2"/>
                </a:solidFill>
              </a:rPr>
              <a:t>Delete</a:t>
            </a:r>
            <a:r>
              <a:rPr lang="en-US" kern="0" dirty="0"/>
              <a:t>(</a:t>
            </a:r>
            <a:r>
              <a:rPr lang="en-US" kern="0" dirty="0" err="1"/>
              <a:t>key</a:t>
            </a:r>
            <a:r>
              <a:rPr lang="en-US" kern="0" baseline="-25000" dirty="0" err="1"/>
              <a:t>del</a:t>
            </a:r>
            <a:r>
              <a:rPr lang="en-US" kern="0" dirty="0"/>
              <a:t>, data): </a:t>
            </a:r>
          </a:p>
          <a:p>
            <a:pPr defTabSz="914400"/>
            <a:r>
              <a:rPr lang="en-US" kern="0" dirty="0"/>
              <a:t>else find the next </a:t>
            </a:r>
            <a:r>
              <a:rPr lang="en-US" kern="0" dirty="0" err="1"/>
              <a:t>key</a:t>
            </a:r>
            <a:r>
              <a:rPr lang="en-US" kern="0" baseline="-25000" dirty="0" err="1"/>
              <a:t>next</a:t>
            </a:r>
            <a:r>
              <a:rPr lang="en-US" kern="0" dirty="0"/>
              <a:t> in order</a:t>
            </a:r>
          </a:p>
          <a:p>
            <a:pPr lvl="1" defTabSz="914400"/>
            <a:r>
              <a:rPr lang="en-US" sz="2400" kern="0" dirty="0"/>
              <a:t>right left </a:t>
            </a:r>
            <a:r>
              <a:rPr lang="en-US" sz="2400" kern="0" dirty="0" err="1"/>
              <a:t>left</a:t>
            </a:r>
            <a:r>
              <a:rPr lang="en-US" sz="2400" kern="0" dirty="0"/>
              <a:t> </a:t>
            </a:r>
            <a:r>
              <a:rPr lang="en-US" sz="2400" kern="0" dirty="0" err="1"/>
              <a:t>left</a:t>
            </a:r>
            <a:r>
              <a:rPr lang="en-US" sz="2400" kern="0" dirty="0"/>
              <a:t> …. to empty tree</a:t>
            </a:r>
          </a:p>
          <a:p>
            <a:pPr defTabSz="914400"/>
            <a:r>
              <a:rPr lang="en-US" kern="0" dirty="0"/>
              <a:t>Replace </a:t>
            </a:r>
            <a:r>
              <a:rPr lang="en-US" kern="0" dirty="0" err="1"/>
              <a:t>key</a:t>
            </a:r>
            <a:r>
              <a:rPr lang="en-US" kern="0" baseline="-25000" dirty="0" err="1"/>
              <a:t>del</a:t>
            </a:r>
            <a:r>
              <a:rPr lang="en-US" kern="0" dirty="0"/>
              <a:t> to delete with </a:t>
            </a:r>
            <a:r>
              <a:rPr lang="en-US" kern="0" dirty="0" err="1"/>
              <a:t>key</a:t>
            </a:r>
            <a:r>
              <a:rPr lang="en-US" kern="0" baseline="-25000" dirty="0" err="1"/>
              <a:t>next</a:t>
            </a:r>
            <a:endParaRPr lang="en-US" kern="0" dirty="0"/>
          </a:p>
          <a:p>
            <a:pPr marL="342900" lvl="1" indent="-342900" defTabSz="914400">
              <a:buClr>
                <a:schemeClr val="tx2"/>
              </a:buClr>
              <a:buFont typeface="Wingdings" charset="2"/>
              <a:buChar char="Ø"/>
            </a:pPr>
            <a:r>
              <a:rPr lang="en-US" sz="2400" kern="0" dirty="0"/>
              <a:t>point </a:t>
            </a:r>
            <a:r>
              <a:rPr lang="en-US" sz="2400" kern="0" dirty="0" err="1"/>
              <a:t>key</a:t>
            </a:r>
            <a:r>
              <a:rPr lang="en-US" sz="2400" kern="0" baseline="-25000" dirty="0" err="1"/>
              <a:t>next</a:t>
            </a:r>
            <a:r>
              <a:rPr lang="en-US" sz="2400" kern="0" dirty="0" err="1"/>
              <a:t>’s</a:t>
            </a:r>
            <a:r>
              <a:rPr lang="en-US" sz="2400" kern="0" dirty="0"/>
              <a:t> one child at its parent.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53648" y="1080872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Delete 3</a:t>
            </a:r>
          </a:p>
        </p:txBody>
      </p:sp>
      <p:sp>
        <p:nvSpPr>
          <p:cNvPr id="37" name="Freeform 36"/>
          <p:cNvSpPr/>
          <p:nvPr/>
        </p:nvSpPr>
        <p:spPr bwMode="auto">
          <a:xfrm>
            <a:off x="901701" y="2235200"/>
            <a:ext cx="1808103" cy="2235200"/>
          </a:xfrm>
          <a:custGeom>
            <a:avLst/>
            <a:gdLst>
              <a:gd name="connsiteX0" fmla="*/ 419100 w 1819611"/>
              <a:gd name="connsiteY0" fmla="*/ 0 h 2222500"/>
              <a:gd name="connsiteX1" fmla="*/ 1803400 w 1819611"/>
              <a:gd name="connsiteY1" fmla="*/ 368300 h 2222500"/>
              <a:gd name="connsiteX2" fmla="*/ 1155700 w 1819611"/>
              <a:gd name="connsiteY2" fmla="*/ 876300 h 2222500"/>
              <a:gd name="connsiteX3" fmla="*/ 838200 w 1819611"/>
              <a:gd name="connsiteY3" fmla="*/ 1320800 h 2222500"/>
              <a:gd name="connsiteX4" fmla="*/ 317500 w 1819611"/>
              <a:gd name="connsiteY4" fmla="*/ 1905000 h 2222500"/>
              <a:gd name="connsiteX5" fmla="*/ 0 w 1819611"/>
              <a:gd name="connsiteY5" fmla="*/ 2222500 h 2222500"/>
              <a:gd name="connsiteX0" fmla="*/ 419100 w 1819998"/>
              <a:gd name="connsiteY0" fmla="*/ 0 h 2222500"/>
              <a:gd name="connsiteX1" fmla="*/ 1803400 w 1819998"/>
              <a:gd name="connsiteY1" fmla="*/ 368300 h 2222500"/>
              <a:gd name="connsiteX2" fmla="*/ 1155700 w 1819998"/>
              <a:gd name="connsiteY2" fmla="*/ 876300 h 2222500"/>
              <a:gd name="connsiteX3" fmla="*/ 736600 w 1819998"/>
              <a:gd name="connsiteY3" fmla="*/ 1270000 h 2222500"/>
              <a:gd name="connsiteX4" fmla="*/ 317500 w 1819998"/>
              <a:gd name="connsiteY4" fmla="*/ 1905000 h 2222500"/>
              <a:gd name="connsiteX5" fmla="*/ 0 w 1819998"/>
              <a:gd name="connsiteY5" fmla="*/ 2222500 h 2222500"/>
              <a:gd name="connsiteX0" fmla="*/ 419100 w 1820803"/>
              <a:gd name="connsiteY0" fmla="*/ 0 h 2222500"/>
              <a:gd name="connsiteX1" fmla="*/ 1803400 w 1820803"/>
              <a:gd name="connsiteY1" fmla="*/ 368300 h 2222500"/>
              <a:gd name="connsiteX2" fmla="*/ 1168400 w 1820803"/>
              <a:gd name="connsiteY2" fmla="*/ 850900 h 2222500"/>
              <a:gd name="connsiteX3" fmla="*/ 736600 w 1820803"/>
              <a:gd name="connsiteY3" fmla="*/ 1270000 h 2222500"/>
              <a:gd name="connsiteX4" fmla="*/ 317500 w 1820803"/>
              <a:gd name="connsiteY4" fmla="*/ 1905000 h 2222500"/>
              <a:gd name="connsiteX5" fmla="*/ 0 w 1820803"/>
              <a:gd name="connsiteY5" fmla="*/ 2222500 h 2222500"/>
              <a:gd name="connsiteX0" fmla="*/ 419100 w 1820803"/>
              <a:gd name="connsiteY0" fmla="*/ 0 h 2222500"/>
              <a:gd name="connsiteX1" fmla="*/ 1803400 w 1820803"/>
              <a:gd name="connsiteY1" fmla="*/ 368300 h 2222500"/>
              <a:gd name="connsiteX2" fmla="*/ 1168400 w 1820803"/>
              <a:gd name="connsiteY2" fmla="*/ 850900 h 2222500"/>
              <a:gd name="connsiteX3" fmla="*/ 736600 w 1820803"/>
              <a:gd name="connsiteY3" fmla="*/ 1270000 h 2222500"/>
              <a:gd name="connsiteX4" fmla="*/ 266700 w 1820803"/>
              <a:gd name="connsiteY4" fmla="*/ 1866900 h 2222500"/>
              <a:gd name="connsiteX5" fmla="*/ 0 w 1820803"/>
              <a:gd name="connsiteY5" fmla="*/ 2222500 h 2222500"/>
              <a:gd name="connsiteX0" fmla="*/ 406400 w 1808103"/>
              <a:gd name="connsiteY0" fmla="*/ 0 h 2235200"/>
              <a:gd name="connsiteX1" fmla="*/ 1790700 w 1808103"/>
              <a:gd name="connsiteY1" fmla="*/ 368300 h 2235200"/>
              <a:gd name="connsiteX2" fmla="*/ 1155700 w 1808103"/>
              <a:gd name="connsiteY2" fmla="*/ 850900 h 2235200"/>
              <a:gd name="connsiteX3" fmla="*/ 723900 w 1808103"/>
              <a:gd name="connsiteY3" fmla="*/ 1270000 h 2235200"/>
              <a:gd name="connsiteX4" fmla="*/ 254000 w 1808103"/>
              <a:gd name="connsiteY4" fmla="*/ 1866900 h 2235200"/>
              <a:gd name="connsiteX5" fmla="*/ 0 w 1808103"/>
              <a:gd name="connsiteY5" fmla="*/ 2235200 h 223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8103" h="2235200">
                <a:moveTo>
                  <a:pt x="406400" y="0"/>
                </a:moveTo>
                <a:cubicBezTo>
                  <a:pt x="1037166" y="111125"/>
                  <a:pt x="1665817" y="226483"/>
                  <a:pt x="1790700" y="368300"/>
                </a:cubicBezTo>
                <a:cubicBezTo>
                  <a:pt x="1915583" y="510117"/>
                  <a:pt x="1333500" y="700617"/>
                  <a:pt x="1155700" y="850900"/>
                </a:cubicBezTo>
                <a:cubicBezTo>
                  <a:pt x="977900" y="1001183"/>
                  <a:pt x="874183" y="1100667"/>
                  <a:pt x="723900" y="1270000"/>
                </a:cubicBezTo>
                <a:cubicBezTo>
                  <a:pt x="573617" y="1439333"/>
                  <a:pt x="374650" y="1706033"/>
                  <a:pt x="254000" y="1866900"/>
                </a:cubicBezTo>
                <a:cubicBezTo>
                  <a:pt x="133350" y="2027767"/>
                  <a:pt x="88900" y="2151591"/>
                  <a:pt x="0" y="2235200"/>
                </a:cubicBezTo>
              </a:path>
            </a:pathLst>
          </a:cu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806" y="3621297"/>
            <a:ext cx="1051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err="1"/>
              <a:t>key</a:t>
            </a:r>
            <a:r>
              <a:rPr lang="en-US" sz="2400" kern="0" baseline="-25000" dirty="0" err="1"/>
              <a:t>next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955902" y="1631523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err="1"/>
              <a:t>key</a:t>
            </a:r>
            <a:r>
              <a:rPr lang="en-US" sz="2400" kern="0" baseline="-25000" dirty="0" err="1"/>
              <a:t>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48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185 L 0.01806 -0.27777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" y="-1379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05677 -0.08148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 animBg="1"/>
      <p:bldP spid="76" grpId="0" animBg="1"/>
      <p:bldP spid="76" grpId="1" animBg="1"/>
      <p:bldP spid="85" grpId="0" animBg="1"/>
      <p:bldP spid="98" grpId="0"/>
      <p:bldP spid="37" grpId="0" animBg="1"/>
      <p:bldP spid="37" grpId="1" animBg="1"/>
      <p:bldP spid="4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</a:t>
            </a:r>
            <a:endParaRPr lang="en-US" sz="4000"/>
          </a:p>
        </p:txBody>
      </p:sp>
      <p:sp>
        <p:nvSpPr>
          <p:cNvPr id="141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58184" y="960029"/>
            <a:ext cx="8619116" cy="216417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find</a:t>
            </a:r>
            <a:r>
              <a:rPr lang="en-US" dirty="0"/>
              <a:t>, </a:t>
            </a:r>
            <a:r>
              <a:rPr lang="en-US" dirty="0">
                <a:solidFill>
                  <a:schemeClr val="tx2"/>
                </a:solidFill>
              </a:rPr>
              <a:t>insert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remove</a:t>
            </a:r>
            <a:r>
              <a:rPr lang="en-US" dirty="0"/>
              <a:t> take </a:t>
            </a:r>
            <a:r>
              <a:rPr lang="en-US" b="1" i="1" dirty="0">
                <a:latin typeface="Times New Roman" pitchFamily="38" charset="0"/>
              </a:rPr>
              <a:t>O</a:t>
            </a:r>
            <a:r>
              <a:rPr lang="en-US" dirty="0">
                <a:latin typeface="Times New Roman" pitchFamily="38" charset="0"/>
              </a:rPr>
              <a:t>(</a:t>
            </a:r>
            <a:r>
              <a:rPr lang="en-US" b="1" i="1" dirty="0">
                <a:latin typeface="Times New Roman" pitchFamily="38" charset="0"/>
              </a:rPr>
              <a:t>height</a:t>
            </a:r>
            <a:r>
              <a:rPr lang="en-US" dirty="0">
                <a:latin typeface="Times New Roman" pitchFamily="38" charset="0"/>
              </a:rPr>
              <a:t>) </a:t>
            </a:r>
            <a:r>
              <a:rPr lang="en-US" dirty="0"/>
              <a:t>time</a:t>
            </a:r>
          </a:p>
          <a:p>
            <a:pPr>
              <a:lnSpc>
                <a:spcPct val="90000"/>
              </a:lnSpc>
            </a:pPr>
            <a:r>
              <a:rPr lang="en-US" dirty="0"/>
              <a:t>In a balanced tree, the height is </a:t>
            </a:r>
            <a:r>
              <a:rPr lang="en-US" b="1" i="1" dirty="0">
                <a:latin typeface="Times New Roman" pitchFamily="38" charset="0"/>
              </a:rPr>
              <a:t>O</a:t>
            </a:r>
            <a:r>
              <a:rPr lang="en-US" dirty="0">
                <a:latin typeface="Times New Roman" pitchFamily="38" charset="0"/>
              </a:rPr>
              <a:t>(log </a:t>
            </a:r>
            <a:r>
              <a:rPr lang="en-US" b="1" i="1" dirty="0">
                <a:latin typeface="Times New Roman" pitchFamily="38" charset="0"/>
              </a:rPr>
              <a:t>n</a:t>
            </a:r>
            <a:r>
              <a:rPr lang="en-US" dirty="0">
                <a:latin typeface="Times New Roman" pitchFamily="38" charset="0"/>
              </a:rPr>
              <a:t>)</a:t>
            </a:r>
            <a:r>
              <a:rPr lang="en-US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the worst case, it is </a:t>
            </a:r>
            <a:r>
              <a:rPr lang="en-US" b="1" i="1" dirty="0">
                <a:latin typeface="Times New Roman" pitchFamily="38" charset="0"/>
              </a:rPr>
              <a:t>O</a:t>
            </a:r>
            <a:r>
              <a:rPr lang="en-US" dirty="0">
                <a:latin typeface="Times New Roman" pitchFamily="38" charset="0"/>
              </a:rPr>
              <a:t>(</a:t>
            </a:r>
            <a:r>
              <a:rPr lang="en-US" b="1" i="1" dirty="0">
                <a:latin typeface="Times New Roman" pitchFamily="38" charset="0"/>
              </a:rPr>
              <a:t>n</a:t>
            </a:r>
            <a:r>
              <a:rPr lang="en-US" dirty="0">
                <a:latin typeface="Times New Roman" pitchFamily="38" charset="0"/>
              </a:rPr>
              <a:t>)</a:t>
            </a:r>
            <a:r>
              <a:rPr lang="en-US" dirty="0"/>
              <a:t>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dirty="0"/>
              <a:t>Thus it worthwhile to balance the tree (next topic)!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455855" y="3829225"/>
            <a:ext cx="2571270" cy="1812677"/>
            <a:chOff x="5455855" y="3829225"/>
            <a:chExt cx="2571270" cy="1812677"/>
          </a:xfrm>
        </p:grpSpPr>
        <p:sp>
          <p:nvSpPr>
            <p:cNvPr id="141317" name="Oval 5"/>
            <p:cNvSpPr>
              <a:spLocks noChangeArrowheads="1"/>
            </p:cNvSpPr>
            <p:nvPr/>
          </p:nvSpPr>
          <p:spPr bwMode="auto">
            <a:xfrm flipH="1">
              <a:off x="5455855" y="3829225"/>
              <a:ext cx="273019" cy="27427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141321" name="AutoShape 9"/>
            <p:cNvCxnSpPr>
              <a:cxnSpLocks noChangeShapeType="1"/>
              <a:stCxn id="141316" idx="3"/>
              <a:endCxn id="141318" idx="7"/>
            </p:cNvCxnSpPr>
            <p:nvPr/>
          </p:nvCxnSpPr>
          <p:spPr bwMode="auto">
            <a:xfrm>
              <a:off x="6262688" y="4453818"/>
              <a:ext cx="381683" cy="17651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322" name="AutoShape 10"/>
            <p:cNvCxnSpPr>
              <a:cxnSpLocks noChangeShapeType="1"/>
              <a:stCxn id="141317" idx="3"/>
              <a:endCxn id="141316" idx="7"/>
            </p:cNvCxnSpPr>
            <p:nvPr/>
          </p:nvCxnSpPr>
          <p:spPr bwMode="auto">
            <a:xfrm>
              <a:off x="5689484" y="4070915"/>
              <a:ext cx="378967" cy="173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324" name="AutoShape 12"/>
            <p:cNvCxnSpPr>
              <a:cxnSpLocks noChangeShapeType="1"/>
              <a:stCxn id="141333" idx="7"/>
              <a:endCxn id="141319" idx="3"/>
            </p:cNvCxnSpPr>
            <p:nvPr/>
          </p:nvCxnSpPr>
          <p:spPr bwMode="auto">
            <a:xfrm flipH="1" flipV="1">
              <a:off x="7410454" y="5225054"/>
              <a:ext cx="381683" cy="173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327" name="AutoShape 15"/>
            <p:cNvCxnSpPr>
              <a:cxnSpLocks noChangeShapeType="1"/>
              <a:stCxn id="141319" idx="7"/>
              <a:endCxn id="141318" idx="3"/>
            </p:cNvCxnSpPr>
            <p:nvPr/>
          </p:nvCxnSpPr>
          <p:spPr bwMode="auto">
            <a:xfrm flipH="1" flipV="1">
              <a:off x="6837250" y="4840794"/>
              <a:ext cx="378967" cy="1738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1333" name="Oval 21"/>
            <p:cNvSpPr>
              <a:spLocks noChangeArrowheads="1"/>
            </p:cNvSpPr>
            <p:nvPr/>
          </p:nvSpPr>
          <p:spPr bwMode="auto">
            <a:xfrm flipH="1">
              <a:off x="7752748" y="5367624"/>
              <a:ext cx="274377" cy="27427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38" charset="0"/>
                <a:sym typeface="Symbol" pitchFamily="38" charset="2"/>
              </a:endParaRPr>
            </a:p>
          </p:txBody>
        </p:sp>
        <p:sp>
          <p:nvSpPr>
            <p:cNvPr id="141318" name="Oval 6"/>
            <p:cNvSpPr>
              <a:spLocks noChangeArrowheads="1"/>
            </p:cNvSpPr>
            <p:nvPr/>
          </p:nvSpPr>
          <p:spPr bwMode="auto">
            <a:xfrm flipH="1">
              <a:off x="6603622" y="4599104"/>
              <a:ext cx="273019" cy="274277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38" charset="0"/>
                <a:sym typeface="Symbol" pitchFamily="38" charset="2"/>
              </a:endParaRPr>
            </a:p>
          </p:txBody>
        </p:sp>
        <p:sp>
          <p:nvSpPr>
            <p:cNvPr id="141316" name="Oval 4"/>
            <p:cNvSpPr>
              <a:spLocks noChangeArrowheads="1"/>
            </p:cNvSpPr>
            <p:nvPr/>
          </p:nvSpPr>
          <p:spPr bwMode="auto">
            <a:xfrm flipH="1">
              <a:off x="6029060" y="4213485"/>
              <a:ext cx="274377" cy="27292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38" charset="0"/>
                <a:sym typeface="Symbol" pitchFamily="38" charset="2"/>
              </a:endParaRPr>
            </a:p>
          </p:txBody>
        </p:sp>
        <p:sp>
          <p:nvSpPr>
            <p:cNvPr id="141319" name="Oval 7"/>
            <p:cNvSpPr>
              <a:spLocks noChangeArrowheads="1"/>
            </p:cNvSpPr>
            <p:nvPr/>
          </p:nvSpPr>
          <p:spPr bwMode="auto">
            <a:xfrm flipH="1">
              <a:off x="7176826" y="4983364"/>
              <a:ext cx="274377" cy="27427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800">
                <a:latin typeface="Times New Roman" pitchFamily="38" charset="0"/>
                <a:sym typeface="Symbol" pitchFamily="38" charset="2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59912" y="4070915"/>
            <a:ext cx="3449638" cy="1198563"/>
            <a:chOff x="1259912" y="4070915"/>
            <a:chExt cx="3449638" cy="1198563"/>
          </a:xfrm>
        </p:grpSpPr>
        <p:sp>
          <p:nvSpPr>
            <p:cNvPr id="141382" name="Oval 70"/>
            <p:cNvSpPr>
              <a:spLocks noChangeArrowheads="1"/>
            </p:cNvSpPr>
            <p:nvPr/>
          </p:nvSpPr>
          <p:spPr bwMode="auto">
            <a:xfrm>
              <a:off x="2841062" y="4070915"/>
              <a:ext cx="285750" cy="28416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chemeClr val="tx2"/>
                </a:solidFill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141383" name="AutoShape 71"/>
            <p:cNvCxnSpPr>
              <a:cxnSpLocks noChangeShapeType="1"/>
              <a:stCxn id="141382" idx="3"/>
              <a:endCxn id="141385" idx="7"/>
            </p:cNvCxnSpPr>
            <p:nvPr/>
          </p:nvCxnSpPr>
          <p:spPr bwMode="auto">
            <a:xfrm flipH="1">
              <a:off x="2025087" y="4323328"/>
              <a:ext cx="857250" cy="23495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384" name="AutoShape 72"/>
            <p:cNvCxnSpPr>
              <a:cxnSpLocks noChangeShapeType="1"/>
              <a:stCxn id="141398" idx="1"/>
              <a:endCxn id="141382" idx="5"/>
            </p:cNvCxnSpPr>
            <p:nvPr/>
          </p:nvCxnSpPr>
          <p:spPr bwMode="auto">
            <a:xfrm flipH="1" flipV="1">
              <a:off x="3085537" y="4323328"/>
              <a:ext cx="857250" cy="23653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1385" name="Oval 73"/>
            <p:cNvSpPr>
              <a:spLocks noChangeArrowheads="1"/>
            </p:cNvSpPr>
            <p:nvPr/>
          </p:nvSpPr>
          <p:spPr bwMode="auto">
            <a:xfrm>
              <a:off x="1782200" y="4526528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38" charset="0"/>
                <a:sym typeface="Symbol" pitchFamily="38" charset="2"/>
              </a:endParaRPr>
            </a:p>
          </p:txBody>
        </p:sp>
        <p:sp>
          <p:nvSpPr>
            <p:cNvPr id="141386" name="Oval 74"/>
            <p:cNvSpPr>
              <a:spLocks noChangeArrowheads="1"/>
            </p:cNvSpPr>
            <p:nvPr/>
          </p:nvSpPr>
          <p:spPr bwMode="auto">
            <a:xfrm>
              <a:off x="2304487" y="4982140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141391" name="AutoShape 79"/>
            <p:cNvCxnSpPr>
              <a:cxnSpLocks noChangeShapeType="1"/>
              <a:stCxn id="141393" idx="7"/>
              <a:endCxn id="141385" idx="3"/>
            </p:cNvCxnSpPr>
            <p:nvPr/>
          </p:nvCxnSpPr>
          <p:spPr bwMode="auto">
            <a:xfrm flipV="1">
              <a:off x="1502800" y="478052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392" name="AutoShape 80"/>
            <p:cNvCxnSpPr>
              <a:cxnSpLocks noChangeShapeType="1"/>
              <a:stCxn id="141386" idx="1"/>
              <a:endCxn id="141385" idx="5"/>
            </p:cNvCxnSpPr>
            <p:nvPr/>
          </p:nvCxnSpPr>
          <p:spPr bwMode="auto">
            <a:xfrm flipH="1" flipV="1">
              <a:off x="2025087" y="4780528"/>
              <a:ext cx="320675" cy="23336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1393" name="Oval 81"/>
            <p:cNvSpPr>
              <a:spLocks noChangeArrowheads="1"/>
            </p:cNvSpPr>
            <p:nvPr/>
          </p:nvSpPr>
          <p:spPr bwMode="auto">
            <a:xfrm>
              <a:off x="1259912" y="4982140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38" charset="0"/>
                <a:sym typeface="Symbol" pitchFamily="38" charset="2"/>
              </a:endParaRPr>
            </a:p>
          </p:txBody>
        </p:sp>
        <p:sp>
          <p:nvSpPr>
            <p:cNvPr id="141398" name="Oval 86"/>
            <p:cNvSpPr>
              <a:spLocks noChangeArrowheads="1"/>
            </p:cNvSpPr>
            <p:nvPr/>
          </p:nvSpPr>
          <p:spPr bwMode="auto">
            <a:xfrm>
              <a:off x="3901512" y="4528115"/>
              <a:ext cx="284163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38" charset="0"/>
                <a:sym typeface="Symbol" pitchFamily="38" charset="2"/>
              </a:endParaRPr>
            </a:p>
          </p:txBody>
        </p:sp>
        <p:sp>
          <p:nvSpPr>
            <p:cNvPr id="141399" name="Oval 87"/>
            <p:cNvSpPr>
              <a:spLocks noChangeArrowheads="1"/>
            </p:cNvSpPr>
            <p:nvPr/>
          </p:nvSpPr>
          <p:spPr bwMode="auto">
            <a:xfrm>
              <a:off x="4423800" y="4983728"/>
              <a:ext cx="285750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38" charset="0"/>
                <a:sym typeface="Symbol" pitchFamily="38" charset="2"/>
              </a:endParaRPr>
            </a:p>
          </p:txBody>
        </p:sp>
        <p:cxnSp>
          <p:nvCxnSpPr>
            <p:cNvPr id="141404" name="AutoShape 92"/>
            <p:cNvCxnSpPr>
              <a:cxnSpLocks noChangeShapeType="1"/>
              <a:stCxn id="141406" idx="7"/>
              <a:endCxn id="141398" idx="3"/>
            </p:cNvCxnSpPr>
            <p:nvPr/>
          </p:nvCxnSpPr>
          <p:spPr bwMode="auto">
            <a:xfrm flipV="1">
              <a:off x="3622112" y="4782115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41405" name="AutoShape 93"/>
            <p:cNvCxnSpPr>
              <a:cxnSpLocks noChangeShapeType="1"/>
              <a:stCxn id="141399" idx="1"/>
              <a:endCxn id="141398" idx="5"/>
            </p:cNvCxnSpPr>
            <p:nvPr/>
          </p:nvCxnSpPr>
          <p:spPr bwMode="auto">
            <a:xfrm flipH="1" flipV="1">
              <a:off x="4144400" y="4782115"/>
              <a:ext cx="320675" cy="23336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141406" name="Oval 94"/>
            <p:cNvSpPr>
              <a:spLocks noChangeArrowheads="1"/>
            </p:cNvSpPr>
            <p:nvPr/>
          </p:nvSpPr>
          <p:spPr bwMode="auto">
            <a:xfrm>
              <a:off x="3379225" y="4983728"/>
              <a:ext cx="284162" cy="2857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0" tIns="0" rIns="0" anchor="ctr" anchorCtr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38" charset="0"/>
                <a:sym typeface="Symbol" pitchFamily="3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362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AVL tree is the first balanced binary search tree ever invented.</a:t>
            </a:r>
          </a:p>
          <a:p>
            <a:r>
              <a:rPr lang="en-US" dirty="0"/>
              <a:t>It is named after its two inventors, </a:t>
            </a:r>
            <a:r>
              <a:rPr lang="en-US" dirty="0">
                <a:hlinkClick r:id="rId2" tooltip="Georgii Adelson-Velskii"/>
              </a:rPr>
              <a:t>G.M. Adelson-Velskii</a:t>
            </a:r>
            <a:r>
              <a:rPr lang="en-US" dirty="0"/>
              <a:t> and </a:t>
            </a:r>
            <a:r>
              <a:rPr lang="en-US" dirty="0">
                <a:hlinkClick r:id="rId3" tooltip="Yevgeniy Landis"/>
              </a:rPr>
              <a:t>E.M. Landis</a:t>
            </a:r>
            <a:r>
              <a:rPr lang="en-US" dirty="0"/>
              <a:t>, who published it in their 1962 paper "An algorithm for the organization of information.”</a:t>
            </a:r>
          </a:p>
          <a:p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69417"/>
          </a:xfrm>
        </p:spPr>
        <p:txBody>
          <a:bodyPr/>
          <a:lstStyle/>
          <a:p>
            <a:r>
              <a:rPr lang="en-US" dirty="0"/>
              <a:t>AVL Trees</a:t>
            </a:r>
            <a:endParaRPr lang="en-US" dirty="0">
              <a:ea typeface="Tahoma" pitchFamily="38" charset="0"/>
              <a:cs typeface="Tahoma" pitchFamily="38" charset="0"/>
            </a:endParaRPr>
          </a:p>
        </p:txBody>
      </p:sp>
      <p:pic>
        <p:nvPicPr>
          <p:cNvPr id="123906" name="Picture 2" descr="https://chessprogramming.wikispaces.com/file/view/AdelsonVelsky.jpg/398710118/AdelsonVelsk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3751801"/>
            <a:ext cx="4001988" cy="256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908" name="Picture 4" descr="http://upload.wikimedia.org/wikipedia/commons/thumb/0/0f/%D0%95%D0%B2%D0%B3%D0%B5%D0%BD%D0%B8%D0%B9_%D0%9C%D0%B8%D1%85%D0%B0%D0%B9%D0%BB%D0%BE%D0%B2%D0%B8%D1%87_%D0%9B%D0%B0%D0%BD%D0%B4%D0%B8%D1%81.jpeg/220px-%D0%95%D0%B2%D0%B3%D0%B5%D0%BD%D0%B8%D0%B9_%D0%9C%D0%B8%D1%85%D0%B0%D0%B9%D0%BB%D0%BE%D0%B2%D0%B8%D1%87_%D0%9B%D0%B0%D0%BD%D0%B4%D0%B8%D1%8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67" y="3379373"/>
            <a:ext cx="209550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69417"/>
          </a:xfrm>
        </p:spPr>
        <p:txBody>
          <a:bodyPr/>
          <a:lstStyle/>
          <a:p>
            <a:r>
              <a:rPr lang="en-US" dirty="0"/>
              <a:t>AVL Trees</a:t>
            </a:r>
            <a:endParaRPr lang="en-US" dirty="0">
              <a:ea typeface="Tahoma" pitchFamily="38" charset="0"/>
              <a:cs typeface="Tahoma" pitchFamily="38" charset="0"/>
            </a:endParaRPr>
          </a:p>
        </p:txBody>
      </p:sp>
      <p:sp>
        <p:nvSpPr>
          <p:cNvPr id="17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77633" y="727075"/>
            <a:ext cx="8467782" cy="215680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AVL trees are “mostly” balanced.</a:t>
            </a:r>
          </a:p>
          <a:p>
            <a:pPr>
              <a:spcBef>
                <a:spcPts val="0"/>
              </a:spcBef>
            </a:pPr>
            <a:r>
              <a:rPr lang="en-US" dirty="0"/>
              <a:t>Tree is said to be an </a:t>
            </a:r>
            <a:r>
              <a:rPr lang="en-US" dirty="0">
                <a:solidFill>
                  <a:srgbClr val="FF0000"/>
                </a:solidFill>
              </a:rPr>
              <a:t>AVL Tree </a:t>
            </a:r>
            <a:r>
              <a:rPr lang="en-US" dirty="0"/>
              <a:t>if and only if </a:t>
            </a:r>
            <a:br>
              <a:rPr lang="en-US" dirty="0"/>
            </a:br>
            <a:r>
              <a:rPr lang="en-US" dirty="0"/>
              <a:t>   heights of siblings differ by at most 1.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3"/>
                </a:solidFill>
              </a:rPr>
              <a:t>height</a:t>
            </a:r>
            <a:r>
              <a:rPr lang="en-US" dirty="0"/>
              <a:t>(v) = height of the subtree rooted at v.</a:t>
            </a:r>
          </a:p>
          <a:p>
            <a:pPr>
              <a:spcBef>
                <a:spcPts val="0"/>
              </a:spcBef>
            </a:pPr>
            <a:r>
              <a:rPr lang="en-US" dirty="0" err="1">
                <a:solidFill>
                  <a:srgbClr val="92D050"/>
                </a:solidFill>
              </a:rPr>
              <a:t>balanceFactor</a:t>
            </a:r>
            <a:r>
              <a:rPr lang="en-US" dirty="0"/>
              <a:t>(v) </a:t>
            </a:r>
            <a:br>
              <a:rPr lang="en-US" dirty="0"/>
            </a:br>
            <a:r>
              <a:rPr lang="en-US" dirty="0"/>
              <a:t>   = height(height(</a:t>
            </a:r>
            <a:r>
              <a:rPr lang="en-US" dirty="0" err="1"/>
              <a:t>leftChild</a:t>
            </a:r>
            <a:r>
              <a:rPr lang="en-US" dirty="0"/>
              <a:t>(v) - </a:t>
            </a:r>
            <a:r>
              <a:rPr lang="en-US" dirty="0" err="1"/>
              <a:t>rightChild</a:t>
            </a:r>
            <a:r>
              <a:rPr lang="en-US" dirty="0"/>
              <a:t>(v)))</a:t>
            </a:r>
          </a:p>
          <a:p>
            <a:pPr>
              <a:spcBef>
                <a:spcPts val="0"/>
              </a:spcBef>
            </a:pPr>
            <a:r>
              <a:rPr lang="en-US" dirty="0"/>
              <a:t>Tree is said to be an </a:t>
            </a:r>
            <a:r>
              <a:rPr lang="en-US" dirty="0">
                <a:solidFill>
                  <a:srgbClr val="FF0000"/>
                </a:solidFill>
              </a:rPr>
              <a:t>AVL Tree </a:t>
            </a:r>
            <a:r>
              <a:rPr lang="en-US" dirty="0"/>
              <a:t>if and only if 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ym typeface="Symbol"/>
              </a:rPr>
              <a:t>v  </a:t>
            </a:r>
            <a:r>
              <a:rPr lang="en-US" dirty="0" err="1"/>
              <a:t>balanceFactor</a:t>
            </a:r>
            <a:r>
              <a:rPr lang="en-US" dirty="0"/>
              <a:t>(v)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{ -1,0,1 }.</a:t>
            </a:r>
          </a:p>
        </p:txBody>
      </p:sp>
      <p:grpSp>
        <p:nvGrpSpPr>
          <p:cNvPr id="179288" name="Group 179287"/>
          <p:cNvGrpSpPr/>
          <p:nvPr/>
        </p:nvGrpSpPr>
        <p:grpSpPr>
          <a:xfrm>
            <a:off x="1831975" y="3710841"/>
            <a:ext cx="4799013" cy="2430463"/>
            <a:chOff x="1831975" y="3710841"/>
            <a:chExt cx="4799013" cy="2430463"/>
          </a:xfrm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746750" y="4591904"/>
              <a:ext cx="20637" cy="19050"/>
            </a:xfrm>
            <a:custGeom>
              <a:avLst/>
              <a:gdLst>
                <a:gd name="T0" fmla="*/ 13 w 13"/>
                <a:gd name="T1" fmla="*/ 0 h 12"/>
                <a:gd name="T2" fmla="*/ 7 w 13"/>
                <a:gd name="T3" fmla="*/ 0 h 12"/>
                <a:gd name="T4" fmla="*/ 0 w 13"/>
                <a:gd name="T5" fmla="*/ 6 h 12"/>
                <a:gd name="T6" fmla="*/ 7 w 13"/>
                <a:gd name="T7" fmla="*/ 12 h 12"/>
                <a:gd name="T8" fmla="*/ 13 w 1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lnTo>
                    <a:pt x="7" y="0"/>
                  </a:lnTo>
                  <a:lnTo>
                    <a:pt x="0" y="6"/>
                  </a:lnTo>
                  <a:lnTo>
                    <a:pt x="7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289675" y="4993541"/>
              <a:ext cx="19050" cy="25400"/>
            </a:xfrm>
            <a:custGeom>
              <a:avLst/>
              <a:gdLst>
                <a:gd name="T0" fmla="*/ 6 w 12"/>
                <a:gd name="T1" fmla="*/ 0 h 16"/>
                <a:gd name="T2" fmla="*/ 12 w 12"/>
                <a:gd name="T3" fmla="*/ 5 h 16"/>
                <a:gd name="T4" fmla="*/ 0 w 12"/>
                <a:gd name="T5" fmla="*/ 16 h 16"/>
                <a:gd name="T6" fmla="*/ 0 w 12"/>
                <a:gd name="T7" fmla="*/ 11 h 16"/>
                <a:gd name="T8" fmla="*/ 6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6" y="0"/>
                  </a:moveTo>
                  <a:lnTo>
                    <a:pt x="12" y="5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5757863" y="4591904"/>
              <a:ext cx="541337" cy="419100"/>
            </a:xfrm>
            <a:custGeom>
              <a:avLst/>
              <a:gdLst>
                <a:gd name="T0" fmla="*/ 6 w 341"/>
                <a:gd name="T1" fmla="*/ 0 h 264"/>
                <a:gd name="T2" fmla="*/ 0 w 341"/>
                <a:gd name="T3" fmla="*/ 12 h 264"/>
                <a:gd name="T4" fmla="*/ 335 w 341"/>
                <a:gd name="T5" fmla="*/ 264 h 264"/>
                <a:gd name="T6" fmla="*/ 341 w 341"/>
                <a:gd name="T7" fmla="*/ 253 h 264"/>
                <a:gd name="T8" fmla="*/ 6 w 341"/>
                <a:gd name="T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64">
                  <a:moveTo>
                    <a:pt x="6" y="0"/>
                  </a:moveTo>
                  <a:lnTo>
                    <a:pt x="0" y="12"/>
                  </a:lnTo>
                  <a:lnTo>
                    <a:pt x="335" y="264"/>
                  </a:lnTo>
                  <a:lnTo>
                    <a:pt x="341" y="25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6359525" y="5233254"/>
              <a:ext cx="20637" cy="17463"/>
            </a:xfrm>
            <a:custGeom>
              <a:avLst/>
              <a:gdLst>
                <a:gd name="T0" fmla="*/ 13 w 13"/>
                <a:gd name="T1" fmla="*/ 6 h 11"/>
                <a:gd name="T2" fmla="*/ 13 w 13"/>
                <a:gd name="T3" fmla="*/ 0 h 11"/>
                <a:gd name="T4" fmla="*/ 0 w 13"/>
                <a:gd name="T5" fmla="*/ 6 h 11"/>
                <a:gd name="T6" fmla="*/ 0 w 13"/>
                <a:gd name="T7" fmla="*/ 11 h 11"/>
                <a:gd name="T8" fmla="*/ 13 w 13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6148388" y="4993541"/>
              <a:ext cx="461962" cy="488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6148388" y="4993541"/>
              <a:ext cx="461962" cy="48736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6269038" y="5107841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88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21"/>
            <p:cNvSpPr>
              <a:spLocks/>
            </p:cNvSpPr>
            <p:nvPr/>
          </p:nvSpPr>
          <p:spPr bwMode="auto">
            <a:xfrm>
              <a:off x="1973263" y="4591904"/>
              <a:ext cx="30162" cy="19050"/>
            </a:xfrm>
            <a:custGeom>
              <a:avLst/>
              <a:gdLst>
                <a:gd name="T0" fmla="*/ 13 w 19"/>
                <a:gd name="T1" fmla="*/ 12 h 12"/>
                <a:gd name="T2" fmla="*/ 19 w 19"/>
                <a:gd name="T3" fmla="*/ 6 h 12"/>
                <a:gd name="T4" fmla="*/ 7 w 19"/>
                <a:gd name="T5" fmla="*/ 0 h 12"/>
                <a:gd name="T6" fmla="*/ 0 w 19"/>
                <a:gd name="T7" fmla="*/ 6 h 12"/>
                <a:gd name="T8" fmla="*/ 13 w 19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3" y="12"/>
                  </a:moveTo>
                  <a:lnTo>
                    <a:pt x="19" y="6"/>
                  </a:lnTo>
                  <a:lnTo>
                    <a:pt x="7" y="0"/>
                  </a:lnTo>
                  <a:lnTo>
                    <a:pt x="0" y="6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05" name="Freeform 24"/>
            <p:cNvSpPr>
              <a:spLocks/>
            </p:cNvSpPr>
            <p:nvPr/>
          </p:nvSpPr>
          <p:spPr bwMode="auto">
            <a:xfrm>
              <a:off x="2054225" y="4591904"/>
              <a:ext cx="19050" cy="19050"/>
            </a:xfrm>
            <a:custGeom>
              <a:avLst/>
              <a:gdLst>
                <a:gd name="T0" fmla="*/ 12 w 12"/>
                <a:gd name="T1" fmla="*/ 6 h 12"/>
                <a:gd name="T2" fmla="*/ 6 w 12"/>
                <a:gd name="T3" fmla="*/ 0 h 12"/>
                <a:gd name="T4" fmla="*/ 0 w 12"/>
                <a:gd name="T5" fmla="*/ 6 h 12"/>
                <a:gd name="T6" fmla="*/ 0 w 12"/>
                <a:gd name="T7" fmla="*/ 12 h 12"/>
                <a:gd name="T8" fmla="*/ 12 w 12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07" name="Freeform 26"/>
            <p:cNvSpPr>
              <a:spLocks/>
            </p:cNvSpPr>
            <p:nvPr/>
          </p:nvSpPr>
          <p:spPr bwMode="auto">
            <a:xfrm>
              <a:off x="2054225" y="4601429"/>
              <a:ext cx="631825" cy="649288"/>
            </a:xfrm>
            <a:custGeom>
              <a:avLst/>
              <a:gdLst>
                <a:gd name="T0" fmla="*/ 12 w 398"/>
                <a:gd name="T1" fmla="*/ 0 h 409"/>
                <a:gd name="T2" fmla="*/ 0 w 398"/>
                <a:gd name="T3" fmla="*/ 6 h 409"/>
                <a:gd name="T4" fmla="*/ 385 w 398"/>
                <a:gd name="T5" fmla="*/ 409 h 409"/>
                <a:gd name="T6" fmla="*/ 398 w 398"/>
                <a:gd name="T7" fmla="*/ 404 h 409"/>
                <a:gd name="T8" fmla="*/ 12 w 398"/>
                <a:gd name="T9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09">
                  <a:moveTo>
                    <a:pt x="12" y="0"/>
                  </a:moveTo>
                  <a:lnTo>
                    <a:pt x="0" y="6"/>
                  </a:lnTo>
                  <a:lnTo>
                    <a:pt x="385" y="409"/>
                  </a:lnTo>
                  <a:lnTo>
                    <a:pt x="398" y="40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08" name="Freeform 27"/>
            <p:cNvSpPr>
              <a:spLocks/>
            </p:cNvSpPr>
            <p:nvPr/>
          </p:nvSpPr>
          <p:spPr bwMode="auto">
            <a:xfrm>
              <a:off x="3278188" y="3942616"/>
              <a:ext cx="20637" cy="17463"/>
            </a:xfrm>
            <a:custGeom>
              <a:avLst/>
              <a:gdLst>
                <a:gd name="T0" fmla="*/ 13 w 13"/>
                <a:gd name="T1" fmla="*/ 0 h 11"/>
                <a:gd name="T2" fmla="*/ 6 w 13"/>
                <a:gd name="T3" fmla="*/ 0 h 11"/>
                <a:gd name="T4" fmla="*/ 0 w 13"/>
                <a:gd name="T5" fmla="*/ 11 h 11"/>
                <a:gd name="T6" fmla="*/ 6 w 13"/>
                <a:gd name="T7" fmla="*/ 11 h 11"/>
                <a:gd name="T8" fmla="*/ 13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6" y="0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09" name="Freeform 28"/>
            <p:cNvSpPr>
              <a:spLocks/>
            </p:cNvSpPr>
            <p:nvPr/>
          </p:nvSpPr>
          <p:spPr bwMode="auto">
            <a:xfrm>
              <a:off x="5757863" y="4591904"/>
              <a:ext cx="19050" cy="26988"/>
            </a:xfrm>
            <a:custGeom>
              <a:avLst/>
              <a:gdLst>
                <a:gd name="T0" fmla="*/ 6 w 12"/>
                <a:gd name="T1" fmla="*/ 0 h 17"/>
                <a:gd name="T2" fmla="*/ 12 w 12"/>
                <a:gd name="T3" fmla="*/ 6 h 17"/>
                <a:gd name="T4" fmla="*/ 6 w 12"/>
                <a:gd name="T5" fmla="*/ 17 h 17"/>
                <a:gd name="T6" fmla="*/ 0 w 12"/>
                <a:gd name="T7" fmla="*/ 12 h 17"/>
                <a:gd name="T8" fmla="*/ 6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6" y="0"/>
                  </a:moveTo>
                  <a:lnTo>
                    <a:pt x="12" y="6"/>
                  </a:lnTo>
                  <a:lnTo>
                    <a:pt x="6" y="17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0" name="Freeform 29"/>
            <p:cNvSpPr>
              <a:spLocks/>
            </p:cNvSpPr>
            <p:nvPr/>
          </p:nvSpPr>
          <p:spPr bwMode="auto">
            <a:xfrm>
              <a:off x="3287713" y="3942616"/>
              <a:ext cx="2479675" cy="668338"/>
            </a:xfrm>
            <a:custGeom>
              <a:avLst/>
              <a:gdLst>
                <a:gd name="T0" fmla="*/ 7 w 1562"/>
                <a:gd name="T1" fmla="*/ 0 h 421"/>
                <a:gd name="T2" fmla="*/ 0 w 1562"/>
                <a:gd name="T3" fmla="*/ 11 h 421"/>
                <a:gd name="T4" fmla="*/ 1556 w 1562"/>
                <a:gd name="T5" fmla="*/ 421 h 421"/>
                <a:gd name="T6" fmla="*/ 1562 w 1562"/>
                <a:gd name="T7" fmla="*/ 409 h 421"/>
                <a:gd name="T8" fmla="*/ 7 w 1562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2" h="421">
                  <a:moveTo>
                    <a:pt x="7" y="0"/>
                  </a:moveTo>
                  <a:lnTo>
                    <a:pt x="0" y="11"/>
                  </a:lnTo>
                  <a:lnTo>
                    <a:pt x="1556" y="421"/>
                  </a:lnTo>
                  <a:lnTo>
                    <a:pt x="1562" y="40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1" name="Freeform 30"/>
            <p:cNvSpPr>
              <a:spLocks/>
            </p:cNvSpPr>
            <p:nvPr/>
          </p:nvSpPr>
          <p:spPr bwMode="auto">
            <a:xfrm>
              <a:off x="2054225" y="4591904"/>
              <a:ext cx="19050" cy="26988"/>
            </a:xfrm>
            <a:custGeom>
              <a:avLst/>
              <a:gdLst>
                <a:gd name="T0" fmla="*/ 6 w 12"/>
                <a:gd name="T1" fmla="*/ 0 h 17"/>
                <a:gd name="T2" fmla="*/ 0 w 12"/>
                <a:gd name="T3" fmla="*/ 6 h 17"/>
                <a:gd name="T4" fmla="*/ 6 w 12"/>
                <a:gd name="T5" fmla="*/ 17 h 17"/>
                <a:gd name="T6" fmla="*/ 12 w 12"/>
                <a:gd name="T7" fmla="*/ 12 h 17"/>
                <a:gd name="T8" fmla="*/ 6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6" y="0"/>
                  </a:moveTo>
                  <a:lnTo>
                    <a:pt x="0" y="6"/>
                  </a:lnTo>
                  <a:lnTo>
                    <a:pt x="6" y="17"/>
                  </a:lnTo>
                  <a:lnTo>
                    <a:pt x="12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2" name="Freeform 31"/>
            <p:cNvSpPr>
              <a:spLocks/>
            </p:cNvSpPr>
            <p:nvPr/>
          </p:nvSpPr>
          <p:spPr bwMode="auto">
            <a:xfrm>
              <a:off x="3287713" y="3942616"/>
              <a:ext cx="20637" cy="17463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11 h 11"/>
                <a:gd name="T6" fmla="*/ 7 w 13"/>
                <a:gd name="T7" fmla="*/ 11 h 11"/>
                <a:gd name="T8" fmla="*/ 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1"/>
                  </a:lnTo>
                  <a:lnTo>
                    <a:pt x="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3" name="Freeform 32"/>
            <p:cNvSpPr>
              <a:spLocks/>
            </p:cNvSpPr>
            <p:nvPr/>
          </p:nvSpPr>
          <p:spPr bwMode="auto">
            <a:xfrm>
              <a:off x="2063750" y="3942616"/>
              <a:ext cx="1235075" cy="668338"/>
            </a:xfrm>
            <a:custGeom>
              <a:avLst/>
              <a:gdLst>
                <a:gd name="T0" fmla="*/ 0 w 778"/>
                <a:gd name="T1" fmla="*/ 409 h 421"/>
                <a:gd name="T2" fmla="*/ 6 w 778"/>
                <a:gd name="T3" fmla="*/ 421 h 421"/>
                <a:gd name="T4" fmla="*/ 778 w 778"/>
                <a:gd name="T5" fmla="*/ 11 h 421"/>
                <a:gd name="T6" fmla="*/ 771 w 778"/>
                <a:gd name="T7" fmla="*/ 0 h 421"/>
                <a:gd name="T8" fmla="*/ 0 w 778"/>
                <a:gd name="T9" fmla="*/ 409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8" h="421">
                  <a:moveTo>
                    <a:pt x="0" y="409"/>
                  </a:moveTo>
                  <a:lnTo>
                    <a:pt x="6" y="421"/>
                  </a:lnTo>
                  <a:lnTo>
                    <a:pt x="778" y="11"/>
                  </a:lnTo>
                  <a:lnTo>
                    <a:pt x="771" y="0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4" name="Oval 33"/>
            <p:cNvSpPr>
              <a:spLocks noChangeArrowheads="1"/>
            </p:cNvSpPr>
            <p:nvPr/>
          </p:nvSpPr>
          <p:spPr bwMode="auto">
            <a:xfrm>
              <a:off x="3067050" y="3710841"/>
              <a:ext cx="461962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5" name="Oval 34"/>
            <p:cNvSpPr>
              <a:spLocks noChangeArrowheads="1"/>
            </p:cNvSpPr>
            <p:nvPr/>
          </p:nvSpPr>
          <p:spPr bwMode="auto">
            <a:xfrm>
              <a:off x="3067050" y="3712429"/>
              <a:ext cx="461962" cy="48736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6" name="Rectangle 35"/>
            <p:cNvSpPr>
              <a:spLocks noChangeArrowheads="1"/>
            </p:cNvSpPr>
            <p:nvPr/>
          </p:nvSpPr>
          <p:spPr bwMode="auto">
            <a:xfrm>
              <a:off x="3187700" y="3818791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44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17" name="Oval 36"/>
            <p:cNvSpPr>
              <a:spLocks noChangeArrowheads="1"/>
            </p:cNvSpPr>
            <p:nvPr/>
          </p:nvSpPr>
          <p:spPr bwMode="auto">
            <a:xfrm>
              <a:off x="1833563" y="4361716"/>
              <a:ext cx="461962" cy="479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8" name="Oval 37"/>
            <p:cNvSpPr>
              <a:spLocks noChangeArrowheads="1"/>
            </p:cNvSpPr>
            <p:nvPr/>
          </p:nvSpPr>
          <p:spPr bwMode="auto">
            <a:xfrm>
              <a:off x="1831975" y="4361716"/>
              <a:ext cx="463550" cy="479425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9" name="Rectangle 38"/>
            <p:cNvSpPr>
              <a:spLocks noChangeArrowheads="1"/>
            </p:cNvSpPr>
            <p:nvPr/>
          </p:nvSpPr>
          <p:spPr bwMode="auto">
            <a:xfrm>
              <a:off x="1954213" y="4468079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17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20" name="Freeform 39"/>
            <p:cNvSpPr>
              <a:spLocks/>
            </p:cNvSpPr>
            <p:nvPr/>
          </p:nvSpPr>
          <p:spPr bwMode="auto">
            <a:xfrm>
              <a:off x="5757863" y="4591904"/>
              <a:ext cx="19050" cy="19050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12 h 12"/>
                <a:gd name="T4" fmla="*/ 6 w 12"/>
                <a:gd name="T5" fmla="*/ 0 h 12"/>
                <a:gd name="T6" fmla="*/ 0 w 12"/>
                <a:gd name="T7" fmla="*/ 0 h 12"/>
                <a:gd name="T8" fmla="*/ 6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lnTo>
                    <a:pt x="12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21" name="Freeform 40"/>
            <p:cNvSpPr>
              <a:spLocks/>
            </p:cNvSpPr>
            <p:nvPr/>
          </p:nvSpPr>
          <p:spPr bwMode="auto">
            <a:xfrm>
              <a:off x="4513263" y="5233254"/>
              <a:ext cx="19050" cy="26988"/>
            </a:xfrm>
            <a:custGeom>
              <a:avLst/>
              <a:gdLst>
                <a:gd name="T0" fmla="*/ 12 w 12"/>
                <a:gd name="T1" fmla="*/ 11 h 17"/>
                <a:gd name="T2" fmla="*/ 6 w 12"/>
                <a:gd name="T3" fmla="*/ 17 h 17"/>
                <a:gd name="T4" fmla="*/ 0 w 12"/>
                <a:gd name="T5" fmla="*/ 6 h 17"/>
                <a:gd name="T6" fmla="*/ 6 w 12"/>
                <a:gd name="T7" fmla="*/ 0 h 17"/>
                <a:gd name="T8" fmla="*/ 12 w 12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2" y="11"/>
                  </a:moveTo>
                  <a:lnTo>
                    <a:pt x="6" y="17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22" name="Freeform 41"/>
            <p:cNvSpPr>
              <a:spLocks/>
            </p:cNvSpPr>
            <p:nvPr/>
          </p:nvSpPr>
          <p:spPr bwMode="auto">
            <a:xfrm>
              <a:off x="4522788" y="4591904"/>
              <a:ext cx="1244600" cy="658813"/>
            </a:xfrm>
            <a:custGeom>
              <a:avLst/>
              <a:gdLst>
                <a:gd name="T0" fmla="*/ 784 w 784"/>
                <a:gd name="T1" fmla="*/ 12 h 415"/>
                <a:gd name="T2" fmla="*/ 778 w 784"/>
                <a:gd name="T3" fmla="*/ 0 h 415"/>
                <a:gd name="T4" fmla="*/ 0 w 784"/>
                <a:gd name="T5" fmla="*/ 404 h 415"/>
                <a:gd name="T6" fmla="*/ 6 w 784"/>
                <a:gd name="T7" fmla="*/ 415 h 415"/>
                <a:gd name="T8" fmla="*/ 784 w 784"/>
                <a:gd name="T9" fmla="*/ 1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415">
                  <a:moveTo>
                    <a:pt x="784" y="12"/>
                  </a:moveTo>
                  <a:lnTo>
                    <a:pt x="778" y="0"/>
                  </a:lnTo>
                  <a:lnTo>
                    <a:pt x="0" y="404"/>
                  </a:lnTo>
                  <a:lnTo>
                    <a:pt x="6" y="415"/>
                  </a:lnTo>
                  <a:lnTo>
                    <a:pt x="78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23" name="Oval 42"/>
            <p:cNvSpPr>
              <a:spLocks noChangeArrowheads="1"/>
            </p:cNvSpPr>
            <p:nvPr/>
          </p:nvSpPr>
          <p:spPr bwMode="auto">
            <a:xfrm>
              <a:off x="5526088" y="4361716"/>
              <a:ext cx="461962" cy="479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24" name="Oval 43"/>
            <p:cNvSpPr>
              <a:spLocks noChangeArrowheads="1"/>
            </p:cNvSpPr>
            <p:nvPr/>
          </p:nvSpPr>
          <p:spPr bwMode="auto">
            <a:xfrm>
              <a:off x="5526088" y="4361716"/>
              <a:ext cx="461962" cy="479425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25" name="Rectangle 44"/>
            <p:cNvSpPr>
              <a:spLocks noChangeArrowheads="1"/>
            </p:cNvSpPr>
            <p:nvPr/>
          </p:nvSpPr>
          <p:spPr bwMode="auto">
            <a:xfrm>
              <a:off x="5646738" y="4468079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78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36" name="Oval 55"/>
            <p:cNvSpPr>
              <a:spLocks noChangeArrowheads="1"/>
            </p:cNvSpPr>
            <p:nvPr/>
          </p:nvSpPr>
          <p:spPr bwMode="auto">
            <a:xfrm>
              <a:off x="2444750" y="5001479"/>
              <a:ext cx="461962" cy="488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37" name="Oval 56"/>
            <p:cNvSpPr>
              <a:spLocks noChangeArrowheads="1"/>
            </p:cNvSpPr>
            <p:nvPr/>
          </p:nvSpPr>
          <p:spPr bwMode="auto">
            <a:xfrm>
              <a:off x="2444750" y="5003066"/>
              <a:ext cx="461962" cy="48736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38" name="Rectangle 57"/>
            <p:cNvSpPr>
              <a:spLocks noChangeArrowheads="1"/>
            </p:cNvSpPr>
            <p:nvPr/>
          </p:nvSpPr>
          <p:spPr bwMode="auto">
            <a:xfrm>
              <a:off x="2576513" y="5117366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32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40" name="Freeform 59"/>
            <p:cNvSpPr>
              <a:spLocks/>
            </p:cNvSpPr>
            <p:nvPr/>
          </p:nvSpPr>
          <p:spPr bwMode="auto">
            <a:xfrm>
              <a:off x="4513263" y="5233254"/>
              <a:ext cx="30162" cy="17463"/>
            </a:xfrm>
            <a:custGeom>
              <a:avLst/>
              <a:gdLst>
                <a:gd name="T0" fmla="*/ 0 w 19"/>
                <a:gd name="T1" fmla="*/ 6 h 11"/>
                <a:gd name="T2" fmla="*/ 6 w 19"/>
                <a:gd name="T3" fmla="*/ 0 h 11"/>
                <a:gd name="T4" fmla="*/ 19 w 19"/>
                <a:gd name="T5" fmla="*/ 6 h 11"/>
                <a:gd name="T6" fmla="*/ 12 w 19"/>
                <a:gd name="T7" fmla="*/ 11 h 11"/>
                <a:gd name="T8" fmla="*/ 0 w 19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0" y="6"/>
                  </a:moveTo>
                  <a:lnTo>
                    <a:pt x="6" y="0"/>
                  </a:lnTo>
                  <a:lnTo>
                    <a:pt x="19" y="6"/>
                  </a:lnTo>
                  <a:lnTo>
                    <a:pt x="12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41" name="Freeform 60"/>
            <p:cNvSpPr>
              <a:spLocks/>
            </p:cNvSpPr>
            <p:nvPr/>
          </p:nvSpPr>
          <p:spPr bwMode="auto">
            <a:xfrm>
              <a:off x="3900488" y="5242779"/>
              <a:ext cx="631825" cy="657225"/>
            </a:xfrm>
            <a:custGeom>
              <a:avLst/>
              <a:gdLst>
                <a:gd name="T0" fmla="*/ 0 w 398"/>
                <a:gd name="T1" fmla="*/ 409 h 414"/>
                <a:gd name="T2" fmla="*/ 13 w 398"/>
                <a:gd name="T3" fmla="*/ 414 h 414"/>
                <a:gd name="T4" fmla="*/ 398 w 398"/>
                <a:gd name="T5" fmla="*/ 5 h 414"/>
                <a:gd name="T6" fmla="*/ 386 w 398"/>
                <a:gd name="T7" fmla="*/ 0 h 414"/>
                <a:gd name="T8" fmla="*/ 0 w 398"/>
                <a:gd name="T9" fmla="*/ 409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14">
                  <a:moveTo>
                    <a:pt x="0" y="409"/>
                  </a:moveTo>
                  <a:lnTo>
                    <a:pt x="13" y="414"/>
                  </a:lnTo>
                  <a:lnTo>
                    <a:pt x="398" y="5"/>
                  </a:lnTo>
                  <a:lnTo>
                    <a:pt x="386" y="0"/>
                  </a:lnTo>
                  <a:lnTo>
                    <a:pt x="0" y="4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42" name="Freeform 61"/>
            <p:cNvSpPr>
              <a:spLocks/>
            </p:cNvSpPr>
            <p:nvPr/>
          </p:nvSpPr>
          <p:spPr bwMode="auto">
            <a:xfrm>
              <a:off x="4513263" y="5233254"/>
              <a:ext cx="19050" cy="17463"/>
            </a:xfrm>
            <a:custGeom>
              <a:avLst/>
              <a:gdLst>
                <a:gd name="T0" fmla="*/ 12 w 12"/>
                <a:gd name="T1" fmla="*/ 6 h 11"/>
                <a:gd name="T2" fmla="*/ 6 w 12"/>
                <a:gd name="T3" fmla="*/ 0 h 11"/>
                <a:gd name="T4" fmla="*/ 0 w 12"/>
                <a:gd name="T5" fmla="*/ 6 h 11"/>
                <a:gd name="T6" fmla="*/ 0 w 12"/>
                <a:gd name="T7" fmla="*/ 11 h 11"/>
                <a:gd name="T8" fmla="*/ 12 w 12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44" name="Freeform 63"/>
            <p:cNvSpPr>
              <a:spLocks/>
            </p:cNvSpPr>
            <p:nvPr/>
          </p:nvSpPr>
          <p:spPr bwMode="auto">
            <a:xfrm>
              <a:off x="4513263" y="5242779"/>
              <a:ext cx="631825" cy="657225"/>
            </a:xfrm>
            <a:custGeom>
              <a:avLst/>
              <a:gdLst>
                <a:gd name="T0" fmla="*/ 12 w 398"/>
                <a:gd name="T1" fmla="*/ 0 h 414"/>
                <a:gd name="T2" fmla="*/ 0 w 398"/>
                <a:gd name="T3" fmla="*/ 5 h 414"/>
                <a:gd name="T4" fmla="*/ 385 w 398"/>
                <a:gd name="T5" fmla="*/ 414 h 414"/>
                <a:gd name="T6" fmla="*/ 398 w 398"/>
                <a:gd name="T7" fmla="*/ 409 h 414"/>
                <a:gd name="T8" fmla="*/ 12 w 398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414">
                  <a:moveTo>
                    <a:pt x="12" y="0"/>
                  </a:moveTo>
                  <a:lnTo>
                    <a:pt x="0" y="5"/>
                  </a:lnTo>
                  <a:lnTo>
                    <a:pt x="385" y="414"/>
                  </a:lnTo>
                  <a:lnTo>
                    <a:pt x="398" y="40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45" name="Oval 64"/>
            <p:cNvSpPr>
              <a:spLocks noChangeArrowheads="1"/>
            </p:cNvSpPr>
            <p:nvPr/>
          </p:nvSpPr>
          <p:spPr bwMode="auto">
            <a:xfrm>
              <a:off x="4292600" y="5001479"/>
              <a:ext cx="460375" cy="4889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46" name="Oval 65"/>
            <p:cNvSpPr>
              <a:spLocks noChangeArrowheads="1"/>
            </p:cNvSpPr>
            <p:nvPr/>
          </p:nvSpPr>
          <p:spPr bwMode="auto">
            <a:xfrm>
              <a:off x="4291013" y="5003066"/>
              <a:ext cx="463550" cy="48736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47" name="Rectangle 66"/>
            <p:cNvSpPr>
              <a:spLocks noChangeArrowheads="1"/>
            </p:cNvSpPr>
            <p:nvPr/>
          </p:nvSpPr>
          <p:spPr bwMode="auto">
            <a:xfrm>
              <a:off x="4422775" y="5117366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58" name="Oval 77"/>
            <p:cNvSpPr>
              <a:spLocks noChangeArrowheads="1"/>
            </p:cNvSpPr>
            <p:nvPr/>
          </p:nvSpPr>
          <p:spPr bwMode="auto">
            <a:xfrm>
              <a:off x="3689350" y="5650766"/>
              <a:ext cx="461962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59" name="Oval 78"/>
            <p:cNvSpPr>
              <a:spLocks noChangeArrowheads="1"/>
            </p:cNvSpPr>
            <p:nvPr/>
          </p:nvSpPr>
          <p:spPr bwMode="auto">
            <a:xfrm>
              <a:off x="3689350" y="5652354"/>
              <a:ext cx="461962" cy="48736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60" name="Rectangle 79"/>
            <p:cNvSpPr>
              <a:spLocks noChangeArrowheads="1"/>
            </p:cNvSpPr>
            <p:nvPr/>
          </p:nvSpPr>
          <p:spPr bwMode="auto">
            <a:xfrm>
              <a:off x="3810000" y="5758716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48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9273" name="Oval 92"/>
            <p:cNvSpPr>
              <a:spLocks noChangeArrowheads="1"/>
            </p:cNvSpPr>
            <p:nvPr/>
          </p:nvSpPr>
          <p:spPr bwMode="auto">
            <a:xfrm>
              <a:off x="4914900" y="5650766"/>
              <a:ext cx="460375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74" name="Oval 93"/>
            <p:cNvSpPr>
              <a:spLocks noChangeArrowheads="1"/>
            </p:cNvSpPr>
            <p:nvPr/>
          </p:nvSpPr>
          <p:spPr bwMode="auto">
            <a:xfrm>
              <a:off x="4913313" y="5652354"/>
              <a:ext cx="463550" cy="48736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75" name="Rectangle 94"/>
            <p:cNvSpPr>
              <a:spLocks noChangeArrowheads="1"/>
            </p:cNvSpPr>
            <p:nvPr/>
          </p:nvSpPr>
          <p:spPr bwMode="auto">
            <a:xfrm>
              <a:off x="5033963" y="5758716"/>
              <a:ext cx="361950" cy="31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" charset="0"/>
                  <a:cs typeface="Arial" pitchFamily="34" charset="0"/>
                </a:rPr>
                <a:t>62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9287" name="Group 179286"/>
          <p:cNvGrpSpPr/>
          <p:nvPr/>
        </p:nvGrpSpPr>
        <p:grpSpPr>
          <a:xfrm>
            <a:off x="2613639" y="3431949"/>
            <a:ext cx="3835295" cy="2229991"/>
            <a:chOff x="2613639" y="3232658"/>
            <a:chExt cx="3835295" cy="2229991"/>
          </a:xfrm>
        </p:grpSpPr>
        <p:sp>
          <p:nvSpPr>
            <p:cNvPr id="121" name="Rectangle 96"/>
            <p:cNvSpPr>
              <a:spLocks noChangeArrowheads="1"/>
            </p:cNvSpPr>
            <p:nvPr/>
          </p:nvSpPr>
          <p:spPr bwMode="auto">
            <a:xfrm>
              <a:off x="3189047" y="323265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  <p:sp>
          <p:nvSpPr>
            <p:cNvPr id="122" name="Rectangle 97"/>
            <p:cNvSpPr>
              <a:spLocks noChangeArrowheads="1"/>
            </p:cNvSpPr>
            <p:nvPr/>
          </p:nvSpPr>
          <p:spPr bwMode="auto">
            <a:xfrm>
              <a:off x="2613639" y="4511817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92D050"/>
                  </a:solidFill>
                  <a:latin typeface="Times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  <p:sp>
          <p:nvSpPr>
            <p:cNvPr id="123" name="Rectangle 98"/>
            <p:cNvSpPr>
              <a:spLocks noChangeArrowheads="1"/>
            </p:cNvSpPr>
            <p:nvPr/>
          </p:nvSpPr>
          <p:spPr bwMode="auto">
            <a:xfrm>
              <a:off x="3868493" y="5175026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92D050"/>
                  </a:solidFill>
                  <a:latin typeface="Times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  <p:sp>
          <p:nvSpPr>
            <p:cNvPr id="124" name="Rectangle 99"/>
            <p:cNvSpPr>
              <a:spLocks noChangeArrowheads="1"/>
            </p:cNvSpPr>
            <p:nvPr/>
          </p:nvSpPr>
          <p:spPr bwMode="auto">
            <a:xfrm>
              <a:off x="4474605" y="4499849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Times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5" name="Rectangle 100"/>
            <p:cNvSpPr>
              <a:spLocks noChangeArrowheads="1"/>
            </p:cNvSpPr>
            <p:nvPr/>
          </p:nvSpPr>
          <p:spPr bwMode="auto">
            <a:xfrm>
              <a:off x="5631843" y="3860088"/>
              <a:ext cx="2452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Times" charset="0"/>
                  <a:cs typeface="Arial" pitchFamily="34" charset="0"/>
                </a:rPr>
                <a:t>+1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6" name="Rectangle 101"/>
            <p:cNvSpPr>
              <a:spLocks noChangeArrowheads="1"/>
            </p:cNvSpPr>
            <p:nvPr/>
          </p:nvSpPr>
          <p:spPr bwMode="auto">
            <a:xfrm>
              <a:off x="5058755" y="5185650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92D050"/>
                  </a:solidFill>
                  <a:latin typeface="Times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27" name="Rectangle 102"/>
            <p:cNvSpPr>
              <a:spLocks noChangeArrowheads="1"/>
            </p:cNvSpPr>
            <p:nvPr/>
          </p:nvSpPr>
          <p:spPr bwMode="auto">
            <a:xfrm>
              <a:off x="6333518" y="4499850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Times" charset="0"/>
                  <a:cs typeface="Arial" pitchFamily="34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47" name="Rectangle 95"/>
          <p:cNvSpPr>
            <a:spLocks noChangeArrowheads="1"/>
          </p:cNvSpPr>
          <p:nvPr/>
        </p:nvSpPr>
        <p:spPr bwMode="auto">
          <a:xfrm>
            <a:off x="1424968" y="4084717"/>
            <a:ext cx="495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accent3"/>
                </a:solidFill>
                <a:latin typeface="Times" charset="0"/>
              </a:rPr>
              <a:t>0-1</a:t>
            </a:r>
            <a:r>
              <a:rPr lang="en-US" altLang="en-US" dirty="0">
                <a:solidFill>
                  <a:srgbClr val="92D050"/>
                </a:solidFill>
                <a:latin typeface="Times" charset="0"/>
              </a:rPr>
              <a:t>=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1191444" y="4967659"/>
            <a:ext cx="211833" cy="489818"/>
            <a:chOff x="1665658" y="4560092"/>
            <a:chExt cx="115417" cy="932535"/>
          </a:xfrm>
        </p:grpSpPr>
        <p:cxnSp>
          <p:nvCxnSpPr>
            <p:cNvPr id="149" name="Straight Arrow Connector 148"/>
            <p:cNvCxnSpPr/>
            <p:nvPr/>
          </p:nvCxnSpPr>
          <p:spPr bwMode="auto">
            <a:xfrm>
              <a:off x="1770182" y="4864749"/>
              <a:ext cx="0" cy="62787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50" name="Rectangle 95"/>
            <p:cNvSpPr>
              <a:spLocks noChangeArrowheads="1"/>
            </p:cNvSpPr>
            <p:nvPr/>
          </p:nvSpPr>
          <p:spPr bwMode="auto">
            <a:xfrm>
              <a:off x="1665658" y="4560092"/>
              <a:ext cx="115417" cy="527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819630" y="4811830"/>
            <a:ext cx="156094" cy="678230"/>
            <a:chOff x="1758459" y="4201379"/>
            <a:chExt cx="85049" cy="1291248"/>
          </a:xfrm>
        </p:grpSpPr>
        <p:cxnSp>
          <p:nvCxnSpPr>
            <p:cNvPr id="152" name="Straight Arrow Connector 151"/>
            <p:cNvCxnSpPr/>
            <p:nvPr/>
          </p:nvCxnSpPr>
          <p:spPr bwMode="auto">
            <a:xfrm>
              <a:off x="1758459" y="4547329"/>
              <a:ext cx="11723" cy="94529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53" name="Rectangle 95"/>
            <p:cNvSpPr>
              <a:spLocks noChangeArrowheads="1"/>
            </p:cNvSpPr>
            <p:nvPr/>
          </p:nvSpPr>
          <p:spPr bwMode="auto">
            <a:xfrm>
              <a:off x="1780624" y="4201379"/>
              <a:ext cx="62884" cy="52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1044485" y="4081972"/>
            <a:ext cx="885351" cy="1410655"/>
            <a:chOff x="884831" y="4081972"/>
            <a:chExt cx="885351" cy="1410655"/>
          </a:xfrm>
        </p:grpSpPr>
        <p:cxnSp>
          <p:nvCxnSpPr>
            <p:cNvPr id="179290" name="Straight Arrow Connector 179289"/>
            <p:cNvCxnSpPr/>
            <p:nvPr/>
          </p:nvCxnSpPr>
          <p:spPr bwMode="auto">
            <a:xfrm>
              <a:off x="1758459" y="4441789"/>
              <a:ext cx="11723" cy="10508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45" name="Rectangle 95"/>
            <p:cNvSpPr>
              <a:spLocks noChangeArrowheads="1"/>
            </p:cNvSpPr>
            <p:nvPr/>
          </p:nvSpPr>
          <p:spPr bwMode="auto">
            <a:xfrm>
              <a:off x="1601788" y="4201379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accent3"/>
                  </a:solidFill>
                  <a:effectLst/>
                  <a:latin typeface="Times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884831" y="4081972"/>
              <a:ext cx="7040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subtree</a:t>
              </a:r>
            </a:p>
            <a:p>
              <a:pPr algn="ctr"/>
              <a:r>
                <a:rPr lang="en-US" sz="1400" dirty="0">
                  <a:solidFill>
                    <a:schemeClr val="accent3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height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682260" y="4184450"/>
            <a:ext cx="961304" cy="1927767"/>
            <a:chOff x="5872408" y="4184450"/>
            <a:chExt cx="961304" cy="1927767"/>
          </a:xfrm>
        </p:grpSpPr>
        <p:cxnSp>
          <p:nvCxnSpPr>
            <p:cNvPr id="159" name="Straight Arrow Connector 158"/>
            <p:cNvCxnSpPr/>
            <p:nvPr/>
          </p:nvCxnSpPr>
          <p:spPr bwMode="auto">
            <a:xfrm>
              <a:off x="6812196" y="4288508"/>
              <a:ext cx="21516" cy="18237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60" name="Rectangle 95"/>
            <p:cNvSpPr>
              <a:spLocks noChangeArrowheads="1"/>
            </p:cNvSpPr>
            <p:nvPr/>
          </p:nvSpPr>
          <p:spPr bwMode="auto">
            <a:xfrm>
              <a:off x="6622466" y="4310669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5872408" y="4184450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subtree</a:t>
              </a:r>
            </a:p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height</a:t>
              </a:r>
            </a:p>
          </p:txBody>
        </p:sp>
      </p:grpSp>
      <p:sp>
        <p:nvSpPr>
          <p:cNvPr id="165" name="TextBox 164"/>
          <p:cNvSpPr txBox="1"/>
          <p:nvPr/>
        </p:nvSpPr>
        <p:spPr>
          <a:xfrm>
            <a:off x="986637" y="3621386"/>
            <a:ext cx="2278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2-3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102910" y="3629708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-1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861681" y="400454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92D050"/>
                </a:solidFill>
                <a:latin typeface="Times" charset="0"/>
              </a:rPr>
              <a:t>-1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9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9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7" grpId="1"/>
      <p:bldP spid="165" grpId="0"/>
      <p:bldP spid="165" grpId="1"/>
      <p:bldP spid="98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3581400" y="685800"/>
            <a:ext cx="5334000" cy="3200400"/>
            <a:chOff x="3581400" y="685800"/>
            <a:chExt cx="5334000" cy="3200400"/>
          </a:xfrm>
        </p:grpSpPr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3581400" y="685800"/>
              <a:ext cx="5334000" cy="1143000"/>
            </a:xfrm>
            <a:prstGeom prst="wedgeRoundRectCallout">
              <a:avLst>
                <a:gd name="adj1" fmla="val 30218"/>
                <a:gd name="adj2" fmla="val 76347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 dirty="0">
                  <a:solidFill>
                    <a:srgbClr val="FFFFFF"/>
                  </a:solidFill>
                </a:rPr>
                <a:t>Problem: Store value/data </a:t>
              </a:r>
              <a:br>
                <a:rPr lang="en-US" altLang="en-US" sz="3000" i="0" dirty="0">
                  <a:solidFill>
                    <a:srgbClr val="FFFFFF"/>
                  </a:solidFill>
                </a:rPr>
              </a:br>
              <a:r>
                <a:rPr lang="en-US" altLang="en-US" sz="3000" i="0" dirty="0">
                  <a:solidFill>
                    <a:srgbClr val="FFFFFF"/>
                  </a:solidFill>
                </a:rPr>
                <a:t>                associated with keys.</a:t>
              </a:r>
              <a:endParaRPr lang="en-US" altLang="en-US" i="0" dirty="0">
                <a:solidFill>
                  <a:srgbClr val="FFFFFF"/>
                </a:solidFill>
              </a:endParaRPr>
            </a:p>
          </p:txBody>
        </p:sp>
        <p:grpSp>
          <p:nvGrpSpPr>
            <p:cNvPr id="36" name="Group 5"/>
            <p:cNvGrpSpPr>
              <a:grpSpLocks/>
            </p:cNvGrpSpPr>
            <p:nvPr/>
          </p:nvGrpSpPr>
          <p:grpSpPr bwMode="auto">
            <a:xfrm flipH="1">
              <a:off x="7391400" y="1752600"/>
              <a:ext cx="1447800" cy="2133600"/>
              <a:chOff x="2013" y="2206"/>
              <a:chExt cx="679" cy="10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8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52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grpSp>
        <p:nvGrpSpPr>
          <p:cNvPr id="72" name="Group 71"/>
          <p:cNvGrpSpPr/>
          <p:nvPr/>
        </p:nvGrpSpPr>
        <p:grpSpPr>
          <a:xfrm>
            <a:off x="364556" y="76200"/>
            <a:ext cx="1871731" cy="2589288"/>
            <a:chOff x="364556" y="76200"/>
            <a:chExt cx="1871731" cy="2589288"/>
          </a:xfrm>
        </p:grpSpPr>
        <p:sp>
          <p:nvSpPr>
            <p:cNvPr id="564230" name="Text Box 6"/>
            <p:cNvSpPr txBox="1">
              <a:spLocks noChangeArrowheads="1"/>
            </p:cNvSpPr>
            <p:nvPr/>
          </p:nvSpPr>
          <p:spPr bwMode="auto">
            <a:xfrm>
              <a:off x="364556" y="76200"/>
              <a:ext cx="187173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2800" i="0" dirty="0"/>
                <a:t>Input</a:t>
              </a:r>
            </a:p>
            <a:p>
              <a:pPr algn="ctr">
                <a:spcBef>
                  <a:spcPts val="0"/>
                </a:spcBef>
              </a:pPr>
              <a:r>
                <a:rPr lang="en-US" sz="2800" i="0" dirty="0">
                  <a:sym typeface="Symbol"/>
                </a:rPr>
                <a:t></a:t>
              </a:r>
              <a:r>
                <a:rPr lang="en-US" sz="2800" i="0" dirty="0"/>
                <a:t>key,</a:t>
              </a:r>
              <a:r>
                <a:rPr lang="en-US" sz="2800" i="0" dirty="0">
                  <a:sym typeface="Symbol"/>
                </a:rPr>
                <a:t> v</a:t>
              </a:r>
              <a:r>
                <a:rPr lang="en-US" sz="2800" i="0" dirty="0"/>
                <a:t>alue</a:t>
              </a:r>
              <a:r>
                <a:rPr lang="en-US" sz="2800" i="0" dirty="0">
                  <a:sym typeface="Symbol"/>
                </a:rPr>
                <a:t></a:t>
              </a:r>
              <a:endParaRPr lang="en-US" sz="2800" i="0" dirty="0"/>
            </a:p>
          </p:txBody>
        </p:sp>
        <p:sp>
          <p:nvSpPr>
            <p:cNvPr id="59" name="Rectangle 43"/>
            <p:cNvSpPr>
              <a:spLocks noChangeArrowheads="1"/>
            </p:cNvSpPr>
            <p:nvPr/>
          </p:nvSpPr>
          <p:spPr bwMode="auto">
            <a:xfrm>
              <a:off x="762000" y="1095828"/>
              <a:ext cx="976549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1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1</a:t>
              </a:r>
              <a:r>
                <a:rPr lang="en-US" sz="2400" i="0" dirty="0">
                  <a:sym typeface="Symbol"/>
                </a:rPr>
                <a:t></a:t>
              </a:r>
              <a:br>
                <a:rPr lang="en-US" sz="2400" i="0" dirty="0">
                  <a:sym typeface="Symbol"/>
                </a:rPr>
              </a:br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2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2</a:t>
              </a:r>
              <a:r>
                <a:rPr lang="en-US" sz="2400" i="0" dirty="0">
                  <a:sym typeface="Symbol"/>
                </a:rPr>
                <a:t></a:t>
              </a:r>
              <a:br>
                <a:rPr lang="en-US" sz="2400" i="0" dirty="0">
                  <a:solidFill>
                    <a:srgbClr val="33CC33"/>
                  </a:solidFill>
                  <a:sym typeface="Symbol"/>
                </a:rPr>
              </a:br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3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3</a:t>
              </a:r>
              <a:r>
                <a:rPr lang="en-US" sz="2400" i="0" dirty="0">
                  <a:sym typeface="Symbol"/>
                </a:rPr>
                <a:t></a:t>
              </a:r>
              <a:br>
                <a:rPr lang="en-US" sz="2400" i="0" dirty="0">
                  <a:solidFill>
                    <a:srgbClr val="33CC33"/>
                  </a:solidFill>
                  <a:sym typeface="Symbol"/>
                </a:rPr>
              </a:br>
              <a:r>
                <a:rPr lang="en-US" sz="2400" i="0" dirty="0">
                  <a:sym typeface="Symbol"/>
                </a:rPr>
                <a:t></a:t>
              </a:r>
              <a:r>
                <a:rPr lang="en-US" sz="2400" i="0" dirty="0">
                  <a:solidFill>
                    <a:srgbClr val="FF0000"/>
                  </a:solidFill>
                </a:rPr>
                <a:t>k</a:t>
              </a:r>
              <a:r>
                <a:rPr lang="en-US" sz="2400" i="0" baseline="-25000" dirty="0">
                  <a:solidFill>
                    <a:srgbClr val="FF0000"/>
                  </a:solidFill>
                </a:rPr>
                <a:t>4</a:t>
              </a:r>
              <a:r>
                <a:rPr lang="en-US" sz="2400" i="0" dirty="0"/>
                <a:t>,</a:t>
              </a:r>
              <a:r>
                <a:rPr lang="en-US" sz="2400" i="0" dirty="0">
                  <a:solidFill>
                    <a:srgbClr val="33CC33"/>
                  </a:solidFill>
                </a:rPr>
                <a:t>v</a:t>
              </a:r>
              <a:r>
                <a:rPr lang="en-US" sz="2400" i="0" baseline="-25000" dirty="0">
                  <a:solidFill>
                    <a:srgbClr val="33CC33"/>
                  </a:solidFill>
                </a:rPr>
                <a:t>4</a:t>
              </a:r>
              <a:r>
                <a:rPr lang="en-US" sz="2400" i="0" dirty="0">
                  <a:sym typeface="Symbol"/>
                </a:rPr>
                <a:t></a:t>
              </a:r>
              <a:endParaRPr lang="en-US" sz="2400" i="0" dirty="0">
                <a:solidFill>
                  <a:srgbClr val="33CC33"/>
                </a:solidFill>
              </a:endParaRPr>
            </a:p>
          </p:txBody>
        </p:sp>
      </p:grpSp>
      <p:pic>
        <p:nvPicPr>
          <p:cNvPr id="986116" name="Picture 4" descr="http://thewordjar.files.wordpress.com/2011/06/dictionary-p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2590800" cy="1943100"/>
          </a:xfrm>
          <a:prstGeom prst="rect">
            <a:avLst/>
          </a:prstGeom>
          <a:noFill/>
        </p:spPr>
      </p:pic>
      <p:grpSp>
        <p:nvGrpSpPr>
          <p:cNvPr id="74" name="Group 73"/>
          <p:cNvGrpSpPr/>
          <p:nvPr/>
        </p:nvGrpSpPr>
        <p:grpSpPr>
          <a:xfrm>
            <a:off x="304800" y="5084402"/>
            <a:ext cx="5105401" cy="1564048"/>
            <a:chOff x="304800" y="5084402"/>
            <a:chExt cx="5105401" cy="1564048"/>
          </a:xfrm>
        </p:grpSpPr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1" y="5084402"/>
              <a:ext cx="2590800" cy="154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" descr="http://www.peianc.com/sitefiles/Image/Content/Guide/documents/si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105400"/>
              <a:ext cx="238616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895600"/>
            <a:ext cx="6611938" cy="196215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Examples:</a:t>
            </a:r>
          </a:p>
          <a:p>
            <a:r>
              <a:rPr lang="en-US" sz="2800" dirty="0"/>
              <a:t>key = word, value = definition</a:t>
            </a:r>
          </a:p>
          <a:p>
            <a:r>
              <a:rPr lang="en-US" sz="2800" dirty="0"/>
              <a:t>key = social insurance number</a:t>
            </a:r>
            <a:br>
              <a:rPr lang="en-US" sz="2800" dirty="0"/>
            </a:br>
            <a:r>
              <a:rPr lang="en-US" sz="2800" dirty="0"/>
              <a:t>value = person’s data</a:t>
            </a:r>
          </a:p>
        </p:txBody>
      </p:sp>
    </p:spTree>
    <p:extLst>
      <p:ext uri="{BB962C8B-B14F-4D97-AF65-F5344CB8AC3E}">
        <p14:creationId xmlns:p14="http://schemas.microsoft.com/office/powerpoint/2010/main" val="25993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86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1659" y="1782824"/>
            <a:ext cx="3031491" cy="369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48462"/>
            <a:ext cx="7772400" cy="228600"/>
          </a:xfrm>
        </p:spPr>
        <p:txBody>
          <a:bodyPr/>
          <a:lstStyle/>
          <a:p>
            <a:r>
              <a:rPr lang="en-US" dirty="0"/>
              <a:t>Height of an AVL Tree</a:t>
            </a:r>
          </a:p>
        </p:txBody>
      </p:sp>
      <p:sp>
        <p:nvSpPr>
          <p:cNvPr id="17817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92029" y="763788"/>
            <a:ext cx="8990013" cy="6094211"/>
          </a:xfrm>
        </p:spPr>
        <p:txBody>
          <a:bodyPr/>
          <a:lstStyle/>
          <a:p>
            <a:r>
              <a:rPr lang="en-US" sz="2000" b="1" dirty="0">
                <a:solidFill>
                  <a:srgbClr val="3028FF"/>
                </a:solidFill>
              </a:rPr>
              <a:t>Claim</a:t>
            </a:r>
            <a:r>
              <a:rPr lang="en-US" sz="2000" dirty="0"/>
              <a:t>: The </a:t>
            </a:r>
            <a:r>
              <a:rPr lang="en-US" sz="2000" b="1" i="1" dirty="0"/>
              <a:t>height</a:t>
            </a:r>
            <a:r>
              <a:rPr lang="en-US" sz="2000" dirty="0"/>
              <a:t> of an AVL tree storing n keys is </a:t>
            </a:r>
            <a:r>
              <a:rPr lang="en-US" sz="2000" dirty="0">
                <a:latin typeface="Times New Roman"/>
                <a:cs typeface="Times New Roman"/>
              </a:rPr>
              <a:t>≤</a:t>
            </a:r>
            <a:r>
              <a:rPr lang="en-US" sz="2000" dirty="0"/>
              <a:t> O(log n).</a:t>
            </a:r>
          </a:p>
          <a:p>
            <a:r>
              <a:rPr lang="en-US" sz="2000" b="1" dirty="0">
                <a:solidFill>
                  <a:srgbClr val="3028FF"/>
                </a:solidFill>
              </a:rPr>
              <a:t>Proof</a:t>
            </a:r>
            <a:r>
              <a:rPr lang="en-US" sz="2000" dirty="0"/>
              <a:t>: Let </a:t>
            </a:r>
            <a:r>
              <a:rPr lang="en-US" sz="2000" b="1" dirty="0"/>
              <a:t>N(h) </a:t>
            </a:r>
            <a:r>
              <a:rPr lang="en-US" sz="2000" dirty="0"/>
              <a:t>be the minimum the # of nodes of an AVL tree of height h.</a:t>
            </a:r>
          </a:p>
          <a:p>
            <a:r>
              <a:rPr lang="en-US" sz="2000" dirty="0"/>
              <a:t>Observe that N(0) = 0  (</a:t>
            </a:r>
            <a:r>
              <a:rPr lang="en-US" sz="2000" dirty="0">
                <a:sym typeface="Symbol"/>
              </a:rPr>
              <a:t>)  </a:t>
            </a:r>
            <a:r>
              <a:rPr lang="en-US" sz="2000" dirty="0"/>
              <a:t>and N(1) = 1  ( </a:t>
            </a:r>
            <a:r>
              <a:rPr lang="en-US" sz="2000" dirty="0">
                <a:sym typeface="Symbol"/>
              </a:rPr>
              <a:t></a:t>
            </a:r>
            <a:r>
              <a:rPr lang="en-US" sz="2000" dirty="0"/>
              <a:t> )</a:t>
            </a:r>
          </a:p>
          <a:p>
            <a:r>
              <a:rPr lang="en-US" sz="2000" dirty="0"/>
              <a:t>For h ≥ 2, the  minimal AVL tree contains </a:t>
            </a:r>
          </a:p>
          <a:p>
            <a:pPr lvl="1"/>
            <a:r>
              <a:rPr lang="en-US" sz="1600" dirty="0"/>
              <a:t>the root node, </a:t>
            </a:r>
          </a:p>
          <a:p>
            <a:pPr lvl="1"/>
            <a:r>
              <a:rPr lang="en-US" sz="1600" dirty="0"/>
              <a:t>one minimal AVL subtree of height h – 1,</a:t>
            </a:r>
          </a:p>
          <a:p>
            <a:pPr lvl="1"/>
            <a:r>
              <a:rPr lang="en-US" sz="1600" dirty="0"/>
              <a:t>another of height h - 2.</a:t>
            </a:r>
          </a:p>
          <a:p>
            <a:r>
              <a:rPr lang="en-US" sz="2000" dirty="0"/>
              <a:t>That is, N(h) = 1 + N(h - 1) + N(h - 2)</a:t>
            </a:r>
          </a:p>
          <a:p>
            <a:pPr marL="0" indent="0">
              <a:buNone/>
            </a:pPr>
            <a:r>
              <a:rPr lang="en-US" sz="2000" dirty="0"/>
              <a:t>                          &gt;       N(h - 1) + N(h - 2)</a:t>
            </a:r>
          </a:p>
          <a:p>
            <a:pPr marL="0" indent="0">
              <a:buNone/>
            </a:pPr>
            <a:r>
              <a:rPr lang="en-US" sz="2000" dirty="0"/>
              <a:t>                          = Fibonacci(h)  ≈ 1.62</a:t>
            </a:r>
            <a:r>
              <a:rPr lang="en-US" sz="2000" baseline="30000" dirty="0"/>
              <a:t>h</a:t>
            </a:r>
            <a:r>
              <a:rPr lang="en-US" sz="2000" dirty="0"/>
              <a:t>.</a:t>
            </a:r>
          </a:p>
          <a:p>
            <a:r>
              <a:rPr lang="en-US" sz="2000" dirty="0"/>
              <a:t>                   n </a:t>
            </a:r>
            <a:r>
              <a:rPr lang="en-US" sz="2000" dirty="0">
                <a:latin typeface="Times New Roman"/>
                <a:cs typeface="Times New Roman"/>
              </a:rPr>
              <a:t>≥</a:t>
            </a:r>
            <a:r>
              <a:rPr lang="en-US" sz="2000" dirty="0"/>
              <a:t> 1.62</a:t>
            </a:r>
            <a:r>
              <a:rPr lang="en-US" sz="2000" baseline="30000" dirty="0"/>
              <a:t>h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                h </a:t>
            </a:r>
            <a:r>
              <a:rPr lang="en-US" sz="2000" dirty="0">
                <a:latin typeface="Times New Roman"/>
                <a:cs typeface="Times New Roman"/>
              </a:rPr>
              <a:t>≤</a:t>
            </a:r>
            <a:r>
              <a:rPr lang="en-US" sz="2000" dirty="0"/>
              <a:t> log(n)/log(1.62) </a:t>
            </a:r>
            <a:r>
              <a:rPr lang="en-US" sz="2000"/>
              <a:t>= 4.78 </a:t>
            </a:r>
            <a:r>
              <a:rPr lang="en-US" sz="2000" dirty="0"/>
              <a:t>log(n)</a:t>
            </a:r>
          </a:p>
          <a:p>
            <a:r>
              <a:rPr lang="en-US" sz="2000" dirty="0"/>
              <a:t>Thus the height of an AVL tree is </a:t>
            </a:r>
            <a:r>
              <a:rPr lang="en-US" sz="2000" dirty="0" err="1"/>
              <a:t>O(log</a:t>
            </a:r>
            <a:r>
              <a:rPr lang="en-US" sz="2000" dirty="0"/>
              <a:t> </a:t>
            </a:r>
            <a:r>
              <a:rPr lang="en-US" sz="2000" dirty="0" err="1"/>
              <a:t>n</a:t>
            </a:r>
            <a:r>
              <a:rPr lang="en-US" sz="2000" dirty="0"/>
              <a:t>)</a:t>
            </a:r>
          </a:p>
          <a:p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75566" y="1782521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Times New Roman"/>
                <a:cs typeface="Times New Roman"/>
              </a:rPr>
              <a:t>≤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 = </a:t>
            </a:r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(h-1)</a:t>
            </a:r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-</a:t>
            </a:r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(h-2)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533337" y="2100079"/>
            <a:ext cx="1711857" cy="2752337"/>
            <a:chOff x="2811177" y="2080557"/>
            <a:chExt cx="1711857" cy="2752337"/>
          </a:xfrm>
        </p:grpSpPr>
        <p:sp>
          <p:nvSpPr>
            <p:cNvPr id="32" name="TextBox 31"/>
            <p:cNvSpPr txBox="1"/>
            <p:nvPr/>
          </p:nvSpPr>
          <p:spPr>
            <a:xfrm>
              <a:off x="2811177" y="2080557"/>
              <a:ext cx="171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height = h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>
              <a:off x="3891597" y="2137733"/>
              <a:ext cx="0" cy="26951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sp>
        <p:nvSpPr>
          <p:cNvPr id="36" name="TextBox 35"/>
          <p:cNvSpPr txBox="1"/>
          <p:nvPr/>
        </p:nvSpPr>
        <p:spPr>
          <a:xfrm>
            <a:off x="4627059" y="2560553"/>
            <a:ext cx="2012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At least one of its </a:t>
            </a:r>
            <a:br>
              <a:rPr lang="en-US" sz="16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1600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subtrees has height           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228708" y="2803343"/>
            <a:ext cx="462953" cy="2049073"/>
            <a:chOff x="6228708" y="2803343"/>
            <a:chExt cx="462953" cy="2049073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>
              <a:off x="6624692" y="2935675"/>
              <a:ext cx="14713" cy="19167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6228708" y="2803343"/>
              <a:ext cx="462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h-1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109696" y="2780379"/>
            <a:ext cx="462953" cy="1488241"/>
            <a:chOff x="6228708" y="2803343"/>
            <a:chExt cx="462953" cy="1488241"/>
          </a:xfrm>
        </p:grpSpPr>
        <p:cxnSp>
          <p:nvCxnSpPr>
            <p:cNvPr id="47" name="Straight Arrow Connector 46"/>
            <p:cNvCxnSpPr/>
            <p:nvPr/>
          </p:nvCxnSpPr>
          <p:spPr bwMode="auto">
            <a:xfrm>
              <a:off x="6624692" y="2935675"/>
              <a:ext cx="11723" cy="13559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48" name="TextBox 47"/>
            <p:cNvSpPr txBox="1"/>
            <p:nvPr/>
          </p:nvSpPr>
          <p:spPr>
            <a:xfrm>
              <a:off x="6228708" y="2803343"/>
              <a:ext cx="4629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h-2</a:t>
              </a:r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7401792" y="2269356"/>
            <a:ext cx="539710" cy="38616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8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8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8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8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8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8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8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6" grpId="0"/>
      <p:bldP spid="36" grpId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71450" y="594587"/>
            <a:ext cx="8801100" cy="3629025"/>
            <a:chOff x="171450" y="594587"/>
            <a:chExt cx="8801100" cy="3629025"/>
          </a:xfrm>
        </p:grpSpPr>
        <p:pic>
          <p:nvPicPr>
            <p:cNvPr id="1167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" y="594587"/>
              <a:ext cx="8801100" cy="362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 bwMode="auto">
            <a:xfrm flipH="1">
              <a:off x="2873830" y="1567543"/>
              <a:ext cx="161830" cy="31931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5141319" y="1567543"/>
              <a:ext cx="156962" cy="27316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70892" y="4349245"/>
            <a:ext cx="6424246" cy="134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457200" defTabSz="914400">
              <a:spcBef>
                <a:spcPts val="0"/>
              </a:spcBef>
            </a:pPr>
            <a:r>
              <a:rPr lang="en-US" kern="0" dirty="0"/>
              <a:t>Changes heights/</a:t>
            </a:r>
            <a:r>
              <a:rPr lang="en-US" kern="0" dirty="0" err="1"/>
              <a:t>balanceFactors</a:t>
            </a:r>
            <a:endParaRPr lang="en-US" kern="0" dirty="0"/>
          </a:p>
          <a:p>
            <a:pPr lvl="2" defTabSz="914400">
              <a:spcBef>
                <a:spcPts val="0"/>
              </a:spcBef>
            </a:pPr>
            <a:r>
              <a:rPr lang="en-US" kern="0" dirty="0"/>
              <a:t>Subtree [..,5]   raises up one</a:t>
            </a:r>
          </a:p>
          <a:p>
            <a:pPr lvl="2" defTabSz="914400">
              <a:spcBef>
                <a:spcPts val="0"/>
              </a:spcBef>
            </a:pPr>
            <a:r>
              <a:rPr lang="en-US" kern="0" dirty="0"/>
              <a:t>Subtree [5,10] height does not change</a:t>
            </a:r>
          </a:p>
          <a:p>
            <a:pPr lvl="2" defTabSz="914400">
              <a:spcBef>
                <a:spcPts val="0"/>
              </a:spcBef>
            </a:pPr>
            <a:r>
              <a:rPr lang="en-US" kern="0" dirty="0"/>
              <a:t>Subtree [10,..] lowers one</a:t>
            </a:r>
          </a:p>
          <a:p>
            <a:pPr marL="457200" defTabSz="914400">
              <a:spcBef>
                <a:spcPts val="0"/>
              </a:spcBef>
            </a:pPr>
            <a:r>
              <a:rPr lang="en-US" kern="0" dirty="0"/>
              <a:t>Does not change Binary Tree Ordering.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36800" y="2975437"/>
            <a:ext cx="2309942" cy="413652"/>
            <a:chOff x="2336800" y="2975437"/>
            <a:chExt cx="2309942" cy="413652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2336800" y="2975437"/>
              <a:ext cx="219456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grpSp>
          <p:nvGrpSpPr>
            <p:cNvPr id="22" name="Group 21"/>
            <p:cNvGrpSpPr/>
            <p:nvPr/>
          </p:nvGrpSpPr>
          <p:grpSpPr>
            <a:xfrm>
              <a:off x="2344060" y="3043140"/>
              <a:ext cx="2302682" cy="345949"/>
              <a:chOff x="2344060" y="3043140"/>
              <a:chExt cx="2302682" cy="345949"/>
            </a:xfrm>
          </p:grpSpPr>
          <p:sp>
            <p:nvSpPr>
              <p:cNvPr id="10" name="Down Arrow 9"/>
              <p:cNvSpPr/>
              <p:nvPr/>
            </p:nvSpPr>
            <p:spPr bwMode="auto">
              <a:xfrm rot="10800000">
                <a:off x="4290584" y="3043140"/>
                <a:ext cx="356158" cy="275772"/>
              </a:xfrm>
              <a:prstGeom prst="downArrow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2344060" y="3389089"/>
                <a:ext cx="21945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</p:grpSp>
      <p:grpSp>
        <p:nvGrpSpPr>
          <p:cNvPr id="17" name="Group 16"/>
          <p:cNvGrpSpPr/>
          <p:nvPr/>
        </p:nvGrpSpPr>
        <p:grpSpPr>
          <a:xfrm>
            <a:off x="3515073" y="2520643"/>
            <a:ext cx="2358125" cy="442680"/>
            <a:chOff x="3515073" y="2520643"/>
            <a:chExt cx="2358125" cy="442680"/>
          </a:xfrm>
        </p:grpSpPr>
        <p:sp>
          <p:nvSpPr>
            <p:cNvPr id="5" name="Down Arrow 4"/>
            <p:cNvSpPr/>
            <p:nvPr/>
          </p:nvSpPr>
          <p:spPr bwMode="auto">
            <a:xfrm>
              <a:off x="3515073" y="2624696"/>
              <a:ext cx="356158" cy="27577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671378" y="2520643"/>
              <a:ext cx="2201820" cy="442680"/>
              <a:chOff x="2336800" y="2975437"/>
              <a:chExt cx="2201820" cy="442680"/>
            </a:xfrm>
          </p:grpSpPr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2336800" y="2975437"/>
                <a:ext cx="21945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2344060" y="3418117"/>
                <a:ext cx="219456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1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</p:grpSp>
      <p:cxnSp>
        <p:nvCxnSpPr>
          <p:cNvPr id="24" name="Straight Arrow Connector 23"/>
          <p:cNvCxnSpPr/>
          <p:nvPr/>
        </p:nvCxnSpPr>
        <p:spPr bwMode="auto">
          <a:xfrm>
            <a:off x="3093716" y="2975437"/>
            <a:ext cx="197177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0085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86959" y="3153945"/>
            <a:ext cx="4928247" cy="2531619"/>
            <a:chOff x="-286959" y="2988845"/>
            <a:chExt cx="4928247" cy="2531619"/>
          </a:xfrm>
        </p:grpSpPr>
        <p:sp>
          <p:nvSpPr>
            <p:cNvPr id="66" name="Isosceles Triangle 65"/>
            <p:cNvSpPr/>
            <p:nvPr/>
          </p:nvSpPr>
          <p:spPr bwMode="auto">
            <a:xfrm flipH="1">
              <a:off x="-286959" y="3952654"/>
              <a:ext cx="1918539" cy="1563945"/>
            </a:xfrm>
            <a:prstGeom prst="triangle">
              <a:avLst>
                <a:gd name="adj" fmla="val 371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81742" y="5151132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8" name="Isosceles Triangle 67"/>
            <p:cNvSpPr/>
            <p:nvPr/>
          </p:nvSpPr>
          <p:spPr bwMode="auto">
            <a:xfrm>
              <a:off x="2239872" y="3976343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631573" y="442883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70" name="Isosceles Triangle 69"/>
            <p:cNvSpPr/>
            <p:nvPr/>
          </p:nvSpPr>
          <p:spPr bwMode="auto">
            <a:xfrm>
              <a:off x="3783531" y="2988845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75232" y="346674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132" name="Straight Connector 131"/>
          <p:cNvCxnSpPr/>
          <p:nvPr/>
        </p:nvCxnSpPr>
        <p:spPr bwMode="auto">
          <a:xfrm>
            <a:off x="2949641" y="2061350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98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Inserting new leaf 2 in to AVL tree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may create an imbalance.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202953" y="2341696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1795052" y="328953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152498" y="2774204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262167" y="2341696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854237" y="328953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049637" y="423736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108822" y="423736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418806" y="3722037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3971062" y="328334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030247" y="328334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427893" y="2774203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1998495" y="3722038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466771" y="4229693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525956" y="422969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72026" y="3066138"/>
            <a:ext cx="3461594" cy="901823"/>
            <a:chOff x="5528900" y="2708870"/>
            <a:chExt cx="3461594" cy="901823"/>
          </a:xfrm>
        </p:grpSpPr>
        <p:sp>
          <p:nvSpPr>
            <p:cNvPr id="196" name="Oval 195"/>
            <p:cNvSpPr/>
            <p:nvPr/>
          </p:nvSpPr>
          <p:spPr bwMode="auto">
            <a:xfrm>
              <a:off x="5528900" y="2708870"/>
              <a:ext cx="3461594" cy="901823"/>
            </a:xfrm>
            <a:prstGeom prst="ellipse">
              <a:avLst/>
            </a:prstGeom>
            <a:solidFill>
              <a:schemeClr val="bg1">
                <a:lumMod val="50000"/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82830" y="29860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Problem!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8350" y="4660308"/>
            <a:ext cx="964112" cy="931521"/>
            <a:chOff x="695714" y="4326486"/>
            <a:chExt cx="964112" cy="931521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10800000" flipV="1">
              <a:off x="1067873" y="4326486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9" name="Oval 138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89459" y="2316252"/>
            <a:ext cx="1223412" cy="518400"/>
            <a:chOff x="4866823" y="2553930"/>
            <a:chExt cx="1223412" cy="518400"/>
          </a:xfrm>
        </p:grpSpPr>
        <p:sp>
          <p:nvSpPr>
            <p:cNvPr id="42" name="Right Arrow 41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6823" y="255393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rotateR</a:t>
              </a:r>
              <a:r>
                <a:rPr lang="en-US" dirty="0"/>
                <a:t>(7)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91352" y="2120131"/>
            <a:ext cx="1457194" cy="1621427"/>
            <a:chOff x="6968716" y="1786309"/>
            <a:chExt cx="1457194" cy="1621427"/>
          </a:xfrm>
        </p:grpSpPr>
        <p:sp>
          <p:nvSpPr>
            <p:cNvPr id="59" name="Oval 58"/>
            <p:cNvSpPr/>
            <p:nvPr/>
          </p:nvSpPr>
          <p:spPr bwMode="auto">
            <a:xfrm>
              <a:off x="7993403" y="2975229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52588" y="29752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215026" y="2056077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4211" y="20560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10800000" flipH="1" flipV="1">
              <a:off x="7447851" y="248858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968716" y="1786309"/>
              <a:ext cx="295977" cy="2966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grpSp>
        <p:nvGrpSpPr>
          <p:cNvPr id="5" name="Group 4"/>
          <p:cNvGrpSpPr/>
          <p:nvPr/>
        </p:nvGrpSpPr>
        <p:grpSpPr>
          <a:xfrm>
            <a:off x="4717895" y="2812843"/>
            <a:ext cx="4483747" cy="2115684"/>
            <a:chOff x="4717895" y="2812843"/>
            <a:chExt cx="4483747" cy="2115684"/>
          </a:xfrm>
        </p:grpSpPr>
        <p:grpSp>
          <p:nvGrpSpPr>
            <p:cNvPr id="85" name="Group 84"/>
            <p:cNvGrpSpPr/>
            <p:nvPr/>
          </p:nvGrpSpPr>
          <p:grpSpPr>
            <a:xfrm>
              <a:off x="4717895" y="3089309"/>
              <a:ext cx="4483747" cy="1839218"/>
              <a:chOff x="-286959" y="4092354"/>
              <a:chExt cx="4483747" cy="1839218"/>
            </a:xfrm>
          </p:grpSpPr>
          <p:sp>
            <p:nvSpPr>
              <p:cNvPr id="87" name="Isosceles Triangle 86"/>
              <p:cNvSpPr/>
              <p:nvPr/>
            </p:nvSpPr>
            <p:spPr bwMode="auto">
              <a:xfrm flipH="1">
                <a:off x="-286959" y="4092354"/>
                <a:ext cx="1918539" cy="1563945"/>
              </a:xfrm>
              <a:prstGeom prst="triangle">
                <a:avLst>
                  <a:gd name="adj" fmla="val 3718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42042" y="5240032"/>
                <a:ext cx="410690" cy="369332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90" name="Isosceles Triangle 89"/>
              <p:cNvSpPr/>
              <p:nvPr/>
            </p:nvSpPr>
            <p:spPr bwMode="auto">
              <a:xfrm>
                <a:off x="1503272" y="5093943"/>
                <a:ext cx="857757" cy="834614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894973" y="5546438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92" name="Isosceles Triangle 91"/>
              <p:cNvSpPr/>
              <p:nvPr/>
            </p:nvSpPr>
            <p:spPr bwMode="auto">
              <a:xfrm>
                <a:off x="3339031" y="5058945"/>
                <a:ext cx="857757" cy="834614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743432" y="5562240"/>
                <a:ext cx="4106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  <p:cxnSp>
          <p:nvCxnSpPr>
            <p:cNvPr id="47" name="Straight Connector 46"/>
            <p:cNvCxnSpPr/>
            <p:nvPr/>
          </p:nvCxnSpPr>
          <p:spPr bwMode="auto">
            <a:xfrm rot="10800000" flipV="1">
              <a:off x="6478534" y="2812843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71" name="Oval 70"/>
            <p:cNvSpPr/>
            <p:nvPr/>
          </p:nvSpPr>
          <p:spPr bwMode="auto">
            <a:xfrm>
              <a:off x="6106305" y="3298789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5490" y="329878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375018" y="3721733"/>
              <a:ext cx="964112" cy="931521"/>
              <a:chOff x="695714" y="4326486"/>
              <a:chExt cx="964112" cy="931521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 rot="10800000" flipV="1">
                <a:off x="1067873" y="4326486"/>
                <a:ext cx="591953" cy="57866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</p:cxnSp>
          <p:sp>
            <p:nvSpPr>
              <p:cNvPr id="75" name="Oval 74"/>
              <p:cNvSpPr/>
              <p:nvPr/>
            </p:nvSpPr>
            <p:spPr bwMode="auto">
              <a:xfrm>
                <a:off x="695714" y="4825500"/>
                <a:ext cx="432507" cy="432507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47638" y="485310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6712185" y="3678383"/>
              <a:ext cx="964112" cy="931521"/>
              <a:chOff x="695714" y="4326486"/>
              <a:chExt cx="964112" cy="931521"/>
            </a:xfrm>
          </p:grpSpPr>
          <p:cxnSp>
            <p:nvCxnSpPr>
              <p:cNvPr id="78" name="Straight Connector 77"/>
              <p:cNvCxnSpPr/>
              <p:nvPr/>
            </p:nvCxnSpPr>
            <p:spPr bwMode="auto">
              <a:xfrm rot="10800000" flipV="1">
                <a:off x="1067873" y="4326486"/>
                <a:ext cx="591953" cy="57866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</p:cxnSp>
          <p:sp>
            <p:nvSpPr>
              <p:cNvPr id="79" name="Oval 78"/>
              <p:cNvSpPr/>
              <p:nvPr/>
            </p:nvSpPr>
            <p:spPr bwMode="auto">
              <a:xfrm>
                <a:off x="695714" y="4825500"/>
                <a:ext cx="432507" cy="432507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747638" y="4853106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5</a:t>
                </a:r>
              </a:p>
            </p:txBody>
          </p:sp>
        </p:grpSp>
        <p:sp>
          <p:nvSpPr>
            <p:cNvPr id="81" name="Oval 80"/>
            <p:cNvSpPr/>
            <p:nvPr/>
          </p:nvSpPr>
          <p:spPr bwMode="auto">
            <a:xfrm>
              <a:off x="8550929" y="4193183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610114" y="4193183"/>
              <a:ext cx="313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8007760" y="3684042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sp>
        <p:nvSpPr>
          <p:cNvPr id="88" name="Content Placeholder 197"/>
          <p:cNvSpPr txBox="1">
            <a:spLocks/>
          </p:cNvSpPr>
          <p:nvPr/>
        </p:nvSpPr>
        <p:spPr bwMode="auto">
          <a:xfrm>
            <a:off x="1282497" y="2360871"/>
            <a:ext cx="1888511" cy="53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en-US" sz="2000" kern="0" dirty="0"/>
              <a:t>No longer </a:t>
            </a:r>
            <a:br>
              <a:rPr lang="en-US" sz="2000" kern="0" dirty="0"/>
            </a:br>
            <a:r>
              <a:rPr lang="en-US" sz="2000" kern="0" dirty="0"/>
              <a:t>an AVL Tree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951700" y="3112892"/>
            <a:ext cx="950546" cy="2692825"/>
            <a:chOff x="5872408" y="4184450"/>
            <a:chExt cx="950546" cy="2692825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6812196" y="4288508"/>
              <a:ext cx="10758" cy="25887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6622466" y="4310669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872408" y="4184450"/>
              <a:ext cx="7809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subtree</a:t>
              </a:r>
            </a:p>
            <a:p>
              <a:pPr algn="ctr"/>
              <a:r>
                <a:rPr lang="en-US" sz="1400" dirty="0">
                  <a:solidFill>
                    <a:schemeClr val="accent3"/>
                  </a:solidFill>
                </a:rPr>
                <a:t>height</a:t>
              </a: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171903" y="1974896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3-1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2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4287407" y="3056735"/>
            <a:ext cx="156094" cy="954636"/>
            <a:chOff x="1758459" y="4201379"/>
            <a:chExt cx="85049" cy="1817483"/>
          </a:xfrm>
        </p:grpSpPr>
        <p:cxnSp>
          <p:nvCxnSpPr>
            <p:cNvPr id="102" name="Straight Arrow Connector 101"/>
            <p:cNvCxnSpPr/>
            <p:nvPr/>
          </p:nvCxnSpPr>
          <p:spPr bwMode="auto">
            <a:xfrm>
              <a:off x="1758459" y="4547329"/>
              <a:ext cx="0" cy="14715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03" name="Rectangle 95"/>
            <p:cNvSpPr>
              <a:spLocks noChangeArrowheads="1"/>
            </p:cNvSpPr>
            <p:nvPr/>
          </p:nvSpPr>
          <p:spPr bwMode="auto">
            <a:xfrm>
              <a:off x="1780624" y="4201379"/>
              <a:ext cx="62884" cy="52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00" name="Content Placeholder 197"/>
          <p:cNvSpPr txBox="1">
            <a:spLocks/>
          </p:cNvSpPr>
          <p:nvPr/>
        </p:nvSpPr>
        <p:spPr bwMode="auto">
          <a:xfrm>
            <a:off x="5555450" y="5108019"/>
            <a:ext cx="3575691" cy="77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0" indent="0" algn="ctr" defTabSz="914400">
              <a:spcBef>
                <a:spcPts val="0"/>
              </a:spcBef>
              <a:buNone/>
            </a:pPr>
            <a:r>
              <a:rPr lang="en-US" sz="2000" kern="0" dirty="0"/>
              <a:t>Rebalanced into </a:t>
            </a:r>
            <a:br>
              <a:rPr lang="en-US" sz="2000" kern="0" dirty="0"/>
            </a:br>
            <a:r>
              <a:rPr lang="en-US" sz="2000" kern="0" dirty="0"/>
              <a:t>an AVL tree again.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5914201" y="3246345"/>
            <a:ext cx="195109" cy="1363559"/>
            <a:chOff x="6622466" y="4288508"/>
            <a:chExt cx="195109" cy="1363559"/>
          </a:xfrm>
        </p:grpSpPr>
        <p:cxnSp>
          <p:nvCxnSpPr>
            <p:cNvPr id="104" name="Straight Arrow Connector 103"/>
            <p:cNvCxnSpPr/>
            <p:nvPr/>
          </p:nvCxnSpPr>
          <p:spPr bwMode="auto">
            <a:xfrm>
              <a:off x="6812196" y="4288508"/>
              <a:ext cx="5379" cy="136355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06" name="Rectangle 95"/>
            <p:cNvSpPr>
              <a:spLocks noChangeArrowheads="1"/>
            </p:cNvSpPr>
            <p:nvPr/>
          </p:nvSpPr>
          <p:spPr bwMode="auto">
            <a:xfrm>
              <a:off x="6622466" y="4310669"/>
              <a:ext cx="1731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 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015291" y="3160482"/>
            <a:ext cx="156097" cy="1739244"/>
            <a:chOff x="1758459" y="4201379"/>
            <a:chExt cx="85050" cy="3311259"/>
          </a:xfrm>
        </p:grpSpPr>
        <p:cxnSp>
          <p:nvCxnSpPr>
            <p:cNvPr id="109" name="Straight Arrow Connector 108"/>
            <p:cNvCxnSpPr/>
            <p:nvPr/>
          </p:nvCxnSpPr>
          <p:spPr bwMode="auto">
            <a:xfrm>
              <a:off x="1758459" y="4547329"/>
              <a:ext cx="0" cy="29653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10" name="Rectangle 95"/>
            <p:cNvSpPr>
              <a:spLocks noChangeArrowheads="1"/>
            </p:cNvSpPr>
            <p:nvPr/>
          </p:nvSpPr>
          <p:spPr bwMode="auto">
            <a:xfrm>
              <a:off x="1780624" y="4201379"/>
              <a:ext cx="62885" cy="52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6345655" y="210932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2-2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0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6968301" y="3970245"/>
            <a:ext cx="189731" cy="942480"/>
            <a:chOff x="6622466" y="4288508"/>
            <a:chExt cx="189731" cy="942480"/>
          </a:xfrm>
        </p:grpSpPr>
        <p:cxnSp>
          <p:nvCxnSpPr>
            <p:cNvPr id="113" name="Straight Arrow Connector 112"/>
            <p:cNvCxnSpPr/>
            <p:nvPr/>
          </p:nvCxnSpPr>
          <p:spPr bwMode="auto">
            <a:xfrm>
              <a:off x="6812197" y="4288508"/>
              <a:ext cx="0" cy="9424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14" name="Rectangle 95"/>
            <p:cNvSpPr>
              <a:spLocks noChangeArrowheads="1"/>
            </p:cNvSpPr>
            <p:nvPr/>
          </p:nvSpPr>
          <p:spPr bwMode="auto">
            <a:xfrm>
              <a:off x="6622466" y="4310669"/>
              <a:ext cx="1731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 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361655" y="289672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1-1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0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8858765" y="4007160"/>
            <a:ext cx="189731" cy="942480"/>
            <a:chOff x="6622466" y="4288508"/>
            <a:chExt cx="189731" cy="942480"/>
          </a:xfrm>
        </p:grpSpPr>
        <p:cxnSp>
          <p:nvCxnSpPr>
            <p:cNvPr id="120" name="Straight Arrow Connector 119"/>
            <p:cNvCxnSpPr/>
            <p:nvPr/>
          </p:nvCxnSpPr>
          <p:spPr bwMode="auto">
            <a:xfrm>
              <a:off x="6812197" y="4288508"/>
              <a:ext cx="0" cy="9424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21" name="Rectangle 95"/>
            <p:cNvSpPr>
              <a:spLocks noChangeArrowheads="1"/>
            </p:cNvSpPr>
            <p:nvPr/>
          </p:nvSpPr>
          <p:spPr bwMode="auto">
            <a:xfrm>
              <a:off x="6622466" y="4310669"/>
              <a:ext cx="17312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 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9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uild="allAtOnce"/>
      <p:bldP spid="97" grpId="0"/>
      <p:bldP spid="100" grpId="0"/>
      <p:bldP spid="111" grpId="0"/>
      <p:bldP spid="1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865259" y="3270940"/>
            <a:ext cx="3761771" cy="2243198"/>
            <a:chOff x="1243211" y="2814210"/>
            <a:chExt cx="3761771" cy="2243198"/>
          </a:xfrm>
        </p:grpSpPr>
        <p:sp>
          <p:nvSpPr>
            <p:cNvPr id="116" name="Isosceles Triangle 115"/>
            <p:cNvSpPr/>
            <p:nvPr/>
          </p:nvSpPr>
          <p:spPr bwMode="auto">
            <a:xfrm>
              <a:off x="2582286" y="3493463"/>
              <a:ext cx="1918539" cy="1563945"/>
            </a:xfrm>
            <a:prstGeom prst="triangle">
              <a:avLst>
                <a:gd name="adj" fmla="val 371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874687" y="4641141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2" name="Isosceles Triangle 121"/>
            <p:cNvSpPr/>
            <p:nvPr/>
          </p:nvSpPr>
          <p:spPr bwMode="auto">
            <a:xfrm>
              <a:off x="1243211" y="3763109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44412" y="415210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4" name="Isosceles Triangle 123"/>
            <p:cNvSpPr/>
            <p:nvPr/>
          </p:nvSpPr>
          <p:spPr bwMode="auto">
            <a:xfrm>
              <a:off x="4147225" y="2814210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348426" y="3203205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132" name="Straight Connector 131"/>
          <p:cNvCxnSpPr/>
          <p:nvPr/>
        </p:nvCxnSpPr>
        <p:spPr bwMode="auto">
          <a:xfrm>
            <a:off x="2949641" y="2061350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202953" y="2341696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1795052" y="328953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152498" y="2774204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262167" y="2341696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854237" y="328953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049637" y="423736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108822" y="423736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418806" y="3722037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3971062" y="328334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030247" y="328334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427893" y="2774203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1998495" y="3722038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466771" y="4229693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525956" y="422969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489459" y="2316252"/>
            <a:ext cx="1223412" cy="518400"/>
            <a:chOff x="4866823" y="2553930"/>
            <a:chExt cx="1223412" cy="518400"/>
          </a:xfrm>
        </p:grpSpPr>
        <p:sp>
          <p:nvSpPr>
            <p:cNvPr id="42" name="Right Arrow 41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6823" y="255393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rotateR</a:t>
              </a:r>
              <a:r>
                <a:rPr lang="en-US" dirty="0"/>
                <a:t>(7)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91352" y="2120131"/>
            <a:ext cx="1457194" cy="1621427"/>
            <a:chOff x="6968716" y="1786309"/>
            <a:chExt cx="1457194" cy="1621427"/>
          </a:xfrm>
        </p:grpSpPr>
        <p:sp>
          <p:nvSpPr>
            <p:cNvPr id="59" name="Oval 58"/>
            <p:cNvSpPr/>
            <p:nvPr/>
          </p:nvSpPr>
          <p:spPr bwMode="auto">
            <a:xfrm>
              <a:off x="7993403" y="2975229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52588" y="29752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215026" y="2056077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4211" y="20560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10800000" flipH="1" flipV="1">
              <a:off x="7447851" y="248858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968716" y="1786309"/>
              <a:ext cx="295977" cy="2966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sp>
        <p:nvSpPr>
          <p:cNvPr id="97" name="TextBox 96"/>
          <p:cNvSpPr txBox="1"/>
          <p:nvPr/>
        </p:nvSpPr>
        <p:spPr>
          <a:xfrm>
            <a:off x="1171903" y="1974896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3-1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2</a:t>
            </a:r>
          </a:p>
        </p:txBody>
      </p:sp>
      <p:sp>
        <p:nvSpPr>
          <p:cNvPr id="107" name="Content Placeholder 197"/>
          <p:cNvSpPr>
            <a:spLocks noGrp="1"/>
          </p:cNvSpPr>
          <p:nvPr>
            <p:ph idx="1"/>
          </p:nvPr>
        </p:nvSpPr>
        <p:spPr>
          <a:xfrm>
            <a:off x="220863" y="886243"/>
            <a:ext cx="8043906" cy="9896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Try another example.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Inserting new leaf 6 in to AVL tree 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2706821" y="4657562"/>
            <a:ext cx="1055754" cy="832764"/>
            <a:chOff x="72467" y="4425243"/>
            <a:chExt cx="1055754" cy="832764"/>
          </a:xfrm>
        </p:grpSpPr>
        <p:cxnSp>
          <p:nvCxnSpPr>
            <p:cNvPr id="127" name="Straight Connector 126"/>
            <p:cNvCxnSpPr/>
            <p:nvPr/>
          </p:nvCxnSpPr>
          <p:spPr bwMode="auto">
            <a:xfrm>
              <a:off x="72467" y="4425243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28" name="Oval 127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172026" y="3066138"/>
            <a:ext cx="3461594" cy="901823"/>
            <a:chOff x="5528900" y="2708870"/>
            <a:chExt cx="3461594" cy="901823"/>
          </a:xfrm>
        </p:grpSpPr>
        <p:sp>
          <p:nvSpPr>
            <p:cNvPr id="131" name="Oval 130"/>
            <p:cNvSpPr/>
            <p:nvPr/>
          </p:nvSpPr>
          <p:spPr bwMode="auto">
            <a:xfrm>
              <a:off x="5528900" y="2708870"/>
              <a:ext cx="3461594" cy="901823"/>
            </a:xfrm>
            <a:prstGeom prst="ellipse">
              <a:avLst/>
            </a:prstGeom>
            <a:solidFill>
              <a:schemeClr val="bg1">
                <a:lumMod val="50000"/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82830" y="29860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Problem!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880354" y="2807736"/>
            <a:ext cx="2972923" cy="2787229"/>
            <a:chOff x="6270498" y="2490744"/>
            <a:chExt cx="2972923" cy="2787229"/>
          </a:xfrm>
        </p:grpSpPr>
        <p:sp>
          <p:nvSpPr>
            <p:cNvPr id="135" name="Isosceles Triangle 134"/>
            <p:cNvSpPr/>
            <p:nvPr/>
          </p:nvSpPr>
          <p:spPr bwMode="auto">
            <a:xfrm>
              <a:off x="6270498" y="2941783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6" name="Isosceles Triangle 135"/>
            <p:cNvSpPr/>
            <p:nvPr/>
          </p:nvSpPr>
          <p:spPr bwMode="auto">
            <a:xfrm>
              <a:off x="8169625" y="3844455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0800000" flipV="1">
              <a:off x="6855898" y="249074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40" name="Oval 139"/>
            <p:cNvSpPr/>
            <p:nvPr/>
          </p:nvSpPr>
          <p:spPr bwMode="auto">
            <a:xfrm>
              <a:off x="6483739" y="2989758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542924" y="29897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 rot="17010333">
              <a:off x="8653718" y="4656124"/>
              <a:ext cx="411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 bwMode="auto">
            <a:xfrm rot="5400000">
              <a:off x="7781120" y="3507155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144" name="Straight Connector 143"/>
            <p:cNvCxnSpPr/>
            <p:nvPr/>
          </p:nvCxnSpPr>
          <p:spPr bwMode="auto">
            <a:xfrm rot="16200000" flipH="1">
              <a:off x="8148945" y="3506873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45" name="Oval 144"/>
            <p:cNvSpPr/>
            <p:nvPr/>
          </p:nvSpPr>
          <p:spPr bwMode="auto">
            <a:xfrm>
              <a:off x="8388212" y="3930282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447397" y="3930282"/>
              <a:ext cx="313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47" name="Isosceles Triangle 146"/>
            <p:cNvSpPr/>
            <p:nvPr/>
          </p:nvSpPr>
          <p:spPr bwMode="auto">
            <a:xfrm>
              <a:off x="7324882" y="3714028"/>
              <a:ext cx="1918539" cy="1563945"/>
            </a:xfrm>
            <a:prstGeom prst="triangle">
              <a:avLst>
                <a:gd name="adj" fmla="val 371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617283" y="4861706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586731" y="397576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645916" y="397576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151" name="Straight Connector 150"/>
            <p:cNvCxnSpPr/>
            <p:nvPr/>
          </p:nvCxnSpPr>
          <p:spPr bwMode="auto">
            <a:xfrm>
              <a:off x="7808319" y="4416170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52" name="Oval 151"/>
            <p:cNvSpPr/>
            <p:nvPr/>
          </p:nvSpPr>
          <p:spPr bwMode="auto">
            <a:xfrm>
              <a:off x="8426232" y="4808524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478156" y="48361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471699" y="333077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370826" y="423345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552738" y="3167593"/>
            <a:ext cx="200488" cy="2588767"/>
            <a:chOff x="6622466" y="4288508"/>
            <a:chExt cx="200488" cy="2588767"/>
          </a:xfrm>
        </p:grpSpPr>
        <p:cxnSp>
          <p:nvCxnSpPr>
            <p:cNvPr id="157" name="Straight Arrow Connector 156"/>
            <p:cNvCxnSpPr/>
            <p:nvPr/>
          </p:nvCxnSpPr>
          <p:spPr bwMode="auto">
            <a:xfrm>
              <a:off x="6812196" y="4288508"/>
              <a:ext cx="10758" cy="25887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58" name="Rectangle 95"/>
            <p:cNvSpPr>
              <a:spLocks noChangeArrowheads="1"/>
            </p:cNvSpPr>
            <p:nvPr/>
          </p:nvSpPr>
          <p:spPr bwMode="auto">
            <a:xfrm>
              <a:off x="6622466" y="4310669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6022769" y="3150918"/>
            <a:ext cx="130010" cy="954636"/>
            <a:chOff x="1687622" y="4201379"/>
            <a:chExt cx="70837" cy="1817483"/>
          </a:xfrm>
        </p:grpSpPr>
        <p:cxnSp>
          <p:nvCxnSpPr>
            <p:cNvPr id="161" name="Straight Arrow Connector 160"/>
            <p:cNvCxnSpPr/>
            <p:nvPr/>
          </p:nvCxnSpPr>
          <p:spPr bwMode="auto">
            <a:xfrm>
              <a:off x="1758459" y="4547329"/>
              <a:ext cx="0" cy="14715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62" name="Rectangle 95"/>
            <p:cNvSpPr>
              <a:spLocks noChangeArrowheads="1"/>
            </p:cNvSpPr>
            <p:nvPr/>
          </p:nvSpPr>
          <p:spPr bwMode="auto">
            <a:xfrm>
              <a:off x="1687622" y="4201379"/>
              <a:ext cx="62884" cy="527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chemeClr val="accent3"/>
                  </a:solidFill>
                  <a:latin typeface="Times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6345655" y="210932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1-3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-2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6199568" y="1072278"/>
            <a:ext cx="2890898" cy="1180188"/>
            <a:chOff x="6199568" y="1072278"/>
            <a:chExt cx="2890898" cy="1180188"/>
          </a:xfrm>
        </p:grpSpPr>
        <p:grpSp>
          <p:nvGrpSpPr>
            <p:cNvPr id="172" name="Group 26"/>
            <p:cNvGrpSpPr>
              <a:grpSpLocks/>
            </p:cNvGrpSpPr>
            <p:nvPr/>
          </p:nvGrpSpPr>
          <p:grpSpPr bwMode="auto">
            <a:xfrm>
              <a:off x="8145904" y="1072278"/>
              <a:ext cx="944562" cy="1180188"/>
              <a:chOff x="2065" y="1551"/>
              <a:chExt cx="1628" cy="1988"/>
            </a:xfrm>
          </p:grpSpPr>
          <p:sp>
            <p:nvSpPr>
              <p:cNvPr id="176" name="Freeform 9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0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1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2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3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4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5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6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7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8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9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20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1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22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23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4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5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" name="AutoShape 27"/>
            <p:cNvSpPr>
              <a:spLocks noChangeArrowheads="1"/>
            </p:cNvSpPr>
            <p:nvPr/>
          </p:nvSpPr>
          <p:spPr bwMode="auto">
            <a:xfrm>
              <a:off x="6199568" y="1114622"/>
              <a:ext cx="1904611" cy="607351"/>
            </a:xfrm>
            <a:prstGeom prst="wedgeRectCallout">
              <a:avLst>
                <a:gd name="adj1" fmla="val 63299"/>
                <a:gd name="adj2" fmla="val -8848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dirty="0"/>
                <a:t>Oops!</a:t>
              </a:r>
              <a:br>
                <a:rPr lang="en-US" altLang="en-US" dirty="0"/>
              </a:br>
              <a:r>
                <a:rPr lang="en-US" altLang="en-US" dirty="0"/>
                <a:t>Not an AVL Tree.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80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865259" y="3270940"/>
            <a:ext cx="3761771" cy="2243198"/>
            <a:chOff x="1243211" y="2814210"/>
            <a:chExt cx="3761771" cy="2243198"/>
          </a:xfrm>
        </p:grpSpPr>
        <p:sp>
          <p:nvSpPr>
            <p:cNvPr id="116" name="Isosceles Triangle 115"/>
            <p:cNvSpPr/>
            <p:nvPr/>
          </p:nvSpPr>
          <p:spPr bwMode="auto">
            <a:xfrm>
              <a:off x="2582286" y="3493463"/>
              <a:ext cx="1918539" cy="1563945"/>
            </a:xfrm>
            <a:prstGeom prst="triangle">
              <a:avLst>
                <a:gd name="adj" fmla="val 371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874687" y="4641141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2" name="Isosceles Triangle 121"/>
            <p:cNvSpPr/>
            <p:nvPr/>
          </p:nvSpPr>
          <p:spPr bwMode="auto">
            <a:xfrm>
              <a:off x="1243211" y="3763109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444412" y="415210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4" name="Isosceles Triangle 123"/>
            <p:cNvSpPr/>
            <p:nvPr/>
          </p:nvSpPr>
          <p:spPr bwMode="auto">
            <a:xfrm>
              <a:off x="4147225" y="2814210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348426" y="3203205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132" name="Straight Connector 131"/>
          <p:cNvCxnSpPr/>
          <p:nvPr/>
        </p:nvCxnSpPr>
        <p:spPr bwMode="auto">
          <a:xfrm>
            <a:off x="2949641" y="2061350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202953" y="2341696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1795052" y="328953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152498" y="2774204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262167" y="2341696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854237" y="328953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049637" y="423736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108822" y="423736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418806" y="3722037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3971062" y="328334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030247" y="328334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427893" y="2774203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1998495" y="3722038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466771" y="4229693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525956" y="4229693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4489459" y="2316252"/>
            <a:ext cx="1223412" cy="518400"/>
            <a:chOff x="4866823" y="2553930"/>
            <a:chExt cx="1223412" cy="518400"/>
          </a:xfrm>
        </p:grpSpPr>
        <p:sp>
          <p:nvSpPr>
            <p:cNvPr id="42" name="Right Arrow 41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66823" y="2553930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rotateR</a:t>
              </a:r>
              <a:r>
                <a:rPr lang="en-US" dirty="0"/>
                <a:t>(7)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591352" y="2120131"/>
            <a:ext cx="1457194" cy="1621427"/>
            <a:chOff x="6968716" y="1786309"/>
            <a:chExt cx="1457194" cy="1621427"/>
          </a:xfrm>
        </p:grpSpPr>
        <p:sp>
          <p:nvSpPr>
            <p:cNvPr id="59" name="Oval 58"/>
            <p:cNvSpPr/>
            <p:nvPr/>
          </p:nvSpPr>
          <p:spPr bwMode="auto">
            <a:xfrm>
              <a:off x="7993403" y="2975229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52588" y="29752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215026" y="2056077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74211" y="205607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rot="10800000" flipH="1" flipV="1">
              <a:off x="7447851" y="248858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6968716" y="1786309"/>
              <a:ext cx="295977" cy="2966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sp>
        <p:nvSpPr>
          <p:cNvPr id="97" name="TextBox 96"/>
          <p:cNvSpPr txBox="1"/>
          <p:nvPr/>
        </p:nvSpPr>
        <p:spPr>
          <a:xfrm>
            <a:off x="1171903" y="1974896"/>
            <a:ext cx="2496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{-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2,+2}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2706821" y="4657562"/>
            <a:ext cx="1055754" cy="832764"/>
            <a:chOff x="72467" y="4425243"/>
            <a:chExt cx="1055754" cy="832764"/>
          </a:xfrm>
        </p:grpSpPr>
        <p:cxnSp>
          <p:nvCxnSpPr>
            <p:cNvPr id="127" name="Straight Connector 126"/>
            <p:cNvCxnSpPr/>
            <p:nvPr/>
          </p:nvCxnSpPr>
          <p:spPr bwMode="auto">
            <a:xfrm>
              <a:off x="72467" y="4425243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28" name="Oval 127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172026" y="3066138"/>
            <a:ext cx="3461594" cy="901823"/>
            <a:chOff x="5528900" y="2708870"/>
            <a:chExt cx="3461594" cy="901823"/>
          </a:xfrm>
        </p:grpSpPr>
        <p:sp>
          <p:nvSpPr>
            <p:cNvPr id="131" name="Oval 130"/>
            <p:cNvSpPr/>
            <p:nvPr/>
          </p:nvSpPr>
          <p:spPr bwMode="auto">
            <a:xfrm>
              <a:off x="5528900" y="2708870"/>
              <a:ext cx="3461594" cy="901823"/>
            </a:xfrm>
            <a:prstGeom prst="ellipse">
              <a:avLst/>
            </a:prstGeom>
            <a:solidFill>
              <a:schemeClr val="bg1">
                <a:lumMod val="50000"/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882830" y="29860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Problem!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5880354" y="2807736"/>
            <a:ext cx="2972923" cy="2787229"/>
            <a:chOff x="6270498" y="2490744"/>
            <a:chExt cx="2972923" cy="2787229"/>
          </a:xfrm>
        </p:grpSpPr>
        <p:sp>
          <p:nvSpPr>
            <p:cNvPr id="135" name="Isosceles Triangle 134"/>
            <p:cNvSpPr/>
            <p:nvPr/>
          </p:nvSpPr>
          <p:spPr bwMode="auto">
            <a:xfrm>
              <a:off x="6270498" y="2941783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36" name="Isosceles Triangle 135"/>
            <p:cNvSpPr/>
            <p:nvPr/>
          </p:nvSpPr>
          <p:spPr bwMode="auto">
            <a:xfrm>
              <a:off x="8169625" y="3844455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 bwMode="auto">
            <a:xfrm rot="10800000" flipV="1">
              <a:off x="6855898" y="249074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40" name="Oval 139"/>
            <p:cNvSpPr/>
            <p:nvPr/>
          </p:nvSpPr>
          <p:spPr bwMode="auto">
            <a:xfrm>
              <a:off x="6483739" y="2989758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6542924" y="29897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 rot="17010333">
              <a:off x="8653718" y="4656124"/>
              <a:ext cx="411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 bwMode="auto">
            <a:xfrm rot="5400000">
              <a:off x="7781120" y="3507155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144" name="Straight Connector 143"/>
            <p:cNvCxnSpPr/>
            <p:nvPr/>
          </p:nvCxnSpPr>
          <p:spPr bwMode="auto">
            <a:xfrm rot="16200000" flipH="1">
              <a:off x="8148945" y="3506873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45" name="Oval 144"/>
            <p:cNvSpPr/>
            <p:nvPr/>
          </p:nvSpPr>
          <p:spPr bwMode="auto">
            <a:xfrm>
              <a:off x="8388212" y="3930282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447397" y="3930282"/>
              <a:ext cx="313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147" name="Isosceles Triangle 146"/>
            <p:cNvSpPr/>
            <p:nvPr/>
          </p:nvSpPr>
          <p:spPr bwMode="auto">
            <a:xfrm>
              <a:off x="7324882" y="3714028"/>
              <a:ext cx="1918539" cy="1563945"/>
            </a:xfrm>
            <a:prstGeom prst="triangle">
              <a:avLst>
                <a:gd name="adj" fmla="val 371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7617283" y="4861706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9" name="Oval 148"/>
            <p:cNvSpPr/>
            <p:nvPr/>
          </p:nvSpPr>
          <p:spPr bwMode="auto">
            <a:xfrm>
              <a:off x="7586731" y="397576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7645916" y="397576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151" name="Straight Connector 150"/>
            <p:cNvCxnSpPr/>
            <p:nvPr/>
          </p:nvCxnSpPr>
          <p:spPr bwMode="auto">
            <a:xfrm>
              <a:off x="7808319" y="4416170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52" name="Oval 151"/>
            <p:cNvSpPr/>
            <p:nvPr/>
          </p:nvSpPr>
          <p:spPr bwMode="auto">
            <a:xfrm>
              <a:off x="8426232" y="4808524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478156" y="48361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471699" y="333077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370826" y="423345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92" name="Content Placeholder 83"/>
          <p:cNvSpPr>
            <a:spLocks noGrp="1"/>
          </p:cNvSpPr>
          <p:nvPr>
            <p:ph idx="1"/>
          </p:nvPr>
        </p:nvSpPr>
        <p:spPr>
          <a:xfrm>
            <a:off x="457200" y="727777"/>
            <a:ext cx="8229600" cy="878359"/>
          </a:xfrm>
        </p:spPr>
        <p:txBody>
          <a:bodyPr/>
          <a:lstStyle/>
          <a:p>
            <a:r>
              <a:rPr lang="en-US" dirty="0"/>
              <a:t>There are 6 cases.</a:t>
            </a:r>
          </a:p>
          <a:p>
            <a:pPr lvl="1"/>
            <a:r>
              <a:rPr lang="en-US" dirty="0"/>
              <a:t>Two are easier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527" y="2785664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{-1,0,+1</a:t>
            </a:r>
            <a:r>
              <a: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854237" y="2759231"/>
            <a:ext cx="440234" cy="3957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189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tent Placeholder 83"/>
          <p:cNvSpPr>
            <a:spLocks noGrp="1"/>
          </p:cNvSpPr>
          <p:nvPr>
            <p:ph idx="1"/>
          </p:nvPr>
        </p:nvSpPr>
        <p:spPr>
          <a:xfrm>
            <a:off x="457200" y="727777"/>
            <a:ext cx="8229600" cy="878359"/>
          </a:xfrm>
        </p:spPr>
        <p:txBody>
          <a:bodyPr/>
          <a:lstStyle/>
          <a:p>
            <a:r>
              <a:rPr lang="en-US" dirty="0"/>
              <a:t>There are 6 cases.</a:t>
            </a:r>
          </a:p>
          <a:p>
            <a:pPr lvl="1"/>
            <a:r>
              <a:rPr lang="en-US" dirty="0"/>
              <a:t>Two are easier </a:t>
            </a:r>
          </a:p>
          <a:p>
            <a:pPr lvl="1"/>
            <a:r>
              <a:rPr lang="en-US" dirty="0"/>
              <a:t>Half are symmetrically the same.</a:t>
            </a:r>
          </a:p>
          <a:p>
            <a:pPr lvl="1"/>
            <a:r>
              <a:rPr lang="en-US" dirty="0"/>
              <a:t>This leaves two.</a:t>
            </a:r>
          </a:p>
        </p:txBody>
      </p:sp>
      <p:sp>
        <p:nvSpPr>
          <p:cNvPr id="14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24607" y="2590784"/>
            <a:ext cx="4548931" cy="4086577"/>
            <a:chOff x="-24607" y="2590784"/>
            <a:chExt cx="4548931" cy="4086577"/>
          </a:xfrm>
        </p:grpSpPr>
        <p:grpSp>
          <p:nvGrpSpPr>
            <p:cNvPr id="6" name="Group 5"/>
            <p:cNvGrpSpPr/>
            <p:nvPr/>
          </p:nvGrpSpPr>
          <p:grpSpPr>
            <a:xfrm>
              <a:off x="-24607" y="2590784"/>
              <a:ext cx="4548931" cy="4086577"/>
              <a:chOff x="-24607" y="2590784"/>
              <a:chExt cx="4548931" cy="4086577"/>
            </a:xfrm>
          </p:grpSpPr>
          <p:sp>
            <p:nvSpPr>
              <p:cNvPr id="206" name="Rectangle 205"/>
              <p:cNvSpPr/>
              <p:nvPr/>
            </p:nvSpPr>
            <p:spPr bwMode="auto">
              <a:xfrm>
                <a:off x="2430240" y="2590784"/>
                <a:ext cx="2094084" cy="4086577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-24607" y="3117598"/>
                <a:ext cx="2326084" cy="3497505"/>
                <a:chOff x="457200" y="1422077"/>
                <a:chExt cx="3202990" cy="4816025"/>
              </a:xfrm>
            </p:grpSpPr>
            <p:cxnSp>
              <p:nvCxnSpPr>
                <p:cNvPr id="5" name="Straight Connector 4"/>
                <p:cNvCxnSpPr/>
                <p:nvPr/>
              </p:nvCxnSpPr>
              <p:spPr bwMode="auto">
                <a:xfrm rot="16200000" flipH="1">
                  <a:off x="1963470" y="3458933"/>
                  <a:ext cx="542935" cy="36810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 rot="10800000" flipV="1">
                  <a:off x="1458931" y="3371519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9" name="Oval 8"/>
                <p:cNvSpPr/>
                <p:nvPr/>
              </p:nvSpPr>
              <p:spPr bwMode="auto">
                <a:xfrm>
                  <a:off x="1086772" y="3870533"/>
                  <a:ext cx="432507" cy="432507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 bwMode="auto">
                <a:xfrm rot="5400000">
                  <a:off x="847240" y="4390736"/>
                  <a:ext cx="542935" cy="36754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13" name="Straight Connector 12"/>
                <p:cNvCxnSpPr/>
                <p:nvPr/>
              </p:nvCxnSpPr>
              <p:spPr bwMode="auto">
                <a:xfrm rot="16200000" flipH="1">
                  <a:off x="1215065" y="4390454"/>
                  <a:ext cx="542935" cy="36810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1145957" y="3870534"/>
                  <a:ext cx="300082" cy="508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x</a:t>
                  </a: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2563474" y="2000742"/>
                  <a:ext cx="432507" cy="432507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622658" y="2000741"/>
                  <a:ext cx="300082" cy="508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z</a:t>
                  </a: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1818059" y="2948575"/>
                  <a:ext cx="432507" cy="432507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1877244" y="2948576"/>
                  <a:ext cx="312907" cy="508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y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1774669" y="1984430"/>
                  <a:ext cx="1148071" cy="466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height</a:t>
                  </a:r>
                </a:p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 = </a:t>
                  </a:r>
                  <a:r>
                    <a:rPr lang="en-US" sz="800" b="1" dirty="0" err="1">
                      <a:solidFill>
                        <a:srgbClr val="0000FF"/>
                      </a:solidFill>
                    </a:rPr>
                    <a:t>h</a:t>
                  </a:r>
                  <a:endParaRPr lang="en-US" sz="8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26" name="Straight Connector 25"/>
                <p:cNvCxnSpPr/>
                <p:nvPr/>
              </p:nvCxnSpPr>
              <p:spPr bwMode="auto">
                <a:xfrm rot="10800000" flipV="1">
                  <a:off x="2187228" y="2433248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rot="10800000" flipH="1" flipV="1">
                  <a:off x="2766917" y="2433249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54" name="Isosceles Triangle 53"/>
                <p:cNvSpPr/>
                <p:nvPr/>
              </p:nvSpPr>
              <p:spPr bwMode="auto">
                <a:xfrm>
                  <a:off x="633616" y="4845975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56" name="Isosceles Triangle 55"/>
                <p:cNvSpPr/>
                <p:nvPr/>
              </p:nvSpPr>
              <p:spPr bwMode="auto">
                <a:xfrm>
                  <a:off x="1369266" y="4845975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 bwMode="auto">
                <a:xfrm>
                  <a:off x="2117671" y="3914454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59" name="Isosceles Triangle 58"/>
                <p:cNvSpPr/>
                <p:nvPr/>
              </p:nvSpPr>
              <p:spPr bwMode="auto">
                <a:xfrm>
                  <a:off x="3057550" y="3011913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29309" y="4996161"/>
                  <a:ext cx="411253" cy="317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465991" y="4996161"/>
                  <a:ext cx="411253" cy="317853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213362" y="4064640"/>
                  <a:ext cx="411253" cy="317853"/>
                </a:xfrm>
                <a:prstGeom prst="rect">
                  <a:avLst/>
                </a:prstGeom>
                <a:noFill/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3153244" y="3162098"/>
                  <a:ext cx="411253" cy="317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cxnSp>
              <p:nvCxnSpPr>
                <p:cNvPr id="64" name="Straight Connector 63"/>
                <p:cNvCxnSpPr/>
                <p:nvPr/>
              </p:nvCxnSpPr>
              <p:spPr bwMode="auto">
                <a:xfrm rot="10800000" flipH="1" flipV="1">
                  <a:off x="2128358" y="1422077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65" name="TextBox 64"/>
                <p:cNvSpPr txBox="1"/>
                <p:nvPr/>
              </p:nvSpPr>
              <p:spPr>
                <a:xfrm>
                  <a:off x="1302478" y="3042528"/>
                  <a:ext cx="546178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h-1</a:t>
                  </a:r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2720312" y="3042528"/>
                  <a:ext cx="530543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96805" y="3914454"/>
                  <a:ext cx="574035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h-2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457200" y="5771917"/>
                  <a:ext cx="1671157" cy="466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0000FF"/>
                      </a:solidFill>
                    </a:rPr>
                    <a:t>one is h-3 &amp; one is h-4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1764018" y="3914456"/>
                  <a:ext cx="573734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72" name="Left Brace 71"/>
                <p:cNvSpPr/>
                <p:nvPr/>
              </p:nvSpPr>
              <p:spPr bwMode="auto">
                <a:xfrm rot="16200000">
                  <a:off x="1114435" y="5058266"/>
                  <a:ext cx="397877" cy="1168128"/>
                </a:xfrm>
                <a:prstGeom prst="leftBrac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2450884" y="3117598"/>
                <a:ext cx="1983192" cy="3497505"/>
                <a:chOff x="5728070" y="2140030"/>
                <a:chExt cx="2075475" cy="3660254"/>
              </a:xfrm>
            </p:grpSpPr>
            <p:cxnSp>
              <p:nvCxnSpPr>
                <p:cNvPr id="116" name="Straight Connector 115"/>
                <p:cNvCxnSpPr/>
                <p:nvPr/>
              </p:nvCxnSpPr>
              <p:spPr bwMode="auto">
                <a:xfrm rot="16200000" flipH="1">
                  <a:off x="6514011" y="3688072"/>
                  <a:ext cx="412639" cy="27976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rot="10800000" flipV="1">
                  <a:off x="6130553" y="3621636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18" name="Oval 117"/>
                <p:cNvSpPr/>
                <p:nvPr/>
              </p:nvSpPr>
              <p:spPr bwMode="auto">
                <a:xfrm>
                  <a:off x="6700822" y="4000895"/>
                  <a:ext cx="328712" cy="328712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cxnSp>
              <p:nvCxnSpPr>
                <p:cNvPr id="119" name="Straight Connector 118"/>
                <p:cNvCxnSpPr/>
                <p:nvPr/>
              </p:nvCxnSpPr>
              <p:spPr bwMode="auto">
                <a:xfrm rot="5400000">
                  <a:off x="6518774" y="4396257"/>
                  <a:ext cx="412639" cy="27933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120" name="Straight Connector 119"/>
                <p:cNvCxnSpPr/>
                <p:nvPr/>
              </p:nvCxnSpPr>
              <p:spPr bwMode="auto">
                <a:xfrm rot="16200000" flipH="1">
                  <a:off x="6798326" y="4396042"/>
                  <a:ext cx="412639" cy="27976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21" name="TextBox 120"/>
                <p:cNvSpPr txBox="1"/>
                <p:nvPr/>
              </p:nvSpPr>
              <p:spPr>
                <a:xfrm>
                  <a:off x="6745803" y="4000895"/>
                  <a:ext cx="228067" cy="386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x</a:t>
                  </a:r>
                </a:p>
              </p:txBody>
            </p:sp>
            <p:sp>
              <p:nvSpPr>
                <p:cNvPr id="122" name="Oval 121"/>
                <p:cNvSpPr/>
                <p:nvPr/>
              </p:nvSpPr>
              <p:spPr bwMode="auto">
                <a:xfrm>
                  <a:off x="6970024" y="2579824"/>
                  <a:ext cx="328712" cy="328712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7015005" y="2579824"/>
                  <a:ext cx="228067" cy="386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z</a:t>
                  </a:r>
                </a:p>
              </p:txBody>
            </p:sp>
            <p:sp>
              <p:nvSpPr>
                <p:cNvPr id="124" name="Oval 123"/>
                <p:cNvSpPr/>
                <p:nvPr/>
              </p:nvSpPr>
              <p:spPr bwMode="auto">
                <a:xfrm>
                  <a:off x="6403496" y="3300192"/>
                  <a:ext cx="328712" cy="328712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6448478" y="3300194"/>
                  <a:ext cx="237814" cy="386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y</a:t>
                  </a: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6370519" y="2567426"/>
                  <a:ext cx="872552" cy="354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height</a:t>
                  </a:r>
                </a:p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 = </a:t>
                  </a:r>
                  <a:r>
                    <a:rPr lang="en-US" sz="800" b="1" dirty="0" err="1">
                      <a:solidFill>
                        <a:srgbClr val="0000FF"/>
                      </a:solidFill>
                    </a:rPr>
                    <a:t>h</a:t>
                  </a:r>
                  <a:endParaRPr lang="en-US" sz="8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27" name="Straight Connector 126"/>
                <p:cNvCxnSpPr/>
                <p:nvPr/>
              </p:nvCxnSpPr>
              <p:spPr bwMode="auto">
                <a:xfrm rot="10800000" flipV="1">
                  <a:off x="6684071" y="2908536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128" name="Straight Connector 127"/>
                <p:cNvCxnSpPr/>
                <p:nvPr/>
              </p:nvCxnSpPr>
              <p:spPr bwMode="auto">
                <a:xfrm rot="10800000" flipH="1" flipV="1">
                  <a:off x="7124643" y="2908536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29" name="Isosceles Triangle 128"/>
                <p:cNvSpPr/>
                <p:nvPr/>
              </p:nvSpPr>
              <p:spPr bwMode="auto">
                <a:xfrm>
                  <a:off x="6356416" y="4742246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 bwMode="auto">
                <a:xfrm>
                  <a:off x="6915522" y="4742246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31" name="Isosceles Triangle 130"/>
                <p:cNvSpPr/>
                <p:nvPr/>
              </p:nvSpPr>
              <p:spPr bwMode="auto">
                <a:xfrm>
                  <a:off x="5898400" y="4036941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32" name="Isosceles Triangle 131"/>
                <p:cNvSpPr/>
                <p:nvPr/>
              </p:nvSpPr>
              <p:spPr bwMode="auto">
                <a:xfrm>
                  <a:off x="7345529" y="3348330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6429144" y="4856389"/>
                  <a:ext cx="312559" cy="241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6989034" y="4856389"/>
                  <a:ext cx="312559" cy="241573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35" name="TextBox 134"/>
                <p:cNvSpPr txBox="1"/>
                <p:nvPr/>
              </p:nvSpPr>
              <p:spPr>
                <a:xfrm>
                  <a:off x="5971128" y="4151085"/>
                  <a:ext cx="312559" cy="241573"/>
                </a:xfrm>
                <a:prstGeom prst="rect">
                  <a:avLst/>
                </a:prstGeom>
                <a:noFill/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  <p:sp>
              <p:nvSpPr>
                <p:cNvPr id="136" name="TextBox 135"/>
                <p:cNvSpPr txBox="1"/>
                <p:nvPr/>
              </p:nvSpPr>
              <p:spPr>
                <a:xfrm>
                  <a:off x="7418257" y="3462473"/>
                  <a:ext cx="312559" cy="241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cxnSp>
              <p:nvCxnSpPr>
                <p:cNvPr id="137" name="Straight Connector 136"/>
                <p:cNvCxnSpPr/>
                <p:nvPr/>
              </p:nvCxnSpPr>
              <p:spPr bwMode="auto">
                <a:xfrm rot="10800000" flipH="1" flipV="1">
                  <a:off x="6639328" y="2140030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38" name="TextBox 137"/>
                <p:cNvSpPr txBox="1"/>
                <p:nvPr/>
              </p:nvSpPr>
              <p:spPr>
                <a:xfrm>
                  <a:off x="6011647" y="3371598"/>
                  <a:ext cx="415104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h-1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7089221" y="3371598"/>
                  <a:ext cx="403221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140" name="TextBox 139"/>
                <p:cNvSpPr txBox="1"/>
                <p:nvPr/>
              </p:nvSpPr>
              <p:spPr>
                <a:xfrm>
                  <a:off x="6328439" y="4034275"/>
                  <a:ext cx="436276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h-2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6222337" y="5445976"/>
                  <a:ext cx="1270106" cy="354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0000FF"/>
                      </a:solidFill>
                    </a:rPr>
                    <a:t>one is h-3 &amp; one is h-4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5728070" y="4036942"/>
                  <a:ext cx="436047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143" name="Left Brace 142"/>
                <p:cNvSpPr/>
                <p:nvPr/>
              </p:nvSpPr>
              <p:spPr bwMode="auto">
                <a:xfrm rot="16200000">
                  <a:off x="6721846" y="4903590"/>
                  <a:ext cx="302393" cy="887796"/>
                </a:xfrm>
                <a:prstGeom prst="leftBrac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sp>
            <p:nvSpPr>
              <p:cNvPr id="204" name="Rectangle 203"/>
              <p:cNvSpPr/>
              <p:nvPr/>
            </p:nvSpPr>
            <p:spPr bwMode="auto">
              <a:xfrm>
                <a:off x="65856" y="2590928"/>
                <a:ext cx="2276593" cy="4082671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aphicFrame>
            <p:nvGraphicFramePr>
              <p:cNvPr id="209" name="Object 20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8320139"/>
                  </p:ext>
                </p:extLst>
              </p:nvPr>
            </p:nvGraphicFramePr>
            <p:xfrm>
              <a:off x="573147" y="2669572"/>
              <a:ext cx="1156250" cy="3539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622300" imgH="190500" progId="Equation.DSMT4">
                      <p:embed/>
                    </p:oleObj>
                  </mc:Choice>
                  <mc:Fallback>
                    <p:oleObj name="Equation" r:id="rId2" imgW="622300" imgH="1905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3147" y="2669572"/>
                            <a:ext cx="1156250" cy="35395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492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8798080"/>
                  </p:ext>
                </p:extLst>
              </p:nvPr>
            </p:nvGraphicFramePr>
            <p:xfrm>
              <a:off x="2880791" y="2626121"/>
              <a:ext cx="1155700" cy="354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622300" imgH="190500" progId="Equation.DSMT4">
                      <p:embed/>
                    </p:oleObj>
                  </mc:Choice>
                  <mc:Fallback>
                    <p:oleObj name="Equation" r:id="rId4" imgW="622300" imgH="1905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0791" y="2626121"/>
                            <a:ext cx="1155700" cy="3540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5" name="TextBox 144"/>
            <p:cNvSpPr txBox="1"/>
            <p:nvPr/>
          </p:nvSpPr>
          <p:spPr>
            <a:xfrm>
              <a:off x="1460028" y="3220171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68716" y="3945595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3538764" y="3238459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+2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032796" y="3939499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93864" y="2591433"/>
            <a:ext cx="4539808" cy="4084624"/>
            <a:chOff x="4593864" y="2591433"/>
            <a:chExt cx="4539808" cy="4084624"/>
          </a:xfrm>
        </p:grpSpPr>
        <p:grpSp>
          <p:nvGrpSpPr>
            <p:cNvPr id="4" name="Group 3"/>
            <p:cNvGrpSpPr/>
            <p:nvPr/>
          </p:nvGrpSpPr>
          <p:grpSpPr>
            <a:xfrm>
              <a:off x="4593864" y="2591433"/>
              <a:ext cx="4539808" cy="4084624"/>
              <a:chOff x="4593864" y="2591433"/>
              <a:chExt cx="4539808" cy="4084624"/>
            </a:xfrm>
          </p:grpSpPr>
          <p:grpSp>
            <p:nvGrpSpPr>
              <p:cNvPr id="86" name="Group 85"/>
              <p:cNvGrpSpPr/>
              <p:nvPr/>
            </p:nvGrpSpPr>
            <p:grpSpPr>
              <a:xfrm flipH="1">
                <a:off x="4593864" y="3118174"/>
                <a:ext cx="2374805" cy="3497505"/>
                <a:chOff x="457200" y="1422077"/>
                <a:chExt cx="3270078" cy="4816025"/>
              </a:xfrm>
            </p:grpSpPr>
            <p:cxnSp>
              <p:nvCxnSpPr>
                <p:cNvPr id="87" name="Straight Connector 86"/>
                <p:cNvCxnSpPr/>
                <p:nvPr/>
              </p:nvCxnSpPr>
              <p:spPr bwMode="auto">
                <a:xfrm rot="16200000" flipH="1">
                  <a:off x="1963470" y="3458933"/>
                  <a:ext cx="542935" cy="36810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88" name="Straight Connector 87"/>
                <p:cNvCxnSpPr/>
                <p:nvPr/>
              </p:nvCxnSpPr>
              <p:spPr bwMode="auto">
                <a:xfrm rot="10800000" flipV="1">
                  <a:off x="1458931" y="3371519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89" name="Oval 88"/>
                <p:cNvSpPr/>
                <p:nvPr/>
              </p:nvSpPr>
              <p:spPr bwMode="auto">
                <a:xfrm>
                  <a:off x="1086772" y="3870533"/>
                  <a:ext cx="432507" cy="432507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cxnSp>
              <p:nvCxnSpPr>
                <p:cNvPr id="90" name="Straight Connector 89"/>
                <p:cNvCxnSpPr/>
                <p:nvPr/>
              </p:nvCxnSpPr>
              <p:spPr bwMode="auto">
                <a:xfrm rot="5400000">
                  <a:off x="847240" y="4390736"/>
                  <a:ext cx="542935" cy="367543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 rot="16200000" flipH="1">
                  <a:off x="1215065" y="4390454"/>
                  <a:ext cx="542935" cy="36810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92" name="TextBox 91"/>
                <p:cNvSpPr txBox="1"/>
                <p:nvPr/>
              </p:nvSpPr>
              <p:spPr>
                <a:xfrm>
                  <a:off x="1145957" y="3870534"/>
                  <a:ext cx="300081" cy="508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x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 bwMode="auto">
                <a:xfrm>
                  <a:off x="2563474" y="2000742"/>
                  <a:ext cx="432507" cy="432507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622660" y="2000741"/>
                  <a:ext cx="300081" cy="508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z</a:t>
                  </a:r>
                </a:p>
              </p:txBody>
            </p:sp>
            <p:sp>
              <p:nvSpPr>
                <p:cNvPr id="95" name="Oval 94"/>
                <p:cNvSpPr/>
                <p:nvPr/>
              </p:nvSpPr>
              <p:spPr bwMode="auto">
                <a:xfrm>
                  <a:off x="1818059" y="2948575"/>
                  <a:ext cx="432507" cy="432507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877244" y="2948576"/>
                  <a:ext cx="312907" cy="5085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y</a:t>
                  </a:r>
                </a:p>
              </p:txBody>
            </p:sp>
            <p:sp>
              <p:nvSpPr>
                <p:cNvPr id="97" name="TextBox 96"/>
                <p:cNvSpPr txBox="1"/>
                <p:nvPr/>
              </p:nvSpPr>
              <p:spPr>
                <a:xfrm>
                  <a:off x="2579207" y="1938039"/>
                  <a:ext cx="1148071" cy="466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height</a:t>
                  </a:r>
                </a:p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 = </a:t>
                  </a:r>
                  <a:r>
                    <a:rPr lang="en-US" sz="800" b="1" dirty="0" err="1">
                      <a:solidFill>
                        <a:srgbClr val="0000FF"/>
                      </a:solidFill>
                    </a:rPr>
                    <a:t>h</a:t>
                  </a:r>
                  <a:endParaRPr lang="en-US" sz="8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 bwMode="auto">
                <a:xfrm rot="10800000" flipV="1">
                  <a:off x="2187228" y="2433248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rot="10800000" flipH="1" flipV="1">
                  <a:off x="2766917" y="2433249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00" name="Isosceles Triangle 99"/>
                <p:cNvSpPr/>
                <p:nvPr/>
              </p:nvSpPr>
              <p:spPr bwMode="auto">
                <a:xfrm>
                  <a:off x="633616" y="4845975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01" name="Isosceles Triangle 100"/>
                <p:cNvSpPr/>
                <p:nvPr/>
              </p:nvSpPr>
              <p:spPr bwMode="auto">
                <a:xfrm>
                  <a:off x="1369266" y="4845975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02" name="Isosceles Triangle 101"/>
                <p:cNvSpPr/>
                <p:nvPr/>
              </p:nvSpPr>
              <p:spPr bwMode="auto">
                <a:xfrm>
                  <a:off x="2117671" y="3914454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03" name="Isosceles Triangle 102"/>
                <p:cNvSpPr/>
                <p:nvPr/>
              </p:nvSpPr>
              <p:spPr bwMode="auto">
                <a:xfrm>
                  <a:off x="3057550" y="3011913"/>
                  <a:ext cx="602640" cy="519517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729309" y="4996161"/>
                  <a:ext cx="411253" cy="317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105" name="TextBox 104"/>
                <p:cNvSpPr txBox="1"/>
                <p:nvPr/>
              </p:nvSpPr>
              <p:spPr>
                <a:xfrm>
                  <a:off x="1465991" y="4996161"/>
                  <a:ext cx="411253" cy="317853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2213365" y="4064640"/>
                  <a:ext cx="411253" cy="317853"/>
                </a:xfrm>
                <a:prstGeom prst="rect">
                  <a:avLst/>
                </a:prstGeom>
                <a:noFill/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153243" y="3162098"/>
                  <a:ext cx="411253" cy="3178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  <p:cxnSp>
              <p:nvCxnSpPr>
                <p:cNvPr id="108" name="Straight Connector 107"/>
                <p:cNvCxnSpPr/>
                <p:nvPr/>
              </p:nvCxnSpPr>
              <p:spPr bwMode="auto">
                <a:xfrm rot="10800000" flipH="1" flipV="1">
                  <a:off x="2128358" y="1422077"/>
                  <a:ext cx="591953" cy="57866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1302478" y="3042528"/>
                  <a:ext cx="546178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h-1</a:t>
                  </a: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2720310" y="3042528"/>
                  <a:ext cx="530542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111" name="TextBox 110"/>
                <p:cNvSpPr txBox="1"/>
                <p:nvPr/>
              </p:nvSpPr>
              <p:spPr>
                <a:xfrm>
                  <a:off x="596806" y="3914454"/>
                  <a:ext cx="574035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h-2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57200" y="5771917"/>
                  <a:ext cx="1671157" cy="466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0000FF"/>
                      </a:solidFill>
                    </a:rPr>
                    <a:t>one is h-3 &amp; one is h-4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764018" y="3914456"/>
                  <a:ext cx="573734" cy="296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114" name="Left Brace 113"/>
                <p:cNvSpPr/>
                <p:nvPr/>
              </p:nvSpPr>
              <p:spPr bwMode="auto">
                <a:xfrm rot="16200000">
                  <a:off x="1114435" y="5058266"/>
                  <a:ext cx="397877" cy="1168128"/>
                </a:xfrm>
                <a:prstGeom prst="leftBrac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grpSp>
            <p:nvGrpSpPr>
              <p:cNvPr id="174" name="Group 173"/>
              <p:cNvGrpSpPr/>
              <p:nvPr/>
            </p:nvGrpSpPr>
            <p:grpSpPr>
              <a:xfrm flipH="1">
                <a:off x="6962246" y="3132688"/>
                <a:ext cx="2171426" cy="3497505"/>
                <a:chOff x="5629618" y="2140030"/>
                <a:chExt cx="2272468" cy="3660254"/>
              </a:xfrm>
            </p:grpSpPr>
            <p:cxnSp>
              <p:nvCxnSpPr>
                <p:cNvPr id="175" name="Straight Connector 174"/>
                <p:cNvCxnSpPr/>
                <p:nvPr/>
              </p:nvCxnSpPr>
              <p:spPr bwMode="auto">
                <a:xfrm rot="16200000" flipH="1">
                  <a:off x="6514011" y="3688072"/>
                  <a:ext cx="412639" cy="27976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176" name="Straight Connector 175"/>
                <p:cNvCxnSpPr/>
                <p:nvPr/>
              </p:nvCxnSpPr>
              <p:spPr bwMode="auto">
                <a:xfrm rot="10800000" flipV="1">
                  <a:off x="6130553" y="3621636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77" name="Oval 176"/>
                <p:cNvSpPr/>
                <p:nvPr/>
              </p:nvSpPr>
              <p:spPr bwMode="auto">
                <a:xfrm>
                  <a:off x="6700822" y="4000895"/>
                  <a:ext cx="328712" cy="328712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cxnSp>
              <p:nvCxnSpPr>
                <p:cNvPr id="178" name="Straight Connector 177"/>
                <p:cNvCxnSpPr/>
                <p:nvPr/>
              </p:nvCxnSpPr>
              <p:spPr bwMode="auto">
                <a:xfrm rot="5400000">
                  <a:off x="6518774" y="4396257"/>
                  <a:ext cx="412639" cy="27933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 rot="16200000" flipH="1">
                  <a:off x="6798326" y="4396042"/>
                  <a:ext cx="412639" cy="279766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80" name="TextBox 179"/>
                <p:cNvSpPr txBox="1"/>
                <p:nvPr/>
              </p:nvSpPr>
              <p:spPr>
                <a:xfrm>
                  <a:off x="6745804" y="4000895"/>
                  <a:ext cx="228067" cy="386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x</a:t>
                  </a:r>
                </a:p>
              </p:txBody>
            </p:sp>
            <p:sp>
              <p:nvSpPr>
                <p:cNvPr id="181" name="Oval 180"/>
                <p:cNvSpPr/>
                <p:nvPr/>
              </p:nvSpPr>
              <p:spPr bwMode="auto">
                <a:xfrm>
                  <a:off x="6970024" y="2579824"/>
                  <a:ext cx="328712" cy="328712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82" name="TextBox 181"/>
                <p:cNvSpPr txBox="1"/>
                <p:nvPr/>
              </p:nvSpPr>
              <p:spPr>
                <a:xfrm>
                  <a:off x="7015005" y="2579824"/>
                  <a:ext cx="228067" cy="386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z</a:t>
                  </a:r>
                </a:p>
              </p:txBody>
            </p:sp>
            <p:sp>
              <p:nvSpPr>
                <p:cNvPr id="183" name="Oval 182"/>
                <p:cNvSpPr/>
                <p:nvPr/>
              </p:nvSpPr>
              <p:spPr bwMode="auto">
                <a:xfrm>
                  <a:off x="6403496" y="3300192"/>
                  <a:ext cx="328712" cy="328712"/>
                </a:xfrm>
                <a:prstGeom prst="ellipse">
                  <a:avLst/>
                </a:prstGeom>
                <a:solidFill>
                  <a:schemeClr val="accent6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84" name="TextBox 183"/>
                <p:cNvSpPr txBox="1"/>
                <p:nvPr/>
              </p:nvSpPr>
              <p:spPr>
                <a:xfrm>
                  <a:off x="6448478" y="3300194"/>
                  <a:ext cx="237814" cy="3865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/>
                    <a:t>y</a:t>
                  </a:r>
                </a:p>
              </p:txBody>
            </p:sp>
            <p:sp>
              <p:nvSpPr>
                <p:cNvPr id="185" name="TextBox 184"/>
                <p:cNvSpPr txBox="1"/>
                <p:nvPr/>
              </p:nvSpPr>
              <p:spPr>
                <a:xfrm>
                  <a:off x="7029534" y="2556081"/>
                  <a:ext cx="872552" cy="354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height</a:t>
                  </a:r>
                </a:p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 = </a:t>
                  </a:r>
                  <a:r>
                    <a:rPr lang="en-US" sz="800" b="1" dirty="0" err="1">
                      <a:solidFill>
                        <a:srgbClr val="0000FF"/>
                      </a:solidFill>
                    </a:rPr>
                    <a:t>h</a:t>
                  </a:r>
                  <a:endParaRPr lang="en-US" sz="8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86" name="Straight Connector 185"/>
                <p:cNvCxnSpPr/>
                <p:nvPr/>
              </p:nvCxnSpPr>
              <p:spPr bwMode="auto">
                <a:xfrm rot="10800000" flipV="1">
                  <a:off x="6684071" y="2908536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cxnSp>
              <p:nvCxnSpPr>
                <p:cNvPr id="187" name="Straight Connector 186"/>
                <p:cNvCxnSpPr/>
                <p:nvPr/>
              </p:nvCxnSpPr>
              <p:spPr bwMode="auto">
                <a:xfrm rot="10800000" flipH="1" flipV="1">
                  <a:off x="7124643" y="2908536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88" name="Isosceles Triangle 187"/>
                <p:cNvSpPr/>
                <p:nvPr/>
              </p:nvSpPr>
              <p:spPr bwMode="auto">
                <a:xfrm>
                  <a:off x="6356416" y="4742246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89" name="Isosceles Triangle 188"/>
                <p:cNvSpPr/>
                <p:nvPr/>
              </p:nvSpPr>
              <p:spPr bwMode="auto">
                <a:xfrm>
                  <a:off x="6915522" y="4742246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90" name="Isosceles Triangle 189"/>
                <p:cNvSpPr/>
                <p:nvPr/>
              </p:nvSpPr>
              <p:spPr bwMode="auto">
                <a:xfrm>
                  <a:off x="5898400" y="4036941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91" name="Isosceles Triangle 190"/>
                <p:cNvSpPr/>
                <p:nvPr/>
              </p:nvSpPr>
              <p:spPr bwMode="auto">
                <a:xfrm>
                  <a:off x="7345529" y="3348330"/>
                  <a:ext cx="458016" cy="394841"/>
                </a:xfrm>
                <a:prstGeom prst="triangle">
                  <a:avLst/>
                </a:prstGeom>
                <a:solidFill>
                  <a:schemeClr val="accent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  <p:sp>
              <p:nvSpPr>
                <p:cNvPr id="192" name="TextBox 191"/>
                <p:cNvSpPr txBox="1"/>
                <p:nvPr/>
              </p:nvSpPr>
              <p:spPr>
                <a:xfrm>
                  <a:off x="6429145" y="4856389"/>
                  <a:ext cx="312560" cy="241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93" name="TextBox 192"/>
                <p:cNvSpPr txBox="1"/>
                <p:nvPr/>
              </p:nvSpPr>
              <p:spPr>
                <a:xfrm>
                  <a:off x="6989033" y="4856389"/>
                  <a:ext cx="312560" cy="241573"/>
                </a:xfrm>
                <a:prstGeom prst="rect">
                  <a:avLst/>
                </a:prstGeom>
                <a:no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94" name="TextBox 193"/>
                <p:cNvSpPr txBox="1"/>
                <p:nvPr/>
              </p:nvSpPr>
              <p:spPr>
                <a:xfrm>
                  <a:off x="5971129" y="4151085"/>
                  <a:ext cx="312560" cy="241573"/>
                </a:xfrm>
                <a:prstGeom prst="rect">
                  <a:avLst/>
                </a:prstGeom>
                <a:noFill/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195" name="TextBox 194"/>
                <p:cNvSpPr txBox="1"/>
                <p:nvPr/>
              </p:nvSpPr>
              <p:spPr>
                <a:xfrm>
                  <a:off x="7418256" y="3462473"/>
                  <a:ext cx="312560" cy="241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>
                      <a:solidFill>
                        <a:schemeClr val="bg1"/>
                      </a:solidFill>
                    </a:rPr>
                    <a:t>T</a:t>
                  </a:r>
                  <a:r>
                    <a:rPr lang="en-US" sz="900" baseline="-25000" dirty="0">
                      <a:solidFill>
                        <a:schemeClr val="bg1"/>
                      </a:solidFill>
                    </a:rPr>
                    <a:t>0</a:t>
                  </a:r>
                </a:p>
              </p:txBody>
            </p:sp>
            <p:cxnSp>
              <p:nvCxnSpPr>
                <p:cNvPr id="196" name="Straight Connector 195"/>
                <p:cNvCxnSpPr/>
                <p:nvPr/>
              </p:nvCxnSpPr>
              <p:spPr bwMode="auto">
                <a:xfrm rot="10800000" flipH="1" flipV="1">
                  <a:off x="6639328" y="2140030"/>
                  <a:ext cx="449894" cy="439794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accent2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scene3d>
                  <a:camera prst="orthographicFront"/>
                  <a:lightRig rig="threePt" dir="t"/>
                </a:scene3d>
                <a:sp3d prstMaterial="matte"/>
              </p:spPr>
            </p:cxnSp>
            <p:sp>
              <p:nvSpPr>
                <p:cNvPr id="197" name="TextBox 196"/>
                <p:cNvSpPr txBox="1"/>
                <p:nvPr/>
              </p:nvSpPr>
              <p:spPr>
                <a:xfrm>
                  <a:off x="6011647" y="3371598"/>
                  <a:ext cx="415104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h-1</a:t>
                  </a:r>
                </a:p>
              </p:txBody>
            </p:sp>
            <p:sp>
              <p:nvSpPr>
                <p:cNvPr id="198" name="TextBox 197"/>
                <p:cNvSpPr txBox="1"/>
                <p:nvPr/>
              </p:nvSpPr>
              <p:spPr>
                <a:xfrm>
                  <a:off x="7089222" y="3371598"/>
                  <a:ext cx="403221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328439" y="4034275"/>
                  <a:ext cx="436276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h-2</a:t>
                  </a:r>
                </a:p>
              </p:txBody>
            </p:sp>
            <p:sp>
              <p:nvSpPr>
                <p:cNvPr id="200" name="TextBox 199"/>
                <p:cNvSpPr txBox="1"/>
                <p:nvPr/>
              </p:nvSpPr>
              <p:spPr>
                <a:xfrm>
                  <a:off x="6222335" y="5445976"/>
                  <a:ext cx="1270106" cy="3543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solidFill>
                        <a:srgbClr val="0000FF"/>
                      </a:solidFill>
                    </a:rPr>
                    <a:t>one is h-3 &amp; one is h-4</a:t>
                  </a:r>
                </a:p>
              </p:txBody>
            </p:sp>
            <p:sp>
              <p:nvSpPr>
                <p:cNvPr id="201" name="TextBox 200"/>
                <p:cNvSpPr txBox="1"/>
                <p:nvPr/>
              </p:nvSpPr>
              <p:spPr>
                <a:xfrm>
                  <a:off x="5629618" y="4036942"/>
                  <a:ext cx="436047" cy="2254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b="1" dirty="0">
                      <a:solidFill>
                        <a:srgbClr val="0000FF"/>
                      </a:solidFill>
                    </a:rPr>
                    <a:t>h-3</a:t>
                  </a:r>
                </a:p>
              </p:txBody>
            </p:sp>
            <p:sp>
              <p:nvSpPr>
                <p:cNvPr id="202" name="Left Brace 201"/>
                <p:cNvSpPr/>
                <p:nvPr/>
              </p:nvSpPr>
              <p:spPr bwMode="auto">
                <a:xfrm rot="16200000">
                  <a:off x="6721846" y="4903590"/>
                  <a:ext cx="302393" cy="887796"/>
                </a:xfrm>
                <a:prstGeom prst="leftBrace">
                  <a:avLst/>
                </a:prstGeom>
                <a:noFill/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0" charset="0"/>
                  </a:endParaRPr>
                </a:p>
              </p:txBody>
            </p:sp>
          </p:grpSp>
          <p:sp>
            <p:nvSpPr>
              <p:cNvPr id="205" name="Rectangle 204"/>
              <p:cNvSpPr/>
              <p:nvPr/>
            </p:nvSpPr>
            <p:spPr bwMode="auto">
              <a:xfrm>
                <a:off x="4603201" y="2591433"/>
                <a:ext cx="2276593" cy="4084624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6960197" y="2606523"/>
                <a:ext cx="2094084" cy="4068996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graphicFrame>
            <p:nvGraphicFramePr>
              <p:cNvPr id="6349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96707832"/>
                  </p:ext>
                </p:extLst>
              </p:nvPr>
            </p:nvGraphicFramePr>
            <p:xfrm>
              <a:off x="5166877" y="2634987"/>
              <a:ext cx="1155700" cy="354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622300" imgH="190500" progId="Equation.DSMT4">
                      <p:embed/>
                    </p:oleObj>
                  </mc:Choice>
                  <mc:Fallback>
                    <p:oleObj name="Equation" r:id="rId6" imgW="622300" imgH="1905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66877" y="2634987"/>
                            <a:ext cx="1155700" cy="354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493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3630768"/>
                  </p:ext>
                </p:extLst>
              </p:nvPr>
            </p:nvGraphicFramePr>
            <p:xfrm>
              <a:off x="7421270" y="2670903"/>
              <a:ext cx="1155700" cy="354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622300" imgH="190500" progId="Equation.DSMT4">
                      <p:embed/>
                    </p:oleObj>
                  </mc:Choice>
                  <mc:Fallback>
                    <p:oleObj name="Equation" r:id="rId8" imgW="622300" imgH="1905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21270" y="2670903"/>
                            <a:ext cx="1155700" cy="3540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0" name="TextBox 149"/>
            <p:cNvSpPr txBox="1"/>
            <p:nvPr/>
          </p:nvSpPr>
          <p:spPr>
            <a:xfrm>
              <a:off x="5056668" y="324455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-2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5611994" y="394559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-1</a:t>
              </a: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7476097" y="326284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-2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019231" y="3939499"/>
              <a:ext cx="429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+1</a:t>
              </a:r>
            </a:p>
          </p:txBody>
        </p:sp>
      </p:grpSp>
      <p:sp>
        <p:nvSpPr>
          <p:cNvPr id="146" name="Curved Down Arrow 145"/>
          <p:cNvSpPr/>
          <p:nvPr/>
        </p:nvSpPr>
        <p:spPr bwMode="auto">
          <a:xfrm>
            <a:off x="1486213" y="4093190"/>
            <a:ext cx="385323" cy="253538"/>
          </a:xfrm>
          <a:prstGeom prst="curvedDown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0" charset="0"/>
            </a:endParaRPr>
          </a:p>
        </p:txBody>
      </p:sp>
      <p:sp>
        <p:nvSpPr>
          <p:cNvPr id="154" name="Curved Down Arrow 153"/>
          <p:cNvSpPr/>
          <p:nvPr/>
        </p:nvSpPr>
        <p:spPr bwMode="auto">
          <a:xfrm flipH="1">
            <a:off x="3010240" y="4764584"/>
            <a:ext cx="385323" cy="253538"/>
          </a:xfrm>
          <a:prstGeom prst="curvedDown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0" charset="0"/>
            </a:endParaRPr>
          </a:p>
        </p:txBody>
      </p:sp>
      <p:sp>
        <p:nvSpPr>
          <p:cNvPr id="155" name="Curved Down Arrow 154"/>
          <p:cNvSpPr/>
          <p:nvPr/>
        </p:nvSpPr>
        <p:spPr bwMode="auto">
          <a:xfrm>
            <a:off x="3602002" y="4089499"/>
            <a:ext cx="385323" cy="253538"/>
          </a:xfrm>
          <a:prstGeom prst="curvedDown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07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54" grpId="0" animBg="1"/>
      <p:bldP spid="15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98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Inserting new leaf 2 in to AVL tree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may create an imbalance in path from leaf to root.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4348426" y="294952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407611" y="2949522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805257" y="2440381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03320" y="38958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9390" y="2732316"/>
            <a:ext cx="3461594" cy="901823"/>
            <a:chOff x="5528900" y="2708870"/>
            <a:chExt cx="3461594" cy="901823"/>
          </a:xfrm>
        </p:grpSpPr>
        <p:sp>
          <p:nvSpPr>
            <p:cNvPr id="196" name="Oval 195"/>
            <p:cNvSpPr/>
            <p:nvPr/>
          </p:nvSpPr>
          <p:spPr bwMode="auto">
            <a:xfrm>
              <a:off x="5528900" y="2708870"/>
              <a:ext cx="3461594" cy="901823"/>
            </a:xfrm>
            <a:prstGeom prst="ellipse">
              <a:avLst/>
            </a:prstGeom>
            <a:solidFill>
              <a:schemeClr val="bg1">
                <a:lumMod val="50000"/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82830" y="29860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Problem!</a:t>
              </a:r>
            </a:p>
          </p:txBody>
        </p:sp>
      </p:grpSp>
      <p:cxnSp>
        <p:nvCxnSpPr>
          <p:cNvPr id="98" name="Straight Arrow Connector 97"/>
          <p:cNvCxnSpPr>
            <a:stCxn id="111" idx="0"/>
            <a:endCxn id="115" idx="1"/>
          </p:cNvCxnSpPr>
          <p:nvPr/>
        </p:nvCxnSpPr>
        <p:spPr bwMode="auto">
          <a:xfrm flipV="1">
            <a:off x="904091" y="3756633"/>
            <a:ext cx="610130" cy="7675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0" name="Straight Arrow Connector 99"/>
          <p:cNvCxnSpPr>
            <a:stCxn id="115" idx="1"/>
            <a:endCxn id="117" idx="1"/>
          </p:cNvCxnSpPr>
          <p:nvPr/>
        </p:nvCxnSpPr>
        <p:spPr bwMode="auto">
          <a:xfrm flipV="1">
            <a:off x="1514221" y="2830756"/>
            <a:ext cx="757037" cy="9258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1" name="Straight Arrow Connector 100"/>
          <p:cNvCxnSpPr>
            <a:stCxn id="117" idx="1"/>
            <a:endCxn id="118" idx="1"/>
          </p:cNvCxnSpPr>
          <p:nvPr/>
        </p:nvCxnSpPr>
        <p:spPr bwMode="auto">
          <a:xfrm flipV="1">
            <a:off x="2271258" y="1866028"/>
            <a:ext cx="1394052" cy="964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30373" y="5284150"/>
            <a:ext cx="307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Increases heights </a:t>
            </a:r>
            <a:br>
              <a:rPr lang="en-US" dirty="0"/>
            </a:br>
            <a:r>
              <a:rPr lang="en-US" dirty="0"/>
              <a:t>along path from leaf to root.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95714" y="4326486"/>
            <a:ext cx="964112" cy="931521"/>
            <a:chOff x="695714" y="4326486"/>
            <a:chExt cx="964112" cy="931521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10800000" flipV="1">
              <a:off x="1067873" y="4326486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9" name="Oval 138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6383" y="4524210"/>
            <a:ext cx="2575190" cy="580996"/>
            <a:chOff x="846383" y="4524210"/>
            <a:chExt cx="2575190" cy="580996"/>
          </a:xfrm>
        </p:grpSpPr>
        <p:sp>
          <p:nvSpPr>
            <p:cNvPr id="107" name="TextBox 106"/>
            <p:cNvSpPr txBox="1"/>
            <p:nvPr/>
          </p:nvSpPr>
          <p:spPr>
            <a:xfrm>
              <a:off x="1611462" y="4705096"/>
              <a:ext cx="181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92D050"/>
                  </a:solidFill>
                </a:rPr>
                <a:t>balanceFactor</a:t>
              </a:r>
              <a:endParaRPr lang="en-US" sz="2000" dirty="0">
                <a:solidFill>
                  <a:srgbClr val="92D050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107" idx="1"/>
            </p:cNvCxnSpPr>
            <p:nvPr/>
          </p:nvCxnSpPr>
          <p:spPr bwMode="auto">
            <a:xfrm flipH="1" flipV="1">
              <a:off x="1060544" y="4705097"/>
              <a:ext cx="550918" cy="2000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97"/>
            <p:cNvSpPr>
              <a:spLocks noChangeArrowheads="1"/>
            </p:cNvSpPr>
            <p:nvPr/>
          </p:nvSpPr>
          <p:spPr bwMode="auto">
            <a:xfrm>
              <a:off x="846383" y="4524210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92D050"/>
                  </a:solidFill>
                  <a:latin typeface="Times" charset="0"/>
                </a:rPr>
                <a:t>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</p:grpSp>
      <p:sp>
        <p:nvSpPr>
          <p:cNvPr id="115" name="Rectangle 101"/>
          <p:cNvSpPr>
            <a:spLocks noChangeArrowheads="1"/>
          </p:cNvSpPr>
          <p:nvPr/>
        </p:nvSpPr>
        <p:spPr bwMode="auto">
          <a:xfrm>
            <a:off x="1514221" y="3618133"/>
            <a:ext cx="245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  <a:cs typeface="Arial" pitchFamily="34" charset="0"/>
              </a:rPr>
              <a:t>+1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cs typeface="Arial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2271258" y="2692256"/>
            <a:ext cx="245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  <a:cs typeface="Arial" pitchFamily="34" charset="0"/>
              </a:rPr>
              <a:t>+1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cs typeface="Arial" pitchFamily="34" charset="0"/>
            </a:endParaRPr>
          </a:p>
        </p:txBody>
      </p:sp>
      <p:sp>
        <p:nvSpPr>
          <p:cNvPr id="118" name="Rectangle 101"/>
          <p:cNvSpPr>
            <a:spLocks noChangeArrowheads="1"/>
          </p:cNvSpPr>
          <p:nvPr/>
        </p:nvSpPr>
        <p:spPr bwMode="auto">
          <a:xfrm>
            <a:off x="3665310" y="1727528"/>
            <a:ext cx="245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  <a:cs typeface="Arial" pitchFamily="34" charset="0"/>
              </a:rPr>
              <a:t>+2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04092" y="1866029"/>
            <a:ext cx="2761219" cy="2658182"/>
            <a:chOff x="1056491" y="2018428"/>
            <a:chExt cx="2761219" cy="2658182"/>
          </a:xfrm>
        </p:grpSpPr>
        <p:cxnSp>
          <p:nvCxnSpPr>
            <p:cNvPr id="128" name="Straight Arrow Connector 127"/>
            <p:cNvCxnSpPr/>
            <p:nvPr/>
          </p:nvCxnSpPr>
          <p:spPr bwMode="auto">
            <a:xfrm flipV="1">
              <a:off x="1056491" y="3909033"/>
              <a:ext cx="610130" cy="7675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 bwMode="auto">
            <a:xfrm flipV="1">
              <a:off x="1666621" y="2983156"/>
              <a:ext cx="757037" cy="9258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 flipV="1">
              <a:off x="2423658" y="2018428"/>
              <a:ext cx="1394052" cy="9647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5" grpId="0"/>
      <p:bldP spid="117" grpId="0"/>
      <p:bldP spid="1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98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dirty="0" err="1">
                <a:solidFill>
                  <a:srgbClr val="800000"/>
                </a:solidFill>
              </a:rPr>
              <a:t>trinode</a:t>
            </a:r>
            <a:r>
              <a:rPr lang="en-US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4348426" y="294952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407611" y="2949522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805257" y="2440381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03320" y="38958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9390" y="2732316"/>
            <a:ext cx="3461594" cy="901823"/>
            <a:chOff x="5528900" y="2708870"/>
            <a:chExt cx="3461594" cy="901823"/>
          </a:xfrm>
        </p:grpSpPr>
        <p:sp>
          <p:nvSpPr>
            <p:cNvPr id="196" name="Oval 195"/>
            <p:cNvSpPr/>
            <p:nvPr/>
          </p:nvSpPr>
          <p:spPr bwMode="auto">
            <a:xfrm>
              <a:off x="5528900" y="2708870"/>
              <a:ext cx="3461594" cy="901823"/>
            </a:xfrm>
            <a:prstGeom prst="ellipse">
              <a:avLst/>
            </a:prstGeom>
            <a:solidFill>
              <a:schemeClr val="bg1">
                <a:lumMod val="50000"/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82830" y="29860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Problem!</a:t>
              </a:r>
            </a:p>
          </p:txBody>
        </p:sp>
      </p:grpSp>
      <p:cxnSp>
        <p:nvCxnSpPr>
          <p:cNvPr id="98" name="Straight Arrow Connector 97"/>
          <p:cNvCxnSpPr>
            <a:stCxn id="111" idx="0"/>
          </p:cNvCxnSpPr>
          <p:nvPr/>
        </p:nvCxnSpPr>
        <p:spPr bwMode="auto">
          <a:xfrm flipV="1">
            <a:off x="904091" y="3756633"/>
            <a:ext cx="610130" cy="7675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V="1">
            <a:off x="1514221" y="2830756"/>
            <a:ext cx="757037" cy="9258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1" name="Straight Arrow Connector 100"/>
          <p:cNvCxnSpPr>
            <a:endCxn id="118" idx="1"/>
          </p:cNvCxnSpPr>
          <p:nvPr/>
        </p:nvCxnSpPr>
        <p:spPr bwMode="auto">
          <a:xfrm flipV="1">
            <a:off x="2271258" y="1866028"/>
            <a:ext cx="1394052" cy="964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695714" y="4326486"/>
            <a:ext cx="964112" cy="931521"/>
            <a:chOff x="695714" y="4326486"/>
            <a:chExt cx="964112" cy="931521"/>
          </a:xfrm>
        </p:grpSpPr>
        <p:cxnSp>
          <p:nvCxnSpPr>
            <p:cNvPr id="137" name="Straight Connector 136"/>
            <p:cNvCxnSpPr/>
            <p:nvPr/>
          </p:nvCxnSpPr>
          <p:spPr bwMode="auto">
            <a:xfrm rot="10800000" flipV="1">
              <a:off x="1067873" y="4326486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9" name="Oval 138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18" name="Rectangle 101"/>
          <p:cNvSpPr>
            <a:spLocks noChangeArrowheads="1"/>
          </p:cNvSpPr>
          <p:nvPr/>
        </p:nvSpPr>
        <p:spPr bwMode="auto">
          <a:xfrm>
            <a:off x="3665310" y="1727528"/>
            <a:ext cx="245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  <a:cs typeface="Arial" pitchFamily="34" charset="0"/>
              </a:rPr>
              <a:t>+2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cs typeface="Arial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4049646" y="4032721"/>
            <a:ext cx="5297554" cy="26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457200" lvl="1" indent="0" defTabSz="914400">
              <a:buNone/>
            </a:pPr>
            <a:endParaRPr lang="en-US" kern="0" dirty="0"/>
          </a:p>
          <a:p>
            <a:pPr lvl="1" defTabSz="914400"/>
            <a:r>
              <a:rPr lang="en-US" kern="0" dirty="0"/>
              <a:t>Denote</a:t>
            </a:r>
          </a:p>
          <a:p>
            <a:pPr lvl="2" defTabSz="914400"/>
            <a:r>
              <a:rPr lang="en-US" kern="0" dirty="0"/>
              <a:t>z = the lowest imbalanced node</a:t>
            </a:r>
          </a:p>
          <a:p>
            <a:pPr lvl="2" defTabSz="914400"/>
            <a:r>
              <a:rPr lang="en-US" kern="0" dirty="0"/>
              <a:t>y = the child of z with highest subtree</a:t>
            </a:r>
          </a:p>
          <a:p>
            <a:pPr lvl="2" defTabSz="914400"/>
            <a:r>
              <a:rPr lang="en-US" kern="0" dirty="0"/>
              <a:t>x = the child of y with highest subtree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 flipV="1">
            <a:off x="3952575" y="2543908"/>
            <a:ext cx="1146963" cy="2561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544646" y="3293694"/>
            <a:ext cx="2554892" cy="22513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1859508" y="4336049"/>
            <a:ext cx="3240030" cy="16075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2260815" y="2888812"/>
            <a:ext cx="2459840" cy="2442397"/>
            <a:chOff x="2260815" y="2888812"/>
            <a:chExt cx="2459840" cy="2442397"/>
          </a:xfrm>
        </p:grpSpPr>
        <p:cxnSp>
          <p:nvCxnSpPr>
            <p:cNvPr id="64" name="Straight Arrow Connector 63"/>
            <p:cNvCxnSpPr/>
            <p:nvPr/>
          </p:nvCxnSpPr>
          <p:spPr bwMode="auto">
            <a:xfrm>
              <a:off x="2260815" y="3019046"/>
              <a:ext cx="21516" cy="231216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4692562" y="2888812"/>
              <a:ext cx="28093" cy="49940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947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38413" y="2456695"/>
            <a:ext cx="3776847" cy="2920520"/>
            <a:chOff x="938413" y="2456695"/>
            <a:chExt cx="3776847" cy="2920520"/>
          </a:xfrm>
        </p:grpSpPr>
        <p:sp>
          <p:nvSpPr>
            <p:cNvPr id="140" name="Isosceles Triangle 139"/>
            <p:cNvSpPr/>
            <p:nvPr/>
          </p:nvSpPr>
          <p:spPr bwMode="auto">
            <a:xfrm>
              <a:off x="938413" y="3763108"/>
              <a:ext cx="1409849" cy="161410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16200000" flipH="1">
              <a:off x="2326883" y="3482379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43" name="Isosceles Triangle 142"/>
            <p:cNvSpPr/>
            <p:nvPr/>
          </p:nvSpPr>
          <p:spPr bwMode="auto">
            <a:xfrm>
              <a:off x="2481084" y="3937900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4" name="Isosceles Triangle 14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409243" y="4656193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576777" y="4088085"/>
              <a:ext cx="410690" cy="36933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544646" y="3293694"/>
            <a:ext cx="2554892" cy="22513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13" name="TextBox 112"/>
          <p:cNvSpPr txBox="1"/>
          <p:nvPr/>
        </p:nvSpPr>
        <p:spPr>
          <a:xfrm>
            <a:off x="1689338" y="2983913"/>
            <a:ext cx="54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h-1</a:t>
            </a:r>
          </a:p>
        </p:txBody>
      </p:sp>
      <p:sp>
        <p:nvSpPr>
          <p:cNvPr id="126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dirty="0" err="1">
                <a:solidFill>
                  <a:srgbClr val="800000"/>
                </a:solidFill>
              </a:rPr>
              <a:t>trinode</a:t>
            </a:r>
            <a:r>
              <a:rPr lang="en-US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4049646" y="4032721"/>
            <a:ext cx="5602354" cy="26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457200" lvl="1" indent="0" defTabSz="914400">
              <a:buNone/>
            </a:pPr>
            <a:endParaRPr lang="en-US" kern="0" dirty="0"/>
          </a:p>
          <a:p>
            <a:pPr marL="457200" lvl="1" indent="0" defTabSz="914400">
              <a:buNone/>
            </a:pPr>
            <a:endParaRPr lang="en-US" kern="0" dirty="0"/>
          </a:p>
          <a:p>
            <a:pPr marL="914400" lvl="2" indent="0" defTabSz="914400">
              <a:buNone/>
            </a:pPr>
            <a:endParaRPr lang="en-US" kern="0" dirty="0"/>
          </a:p>
          <a:p>
            <a:pPr lvl="2" defTabSz="914400"/>
            <a:r>
              <a:rPr lang="en-US" kern="0" dirty="0"/>
              <a:t>y = the child of z with highest subtree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079657" y="2019597"/>
            <a:ext cx="1833456" cy="3573487"/>
            <a:chOff x="2079657" y="2019597"/>
            <a:chExt cx="1833456" cy="3573487"/>
          </a:xfrm>
        </p:grpSpPr>
        <p:sp>
          <p:nvSpPr>
            <p:cNvPr id="92" name="TextBox 91"/>
            <p:cNvSpPr txBox="1"/>
            <p:nvPr/>
          </p:nvSpPr>
          <p:spPr>
            <a:xfrm>
              <a:off x="2079657" y="2019597"/>
              <a:ext cx="17118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rgbClr val="0000FF"/>
                  </a:solidFill>
                </a:rPr>
                <a:t>Def</a:t>
              </a:r>
              <a:r>
                <a:rPr lang="en-US" sz="1600" baseline="30000" dirty="0" err="1">
                  <a:solidFill>
                    <a:srgbClr val="0000FF"/>
                  </a:solidFill>
                </a:rPr>
                <a:t>n</a:t>
              </a:r>
              <a:r>
                <a:rPr lang="en-US" sz="1600" dirty="0">
                  <a:solidFill>
                    <a:srgbClr val="0000FF"/>
                  </a:solidFill>
                </a:rPr>
                <a:t>: h = height</a:t>
              </a:r>
            </a:p>
          </p:txBody>
        </p:sp>
        <p:cxnSp>
          <p:nvCxnSpPr>
            <p:cNvPr id="148" name="Straight Arrow Connector 147"/>
            <p:cNvCxnSpPr/>
            <p:nvPr/>
          </p:nvCxnSpPr>
          <p:spPr bwMode="auto">
            <a:xfrm>
              <a:off x="3891597" y="2137733"/>
              <a:ext cx="21516" cy="345535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2260815" y="2965376"/>
            <a:ext cx="5896216" cy="2365833"/>
            <a:chOff x="2260815" y="2965376"/>
            <a:chExt cx="5896216" cy="2365833"/>
          </a:xfrm>
        </p:grpSpPr>
        <p:grpSp>
          <p:nvGrpSpPr>
            <p:cNvPr id="152" name="Group 151"/>
            <p:cNvGrpSpPr/>
            <p:nvPr/>
          </p:nvGrpSpPr>
          <p:grpSpPr>
            <a:xfrm>
              <a:off x="2260815" y="3004924"/>
              <a:ext cx="2459840" cy="2326285"/>
              <a:chOff x="2260815" y="3004924"/>
              <a:chExt cx="2459840" cy="2326285"/>
            </a:xfrm>
          </p:grpSpPr>
          <p:cxnSp>
            <p:nvCxnSpPr>
              <p:cNvPr id="153" name="Straight Arrow Connector 152"/>
              <p:cNvCxnSpPr/>
              <p:nvPr/>
            </p:nvCxnSpPr>
            <p:spPr bwMode="auto">
              <a:xfrm>
                <a:off x="2260815" y="3019046"/>
                <a:ext cx="21516" cy="231216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  <p:cxnSp>
            <p:nvCxnSpPr>
              <p:cNvPr id="154" name="Straight Arrow Connector 153"/>
              <p:cNvCxnSpPr/>
              <p:nvPr/>
            </p:nvCxnSpPr>
            <p:spPr bwMode="auto">
              <a:xfrm>
                <a:off x="4692562" y="3004924"/>
                <a:ext cx="28093" cy="49940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accent3"/>
                </a:solidFill>
                <a:prstDash val="solid"/>
                <a:round/>
                <a:headEnd type="arrow" w="med" len="med"/>
                <a:tailEnd type="arrow"/>
              </a:ln>
              <a:effectLst/>
            </p:spPr>
          </p:cxnSp>
        </p:grpSp>
        <p:sp>
          <p:nvSpPr>
            <p:cNvPr id="155" name="TextBox 154"/>
            <p:cNvSpPr txBox="1"/>
            <p:nvPr/>
          </p:nvSpPr>
          <p:spPr>
            <a:xfrm>
              <a:off x="5280060" y="2965376"/>
              <a:ext cx="28769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At least one of its </a:t>
              </a:r>
              <a:br>
                <a:rPr lang="en-US" dirty="0">
                  <a:solidFill>
                    <a:srgbClr val="0000FF"/>
                  </a:solidFill>
                </a:rPr>
              </a:br>
              <a:r>
                <a:rPr lang="en-US" dirty="0">
                  <a:solidFill>
                    <a:srgbClr val="0000FF"/>
                  </a:solidFill>
                </a:rPr>
                <a:t>subtrees has height h-1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41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/>
          <p:cNvGrpSpPr/>
          <p:nvPr/>
        </p:nvGrpSpPr>
        <p:grpSpPr>
          <a:xfrm>
            <a:off x="938413" y="2456695"/>
            <a:ext cx="3776847" cy="2920520"/>
            <a:chOff x="938413" y="2456695"/>
            <a:chExt cx="3776847" cy="2920520"/>
          </a:xfrm>
        </p:grpSpPr>
        <p:sp>
          <p:nvSpPr>
            <p:cNvPr id="140" name="Isosceles Triangle 139"/>
            <p:cNvSpPr/>
            <p:nvPr/>
          </p:nvSpPr>
          <p:spPr bwMode="auto">
            <a:xfrm>
              <a:off x="938413" y="3763108"/>
              <a:ext cx="1409849" cy="161410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141" name="Straight Connector 140"/>
            <p:cNvCxnSpPr/>
            <p:nvPr/>
          </p:nvCxnSpPr>
          <p:spPr bwMode="auto">
            <a:xfrm rot="16200000" flipH="1">
              <a:off x="2326883" y="3482379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142" name="Straight Connector 141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43" name="Isosceles Triangle 142"/>
            <p:cNvSpPr/>
            <p:nvPr/>
          </p:nvSpPr>
          <p:spPr bwMode="auto">
            <a:xfrm>
              <a:off x="2481084" y="3937900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4" name="Isosceles Triangle 14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409243" y="4656193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576777" y="4088085"/>
              <a:ext cx="410690" cy="36933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3952575" y="2543908"/>
            <a:ext cx="1146963" cy="2561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1859508" y="4336049"/>
            <a:ext cx="3240030" cy="16075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13" name="TextBox 112"/>
          <p:cNvSpPr txBox="1"/>
          <p:nvPr/>
        </p:nvSpPr>
        <p:spPr>
          <a:xfrm>
            <a:off x="1689338" y="2983913"/>
            <a:ext cx="54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92611" y="3065974"/>
            <a:ext cx="53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71940" y="3926177"/>
            <a:ext cx="57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186045" y="3902731"/>
            <a:ext cx="57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26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dirty="0" err="1">
                <a:solidFill>
                  <a:srgbClr val="800000"/>
                </a:solidFill>
              </a:rPr>
              <a:t>trinode</a:t>
            </a:r>
            <a:r>
              <a:rPr lang="en-US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328" y="1663032"/>
            <a:ext cx="3912898" cy="400110"/>
            <a:chOff x="-2328" y="1663032"/>
            <a:chExt cx="3912898" cy="400110"/>
          </a:xfrm>
        </p:grpSpPr>
        <p:sp>
          <p:nvSpPr>
            <p:cNvPr id="118" name="Rectangle 101"/>
            <p:cNvSpPr>
              <a:spLocks noChangeArrowheads="1"/>
            </p:cNvSpPr>
            <p:nvPr/>
          </p:nvSpPr>
          <p:spPr bwMode="auto">
            <a:xfrm>
              <a:off x="3665310" y="1727528"/>
              <a:ext cx="2452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Times" charset="0"/>
                  <a:cs typeface="Arial" pitchFamily="34" charset="0"/>
                </a:rPr>
                <a:t>+2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-2328" y="1663032"/>
              <a:ext cx="3582645" cy="400110"/>
              <a:chOff x="1611462" y="4705096"/>
              <a:chExt cx="3582645" cy="400110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611462" y="4705096"/>
                <a:ext cx="16209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92D050"/>
                    </a:solidFill>
                    <a:latin typeface="Times" panose="02020603050405020304" pitchFamily="18" charset="0"/>
                    <a:cs typeface="Times" panose="02020603050405020304" pitchFamily="18" charset="0"/>
                  </a:rPr>
                  <a:t>balanceFactor</a:t>
                </a:r>
                <a:endParaRPr lang="en-US" sz="2000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  <p:cxnSp>
            <p:nvCxnSpPr>
              <p:cNvPr id="129" name="Straight Arrow Connector 128"/>
              <p:cNvCxnSpPr/>
              <p:nvPr/>
            </p:nvCxnSpPr>
            <p:spPr bwMode="auto">
              <a:xfrm>
                <a:off x="3284148" y="4905151"/>
                <a:ext cx="190995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31" name="Group 130"/>
          <p:cNvGrpSpPr/>
          <p:nvPr/>
        </p:nvGrpSpPr>
        <p:grpSpPr>
          <a:xfrm>
            <a:off x="21119" y="2284352"/>
            <a:ext cx="2529584" cy="707886"/>
            <a:chOff x="-2328" y="1663032"/>
            <a:chExt cx="2529584" cy="707886"/>
          </a:xfrm>
        </p:grpSpPr>
        <p:sp>
          <p:nvSpPr>
            <p:cNvPr id="132" name="Rectangle 101"/>
            <p:cNvSpPr>
              <a:spLocks noChangeArrowheads="1"/>
            </p:cNvSpPr>
            <p:nvPr/>
          </p:nvSpPr>
          <p:spPr bwMode="auto">
            <a:xfrm>
              <a:off x="2281996" y="2079218"/>
              <a:ext cx="2452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Times" charset="0"/>
                  <a:cs typeface="Arial" pitchFamily="34" charset="0"/>
                </a:rPr>
                <a:t>+1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-2328" y="1663032"/>
              <a:ext cx="10102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Assume</a:t>
              </a:r>
              <a:br>
                <a:rPr lang="en-US" sz="2000" dirty="0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</a:br>
              <a:endPara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4049646" y="4032721"/>
            <a:ext cx="5703954" cy="26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457200" lvl="1" indent="0" defTabSz="914400">
              <a:buNone/>
            </a:pPr>
            <a:endParaRPr lang="en-US" kern="0" dirty="0"/>
          </a:p>
          <a:p>
            <a:pPr marL="457200" lvl="1" indent="0" defTabSz="914400">
              <a:buNone/>
            </a:pPr>
            <a:endParaRPr lang="en-US" kern="0" dirty="0"/>
          </a:p>
          <a:p>
            <a:pPr lvl="2" defTabSz="914400"/>
            <a:r>
              <a:rPr lang="en-US" kern="0" dirty="0"/>
              <a:t>z = the lowest imbalanced node</a:t>
            </a:r>
          </a:p>
          <a:p>
            <a:pPr marL="914400" lvl="2" indent="0" defTabSz="914400">
              <a:buNone/>
            </a:pPr>
            <a:endParaRPr lang="en-US" kern="0" dirty="0"/>
          </a:p>
          <a:p>
            <a:pPr lvl="2" defTabSz="914400"/>
            <a:r>
              <a:rPr lang="en-US" kern="0" dirty="0"/>
              <a:t>x = the child of y with highest subtree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79657" y="2019597"/>
            <a:ext cx="1711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Def</a:t>
            </a:r>
            <a:r>
              <a:rPr lang="en-US" sz="1600" baseline="30000" dirty="0" err="1">
                <a:solidFill>
                  <a:srgbClr val="0000FF"/>
                </a:solidFill>
              </a:rPr>
              <a:t>n</a:t>
            </a:r>
            <a:r>
              <a:rPr lang="en-US" sz="1600" dirty="0">
                <a:solidFill>
                  <a:srgbClr val="0000FF"/>
                </a:solidFill>
              </a:rPr>
              <a:t>: h = height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898161" y="1604417"/>
            <a:ext cx="42675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 {-1,0,1}</a:t>
            </a:r>
          </a:p>
          <a:p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   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but only got one worse with insertion</a:t>
            </a:r>
          </a:p>
          <a:p>
            <a:r>
              <a:rPr lang="en-US" sz="2000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 {-2,2}</a:t>
            </a:r>
          </a:p>
          <a:p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By way of symmetry assume 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934449" y="3034049"/>
            <a:ext cx="42258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 {-1,0,1}</a:t>
            </a:r>
            <a:b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</a:b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Cases:</a:t>
            </a:r>
          </a:p>
          <a:p>
            <a:r>
              <a:rPr lang="en-US" sz="2000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=  +1 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</a:rPr>
              <a:t>we d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o now.</a:t>
            </a:r>
            <a:endParaRPr lang="en-US" sz="2000" dirty="0">
              <a:solidFill>
                <a:srgbClr val="92D050"/>
              </a:solidFill>
              <a:latin typeface="Times" panose="02020603050405020304" pitchFamily="18" charset="0"/>
              <a:cs typeface="Times" panose="02020603050405020304" pitchFamily="18" charset="0"/>
              <a:sym typeface="Symbol"/>
            </a:endParaRPr>
          </a:p>
          <a:p>
            <a:r>
              <a:rPr lang="en-US" sz="2000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=  -1  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we will do later.</a:t>
            </a:r>
          </a:p>
          <a:p>
            <a:r>
              <a:rPr lang="en-US" sz="2000" dirty="0" err="1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balanceFactor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sz="2000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=  0     </a:t>
            </a:r>
            <a:r>
              <a:rPr lang="en-US" sz="2000" dirty="0">
                <a:latin typeface="Times" panose="02020603050405020304" pitchFamily="18" charset="0"/>
                <a:cs typeface="Times" panose="02020603050405020304" pitchFamily="18" charset="0"/>
                <a:sym typeface="Symbol"/>
              </a:rPr>
              <a:t>is the same as -1.</a:t>
            </a:r>
          </a:p>
          <a:p>
            <a:endParaRPr lang="en-US" sz="2000" dirty="0">
              <a:solidFill>
                <a:srgbClr val="92D050"/>
              </a:solidFill>
              <a:latin typeface="Times" panose="02020603050405020304" pitchFamily="18" charset="0"/>
              <a:cs typeface="Times" panose="02020603050405020304" pitchFamily="18" charset="0"/>
              <a:sym typeface="Symbo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662" y="2634639"/>
            <a:ext cx="2031677" cy="369332"/>
            <a:chOff x="24662" y="2634639"/>
            <a:chExt cx="2031677" cy="369332"/>
          </a:xfrm>
        </p:grpSpPr>
        <p:sp>
          <p:nvSpPr>
            <p:cNvPr id="2" name="Rectangle 1"/>
            <p:cNvSpPr/>
            <p:nvPr/>
          </p:nvSpPr>
          <p:spPr>
            <a:xfrm>
              <a:off x="24662" y="2634639"/>
              <a:ext cx="14798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92D05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balanceFactor</a:t>
              </a:r>
              <a:endParaRPr lang="en-US" dirty="0">
                <a:solidFill>
                  <a:srgbClr val="92D050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1628034" y="2861960"/>
              <a:ext cx="428305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2406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16" grpId="0"/>
      <p:bldP spid="120" grpId="0"/>
      <p:bldP spid="48" grpId="0" uiExpand="1" build="allAtOnce"/>
      <p:bldP spid="5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3581400" y="685800"/>
            <a:ext cx="5334000" cy="3200400"/>
            <a:chOff x="3581400" y="685800"/>
            <a:chExt cx="5334000" cy="3200400"/>
          </a:xfrm>
        </p:grpSpPr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3581400" y="685800"/>
              <a:ext cx="5334000" cy="1143000"/>
            </a:xfrm>
            <a:prstGeom prst="wedgeRoundRectCallout">
              <a:avLst>
                <a:gd name="adj1" fmla="val 30218"/>
                <a:gd name="adj2" fmla="val 76347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 dirty="0">
                  <a:solidFill>
                    <a:srgbClr val="FFFFFF"/>
                  </a:solidFill>
                </a:rPr>
                <a:t>Problem: Store value/data </a:t>
              </a:r>
              <a:br>
                <a:rPr lang="en-US" altLang="en-US" sz="3000" i="0" dirty="0">
                  <a:solidFill>
                    <a:srgbClr val="FFFFFF"/>
                  </a:solidFill>
                </a:rPr>
              </a:br>
              <a:r>
                <a:rPr lang="en-US" altLang="en-US" sz="3000" i="0" dirty="0">
                  <a:solidFill>
                    <a:srgbClr val="FFFFFF"/>
                  </a:solidFill>
                </a:rPr>
                <a:t>                associated with keys.</a:t>
              </a:r>
              <a:endParaRPr lang="en-US" altLang="en-US" i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>
              <a:off x="7391400" y="1752600"/>
              <a:ext cx="1447800" cy="2133600"/>
              <a:chOff x="2013" y="2206"/>
              <a:chExt cx="679" cy="10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52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97654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1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3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aphicFrame>
        <p:nvGraphicFramePr>
          <p:cNvPr id="76" name="Group 8"/>
          <p:cNvGraphicFramePr>
            <a:graphicFrameLocks noGrp="1"/>
          </p:cNvGraphicFramePr>
          <p:nvPr>
            <p:ph sz="half" idx="2"/>
          </p:nvPr>
        </p:nvGraphicFramePr>
        <p:xfrm>
          <a:off x="2462246" y="1162051"/>
          <a:ext cx="966754" cy="3068431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2159992" y="530876"/>
            <a:ext cx="1270475" cy="4369116"/>
            <a:chOff x="2159992" y="504372"/>
            <a:chExt cx="1270475" cy="4369116"/>
          </a:xfrm>
        </p:grpSpPr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2270452" y="504372"/>
              <a:ext cx="1082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Array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2159992" y="1067812"/>
              <a:ext cx="1270475" cy="3805676"/>
              <a:chOff x="2159992" y="1067812"/>
              <a:chExt cx="1270475" cy="3805676"/>
            </a:xfrm>
          </p:grpSpPr>
          <p:sp>
            <p:nvSpPr>
              <p:cNvPr id="80" name="Rectangle 43"/>
              <p:cNvSpPr>
                <a:spLocks noChangeArrowheads="1"/>
              </p:cNvSpPr>
              <p:nvPr/>
            </p:nvSpPr>
            <p:spPr bwMode="auto">
              <a:xfrm>
                <a:off x="2159992" y="1067812"/>
                <a:ext cx="364202" cy="304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0" dirty="0"/>
                  <a:t> </a:t>
                </a:r>
                <a:r>
                  <a:rPr lang="en-US" sz="2400" i="0" baseline="-25000" dirty="0"/>
                  <a:t>0</a:t>
                </a:r>
              </a:p>
              <a:p>
                <a:pPr algn="r"/>
                <a:r>
                  <a:rPr lang="en-US" sz="2400" i="0" baseline="-25000" dirty="0"/>
                  <a:t>1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2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3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4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5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6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7</a:t>
                </a:r>
                <a:endParaRPr lang="en-US" sz="2400" i="0" dirty="0"/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2464904" y="3933690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3430467" y="3966348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2565016" y="4101189"/>
                <a:ext cx="9906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0" dirty="0"/>
                  <a:t>…</a:t>
                </a:r>
              </a:p>
            </p:txBody>
          </p:sp>
        </p:grpSp>
      </p:grp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2439199" y="2603500"/>
            <a:ext cx="97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</a:rPr>
              <a:t>k</a:t>
            </a:r>
            <a:r>
              <a:rPr lang="en-US" sz="2400" i="0" baseline="-25000" dirty="0">
                <a:solidFill>
                  <a:srgbClr val="FF0000"/>
                </a:solidFill>
              </a:rPr>
              <a:t>5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111 L 0.18837 0.0148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0" grpId="0"/>
      <p:bldP spid="31" grpId="0"/>
      <p:bldP spid="53" grpId="0"/>
      <p:bldP spid="55" grpId="0"/>
      <p:bldP spid="64" grpId="0"/>
      <p:bldP spid="8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8413" y="2456695"/>
            <a:ext cx="3776847" cy="2920520"/>
            <a:chOff x="938413" y="2456695"/>
            <a:chExt cx="3776847" cy="2920520"/>
          </a:xfrm>
        </p:grpSpPr>
        <p:sp>
          <p:nvSpPr>
            <p:cNvPr id="99" name="Isosceles Triangle 98"/>
            <p:cNvSpPr/>
            <p:nvPr/>
          </p:nvSpPr>
          <p:spPr bwMode="auto">
            <a:xfrm>
              <a:off x="938413" y="3763108"/>
              <a:ext cx="1409849" cy="161410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2326883" y="3482379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7" name="Straight Connector 96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03" name="Isosceles Triangle 102"/>
            <p:cNvSpPr/>
            <p:nvPr/>
          </p:nvSpPr>
          <p:spPr bwMode="auto">
            <a:xfrm>
              <a:off x="2481084" y="3937900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409243" y="4656193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76777" y="4088085"/>
              <a:ext cx="410690" cy="36933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14" name="TextBox 113"/>
          <p:cNvSpPr txBox="1"/>
          <p:nvPr/>
        </p:nvSpPr>
        <p:spPr>
          <a:xfrm>
            <a:off x="3892611" y="3065974"/>
            <a:ext cx="53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71940" y="3926177"/>
            <a:ext cx="57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186045" y="3902731"/>
            <a:ext cx="57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26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dirty="0" err="1">
                <a:solidFill>
                  <a:srgbClr val="800000"/>
                </a:solidFill>
              </a:rPr>
              <a:t>trinode</a:t>
            </a:r>
            <a:r>
              <a:rPr lang="en-US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91814" y="4603709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This subtree is balanced.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66823" y="2553930"/>
            <a:ext cx="1210588" cy="518400"/>
            <a:chOff x="4866823" y="2553930"/>
            <a:chExt cx="1210588" cy="518400"/>
          </a:xfrm>
        </p:grpSpPr>
        <p:sp>
          <p:nvSpPr>
            <p:cNvPr id="79" name="Right Arrow 78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866823" y="255393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rotateR</a:t>
              </a:r>
              <a:r>
                <a:rPr lang="en-US" dirty="0"/>
                <a:t>(z)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520600" y="3039643"/>
            <a:ext cx="57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319617" y="2479021"/>
            <a:ext cx="2577239" cy="1978522"/>
            <a:chOff x="6319617" y="2479021"/>
            <a:chExt cx="2577239" cy="1978522"/>
          </a:xfrm>
        </p:grpSpPr>
        <p:grpSp>
          <p:nvGrpSpPr>
            <p:cNvPr id="8" name="Group 7"/>
            <p:cNvGrpSpPr/>
            <p:nvPr/>
          </p:nvGrpSpPr>
          <p:grpSpPr>
            <a:xfrm>
              <a:off x="6319617" y="3399696"/>
              <a:ext cx="2577239" cy="1057847"/>
              <a:chOff x="6319617" y="3411419"/>
              <a:chExt cx="2577239" cy="1057847"/>
            </a:xfrm>
          </p:grpSpPr>
          <p:sp>
            <p:nvSpPr>
              <p:cNvPr id="60" name="Isosceles Triangle 59"/>
              <p:cNvSpPr/>
              <p:nvPr/>
            </p:nvSpPr>
            <p:spPr bwMode="auto">
              <a:xfrm>
                <a:off x="7569856" y="3949749"/>
                <a:ext cx="602640" cy="519517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1" name="Isosceles Triangle 60"/>
              <p:cNvSpPr/>
              <p:nvPr/>
            </p:nvSpPr>
            <p:spPr bwMode="auto">
              <a:xfrm>
                <a:off x="8294216" y="3924507"/>
                <a:ext cx="602640" cy="519517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7665549" y="4099934"/>
                <a:ext cx="411253" cy="369332"/>
              </a:xfrm>
              <a:prstGeom prst="rect">
                <a:avLst/>
              </a:prstGeom>
              <a:noFill/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8389909" y="4074692"/>
                <a:ext cx="4112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cxnSp>
            <p:nvCxnSpPr>
              <p:cNvPr id="73" name="Straight Connector 72"/>
              <p:cNvCxnSpPr/>
              <p:nvPr/>
            </p:nvCxnSpPr>
            <p:spPr bwMode="auto">
              <a:xfrm rot="5400000">
                <a:off x="7781120" y="3507155"/>
                <a:ext cx="542935" cy="36754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16200000" flipH="1">
                <a:off x="8148945" y="3506873"/>
                <a:ext cx="542935" cy="36810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</p:cxnSp>
          <p:sp>
            <p:nvSpPr>
              <p:cNvPr id="82" name="Isosceles Triangle 81"/>
              <p:cNvSpPr/>
              <p:nvPr/>
            </p:nvSpPr>
            <p:spPr bwMode="auto">
              <a:xfrm>
                <a:off x="6319617" y="3411419"/>
                <a:ext cx="790472" cy="1032606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519259" y="3940204"/>
                <a:ext cx="6091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T</a:t>
                </a:r>
                <a:r>
                  <a:rPr lang="en-US" baseline="-25000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 bwMode="auto">
            <a:xfrm rot="10800000" flipV="1">
              <a:off x="6855898" y="2479021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50" name="Oval 49"/>
            <p:cNvSpPr/>
            <p:nvPr/>
          </p:nvSpPr>
          <p:spPr bwMode="auto">
            <a:xfrm>
              <a:off x="6483739" y="2978035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42924" y="29780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68716" y="1786309"/>
            <a:ext cx="1457194" cy="1621427"/>
            <a:chOff x="6968716" y="1786309"/>
            <a:chExt cx="1457194" cy="1621427"/>
          </a:xfrm>
        </p:grpSpPr>
        <p:sp>
          <p:nvSpPr>
            <p:cNvPr id="54" name="Oval 53"/>
            <p:cNvSpPr/>
            <p:nvPr/>
          </p:nvSpPr>
          <p:spPr bwMode="auto">
            <a:xfrm>
              <a:off x="7993403" y="2975229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52588" y="29752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215026" y="2056077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74211" y="205607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10800000" flipH="1" flipV="1">
              <a:off x="7447851" y="248858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6968716" y="1786309"/>
              <a:ext cx="295977" cy="2966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sp>
        <p:nvSpPr>
          <p:cNvPr id="89" name="Rectangle 88"/>
          <p:cNvSpPr/>
          <p:nvPr/>
        </p:nvSpPr>
        <p:spPr>
          <a:xfrm>
            <a:off x="3437739" y="5377215"/>
            <a:ext cx="283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>
                <a:latin typeface="+mj-lt"/>
              </a:rPr>
              <a:t>T</a:t>
            </a:r>
            <a:r>
              <a:rPr lang="en-US" kern="0" baseline="-25000" dirty="0">
                <a:latin typeface="+mj-lt"/>
              </a:rPr>
              <a:t>1 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>
                <a:cs typeface="Times New Roman"/>
              </a:rPr>
              <a:t>≤  </a:t>
            </a:r>
            <a:r>
              <a:rPr lang="en-US" kern="0" dirty="0">
                <a:latin typeface="+mj-lt"/>
              </a:rPr>
              <a:t>y  </a:t>
            </a:r>
            <a:r>
              <a:rPr lang="en-US" kern="0" dirty="0">
                <a:cs typeface="Times New Roman"/>
              </a:rPr>
              <a:t>≤  </a:t>
            </a:r>
            <a:r>
              <a:rPr lang="en-US" kern="0" dirty="0"/>
              <a:t>T</a:t>
            </a:r>
            <a:r>
              <a:rPr lang="en-US" kern="0" baseline="-25000" dirty="0"/>
              <a:t>2 </a:t>
            </a:r>
            <a:r>
              <a:rPr lang="en-US" kern="0" dirty="0"/>
              <a:t> </a:t>
            </a:r>
            <a:r>
              <a:rPr lang="en-US" kern="0" dirty="0">
                <a:cs typeface="Times New Roman"/>
              </a:rPr>
              <a:t>≤  z  ≤ </a:t>
            </a:r>
            <a:r>
              <a:rPr lang="en-US" kern="0" dirty="0"/>
              <a:t>T</a:t>
            </a:r>
            <a:r>
              <a:rPr lang="en-US" kern="0" baseline="-25000" dirty="0"/>
              <a:t>3</a:t>
            </a:r>
            <a:endParaRPr lang="en-US" kern="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16656" y="3034510"/>
            <a:ext cx="141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>
                <a:latin typeface="+mj-lt"/>
              </a:rPr>
              <a:t>   </a:t>
            </a:r>
            <a:r>
              <a:rPr lang="en-US" kern="0" dirty="0">
                <a:latin typeface="+mj-lt"/>
                <a:cs typeface="Times New Roman"/>
              </a:rPr>
              <a:t>y ≤ z</a:t>
            </a:r>
            <a:endParaRPr lang="en-US" kern="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93771" y="3021956"/>
            <a:ext cx="2565716" cy="1250983"/>
            <a:chOff x="5993771" y="3021956"/>
            <a:chExt cx="2565716" cy="1250983"/>
          </a:xfrm>
        </p:grpSpPr>
        <p:sp>
          <p:nvSpPr>
            <p:cNvPr id="91" name="TextBox 90"/>
            <p:cNvSpPr txBox="1"/>
            <p:nvPr/>
          </p:nvSpPr>
          <p:spPr>
            <a:xfrm>
              <a:off x="8028944" y="3912784"/>
              <a:ext cx="530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h-3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993771" y="3021956"/>
              <a:ext cx="57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h-2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245625" y="3934385"/>
              <a:ext cx="573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h-3</a:t>
              </a:r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6699446" y="2094818"/>
            <a:ext cx="54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h-1</a:t>
            </a:r>
          </a:p>
        </p:txBody>
      </p:sp>
    </p:spTree>
    <p:extLst>
      <p:ext uri="{BB962C8B-B14F-4D97-AF65-F5344CB8AC3E}">
        <p14:creationId xmlns:p14="http://schemas.microsoft.com/office/powerpoint/2010/main" val="10613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38413" y="2456695"/>
            <a:ext cx="3776847" cy="2920520"/>
            <a:chOff x="938413" y="2456695"/>
            <a:chExt cx="3776847" cy="2920520"/>
          </a:xfrm>
        </p:grpSpPr>
        <p:sp>
          <p:nvSpPr>
            <p:cNvPr id="99" name="Isosceles Triangle 98"/>
            <p:cNvSpPr/>
            <p:nvPr/>
          </p:nvSpPr>
          <p:spPr bwMode="auto">
            <a:xfrm>
              <a:off x="938413" y="3763108"/>
              <a:ext cx="1409849" cy="161410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2326883" y="3482379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7" name="Straight Connector 96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03" name="Isosceles Triangle 102"/>
            <p:cNvSpPr/>
            <p:nvPr/>
          </p:nvSpPr>
          <p:spPr bwMode="auto">
            <a:xfrm>
              <a:off x="2481084" y="3937900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409243" y="4656193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576777" y="4088085"/>
              <a:ext cx="410690" cy="36933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92" name="TextBox 91"/>
          <p:cNvSpPr txBox="1"/>
          <p:nvPr/>
        </p:nvSpPr>
        <p:spPr>
          <a:xfrm>
            <a:off x="3131422" y="2019596"/>
            <a:ext cx="410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</a:t>
            </a:r>
          </a:p>
        </p:txBody>
      </p:sp>
      <p:sp>
        <p:nvSpPr>
          <p:cNvPr id="2" name="Rectangle 1"/>
          <p:cNvSpPr/>
          <p:nvPr/>
        </p:nvSpPr>
        <p:spPr>
          <a:xfrm>
            <a:off x="2492806" y="5014017"/>
            <a:ext cx="6651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Is the rest of the tree sufficiently </a:t>
            </a:r>
            <a:br>
              <a:rPr lang="en-US" kern="0" dirty="0"/>
            </a:br>
            <a:r>
              <a:rPr lang="en-US" kern="0" dirty="0"/>
              <a:t>balanced to make it an AVL tree?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kern="0" dirty="0"/>
              <a:t>Before the insert it was.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kern="0" dirty="0"/>
              <a:t>Insert made this subtree one higher.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kern="0" dirty="0"/>
              <a:t>Our restructuring made it 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kern="0" dirty="0"/>
              <a:t>Hence the whole tree is an </a:t>
            </a:r>
            <a:r>
              <a:rPr lang="en-US" dirty="0"/>
              <a:t>AVL Tree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699446" y="2094818"/>
            <a:ext cx="54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h-1</a:t>
            </a:r>
          </a:p>
        </p:txBody>
      </p:sp>
      <p:sp>
        <p:nvSpPr>
          <p:cNvPr id="60" name="Isosceles Triangle 59"/>
          <p:cNvSpPr/>
          <p:nvPr/>
        </p:nvSpPr>
        <p:spPr bwMode="auto">
          <a:xfrm>
            <a:off x="7569856" y="3938026"/>
            <a:ext cx="602640" cy="51951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8294216" y="3912784"/>
            <a:ext cx="602640" cy="519517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665549" y="4088211"/>
            <a:ext cx="411253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389909" y="4062969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 rot="5400000">
            <a:off x="7781120" y="3495432"/>
            <a:ext cx="542935" cy="36754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4" name="Straight Connector 73"/>
          <p:cNvCxnSpPr/>
          <p:nvPr/>
        </p:nvCxnSpPr>
        <p:spPr bwMode="auto">
          <a:xfrm rot="16200000" flipH="1">
            <a:off x="8148945" y="3495150"/>
            <a:ext cx="542935" cy="3681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82" name="Isosceles Triangle 81"/>
          <p:cNvSpPr/>
          <p:nvPr/>
        </p:nvSpPr>
        <p:spPr bwMode="auto">
          <a:xfrm>
            <a:off x="6319617" y="3399696"/>
            <a:ext cx="790472" cy="1032606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519259" y="3928481"/>
            <a:ext cx="609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483739" y="1786309"/>
            <a:ext cx="1942171" cy="1624233"/>
            <a:chOff x="6483739" y="1798032"/>
            <a:chExt cx="1942171" cy="1624233"/>
          </a:xfrm>
        </p:grpSpPr>
        <p:cxnSp>
          <p:nvCxnSpPr>
            <p:cNvPr id="49" name="Straight Connector 48"/>
            <p:cNvCxnSpPr/>
            <p:nvPr/>
          </p:nvCxnSpPr>
          <p:spPr bwMode="auto">
            <a:xfrm rot="10800000" flipV="1">
              <a:off x="6855898" y="249074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50" name="Oval 49"/>
            <p:cNvSpPr/>
            <p:nvPr/>
          </p:nvSpPr>
          <p:spPr bwMode="auto">
            <a:xfrm>
              <a:off x="6483739" y="2989758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542924" y="298975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993403" y="2986952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052588" y="29869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7215026" y="20678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274211" y="2067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rot="10800000" flipH="1" flipV="1">
              <a:off x="7447851" y="2500307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6968716" y="1798032"/>
              <a:ext cx="295977" cy="2966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grpSp>
        <p:nvGrpSpPr>
          <p:cNvPr id="10" name="Group 9"/>
          <p:cNvGrpSpPr/>
          <p:nvPr/>
        </p:nvGrpSpPr>
        <p:grpSpPr>
          <a:xfrm>
            <a:off x="674106" y="389532"/>
            <a:ext cx="6335094" cy="1408500"/>
            <a:chOff x="674106" y="389532"/>
            <a:chExt cx="6335094" cy="1408500"/>
          </a:xfrm>
        </p:grpSpPr>
        <p:grpSp>
          <p:nvGrpSpPr>
            <p:cNvPr id="9" name="Group 8"/>
            <p:cNvGrpSpPr/>
            <p:nvPr/>
          </p:nvGrpSpPr>
          <p:grpSpPr>
            <a:xfrm>
              <a:off x="674106" y="393767"/>
              <a:ext cx="2800887" cy="1404265"/>
              <a:chOff x="674106" y="393767"/>
              <a:chExt cx="2800887" cy="1404265"/>
            </a:xfrm>
          </p:grpSpPr>
          <p:sp>
            <p:nvSpPr>
              <p:cNvPr id="88" name="Isosceles Triangle 87"/>
              <p:cNvSpPr/>
              <p:nvPr/>
            </p:nvSpPr>
            <p:spPr bwMode="auto">
              <a:xfrm>
                <a:off x="674106" y="393767"/>
                <a:ext cx="2800887" cy="140426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1350696" y="1095899"/>
                <a:ext cx="1441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Rest of Tree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208313" y="389532"/>
              <a:ext cx="2800887" cy="1404265"/>
              <a:chOff x="674106" y="393767"/>
              <a:chExt cx="2800887" cy="1404265"/>
            </a:xfrm>
          </p:grpSpPr>
          <p:sp>
            <p:nvSpPr>
              <p:cNvPr id="62" name="Isosceles Triangle 61"/>
              <p:cNvSpPr/>
              <p:nvPr/>
            </p:nvSpPr>
            <p:spPr bwMode="auto">
              <a:xfrm>
                <a:off x="674106" y="393767"/>
                <a:ext cx="2800887" cy="140426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350696" y="1095899"/>
                <a:ext cx="1441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Rest of Tree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6291814" y="4603709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This subtree is balanced.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83389" y="6116488"/>
            <a:ext cx="2941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kern="0" dirty="0"/>
              <a:t>back to the original height. </a:t>
            </a:r>
          </a:p>
        </p:txBody>
      </p:sp>
    </p:spTree>
    <p:extLst>
      <p:ext uri="{BB962C8B-B14F-4D97-AF65-F5344CB8AC3E}">
        <p14:creationId xmlns:p14="http://schemas.microsoft.com/office/powerpoint/2010/main" val="26878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66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98" name="Content Placeholder 197"/>
          <p:cNvSpPr>
            <a:spLocks noGrp="1"/>
          </p:cNvSpPr>
          <p:nvPr>
            <p:ph idx="1"/>
          </p:nvPr>
        </p:nvSpPr>
        <p:spPr>
          <a:xfrm>
            <a:off x="220863" y="886243"/>
            <a:ext cx="8043906" cy="9896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Try another example.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Inserting new leaf 6 in to AVL tree 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4348426" y="294952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407611" y="2949522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805257" y="2440381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03320" y="38958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60389" y="4328378"/>
            <a:ext cx="1055754" cy="832764"/>
            <a:chOff x="72467" y="4425243"/>
            <a:chExt cx="1055754" cy="832764"/>
          </a:xfrm>
        </p:grpSpPr>
        <p:cxnSp>
          <p:nvCxnSpPr>
            <p:cNvPr id="137" name="Straight Connector 136"/>
            <p:cNvCxnSpPr>
              <a:stCxn id="186" idx="4"/>
            </p:cNvCxnSpPr>
            <p:nvPr/>
          </p:nvCxnSpPr>
          <p:spPr bwMode="auto">
            <a:xfrm>
              <a:off x="72467" y="4425243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9" name="Oval 138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275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43211" y="2978332"/>
            <a:ext cx="3761771" cy="2243198"/>
            <a:chOff x="1243211" y="2814210"/>
            <a:chExt cx="3761771" cy="2243198"/>
          </a:xfrm>
        </p:grpSpPr>
        <p:sp>
          <p:nvSpPr>
            <p:cNvPr id="53" name="Isosceles Triangle 52"/>
            <p:cNvSpPr/>
            <p:nvPr/>
          </p:nvSpPr>
          <p:spPr bwMode="auto">
            <a:xfrm>
              <a:off x="2582286" y="3493463"/>
              <a:ext cx="1918539" cy="1563945"/>
            </a:xfrm>
            <a:prstGeom prst="triangle">
              <a:avLst>
                <a:gd name="adj" fmla="val 371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74687" y="4641141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11" name="Isosceles Triangle 110"/>
            <p:cNvSpPr/>
            <p:nvPr/>
          </p:nvSpPr>
          <p:spPr bwMode="auto">
            <a:xfrm>
              <a:off x="1243211" y="3763109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1444412" y="415210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3" name="Isosceles Triangle 112"/>
            <p:cNvSpPr/>
            <p:nvPr/>
          </p:nvSpPr>
          <p:spPr bwMode="auto">
            <a:xfrm>
              <a:off x="4147225" y="2814210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348426" y="3203205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cxnSp>
        <p:nvCxnSpPr>
          <p:cNvPr id="132" name="Straight Connector 131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4348426" y="294952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407611" y="2949522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805257" y="2440381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03320" y="38958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60389" y="4328378"/>
            <a:ext cx="1055754" cy="832764"/>
            <a:chOff x="72467" y="4425243"/>
            <a:chExt cx="1055754" cy="832764"/>
          </a:xfrm>
        </p:grpSpPr>
        <p:cxnSp>
          <p:nvCxnSpPr>
            <p:cNvPr id="137" name="Straight Connector 136"/>
            <p:cNvCxnSpPr>
              <a:stCxn id="186" idx="4"/>
            </p:cNvCxnSpPr>
            <p:nvPr/>
          </p:nvCxnSpPr>
          <p:spPr bwMode="auto">
            <a:xfrm>
              <a:off x="72467" y="4425243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9" name="Oval 138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866823" y="2553930"/>
            <a:ext cx="1210588" cy="518400"/>
            <a:chOff x="4866823" y="2553930"/>
            <a:chExt cx="1210588" cy="518400"/>
          </a:xfrm>
        </p:grpSpPr>
        <p:sp>
          <p:nvSpPr>
            <p:cNvPr id="70" name="Right Arrow 69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66823" y="255393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rotateR</a:t>
              </a:r>
              <a:r>
                <a:rPr lang="en-US" dirty="0"/>
                <a:t>(z)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70498" y="2067800"/>
            <a:ext cx="2972923" cy="3210173"/>
            <a:chOff x="6270498" y="2067800"/>
            <a:chExt cx="2972923" cy="3210173"/>
          </a:xfrm>
        </p:grpSpPr>
        <p:sp>
          <p:nvSpPr>
            <p:cNvPr id="119" name="Isosceles Triangle 118"/>
            <p:cNvSpPr/>
            <p:nvPr/>
          </p:nvSpPr>
          <p:spPr bwMode="auto">
            <a:xfrm>
              <a:off x="6270498" y="2941783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21" name="Isosceles Triangle 120"/>
            <p:cNvSpPr/>
            <p:nvPr/>
          </p:nvSpPr>
          <p:spPr bwMode="auto">
            <a:xfrm>
              <a:off x="8169625" y="3844455"/>
              <a:ext cx="857757" cy="834614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37" name="Straight Connector 36"/>
            <p:cNvCxnSpPr/>
            <p:nvPr/>
          </p:nvCxnSpPr>
          <p:spPr bwMode="auto">
            <a:xfrm rot="10800000" flipV="1">
              <a:off x="6855898" y="249074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38" name="Oval 37"/>
            <p:cNvSpPr/>
            <p:nvPr/>
          </p:nvSpPr>
          <p:spPr bwMode="auto">
            <a:xfrm>
              <a:off x="6483739" y="2989758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42924" y="298975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7993403" y="2986952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052588" y="298695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7215026" y="20678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274211" y="2067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 rot="17010333">
              <a:off x="8653718" y="4656124"/>
              <a:ext cx="411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5400000">
              <a:off x="7781120" y="3507155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8148945" y="3506873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67" name="Straight Connector 66"/>
            <p:cNvCxnSpPr/>
            <p:nvPr/>
          </p:nvCxnSpPr>
          <p:spPr bwMode="auto">
            <a:xfrm rot="10800000" flipH="1" flipV="1">
              <a:off x="7447851" y="2500307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78" name="Oval 77"/>
            <p:cNvSpPr/>
            <p:nvPr/>
          </p:nvSpPr>
          <p:spPr bwMode="auto">
            <a:xfrm>
              <a:off x="8388212" y="3930282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447397" y="3930282"/>
              <a:ext cx="313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</a:t>
              </a:r>
            </a:p>
          </p:txBody>
        </p:sp>
        <p:sp>
          <p:nvSpPr>
            <p:cNvPr id="99" name="Isosceles Triangle 98"/>
            <p:cNvSpPr/>
            <p:nvPr/>
          </p:nvSpPr>
          <p:spPr bwMode="auto">
            <a:xfrm>
              <a:off x="7324882" y="3714028"/>
              <a:ext cx="1918539" cy="1563945"/>
            </a:xfrm>
            <a:prstGeom prst="triangle">
              <a:avLst>
                <a:gd name="adj" fmla="val 3718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617283" y="4861706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586731" y="397576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645916" y="397576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7808319" y="4416170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08" name="Oval 107"/>
            <p:cNvSpPr/>
            <p:nvPr/>
          </p:nvSpPr>
          <p:spPr bwMode="auto">
            <a:xfrm>
              <a:off x="8426232" y="4808524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478156" y="483613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471699" y="3330778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8370826" y="4233450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126" name="TextBox 125"/>
          <p:cNvSpPr txBox="1"/>
          <p:nvPr/>
        </p:nvSpPr>
        <p:spPr>
          <a:xfrm>
            <a:off x="5422699" y="1721973"/>
            <a:ext cx="3102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92D050"/>
                </a:solidFill>
              </a:rPr>
              <a:t>balanceFactor</a:t>
            </a:r>
            <a:r>
              <a:rPr lang="en-US" sz="2000" dirty="0">
                <a:solidFill>
                  <a:srgbClr val="92D050"/>
                </a:solidFill>
              </a:rPr>
              <a:t> = </a:t>
            </a:r>
            <a:r>
              <a:rPr lang="en-US" sz="2000" dirty="0">
                <a:solidFill>
                  <a:schemeClr val="accent3"/>
                </a:solidFill>
              </a:rPr>
              <a:t>1-3</a:t>
            </a:r>
            <a:r>
              <a:rPr lang="en-US" sz="2000" dirty="0">
                <a:solidFill>
                  <a:srgbClr val="92D050"/>
                </a:solidFill>
              </a:rPr>
              <a:t> = -2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99568" y="1072278"/>
            <a:ext cx="2890898" cy="1180188"/>
            <a:chOff x="6199568" y="1072278"/>
            <a:chExt cx="2890898" cy="1180188"/>
          </a:xfrm>
        </p:grpSpPr>
        <p:grpSp>
          <p:nvGrpSpPr>
            <p:cNvPr id="129" name="Group 26"/>
            <p:cNvGrpSpPr>
              <a:grpSpLocks/>
            </p:cNvGrpSpPr>
            <p:nvPr/>
          </p:nvGrpSpPr>
          <p:grpSpPr bwMode="auto">
            <a:xfrm>
              <a:off x="8145904" y="1072278"/>
              <a:ext cx="944562" cy="1180188"/>
              <a:chOff x="2065" y="1551"/>
              <a:chExt cx="1628" cy="1988"/>
            </a:xfrm>
          </p:grpSpPr>
          <p:sp>
            <p:nvSpPr>
              <p:cNvPr id="131" name="Freeform 9"/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0"/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1"/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2"/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"/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"/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"/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6"/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7"/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8"/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9"/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1"/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2"/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3"/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4"/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25"/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0" name="AutoShape 27"/>
            <p:cNvSpPr>
              <a:spLocks noChangeArrowheads="1"/>
            </p:cNvSpPr>
            <p:nvPr/>
          </p:nvSpPr>
          <p:spPr bwMode="auto">
            <a:xfrm>
              <a:off x="6199568" y="1114622"/>
              <a:ext cx="1904611" cy="607351"/>
            </a:xfrm>
            <a:prstGeom prst="wedgeRectCallout">
              <a:avLst>
                <a:gd name="adj1" fmla="val 63299"/>
                <a:gd name="adj2" fmla="val -8848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altLang="en-US" dirty="0"/>
                <a:t>Oops!</a:t>
              </a:r>
              <a:br>
                <a:rPr lang="en-US" altLang="en-US" dirty="0"/>
              </a:br>
              <a:r>
                <a:rPr lang="en-US" altLang="en-US" dirty="0"/>
                <a:t>Not an AVL Tree.</a:t>
              </a:r>
            </a:p>
          </p:txBody>
        </p:sp>
      </p:grpSp>
      <p:sp>
        <p:nvSpPr>
          <p:cNvPr id="81" name="Content Placeholder 197"/>
          <p:cNvSpPr>
            <a:spLocks noGrp="1"/>
          </p:cNvSpPr>
          <p:nvPr>
            <p:ph idx="1"/>
          </p:nvPr>
        </p:nvSpPr>
        <p:spPr>
          <a:xfrm>
            <a:off x="220863" y="886243"/>
            <a:ext cx="8043906" cy="9896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Try another example.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Inserting new leaf 6 in to AVL tree </a:t>
            </a:r>
          </a:p>
        </p:txBody>
      </p:sp>
    </p:spTree>
    <p:extLst>
      <p:ext uri="{BB962C8B-B14F-4D97-AF65-F5344CB8AC3E}">
        <p14:creationId xmlns:p14="http://schemas.microsoft.com/office/powerpoint/2010/main" val="41370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4348426" y="294952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407611" y="2949522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805257" y="2440381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03320" y="38958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9390" y="2732316"/>
            <a:ext cx="3461594" cy="901823"/>
            <a:chOff x="5528900" y="2708870"/>
            <a:chExt cx="3461594" cy="901823"/>
          </a:xfrm>
        </p:grpSpPr>
        <p:sp>
          <p:nvSpPr>
            <p:cNvPr id="196" name="Oval 195"/>
            <p:cNvSpPr/>
            <p:nvPr/>
          </p:nvSpPr>
          <p:spPr bwMode="auto">
            <a:xfrm>
              <a:off x="5528900" y="2708870"/>
              <a:ext cx="3461594" cy="901823"/>
            </a:xfrm>
            <a:prstGeom prst="ellipse">
              <a:avLst/>
            </a:prstGeom>
            <a:solidFill>
              <a:schemeClr val="bg1">
                <a:lumMod val="50000"/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82830" y="29860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Problem!</a:t>
              </a:r>
            </a:p>
          </p:txBody>
        </p:sp>
      </p:grpSp>
      <p:cxnSp>
        <p:nvCxnSpPr>
          <p:cNvPr id="98" name="Straight Arrow Connector 97"/>
          <p:cNvCxnSpPr>
            <a:stCxn id="111" idx="0"/>
            <a:endCxn id="115" idx="1"/>
          </p:cNvCxnSpPr>
          <p:nvPr/>
        </p:nvCxnSpPr>
        <p:spPr bwMode="auto">
          <a:xfrm flipH="1" flipV="1">
            <a:off x="2922300" y="3756632"/>
            <a:ext cx="947710" cy="7089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0" name="Straight Arrow Connector 99"/>
          <p:cNvCxnSpPr>
            <a:stCxn id="115" idx="1"/>
            <a:endCxn id="117" idx="1"/>
          </p:cNvCxnSpPr>
          <p:nvPr/>
        </p:nvCxnSpPr>
        <p:spPr bwMode="auto">
          <a:xfrm flipH="1" flipV="1">
            <a:off x="2271258" y="2830756"/>
            <a:ext cx="651042" cy="925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1" name="Straight Arrow Connector 100"/>
          <p:cNvCxnSpPr>
            <a:stCxn id="117" idx="1"/>
            <a:endCxn id="118" idx="1"/>
          </p:cNvCxnSpPr>
          <p:nvPr/>
        </p:nvCxnSpPr>
        <p:spPr bwMode="auto">
          <a:xfrm flipV="1">
            <a:off x="2271258" y="1866028"/>
            <a:ext cx="1394052" cy="964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2813390" y="5284149"/>
            <a:ext cx="307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Increases heights </a:t>
            </a:r>
            <a:br>
              <a:rPr lang="en-US" dirty="0"/>
            </a:br>
            <a:r>
              <a:rPr lang="en-US" dirty="0"/>
              <a:t>along path from leaf to root.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60389" y="4328378"/>
            <a:ext cx="1055754" cy="832764"/>
            <a:chOff x="72467" y="4425243"/>
            <a:chExt cx="1055754" cy="832764"/>
          </a:xfrm>
        </p:grpSpPr>
        <p:cxnSp>
          <p:nvCxnSpPr>
            <p:cNvPr id="137" name="Straight Connector 136"/>
            <p:cNvCxnSpPr>
              <a:stCxn id="186" idx="4"/>
            </p:cNvCxnSpPr>
            <p:nvPr/>
          </p:nvCxnSpPr>
          <p:spPr bwMode="auto">
            <a:xfrm>
              <a:off x="72467" y="4425243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9" name="Oval 138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2302" y="4465595"/>
            <a:ext cx="2575190" cy="580996"/>
            <a:chOff x="846383" y="4524210"/>
            <a:chExt cx="2575190" cy="580996"/>
          </a:xfrm>
        </p:grpSpPr>
        <p:sp>
          <p:nvSpPr>
            <p:cNvPr id="107" name="TextBox 106"/>
            <p:cNvSpPr txBox="1"/>
            <p:nvPr/>
          </p:nvSpPr>
          <p:spPr>
            <a:xfrm>
              <a:off x="1611462" y="4705096"/>
              <a:ext cx="18101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92D050"/>
                  </a:solidFill>
                </a:rPr>
                <a:t>balanceFactor</a:t>
              </a:r>
              <a:endParaRPr lang="en-US" sz="2000" dirty="0">
                <a:solidFill>
                  <a:srgbClr val="92D050"/>
                </a:solidFill>
              </a:endParaRPr>
            </a:p>
          </p:txBody>
        </p:sp>
        <p:cxnSp>
          <p:nvCxnSpPr>
            <p:cNvPr id="108" name="Straight Arrow Connector 107"/>
            <p:cNvCxnSpPr>
              <a:stCxn id="107" idx="1"/>
            </p:cNvCxnSpPr>
            <p:nvPr/>
          </p:nvCxnSpPr>
          <p:spPr bwMode="auto">
            <a:xfrm flipH="1" flipV="1">
              <a:off x="1060544" y="4705097"/>
              <a:ext cx="550918" cy="2000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1" name="Rectangle 97"/>
            <p:cNvSpPr>
              <a:spLocks noChangeArrowheads="1"/>
            </p:cNvSpPr>
            <p:nvPr/>
          </p:nvSpPr>
          <p:spPr bwMode="auto">
            <a:xfrm>
              <a:off x="846383" y="4524210"/>
              <a:ext cx="11541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92D050"/>
                  </a:solidFill>
                  <a:latin typeface="Times" charset="0"/>
                </a:rPr>
                <a:t>0</a:t>
              </a:r>
              <a:endPara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</a:endParaRPr>
            </a:p>
          </p:txBody>
        </p:sp>
      </p:grpSp>
      <p:sp>
        <p:nvSpPr>
          <p:cNvPr id="115" name="Rectangle 101"/>
          <p:cNvSpPr>
            <a:spLocks noChangeArrowheads="1"/>
          </p:cNvSpPr>
          <p:nvPr/>
        </p:nvSpPr>
        <p:spPr bwMode="auto">
          <a:xfrm>
            <a:off x="2922300" y="3618132"/>
            <a:ext cx="192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92D050"/>
                </a:solidFill>
                <a:latin typeface="Times" charset="0"/>
              </a:rPr>
              <a:t>-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</a:rPr>
              <a:t>1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118" name="Rectangle 101"/>
          <p:cNvSpPr>
            <a:spLocks noChangeArrowheads="1"/>
          </p:cNvSpPr>
          <p:nvPr/>
        </p:nvSpPr>
        <p:spPr bwMode="auto">
          <a:xfrm>
            <a:off x="3665310" y="1727528"/>
            <a:ext cx="245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  <a:cs typeface="Arial" pitchFamily="34" charset="0"/>
              </a:rPr>
              <a:t>+2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294705" y="1866029"/>
            <a:ext cx="1575305" cy="2599566"/>
            <a:chOff x="2423658" y="2018428"/>
            <a:chExt cx="1575305" cy="2599566"/>
          </a:xfrm>
        </p:grpSpPr>
        <p:cxnSp>
          <p:nvCxnSpPr>
            <p:cNvPr id="128" name="Straight Arrow Connector 127"/>
            <p:cNvCxnSpPr>
              <a:stCxn id="111" idx="0"/>
              <a:endCxn id="115" idx="1"/>
            </p:cNvCxnSpPr>
            <p:nvPr/>
          </p:nvCxnSpPr>
          <p:spPr bwMode="auto">
            <a:xfrm flipH="1" flipV="1">
              <a:off x="3051253" y="3909031"/>
              <a:ext cx="947710" cy="70896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9" name="Straight Arrow Connector 128"/>
            <p:cNvCxnSpPr>
              <a:stCxn id="115" idx="1"/>
            </p:cNvCxnSpPr>
            <p:nvPr/>
          </p:nvCxnSpPr>
          <p:spPr bwMode="auto">
            <a:xfrm flipH="1" flipV="1">
              <a:off x="2423659" y="2983157"/>
              <a:ext cx="627594" cy="92587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 flipV="1">
              <a:off x="2423658" y="2018428"/>
              <a:ext cx="1394052" cy="9647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2271258" y="2692256"/>
            <a:ext cx="192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92D050"/>
                </a:solidFill>
                <a:latin typeface="Times" charset="0"/>
              </a:rPr>
              <a:t>-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</a:rPr>
              <a:t>1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42" name="Content Placeholder 197"/>
          <p:cNvSpPr>
            <a:spLocks noGrp="1"/>
          </p:cNvSpPr>
          <p:nvPr>
            <p:ph idx="1"/>
          </p:nvPr>
        </p:nvSpPr>
        <p:spPr>
          <a:xfrm>
            <a:off x="220863" y="886243"/>
            <a:ext cx="8043906" cy="98961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Try another example.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    Inserting new leaf 6 in to AVL tree </a:t>
            </a:r>
          </a:p>
        </p:txBody>
      </p:sp>
    </p:spTree>
    <p:extLst>
      <p:ext uri="{BB962C8B-B14F-4D97-AF65-F5344CB8AC3E}">
        <p14:creationId xmlns:p14="http://schemas.microsoft.com/office/powerpoint/2010/main" val="202107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5" grpId="0"/>
      <p:bldP spid="118" grpId="0"/>
      <p:bldP spid="1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" name="Straight Connector 131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9" name="Oval 168"/>
          <p:cNvSpPr/>
          <p:nvPr/>
        </p:nvSpPr>
        <p:spPr bwMode="auto">
          <a:xfrm>
            <a:off x="1427001" y="390354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486186" y="3903542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75" name="Oval 174"/>
          <p:cNvSpPr/>
          <p:nvPr/>
        </p:nvSpPr>
        <p:spPr bwMode="auto">
          <a:xfrm>
            <a:off x="4348426" y="294952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4407611" y="2949522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cxnSp>
        <p:nvCxnSpPr>
          <p:cNvPr id="184" name="Straight Connector 183"/>
          <p:cNvCxnSpPr/>
          <p:nvPr/>
        </p:nvCxnSpPr>
        <p:spPr bwMode="auto">
          <a:xfrm>
            <a:off x="3805257" y="2440381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85" name="Straight Connector 184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86" name="Oval 185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2903320" y="3895871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49390" y="2732316"/>
            <a:ext cx="3461594" cy="901823"/>
            <a:chOff x="5528900" y="2708870"/>
            <a:chExt cx="3461594" cy="901823"/>
          </a:xfrm>
        </p:grpSpPr>
        <p:sp>
          <p:nvSpPr>
            <p:cNvPr id="196" name="Oval 195"/>
            <p:cNvSpPr/>
            <p:nvPr/>
          </p:nvSpPr>
          <p:spPr bwMode="auto">
            <a:xfrm>
              <a:off x="5528900" y="2708870"/>
              <a:ext cx="3461594" cy="901823"/>
            </a:xfrm>
            <a:prstGeom prst="ellipse">
              <a:avLst/>
            </a:prstGeom>
            <a:solidFill>
              <a:schemeClr val="bg1">
                <a:lumMod val="50000"/>
                <a:alpha val="3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882830" y="298603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Problem!</a:t>
              </a:r>
            </a:p>
          </p:txBody>
        </p:sp>
      </p:grpSp>
      <p:cxnSp>
        <p:nvCxnSpPr>
          <p:cNvPr id="100" name="Straight Arrow Connector 99"/>
          <p:cNvCxnSpPr>
            <a:stCxn id="115" idx="1"/>
            <a:endCxn id="117" idx="1"/>
          </p:cNvCxnSpPr>
          <p:nvPr/>
        </p:nvCxnSpPr>
        <p:spPr bwMode="auto">
          <a:xfrm flipH="1" flipV="1">
            <a:off x="2271258" y="2830756"/>
            <a:ext cx="651042" cy="9258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101" name="Straight Arrow Connector 100"/>
          <p:cNvCxnSpPr>
            <a:stCxn id="117" idx="1"/>
            <a:endCxn id="118" idx="1"/>
          </p:cNvCxnSpPr>
          <p:nvPr/>
        </p:nvCxnSpPr>
        <p:spPr bwMode="auto">
          <a:xfrm flipV="1">
            <a:off x="2271258" y="1866028"/>
            <a:ext cx="1394052" cy="964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grpSp>
        <p:nvGrpSpPr>
          <p:cNvPr id="12" name="Group 11"/>
          <p:cNvGrpSpPr/>
          <p:nvPr/>
        </p:nvGrpSpPr>
        <p:grpSpPr>
          <a:xfrm>
            <a:off x="3060389" y="4328378"/>
            <a:ext cx="1055754" cy="832764"/>
            <a:chOff x="72467" y="4425243"/>
            <a:chExt cx="1055754" cy="832764"/>
          </a:xfrm>
        </p:grpSpPr>
        <p:cxnSp>
          <p:nvCxnSpPr>
            <p:cNvPr id="137" name="Straight Connector 136"/>
            <p:cNvCxnSpPr>
              <a:stCxn id="186" idx="4"/>
            </p:cNvCxnSpPr>
            <p:nvPr/>
          </p:nvCxnSpPr>
          <p:spPr bwMode="auto">
            <a:xfrm>
              <a:off x="72467" y="4425243"/>
              <a:ext cx="675171" cy="47990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39" name="Oval 138"/>
            <p:cNvSpPr/>
            <p:nvPr/>
          </p:nvSpPr>
          <p:spPr bwMode="auto">
            <a:xfrm>
              <a:off x="695714" y="4825500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47638" y="485310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sp>
        <p:nvSpPr>
          <p:cNvPr id="115" name="Rectangle 101"/>
          <p:cNvSpPr>
            <a:spLocks noChangeArrowheads="1"/>
          </p:cNvSpPr>
          <p:nvPr/>
        </p:nvSpPr>
        <p:spPr bwMode="auto">
          <a:xfrm>
            <a:off x="2922300" y="3618132"/>
            <a:ext cx="192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92D050"/>
                </a:solidFill>
                <a:latin typeface="Times" charset="0"/>
              </a:rPr>
              <a:t>-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</a:rPr>
              <a:t>1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118" name="Rectangle 101"/>
          <p:cNvSpPr>
            <a:spLocks noChangeArrowheads="1"/>
          </p:cNvSpPr>
          <p:nvPr/>
        </p:nvSpPr>
        <p:spPr bwMode="auto">
          <a:xfrm>
            <a:off x="3665310" y="1727528"/>
            <a:ext cx="2452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  <a:cs typeface="Arial" pitchFamily="34" charset="0"/>
              </a:rPr>
              <a:t>+2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cs typeface="Arial" pitchFamily="34" charset="0"/>
            </a:endParaRPr>
          </a:p>
        </p:txBody>
      </p:sp>
      <p:sp>
        <p:nvSpPr>
          <p:cNvPr id="117" name="Rectangle 101"/>
          <p:cNvSpPr>
            <a:spLocks noChangeArrowheads="1"/>
          </p:cNvSpPr>
          <p:nvPr/>
        </p:nvSpPr>
        <p:spPr bwMode="auto">
          <a:xfrm>
            <a:off x="2271258" y="2692256"/>
            <a:ext cx="19236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92D050"/>
                </a:solidFill>
                <a:latin typeface="Times" charset="0"/>
              </a:rPr>
              <a:t>-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Times" charset="0"/>
              </a:rPr>
              <a:t>1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</a:endParaRPr>
          </a:p>
        </p:txBody>
      </p:sp>
      <p:sp>
        <p:nvSpPr>
          <p:cNvPr id="42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dirty="0" err="1">
                <a:solidFill>
                  <a:srgbClr val="800000"/>
                </a:solidFill>
              </a:rPr>
              <a:t>trinode</a:t>
            </a:r>
            <a:r>
              <a:rPr lang="en-US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4049646" y="4032721"/>
            <a:ext cx="5471725" cy="26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457200" lvl="1" indent="0" defTabSz="914400">
              <a:buNone/>
            </a:pPr>
            <a:endParaRPr lang="en-US" kern="0" dirty="0"/>
          </a:p>
          <a:p>
            <a:pPr lvl="1" defTabSz="914400"/>
            <a:r>
              <a:rPr lang="en-US" kern="0" dirty="0"/>
              <a:t>Denote</a:t>
            </a:r>
          </a:p>
          <a:p>
            <a:pPr lvl="2" defTabSz="914400"/>
            <a:r>
              <a:rPr lang="en-US" kern="0" dirty="0"/>
              <a:t>z = the lowest imbalanced node</a:t>
            </a:r>
          </a:p>
          <a:p>
            <a:pPr lvl="2" defTabSz="914400"/>
            <a:r>
              <a:rPr lang="en-US" kern="0" dirty="0"/>
              <a:t>y = the child of z with highest subtree</a:t>
            </a:r>
          </a:p>
          <a:p>
            <a:pPr lvl="2" defTabSz="914400"/>
            <a:r>
              <a:rPr lang="en-US" kern="0" dirty="0"/>
              <a:t>x = the child of y with highest subtree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3952575" y="2543908"/>
            <a:ext cx="1146963" cy="2561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 flipV="1">
            <a:off x="2544646" y="3293694"/>
            <a:ext cx="2554892" cy="22513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 flipV="1">
            <a:off x="3216364" y="4289750"/>
            <a:ext cx="1883174" cy="16538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 flipV="1">
            <a:off x="2922300" y="3756632"/>
            <a:ext cx="947710" cy="70896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3387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3952575" y="2543908"/>
            <a:ext cx="1146963" cy="25612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2544646" y="3293694"/>
            <a:ext cx="2554892" cy="22513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 flipV="1">
            <a:off x="3256705" y="4197658"/>
            <a:ext cx="1842833" cy="174594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92" name="TextBox 91"/>
          <p:cNvSpPr txBox="1"/>
          <p:nvPr/>
        </p:nvSpPr>
        <p:spPr>
          <a:xfrm>
            <a:off x="2092146" y="2019597"/>
            <a:ext cx="1818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00FF"/>
                </a:solidFill>
              </a:rPr>
              <a:t>Def</a:t>
            </a:r>
            <a:r>
              <a:rPr lang="en-US" sz="1600" baseline="30000" dirty="0" err="1">
                <a:solidFill>
                  <a:srgbClr val="0000FF"/>
                </a:solidFill>
              </a:rPr>
              <a:t>n</a:t>
            </a:r>
            <a:r>
              <a:rPr lang="en-US" sz="1600" dirty="0">
                <a:solidFill>
                  <a:srgbClr val="0000FF"/>
                </a:solidFill>
              </a:rPr>
              <a:t>: h = height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1689338" y="2983913"/>
            <a:ext cx="54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33996" y="3065974"/>
            <a:ext cx="53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13869" y="3926177"/>
            <a:ext cx="57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h-2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77867" y="3902731"/>
            <a:ext cx="57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5988" y="5478560"/>
            <a:ext cx="1671158" cy="913300"/>
            <a:chOff x="844059" y="5478560"/>
            <a:chExt cx="1671158" cy="913300"/>
          </a:xfrm>
        </p:grpSpPr>
        <p:sp>
          <p:nvSpPr>
            <p:cNvPr id="119" name="TextBox 118"/>
            <p:cNvSpPr txBox="1"/>
            <p:nvPr/>
          </p:nvSpPr>
          <p:spPr>
            <a:xfrm>
              <a:off x="844059" y="5807084"/>
              <a:ext cx="16711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one is h-3 &amp; one maybe h-4</a:t>
              </a:r>
            </a:p>
          </p:txBody>
        </p:sp>
        <p:sp>
          <p:nvSpPr>
            <p:cNvPr id="121" name="Left Brace 120"/>
            <p:cNvSpPr/>
            <p:nvPr/>
          </p:nvSpPr>
          <p:spPr bwMode="auto">
            <a:xfrm rot="16200000">
              <a:off x="1442679" y="5093435"/>
              <a:ext cx="397877" cy="1168128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26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b="1" dirty="0" err="1">
                <a:solidFill>
                  <a:srgbClr val="800000"/>
                </a:solidFill>
              </a:rPr>
              <a:t>trinode</a:t>
            </a:r>
            <a:r>
              <a:rPr lang="en-US" b="1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328" y="1663032"/>
            <a:ext cx="3912898" cy="400110"/>
            <a:chOff x="-2328" y="1663032"/>
            <a:chExt cx="3912898" cy="400110"/>
          </a:xfrm>
        </p:grpSpPr>
        <p:sp>
          <p:nvSpPr>
            <p:cNvPr id="118" name="Rectangle 101"/>
            <p:cNvSpPr>
              <a:spLocks noChangeArrowheads="1"/>
            </p:cNvSpPr>
            <p:nvPr/>
          </p:nvSpPr>
          <p:spPr bwMode="auto">
            <a:xfrm>
              <a:off x="3665310" y="1727528"/>
              <a:ext cx="2452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Times" charset="0"/>
                  <a:cs typeface="Arial" pitchFamily="34" charset="0"/>
                </a:rPr>
                <a:t>+2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-2328" y="1663032"/>
              <a:ext cx="3582645" cy="400110"/>
              <a:chOff x="1611462" y="4705096"/>
              <a:chExt cx="3582645" cy="400110"/>
            </a:xfrm>
          </p:grpSpPr>
          <p:sp>
            <p:nvSpPr>
              <p:cNvPr id="128" name="TextBox 127"/>
              <p:cNvSpPr txBox="1"/>
              <p:nvPr/>
            </p:nvSpPr>
            <p:spPr>
              <a:xfrm>
                <a:off x="1611462" y="4705096"/>
                <a:ext cx="18101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92D050"/>
                    </a:solidFill>
                  </a:rPr>
                  <a:t>balanceFactor</a:t>
                </a:r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29" name="Straight Arrow Connector 128"/>
              <p:cNvCxnSpPr/>
              <p:nvPr/>
            </p:nvCxnSpPr>
            <p:spPr bwMode="auto">
              <a:xfrm>
                <a:off x="3284148" y="4905151"/>
                <a:ext cx="1909959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31" name="Group 130"/>
          <p:cNvGrpSpPr/>
          <p:nvPr/>
        </p:nvGrpSpPr>
        <p:grpSpPr>
          <a:xfrm>
            <a:off x="21119" y="2284352"/>
            <a:ext cx="2621230" cy="707886"/>
            <a:chOff x="-2328" y="1663032"/>
            <a:chExt cx="2621230" cy="707886"/>
          </a:xfrm>
        </p:grpSpPr>
        <p:sp>
          <p:nvSpPr>
            <p:cNvPr id="132" name="Rectangle 101"/>
            <p:cNvSpPr>
              <a:spLocks noChangeArrowheads="1"/>
            </p:cNvSpPr>
            <p:nvPr/>
          </p:nvSpPr>
          <p:spPr bwMode="auto">
            <a:xfrm>
              <a:off x="2281996" y="2079218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dirty="0">
                  <a:solidFill>
                    <a:srgbClr val="92D050"/>
                  </a:solidFill>
                  <a:latin typeface="Times" charset="0"/>
                </a:rPr>
                <a:t>-</a:t>
              </a:r>
              <a:r>
                <a: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rgbClr val="92D050"/>
                  </a:solidFill>
                  <a:effectLst/>
                  <a:latin typeface="Times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cs typeface="Arial" pitchFamily="34" charset="0"/>
              </a:endParaRPr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-2328" y="1663032"/>
              <a:ext cx="2621230" cy="707886"/>
              <a:chOff x="1611462" y="4705096"/>
              <a:chExt cx="2621230" cy="707886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1611462" y="4705096"/>
                <a:ext cx="262123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92D050"/>
                    </a:solidFill>
                  </a:rPr>
                  <a:t>Assume second case</a:t>
                </a:r>
                <a:br>
                  <a:rPr lang="en-US" sz="2000" dirty="0">
                    <a:solidFill>
                      <a:srgbClr val="92D050"/>
                    </a:solidFill>
                  </a:rPr>
                </a:br>
                <a:r>
                  <a:rPr lang="en-US" sz="2000" dirty="0" err="1">
                    <a:solidFill>
                      <a:srgbClr val="92D050"/>
                    </a:solidFill>
                  </a:rPr>
                  <a:t>balanceFactor</a:t>
                </a:r>
                <a:endParaRPr lang="en-US" sz="2000" dirty="0">
                  <a:solidFill>
                    <a:srgbClr val="92D050"/>
                  </a:solidFill>
                </a:endParaRPr>
              </a:p>
            </p:txBody>
          </p:sp>
          <p:cxnSp>
            <p:nvCxnSpPr>
              <p:cNvPr id="135" name="Straight Arrow Connector 134"/>
              <p:cNvCxnSpPr/>
              <p:nvPr/>
            </p:nvCxnSpPr>
            <p:spPr bwMode="auto">
              <a:xfrm>
                <a:off x="3421573" y="5253676"/>
                <a:ext cx="428305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136" name="Content Placeholder 2"/>
          <p:cNvSpPr txBox="1">
            <a:spLocks/>
          </p:cNvSpPr>
          <p:nvPr/>
        </p:nvSpPr>
        <p:spPr bwMode="auto">
          <a:xfrm>
            <a:off x="4049646" y="4032721"/>
            <a:ext cx="5544297" cy="26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Font typeface="Wingdings" charset="2"/>
              <a:buChar char="Ø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q"/>
              <a:defRPr sz="20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2pPr>
            <a:lvl3pPr marL="1143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accent3"/>
              </a:buClr>
              <a:buFont typeface="Wingdings" charset="2"/>
              <a:buChar char="²"/>
              <a:defRPr sz="18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3pPr>
            <a:lvl4pPr marL="1600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00FF"/>
              </a:buClr>
              <a:buFont typeface="Wingdings" charset="2"/>
              <a:buChar char="v"/>
              <a:defRPr sz="16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4pPr>
            <a:lvl5pPr marL="20574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5pPr>
            <a:lvl6pPr marL="25146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9718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34290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886200" indent="-228600" algn="l" rtl="0" eaLnBrk="1" fontAlgn="base" hangingPunct="1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457200" lvl="1" indent="0" defTabSz="914400">
              <a:buNone/>
            </a:pPr>
            <a:endParaRPr lang="en-US" kern="0" dirty="0"/>
          </a:p>
          <a:p>
            <a:pPr marL="457200" lvl="1" indent="0" defTabSz="914400">
              <a:buNone/>
            </a:pPr>
            <a:endParaRPr lang="en-US" kern="0" dirty="0"/>
          </a:p>
          <a:p>
            <a:pPr lvl="2" defTabSz="914400"/>
            <a:r>
              <a:rPr lang="en-US" kern="0" dirty="0"/>
              <a:t>z = the lowest imbalanced node</a:t>
            </a:r>
          </a:p>
          <a:p>
            <a:pPr lvl="2" defTabSz="914400"/>
            <a:r>
              <a:rPr lang="en-US" kern="0" dirty="0"/>
              <a:t>y = the child of z with highest subtree</a:t>
            </a:r>
          </a:p>
          <a:p>
            <a:pPr lvl="2" defTabSz="914400"/>
            <a:r>
              <a:rPr lang="en-US" kern="0" dirty="0"/>
              <a:t>x = the child of y with highest subtree</a:t>
            </a:r>
          </a:p>
        </p:txBody>
      </p:sp>
      <p:cxnSp>
        <p:nvCxnSpPr>
          <p:cNvPr id="51" name="Straight Connector 50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8" name="Oval 47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03320" y="38958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1119" y="2456695"/>
            <a:ext cx="3214141" cy="2943966"/>
            <a:chOff x="1501119" y="2456695"/>
            <a:chExt cx="3214141" cy="2943966"/>
          </a:xfrm>
        </p:grpSpPr>
        <p:cxnSp>
          <p:nvCxnSpPr>
            <p:cNvPr id="95" name="Straight Connector 94"/>
            <p:cNvCxnSpPr/>
            <p:nvPr/>
          </p:nvCxnSpPr>
          <p:spPr bwMode="auto">
            <a:xfrm rot="5400000">
              <a:off x="2617413" y="4425905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6" name="Straight Connector 95"/>
            <p:cNvCxnSpPr/>
            <p:nvPr/>
          </p:nvCxnSpPr>
          <p:spPr bwMode="auto">
            <a:xfrm rot="16200000" flipH="1">
              <a:off x="2985238" y="4425623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7" name="Straight Connector 96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99" name="Isosceles Triangle 98"/>
            <p:cNvSpPr/>
            <p:nvPr/>
          </p:nvSpPr>
          <p:spPr bwMode="auto">
            <a:xfrm>
              <a:off x="240378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>
              <a:off x="313943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499482" y="503132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36164" y="5031329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1501119" y="3966751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96812" y="4116936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8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13" grpId="0"/>
      <p:bldP spid="114" grpId="0"/>
      <p:bldP spid="116" grpId="0"/>
      <p:bldP spid="1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14" name="TextBox 113"/>
          <p:cNvSpPr txBox="1"/>
          <p:nvPr/>
        </p:nvSpPr>
        <p:spPr>
          <a:xfrm>
            <a:off x="3833996" y="3065974"/>
            <a:ext cx="53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77867" y="3902731"/>
            <a:ext cx="57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h-3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5988" y="5478560"/>
            <a:ext cx="1671158" cy="913300"/>
            <a:chOff x="844059" y="5478560"/>
            <a:chExt cx="1671158" cy="913300"/>
          </a:xfrm>
        </p:grpSpPr>
        <p:sp>
          <p:nvSpPr>
            <p:cNvPr id="119" name="TextBox 118"/>
            <p:cNvSpPr txBox="1"/>
            <p:nvPr/>
          </p:nvSpPr>
          <p:spPr>
            <a:xfrm>
              <a:off x="844059" y="5807084"/>
              <a:ext cx="16711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one is h-3 &amp; one maybe h-4</a:t>
              </a:r>
            </a:p>
          </p:txBody>
        </p:sp>
        <p:sp>
          <p:nvSpPr>
            <p:cNvPr id="121" name="Left Brace 120"/>
            <p:cNvSpPr/>
            <p:nvPr/>
          </p:nvSpPr>
          <p:spPr bwMode="auto">
            <a:xfrm rot="16200000">
              <a:off x="1442679" y="5093435"/>
              <a:ext cx="397877" cy="1168128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26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b="1" dirty="0" err="1">
                <a:solidFill>
                  <a:srgbClr val="800000"/>
                </a:solidFill>
              </a:rPr>
              <a:t>trinode</a:t>
            </a:r>
            <a:r>
              <a:rPr lang="en-US" b="1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8" name="Oval 47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03320" y="38958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1119" y="2456695"/>
            <a:ext cx="3214141" cy="2943966"/>
            <a:chOff x="1501119" y="2456695"/>
            <a:chExt cx="3214141" cy="2943966"/>
          </a:xfrm>
        </p:grpSpPr>
        <p:cxnSp>
          <p:nvCxnSpPr>
            <p:cNvPr id="95" name="Straight Connector 94"/>
            <p:cNvCxnSpPr/>
            <p:nvPr/>
          </p:nvCxnSpPr>
          <p:spPr bwMode="auto">
            <a:xfrm rot="5400000">
              <a:off x="2617413" y="4425905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6" name="Straight Connector 95"/>
            <p:cNvCxnSpPr/>
            <p:nvPr/>
          </p:nvCxnSpPr>
          <p:spPr bwMode="auto">
            <a:xfrm rot="16200000" flipH="1">
              <a:off x="2985238" y="4425623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7" name="Straight Connector 96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99" name="Isosceles Triangle 98"/>
            <p:cNvSpPr/>
            <p:nvPr/>
          </p:nvSpPr>
          <p:spPr bwMode="auto">
            <a:xfrm>
              <a:off x="240378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>
              <a:off x="313943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499482" y="503132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36164" y="5031329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1501119" y="3966751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96812" y="4116936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rot="2537543">
            <a:off x="3894196" y="4229633"/>
            <a:ext cx="1172116" cy="518400"/>
            <a:chOff x="4866823" y="2553930"/>
            <a:chExt cx="1172116" cy="518400"/>
          </a:xfrm>
        </p:grpSpPr>
        <p:sp>
          <p:nvSpPr>
            <p:cNvPr id="52" name="Right Arrow 51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66823" y="255393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rotateL</a:t>
              </a:r>
              <a:r>
                <a:rPr lang="en-US" dirty="0"/>
                <a:t>(y)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13846" y="4124543"/>
            <a:ext cx="1673250" cy="2103696"/>
            <a:chOff x="6436084" y="1192220"/>
            <a:chExt cx="1673250" cy="2103696"/>
          </a:xfrm>
        </p:grpSpPr>
        <p:cxnSp>
          <p:nvCxnSpPr>
            <p:cNvPr id="55" name="Straight Connector 54"/>
            <p:cNvCxnSpPr/>
            <p:nvPr/>
          </p:nvCxnSpPr>
          <p:spPr bwMode="auto">
            <a:xfrm>
              <a:off x="7423515" y="1192220"/>
              <a:ext cx="295977" cy="2966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56" name="Oval 55"/>
            <p:cNvSpPr/>
            <p:nvPr/>
          </p:nvSpPr>
          <p:spPr bwMode="auto">
            <a:xfrm>
              <a:off x="7676827" y="1472566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6972306" y="2174218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 bwMode="auto">
            <a:xfrm flipH="1">
              <a:off x="7329753" y="1875858"/>
              <a:ext cx="534642" cy="36113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59" name="TextBox 58"/>
            <p:cNvSpPr txBox="1"/>
            <p:nvPr/>
          </p:nvSpPr>
          <p:spPr>
            <a:xfrm>
              <a:off x="7736558" y="1472566"/>
              <a:ext cx="313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31491" y="217421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65" name="Straight Connector 64"/>
            <p:cNvCxnSpPr/>
            <p:nvPr/>
          </p:nvCxnSpPr>
          <p:spPr bwMode="auto">
            <a:xfrm rot="10800000" flipV="1">
              <a:off x="6596060" y="2606724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71" name="Oval 70"/>
            <p:cNvSpPr/>
            <p:nvPr/>
          </p:nvSpPr>
          <p:spPr bwMode="auto">
            <a:xfrm>
              <a:off x="6436084" y="2863409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95269" y="286340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4912389" y="2740673"/>
            <a:ext cx="1283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>
                <a:latin typeface="+mj-lt"/>
              </a:rPr>
              <a:t>y </a:t>
            </a:r>
            <a:r>
              <a:rPr lang="en-US" kern="0" dirty="0">
                <a:latin typeface="+mj-lt"/>
                <a:cs typeface="Times New Roman"/>
              </a:rPr>
              <a:t>≤ x ≤ z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7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14" name="TextBox 113"/>
          <p:cNvSpPr txBox="1"/>
          <p:nvPr/>
        </p:nvSpPr>
        <p:spPr>
          <a:xfrm>
            <a:off x="3833996" y="3065974"/>
            <a:ext cx="53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77867" y="3902731"/>
            <a:ext cx="57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</a:rPr>
              <a:t>h-3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5988" y="5478560"/>
            <a:ext cx="1671158" cy="913300"/>
            <a:chOff x="844059" y="5478560"/>
            <a:chExt cx="1671158" cy="913300"/>
          </a:xfrm>
        </p:grpSpPr>
        <p:sp>
          <p:nvSpPr>
            <p:cNvPr id="119" name="TextBox 118"/>
            <p:cNvSpPr txBox="1"/>
            <p:nvPr/>
          </p:nvSpPr>
          <p:spPr>
            <a:xfrm>
              <a:off x="844059" y="5807084"/>
              <a:ext cx="16711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one is h-3 &amp; one maybe h-4</a:t>
              </a:r>
            </a:p>
          </p:txBody>
        </p:sp>
        <p:sp>
          <p:nvSpPr>
            <p:cNvPr id="121" name="Left Brace 120"/>
            <p:cNvSpPr/>
            <p:nvPr/>
          </p:nvSpPr>
          <p:spPr bwMode="auto">
            <a:xfrm rot="16200000">
              <a:off x="1442679" y="5093435"/>
              <a:ext cx="397877" cy="1168128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26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b="1" dirty="0" err="1">
                <a:solidFill>
                  <a:srgbClr val="800000"/>
                </a:solidFill>
              </a:rPr>
              <a:t>trinode</a:t>
            </a:r>
            <a:r>
              <a:rPr lang="en-US" b="1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8" name="Oval 47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03320" y="38958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1119" y="2456695"/>
            <a:ext cx="3214141" cy="2943966"/>
            <a:chOff x="1501119" y="2456695"/>
            <a:chExt cx="3214141" cy="2943966"/>
          </a:xfrm>
        </p:grpSpPr>
        <p:cxnSp>
          <p:nvCxnSpPr>
            <p:cNvPr id="95" name="Straight Connector 94"/>
            <p:cNvCxnSpPr/>
            <p:nvPr/>
          </p:nvCxnSpPr>
          <p:spPr bwMode="auto">
            <a:xfrm rot="5400000">
              <a:off x="2617413" y="4425905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6" name="Straight Connector 95"/>
            <p:cNvCxnSpPr/>
            <p:nvPr/>
          </p:nvCxnSpPr>
          <p:spPr bwMode="auto">
            <a:xfrm rot="16200000" flipH="1">
              <a:off x="2985238" y="4425623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7" name="Straight Connector 96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99" name="Isosceles Triangle 98"/>
            <p:cNvSpPr/>
            <p:nvPr/>
          </p:nvSpPr>
          <p:spPr bwMode="auto">
            <a:xfrm>
              <a:off x="240378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>
              <a:off x="313943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499482" y="503132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36164" y="5031329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1501119" y="3966751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96812" y="4116936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rot="2537543">
            <a:off x="3894196" y="4229633"/>
            <a:ext cx="1172116" cy="518400"/>
            <a:chOff x="4866823" y="2553930"/>
            <a:chExt cx="1172116" cy="518400"/>
          </a:xfrm>
        </p:grpSpPr>
        <p:sp>
          <p:nvSpPr>
            <p:cNvPr id="52" name="Right Arrow 51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866823" y="255393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rotateL</a:t>
              </a:r>
              <a:r>
                <a:rPr lang="en-US" dirty="0"/>
                <a:t>(y)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 rot="19877585">
            <a:off x="5212176" y="3502392"/>
            <a:ext cx="1210588" cy="518400"/>
            <a:chOff x="4866823" y="2553930"/>
            <a:chExt cx="1210588" cy="518400"/>
          </a:xfrm>
        </p:grpSpPr>
        <p:sp>
          <p:nvSpPr>
            <p:cNvPr id="68" name="Right Arrow 67"/>
            <p:cNvSpPr/>
            <p:nvPr/>
          </p:nvSpPr>
          <p:spPr bwMode="auto">
            <a:xfrm>
              <a:off x="4986081" y="2857605"/>
              <a:ext cx="1030699" cy="214725"/>
            </a:xfrm>
            <a:prstGeom prst="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66823" y="2553930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rotateR</a:t>
              </a:r>
              <a:r>
                <a:rPr lang="en-US" dirty="0"/>
                <a:t>(z)</a:t>
              </a:r>
            </a:p>
          </p:txBody>
        </p:sp>
      </p:grpSp>
      <p:cxnSp>
        <p:nvCxnSpPr>
          <p:cNvPr id="55" name="Straight Connector 54"/>
          <p:cNvCxnSpPr/>
          <p:nvPr/>
        </p:nvCxnSpPr>
        <p:spPr bwMode="auto">
          <a:xfrm>
            <a:off x="5201277" y="4124543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56" name="Oval 55"/>
          <p:cNvSpPr/>
          <p:nvPr/>
        </p:nvSpPr>
        <p:spPr bwMode="auto">
          <a:xfrm>
            <a:off x="5454589" y="440488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750068" y="510654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58" name="Straight Connector 57"/>
          <p:cNvCxnSpPr/>
          <p:nvPr/>
        </p:nvCxnSpPr>
        <p:spPr bwMode="auto">
          <a:xfrm flipH="1">
            <a:off x="5107515" y="4808181"/>
            <a:ext cx="534642" cy="36113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59" name="TextBox 58"/>
          <p:cNvSpPr txBox="1"/>
          <p:nvPr/>
        </p:nvSpPr>
        <p:spPr>
          <a:xfrm>
            <a:off x="5514320" y="4404889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809253" y="51065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65" name="Straight Connector 64"/>
          <p:cNvCxnSpPr/>
          <p:nvPr/>
        </p:nvCxnSpPr>
        <p:spPr bwMode="auto">
          <a:xfrm rot="10800000" flipV="1">
            <a:off x="4373822" y="5539047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71" name="Oval 70"/>
          <p:cNvSpPr/>
          <p:nvPr/>
        </p:nvSpPr>
        <p:spPr bwMode="auto">
          <a:xfrm>
            <a:off x="4213846" y="5795732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273031" y="57957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4912389" y="2740673"/>
            <a:ext cx="1283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>
                <a:latin typeface="+mj-lt"/>
              </a:rPr>
              <a:t>y </a:t>
            </a:r>
            <a:r>
              <a:rPr lang="en-US" kern="0" dirty="0">
                <a:latin typeface="+mj-lt"/>
                <a:cs typeface="Times New Roman"/>
              </a:rPr>
              <a:t>≤ x ≤ z</a:t>
            </a:r>
            <a:endParaRPr lang="en-US" kern="0" dirty="0"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13040" y="1789206"/>
            <a:ext cx="1942171" cy="1586308"/>
            <a:chOff x="6513040" y="1789206"/>
            <a:chExt cx="1942171" cy="1586308"/>
          </a:xfrm>
        </p:grpSpPr>
        <p:grpSp>
          <p:nvGrpSpPr>
            <p:cNvPr id="7" name="Group 6"/>
            <p:cNvGrpSpPr/>
            <p:nvPr/>
          </p:nvGrpSpPr>
          <p:grpSpPr>
            <a:xfrm>
              <a:off x="6513040" y="2021049"/>
              <a:ext cx="1942171" cy="1354465"/>
              <a:chOff x="6513040" y="2021049"/>
              <a:chExt cx="1942171" cy="1354465"/>
            </a:xfrm>
          </p:grpSpPr>
          <p:cxnSp>
            <p:nvCxnSpPr>
              <p:cNvPr id="74" name="Straight Connector 73"/>
              <p:cNvCxnSpPr/>
              <p:nvPr/>
            </p:nvCxnSpPr>
            <p:spPr bwMode="auto">
              <a:xfrm rot="10800000" flipV="1">
                <a:off x="6885199" y="2443993"/>
                <a:ext cx="591953" cy="57866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</p:cxnSp>
          <p:sp>
            <p:nvSpPr>
              <p:cNvPr id="75" name="Oval 74"/>
              <p:cNvSpPr/>
              <p:nvPr/>
            </p:nvSpPr>
            <p:spPr bwMode="auto">
              <a:xfrm>
                <a:off x="6513040" y="2943007"/>
                <a:ext cx="432507" cy="432507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572225" y="2943007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79" name="Oval 78"/>
              <p:cNvSpPr/>
              <p:nvPr/>
            </p:nvSpPr>
            <p:spPr bwMode="auto">
              <a:xfrm>
                <a:off x="8022704" y="2940201"/>
                <a:ext cx="432507" cy="432507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081889" y="294020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z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7244327" y="2021049"/>
                <a:ext cx="432507" cy="432507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303512" y="2021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cxnSp>
            <p:nvCxnSpPr>
              <p:cNvPr id="107" name="Straight Connector 106"/>
              <p:cNvCxnSpPr/>
              <p:nvPr/>
            </p:nvCxnSpPr>
            <p:spPr bwMode="auto">
              <a:xfrm rot="10800000" flipH="1" flipV="1">
                <a:off x="7477152" y="2453556"/>
                <a:ext cx="591953" cy="57866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p:spPr>
          </p:cxnSp>
        </p:grpSp>
        <p:cxnSp>
          <p:nvCxnSpPr>
            <p:cNvPr id="117" name="Straight Connector 116"/>
            <p:cNvCxnSpPr/>
            <p:nvPr/>
          </p:nvCxnSpPr>
          <p:spPr bwMode="auto">
            <a:xfrm>
              <a:off x="7009740" y="1789206"/>
              <a:ext cx="295977" cy="29666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</p:spTree>
    <p:extLst>
      <p:ext uri="{BB962C8B-B14F-4D97-AF65-F5344CB8AC3E}">
        <p14:creationId xmlns:p14="http://schemas.microsoft.com/office/powerpoint/2010/main" val="20849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64" name="Oval 163"/>
          <p:cNvSpPr/>
          <p:nvPr/>
        </p:nvSpPr>
        <p:spPr bwMode="auto">
          <a:xfrm>
            <a:off x="3580317" y="2007874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2172416" y="2955709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rot="10800000" flipV="1">
            <a:off x="2529862" y="2440382"/>
            <a:ext cx="1275397" cy="5781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167" name="TextBox 166"/>
          <p:cNvSpPr txBox="1"/>
          <p:nvPr/>
        </p:nvSpPr>
        <p:spPr>
          <a:xfrm>
            <a:off x="3639531" y="2007874"/>
            <a:ext cx="313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2231601" y="295570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74" name="Straight Connector 173"/>
          <p:cNvCxnSpPr/>
          <p:nvPr/>
        </p:nvCxnSpPr>
        <p:spPr bwMode="auto">
          <a:xfrm rot="10800000" flipV="1">
            <a:off x="1796170" y="3388215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70" name="Straight Connector 69"/>
          <p:cNvCxnSpPr/>
          <p:nvPr/>
        </p:nvCxnSpPr>
        <p:spPr bwMode="auto">
          <a:xfrm>
            <a:off x="3327005" y="1727528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92" name="TextBox 91"/>
          <p:cNvSpPr txBox="1"/>
          <p:nvPr/>
        </p:nvSpPr>
        <p:spPr>
          <a:xfrm>
            <a:off x="2371708" y="2019597"/>
            <a:ext cx="1302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height = h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833996" y="3065974"/>
            <a:ext cx="530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177867" y="3902731"/>
            <a:ext cx="573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5988" y="5478560"/>
            <a:ext cx="1671158" cy="913300"/>
            <a:chOff x="844059" y="5478560"/>
            <a:chExt cx="1671158" cy="913300"/>
          </a:xfrm>
        </p:grpSpPr>
        <p:sp>
          <p:nvSpPr>
            <p:cNvPr id="119" name="TextBox 118"/>
            <p:cNvSpPr txBox="1"/>
            <p:nvPr/>
          </p:nvSpPr>
          <p:spPr>
            <a:xfrm>
              <a:off x="844059" y="5807084"/>
              <a:ext cx="16711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one is h-3 &amp; one maybe h-4</a:t>
              </a:r>
            </a:p>
          </p:txBody>
        </p:sp>
        <p:sp>
          <p:nvSpPr>
            <p:cNvPr id="121" name="Left Brace 120"/>
            <p:cNvSpPr/>
            <p:nvPr/>
          </p:nvSpPr>
          <p:spPr bwMode="auto">
            <a:xfrm rot="16200000">
              <a:off x="1442679" y="5093435"/>
              <a:ext cx="397877" cy="1168128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26" name="Content Placeholder 197"/>
          <p:cNvSpPr>
            <a:spLocks noGrp="1"/>
          </p:cNvSpPr>
          <p:nvPr>
            <p:ph idx="1"/>
          </p:nvPr>
        </p:nvSpPr>
        <p:spPr>
          <a:xfrm>
            <a:off x="220864" y="886243"/>
            <a:ext cx="7957682" cy="92890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repair strategy called </a:t>
            </a:r>
            <a:r>
              <a:rPr lang="en-US" dirty="0" err="1">
                <a:solidFill>
                  <a:srgbClr val="800000"/>
                </a:solidFill>
              </a:rPr>
              <a:t>trinode</a:t>
            </a:r>
            <a:r>
              <a:rPr lang="en-US" dirty="0">
                <a:solidFill>
                  <a:srgbClr val="800000"/>
                </a:solidFill>
              </a:rPr>
              <a:t> restructuring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 bwMode="auto">
          <a:xfrm rot="10800000" flipH="1" flipV="1">
            <a:off x="2375859" y="3388216"/>
            <a:ext cx="591953" cy="5786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sp>
        <p:nvSpPr>
          <p:cNvPr id="48" name="Oval 47"/>
          <p:cNvSpPr/>
          <p:nvPr/>
        </p:nvSpPr>
        <p:spPr bwMode="auto">
          <a:xfrm>
            <a:off x="2844135" y="3895871"/>
            <a:ext cx="432507" cy="43250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03320" y="38958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1119" y="2456695"/>
            <a:ext cx="3214141" cy="2943966"/>
            <a:chOff x="1501119" y="2456695"/>
            <a:chExt cx="3214141" cy="2943966"/>
          </a:xfrm>
        </p:grpSpPr>
        <p:cxnSp>
          <p:nvCxnSpPr>
            <p:cNvPr id="95" name="Straight Connector 94"/>
            <p:cNvCxnSpPr/>
            <p:nvPr/>
          </p:nvCxnSpPr>
          <p:spPr bwMode="auto">
            <a:xfrm rot="5400000">
              <a:off x="2617413" y="4425905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6" name="Straight Connector 95"/>
            <p:cNvCxnSpPr/>
            <p:nvPr/>
          </p:nvCxnSpPr>
          <p:spPr bwMode="auto">
            <a:xfrm rot="16200000" flipH="1">
              <a:off x="2985238" y="4425623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7" name="Straight Connector 96"/>
            <p:cNvCxnSpPr/>
            <p:nvPr/>
          </p:nvCxnSpPr>
          <p:spPr bwMode="auto">
            <a:xfrm rot="10800000" flipH="1" flipV="1">
              <a:off x="3821987" y="2456695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99" name="Isosceles Triangle 98"/>
            <p:cNvSpPr/>
            <p:nvPr/>
          </p:nvSpPr>
          <p:spPr bwMode="auto">
            <a:xfrm>
              <a:off x="240378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>
              <a:off x="3139439" y="4881144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4" name="Isosceles Triangle 103"/>
            <p:cNvSpPr/>
            <p:nvPr/>
          </p:nvSpPr>
          <p:spPr bwMode="auto">
            <a:xfrm>
              <a:off x="4112620" y="303535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2499482" y="503132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36164" y="5031329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208313" y="318554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60" name="Isosceles Triangle 59"/>
            <p:cNvSpPr/>
            <p:nvPr/>
          </p:nvSpPr>
          <p:spPr bwMode="auto">
            <a:xfrm>
              <a:off x="1501119" y="3966751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96812" y="4116936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513040" y="2021049"/>
            <a:ext cx="1942171" cy="1354465"/>
            <a:chOff x="6513040" y="2021049"/>
            <a:chExt cx="1942171" cy="1354465"/>
          </a:xfrm>
        </p:grpSpPr>
        <p:cxnSp>
          <p:nvCxnSpPr>
            <p:cNvPr id="74" name="Straight Connector 73"/>
            <p:cNvCxnSpPr/>
            <p:nvPr/>
          </p:nvCxnSpPr>
          <p:spPr bwMode="auto">
            <a:xfrm rot="10800000" flipV="1">
              <a:off x="6885199" y="2443993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75" name="Oval 74"/>
            <p:cNvSpPr/>
            <p:nvPr/>
          </p:nvSpPr>
          <p:spPr bwMode="auto">
            <a:xfrm>
              <a:off x="6513040" y="2943007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572225" y="294300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8022704" y="2940201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081889" y="294020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244327" y="2021049"/>
              <a:ext cx="432507" cy="432507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303512" y="202104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 rot="10800000" flipH="1" flipV="1">
              <a:off x="7477152" y="2453556"/>
              <a:ext cx="591953" cy="57866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grpSp>
        <p:nvGrpSpPr>
          <p:cNvPr id="8" name="Group 7"/>
          <p:cNvGrpSpPr/>
          <p:nvPr/>
        </p:nvGrpSpPr>
        <p:grpSpPr>
          <a:xfrm>
            <a:off x="6059884" y="3372707"/>
            <a:ext cx="2866273" cy="1065259"/>
            <a:chOff x="6059884" y="3372707"/>
            <a:chExt cx="2866273" cy="1065259"/>
          </a:xfrm>
        </p:grpSpPr>
        <p:cxnSp>
          <p:nvCxnSpPr>
            <p:cNvPr id="76" name="Straight Connector 75"/>
            <p:cNvCxnSpPr/>
            <p:nvPr/>
          </p:nvCxnSpPr>
          <p:spPr bwMode="auto">
            <a:xfrm rot="5400000">
              <a:off x="6273508" y="3463210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H="1">
              <a:off x="6641333" y="3462928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83" name="Isosceles Triangle 82"/>
            <p:cNvSpPr/>
            <p:nvPr/>
          </p:nvSpPr>
          <p:spPr bwMode="auto">
            <a:xfrm>
              <a:off x="6059884" y="391844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4" name="Isosceles Triangle 83"/>
            <p:cNvSpPr/>
            <p:nvPr/>
          </p:nvSpPr>
          <p:spPr bwMode="auto">
            <a:xfrm>
              <a:off x="6795534" y="3918449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5" name="Isosceles Triangle 84"/>
            <p:cNvSpPr/>
            <p:nvPr/>
          </p:nvSpPr>
          <p:spPr bwMode="auto">
            <a:xfrm>
              <a:off x="7599157" y="3902998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6" name="Isosceles Triangle 85"/>
            <p:cNvSpPr/>
            <p:nvPr/>
          </p:nvSpPr>
          <p:spPr bwMode="auto">
            <a:xfrm>
              <a:off x="8323517" y="3877756"/>
              <a:ext cx="602640" cy="519517"/>
            </a:xfrm>
            <a:prstGeom prst="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155577" y="4068634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892259" y="4068634"/>
              <a:ext cx="410690" cy="36933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7694850" y="4053183"/>
              <a:ext cx="410690" cy="369332"/>
            </a:xfrm>
            <a:prstGeom prst="rect">
              <a:avLst/>
            </a:prstGeom>
            <a:no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8419210" y="4027941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T</a:t>
              </a:r>
              <a:r>
                <a:rPr lang="en-US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 rot="5400000">
              <a:off x="7810421" y="3460404"/>
              <a:ext cx="542935" cy="36754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105" name="Straight Connector 104"/>
            <p:cNvCxnSpPr/>
            <p:nvPr/>
          </p:nvCxnSpPr>
          <p:spPr bwMode="auto">
            <a:xfrm rot="16200000" flipH="1">
              <a:off x="8178246" y="3460122"/>
              <a:ext cx="542935" cy="36810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cxnSp>
      </p:grpSp>
      <p:sp>
        <p:nvSpPr>
          <p:cNvPr id="115" name="Rectangle 114"/>
          <p:cNvSpPr/>
          <p:nvPr/>
        </p:nvSpPr>
        <p:spPr>
          <a:xfrm>
            <a:off x="4285384" y="6106943"/>
            <a:ext cx="283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>
                <a:latin typeface="+mj-lt"/>
              </a:rPr>
              <a:t>T</a:t>
            </a:r>
            <a:r>
              <a:rPr lang="en-US" kern="0" baseline="-25000" dirty="0">
                <a:latin typeface="+mj-lt"/>
              </a:rPr>
              <a:t>1 </a:t>
            </a:r>
            <a:r>
              <a:rPr lang="en-US" kern="0" dirty="0">
                <a:latin typeface="+mj-lt"/>
              </a:rPr>
              <a:t> </a:t>
            </a:r>
            <a:r>
              <a:rPr lang="en-US" kern="0" dirty="0">
                <a:cs typeface="Times New Roman"/>
              </a:rPr>
              <a:t>≤  </a:t>
            </a:r>
            <a:r>
              <a:rPr lang="en-US" kern="0" dirty="0">
                <a:latin typeface="+mj-lt"/>
              </a:rPr>
              <a:t>y  </a:t>
            </a:r>
            <a:r>
              <a:rPr lang="en-US" kern="0" dirty="0">
                <a:cs typeface="Times New Roman"/>
              </a:rPr>
              <a:t>≤  </a:t>
            </a:r>
            <a:r>
              <a:rPr lang="en-US" kern="0" dirty="0"/>
              <a:t>T</a:t>
            </a:r>
            <a:r>
              <a:rPr lang="en-US" kern="0" baseline="-25000" dirty="0"/>
              <a:t>2 </a:t>
            </a:r>
            <a:r>
              <a:rPr lang="en-US" kern="0" dirty="0"/>
              <a:t> </a:t>
            </a:r>
            <a:r>
              <a:rPr lang="en-US" kern="0" dirty="0">
                <a:cs typeface="Times New Roman"/>
              </a:rPr>
              <a:t>≤  z  ≤ </a:t>
            </a:r>
            <a:r>
              <a:rPr lang="en-US" kern="0" dirty="0"/>
              <a:t>T</a:t>
            </a:r>
            <a:r>
              <a:rPr lang="en-US" kern="0" baseline="-25000" dirty="0"/>
              <a:t>3</a:t>
            </a:r>
            <a:endParaRPr lang="en-US" kern="0" dirty="0">
              <a:latin typeface="+mj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728747" y="2059790"/>
            <a:ext cx="54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h-1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23072" y="2986928"/>
            <a:ext cx="2100865" cy="356241"/>
            <a:chOff x="6023072" y="2986928"/>
            <a:chExt cx="2100865" cy="356241"/>
          </a:xfrm>
        </p:grpSpPr>
        <p:sp>
          <p:nvSpPr>
            <p:cNvPr id="118" name="TextBox 117"/>
            <p:cNvSpPr txBox="1"/>
            <p:nvPr/>
          </p:nvSpPr>
          <p:spPr>
            <a:xfrm>
              <a:off x="6023072" y="2986928"/>
              <a:ext cx="57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h-2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49901" y="3004615"/>
              <a:ext cx="574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h-2</a:t>
              </a: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5412589" y="5260197"/>
            <a:ext cx="3753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kern="0" dirty="0"/>
              <a:t>This subtree is balanced.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kern="0" dirty="0"/>
              <a:t>And shorter by one.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dirty="0"/>
              <a:t>Hence the whole is an AVL Tree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09551" y="3877756"/>
            <a:ext cx="2779237" cy="1551409"/>
            <a:chOff x="5809551" y="3877756"/>
            <a:chExt cx="2779237" cy="1551409"/>
          </a:xfrm>
        </p:grpSpPr>
        <p:sp>
          <p:nvSpPr>
            <p:cNvPr id="124" name="TextBox 123"/>
            <p:cNvSpPr txBox="1"/>
            <p:nvPr/>
          </p:nvSpPr>
          <p:spPr>
            <a:xfrm>
              <a:off x="6645463" y="4844389"/>
              <a:ext cx="1671158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FF"/>
                  </a:solidFill>
                </a:rPr>
                <a:t>one is h-3 &amp; one maybe h-4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8058245" y="3877756"/>
              <a:ext cx="5305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h-3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5809551" y="3899357"/>
              <a:ext cx="573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h-3</a:t>
              </a:r>
            </a:p>
          </p:txBody>
        </p:sp>
        <p:sp>
          <p:nvSpPr>
            <p:cNvPr id="128" name="Left Brace 127"/>
            <p:cNvSpPr/>
            <p:nvPr/>
          </p:nvSpPr>
          <p:spPr bwMode="auto">
            <a:xfrm rot="16200000">
              <a:off x="7302698" y="4130740"/>
              <a:ext cx="397877" cy="1168128"/>
            </a:xfrm>
            <a:prstGeom prst="leftBrace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cxnSp>
        <p:nvCxnSpPr>
          <p:cNvPr id="129" name="Straight Connector 128"/>
          <p:cNvCxnSpPr/>
          <p:nvPr/>
        </p:nvCxnSpPr>
        <p:spPr bwMode="auto">
          <a:xfrm>
            <a:off x="7009740" y="1789206"/>
            <a:ext cx="295977" cy="2966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</p:cxnSp>
      <p:grpSp>
        <p:nvGrpSpPr>
          <p:cNvPr id="130" name="Group 129"/>
          <p:cNvGrpSpPr/>
          <p:nvPr/>
        </p:nvGrpSpPr>
        <p:grpSpPr>
          <a:xfrm>
            <a:off x="674106" y="389532"/>
            <a:ext cx="6335094" cy="1408500"/>
            <a:chOff x="674106" y="389532"/>
            <a:chExt cx="6335094" cy="1408500"/>
          </a:xfrm>
        </p:grpSpPr>
        <p:grpSp>
          <p:nvGrpSpPr>
            <p:cNvPr id="131" name="Group 130"/>
            <p:cNvGrpSpPr/>
            <p:nvPr/>
          </p:nvGrpSpPr>
          <p:grpSpPr>
            <a:xfrm>
              <a:off x="674106" y="393767"/>
              <a:ext cx="2800887" cy="1404265"/>
              <a:chOff x="674106" y="393767"/>
              <a:chExt cx="2800887" cy="1404265"/>
            </a:xfrm>
          </p:grpSpPr>
          <p:sp>
            <p:nvSpPr>
              <p:cNvPr id="135" name="Isosceles Triangle 134"/>
              <p:cNvSpPr/>
              <p:nvPr/>
            </p:nvSpPr>
            <p:spPr bwMode="auto">
              <a:xfrm>
                <a:off x="674106" y="393767"/>
                <a:ext cx="2800887" cy="140426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350696" y="1095899"/>
                <a:ext cx="1441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Rest of Tree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4208313" y="389532"/>
              <a:ext cx="2800887" cy="1404265"/>
              <a:chOff x="674106" y="393767"/>
              <a:chExt cx="2800887" cy="1404265"/>
            </a:xfrm>
          </p:grpSpPr>
          <p:sp>
            <p:nvSpPr>
              <p:cNvPr id="133" name="Isosceles Triangle 132"/>
              <p:cNvSpPr/>
              <p:nvPr/>
            </p:nvSpPr>
            <p:spPr bwMode="auto">
              <a:xfrm>
                <a:off x="674106" y="393767"/>
                <a:ext cx="2800887" cy="1404265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0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350696" y="1095899"/>
                <a:ext cx="1441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Rest of Tree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78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26" grpId="0" build="p"/>
      <p:bldP spid="1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3581400" y="685800"/>
            <a:ext cx="5334000" cy="3200400"/>
            <a:chOff x="3581400" y="685800"/>
            <a:chExt cx="5334000" cy="3200400"/>
          </a:xfrm>
        </p:grpSpPr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3581400" y="685800"/>
              <a:ext cx="5334000" cy="1143000"/>
            </a:xfrm>
            <a:prstGeom prst="wedgeRoundRectCallout">
              <a:avLst>
                <a:gd name="adj1" fmla="val 30218"/>
                <a:gd name="adj2" fmla="val 76347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 dirty="0">
                  <a:solidFill>
                    <a:srgbClr val="FFFFFF"/>
                  </a:solidFill>
                </a:rPr>
                <a:t>Problem: Store value/data </a:t>
              </a:r>
              <a:br>
                <a:rPr lang="en-US" altLang="en-US" sz="3000" i="0" dirty="0">
                  <a:solidFill>
                    <a:srgbClr val="FFFFFF"/>
                  </a:solidFill>
                </a:rPr>
              </a:br>
              <a:r>
                <a:rPr lang="en-US" altLang="en-US" sz="3000" i="0" dirty="0">
                  <a:solidFill>
                    <a:srgbClr val="FFFFFF"/>
                  </a:solidFill>
                </a:rPr>
                <a:t>                associated with keys.</a:t>
              </a:r>
              <a:endParaRPr lang="en-US" altLang="en-US" i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>
              <a:off x="7391400" y="1752600"/>
              <a:ext cx="1447800" cy="2133600"/>
              <a:chOff x="2013" y="2206"/>
              <a:chExt cx="679" cy="10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52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aphicFrame>
        <p:nvGraphicFramePr>
          <p:cNvPr id="76" name="Group 8"/>
          <p:cNvGraphicFramePr>
            <a:graphicFrameLocks noGrp="1"/>
          </p:cNvGraphicFramePr>
          <p:nvPr>
            <p:ph sz="half" idx="2"/>
          </p:nvPr>
        </p:nvGraphicFramePr>
        <p:xfrm>
          <a:off x="2462246" y="1162051"/>
          <a:ext cx="966754" cy="3068431"/>
        </p:xfrm>
        <a:graphic>
          <a:graphicData uri="http://schemas.openxmlformats.org/drawingml/2006/table">
            <a:tbl>
              <a:tblPr/>
              <a:tblGrid>
                <a:gridCol w="966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85"/>
          <p:cNvGrpSpPr/>
          <p:nvPr/>
        </p:nvGrpSpPr>
        <p:grpSpPr>
          <a:xfrm>
            <a:off x="2159992" y="530876"/>
            <a:ext cx="1270475" cy="4369116"/>
            <a:chOff x="2159992" y="504372"/>
            <a:chExt cx="1270475" cy="4369116"/>
          </a:xfrm>
        </p:grpSpPr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2270452" y="504372"/>
              <a:ext cx="108234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i="0" dirty="0"/>
                <a:t>Array</a:t>
              </a:r>
            </a:p>
          </p:txBody>
        </p:sp>
        <p:grpSp>
          <p:nvGrpSpPr>
            <p:cNvPr id="6" name="Group 84"/>
            <p:cNvGrpSpPr/>
            <p:nvPr/>
          </p:nvGrpSpPr>
          <p:grpSpPr>
            <a:xfrm>
              <a:off x="2159992" y="1067812"/>
              <a:ext cx="1270475" cy="3805676"/>
              <a:chOff x="2159992" y="1067812"/>
              <a:chExt cx="1270475" cy="3805676"/>
            </a:xfrm>
          </p:grpSpPr>
          <p:sp>
            <p:nvSpPr>
              <p:cNvPr id="80" name="Rectangle 43"/>
              <p:cNvSpPr>
                <a:spLocks noChangeArrowheads="1"/>
              </p:cNvSpPr>
              <p:nvPr/>
            </p:nvSpPr>
            <p:spPr bwMode="auto">
              <a:xfrm>
                <a:off x="2159992" y="1067812"/>
                <a:ext cx="364202" cy="3046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0" dirty="0"/>
                  <a:t> </a:t>
                </a:r>
                <a:r>
                  <a:rPr lang="en-US" sz="2400" i="0" baseline="-25000" dirty="0"/>
                  <a:t>0</a:t>
                </a:r>
              </a:p>
              <a:p>
                <a:pPr algn="r"/>
                <a:r>
                  <a:rPr lang="en-US" sz="2400" i="0" baseline="-25000" dirty="0"/>
                  <a:t>1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2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3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4</a:t>
                </a:r>
                <a:br>
                  <a:rPr lang="en-US" sz="2400" i="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5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6</a:t>
                </a:r>
                <a:br>
                  <a:rPr lang="en-US" sz="2400" i="0" baseline="-25000" dirty="0"/>
                </a:br>
                <a:r>
                  <a:rPr lang="en-US" sz="2400" i="0" dirty="0"/>
                  <a:t> </a:t>
                </a:r>
                <a:r>
                  <a:rPr lang="en-US" sz="2400" i="0" baseline="-25000" dirty="0"/>
                  <a:t>7</a:t>
                </a:r>
                <a:endParaRPr lang="en-US" sz="2400" i="0" dirty="0"/>
              </a:p>
            </p:txBody>
          </p:sp>
          <p:cxnSp>
            <p:nvCxnSpPr>
              <p:cNvPr id="82" name="Straight Connector 81"/>
              <p:cNvCxnSpPr/>
              <p:nvPr/>
            </p:nvCxnSpPr>
            <p:spPr bwMode="auto">
              <a:xfrm>
                <a:off x="2464904" y="3933690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3430467" y="3966348"/>
                <a:ext cx="0" cy="457200"/>
              </a:xfrm>
              <a:prstGeom prst="lin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4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2565016" y="4101189"/>
                <a:ext cx="990600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i="0" dirty="0"/>
                  <a:t>…</a:t>
                </a:r>
              </a:p>
            </p:txBody>
          </p:sp>
        </p:grpSp>
      </p:grp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2480307" y="1680686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6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559 -0.007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2" grpId="0"/>
      <p:bldP spid="38" grpId="0"/>
      <p:bldP spid="57" grpId="0"/>
      <p:bldP spid="8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9290F7-C6B0-A346-918C-CFC1EFF49AA0}" type="slidenum">
              <a:rPr lang="en-US" sz="1400"/>
              <a:pPr eaLnBrk="1" hangingPunct="1"/>
              <a:t>40</a:t>
            </a:fld>
            <a:endParaRPr lang="en-US" sz="1400"/>
          </a:p>
        </p:txBody>
      </p:sp>
      <p:grpSp>
        <p:nvGrpSpPr>
          <p:cNvPr id="10" name="Group 9"/>
          <p:cNvGrpSpPr/>
          <p:nvPr/>
        </p:nvGrpSpPr>
        <p:grpSpPr>
          <a:xfrm>
            <a:off x="715692" y="1482919"/>
            <a:ext cx="7278935" cy="3361972"/>
            <a:chOff x="1040554" y="1337964"/>
            <a:chExt cx="7278935" cy="3361972"/>
          </a:xfrm>
        </p:grpSpPr>
        <p:sp>
          <p:nvSpPr>
            <p:cNvPr id="11" name="Oval 386"/>
            <p:cNvSpPr>
              <a:spLocks noChangeArrowheads="1"/>
            </p:cNvSpPr>
            <p:nvPr/>
          </p:nvSpPr>
          <p:spPr bwMode="auto">
            <a:xfrm>
              <a:off x="3913325" y="1668088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7</a:t>
              </a:r>
            </a:p>
          </p:txBody>
        </p:sp>
        <p:cxnSp>
          <p:nvCxnSpPr>
            <p:cNvPr id="12" name="Straight Connector 11"/>
            <p:cNvCxnSpPr>
              <a:stCxn id="11" idx="2"/>
              <a:endCxn id="30" idx="7"/>
            </p:cNvCxnSpPr>
            <p:nvPr/>
          </p:nvCxnSpPr>
          <p:spPr>
            <a:xfrm flipH="1">
              <a:off x="2184098" y="1828426"/>
              <a:ext cx="1729227" cy="35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386"/>
            <p:cNvSpPr>
              <a:spLocks noChangeArrowheads="1"/>
            </p:cNvSpPr>
            <p:nvPr/>
          </p:nvSpPr>
          <p:spPr bwMode="auto">
            <a:xfrm>
              <a:off x="6212813" y="2043212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19</a:t>
              </a:r>
            </a:p>
          </p:txBody>
        </p:sp>
        <p:cxnSp>
          <p:nvCxnSpPr>
            <p:cNvPr id="14" name="Straight Connector 13"/>
            <p:cNvCxnSpPr>
              <a:stCxn id="13" idx="5"/>
              <a:endCxn id="15" idx="1"/>
            </p:cNvCxnSpPr>
            <p:nvPr/>
          </p:nvCxnSpPr>
          <p:spPr>
            <a:xfrm>
              <a:off x="6486526" y="2316925"/>
              <a:ext cx="852730" cy="20554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386"/>
            <p:cNvSpPr>
              <a:spLocks noChangeArrowheads="1"/>
            </p:cNvSpPr>
            <p:nvPr/>
          </p:nvSpPr>
          <p:spPr bwMode="auto">
            <a:xfrm>
              <a:off x="7292294" y="2475512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31</a:t>
              </a:r>
            </a:p>
          </p:txBody>
        </p:sp>
        <p:sp>
          <p:nvSpPr>
            <p:cNvPr id="16" name="Rectangle 387"/>
            <p:cNvSpPr>
              <a:spLocks noChangeAspect="1" noChangeArrowheads="1"/>
            </p:cNvSpPr>
            <p:nvPr/>
          </p:nvSpPr>
          <p:spPr bwMode="auto">
            <a:xfrm>
              <a:off x="8031777" y="3087715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17" name="Straight Connector 16"/>
            <p:cNvCxnSpPr>
              <a:stCxn id="15" idx="5"/>
              <a:endCxn id="16" idx="0"/>
            </p:cNvCxnSpPr>
            <p:nvPr/>
          </p:nvCxnSpPr>
          <p:spPr>
            <a:xfrm>
              <a:off x="7566007" y="2749225"/>
              <a:ext cx="580864" cy="3384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386"/>
            <p:cNvSpPr>
              <a:spLocks noChangeArrowheads="1"/>
            </p:cNvSpPr>
            <p:nvPr/>
          </p:nvSpPr>
          <p:spPr bwMode="auto">
            <a:xfrm>
              <a:off x="6863105" y="3089727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23</a:t>
              </a:r>
            </a:p>
          </p:txBody>
        </p:sp>
        <p:sp>
          <p:nvSpPr>
            <p:cNvPr id="19" name="Rectangle 387"/>
            <p:cNvSpPr>
              <a:spLocks noChangeAspect="1" noChangeArrowheads="1"/>
            </p:cNvSpPr>
            <p:nvPr/>
          </p:nvSpPr>
          <p:spPr bwMode="auto">
            <a:xfrm>
              <a:off x="6645186" y="3608343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20" name="Straight Connector 19"/>
            <p:cNvCxnSpPr>
              <a:stCxn id="18" idx="3"/>
              <a:endCxn id="19" idx="0"/>
            </p:cNvCxnSpPr>
            <p:nvPr/>
          </p:nvCxnSpPr>
          <p:spPr>
            <a:xfrm flipH="1">
              <a:off x="6760280" y="3363440"/>
              <a:ext cx="149787" cy="2449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5" idx="3"/>
              <a:endCxn id="18" idx="0"/>
            </p:cNvCxnSpPr>
            <p:nvPr/>
          </p:nvCxnSpPr>
          <p:spPr>
            <a:xfrm flipH="1">
              <a:off x="7023443" y="2749225"/>
              <a:ext cx="315813" cy="3405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6"/>
              <a:endCxn id="13" idx="1"/>
            </p:cNvCxnSpPr>
            <p:nvPr/>
          </p:nvCxnSpPr>
          <p:spPr>
            <a:xfrm>
              <a:off x="4234000" y="1828426"/>
              <a:ext cx="2025775" cy="2617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387"/>
            <p:cNvSpPr>
              <a:spLocks noChangeAspect="1" noChangeArrowheads="1"/>
            </p:cNvSpPr>
            <p:nvPr/>
          </p:nvSpPr>
          <p:spPr bwMode="auto">
            <a:xfrm>
              <a:off x="7199904" y="3608343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24" name="Straight Connector 23"/>
            <p:cNvCxnSpPr>
              <a:stCxn id="18" idx="5"/>
              <a:endCxn id="23" idx="0"/>
            </p:cNvCxnSpPr>
            <p:nvPr/>
          </p:nvCxnSpPr>
          <p:spPr>
            <a:xfrm>
              <a:off x="7136818" y="3363440"/>
              <a:ext cx="178180" cy="2449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386"/>
            <p:cNvSpPr>
              <a:spLocks noChangeArrowheads="1"/>
            </p:cNvSpPr>
            <p:nvPr/>
          </p:nvSpPr>
          <p:spPr bwMode="auto">
            <a:xfrm>
              <a:off x="5425126" y="2522759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13</a:t>
              </a:r>
            </a:p>
          </p:txBody>
        </p:sp>
        <p:cxnSp>
          <p:nvCxnSpPr>
            <p:cNvPr id="27" name="Straight Connector 26"/>
            <p:cNvCxnSpPr>
              <a:stCxn id="25" idx="3"/>
              <a:endCxn id="80" idx="7"/>
            </p:cNvCxnSpPr>
            <p:nvPr/>
          </p:nvCxnSpPr>
          <p:spPr>
            <a:xfrm flipH="1">
              <a:off x="5015983" y="2796472"/>
              <a:ext cx="456105" cy="3141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5" idx="5"/>
            </p:cNvCxnSpPr>
            <p:nvPr/>
          </p:nvCxnSpPr>
          <p:spPr>
            <a:xfrm>
              <a:off x="5698839" y="2796472"/>
              <a:ext cx="339337" cy="3115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3" idx="3"/>
              <a:endCxn id="25" idx="7"/>
            </p:cNvCxnSpPr>
            <p:nvPr/>
          </p:nvCxnSpPr>
          <p:spPr>
            <a:xfrm flipH="1">
              <a:off x="5698839" y="2316925"/>
              <a:ext cx="560936" cy="2527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386"/>
            <p:cNvSpPr>
              <a:spLocks noChangeArrowheads="1"/>
            </p:cNvSpPr>
            <p:nvPr/>
          </p:nvSpPr>
          <p:spPr bwMode="auto">
            <a:xfrm>
              <a:off x="1910385" y="2137270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2</a:t>
              </a:r>
            </a:p>
          </p:txBody>
        </p:sp>
        <p:cxnSp>
          <p:nvCxnSpPr>
            <p:cNvPr id="32" name="Straight Connector 31"/>
            <p:cNvCxnSpPr>
              <a:stCxn id="30" idx="5"/>
              <a:endCxn id="62" idx="1"/>
            </p:cNvCxnSpPr>
            <p:nvPr/>
          </p:nvCxnSpPr>
          <p:spPr>
            <a:xfrm>
              <a:off x="2184098" y="2410983"/>
              <a:ext cx="400173" cy="30108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86"/>
            <p:cNvSpPr>
              <a:spLocks noChangeArrowheads="1"/>
            </p:cNvSpPr>
            <p:nvPr/>
          </p:nvSpPr>
          <p:spPr bwMode="auto">
            <a:xfrm>
              <a:off x="1261428" y="2668585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1</a:t>
              </a:r>
            </a:p>
          </p:txBody>
        </p:sp>
        <p:sp>
          <p:nvSpPr>
            <p:cNvPr id="34" name="Rectangle 387"/>
            <p:cNvSpPr>
              <a:spLocks noChangeAspect="1" noChangeArrowheads="1"/>
            </p:cNvSpPr>
            <p:nvPr/>
          </p:nvSpPr>
          <p:spPr bwMode="auto">
            <a:xfrm>
              <a:off x="1112052" y="3276967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35" name="Straight Connector 34"/>
            <p:cNvCxnSpPr>
              <a:stCxn id="33" idx="3"/>
              <a:endCxn id="34" idx="0"/>
            </p:cNvCxnSpPr>
            <p:nvPr/>
          </p:nvCxnSpPr>
          <p:spPr>
            <a:xfrm flipH="1">
              <a:off x="1227146" y="2942298"/>
              <a:ext cx="81244" cy="33466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0" idx="3"/>
              <a:endCxn id="33" idx="7"/>
            </p:cNvCxnSpPr>
            <p:nvPr/>
          </p:nvCxnSpPr>
          <p:spPr>
            <a:xfrm flipH="1">
              <a:off x="1535141" y="2410983"/>
              <a:ext cx="422206" cy="30456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87"/>
            <p:cNvSpPr>
              <a:spLocks noChangeAspect="1" noChangeArrowheads="1"/>
            </p:cNvSpPr>
            <p:nvPr/>
          </p:nvSpPr>
          <p:spPr bwMode="auto">
            <a:xfrm>
              <a:off x="1568983" y="3266278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38" name="Straight Connector 37"/>
            <p:cNvCxnSpPr>
              <a:stCxn id="33" idx="5"/>
              <a:endCxn id="37" idx="0"/>
            </p:cNvCxnSpPr>
            <p:nvPr/>
          </p:nvCxnSpPr>
          <p:spPr>
            <a:xfrm>
              <a:off x="1535141" y="2942298"/>
              <a:ext cx="148936" cy="3239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6"/>
            <p:cNvSpPr>
              <a:spLocks noChangeArrowheads="1"/>
            </p:cNvSpPr>
            <p:nvPr/>
          </p:nvSpPr>
          <p:spPr bwMode="auto">
            <a:xfrm>
              <a:off x="5859296" y="3089727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15</a:t>
              </a:r>
            </a:p>
          </p:txBody>
        </p:sp>
        <p:sp>
          <p:nvSpPr>
            <p:cNvPr id="40" name="Rectangle 387"/>
            <p:cNvSpPr>
              <a:spLocks noChangeAspect="1" noChangeArrowheads="1"/>
            </p:cNvSpPr>
            <p:nvPr/>
          </p:nvSpPr>
          <p:spPr bwMode="auto">
            <a:xfrm>
              <a:off x="5646620" y="3608343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41" name="Straight Connector 40"/>
            <p:cNvCxnSpPr>
              <a:stCxn id="39" idx="3"/>
              <a:endCxn id="40" idx="0"/>
            </p:cNvCxnSpPr>
            <p:nvPr/>
          </p:nvCxnSpPr>
          <p:spPr>
            <a:xfrm flipH="1">
              <a:off x="5761714" y="3363440"/>
              <a:ext cx="144544" cy="2449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387"/>
            <p:cNvSpPr>
              <a:spLocks noChangeAspect="1" noChangeArrowheads="1"/>
            </p:cNvSpPr>
            <p:nvPr/>
          </p:nvSpPr>
          <p:spPr bwMode="auto">
            <a:xfrm>
              <a:off x="6224055" y="3608343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43" name="Straight Connector 42"/>
            <p:cNvCxnSpPr>
              <a:stCxn id="39" idx="5"/>
              <a:endCxn id="42" idx="0"/>
            </p:cNvCxnSpPr>
            <p:nvPr/>
          </p:nvCxnSpPr>
          <p:spPr>
            <a:xfrm>
              <a:off x="6133009" y="3363440"/>
              <a:ext cx="206140" cy="2449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238617" y="233274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040554" y="344908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68983" y="342709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919062" y="181490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3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620933" y="377263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95103" y="377263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600910" y="379132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164155" y="377263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017803" y="326442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982166" y="281219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393020" y="218877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3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307456" y="215314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2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759224" y="2828922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305144" y="1718903"/>
              <a:ext cx="117019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4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3934649" y="1337964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5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62" name="Oval 386"/>
            <p:cNvSpPr>
              <a:spLocks noChangeArrowheads="1"/>
            </p:cNvSpPr>
            <p:nvPr/>
          </p:nvSpPr>
          <p:spPr bwMode="auto">
            <a:xfrm>
              <a:off x="2537309" y="2665104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3</a:t>
              </a:r>
            </a:p>
          </p:txBody>
        </p:sp>
        <p:sp>
          <p:nvSpPr>
            <p:cNvPr id="63" name="Rectangle 387"/>
            <p:cNvSpPr>
              <a:spLocks noChangeAspect="1" noChangeArrowheads="1"/>
            </p:cNvSpPr>
            <p:nvPr/>
          </p:nvSpPr>
          <p:spPr bwMode="auto">
            <a:xfrm>
              <a:off x="2202789" y="3270502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64" name="Straight Connector 63"/>
            <p:cNvCxnSpPr>
              <a:stCxn id="62" idx="3"/>
              <a:endCxn id="63" idx="0"/>
            </p:cNvCxnSpPr>
            <p:nvPr/>
          </p:nvCxnSpPr>
          <p:spPr>
            <a:xfrm flipH="1">
              <a:off x="2317883" y="2938817"/>
              <a:ext cx="266388" cy="3316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</p:cNvCxnSpPr>
            <p:nvPr/>
          </p:nvCxnSpPr>
          <p:spPr>
            <a:xfrm>
              <a:off x="2811022" y="2938817"/>
              <a:ext cx="339337" cy="3115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386"/>
            <p:cNvSpPr>
              <a:spLocks noChangeArrowheads="1"/>
            </p:cNvSpPr>
            <p:nvPr/>
          </p:nvSpPr>
          <p:spPr bwMode="auto">
            <a:xfrm>
              <a:off x="2971479" y="3232072"/>
              <a:ext cx="320675" cy="3323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4</a:t>
              </a:r>
            </a:p>
          </p:txBody>
        </p:sp>
        <p:sp>
          <p:nvSpPr>
            <p:cNvPr id="68" name="Rectangle 387"/>
            <p:cNvSpPr>
              <a:spLocks noChangeAspect="1" noChangeArrowheads="1"/>
            </p:cNvSpPr>
            <p:nvPr/>
          </p:nvSpPr>
          <p:spPr bwMode="auto">
            <a:xfrm>
              <a:off x="2758803" y="3750687"/>
              <a:ext cx="230188" cy="23858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69" name="Straight Connector 68"/>
            <p:cNvCxnSpPr>
              <a:stCxn id="67" idx="3"/>
              <a:endCxn id="68" idx="0"/>
            </p:cNvCxnSpPr>
            <p:nvPr/>
          </p:nvCxnSpPr>
          <p:spPr>
            <a:xfrm flipH="1">
              <a:off x="2873897" y="3515768"/>
              <a:ext cx="144544" cy="2349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387"/>
            <p:cNvSpPr>
              <a:spLocks noChangeAspect="1" noChangeArrowheads="1"/>
            </p:cNvSpPr>
            <p:nvPr/>
          </p:nvSpPr>
          <p:spPr bwMode="auto">
            <a:xfrm>
              <a:off x="3336238" y="3750687"/>
              <a:ext cx="230188" cy="23858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71" name="Straight Connector 70"/>
            <p:cNvCxnSpPr>
              <a:stCxn id="67" idx="5"/>
              <a:endCxn id="70" idx="0"/>
            </p:cNvCxnSpPr>
            <p:nvPr/>
          </p:nvCxnSpPr>
          <p:spPr>
            <a:xfrm>
              <a:off x="3245192" y="3515768"/>
              <a:ext cx="206140" cy="2349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2131291" y="344357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733116" y="391497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307286" y="3914975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094349" y="295453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688412" y="2341178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2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80" name="Oval 386"/>
            <p:cNvSpPr>
              <a:spLocks noChangeArrowheads="1"/>
            </p:cNvSpPr>
            <p:nvPr/>
          </p:nvSpPr>
          <p:spPr bwMode="auto">
            <a:xfrm>
              <a:off x="4742270" y="3063626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9</a:t>
              </a:r>
            </a:p>
          </p:txBody>
        </p:sp>
        <p:cxnSp>
          <p:nvCxnSpPr>
            <p:cNvPr id="82" name="Straight Connector 81"/>
            <p:cNvCxnSpPr>
              <a:stCxn id="80" idx="3"/>
              <a:endCxn id="96" idx="7"/>
            </p:cNvCxnSpPr>
            <p:nvPr/>
          </p:nvCxnSpPr>
          <p:spPr>
            <a:xfrm flipH="1">
              <a:off x="4515239" y="3337339"/>
              <a:ext cx="273993" cy="3590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0" idx="5"/>
            </p:cNvCxnSpPr>
            <p:nvPr/>
          </p:nvCxnSpPr>
          <p:spPr>
            <a:xfrm>
              <a:off x="5015983" y="3337339"/>
              <a:ext cx="339337" cy="3115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386"/>
            <p:cNvSpPr>
              <a:spLocks noChangeArrowheads="1"/>
            </p:cNvSpPr>
            <p:nvPr/>
          </p:nvSpPr>
          <p:spPr bwMode="auto">
            <a:xfrm>
              <a:off x="5176440" y="3630594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11</a:t>
              </a:r>
            </a:p>
          </p:txBody>
        </p:sp>
        <p:sp>
          <p:nvSpPr>
            <p:cNvPr id="85" name="Rectangle 387"/>
            <p:cNvSpPr>
              <a:spLocks noChangeAspect="1" noChangeArrowheads="1"/>
            </p:cNvSpPr>
            <p:nvPr/>
          </p:nvSpPr>
          <p:spPr bwMode="auto">
            <a:xfrm>
              <a:off x="4963764" y="4149210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86" name="Straight Connector 85"/>
            <p:cNvCxnSpPr>
              <a:stCxn id="84" idx="3"/>
              <a:endCxn id="85" idx="0"/>
            </p:cNvCxnSpPr>
            <p:nvPr/>
          </p:nvCxnSpPr>
          <p:spPr>
            <a:xfrm flipH="1">
              <a:off x="5078858" y="3904307"/>
              <a:ext cx="144544" cy="2449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387"/>
            <p:cNvSpPr>
              <a:spLocks noChangeAspect="1" noChangeArrowheads="1"/>
            </p:cNvSpPr>
            <p:nvPr/>
          </p:nvSpPr>
          <p:spPr bwMode="auto">
            <a:xfrm>
              <a:off x="5541199" y="4149210"/>
              <a:ext cx="230188" cy="230188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88" name="Straight Connector 87"/>
            <p:cNvCxnSpPr>
              <a:stCxn id="84" idx="5"/>
              <a:endCxn id="87" idx="0"/>
            </p:cNvCxnSpPr>
            <p:nvPr/>
          </p:nvCxnSpPr>
          <p:spPr>
            <a:xfrm>
              <a:off x="5450153" y="3904307"/>
              <a:ext cx="206140" cy="24490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4938077" y="431349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512247" y="431349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299310" y="3353059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740395" y="2730257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2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  <p:sp>
          <p:nvSpPr>
            <p:cNvPr id="96" name="Oval 386"/>
            <p:cNvSpPr>
              <a:spLocks noChangeArrowheads="1"/>
            </p:cNvSpPr>
            <p:nvPr/>
          </p:nvSpPr>
          <p:spPr bwMode="auto">
            <a:xfrm>
              <a:off x="4241526" y="3647701"/>
              <a:ext cx="320675" cy="3323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r>
                <a:rPr lang="en-US" sz="1800" dirty="0">
                  <a:latin typeface="Times New Roman" charset="0"/>
                  <a:sym typeface="Symbol" charset="0"/>
                </a:rPr>
                <a:t>8</a:t>
              </a:r>
            </a:p>
          </p:txBody>
        </p:sp>
        <p:sp>
          <p:nvSpPr>
            <p:cNvPr id="97" name="Rectangle 387"/>
            <p:cNvSpPr>
              <a:spLocks noChangeAspect="1" noChangeArrowheads="1"/>
            </p:cNvSpPr>
            <p:nvPr/>
          </p:nvSpPr>
          <p:spPr bwMode="auto">
            <a:xfrm>
              <a:off x="4028850" y="4166316"/>
              <a:ext cx="230188" cy="23858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98" name="Straight Connector 97"/>
            <p:cNvCxnSpPr>
              <a:stCxn id="96" idx="3"/>
              <a:endCxn id="97" idx="0"/>
            </p:cNvCxnSpPr>
            <p:nvPr/>
          </p:nvCxnSpPr>
          <p:spPr>
            <a:xfrm flipH="1">
              <a:off x="4143944" y="3931397"/>
              <a:ext cx="144544" cy="2349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387"/>
            <p:cNvSpPr>
              <a:spLocks noChangeAspect="1" noChangeArrowheads="1"/>
            </p:cNvSpPr>
            <p:nvPr/>
          </p:nvSpPr>
          <p:spPr bwMode="auto">
            <a:xfrm>
              <a:off x="4606285" y="4166316"/>
              <a:ext cx="230188" cy="238583"/>
            </a:xfrm>
            <a:prstGeom prst="rect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cxnSp>
          <p:nvCxnSpPr>
            <p:cNvPr id="100" name="Straight Connector 99"/>
            <p:cNvCxnSpPr>
              <a:stCxn id="96" idx="5"/>
              <a:endCxn id="99" idx="0"/>
            </p:cNvCxnSpPr>
            <p:nvPr/>
          </p:nvCxnSpPr>
          <p:spPr>
            <a:xfrm>
              <a:off x="4515239" y="3931397"/>
              <a:ext cx="206140" cy="2349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4003163" y="4330604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577333" y="4330604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C00000"/>
                  </a:solidFill>
                  <a:latin typeface="+mn-lt"/>
                </a:rPr>
                <a:t>0</a:t>
              </a:r>
              <a:endParaRPr lang="en-CA" sz="18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4251020" y="3363440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800" b="1" dirty="0">
                  <a:solidFill>
                    <a:srgbClr val="0000FF"/>
                  </a:solidFill>
                  <a:latin typeface="+mn-lt"/>
                </a:rPr>
                <a:t>1</a:t>
              </a:r>
              <a:endParaRPr lang="en-CA" sz="180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89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49267" y="653027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Example: Insert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9290F7-C6B0-A346-918C-CFC1EFF49AA0}" type="slidenum">
              <a:rPr lang="en-US" sz="1400"/>
              <a:pPr eaLnBrk="1" hangingPunct="1"/>
              <a:t>41</a:t>
            </a:fld>
            <a:endParaRPr lang="en-US" sz="1400"/>
          </a:p>
        </p:txBody>
      </p:sp>
      <p:sp>
        <p:nvSpPr>
          <p:cNvPr id="11" name="Oval 386"/>
          <p:cNvSpPr>
            <a:spLocks noChangeArrowheads="1"/>
          </p:cNvSpPr>
          <p:nvPr/>
        </p:nvSpPr>
        <p:spPr bwMode="auto">
          <a:xfrm>
            <a:off x="3588463" y="1813043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2" name="Straight Connector 11"/>
          <p:cNvCxnSpPr>
            <a:stCxn id="11" idx="2"/>
            <a:endCxn id="30" idx="7"/>
          </p:cNvCxnSpPr>
          <p:nvPr/>
        </p:nvCxnSpPr>
        <p:spPr>
          <a:xfrm flipH="1">
            <a:off x="1859236" y="1973381"/>
            <a:ext cx="1729227" cy="3558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6"/>
          <p:cNvSpPr>
            <a:spLocks noChangeArrowheads="1"/>
          </p:cNvSpPr>
          <p:nvPr/>
        </p:nvSpPr>
        <p:spPr bwMode="auto">
          <a:xfrm>
            <a:off x="5887951" y="21881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19</a:t>
            </a:r>
          </a:p>
        </p:txBody>
      </p:sp>
      <p:cxnSp>
        <p:nvCxnSpPr>
          <p:cNvPr id="14" name="Straight Connector 13"/>
          <p:cNvCxnSpPr>
            <a:stCxn id="13" idx="5"/>
            <a:endCxn id="15" idx="1"/>
          </p:cNvCxnSpPr>
          <p:nvPr/>
        </p:nvCxnSpPr>
        <p:spPr>
          <a:xfrm>
            <a:off x="6161664" y="2461880"/>
            <a:ext cx="852730" cy="205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86"/>
          <p:cNvSpPr>
            <a:spLocks noChangeArrowheads="1"/>
          </p:cNvSpPr>
          <p:nvPr/>
        </p:nvSpPr>
        <p:spPr bwMode="auto">
          <a:xfrm>
            <a:off x="6967432" y="26204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31</a:t>
            </a:r>
          </a:p>
        </p:txBody>
      </p:sp>
      <p:sp>
        <p:nvSpPr>
          <p:cNvPr id="16" name="Rectangle 387"/>
          <p:cNvSpPr>
            <a:spLocks noChangeAspect="1" noChangeArrowheads="1"/>
          </p:cNvSpPr>
          <p:nvPr/>
        </p:nvSpPr>
        <p:spPr bwMode="auto">
          <a:xfrm>
            <a:off x="7706915" y="323267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7" name="Straight Connector 16"/>
          <p:cNvCxnSpPr>
            <a:stCxn id="15" idx="5"/>
            <a:endCxn id="16" idx="0"/>
          </p:cNvCxnSpPr>
          <p:nvPr/>
        </p:nvCxnSpPr>
        <p:spPr>
          <a:xfrm>
            <a:off x="7241145" y="2894180"/>
            <a:ext cx="580864" cy="338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86"/>
          <p:cNvSpPr>
            <a:spLocks noChangeArrowheads="1"/>
          </p:cNvSpPr>
          <p:nvPr/>
        </p:nvSpPr>
        <p:spPr bwMode="auto">
          <a:xfrm>
            <a:off x="6538243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19" name="Rectangle 387"/>
          <p:cNvSpPr>
            <a:spLocks noChangeAspect="1" noChangeArrowheads="1"/>
          </p:cNvSpPr>
          <p:nvPr/>
        </p:nvSpPr>
        <p:spPr bwMode="auto">
          <a:xfrm>
            <a:off x="6320324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0" name="Straight Connector 19"/>
          <p:cNvCxnSpPr>
            <a:stCxn id="18" idx="3"/>
            <a:endCxn id="19" idx="0"/>
          </p:cNvCxnSpPr>
          <p:nvPr/>
        </p:nvCxnSpPr>
        <p:spPr>
          <a:xfrm flipH="1">
            <a:off x="6435418" y="3508395"/>
            <a:ext cx="149787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18" idx="0"/>
          </p:cNvCxnSpPr>
          <p:nvPr/>
        </p:nvCxnSpPr>
        <p:spPr>
          <a:xfrm flipH="1">
            <a:off x="6698581" y="2894180"/>
            <a:ext cx="315813" cy="340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6"/>
            <a:endCxn id="13" idx="1"/>
          </p:cNvCxnSpPr>
          <p:nvPr/>
        </p:nvCxnSpPr>
        <p:spPr>
          <a:xfrm>
            <a:off x="3909138" y="1973381"/>
            <a:ext cx="2025775" cy="261748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87"/>
          <p:cNvSpPr>
            <a:spLocks noChangeAspect="1" noChangeArrowheads="1"/>
          </p:cNvSpPr>
          <p:nvPr/>
        </p:nvSpPr>
        <p:spPr bwMode="auto">
          <a:xfrm>
            <a:off x="6875042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4" name="Straight Connector 23"/>
          <p:cNvCxnSpPr>
            <a:stCxn id="18" idx="5"/>
            <a:endCxn id="23" idx="0"/>
          </p:cNvCxnSpPr>
          <p:nvPr/>
        </p:nvCxnSpPr>
        <p:spPr>
          <a:xfrm>
            <a:off x="6811956" y="3508395"/>
            <a:ext cx="17818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86"/>
          <p:cNvSpPr>
            <a:spLocks noChangeArrowheads="1"/>
          </p:cNvSpPr>
          <p:nvPr/>
        </p:nvSpPr>
        <p:spPr bwMode="auto">
          <a:xfrm>
            <a:off x="5100264" y="2667714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13</a:t>
            </a:r>
          </a:p>
        </p:txBody>
      </p:sp>
      <p:cxnSp>
        <p:nvCxnSpPr>
          <p:cNvPr id="27" name="Straight Connector 26"/>
          <p:cNvCxnSpPr>
            <a:stCxn id="25" idx="3"/>
            <a:endCxn id="80" idx="7"/>
          </p:cNvCxnSpPr>
          <p:nvPr/>
        </p:nvCxnSpPr>
        <p:spPr>
          <a:xfrm flipH="1">
            <a:off x="4691121" y="2941427"/>
            <a:ext cx="456105" cy="314116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5"/>
          </p:cNvCxnSpPr>
          <p:nvPr/>
        </p:nvCxnSpPr>
        <p:spPr>
          <a:xfrm>
            <a:off x="5373977" y="2941427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25" idx="7"/>
          </p:cNvCxnSpPr>
          <p:nvPr/>
        </p:nvCxnSpPr>
        <p:spPr>
          <a:xfrm flipH="1">
            <a:off x="5373977" y="2461880"/>
            <a:ext cx="560936" cy="252796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386"/>
          <p:cNvSpPr>
            <a:spLocks noChangeArrowheads="1"/>
          </p:cNvSpPr>
          <p:nvPr/>
        </p:nvSpPr>
        <p:spPr bwMode="auto">
          <a:xfrm>
            <a:off x="1585523" y="2282225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</a:t>
            </a:r>
          </a:p>
        </p:txBody>
      </p:sp>
      <p:cxnSp>
        <p:nvCxnSpPr>
          <p:cNvPr id="32" name="Straight Connector 31"/>
          <p:cNvCxnSpPr>
            <a:stCxn id="30" idx="5"/>
            <a:endCxn id="62" idx="1"/>
          </p:cNvCxnSpPr>
          <p:nvPr/>
        </p:nvCxnSpPr>
        <p:spPr>
          <a:xfrm>
            <a:off x="1859236" y="2555938"/>
            <a:ext cx="400173" cy="301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86"/>
          <p:cNvSpPr>
            <a:spLocks noChangeArrowheads="1"/>
          </p:cNvSpPr>
          <p:nvPr/>
        </p:nvSpPr>
        <p:spPr bwMode="auto">
          <a:xfrm>
            <a:off x="936566" y="2813540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34" name="Rectangle 387"/>
          <p:cNvSpPr>
            <a:spLocks noChangeAspect="1" noChangeArrowheads="1"/>
          </p:cNvSpPr>
          <p:nvPr/>
        </p:nvSpPr>
        <p:spPr bwMode="auto">
          <a:xfrm>
            <a:off x="787190" y="3421922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>
          <a:xfrm flipH="1">
            <a:off x="902284" y="3087253"/>
            <a:ext cx="81244" cy="334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33" idx="7"/>
          </p:cNvCxnSpPr>
          <p:nvPr/>
        </p:nvCxnSpPr>
        <p:spPr>
          <a:xfrm flipH="1">
            <a:off x="1210279" y="2555938"/>
            <a:ext cx="422206" cy="304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87"/>
          <p:cNvSpPr>
            <a:spLocks noChangeAspect="1" noChangeArrowheads="1"/>
          </p:cNvSpPr>
          <p:nvPr/>
        </p:nvSpPr>
        <p:spPr bwMode="auto">
          <a:xfrm>
            <a:off x="1244121" y="3411233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8" name="Straight Connector 37"/>
          <p:cNvCxnSpPr>
            <a:stCxn id="33" idx="5"/>
            <a:endCxn id="37" idx="0"/>
          </p:cNvCxnSpPr>
          <p:nvPr/>
        </p:nvCxnSpPr>
        <p:spPr>
          <a:xfrm>
            <a:off x="1210279" y="3087253"/>
            <a:ext cx="148936" cy="323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6"/>
          <p:cNvSpPr>
            <a:spLocks noChangeArrowheads="1"/>
          </p:cNvSpPr>
          <p:nvPr/>
        </p:nvSpPr>
        <p:spPr bwMode="auto">
          <a:xfrm>
            <a:off x="5534434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40" name="Rectangle 387"/>
          <p:cNvSpPr>
            <a:spLocks noChangeAspect="1" noChangeArrowheads="1"/>
          </p:cNvSpPr>
          <p:nvPr/>
        </p:nvSpPr>
        <p:spPr bwMode="auto">
          <a:xfrm>
            <a:off x="5321758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1" name="Straight Connector 40"/>
          <p:cNvCxnSpPr>
            <a:stCxn id="39" idx="3"/>
            <a:endCxn id="40" idx="0"/>
          </p:cNvCxnSpPr>
          <p:nvPr/>
        </p:nvCxnSpPr>
        <p:spPr>
          <a:xfrm flipH="1">
            <a:off x="5436852" y="3508395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87"/>
          <p:cNvSpPr>
            <a:spLocks noChangeAspect="1" noChangeArrowheads="1"/>
          </p:cNvSpPr>
          <p:nvPr/>
        </p:nvSpPr>
        <p:spPr bwMode="auto">
          <a:xfrm>
            <a:off x="5899193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3" name="Straight Connector 42"/>
          <p:cNvCxnSpPr>
            <a:stCxn id="39" idx="5"/>
            <a:endCxn id="42" idx="0"/>
          </p:cNvCxnSpPr>
          <p:nvPr/>
        </p:nvCxnSpPr>
        <p:spPr>
          <a:xfrm>
            <a:off x="5808147" y="3508395"/>
            <a:ext cx="20614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13755" y="24777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5692" y="35940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4121" y="35720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94200" y="19598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9607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7024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76048" y="39362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39293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92941" y="34093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57304" y="295714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68158" y="23337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82594" y="229809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34362" y="2973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0282" y="1863858"/>
            <a:ext cx="11701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4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09787" y="148291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5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2" name="Oval 386"/>
          <p:cNvSpPr>
            <a:spLocks noChangeArrowheads="1"/>
          </p:cNvSpPr>
          <p:nvPr/>
        </p:nvSpPr>
        <p:spPr bwMode="auto">
          <a:xfrm>
            <a:off x="2212447" y="281005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63" name="Rectangle 387"/>
          <p:cNvSpPr>
            <a:spLocks noChangeAspect="1" noChangeArrowheads="1"/>
          </p:cNvSpPr>
          <p:nvPr/>
        </p:nvSpPr>
        <p:spPr bwMode="auto">
          <a:xfrm>
            <a:off x="1877927" y="3415457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4" name="Straight Connector 63"/>
          <p:cNvCxnSpPr>
            <a:stCxn id="62" idx="3"/>
            <a:endCxn id="63" idx="0"/>
          </p:cNvCxnSpPr>
          <p:nvPr/>
        </p:nvCxnSpPr>
        <p:spPr>
          <a:xfrm flipH="1">
            <a:off x="1993021" y="3083772"/>
            <a:ext cx="266388" cy="331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5"/>
          </p:cNvCxnSpPr>
          <p:nvPr/>
        </p:nvCxnSpPr>
        <p:spPr>
          <a:xfrm>
            <a:off x="2486160" y="3083772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386"/>
          <p:cNvSpPr>
            <a:spLocks noChangeArrowheads="1"/>
          </p:cNvSpPr>
          <p:nvPr/>
        </p:nvSpPr>
        <p:spPr bwMode="auto">
          <a:xfrm>
            <a:off x="2646617" y="3377027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68" name="Rectangle 387"/>
          <p:cNvSpPr>
            <a:spLocks noChangeAspect="1" noChangeArrowheads="1"/>
          </p:cNvSpPr>
          <p:nvPr/>
        </p:nvSpPr>
        <p:spPr bwMode="auto">
          <a:xfrm>
            <a:off x="2433941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9" name="Straight Connector 68"/>
          <p:cNvCxnSpPr>
            <a:stCxn id="67" idx="3"/>
            <a:endCxn id="68" idx="0"/>
          </p:cNvCxnSpPr>
          <p:nvPr/>
        </p:nvCxnSpPr>
        <p:spPr>
          <a:xfrm flipH="1">
            <a:off x="2549035" y="3660723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87"/>
          <p:cNvSpPr>
            <a:spLocks noChangeAspect="1" noChangeArrowheads="1"/>
          </p:cNvSpPr>
          <p:nvPr/>
        </p:nvSpPr>
        <p:spPr bwMode="auto">
          <a:xfrm>
            <a:off x="3011376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71" name="Straight Connector 70"/>
          <p:cNvCxnSpPr>
            <a:stCxn id="67" idx="5"/>
            <a:endCxn id="70" idx="0"/>
          </p:cNvCxnSpPr>
          <p:nvPr/>
        </p:nvCxnSpPr>
        <p:spPr>
          <a:xfrm>
            <a:off x="2920330" y="3660723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06429" y="35885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0825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8242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69487" y="30994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63550" y="24861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0" name="Oval 386"/>
          <p:cNvSpPr>
            <a:spLocks noChangeArrowheads="1"/>
          </p:cNvSpPr>
          <p:nvPr/>
        </p:nvSpPr>
        <p:spPr bwMode="auto">
          <a:xfrm>
            <a:off x="4417408" y="3208581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82" name="Straight Connector 81"/>
          <p:cNvCxnSpPr>
            <a:stCxn id="80" idx="3"/>
            <a:endCxn id="96" idx="7"/>
          </p:cNvCxnSpPr>
          <p:nvPr/>
        </p:nvCxnSpPr>
        <p:spPr>
          <a:xfrm flipH="1">
            <a:off x="4190377" y="3482294"/>
            <a:ext cx="273993" cy="359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5"/>
          </p:cNvCxnSpPr>
          <p:nvPr/>
        </p:nvCxnSpPr>
        <p:spPr>
          <a:xfrm>
            <a:off x="4691121" y="3482294"/>
            <a:ext cx="339337" cy="311577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86"/>
          <p:cNvSpPr>
            <a:spLocks noChangeArrowheads="1"/>
          </p:cNvSpPr>
          <p:nvPr/>
        </p:nvSpPr>
        <p:spPr bwMode="auto">
          <a:xfrm>
            <a:off x="4851578" y="377554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85" name="Rectangle 387"/>
          <p:cNvSpPr>
            <a:spLocks noChangeAspect="1" noChangeArrowheads="1"/>
          </p:cNvSpPr>
          <p:nvPr/>
        </p:nvSpPr>
        <p:spPr bwMode="auto">
          <a:xfrm>
            <a:off x="4638902" y="4294165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86" name="Straight Connector 85"/>
          <p:cNvCxnSpPr>
            <a:stCxn id="84" idx="3"/>
            <a:endCxn id="85" idx="0"/>
          </p:cNvCxnSpPr>
          <p:nvPr/>
        </p:nvCxnSpPr>
        <p:spPr>
          <a:xfrm flipH="1">
            <a:off x="4753996" y="4049262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387"/>
          <p:cNvSpPr>
            <a:spLocks noChangeAspect="1" noChangeArrowheads="1"/>
          </p:cNvSpPr>
          <p:nvPr/>
        </p:nvSpPr>
        <p:spPr bwMode="auto">
          <a:xfrm>
            <a:off x="5216337" y="4294165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88" name="Straight Connector 87"/>
          <p:cNvCxnSpPr>
            <a:stCxn id="84" idx="5"/>
            <a:endCxn id="87" idx="0"/>
          </p:cNvCxnSpPr>
          <p:nvPr/>
        </p:nvCxnSpPr>
        <p:spPr>
          <a:xfrm>
            <a:off x="5125291" y="4049262"/>
            <a:ext cx="206140" cy="244903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613215" y="44584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187385" y="44584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74448" y="34980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15533" y="28752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6" name="Oval 386"/>
          <p:cNvSpPr>
            <a:spLocks noChangeArrowheads="1"/>
          </p:cNvSpPr>
          <p:nvPr/>
        </p:nvSpPr>
        <p:spPr bwMode="auto">
          <a:xfrm>
            <a:off x="3916664" y="3792656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97" name="Rectangle 387"/>
          <p:cNvSpPr>
            <a:spLocks noChangeAspect="1" noChangeArrowheads="1"/>
          </p:cNvSpPr>
          <p:nvPr/>
        </p:nvSpPr>
        <p:spPr bwMode="auto">
          <a:xfrm>
            <a:off x="3703988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98" name="Straight Connector 97"/>
          <p:cNvCxnSpPr>
            <a:stCxn id="96" idx="3"/>
            <a:endCxn id="97" idx="0"/>
          </p:cNvCxnSpPr>
          <p:nvPr/>
        </p:nvCxnSpPr>
        <p:spPr>
          <a:xfrm flipH="1">
            <a:off x="3819082" y="4076352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87"/>
          <p:cNvSpPr>
            <a:spLocks noChangeAspect="1" noChangeArrowheads="1"/>
          </p:cNvSpPr>
          <p:nvPr/>
        </p:nvSpPr>
        <p:spPr bwMode="auto">
          <a:xfrm>
            <a:off x="4281423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00" name="Straight Connector 99"/>
          <p:cNvCxnSpPr>
            <a:stCxn id="96" idx="5"/>
            <a:endCxn id="99" idx="0"/>
          </p:cNvCxnSpPr>
          <p:nvPr/>
        </p:nvCxnSpPr>
        <p:spPr>
          <a:xfrm>
            <a:off x="4190377" y="4076352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67830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5247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26158" y="35083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63" y="413422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  <a:sym typeface="Symbol" charset="0"/>
              </a:rPr>
              <a:t>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536" y="5410199"/>
            <a:ext cx="782026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CA" b="1" dirty="0">
                <a:latin typeface="+mn-lt"/>
              </a:rPr>
              <a:t>Step 1.1: </a:t>
            </a:r>
            <a:r>
              <a:rPr lang="en-CA" dirty="0">
                <a:latin typeface="+mn-lt"/>
              </a:rPr>
              <a:t>top-down search</a:t>
            </a:r>
          </a:p>
        </p:txBody>
      </p:sp>
      <p:sp>
        <p:nvSpPr>
          <p:cNvPr id="89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49267" y="653027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Example: Insert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595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auto">
          <a:xfrm>
            <a:off x="4876800" y="4219575"/>
            <a:ext cx="1095376" cy="1095375"/>
          </a:xfrm>
          <a:custGeom>
            <a:avLst/>
            <a:gdLst>
              <a:gd name="connsiteX0" fmla="*/ 9525 w 1181100"/>
              <a:gd name="connsiteY0" fmla="*/ 1114425 h 1190625"/>
              <a:gd name="connsiteX1" fmla="*/ 0 w 1181100"/>
              <a:gd name="connsiteY1" fmla="*/ 590550 h 1190625"/>
              <a:gd name="connsiteX2" fmla="*/ 152400 w 1181100"/>
              <a:gd name="connsiteY2" fmla="*/ 0 h 1190625"/>
              <a:gd name="connsiteX3" fmla="*/ 914400 w 1181100"/>
              <a:gd name="connsiteY3" fmla="*/ 76200 h 1190625"/>
              <a:gd name="connsiteX4" fmla="*/ 1181100 w 1181100"/>
              <a:gd name="connsiteY4" fmla="*/ 457200 h 1190625"/>
              <a:gd name="connsiteX5" fmla="*/ 1152525 w 1181100"/>
              <a:gd name="connsiteY5" fmla="*/ 1085850 h 1190625"/>
              <a:gd name="connsiteX6" fmla="*/ 952500 w 1181100"/>
              <a:gd name="connsiteY6" fmla="*/ 1190625 h 1190625"/>
              <a:gd name="connsiteX7" fmla="*/ 180975 w 1181100"/>
              <a:gd name="connsiteY7" fmla="*/ 1181100 h 1190625"/>
              <a:gd name="connsiteX8" fmla="*/ 9525 w 1181100"/>
              <a:gd name="connsiteY8" fmla="*/ 1114425 h 1190625"/>
              <a:gd name="connsiteX0" fmla="*/ 9525 w 1181100"/>
              <a:gd name="connsiteY0" fmla="*/ 1057275 h 1133475"/>
              <a:gd name="connsiteX1" fmla="*/ 0 w 1181100"/>
              <a:gd name="connsiteY1" fmla="*/ 533400 h 1133475"/>
              <a:gd name="connsiteX2" fmla="*/ 133350 w 1181100"/>
              <a:gd name="connsiteY2" fmla="*/ 0 h 1133475"/>
              <a:gd name="connsiteX3" fmla="*/ 914400 w 1181100"/>
              <a:gd name="connsiteY3" fmla="*/ 19050 h 1133475"/>
              <a:gd name="connsiteX4" fmla="*/ 1181100 w 1181100"/>
              <a:gd name="connsiteY4" fmla="*/ 400050 h 1133475"/>
              <a:gd name="connsiteX5" fmla="*/ 1152525 w 1181100"/>
              <a:gd name="connsiteY5" fmla="*/ 1028700 h 1133475"/>
              <a:gd name="connsiteX6" fmla="*/ 952500 w 1181100"/>
              <a:gd name="connsiteY6" fmla="*/ 1133475 h 1133475"/>
              <a:gd name="connsiteX7" fmla="*/ 180975 w 1181100"/>
              <a:gd name="connsiteY7" fmla="*/ 1123950 h 1133475"/>
              <a:gd name="connsiteX8" fmla="*/ 9525 w 1181100"/>
              <a:gd name="connsiteY8" fmla="*/ 1057275 h 1133475"/>
              <a:gd name="connsiteX0" fmla="*/ 9525 w 1181100"/>
              <a:gd name="connsiteY0" fmla="*/ 1085850 h 1162050"/>
              <a:gd name="connsiteX1" fmla="*/ 0 w 1181100"/>
              <a:gd name="connsiteY1" fmla="*/ 561975 h 1162050"/>
              <a:gd name="connsiteX2" fmla="*/ 133350 w 1181100"/>
              <a:gd name="connsiteY2" fmla="*/ 28575 h 1162050"/>
              <a:gd name="connsiteX3" fmla="*/ 914400 w 1181100"/>
              <a:gd name="connsiteY3" fmla="*/ 0 h 1162050"/>
              <a:gd name="connsiteX4" fmla="*/ 1181100 w 1181100"/>
              <a:gd name="connsiteY4" fmla="*/ 428625 h 1162050"/>
              <a:gd name="connsiteX5" fmla="*/ 1152525 w 1181100"/>
              <a:gd name="connsiteY5" fmla="*/ 1057275 h 1162050"/>
              <a:gd name="connsiteX6" fmla="*/ 952500 w 1181100"/>
              <a:gd name="connsiteY6" fmla="*/ 1162050 h 1162050"/>
              <a:gd name="connsiteX7" fmla="*/ 180975 w 1181100"/>
              <a:gd name="connsiteY7" fmla="*/ 1152525 h 1162050"/>
              <a:gd name="connsiteX8" fmla="*/ 9525 w 1181100"/>
              <a:gd name="connsiteY8" fmla="*/ 1085850 h 1162050"/>
              <a:gd name="connsiteX0" fmla="*/ 9525 w 1181100"/>
              <a:gd name="connsiteY0" fmla="*/ 1085850 h 1162050"/>
              <a:gd name="connsiteX1" fmla="*/ 0 w 1181100"/>
              <a:gd name="connsiteY1" fmla="*/ 561975 h 1162050"/>
              <a:gd name="connsiteX2" fmla="*/ 219075 w 1181100"/>
              <a:gd name="connsiteY2" fmla="*/ 0 h 1162050"/>
              <a:gd name="connsiteX3" fmla="*/ 914400 w 1181100"/>
              <a:gd name="connsiteY3" fmla="*/ 0 h 1162050"/>
              <a:gd name="connsiteX4" fmla="*/ 1181100 w 1181100"/>
              <a:gd name="connsiteY4" fmla="*/ 428625 h 1162050"/>
              <a:gd name="connsiteX5" fmla="*/ 1152525 w 1181100"/>
              <a:gd name="connsiteY5" fmla="*/ 1057275 h 1162050"/>
              <a:gd name="connsiteX6" fmla="*/ 952500 w 1181100"/>
              <a:gd name="connsiteY6" fmla="*/ 1162050 h 1162050"/>
              <a:gd name="connsiteX7" fmla="*/ 180975 w 1181100"/>
              <a:gd name="connsiteY7" fmla="*/ 1152525 h 1162050"/>
              <a:gd name="connsiteX8" fmla="*/ 9525 w 1181100"/>
              <a:gd name="connsiteY8" fmla="*/ 1085850 h 1162050"/>
              <a:gd name="connsiteX0" fmla="*/ 9525 w 1181100"/>
              <a:gd name="connsiteY0" fmla="*/ 1085850 h 1162050"/>
              <a:gd name="connsiteX1" fmla="*/ 0 w 1181100"/>
              <a:gd name="connsiteY1" fmla="*/ 561975 h 1162050"/>
              <a:gd name="connsiteX2" fmla="*/ 219075 w 1181100"/>
              <a:gd name="connsiteY2" fmla="*/ 0 h 1162050"/>
              <a:gd name="connsiteX3" fmla="*/ 695325 w 1181100"/>
              <a:gd name="connsiteY3" fmla="*/ 0 h 1162050"/>
              <a:gd name="connsiteX4" fmla="*/ 1181100 w 1181100"/>
              <a:gd name="connsiteY4" fmla="*/ 428625 h 1162050"/>
              <a:gd name="connsiteX5" fmla="*/ 1152525 w 1181100"/>
              <a:gd name="connsiteY5" fmla="*/ 1057275 h 1162050"/>
              <a:gd name="connsiteX6" fmla="*/ 952500 w 1181100"/>
              <a:gd name="connsiteY6" fmla="*/ 1162050 h 1162050"/>
              <a:gd name="connsiteX7" fmla="*/ 180975 w 1181100"/>
              <a:gd name="connsiteY7" fmla="*/ 1152525 h 1162050"/>
              <a:gd name="connsiteX8" fmla="*/ 9525 w 1181100"/>
              <a:gd name="connsiteY8" fmla="*/ 1085850 h 1162050"/>
              <a:gd name="connsiteX0" fmla="*/ 9525 w 1409700"/>
              <a:gd name="connsiteY0" fmla="*/ 1085850 h 1162050"/>
              <a:gd name="connsiteX1" fmla="*/ 0 w 1409700"/>
              <a:gd name="connsiteY1" fmla="*/ 561975 h 1162050"/>
              <a:gd name="connsiteX2" fmla="*/ 219075 w 1409700"/>
              <a:gd name="connsiteY2" fmla="*/ 0 h 1162050"/>
              <a:gd name="connsiteX3" fmla="*/ 695325 w 1409700"/>
              <a:gd name="connsiteY3" fmla="*/ 0 h 1162050"/>
              <a:gd name="connsiteX4" fmla="*/ 1409700 w 1409700"/>
              <a:gd name="connsiteY4" fmla="*/ 657225 h 1162050"/>
              <a:gd name="connsiteX5" fmla="*/ 1152525 w 1409700"/>
              <a:gd name="connsiteY5" fmla="*/ 1057275 h 1162050"/>
              <a:gd name="connsiteX6" fmla="*/ 952500 w 1409700"/>
              <a:gd name="connsiteY6" fmla="*/ 1162050 h 1162050"/>
              <a:gd name="connsiteX7" fmla="*/ 180975 w 1409700"/>
              <a:gd name="connsiteY7" fmla="*/ 1152525 h 1162050"/>
              <a:gd name="connsiteX8" fmla="*/ 9525 w 1409700"/>
              <a:gd name="connsiteY8" fmla="*/ 1085850 h 1162050"/>
              <a:gd name="connsiteX0" fmla="*/ 161925 w 1562100"/>
              <a:gd name="connsiteY0" fmla="*/ 1085850 h 1162050"/>
              <a:gd name="connsiteX1" fmla="*/ 0 w 1562100"/>
              <a:gd name="connsiteY1" fmla="*/ 847725 h 1162050"/>
              <a:gd name="connsiteX2" fmla="*/ 371475 w 1562100"/>
              <a:gd name="connsiteY2" fmla="*/ 0 h 1162050"/>
              <a:gd name="connsiteX3" fmla="*/ 847725 w 1562100"/>
              <a:gd name="connsiteY3" fmla="*/ 0 h 1162050"/>
              <a:gd name="connsiteX4" fmla="*/ 1562100 w 1562100"/>
              <a:gd name="connsiteY4" fmla="*/ 657225 h 1162050"/>
              <a:gd name="connsiteX5" fmla="*/ 1304925 w 1562100"/>
              <a:gd name="connsiteY5" fmla="*/ 1057275 h 1162050"/>
              <a:gd name="connsiteX6" fmla="*/ 1104900 w 1562100"/>
              <a:gd name="connsiteY6" fmla="*/ 1162050 h 1162050"/>
              <a:gd name="connsiteX7" fmla="*/ 333375 w 1562100"/>
              <a:gd name="connsiteY7" fmla="*/ 1152525 h 1162050"/>
              <a:gd name="connsiteX8" fmla="*/ 161925 w 1562100"/>
              <a:gd name="connsiteY8" fmla="*/ 1085850 h 1162050"/>
              <a:gd name="connsiteX0" fmla="*/ 200025 w 1600200"/>
              <a:gd name="connsiteY0" fmla="*/ 1085850 h 1162050"/>
              <a:gd name="connsiteX1" fmla="*/ 0 w 1600200"/>
              <a:gd name="connsiteY1" fmla="*/ 971550 h 1162050"/>
              <a:gd name="connsiteX2" fmla="*/ 409575 w 1600200"/>
              <a:gd name="connsiteY2" fmla="*/ 0 h 1162050"/>
              <a:gd name="connsiteX3" fmla="*/ 885825 w 1600200"/>
              <a:gd name="connsiteY3" fmla="*/ 0 h 1162050"/>
              <a:gd name="connsiteX4" fmla="*/ 1600200 w 1600200"/>
              <a:gd name="connsiteY4" fmla="*/ 657225 h 1162050"/>
              <a:gd name="connsiteX5" fmla="*/ 1343025 w 1600200"/>
              <a:gd name="connsiteY5" fmla="*/ 1057275 h 1162050"/>
              <a:gd name="connsiteX6" fmla="*/ 1143000 w 1600200"/>
              <a:gd name="connsiteY6" fmla="*/ 1162050 h 1162050"/>
              <a:gd name="connsiteX7" fmla="*/ 371475 w 1600200"/>
              <a:gd name="connsiteY7" fmla="*/ 1152525 h 1162050"/>
              <a:gd name="connsiteX8" fmla="*/ 200025 w 1600200"/>
              <a:gd name="connsiteY8" fmla="*/ 1085850 h 1162050"/>
              <a:gd name="connsiteX0" fmla="*/ 200025 w 1752600"/>
              <a:gd name="connsiteY0" fmla="*/ 1085850 h 1162050"/>
              <a:gd name="connsiteX1" fmla="*/ 0 w 1752600"/>
              <a:gd name="connsiteY1" fmla="*/ 971550 h 1162050"/>
              <a:gd name="connsiteX2" fmla="*/ 409575 w 1752600"/>
              <a:gd name="connsiteY2" fmla="*/ 0 h 1162050"/>
              <a:gd name="connsiteX3" fmla="*/ 885825 w 1752600"/>
              <a:gd name="connsiteY3" fmla="*/ 0 h 1162050"/>
              <a:gd name="connsiteX4" fmla="*/ 1752600 w 1752600"/>
              <a:gd name="connsiteY4" fmla="*/ 819150 h 1162050"/>
              <a:gd name="connsiteX5" fmla="*/ 1343025 w 1752600"/>
              <a:gd name="connsiteY5" fmla="*/ 1057275 h 1162050"/>
              <a:gd name="connsiteX6" fmla="*/ 1143000 w 1752600"/>
              <a:gd name="connsiteY6" fmla="*/ 1162050 h 1162050"/>
              <a:gd name="connsiteX7" fmla="*/ 371475 w 1752600"/>
              <a:gd name="connsiteY7" fmla="*/ 1152525 h 1162050"/>
              <a:gd name="connsiteX8" fmla="*/ 200025 w 1752600"/>
              <a:gd name="connsiteY8" fmla="*/ 1085850 h 1162050"/>
              <a:gd name="connsiteX0" fmla="*/ 200025 w 1752600"/>
              <a:gd name="connsiteY0" fmla="*/ 1085850 h 1162050"/>
              <a:gd name="connsiteX1" fmla="*/ 0 w 1752600"/>
              <a:gd name="connsiteY1" fmla="*/ 971550 h 1162050"/>
              <a:gd name="connsiteX2" fmla="*/ 409575 w 1752600"/>
              <a:gd name="connsiteY2" fmla="*/ 0 h 1162050"/>
              <a:gd name="connsiteX3" fmla="*/ 885825 w 1752600"/>
              <a:gd name="connsiteY3" fmla="*/ 0 h 1162050"/>
              <a:gd name="connsiteX4" fmla="*/ 1752600 w 1752600"/>
              <a:gd name="connsiteY4" fmla="*/ 819150 h 1162050"/>
              <a:gd name="connsiteX5" fmla="*/ 1571625 w 1752600"/>
              <a:gd name="connsiteY5" fmla="*/ 1000125 h 1162050"/>
              <a:gd name="connsiteX6" fmla="*/ 1143000 w 1752600"/>
              <a:gd name="connsiteY6" fmla="*/ 1162050 h 1162050"/>
              <a:gd name="connsiteX7" fmla="*/ 371475 w 1752600"/>
              <a:gd name="connsiteY7" fmla="*/ 1152525 h 1162050"/>
              <a:gd name="connsiteX8" fmla="*/ 200025 w 1752600"/>
              <a:gd name="connsiteY8" fmla="*/ 1085850 h 1162050"/>
              <a:gd name="connsiteX0" fmla="*/ 200025 w 1752600"/>
              <a:gd name="connsiteY0" fmla="*/ 1085850 h 1162050"/>
              <a:gd name="connsiteX1" fmla="*/ 0 w 1752600"/>
              <a:gd name="connsiteY1" fmla="*/ 971550 h 1162050"/>
              <a:gd name="connsiteX2" fmla="*/ 409575 w 1752600"/>
              <a:gd name="connsiteY2" fmla="*/ 0 h 1162050"/>
              <a:gd name="connsiteX3" fmla="*/ 885825 w 1752600"/>
              <a:gd name="connsiteY3" fmla="*/ 0 h 1162050"/>
              <a:gd name="connsiteX4" fmla="*/ 1752600 w 1752600"/>
              <a:gd name="connsiteY4" fmla="*/ 819150 h 1162050"/>
              <a:gd name="connsiteX5" fmla="*/ 1476375 w 1752600"/>
              <a:gd name="connsiteY5" fmla="*/ 1038225 h 1162050"/>
              <a:gd name="connsiteX6" fmla="*/ 1143000 w 1752600"/>
              <a:gd name="connsiteY6" fmla="*/ 1162050 h 1162050"/>
              <a:gd name="connsiteX7" fmla="*/ 371475 w 1752600"/>
              <a:gd name="connsiteY7" fmla="*/ 1152525 h 1162050"/>
              <a:gd name="connsiteX8" fmla="*/ 200025 w 1752600"/>
              <a:gd name="connsiteY8" fmla="*/ 1085850 h 1162050"/>
              <a:gd name="connsiteX0" fmla="*/ 200025 w 1685925"/>
              <a:gd name="connsiteY0" fmla="*/ 1085850 h 1162050"/>
              <a:gd name="connsiteX1" fmla="*/ 0 w 1685925"/>
              <a:gd name="connsiteY1" fmla="*/ 971550 h 1162050"/>
              <a:gd name="connsiteX2" fmla="*/ 409575 w 1685925"/>
              <a:gd name="connsiteY2" fmla="*/ 0 h 1162050"/>
              <a:gd name="connsiteX3" fmla="*/ 885825 w 1685925"/>
              <a:gd name="connsiteY3" fmla="*/ 0 h 1162050"/>
              <a:gd name="connsiteX4" fmla="*/ 1685925 w 1685925"/>
              <a:gd name="connsiteY4" fmla="*/ 866775 h 1162050"/>
              <a:gd name="connsiteX5" fmla="*/ 1476375 w 1685925"/>
              <a:gd name="connsiteY5" fmla="*/ 1038225 h 1162050"/>
              <a:gd name="connsiteX6" fmla="*/ 1143000 w 1685925"/>
              <a:gd name="connsiteY6" fmla="*/ 1162050 h 1162050"/>
              <a:gd name="connsiteX7" fmla="*/ 371475 w 1685925"/>
              <a:gd name="connsiteY7" fmla="*/ 1152525 h 1162050"/>
              <a:gd name="connsiteX8" fmla="*/ 200025 w 1685925"/>
              <a:gd name="connsiteY8" fmla="*/ 1085850 h 1162050"/>
              <a:gd name="connsiteX0" fmla="*/ 200025 w 1685925"/>
              <a:gd name="connsiteY0" fmla="*/ 1085850 h 1162050"/>
              <a:gd name="connsiteX1" fmla="*/ 0 w 1685925"/>
              <a:gd name="connsiteY1" fmla="*/ 971550 h 1162050"/>
              <a:gd name="connsiteX2" fmla="*/ 409575 w 1685925"/>
              <a:gd name="connsiteY2" fmla="*/ 0 h 1162050"/>
              <a:gd name="connsiteX3" fmla="*/ 962025 w 1685925"/>
              <a:gd name="connsiteY3" fmla="*/ 9525 h 1162050"/>
              <a:gd name="connsiteX4" fmla="*/ 1685925 w 1685925"/>
              <a:gd name="connsiteY4" fmla="*/ 866775 h 1162050"/>
              <a:gd name="connsiteX5" fmla="*/ 1476375 w 1685925"/>
              <a:gd name="connsiteY5" fmla="*/ 1038225 h 1162050"/>
              <a:gd name="connsiteX6" fmla="*/ 1143000 w 1685925"/>
              <a:gd name="connsiteY6" fmla="*/ 1162050 h 1162050"/>
              <a:gd name="connsiteX7" fmla="*/ 371475 w 1685925"/>
              <a:gd name="connsiteY7" fmla="*/ 1152525 h 1162050"/>
              <a:gd name="connsiteX8" fmla="*/ 200025 w 1685925"/>
              <a:gd name="connsiteY8" fmla="*/ 1085850 h 1162050"/>
              <a:gd name="connsiteX0" fmla="*/ 200025 w 1685925"/>
              <a:gd name="connsiteY0" fmla="*/ 1076325 h 1152525"/>
              <a:gd name="connsiteX1" fmla="*/ 0 w 1685925"/>
              <a:gd name="connsiteY1" fmla="*/ 962025 h 1152525"/>
              <a:gd name="connsiteX2" fmla="*/ 352425 w 1685925"/>
              <a:gd name="connsiteY2" fmla="*/ 19050 h 1152525"/>
              <a:gd name="connsiteX3" fmla="*/ 962025 w 1685925"/>
              <a:gd name="connsiteY3" fmla="*/ 0 h 1152525"/>
              <a:gd name="connsiteX4" fmla="*/ 1685925 w 1685925"/>
              <a:gd name="connsiteY4" fmla="*/ 857250 h 1152525"/>
              <a:gd name="connsiteX5" fmla="*/ 1476375 w 1685925"/>
              <a:gd name="connsiteY5" fmla="*/ 1028700 h 1152525"/>
              <a:gd name="connsiteX6" fmla="*/ 1143000 w 1685925"/>
              <a:gd name="connsiteY6" fmla="*/ 1152525 h 1152525"/>
              <a:gd name="connsiteX7" fmla="*/ 371475 w 1685925"/>
              <a:gd name="connsiteY7" fmla="*/ 1143000 h 1152525"/>
              <a:gd name="connsiteX8" fmla="*/ 200025 w 1685925"/>
              <a:gd name="connsiteY8" fmla="*/ 1076325 h 1152525"/>
              <a:gd name="connsiteX0" fmla="*/ 200025 w 1600200"/>
              <a:gd name="connsiteY0" fmla="*/ 1076325 h 1152525"/>
              <a:gd name="connsiteX1" fmla="*/ 0 w 1600200"/>
              <a:gd name="connsiteY1" fmla="*/ 962025 h 1152525"/>
              <a:gd name="connsiteX2" fmla="*/ 352425 w 1600200"/>
              <a:gd name="connsiteY2" fmla="*/ 19050 h 1152525"/>
              <a:gd name="connsiteX3" fmla="*/ 962025 w 1600200"/>
              <a:gd name="connsiteY3" fmla="*/ 0 h 1152525"/>
              <a:gd name="connsiteX4" fmla="*/ 1600200 w 1600200"/>
              <a:gd name="connsiteY4" fmla="*/ 876300 h 1152525"/>
              <a:gd name="connsiteX5" fmla="*/ 1476375 w 1600200"/>
              <a:gd name="connsiteY5" fmla="*/ 1028700 h 1152525"/>
              <a:gd name="connsiteX6" fmla="*/ 1143000 w 1600200"/>
              <a:gd name="connsiteY6" fmla="*/ 1152525 h 1152525"/>
              <a:gd name="connsiteX7" fmla="*/ 371475 w 1600200"/>
              <a:gd name="connsiteY7" fmla="*/ 1143000 h 1152525"/>
              <a:gd name="connsiteX8" fmla="*/ 200025 w 1600200"/>
              <a:gd name="connsiteY8" fmla="*/ 1076325 h 1152525"/>
              <a:gd name="connsiteX0" fmla="*/ 200025 w 1600200"/>
              <a:gd name="connsiteY0" fmla="*/ 1076325 h 1152525"/>
              <a:gd name="connsiteX1" fmla="*/ 0 w 1600200"/>
              <a:gd name="connsiteY1" fmla="*/ 962025 h 1152525"/>
              <a:gd name="connsiteX2" fmla="*/ 352425 w 1600200"/>
              <a:gd name="connsiteY2" fmla="*/ 19050 h 1152525"/>
              <a:gd name="connsiteX3" fmla="*/ 962025 w 1600200"/>
              <a:gd name="connsiteY3" fmla="*/ 0 h 1152525"/>
              <a:gd name="connsiteX4" fmla="*/ 1266826 w 1600200"/>
              <a:gd name="connsiteY4" fmla="*/ 342900 h 1152525"/>
              <a:gd name="connsiteX5" fmla="*/ 1600200 w 1600200"/>
              <a:gd name="connsiteY5" fmla="*/ 876300 h 1152525"/>
              <a:gd name="connsiteX6" fmla="*/ 1476375 w 1600200"/>
              <a:gd name="connsiteY6" fmla="*/ 1028700 h 1152525"/>
              <a:gd name="connsiteX7" fmla="*/ 1143000 w 1600200"/>
              <a:gd name="connsiteY7" fmla="*/ 1152525 h 1152525"/>
              <a:gd name="connsiteX8" fmla="*/ 371475 w 1600200"/>
              <a:gd name="connsiteY8" fmla="*/ 1143000 h 1152525"/>
              <a:gd name="connsiteX9" fmla="*/ 200025 w 1600200"/>
              <a:gd name="connsiteY9" fmla="*/ 1076325 h 1152525"/>
              <a:gd name="connsiteX0" fmla="*/ 200025 w 1600200"/>
              <a:gd name="connsiteY0" fmla="*/ 1076325 h 1152525"/>
              <a:gd name="connsiteX1" fmla="*/ 0 w 1600200"/>
              <a:gd name="connsiteY1" fmla="*/ 962025 h 1152525"/>
              <a:gd name="connsiteX2" fmla="*/ 352425 w 1600200"/>
              <a:gd name="connsiteY2" fmla="*/ 19050 h 1152525"/>
              <a:gd name="connsiteX3" fmla="*/ 962025 w 1600200"/>
              <a:gd name="connsiteY3" fmla="*/ 0 h 1152525"/>
              <a:gd name="connsiteX4" fmla="*/ 1266826 w 1600200"/>
              <a:gd name="connsiteY4" fmla="*/ 342900 h 1152525"/>
              <a:gd name="connsiteX5" fmla="*/ 1600200 w 1600200"/>
              <a:gd name="connsiteY5" fmla="*/ 876300 h 1152525"/>
              <a:gd name="connsiteX6" fmla="*/ 1276350 w 1600200"/>
              <a:gd name="connsiteY6" fmla="*/ 1085850 h 1152525"/>
              <a:gd name="connsiteX7" fmla="*/ 1143000 w 1600200"/>
              <a:gd name="connsiteY7" fmla="*/ 1152525 h 1152525"/>
              <a:gd name="connsiteX8" fmla="*/ 371475 w 1600200"/>
              <a:gd name="connsiteY8" fmla="*/ 1143000 h 1152525"/>
              <a:gd name="connsiteX9" fmla="*/ 200025 w 1600200"/>
              <a:gd name="connsiteY9" fmla="*/ 1076325 h 1152525"/>
              <a:gd name="connsiteX0" fmla="*/ 200025 w 1295400"/>
              <a:gd name="connsiteY0" fmla="*/ 1076325 h 1152525"/>
              <a:gd name="connsiteX1" fmla="*/ 0 w 1295400"/>
              <a:gd name="connsiteY1" fmla="*/ 962025 h 1152525"/>
              <a:gd name="connsiteX2" fmla="*/ 352425 w 1295400"/>
              <a:gd name="connsiteY2" fmla="*/ 19050 h 1152525"/>
              <a:gd name="connsiteX3" fmla="*/ 962025 w 1295400"/>
              <a:gd name="connsiteY3" fmla="*/ 0 h 1152525"/>
              <a:gd name="connsiteX4" fmla="*/ 1266826 w 1295400"/>
              <a:gd name="connsiteY4" fmla="*/ 342900 h 1152525"/>
              <a:gd name="connsiteX5" fmla="*/ 1295400 w 1295400"/>
              <a:gd name="connsiteY5" fmla="*/ 933450 h 1152525"/>
              <a:gd name="connsiteX6" fmla="*/ 1276350 w 1295400"/>
              <a:gd name="connsiteY6" fmla="*/ 1085850 h 1152525"/>
              <a:gd name="connsiteX7" fmla="*/ 1143000 w 1295400"/>
              <a:gd name="connsiteY7" fmla="*/ 1152525 h 1152525"/>
              <a:gd name="connsiteX8" fmla="*/ 371475 w 1295400"/>
              <a:gd name="connsiteY8" fmla="*/ 1143000 h 1152525"/>
              <a:gd name="connsiteX9" fmla="*/ 200025 w 1295400"/>
              <a:gd name="connsiteY9" fmla="*/ 1076325 h 1152525"/>
              <a:gd name="connsiteX0" fmla="*/ 200025 w 1295400"/>
              <a:gd name="connsiteY0" fmla="*/ 1076325 h 1152525"/>
              <a:gd name="connsiteX1" fmla="*/ 0 w 1295400"/>
              <a:gd name="connsiteY1" fmla="*/ 962025 h 1152525"/>
              <a:gd name="connsiteX2" fmla="*/ 190501 w 1295400"/>
              <a:gd name="connsiteY2" fmla="*/ 495300 h 1152525"/>
              <a:gd name="connsiteX3" fmla="*/ 352425 w 1295400"/>
              <a:gd name="connsiteY3" fmla="*/ 19050 h 1152525"/>
              <a:gd name="connsiteX4" fmla="*/ 962025 w 1295400"/>
              <a:gd name="connsiteY4" fmla="*/ 0 h 1152525"/>
              <a:gd name="connsiteX5" fmla="*/ 1266826 w 1295400"/>
              <a:gd name="connsiteY5" fmla="*/ 342900 h 1152525"/>
              <a:gd name="connsiteX6" fmla="*/ 1295400 w 1295400"/>
              <a:gd name="connsiteY6" fmla="*/ 933450 h 1152525"/>
              <a:gd name="connsiteX7" fmla="*/ 1276350 w 1295400"/>
              <a:gd name="connsiteY7" fmla="*/ 1085850 h 1152525"/>
              <a:gd name="connsiteX8" fmla="*/ 1143000 w 1295400"/>
              <a:gd name="connsiteY8" fmla="*/ 1152525 h 1152525"/>
              <a:gd name="connsiteX9" fmla="*/ 371475 w 1295400"/>
              <a:gd name="connsiteY9" fmla="*/ 1143000 h 1152525"/>
              <a:gd name="connsiteX10" fmla="*/ 200025 w 1295400"/>
              <a:gd name="connsiteY10" fmla="*/ 1076325 h 1152525"/>
              <a:gd name="connsiteX0" fmla="*/ 27855 w 1123230"/>
              <a:gd name="connsiteY0" fmla="*/ 1076325 h 1152525"/>
              <a:gd name="connsiteX1" fmla="*/ 18330 w 1123230"/>
              <a:gd name="connsiteY1" fmla="*/ 1028700 h 1152525"/>
              <a:gd name="connsiteX2" fmla="*/ 18331 w 1123230"/>
              <a:gd name="connsiteY2" fmla="*/ 495300 h 1152525"/>
              <a:gd name="connsiteX3" fmla="*/ 180255 w 1123230"/>
              <a:gd name="connsiteY3" fmla="*/ 19050 h 1152525"/>
              <a:gd name="connsiteX4" fmla="*/ 789855 w 1123230"/>
              <a:gd name="connsiteY4" fmla="*/ 0 h 1152525"/>
              <a:gd name="connsiteX5" fmla="*/ 1094656 w 1123230"/>
              <a:gd name="connsiteY5" fmla="*/ 342900 h 1152525"/>
              <a:gd name="connsiteX6" fmla="*/ 1123230 w 1123230"/>
              <a:gd name="connsiteY6" fmla="*/ 933450 h 1152525"/>
              <a:gd name="connsiteX7" fmla="*/ 1104180 w 1123230"/>
              <a:gd name="connsiteY7" fmla="*/ 1085850 h 1152525"/>
              <a:gd name="connsiteX8" fmla="*/ 970830 w 1123230"/>
              <a:gd name="connsiteY8" fmla="*/ 1152525 h 1152525"/>
              <a:gd name="connsiteX9" fmla="*/ 199305 w 1123230"/>
              <a:gd name="connsiteY9" fmla="*/ 1143000 h 1152525"/>
              <a:gd name="connsiteX10" fmla="*/ 27855 w 1123230"/>
              <a:gd name="connsiteY10" fmla="*/ 1076325 h 1152525"/>
              <a:gd name="connsiteX0" fmla="*/ 199305 w 1123230"/>
              <a:gd name="connsiteY0" fmla="*/ 1143000 h 1152525"/>
              <a:gd name="connsiteX1" fmla="*/ 18330 w 1123230"/>
              <a:gd name="connsiteY1" fmla="*/ 1028700 h 1152525"/>
              <a:gd name="connsiteX2" fmla="*/ 18331 w 1123230"/>
              <a:gd name="connsiteY2" fmla="*/ 495300 h 1152525"/>
              <a:gd name="connsiteX3" fmla="*/ 180255 w 1123230"/>
              <a:gd name="connsiteY3" fmla="*/ 19050 h 1152525"/>
              <a:gd name="connsiteX4" fmla="*/ 789855 w 1123230"/>
              <a:gd name="connsiteY4" fmla="*/ 0 h 1152525"/>
              <a:gd name="connsiteX5" fmla="*/ 1094656 w 1123230"/>
              <a:gd name="connsiteY5" fmla="*/ 342900 h 1152525"/>
              <a:gd name="connsiteX6" fmla="*/ 1123230 w 1123230"/>
              <a:gd name="connsiteY6" fmla="*/ 933450 h 1152525"/>
              <a:gd name="connsiteX7" fmla="*/ 1104180 w 1123230"/>
              <a:gd name="connsiteY7" fmla="*/ 1085850 h 1152525"/>
              <a:gd name="connsiteX8" fmla="*/ 970830 w 1123230"/>
              <a:gd name="connsiteY8" fmla="*/ 1152525 h 1152525"/>
              <a:gd name="connsiteX9" fmla="*/ 199305 w 1123230"/>
              <a:gd name="connsiteY9" fmla="*/ 1143000 h 1152525"/>
              <a:gd name="connsiteX0" fmla="*/ 199305 w 1123230"/>
              <a:gd name="connsiteY0" fmla="*/ 1143000 h 1152525"/>
              <a:gd name="connsiteX1" fmla="*/ 18330 w 1123230"/>
              <a:gd name="connsiteY1" fmla="*/ 1028700 h 1152525"/>
              <a:gd name="connsiteX2" fmla="*/ 18331 w 1123230"/>
              <a:gd name="connsiteY2" fmla="*/ 495300 h 1152525"/>
              <a:gd name="connsiteX3" fmla="*/ 180255 w 1123230"/>
              <a:gd name="connsiteY3" fmla="*/ 19050 h 1152525"/>
              <a:gd name="connsiteX4" fmla="*/ 789855 w 1123230"/>
              <a:gd name="connsiteY4" fmla="*/ 0 h 1152525"/>
              <a:gd name="connsiteX5" fmla="*/ 1094656 w 1123230"/>
              <a:gd name="connsiteY5" fmla="*/ 342900 h 1152525"/>
              <a:gd name="connsiteX6" fmla="*/ 1123230 w 1123230"/>
              <a:gd name="connsiteY6" fmla="*/ 933450 h 1152525"/>
              <a:gd name="connsiteX7" fmla="*/ 970830 w 1123230"/>
              <a:gd name="connsiteY7" fmla="*/ 1152525 h 1152525"/>
              <a:gd name="connsiteX8" fmla="*/ 199305 w 1123230"/>
              <a:gd name="connsiteY8" fmla="*/ 1143000 h 1152525"/>
              <a:gd name="connsiteX0" fmla="*/ 180975 w 1104900"/>
              <a:gd name="connsiteY0" fmla="*/ 1143000 h 1152525"/>
              <a:gd name="connsiteX1" fmla="*/ 0 w 1104900"/>
              <a:gd name="connsiteY1" fmla="*/ 1028700 h 1152525"/>
              <a:gd name="connsiteX2" fmla="*/ 1 w 1104900"/>
              <a:gd name="connsiteY2" fmla="*/ 495300 h 1152525"/>
              <a:gd name="connsiteX3" fmla="*/ 161925 w 1104900"/>
              <a:gd name="connsiteY3" fmla="*/ 19050 h 1152525"/>
              <a:gd name="connsiteX4" fmla="*/ 771525 w 1104900"/>
              <a:gd name="connsiteY4" fmla="*/ 0 h 1152525"/>
              <a:gd name="connsiteX5" fmla="*/ 1076326 w 1104900"/>
              <a:gd name="connsiteY5" fmla="*/ 342900 h 1152525"/>
              <a:gd name="connsiteX6" fmla="*/ 1104900 w 1104900"/>
              <a:gd name="connsiteY6" fmla="*/ 933450 h 1152525"/>
              <a:gd name="connsiteX7" fmla="*/ 952500 w 1104900"/>
              <a:gd name="connsiteY7" fmla="*/ 1152525 h 1152525"/>
              <a:gd name="connsiteX8" fmla="*/ 180975 w 1104900"/>
              <a:gd name="connsiteY8" fmla="*/ 1143000 h 1152525"/>
              <a:gd name="connsiteX0" fmla="*/ 295275 w 1104900"/>
              <a:gd name="connsiteY0" fmla="*/ 1143000 h 1152525"/>
              <a:gd name="connsiteX1" fmla="*/ 0 w 1104900"/>
              <a:gd name="connsiteY1" fmla="*/ 1028700 h 1152525"/>
              <a:gd name="connsiteX2" fmla="*/ 1 w 1104900"/>
              <a:gd name="connsiteY2" fmla="*/ 495300 h 1152525"/>
              <a:gd name="connsiteX3" fmla="*/ 161925 w 1104900"/>
              <a:gd name="connsiteY3" fmla="*/ 19050 h 1152525"/>
              <a:gd name="connsiteX4" fmla="*/ 771525 w 1104900"/>
              <a:gd name="connsiteY4" fmla="*/ 0 h 1152525"/>
              <a:gd name="connsiteX5" fmla="*/ 1076326 w 1104900"/>
              <a:gd name="connsiteY5" fmla="*/ 342900 h 1152525"/>
              <a:gd name="connsiteX6" fmla="*/ 1104900 w 1104900"/>
              <a:gd name="connsiteY6" fmla="*/ 933450 h 1152525"/>
              <a:gd name="connsiteX7" fmla="*/ 952500 w 1104900"/>
              <a:gd name="connsiteY7" fmla="*/ 1152525 h 1152525"/>
              <a:gd name="connsiteX8" fmla="*/ 295275 w 1104900"/>
              <a:gd name="connsiteY8" fmla="*/ 1143000 h 1152525"/>
              <a:gd name="connsiteX0" fmla="*/ 295275 w 1104900"/>
              <a:gd name="connsiteY0" fmla="*/ 1143000 h 1152525"/>
              <a:gd name="connsiteX1" fmla="*/ 0 w 1104900"/>
              <a:gd name="connsiteY1" fmla="*/ 1114425 h 1152525"/>
              <a:gd name="connsiteX2" fmla="*/ 1 w 1104900"/>
              <a:gd name="connsiteY2" fmla="*/ 495300 h 1152525"/>
              <a:gd name="connsiteX3" fmla="*/ 161925 w 1104900"/>
              <a:gd name="connsiteY3" fmla="*/ 19050 h 1152525"/>
              <a:gd name="connsiteX4" fmla="*/ 771525 w 1104900"/>
              <a:gd name="connsiteY4" fmla="*/ 0 h 1152525"/>
              <a:gd name="connsiteX5" fmla="*/ 1076326 w 1104900"/>
              <a:gd name="connsiteY5" fmla="*/ 342900 h 1152525"/>
              <a:gd name="connsiteX6" fmla="*/ 1104900 w 1104900"/>
              <a:gd name="connsiteY6" fmla="*/ 933450 h 1152525"/>
              <a:gd name="connsiteX7" fmla="*/ 952500 w 1104900"/>
              <a:gd name="connsiteY7" fmla="*/ 1152525 h 1152525"/>
              <a:gd name="connsiteX8" fmla="*/ 295275 w 1104900"/>
              <a:gd name="connsiteY8" fmla="*/ 1143000 h 1152525"/>
              <a:gd name="connsiteX0" fmla="*/ 952500 w 1104900"/>
              <a:gd name="connsiteY0" fmla="*/ 1152525 h 1152525"/>
              <a:gd name="connsiteX1" fmla="*/ 0 w 1104900"/>
              <a:gd name="connsiteY1" fmla="*/ 1114425 h 1152525"/>
              <a:gd name="connsiteX2" fmla="*/ 1 w 1104900"/>
              <a:gd name="connsiteY2" fmla="*/ 495300 h 1152525"/>
              <a:gd name="connsiteX3" fmla="*/ 161925 w 1104900"/>
              <a:gd name="connsiteY3" fmla="*/ 19050 h 1152525"/>
              <a:gd name="connsiteX4" fmla="*/ 771525 w 1104900"/>
              <a:gd name="connsiteY4" fmla="*/ 0 h 1152525"/>
              <a:gd name="connsiteX5" fmla="*/ 1076326 w 1104900"/>
              <a:gd name="connsiteY5" fmla="*/ 342900 h 1152525"/>
              <a:gd name="connsiteX6" fmla="*/ 1104900 w 1104900"/>
              <a:gd name="connsiteY6" fmla="*/ 933450 h 1152525"/>
              <a:gd name="connsiteX7" fmla="*/ 952500 w 1104900"/>
              <a:gd name="connsiteY7" fmla="*/ 1152525 h 1152525"/>
              <a:gd name="connsiteX0" fmla="*/ 1104900 w 1104900"/>
              <a:gd name="connsiteY0" fmla="*/ 933450 h 1114425"/>
              <a:gd name="connsiteX1" fmla="*/ 0 w 1104900"/>
              <a:gd name="connsiteY1" fmla="*/ 1114425 h 1114425"/>
              <a:gd name="connsiteX2" fmla="*/ 1 w 1104900"/>
              <a:gd name="connsiteY2" fmla="*/ 495300 h 1114425"/>
              <a:gd name="connsiteX3" fmla="*/ 161925 w 1104900"/>
              <a:gd name="connsiteY3" fmla="*/ 19050 h 1114425"/>
              <a:gd name="connsiteX4" fmla="*/ 771525 w 1104900"/>
              <a:gd name="connsiteY4" fmla="*/ 0 h 1114425"/>
              <a:gd name="connsiteX5" fmla="*/ 1076326 w 1104900"/>
              <a:gd name="connsiteY5" fmla="*/ 342900 h 1114425"/>
              <a:gd name="connsiteX6" fmla="*/ 1104900 w 1104900"/>
              <a:gd name="connsiteY6" fmla="*/ 933450 h 1114425"/>
              <a:gd name="connsiteX0" fmla="*/ 1104900 w 1104900"/>
              <a:gd name="connsiteY0" fmla="*/ 1095375 h 1114425"/>
              <a:gd name="connsiteX1" fmla="*/ 0 w 1104900"/>
              <a:gd name="connsiteY1" fmla="*/ 1114425 h 1114425"/>
              <a:gd name="connsiteX2" fmla="*/ 1 w 1104900"/>
              <a:gd name="connsiteY2" fmla="*/ 495300 h 1114425"/>
              <a:gd name="connsiteX3" fmla="*/ 161925 w 1104900"/>
              <a:gd name="connsiteY3" fmla="*/ 19050 h 1114425"/>
              <a:gd name="connsiteX4" fmla="*/ 771525 w 1104900"/>
              <a:gd name="connsiteY4" fmla="*/ 0 h 1114425"/>
              <a:gd name="connsiteX5" fmla="*/ 1076326 w 1104900"/>
              <a:gd name="connsiteY5" fmla="*/ 342900 h 1114425"/>
              <a:gd name="connsiteX6" fmla="*/ 1104900 w 1104900"/>
              <a:gd name="connsiteY6" fmla="*/ 1095375 h 1114425"/>
              <a:gd name="connsiteX0" fmla="*/ 1095375 w 1095375"/>
              <a:gd name="connsiteY0" fmla="*/ 1114425 h 1114425"/>
              <a:gd name="connsiteX1" fmla="*/ 0 w 1095375"/>
              <a:gd name="connsiteY1" fmla="*/ 1114425 h 1114425"/>
              <a:gd name="connsiteX2" fmla="*/ 1 w 1095375"/>
              <a:gd name="connsiteY2" fmla="*/ 495300 h 1114425"/>
              <a:gd name="connsiteX3" fmla="*/ 161925 w 1095375"/>
              <a:gd name="connsiteY3" fmla="*/ 19050 h 1114425"/>
              <a:gd name="connsiteX4" fmla="*/ 771525 w 1095375"/>
              <a:gd name="connsiteY4" fmla="*/ 0 h 1114425"/>
              <a:gd name="connsiteX5" fmla="*/ 1076326 w 1095375"/>
              <a:gd name="connsiteY5" fmla="*/ 342900 h 1114425"/>
              <a:gd name="connsiteX6" fmla="*/ 1095375 w 1095375"/>
              <a:gd name="connsiteY6" fmla="*/ 1114425 h 1114425"/>
              <a:gd name="connsiteX0" fmla="*/ 1095375 w 1095376"/>
              <a:gd name="connsiteY0" fmla="*/ 1114425 h 1114425"/>
              <a:gd name="connsiteX1" fmla="*/ 0 w 1095376"/>
              <a:gd name="connsiteY1" fmla="*/ 1114425 h 1114425"/>
              <a:gd name="connsiteX2" fmla="*/ 1 w 1095376"/>
              <a:gd name="connsiteY2" fmla="*/ 495300 h 1114425"/>
              <a:gd name="connsiteX3" fmla="*/ 161925 w 1095376"/>
              <a:gd name="connsiteY3" fmla="*/ 19050 h 1114425"/>
              <a:gd name="connsiteX4" fmla="*/ 771525 w 1095376"/>
              <a:gd name="connsiteY4" fmla="*/ 0 h 1114425"/>
              <a:gd name="connsiteX5" fmla="*/ 1095376 w 1095376"/>
              <a:gd name="connsiteY5" fmla="*/ 361950 h 1114425"/>
              <a:gd name="connsiteX6" fmla="*/ 1095375 w 1095376"/>
              <a:gd name="connsiteY6" fmla="*/ 1114425 h 1114425"/>
              <a:gd name="connsiteX0" fmla="*/ 1095375 w 1095376"/>
              <a:gd name="connsiteY0" fmla="*/ 1095375 h 1095375"/>
              <a:gd name="connsiteX1" fmla="*/ 0 w 1095376"/>
              <a:gd name="connsiteY1" fmla="*/ 1095375 h 1095375"/>
              <a:gd name="connsiteX2" fmla="*/ 1 w 1095376"/>
              <a:gd name="connsiteY2" fmla="*/ 476250 h 1095375"/>
              <a:gd name="connsiteX3" fmla="*/ 161925 w 1095376"/>
              <a:gd name="connsiteY3" fmla="*/ 0 h 1095375"/>
              <a:gd name="connsiteX4" fmla="*/ 847725 w 1095376"/>
              <a:gd name="connsiteY4" fmla="*/ 0 h 1095375"/>
              <a:gd name="connsiteX5" fmla="*/ 1095376 w 1095376"/>
              <a:gd name="connsiteY5" fmla="*/ 342900 h 1095375"/>
              <a:gd name="connsiteX6" fmla="*/ 1095375 w 1095376"/>
              <a:gd name="connsiteY6" fmla="*/ 1095375 h 1095375"/>
              <a:gd name="connsiteX0" fmla="*/ 1095375 w 1104901"/>
              <a:gd name="connsiteY0" fmla="*/ 1095375 h 1095375"/>
              <a:gd name="connsiteX1" fmla="*/ 0 w 1104901"/>
              <a:gd name="connsiteY1" fmla="*/ 1095375 h 1095375"/>
              <a:gd name="connsiteX2" fmla="*/ 1 w 1104901"/>
              <a:gd name="connsiteY2" fmla="*/ 476250 h 1095375"/>
              <a:gd name="connsiteX3" fmla="*/ 161925 w 1104901"/>
              <a:gd name="connsiteY3" fmla="*/ 0 h 1095375"/>
              <a:gd name="connsiteX4" fmla="*/ 847725 w 1104901"/>
              <a:gd name="connsiteY4" fmla="*/ 0 h 1095375"/>
              <a:gd name="connsiteX5" fmla="*/ 1104901 w 1104901"/>
              <a:gd name="connsiteY5" fmla="*/ 438150 h 1095375"/>
              <a:gd name="connsiteX6" fmla="*/ 1095375 w 1104901"/>
              <a:gd name="connsiteY6" fmla="*/ 1095375 h 1095375"/>
              <a:gd name="connsiteX0" fmla="*/ 1095375 w 1114426"/>
              <a:gd name="connsiteY0" fmla="*/ 1095375 h 1095375"/>
              <a:gd name="connsiteX1" fmla="*/ 0 w 1114426"/>
              <a:gd name="connsiteY1" fmla="*/ 1095375 h 1095375"/>
              <a:gd name="connsiteX2" fmla="*/ 1 w 1114426"/>
              <a:gd name="connsiteY2" fmla="*/ 476250 h 1095375"/>
              <a:gd name="connsiteX3" fmla="*/ 161925 w 1114426"/>
              <a:gd name="connsiteY3" fmla="*/ 0 h 1095375"/>
              <a:gd name="connsiteX4" fmla="*/ 847725 w 1114426"/>
              <a:gd name="connsiteY4" fmla="*/ 0 h 1095375"/>
              <a:gd name="connsiteX5" fmla="*/ 1114426 w 1114426"/>
              <a:gd name="connsiteY5" fmla="*/ 438150 h 1095375"/>
              <a:gd name="connsiteX6" fmla="*/ 1095375 w 1114426"/>
              <a:gd name="connsiteY6" fmla="*/ 1095375 h 1095375"/>
              <a:gd name="connsiteX0" fmla="*/ 1095375 w 1095376"/>
              <a:gd name="connsiteY0" fmla="*/ 1095375 h 1095375"/>
              <a:gd name="connsiteX1" fmla="*/ 0 w 1095376"/>
              <a:gd name="connsiteY1" fmla="*/ 1095375 h 1095375"/>
              <a:gd name="connsiteX2" fmla="*/ 1 w 1095376"/>
              <a:gd name="connsiteY2" fmla="*/ 476250 h 1095375"/>
              <a:gd name="connsiteX3" fmla="*/ 161925 w 1095376"/>
              <a:gd name="connsiteY3" fmla="*/ 0 h 1095375"/>
              <a:gd name="connsiteX4" fmla="*/ 847725 w 1095376"/>
              <a:gd name="connsiteY4" fmla="*/ 0 h 1095375"/>
              <a:gd name="connsiteX5" fmla="*/ 1095376 w 1095376"/>
              <a:gd name="connsiteY5" fmla="*/ 466725 h 1095375"/>
              <a:gd name="connsiteX6" fmla="*/ 1095375 w 1095376"/>
              <a:gd name="connsiteY6" fmla="*/ 1095375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376" h="1095375">
                <a:moveTo>
                  <a:pt x="1095375" y="1095375"/>
                </a:moveTo>
                <a:lnTo>
                  <a:pt x="0" y="1095375"/>
                </a:lnTo>
                <a:cubicBezTo>
                  <a:pt x="0" y="917575"/>
                  <a:pt x="1" y="654050"/>
                  <a:pt x="1" y="476250"/>
                </a:cubicBezTo>
                <a:lnTo>
                  <a:pt x="161925" y="0"/>
                </a:lnTo>
                <a:lnTo>
                  <a:pt x="847725" y="0"/>
                </a:lnTo>
                <a:lnTo>
                  <a:pt x="1095376" y="466725"/>
                </a:lnTo>
                <a:cubicBezTo>
                  <a:pt x="1095376" y="717550"/>
                  <a:pt x="1095375" y="844550"/>
                  <a:pt x="1095375" y="10953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3175">
            <a:noFill/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CA"/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9290F7-C6B0-A346-918C-CFC1EFF49AA0}" type="slidenum">
              <a:rPr lang="en-US" sz="1400"/>
              <a:pPr eaLnBrk="1" hangingPunct="1"/>
              <a:t>42</a:t>
            </a:fld>
            <a:endParaRPr lang="en-US" sz="1400"/>
          </a:p>
        </p:txBody>
      </p:sp>
      <p:sp>
        <p:nvSpPr>
          <p:cNvPr id="11" name="Oval 386"/>
          <p:cNvSpPr>
            <a:spLocks noChangeArrowheads="1"/>
          </p:cNvSpPr>
          <p:nvPr/>
        </p:nvSpPr>
        <p:spPr bwMode="auto">
          <a:xfrm>
            <a:off x="3588463" y="1813043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2" name="Straight Connector 11"/>
          <p:cNvCxnSpPr>
            <a:stCxn id="11" idx="2"/>
            <a:endCxn id="30" idx="7"/>
          </p:cNvCxnSpPr>
          <p:nvPr/>
        </p:nvCxnSpPr>
        <p:spPr>
          <a:xfrm flipH="1">
            <a:off x="1859236" y="1973381"/>
            <a:ext cx="1729227" cy="3558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6"/>
          <p:cNvSpPr>
            <a:spLocks noChangeArrowheads="1"/>
          </p:cNvSpPr>
          <p:nvPr/>
        </p:nvSpPr>
        <p:spPr bwMode="auto">
          <a:xfrm>
            <a:off x="5887951" y="21881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19</a:t>
            </a:r>
          </a:p>
        </p:txBody>
      </p:sp>
      <p:cxnSp>
        <p:nvCxnSpPr>
          <p:cNvPr id="14" name="Straight Connector 13"/>
          <p:cNvCxnSpPr>
            <a:stCxn id="13" idx="5"/>
            <a:endCxn id="15" idx="1"/>
          </p:cNvCxnSpPr>
          <p:nvPr/>
        </p:nvCxnSpPr>
        <p:spPr>
          <a:xfrm>
            <a:off x="6161664" y="2461880"/>
            <a:ext cx="852730" cy="205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86"/>
          <p:cNvSpPr>
            <a:spLocks noChangeArrowheads="1"/>
          </p:cNvSpPr>
          <p:nvPr/>
        </p:nvSpPr>
        <p:spPr bwMode="auto">
          <a:xfrm>
            <a:off x="6967432" y="26204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31</a:t>
            </a:r>
          </a:p>
        </p:txBody>
      </p:sp>
      <p:sp>
        <p:nvSpPr>
          <p:cNvPr id="16" name="Rectangle 387"/>
          <p:cNvSpPr>
            <a:spLocks noChangeAspect="1" noChangeArrowheads="1"/>
          </p:cNvSpPr>
          <p:nvPr/>
        </p:nvSpPr>
        <p:spPr bwMode="auto">
          <a:xfrm>
            <a:off x="7706915" y="323267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7" name="Straight Connector 16"/>
          <p:cNvCxnSpPr>
            <a:stCxn id="15" idx="5"/>
            <a:endCxn id="16" idx="0"/>
          </p:cNvCxnSpPr>
          <p:nvPr/>
        </p:nvCxnSpPr>
        <p:spPr>
          <a:xfrm>
            <a:off x="7241145" y="2894180"/>
            <a:ext cx="580864" cy="338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86"/>
          <p:cNvSpPr>
            <a:spLocks noChangeArrowheads="1"/>
          </p:cNvSpPr>
          <p:nvPr/>
        </p:nvSpPr>
        <p:spPr bwMode="auto">
          <a:xfrm>
            <a:off x="6538243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19" name="Rectangle 387"/>
          <p:cNvSpPr>
            <a:spLocks noChangeAspect="1" noChangeArrowheads="1"/>
          </p:cNvSpPr>
          <p:nvPr/>
        </p:nvSpPr>
        <p:spPr bwMode="auto">
          <a:xfrm>
            <a:off x="6320324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0" name="Straight Connector 19"/>
          <p:cNvCxnSpPr>
            <a:stCxn id="18" idx="3"/>
            <a:endCxn id="19" idx="0"/>
          </p:cNvCxnSpPr>
          <p:nvPr/>
        </p:nvCxnSpPr>
        <p:spPr>
          <a:xfrm flipH="1">
            <a:off x="6435418" y="3508395"/>
            <a:ext cx="149787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18" idx="0"/>
          </p:cNvCxnSpPr>
          <p:nvPr/>
        </p:nvCxnSpPr>
        <p:spPr>
          <a:xfrm flipH="1">
            <a:off x="6698581" y="2894180"/>
            <a:ext cx="315813" cy="340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6"/>
            <a:endCxn id="13" idx="1"/>
          </p:cNvCxnSpPr>
          <p:nvPr/>
        </p:nvCxnSpPr>
        <p:spPr>
          <a:xfrm>
            <a:off x="3909138" y="1973381"/>
            <a:ext cx="2025775" cy="261748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87"/>
          <p:cNvSpPr>
            <a:spLocks noChangeAspect="1" noChangeArrowheads="1"/>
          </p:cNvSpPr>
          <p:nvPr/>
        </p:nvSpPr>
        <p:spPr bwMode="auto">
          <a:xfrm>
            <a:off x="6875042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4" name="Straight Connector 23"/>
          <p:cNvCxnSpPr>
            <a:stCxn id="18" idx="5"/>
            <a:endCxn id="23" idx="0"/>
          </p:cNvCxnSpPr>
          <p:nvPr/>
        </p:nvCxnSpPr>
        <p:spPr>
          <a:xfrm>
            <a:off x="6811956" y="3508395"/>
            <a:ext cx="17818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86"/>
          <p:cNvSpPr>
            <a:spLocks noChangeArrowheads="1"/>
          </p:cNvSpPr>
          <p:nvPr/>
        </p:nvSpPr>
        <p:spPr bwMode="auto">
          <a:xfrm>
            <a:off x="5100264" y="2667714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13</a:t>
            </a:r>
          </a:p>
        </p:txBody>
      </p:sp>
      <p:cxnSp>
        <p:nvCxnSpPr>
          <p:cNvPr id="27" name="Straight Connector 26"/>
          <p:cNvCxnSpPr>
            <a:stCxn id="25" idx="3"/>
            <a:endCxn id="80" idx="7"/>
          </p:cNvCxnSpPr>
          <p:nvPr/>
        </p:nvCxnSpPr>
        <p:spPr>
          <a:xfrm flipH="1">
            <a:off x="4691121" y="2941427"/>
            <a:ext cx="456105" cy="314116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5"/>
          </p:cNvCxnSpPr>
          <p:nvPr/>
        </p:nvCxnSpPr>
        <p:spPr>
          <a:xfrm>
            <a:off x="5373977" y="2941427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25" idx="7"/>
          </p:cNvCxnSpPr>
          <p:nvPr/>
        </p:nvCxnSpPr>
        <p:spPr>
          <a:xfrm flipH="1">
            <a:off x="5373977" y="2461880"/>
            <a:ext cx="560936" cy="252796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386"/>
          <p:cNvSpPr>
            <a:spLocks noChangeArrowheads="1"/>
          </p:cNvSpPr>
          <p:nvPr/>
        </p:nvSpPr>
        <p:spPr bwMode="auto">
          <a:xfrm>
            <a:off x="1585523" y="2282225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</a:t>
            </a:r>
          </a:p>
        </p:txBody>
      </p:sp>
      <p:cxnSp>
        <p:nvCxnSpPr>
          <p:cNvPr id="32" name="Straight Connector 31"/>
          <p:cNvCxnSpPr>
            <a:stCxn id="30" idx="5"/>
            <a:endCxn id="62" idx="1"/>
          </p:cNvCxnSpPr>
          <p:nvPr/>
        </p:nvCxnSpPr>
        <p:spPr>
          <a:xfrm>
            <a:off x="1859236" y="2555938"/>
            <a:ext cx="400173" cy="301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86"/>
          <p:cNvSpPr>
            <a:spLocks noChangeArrowheads="1"/>
          </p:cNvSpPr>
          <p:nvPr/>
        </p:nvSpPr>
        <p:spPr bwMode="auto">
          <a:xfrm>
            <a:off x="936566" y="2813540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34" name="Rectangle 387"/>
          <p:cNvSpPr>
            <a:spLocks noChangeAspect="1" noChangeArrowheads="1"/>
          </p:cNvSpPr>
          <p:nvPr/>
        </p:nvSpPr>
        <p:spPr bwMode="auto">
          <a:xfrm>
            <a:off x="787190" y="3421922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>
          <a:xfrm flipH="1">
            <a:off x="902284" y="3087253"/>
            <a:ext cx="81244" cy="334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33" idx="7"/>
          </p:cNvCxnSpPr>
          <p:nvPr/>
        </p:nvCxnSpPr>
        <p:spPr>
          <a:xfrm flipH="1">
            <a:off x="1210279" y="2555938"/>
            <a:ext cx="422206" cy="304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87"/>
          <p:cNvSpPr>
            <a:spLocks noChangeAspect="1" noChangeArrowheads="1"/>
          </p:cNvSpPr>
          <p:nvPr/>
        </p:nvSpPr>
        <p:spPr bwMode="auto">
          <a:xfrm>
            <a:off x="1244121" y="3411233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8" name="Straight Connector 37"/>
          <p:cNvCxnSpPr>
            <a:stCxn id="33" idx="5"/>
            <a:endCxn id="37" idx="0"/>
          </p:cNvCxnSpPr>
          <p:nvPr/>
        </p:nvCxnSpPr>
        <p:spPr>
          <a:xfrm>
            <a:off x="1210279" y="3087253"/>
            <a:ext cx="148936" cy="323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6"/>
          <p:cNvSpPr>
            <a:spLocks noChangeArrowheads="1"/>
          </p:cNvSpPr>
          <p:nvPr/>
        </p:nvSpPr>
        <p:spPr bwMode="auto">
          <a:xfrm>
            <a:off x="5534434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40" name="Rectangle 387"/>
          <p:cNvSpPr>
            <a:spLocks noChangeAspect="1" noChangeArrowheads="1"/>
          </p:cNvSpPr>
          <p:nvPr/>
        </p:nvSpPr>
        <p:spPr bwMode="auto">
          <a:xfrm>
            <a:off x="5321758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1" name="Straight Connector 40"/>
          <p:cNvCxnSpPr>
            <a:stCxn id="39" idx="3"/>
            <a:endCxn id="40" idx="0"/>
          </p:cNvCxnSpPr>
          <p:nvPr/>
        </p:nvCxnSpPr>
        <p:spPr>
          <a:xfrm flipH="1">
            <a:off x="5436852" y="3508395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87"/>
          <p:cNvSpPr>
            <a:spLocks noChangeAspect="1" noChangeArrowheads="1"/>
          </p:cNvSpPr>
          <p:nvPr/>
        </p:nvSpPr>
        <p:spPr bwMode="auto">
          <a:xfrm>
            <a:off x="5899193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3" name="Straight Connector 42"/>
          <p:cNvCxnSpPr>
            <a:stCxn id="39" idx="5"/>
            <a:endCxn id="42" idx="0"/>
          </p:cNvCxnSpPr>
          <p:nvPr/>
        </p:nvCxnSpPr>
        <p:spPr>
          <a:xfrm>
            <a:off x="5808147" y="3508395"/>
            <a:ext cx="20614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13755" y="24777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5692" y="35940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4121" y="35720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94200" y="19598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9607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7024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76048" y="39362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39293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92941" y="34093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57304" y="295714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68158" y="23337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82594" y="229809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34362" y="2973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0282" y="1863858"/>
            <a:ext cx="11701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4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09787" y="148291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5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2" name="Oval 386"/>
          <p:cNvSpPr>
            <a:spLocks noChangeArrowheads="1"/>
          </p:cNvSpPr>
          <p:nvPr/>
        </p:nvSpPr>
        <p:spPr bwMode="auto">
          <a:xfrm>
            <a:off x="2212447" y="281005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63" name="Rectangle 387"/>
          <p:cNvSpPr>
            <a:spLocks noChangeAspect="1" noChangeArrowheads="1"/>
          </p:cNvSpPr>
          <p:nvPr/>
        </p:nvSpPr>
        <p:spPr bwMode="auto">
          <a:xfrm>
            <a:off x="1877927" y="3415457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4" name="Straight Connector 63"/>
          <p:cNvCxnSpPr>
            <a:stCxn id="62" idx="3"/>
            <a:endCxn id="63" idx="0"/>
          </p:cNvCxnSpPr>
          <p:nvPr/>
        </p:nvCxnSpPr>
        <p:spPr>
          <a:xfrm flipH="1">
            <a:off x="1993021" y="3083772"/>
            <a:ext cx="266388" cy="331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5"/>
          </p:cNvCxnSpPr>
          <p:nvPr/>
        </p:nvCxnSpPr>
        <p:spPr>
          <a:xfrm>
            <a:off x="2486160" y="3083772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386"/>
          <p:cNvSpPr>
            <a:spLocks noChangeArrowheads="1"/>
          </p:cNvSpPr>
          <p:nvPr/>
        </p:nvSpPr>
        <p:spPr bwMode="auto">
          <a:xfrm>
            <a:off x="2646617" y="3377027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68" name="Rectangle 387"/>
          <p:cNvSpPr>
            <a:spLocks noChangeAspect="1" noChangeArrowheads="1"/>
          </p:cNvSpPr>
          <p:nvPr/>
        </p:nvSpPr>
        <p:spPr bwMode="auto">
          <a:xfrm>
            <a:off x="2433941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9" name="Straight Connector 68"/>
          <p:cNvCxnSpPr>
            <a:stCxn id="67" idx="3"/>
            <a:endCxn id="68" idx="0"/>
          </p:cNvCxnSpPr>
          <p:nvPr/>
        </p:nvCxnSpPr>
        <p:spPr>
          <a:xfrm flipH="1">
            <a:off x="2549035" y="3660723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87"/>
          <p:cNvSpPr>
            <a:spLocks noChangeAspect="1" noChangeArrowheads="1"/>
          </p:cNvSpPr>
          <p:nvPr/>
        </p:nvSpPr>
        <p:spPr bwMode="auto">
          <a:xfrm>
            <a:off x="3011376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71" name="Straight Connector 70"/>
          <p:cNvCxnSpPr>
            <a:stCxn id="67" idx="5"/>
            <a:endCxn id="70" idx="0"/>
          </p:cNvCxnSpPr>
          <p:nvPr/>
        </p:nvCxnSpPr>
        <p:spPr>
          <a:xfrm>
            <a:off x="2920330" y="3660723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06429" y="35885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0825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8242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69487" y="30994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63550" y="24861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0" name="Oval 386"/>
          <p:cNvSpPr>
            <a:spLocks noChangeArrowheads="1"/>
          </p:cNvSpPr>
          <p:nvPr/>
        </p:nvSpPr>
        <p:spPr bwMode="auto">
          <a:xfrm>
            <a:off x="4417408" y="3208581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82" name="Straight Connector 81"/>
          <p:cNvCxnSpPr>
            <a:stCxn id="80" idx="3"/>
            <a:endCxn id="96" idx="7"/>
          </p:cNvCxnSpPr>
          <p:nvPr/>
        </p:nvCxnSpPr>
        <p:spPr>
          <a:xfrm flipH="1">
            <a:off x="4190377" y="3482294"/>
            <a:ext cx="273993" cy="359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5"/>
          </p:cNvCxnSpPr>
          <p:nvPr/>
        </p:nvCxnSpPr>
        <p:spPr>
          <a:xfrm>
            <a:off x="4691121" y="3482294"/>
            <a:ext cx="339337" cy="311577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86"/>
          <p:cNvSpPr>
            <a:spLocks noChangeArrowheads="1"/>
          </p:cNvSpPr>
          <p:nvPr/>
        </p:nvSpPr>
        <p:spPr bwMode="auto">
          <a:xfrm>
            <a:off x="4851578" y="377554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85" name="Rectangle 387"/>
          <p:cNvSpPr>
            <a:spLocks noChangeAspect="1" noChangeArrowheads="1"/>
          </p:cNvSpPr>
          <p:nvPr/>
        </p:nvSpPr>
        <p:spPr bwMode="auto">
          <a:xfrm>
            <a:off x="4638902" y="4294165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86" name="Straight Connector 85"/>
          <p:cNvCxnSpPr>
            <a:stCxn id="84" idx="3"/>
            <a:endCxn id="85" idx="0"/>
          </p:cNvCxnSpPr>
          <p:nvPr/>
        </p:nvCxnSpPr>
        <p:spPr>
          <a:xfrm flipH="1">
            <a:off x="4753996" y="4049262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4" idx="5"/>
            <a:endCxn id="111" idx="0"/>
          </p:cNvCxnSpPr>
          <p:nvPr/>
        </p:nvCxnSpPr>
        <p:spPr>
          <a:xfrm>
            <a:off x="5125291" y="4049262"/>
            <a:ext cx="217148" cy="259907"/>
          </a:xfrm>
          <a:prstGeom prst="line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613215" y="44584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74448" y="34980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15533" y="28752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6" name="Oval 386"/>
          <p:cNvSpPr>
            <a:spLocks noChangeArrowheads="1"/>
          </p:cNvSpPr>
          <p:nvPr/>
        </p:nvSpPr>
        <p:spPr bwMode="auto">
          <a:xfrm>
            <a:off x="3916664" y="3792656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97" name="Rectangle 387"/>
          <p:cNvSpPr>
            <a:spLocks noChangeAspect="1" noChangeArrowheads="1"/>
          </p:cNvSpPr>
          <p:nvPr/>
        </p:nvSpPr>
        <p:spPr bwMode="auto">
          <a:xfrm>
            <a:off x="3703988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98" name="Straight Connector 97"/>
          <p:cNvCxnSpPr>
            <a:stCxn id="96" idx="3"/>
            <a:endCxn id="97" idx="0"/>
          </p:cNvCxnSpPr>
          <p:nvPr/>
        </p:nvCxnSpPr>
        <p:spPr>
          <a:xfrm flipH="1">
            <a:off x="3819082" y="4076352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87"/>
          <p:cNvSpPr>
            <a:spLocks noChangeAspect="1" noChangeArrowheads="1"/>
          </p:cNvSpPr>
          <p:nvPr/>
        </p:nvSpPr>
        <p:spPr bwMode="auto">
          <a:xfrm>
            <a:off x="4281423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00" name="Straight Connector 99"/>
          <p:cNvCxnSpPr>
            <a:stCxn id="96" idx="5"/>
            <a:endCxn id="99" idx="0"/>
          </p:cNvCxnSpPr>
          <p:nvPr/>
        </p:nvCxnSpPr>
        <p:spPr>
          <a:xfrm>
            <a:off x="4190377" y="4076352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67830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5247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26158" y="35083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63" y="413422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  <a:sym typeface="Symbol" charset="0"/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6536" y="5410199"/>
                <a:ext cx="7820264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CA" b="1" dirty="0">
                    <a:latin typeface="+mn-lt"/>
                  </a:rPr>
                  <a:t>Step 1.2: </a:t>
                </a:r>
                <a:r>
                  <a:rPr lang="en-CA" dirty="0">
                    <a:latin typeface="+mn-lt"/>
                  </a:rPr>
                  <a:t>expand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CA" dirty="0">
                    <a:latin typeface="+mn-lt"/>
                  </a:rPr>
                  <a:t> and insert new item in it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" y="5410199"/>
                <a:ext cx="7820264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386"/>
          <p:cNvSpPr>
            <a:spLocks noChangeArrowheads="1"/>
          </p:cNvSpPr>
          <p:nvPr/>
        </p:nvSpPr>
        <p:spPr bwMode="auto">
          <a:xfrm>
            <a:off x="5182101" y="4309169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12</a:t>
            </a:r>
          </a:p>
        </p:txBody>
      </p:sp>
      <p:sp>
        <p:nvSpPr>
          <p:cNvPr id="112" name="Rectangle 387"/>
          <p:cNvSpPr>
            <a:spLocks noChangeAspect="1" noChangeArrowheads="1"/>
          </p:cNvSpPr>
          <p:nvPr/>
        </p:nvSpPr>
        <p:spPr bwMode="auto">
          <a:xfrm>
            <a:off x="4969425" y="482778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3" name="Straight Connector 112"/>
          <p:cNvCxnSpPr>
            <a:stCxn id="111" idx="3"/>
            <a:endCxn id="112" idx="0"/>
          </p:cNvCxnSpPr>
          <p:nvPr/>
        </p:nvCxnSpPr>
        <p:spPr>
          <a:xfrm flipH="1">
            <a:off x="5084519" y="4592865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387"/>
          <p:cNvSpPr>
            <a:spLocks noChangeAspect="1" noChangeArrowheads="1"/>
          </p:cNvSpPr>
          <p:nvPr/>
        </p:nvSpPr>
        <p:spPr bwMode="auto">
          <a:xfrm>
            <a:off x="5546860" y="482778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5" name="Straight Connector 114"/>
          <p:cNvCxnSpPr>
            <a:stCxn id="111" idx="5"/>
            <a:endCxn id="114" idx="0"/>
          </p:cNvCxnSpPr>
          <p:nvPr/>
        </p:nvCxnSpPr>
        <p:spPr>
          <a:xfrm>
            <a:off x="5455814" y="4592865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943738" y="4992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517908" y="4992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982142" y="412450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1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49267" y="653027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Example: Insert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648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9290F7-C6B0-A346-918C-CFC1EFF49AA0}" type="slidenum">
              <a:rPr lang="en-US" sz="1400"/>
              <a:pPr eaLnBrk="1" hangingPunct="1"/>
              <a:t>43</a:t>
            </a:fld>
            <a:endParaRPr lang="en-US" sz="1400"/>
          </a:p>
        </p:txBody>
      </p:sp>
      <p:sp>
        <p:nvSpPr>
          <p:cNvPr id="11" name="Oval 386"/>
          <p:cNvSpPr>
            <a:spLocks noChangeArrowheads="1"/>
          </p:cNvSpPr>
          <p:nvPr/>
        </p:nvSpPr>
        <p:spPr bwMode="auto">
          <a:xfrm>
            <a:off x="3588463" y="1813043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2" name="Straight Connector 11"/>
          <p:cNvCxnSpPr>
            <a:stCxn id="11" idx="2"/>
            <a:endCxn id="30" idx="7"/>
          </p:cNvCxnSpPr>
          <p:nvPr/>
        </p:nvCxnSpPr>
        <p:spPr>
          <a:xfrm flipH="1">
            <a:off x="1859236" y="1973381"/>
            <a:ext cx="1729227" cy="3558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6"/>
          <p:cNvSpPr>
            <a:spLocks noChangeArrowheads="1"/>
          </p:cNvSpPr>
          <p:nvPr/>
        </p:nvSpPr>
        <p:spPr bwMode="auto">
          <a:xfrm>
            <a:off x="5887951" y="21881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19</a:t>
            </a:r>
          </a:p>
        </p:txBody>
      </p:sp>
      <p:cxnSp>
        <p:nvCxnSpPr>
          <p:cNvPr id="14" name="Straight Connector 13"/>
          <p:cNvCxnSpPr>
            <a:stCxn id="13" idx="5"/>
            <a:endCxn id="15" idx="1"/>
          </p:cNvCxnSpPr>
          <p:nvPr/>
        </p:nvCxnSpPr>
        <p:spPr>
          <a:xfrm>
            <a:off x="6161664" y="2461880"/>
            <a:ext cx="852730" cy="205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86"/>
          <p:cNvSpPr>
            <a:spLocks noChangeArrowheads="1"/>
          </p:cNvSpPr>
          <p:nvPr/>
        </p:nvSpPr>
        <p:spPr bwMode="auto">
          <a:xfrm>
            <a:off x="6967432" y="26204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31</a:t>
            </a:r>
          </a:p>
        </p:txBody>
      </p:sp>
      <p:sp>
        <p:nvSpPr>
          <p:cNvPr id="16" name="Rectangle 387"/>
          <p:cNvSpPr>
            <a:spLocks noChangeAspect="1" noChangeArrowheads="1"/>
          </p:cNvSpPr>
          <p:nvPr/>
        </p:nvSpPr>
        <p:spPr bwMode="auto">
          <a:xfrm>
            <a:off x="7706915" y="323267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7" name="Straight Connector 16"/>
          <p:cNvCxnSpPr>
            <a:stCxn id="15" idx="5"/>
            <a:endCxn id="16" idx="0"/>
          </p:cNvCxnSpPr>
          <p:nvPr/>
        </p:nvCxnSpPr>
        <p:spPr>
          <a:xfrm>
            <a:off x="7241145" y="2894180"/>
            <a:ext cx="580864" cy="338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86"/>
          <p:cNvSpPr>
            <a:spLocks noChangeArrowheads="1"/>
          </p:cNvSpPr>
          <p:nvPr/>
        </p:nvSpPr>
        <p:spPr bwMode="auto">
          <a:xfrm>
            <a:off x="6538243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19" name="Rectangle 387"/>
          <p:cNvSpPr>
            <a:spLocks noChangeAspect="1" noChangeArrowheads="1"/>
          </p:cNvSpPr>
          <p:nvPr/>
        </p:nvSpPr>
        <p:spPr bwMode="auto">
          <a:xfrm>
            <a:off x="6320324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0" name="Straight Connector 19"/>
          <p:cNvCxnSpPr>
            <a:stCxn id="18" idx="3"/>
            <a:endCxn id="19" idx="0"/>
          </p:cNvCxnSpPr>
          <p:nvPr/>
        </p:nvCxnSpPr>
        <p:spPr>
          <a:xfrm flipH="1">
            <a:off x="6435418" y="3508395"/>
            <a:ext cx="149787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18" idx="0"/>
          </p:cNvCxnSpPr>
          <p:nvPr/>
        </p:nvCxnSpPr>
        <p:spPr>
          <a:xfrm flipH="1">
            <a:off x="6698581" y="2894180"/>
            <a:ext cx="315813" cy="340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6"/>
            <a:endCxn id="13" idx="1"/>
          </p:cNvCxnSpPr>
          <p:nvPr/>
        </p:nvCxnSpPr>
        <p:spPr>
          <a:xfrm>
            <a:off x="3909138" y="1973381"/>
            <a:ext cx="2025775" cy="2617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87"/>
          <p:cNvSpPr>
            <a:spLocks noChangeAspect="1" noChangeArrowheads="1"/>
          </p:cNvSpPr>
          <p:nvPr/>
        </p:nvSpPr>
        <p:spPr bwMode="auto">
          <a:xfrm>
            <a:off x="6875042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4" name="Straight Connector 23"/>
          <p:cNvCxnSpPr>
            <a:stCxn id="18" idx="5"/>
            <a:endCxn id="23" idx="0"/>
          </p:cNvCxnSpPr>
          <p:nvPr/>
        </p:nvCxnSpPr>
        <p:spPr>
          <a:xfrm>
            <a:off x="6811956" y="3508395"/>
            <a:ext cx="17818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86"/>
          <p:cNvSpPr>
            <a:spLocks noChangeArrowheads="1"/>
          </p:cNvSpPr>
          <p:nvPr/>
        </p:nvSpPr>
        <p:spPr bwMode="auto">
          <a:xfrm>
            <a:off x="5100264" y="2667714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13</a:t>
            </a:r>
          </a:p>
        </p:txBody>
      </p:sp>
      <p:cxnSp>
        <p:nvCxnSpPr>
          <p:cNvPr id="27" name="Straight Connector 26"/>
          <p:cNvCxnSpPr>
            <a:stCxn id="25" idx="3"/>
            <a:endCxn id="80" idx="7"/>
          </p:cNvCxnSpPr>
          <p:nvPr/>
        </p:nvCxnSpPr>
        <p:spPr>
          <a:xfrm flipH="1">
            <a:off x="4691121" y="2941427"/>
            <a:ext cx="456105" cy="314116"/>
          </a:xfrm>
          <a:prstGeom prst="line">
            <a:avLst/>
          </a:prstGeom>
          <a:ln w="381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5"/>
          </p:cNvCxnSpPr>
          <p:nvPr/>
        </p:nvCxnSpPr>
        <p:spPr>
          <a:xfrm>
            <a:off x="5373977" y="2941427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25" idx="7"/>
          </p:cNvCxnSpPr>
          <p:nvPr/>
        </p:nvCxnSpPr>
        <p:spPr>
          <a:xfrm flipH="1">
            <a:off x="5373977" y="2461880"/>
            <a:ext cx="560936" cy="25279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386"/>
          <p:cNvSpPr>
            <a:spLocks noChangeArrowheads="1"/>
          </p:cNvSpPr>
          <p:nvPr/>
        </p:nvSpPr>
        <p:spPr bwMode="auto">
          <a:xfrm>
            <a:off x="1585523" y="2282225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</a:t>
            </a:r>
          </a:p>
        </p:txBody>
      </p:sp>
      <p:cxnSp>
        <p:nvCxnSpPr>
          <p:cNvPr id="32" name="Straight Connector 31"/>
          <p:cNvCxnSpPr>
            <a:stCxn id="30" idx="5"/>
            <a:endCxn id="62" idx="1"/>
          </p:cNvCxnSpPr>
          <p:nvPr/>
        </p:nvCxnSpPr>
        <p:spPr>
          <a:xfrm>
            <a:off x="1859236" y="2555938"/>
            <a:ext cx="400173" cy="301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86"/>
          <p:cNvSpPr>
            <a:spLocks noChangeArrowheads="1"/>
          </p:cNvSpPr>
          <p:nvPr/>
        </p:nvSpPr>
        <p:spPr bwMode="auto">
          <a:xfrm>
            <a:off x="936566" y="2813540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34" name="Rectangle 387"/>
          <p:cNvSpPr>
            <a:spLocks noChangeAspect="1" noChangeArrowheads="1"/>
          </p:cNvSpPr>
          <p:nvPr/>
        </p:nvSpPr>
        <p:spPr bwMode="auto">
          <a:xfrm>
            <a:off x="787190" y="3421922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>
          <a:xfrm flipH="1">
            <a:off x="902284" y="3087253"/>
            <a:ext cx="81244" cy="334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33" idx="7"/>
          </p:cNvCxnSpPr>
          <p:nvPr/>
        </p:nvCxnSpPr>
        <p:spPr>
          <a:xfrm flipH="1">
            <a:off x="1210279" y="2555938"/>
            <a:ext cx="422206" cy="304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87"/>
          <p:cNvSpPr>
            <a:spLocks noChangeAspect="1" noChangeArrowheads="1"/>
          </p:cNvSpPr>
          <p:nvPr/>
        </p:nvSpPr>
        <p:spPr bwMode="auto">
          <a:xfrm>
            <a:off x="1244121" y="3411233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8" name="Straight Connector 37"/>
          <p:cNvCxnSpPr>
            <a:stCxn id="33" idx="5"/>
            <a:endCxn id="37" idx="0"/>
          </p:cNvCxnSpPr>
          <p:nvPr/>
        </p:nvCxnSpPr>
        <p:spPr>
          <a:xfrm>
            <a:off x="1210279" y="3087253"/>
            <a:ext cx="148936" cy="323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6"/>
          <p:cNvSpPr>
            <a:spLocks noChangeArrowheads="1"/>
          </p:cNvSpPr>
          <p:nvPr/>
        </p:nvSpPr>
        <p:spPr bwMode="auto">
          <a:xfrm>
            <a:off x="5534434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40" name="Rectangle 387"/>
          <p:cNvSpPr>
            <a:spLocks noChangeAspect="1" noChangeArrowheads="1"/>
          </p:cNvSpPr>
          <p:nvPr/>
        </p:nvSpPr>
        <p:spPr bwMode="auto">
          <a:xfrm>
            <a:off x="5321758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1" name="Straight Connector 40"/>
          <p:cNvCxnSpPr>
            <a:stCxn id="39" idx="3"/>
            <a:endCxn id="40" idx="0"/>
          </p:cNvCxnSpPr>
          <p:nvPr/>
        </p:nvCxnSpPr>
        <p:spPr>
          <a:xfrm flipH="1">
            <a:off x="5436852" y="3508395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87"/>
          <p:cNvSpPr>
            <a:spLocks noChangeAspect="1" noChangeArrowheads="1"/>
          </p:cNvSpPr>
          <p:nvPr/>
        </p:nvSpPr>
        <p:spPr bwMode="auto">
          <a:xfrm>
            <a:off x="5899193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3" name="Straight Connector 42"/>
          <p:cNvCxnSpPr>
            <a:stCxn id="39" idx="5"/>
            <a:endCxn id="42" idx="0"/>
          </p:cNvCxnSpPr>
          <p:nvPr/>
        </p:nvCxnSpPr>
        <p:spPr>
          <a:xfrm>
            <a:off x="5808147" y="3508395"/>
            <a:ext cx="20614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13755" y="24777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5692" y="35940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4121" y="35720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94200" y="19598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9607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7024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76048" y="39362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39293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92941" y="34093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57304" y="295714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68158" y="23337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4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82594" y="229809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34362" y="2973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0282" y="1863858"/>
            <a:ext cx="11701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4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09787" y="148291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5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2" name="Oval 386"/>
          <p:cNvSpPr>
            <a:spLocks noChangeArrowheads="1"/>
          </p:cNvSpPr>
          <p:nvPr/>
        </p:nvSpPr>
        <p:spPr bwMode="auto">
          <a:xfrm>
            <a:off x="2212447" y="281005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63" name="Rectangle 387"/>
          <p:cNvSpPr>
            <a:spLocks noChangeAspect="1" noChangeArrowheads="1"/>
          </p:cNvSpPr>
          <p:nvPr/>
        </p:nvSpPr>
        <p:spPr bwMode="auto">
          <a:xfrm>
            <a:off x="1877927" y="3415457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4" name="Straight Connector 63"/>
          <p:cNvCxnSpPr>
            <a:stCxn id="62" idx="3"/>
            <a:endCxn id="63" idx="0"/>
          </p:cNvCxnSpPr>
          <p:nvPr/>
        </p:nvCxnSpPr>
        <p:spPr>
          <a:xfrm flipH="1">
            <a:off x="1993021" y="3083772"/>
            <a:ext cx="266388" cy="331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5"/>
          </p:cNvCxnSpPr>
          <p:nvPr/>
        </p:nvCxnSpPr>
        <p:spPr>
          <a:xfrm>
            <a:off x="2486160" y="3083772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386"/>
          <p:cNvSpPr>
            <a:spLocks noChangeArrowheads="1"/>
          </p:cNvSpPr>
          <p:nvPr/>
        </p:nvSpPr>
        <p:spPr bwMode="auto">
          <a:xfrm>
            <a:off x="2646617" y="3377027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68" name="Rectangle 387"/>
          <p:cNvSpPr>
            <a:spLocks noChangeAspect="1" noChangeArrowheads="1"/>
          </p:cNvSpPr>
          <p:nvPr/>
        </p:nvSpPr>
        <p:spPr bwMode="auto">
          <a:xfrm>
            <a:off x="2433941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9" name="Straight Connector 68"/>
          <p:cNvCxnSpPr>
            <a:stCxn id="67" idx="3"/>
            <a:endCxn id="68" idx="0"/>
          </p:cNvCxnSpPr>
          <p:nvPr/>
        </p:nvCxnSpPr>
        <p:spPr>
          <a:xfrm flipH="1">
            <a:off x="2549035" y="3660723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87"/>
          <p:cNvSpPr>
            <a:spLocks noChangeAspect="1" noChangeArrowheads="1"/>
          </p:cNvSpPr>
          <p:nvPr/>
        </p:nvSpPr>
        <p:spPr bwMode="auto">
          <a:xfrm>
            <a:off x="3011376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71" name="Straight Connector 70"/>
          <p:cNvCxnSpPr>
            <a:stCxn id="67" idx="5"/>
            <a:endCxn id="70" idx="0"/>
          </p:cNvCxnSpPr>
          <p:nvPr/>
        </p:nvCxnSpPr>
        <p:spPr>
          <a:xfrm>
            <a:off x="2920330" y="3660723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06429" y="35885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0825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8242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69487" y="30994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63550" y="24861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0" name="Oval 386"/>
          <p:cNvSpPr>
            <a:spLocks noChangeArrowheads="1"/>
          </p:cNvSpPr>
          <p:nvPr/>
        </p:nvSpPr>
        <p:spPr bwMode="auto">
          <a:xfrm>
            <a:off x="4417408" y="3208581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82" name="Straight Connector 81"/>
          <p:cNvCxnSpPr>
            <a:stCxn id="80" idx="3"/>
            <a:endCxn id="96" idx="7"/>
          </p:cNvCxnSpPr>
          <p:nvPr/>
        </p:nvCxnSpPr>
        <p:spPr>
          <a:xfrm flipH="1">
            <a:off x="4190377" y="3482294"/>
            <a:ext cx="273993" cy="359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5"/>
          </p:cNvCxnSpPr>
          <p:nvPr/>
        </p:nvCxnSpPr>
        <p:spPr>
          <a:xfrm>
            <a:off x="4691121" y="3482294"/>
            <a:ext cx="339337" cy="311577"/>
          </a:xfrm>
          <a:prstGeom prst="line">
            <a:avLst/>
          </a:prstGeom>
          <a:ln w="381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86"/>
          <p:cNvSpPr>
            <a:spLocks noChangeArrowheads="1"/>
          </p:cNvSpPr>
          <p:nvPr/>
        </p:nvSpPr>
        <p:spPr bwMode="auto">
          <a:xfrm>
            <a:off x="4851578" y="377554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85" name="Rectangle 387"/>
          <p:cNvSpPr>
            <a:spLocks noChangeAspect="1" noChangeArrowheads="1"/>
          </p:cNvSpPr>
          <p:nvPr/>
        </p:nvSpPr>
        <p:spPr bwMode="auto">
          <a:xfrm>
            <a:off x="4638902" y="4294165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86" name="Straight Connector 85"/>
          <p:cNvCxnSpPr>
            <a:stCxn id="84" idx="3"/>
            <a:endCxn id="85" idx="0"/>
          </p:cNvCxnSpPr>
          <p:nvPr/>
        </p:nvCxnSpPr>
        <p:spPr>
          <a:xfrm flipH="1">
            <a:off x="4753996" y="4049262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4" idx="5"/>
            <a:endCxn id="111" idx="0"/>
          </p:cNvCxnSpPr>
          <p:nvPr/>
        </p:nvCxnSpPr>
        <p:spPr>
          <a:xfrm>
            <a:off x="5125291" y="4049262"/>
            <a:ext cx="217148" cy="259907"/>
          </a:xfrm>
          <a:prstGeom prst="line">
            <a:avLst/>
          </a:prstGeom>
          <a:ln w="38100">
            <a:solidFill>
              <a:srgbClr val="C0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613215" y="44584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74448" y="34980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2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15533" y="28752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3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6" name="Oval 386"/>
          <p:cNvSpPr>
            <a:spLocks noChangeArrowheads="1"/>
          </p:cNvSpPr>
          <p:nvPr/>
        </p:nvSpPr>
        <p:spPr bwMode="auto">
          <a:xfrm>
            <a:off x="3916664" y="3792656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97" name="Rectangle 387"/>
          <p:cNvSpPr>
            <a:spLocks noChangeAspect="1" noChangeArrowheads="1"/>
          </p:cNvSpPr>
          <p:nvPr/>
        </p:nvSpPr>
        <p:spPr bwMode="auto">
          <a:xfrm>
            <a:off x="3703988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98" name="Straight Connector 97"/>
          <p:cNvCxnSpPr>
            <a:stCxn id="96" idx="3"/>
            <a:endCxn id="97" idx="0"/>
          </p:cNvCxnSpPr>
          <p:nvPr/>
        </p:nvCxnSpPr>
        <p:spPr>
          <a:xfrm flipH="1">
            <a:off x="3819082" y="4076352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87"/>
          <p:cNvSpPr>
            <a:spLocks noChangeAspect="1" noChangeArrowheads="1"/>
          </p:cNvSpPr>
          <p:nvPr/>
        </p:nvSpPr>
        <p:spPr bwMode="auto">
          <a:xfrm>
            <a:off x="4281423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00" name="Straight Connector 99"/>
          <p:cNvCxnSpPr>
            <a:stCxn id="96" idx="5"/>
            <a:endCxn id="99" idx="0"/>
          </p:cNvCxnSpPr>
          <p:nvPr/>
        </p:nvCxnSpPr>
        <p:spPr>
          <a:xfrm>
            <a:off x="4190377" y="4076352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67830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5247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26158" y="35083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0663" y="4134225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charset="0"/>
                <a:sym typeface="Symbol" charset="0"/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6536" y="5410199"/>
                <a:ext cx="7820264" cy="8309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l" defTabSz="1162050"/>
                <a:r>
                  <a:rPr lang="en-CA" b="1" dirty="0">
                    <a:latin typeface="+mn-lt"/>
                  </a:rPr>
                  <a:t>Step 2.1: </a:t>
                </a:r>
                <a:r>
                  <a:rPr lang="en-CA" dirty="0">
                    <a:latin typeface="+mn-lt"/>
                  </a:rPr>
                  <a:t>move up along ancestral path of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/>
                      </a:rPr>
                      <m:t>𝒘</m:t>
                    </m:r>
                  </m:oMath>
                </a14:m>
                <a:r>
                  <a:rPr lang="en-CA" dirty="0">
                    <a:latin typeface="+mn-lt"/>
                  </a:rPr>
                  <a:t>; update</a:t>
                </a:r>
                <a:br>
                  <a:rPr lang="en-CA" dirty="0">
                    <a:latin typeface="+mn-lt"/>
                  </a:rPr>
                </a:br>
                <a:r>
                  <a:rPr lang="en-CA" dirty="0">
                    <a:latin typeface="+mn-lt"/>
                  </a:rPr>
                  <a:t>	ancestor heights; find unbalanced node.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36" y="5410199"/>
                <a:ext cx="7820264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386"/>
          <p:cNvSpPr>
            <a:spLocks noChangeArrowheads="1"/>
          </p:cNvSpPr>
          <p:nvPr/>
        </p:nvSpPr>
        <p:spPr bwMode="auto">
          <a:xfrm>
            <a:off x="5182101" y="4309169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12</a:t>
            </a:r>
          </a:p>
        </p:txBody>
      </p:sp>
      <p:sp>
        <p:nvSpPr>
          <p:cNvPr id="112" name="Rectangle 387"/>
          <p:cNvSpPr>
            <a:spLocks noChangeAspect="1" noChangeArrowheads="1"/>
          </p:cNvSpPr>
          <p:nvPr/>
        </p:nvSpPr>
        <p:spPr bwMode="auto">
          <a:xfrm>
            <a:off x="4969425" y="482778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3" name="Straight Connector 112"/>
          <p:cNvCxnSpPr>
            <a:stCxn id="111" idx="3"/>
            <a:endCxn id="112" idx="0"/>
          </p:cNvCxnSpPr>
          <p:nvPr/>
        </p:nvCxnSpPr>
        <p:spPr>
          <a:xfrm flipH="1">
            <a:off x="5084519" y="4592865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387"/>
          <p:cNvSpPr>
            <a:spLocks noChangeAspect="1" noChangeArrowheads="1"/>
          </p:cNvSpPr>
          <p:nvPr/>
        </p:nvSpPr>
        <p:spPr bwMode="auto">
          <a:xfrm>
            <a:off x="5546860" y="482778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5" name="Straight Connector 114"/>
          <p:cNvCxnSpPr>
            <a:stCxn id="111" idx="5"/>
            <a:endCxn id="114" idx="0"/>
          </p:cNvCxnSpPr>
          <p:nvPr/>
        </p:nvCxnSpPr>
        <p:spPr>
          <a:xfrm>
            <a:off x="5455814" y="4592865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943738" y="4992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517908" y="4992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982142" y="412450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1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9498" y="308377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Agency FB" panose="020B0503020202020204" pitchFamily="34" charset="0"/>
              </a:rPr>
              <a:t>imbalance</a:t>
            </a:r>
          </a:p>
        </p:txBody>
      </p:sp>
      <p:sp>
        <p:nvSpPr>
          <p:cNvPr id="10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249267" y="653027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Example: Insert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147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4229100" y="2428875"/>
            <a:ext cx="1362075" cy="1762125"/>
          </a:xfrm>
          <a:custGeom>
            <a:avLst/>
            <a:gdLst>
              <a:gd name="connsiteX0" fmla="*/ 1076325 w 1409700"/>
              <a:gd name="connsiteY0" fmla="*/ 0 h 1885950"/>
              <a:gd name="connsiteX1" fmla="*/ 0 w 1409700"/>
              <a:gd name="connsiteY1" fmla="*/ 971550 h 1885950"/>
              <a:gd name="connsiteX2" fmla="*/ 857250 w 1409700"/>
              <a:gd name="connsiteY2" fmla="*/ 1885950 h 1885950"/>
              <a:gd name="connsiteX3" fmla="*/ 1133475 w 1409700"/>
              <a:gd name="connsiteY3" fmla="*/ 1733550 h 1885950"/>
              <a:gd name="connsiteX4" fmla="*/ 1152525 w 1409700"/>
              <a:gd name="connsiteY4" fmla="*/ 1295400 h 1885950"/>
              <a:gd name="connsiteX5" fmla="*/ 1152525 w 1409700"/>
              <a:gd name="connsiteY5" fmla="*/ 1114425 h 1885950"/>
              <a:gd name="connsiteX6" fmla="*/ 847725 w 1409700"/>
              <a:gd name="connsiteY6" fmla="*/ 1200150 h 1885950"/>
              <a:gd name="connsiteX7" fmla="*/ 685800 w 1409700"/>
              <a:gd name="connsiteY7" fmla="*/ 1057275 h 1885950"/>
              <a:gd name="connsiteX8" fmla="*/ 723900 w 1409700"/>
              <a:gd name="connsiteY8" fmla="*/ 876300 h 1885950"/>
              <a:gd name="connsiteX9" fmla="*/ 981075 w 1409700"/>
              <a:gd name="connsiteY9" fmla="*/ 723900 h 1885950"/>
              <a:gd name="connsiteX10" fmla="*/ 1219200 w 1409700"/>
              <a:gd name="connsiteY10" fmla="*/ 714375 h 1885950"/>
              <a:gd name="connsiteX11" fmla="*/ 1409700 w 1409700"/>
              <a:gd name="connsiteY11" fmla="*/ 581025 h 1885950"/>
              <a:gd name="connsiteX12" fmla="*/ 1409700 w 1409700"/>
              <a:gd name="connsiteY12" fmla="*/ 409575 h 1885950"/>
              <a:gd name="connsiteX13" fmla="*/ 1362075 w 1409700"/>
              <a:gd name="connsiteY13" fmla="*/ 104775 h 1885950"/>
              <a:gd name="connsiteX14" fmla="*/ 1209675 w 1409700"/>
              <a:gd name="connsiteY14" fmla="*/ 28575 h 1885950"/>
              <a:gd name="connsiteX15" fmla="*/ 1076325 w 1409700"/>
              <a:gd name="connsiteY15" fmla="*/ 0 h 1885950"/>
              <a:gd name="connsiteX0" fmla="*/ 971550 w 1409700"/>
              <a:gd name="connsiteY0" fmla="*/ 28575 h 1857375"/>
              <a:gd name="connsiteX1" fmla="*/ 0 w 1409700"/>
              <a:gd name="connsiteY1" fmla="*/ 942975 h 1857375"/>
              <a:gd name="connsiteX2" fmla="*/ 857250 w 1409700"/>
              <a:gd name="connsiteY2" fmla="*/ 1857375 h 1857375"/>
              <a:gd name="connsiteX3" fmla="*/ 1133475 w 1409700"/>
              <a:gd name="connsiteY3" fmla="*/ 1704975 h 1857375"/>
              <a:gd name="connsiteX4" fmla="*/ 1152525 w 1409700"/>
              <a:gd name="connsiteY4" fmla="*/ 1266825 h 1857375"/>
              <a:gd name="connsiteX5" fmla="*/ 1152525 w 1409700"/>
              <a:gd name="connsiteY5" fmla="*/ 1085850 h 1857375"/>
              <a:gd name="connsiteX6" fmla="*/ 847725 w 1409700"/>
              <a:gd name="connsiteY6" fmla="*/ 1171575 h 1857375"/>
              <a:gd name="connsiteX7" fmla="*/ 685800 w 1409700"/>
              <a:gd name="connsiteY7" fmla="*/ 1028700 h 1857375"/>
              <a:gd name="connsiteX8" fmla="*/ 723900 w 1409700"/>
              <a:gd name="connsiteY8" fmla="*/ 847725 h 1857375"/>
              <a:gd name="connsiteX9" fmla="*/ 981075 w 1409700"/>
              <a:gd name="connsiteY9" fmla="*/ 695325 h 1857375"/>
              <a:gd name="connsiteX10" fmla="*/ 1219200 w 1409700"/>
              <a:gd name="connsiteY10" fmla="*/ 685800 h 1857375"/>
              <a:gd name="connsiteX11" fmla="*/ 1409700 w 1409700"/>
              <a:gd name="connsiteY11" fmla="*/ 552450 h 1857375"/>
              <a:gd name="connsiteX12" fmla="*/ 1409700 w 1409700"/>
              <a:gd name="connsiteY12" fmla="*/ 381000 h 1857375"/>
              <a:gd name="connsiteX13" fmla="*/ 1362075 w 1409700"/>
              <a:gd name="connsiteY13" fmla="*/ 76200 h 1857375"/>
              <a:gd name="connsiteX14" fmla="*/ 1209675 w 1409700"/>
              <a:gd name="connsiteY14" fmla="*/ 0 h 1857375"/>
              <a:gd name="connsiteX15" fmla="*/ 971550 w 1409700"/>
              <a:gd name="connsiteY15" fmla="*/ 28575 h 1857375"/>
              <a:gd name="connsiteX0" fmla="*/ 971550 w 1409700"/>
              <a:gd name="connsiteY0" fmla="*/ 28575 h 1857375"/>
              <a:gd name="connsiteX1" fmla="*/ 819150 w 1409700"/>
              <a:gd name="connsiteY1" fmla="*/ 333375 h 1857375"/>
              <a:gd name="connsiteX2" fmla="*/ 0 w 1409700"/>
              <a:gd name="connsiteY2" fmla="*/ 942975 h 1857375"/>
              <a:gd name="connsiteX3" fmla="*/ 857250 w 1409700"/>
              <a:gd name="connsiteY3" fmla="*/ 1857375 h 1857375"/>
              <a:gd name="connsiteX4" fmla="*/ 1133475 w 1409700"/>
              <a:gd name="connsiteY4" fmla="*/ 1704975 h 1857375"/>
              <a:gd name="connsiteX5" fmla="*/ 1152525 w 1409700"/>
              <a:gd name="connsiteY5" fmla="*/ 1266825 h 1857375"/>
              <a:gd name="connsiteX6" fmla="*/ 1152525 w 1409700"/>
              <a:gd name="connsiteY6" fmla="*/ 1085850 h 1857375"/>
              <a:gd name="connsiteX7" fmla="*/ 847725 w 1409700"/>
              <a:gd name="connsiteY7" fmla="*/ 1171575 h 1857375"/>
              <a:gd name="connsiteX8" fmla="*/ 685800 w 1409700"/>
              <a:gd name="connsiteY8" fmla="*/ 1028700 h 1857375"/>
              <a:gd name="connsiteX9" fmla="*/ 723900 w 1409700"/>
              <a:gd name="connsiteY9" fmla="*/ 847725 h 1857375"/>
              <a:gd name="connsiteX10" fmla="*/ 981075 w 1409700"/>
              <a:gd name="connsiteY10" fmla="*/ 695325 h 1857375"/>
              <a:gd name="connsiteX11" fmla="*/ 1219200 w 1409700"/>
              <a:gd name="connsiteY11" fmla="*/ 685800 h 1857375"/>
              <a:gd name="connsiteX12" fmla="*/ 1409700 w 1409700"/>
              <a:gd name="connsiteY12" fmla="*/ 552450 h 1857375"/>
              <a:gd name="connsiteX13" fmla="*/ 1409700 w 1409700"/>
              <a:gd name="connsiteY13" fmla="*/ 381000 h 1857375"/>
              <a:gd name="connsiteX14" fmla="*/ 1362075 w 1409700"/>
              <a:gd name="connsiteY14" fmla="*/ 76200 h 1857375"/>
              <a:gd name="connsiteX15" fmla="*/ 1209675 w 1409700"/>
              <a:gd name="connsiteY15" fmla="*/ 0 h 1857375"/>
              <a:gd name="connsiteX16" fmla="*/ 971550 w 1409700"/>
              <a:gd name="connsiteY16" fmla="*/ 28575 h 1857375"/>
              <a:gd name="connsiteX0" fmla="*/ 971550 w 1409700"/>
              <a:gd name="connsiteY0" fmla="*/ 28575 h 1857375"/>
              <a:gd name="connsiteX1" fmla="*/ 819150 w 1409700"/>
              <a:gd name="connsiteY1" fmla="*/ 333375 h 1857375"/>
              <a:gd name="connsiteX2" fmla="*/ 819150 w 1409700"/>
              <a:gd name="connsiteY2" fmla="*/ 504825 h 1857375"/>
              <a:gd name="connsiteX3" fmla="*/ 0 w 1409700"/>
              <a:gd name="connsiteY3" fmla="*/ 942975 h 1857375"/>
              <a:gd name="connsiteX4" fmla="*/ 857250 w 1409700"/>
              <a:gd name="connsiteY4" fmla="*/ 1857375 h 1857375"/>
              <a:gd name="connsiteX5" fmla="*/ 1133475 w 1409700"/>
              <a:gd name="connsiteY5" fmla="*/ 1704975 h 1857375"/>
              <a:gd name="connsiteX6" fmla="*/ 1152525 w 1409700"/>
              <a:gd name="connsiteY6" fmla="*/ 1266825 h 1857375"/>
              <a:gd name="connsiteX7" fmla="*/ 1152525 w 1409700"/>
              <a:gd name="connsiteY7" fmla="*/ 1085850 h 1857375"/>
              <a:gd name="connsiteX8" fmla="*/ 847725 w 1409700"/>
              <a:gd name="connsiteY8" fmla="*/ 1171575 h 1857375"/>
              <a:gd name="connsiteX9" fmla="*/ 685800 w 1409700"/>
              <a:gd name="connsiteY9" fmla="*/ 1028700 h 1857375"/>
              <a:gd name="connsiteX10" fmla="*/ 723900 w 1409700"/>
              <a:gd name="connsiteY10" fmla="*/ 847725 h 1857375"/>
              <a:gd name="connsiteX11" fmla="*/ 981075 w 1409700"/>
              <a:gd name="connsiteY11" fmla="*/ 695325 h 1857375"/>
              <a:gd name="connsiteX12" fmla="*/ 1219200 w 1409700"/>
              <a:gd name="connsiteY12" fmla="*/ 685800 h 1857375"/>
              <a:gd name="connsiteX13" fmla="*/ 1409700 w 1409700"/>
              <a:gd name="connsiteY13" fmla="*/ 552450 h 1857375"/>
              <a:gd name="connsiteX14" fmla="*/ 1409700 w 1409700"/>
              <a:gd name="connsiteY14" fmla="*/ 381000 h 1857375"/>
              <a:gd name="connsiteX15" fmla="*/ 1362075 w 1409700"/>
              <a:gd name="connsiteY15" fmla="*/ 76200 h 1857375"/>
              <a:gd name="connsiteX16" fmla="*/ 1209675 w 1409700"/>
              <a:gd name="connsiteY16" fmla="*/ 0 h 1857375"/>
              <a:gd name="connsiteX17" fmla="*/ 971550 w 1409700"/>
              <a:gd name="connsiteY17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0 w 1285875"/>
              <a:gd name="connsiteY3" fmla="*/ 962025 h 1857375"/>
              <a:gd name="connsiteX4" fmla="*/ 733425 w 1285875"/>
              <a:gd name="connsiteY4" fmla="*/ 1857375 h 1857375"/>
              <a:gd name="connsiteX5" fmla="*/ 1009650 w 1285875"/>
              <a:gd name="connsiteY5" fmla="*/ 1704975 h 1857375"/>
              <a:gd name="connsiteX6" fmla="*/ 1028700 w 1285875"/>
              <a:gd name="connsiteY6" fmla="*/ 1266825 h 1857375"/>
              <a:gd name="connsiteX7" fmla="*/ 1028700 w 1285875"/>
              <a:gd name="connsiteY7" fmla="*/ 1085850 h 1857375"/>
              <a:gd name="connsiteX8" fmla="*/ 723900 w 1285875"/>
              <a:gd name="connsiteY8" fmla="*/ 1171575 h 1857375"/>
              <a:gd name="connsiteX9" fmla="*/ 561975 w 1285875"/>
              <a:gd name="connsiteY9" fmla="*/ 1028700 h 1857375"/>
              <a:gd name="connsiteX10" fmla="*/ 600075 w 1285875"/>
              <a:gd name="connsiteY10" fmla="*/ 847725 h 1857375"/>
              <a:gd name="connsiteX11" fmla="*/ 857250 w 1285875"/>
              <a:gd name="connsiteY11" fmla="*/ 695325 h 1857375"/>
              <a:gd name="connsiteX12" fmla="*/ 1095375 w 1285875"/>
              <a:gd name="connsiteY12" fmla="*/ 685800 h 1857375"/>
              <a:gd name="connsiteX13" fmla="*/ 1285875 w 1285875"/>
              <a:gd name="connsiteY13" fmla="*/ 552450 h 1857375"/>
              <a:gd name="connsiteX14" fmla="*/ 1285875 w 1285875"/>
              <a:gd name="connsiteY14" fmla="*/ 381000 h 1857375"/>
              <a:gd name="connsiteX15" fmla="*/ 1238250 w 1285875"/>
              <a:gd name="connsiteY15" fmla="*/ 76200 h 1857375"/>
              <a:gd name="connsiteX16" fmla="*/ 1085850 w 1285875"/>
              <a:gd name="connsiteY16" fmla="*/ 0 h 1857375"/>
              <a:gd name="connsiteX17" fmla="*/ 847725 w 1285875"/>
              <a:gd name="connsiteY17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76200 w 1285875"/>
              <a:gd name="connsiteY3" fmla="*/ 752475 h 1857375"/>
              <a:gd name="connsiteX4" fmla="*/ 0 w 1285875"/>
              <a:gd name="connsiteY4" fmla="*/ 962025 h 1857375"/>
              <a:gd name="connsiteX5" fmla="*/ 733425 w 1285875"/>
              <a:gd name="connsiteY5" fmla="*/ 1857375 h 1857375"/>
              <a:gd name="connsiteX6" fmla="*/ 1009650 w 1285875"/>
              <a:gd name="connsiteY6" fmla="*/ 1704975 h 1857375"/>
              <a:gd name="connsiteX7" fmla="*/ 1028700 w 1285875"/>
              <a:gd name="connsiteY7" fmla="*/ 1266825 h 1857375"/>
              <a:gd name="connsiteX8" fmla="*/ 1028700 w 1285875"/>
              <a:gd name="connsiteY8" fmla="*/ 1085850 h 1857375"/>
              <a:gd name="connsiteX9" fmla="*/ 723900 w 1285875"/>
              <a:gd name="connsiteY9" fmla="*/ 1171575 h 1857375"/>
              <a:gd name="connsiteX10" fmla="*/ 561975 w 1285875"/>
              <a:gd name="connsiteY10" fmla="*/ 1028700 h 1857375"/>
              <a:gd name="connsiteX11" fmla="*/ 600075 w 1285875"/>
              <a:gd name="connsiteY11" fmla="*/ 847725 h 1857375"/>
              <a:gd name="connsiteX12" fmla="*/ 857250 w 1285875"/>
              <a:gd name="connsiteY12" fmla="*/ 695325 h 1857375"/>
              <a:gd name="connsiteX13" fmla="*/ 1095375 w 1285875"/>
              <a:gd name="connsiteY13" fmla="*/ 685800 h 1857375"/>
              <a:gd name="connsiteX14" fmla="*/ 1285875 w 1285875"/>
              <a:gd name="connsiteY14" fmla="*/ 552450 h 1857375"/>
              <a:gd name="connsiteX15" fmla="*/ 1285875 w 1285875"/>
              <a:gd name="connsiteY15" fmla="*/ 381000 h 1857375"/>
              <a:gd name="connsiteX16" fmla="*/ 1238250 w 1285875"/>
              <a:gd name="connsiteY16" fmla="*/ 76200 h 1857375"/>
              <a:gd name="connsiteX17" fmla="*/ 1085850 w 1285875"/>
              <a:gd name="connsiteY17" fmla="*/ 0 h 1857375"/>
              <a:gd name="connsiteX18" fmla="*/ 847725 w 1285875"/>
              <a:gd name="connsiteY18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238125 w 1285875"/>
              <a:gd name="connsiteY3" fmla="*/ 676275 h 1857375"/>
              <a:gd name="connsiteX4" fmla="*/ 76200 w 1285875"/>
              <a:gd name="connsiteY4" fmla="*/ 752475 h 1857375"/>
              <a:gd name="connsiteX5" fmla="*/ 0 w 1285875"/>
              <a:gd name="connsiteY5" fmla="*/ 962025 h 1857375"/>
              <a:gd name="connsiteX6" fmla="*/ 733425 w 1285875"/>
              <a:gd name="connsiteY6" fmla="*/ 1857375 h 1857375"/>
              <a:gd name="connsiteX7" fmla="*/ 1009650 w 1285875"/>
              <a:gd name="connsiteY7" fmla="*/ 1704975 h 1857375"/>
              <a:gd name="connsiteX8" fmla="*/ 1028700 w 1285875"/>
              <a:gd name="connsiteY8" fmla="*/ 1266825 h 1857375"/>
              <a:gd name="connsiteX9" fmla="*/ 1028700 w 1285875"/>
              <a:gd name="connsiteY9" fmla="*/ 1085850 h 1857375"/>
              <a:gd name="connsiteX10" fmla="*/ 723900 w 1285875"/>
              <a:gd name="connsiteY10" fmla="*/ 1171575 h 1857375"/>
              <a:gd name="connsiteX11" fmla="*/ 561975 w 1285875"/>
              <a:gd name="connsiteY11" fmla="*/ 1028700 h 1857375"/>
              <a:gd name="connsiteX12" fmla="*/ 600075 w 1285875"/>
              <a:gd name="connsiteY12" fmla="*/ 847725 h 1857375"/>
              <a:gd name="connsiteX13" fmla="*/ 857250 w 1285875"/>
              <a:gd name="connsiteY13" fmla="*/ 695325 h 1857375"/>
              <a:gd name="connsiteX14" fmla="*/ 1095375 w 1285875"/>
              <a:gd name="connsiteY14" fmla="*/ 685800 h 1857375"/>
              <a:gd name="connsiteX15" fmla="*/ 1285875 w 1285875"/>
              <a:gd name="connsiteY15" fmla="*/ 552450 h 1857375"/>
              <a:gd name="connsiteX16" fmla="*/ 1285875 w 1285875"/>
              <a:gd name="connsiteY16" fmla="*/ 381000 h 1857375"/>
              <a:gd name="connsiteX17" fmla="*/ 1238250 w 1285875"/>
              <a:gd name="connsiteY17" fmla="*/ 76200 h 1857375"/>
              <a:gd name="connsiteX18" fmla="*/ 1085850 w 1285875"/>
              <a:gd name="connsiteY18" fmla="*/ 0 h 1857375"/>
              <a:gd name="connsiteX19" fmla="*/ 847725 w 1285875"/>
              <a:gd name="connsiteY19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733425 w 1285875"/>
              <a:gd name="connsiteY7" fmla="*/ 1857375 h 1857375"/>
              <a:gd name="connsiteX8" fmla="*/ 1009650 w 1285875"/>
              <a:gd name="connsiteY8" fmla="*/ 1704975 h 1857375"/>
              <a:gd name="connsiteX9" fmla="*/ 1028700 w 1285875"/>
              <a:gd name="connsiteY9" fmla="*/ 1266825 h 1857375"/>
              <a:gd name="connsiteX10" fmla="*/ 1028700 w 1285875"/>
              <a:gd name="connsiteY10" fmla="*/ 1085850 h 1857375"/>
              <a:gd name="connsiteX11" fmla="*/ 723900 w 1285875"/>
              <a:gd name="connsiteY11" fmla="*/ 1171575 h 1857375"/>
              <a:gd name="connsiteX12" fmla="*/ 561975 w 1285875"/>
              <a:gd name="connsiteY12" fmla="*/ 1028700 h 1857375"/>
              <a:gd name="connsiteX13" fmla="*/ 600075 w 1285875"/>
              <a:gd name="connsiteY13" fmla="*/ 847725 h 1857375"/>
              <a:gd name="connsiteX14" fmla="*/ 857250 w 1285875"/>
              <a:gd name="connsiteY14" fmla="*/ 695325 h 1857375"/>
              <a:gd name="connsiteX15" fmla="*/ 1095375 w 1285875"/>
              <a:gd name="connsiteY15" fmla="*/ 685800 h 1857375"/>
              <a:gd name="connsiteX16" fmla="*/ 1285875 w 1285875"/>
              <a:gd name="connsiteY16" fmla="*/ 552450 h 1857375"/>
              <a:gd name="connsiteX17" fmla="*/ 1285875 w 1285875"/>
              <a:gd name="connsiteY17" fmla="*/ 381000 h 1857375"/>
              <a:gd name="connsiteX18" fmla="*/ 1238250 w 1285875"/>
              <a:gd name="connsiteY18" fmla="*/ 76200 h 1857375"/>
              <a:gd name="connsiteX19" fmla="*/ 1085850 w 1285875"/>
              <a:gd name="connsiteY19" fmla="*/ 0 h 1857375"/>
              <a:gd name="connsiteX20" fmla="*/ 847725 w 1285875"/>
              <a:gd name="connsiteY20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733425 w 1285875"/>
              <a:gd name="connsiteY8" fmla="*/ 1857375 h 1857375"/>
              <a:gd name="connsiteX9" fmla="*/ 1009650 w 1285875"/>
              <a:gd name="connsiteY9" fmla="*/ 1704975 h 1857375"/>
              <a:gd name="connsiteX10" fmla="*/ 1028700 w 1285875"/>
              <a:gd name="connsiteY10" fmla="*/ 1266825 h 1857375"/>
              <a:gd name="connsiteX11" fmla="*/ 1028700 w 1285875"/>
              <a:gd name="connsiteY11" fmla="*/ 1085850 h 1857375"/>
              <a:gd name="connsiteX12" fmla="*/ 723900 w 1285875"/>
              <a:gd name="connsiteY12" fmla="*/ 1171575 h 1857375"/>
              <a:gd name="connsiteX13" fmla="*/ 561975 w 1285875"/>
              <a:gd name="connsiteY13" fmla="*/ 1028700 h 1857375"/>
              <a:gd name="connsiteX14" fmla="*/ 600075 w 1285875"/>
              <a:gd name="connsiteY14" fmla="*/ 847725 h 1857375"/>
              <a:gd name="connsiteX15" fmla="*/ 857250 w 1285875"/>
              <a:gd name="connsiteY15" fmla="*/ 695325 h 1857375"/>
              <a:gd name="connsiteX16" fmla="*/ 1095375 w 1285875"/>
              <a:gd name="connsiteY16" fmla="*/ 685800 h 1857375"/>
              <a:gd name="connsiteX17" fmla="*/ 1285875 w 1285875"/>
              <a:gd name="connsiteY17" fmla="*/ 552450 h 1857375"/>
              <a:gd name="connsiteX18" fmla="*/ 1285875 w 1285875"/>
              <a:gd name="connsiteY18" fmla="*/ 381000 h 1857375"/>
              <a:gd name="connsiteX19" fmla="*/ 1238250 w 1285875"/>
              <a:gd name="connsiteY19" fmla="*/ 76200 h 1857375"/>
              <a:gd name="connsiteX20" fmla="*/ 1085850 w 1285875"/>
              <a:gd name="connsiteY20" fmla="*/ 0 h 1857375"/>
              <a:gd name="connsiteX21" fmla="*/ 847725 w 1285875"/>
              <a:gd name="connsiteY21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733425 w 1285875"/>
              <a:gd name="connsiteY9" fmla="*/ 1857375 h 1857375"/>
              <a:gd name="connsiteX10" fmla="*/ 1009650 w 1285875"/>
              <a:gd name="connsiteY10" fmla="*/ 1704975 h 1857375"/>
              <a:gd name="connsiteX11" fmla="*/ 1028700 w 1285875"/>
              <a:gd name="connsiteY11" fmla="*/ 1266825 h 1857375"/>
              <a:gd name="connsiteX12" fmla="*/ 1028700 w 1285875"/>
              <a:gd name="connsiteY12" fmla="*/ 1085850 h 1857375"/>
              <a:gd name="connsiteX13" fmla="*/ 723900 w 1285875"/>
              <a:gd name="connsiteY13" fmla="*/ 1171575 h 1857375"/>
              <a:gd name="connsiteX14" fmla="*/ 561975 w 1285875"/>
              <a:gd name="connsiteY14" fmla="*/ 1028700 h 1857375"/>
              <a:gd name="connsiteX15" fmla="*/ 600075 w 1285875"/>
              <a:gd name="connsiteY15" fmla="*/ 847725 h 1857375"/>
              <a:gd name="connsiteX16" fmla="*/ 857250 w 1285875"/>
              <a:gd name="connsiteY16" fmla="*/ 695325 h 1857375"/>
              <a:gd name="connsiteX17" fmla="*/ 1095375 w 1285875"/>
              <a:gd name="connsiteY17" fmla="*/ 685800 h 1857375"/>
              <a:gd name="connsiteX18" fmla="*/ 1285875 w 1285875"/>
              <a:gd name="connsiteY18" fmla="*/ 552450 h 1857375"/>
              <a:gd name="connsiteX19" fmla="*/ 1285875 w 1285875"/>
              <a:gd name="connsiteY19" fmla="*/ 381000 h 1857375"/>
              <a:gd name="connsiteX20" fmla="*/ 1238250 w 1285875"/>
              <a:gd name="connsiteY20" fmla="*/ 76200 h 1857375"/>
              <a:gd name="connsiteX21" fmla="*/ 1085850 w 1285875"/>
              <a:gd name="connsiteY21" fmla="*/ 0 h 1857375"/>
              <a:gd name="connsiteX22" fmla="*/ 847725 w 1285875"/>
              <a:gd name="connsiteY22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428625 w 1285875"/>
              <a:gd name="connsiteY9" fmla="*/ 1228725 h 1857375"/>
              <a:gd name="connsiteX10" fmla="*/ 733425 w 1285875"/>
              <a:gd name="connsiteY10" fmla="*/ 1857375 h 1857375"/>
              <a:gd name="connsiteX11" fmla="*/ 1009650 w 1285875"/>
              <a:gd name="connsiteY11" fmla="*/ 1704975 h 1857375"/>
              <a:gd name="connsiteX12" fmla="*/ 1028700 w 1285875"/>
              <a:gd name="connsiteY12" fmla="*/ 1266825 h 1857375"/>
              <a:gd name="connsiteX13" fmla="*/ 1028700 w 1285875"/>
              <a:gd name="connsiteY13" fmla="*/ 1085850 h 1857375"/>
              <a:gd name="connsiteX14" fmla="*/ 723900 w 1285875"/>
              <a:gd name="connsiteY14" fmla="*/ 1171575 h 1857375"/>
              <a:gd name="connsiteX15" fmla="*/ 561975 w 1285875"/>
              <a:gd name="connsiteY15" fmla="*/ 1028700 h 1857375"/>
              <a:gd name="connsiteX16" fmla="*/ 600075 w 1285875"/>
              <a:gd name="connsiteY16" fmla="*/ 847725 h 1857375"/>
              <a:gd name="connsiteX17" fmla="*/ 857250 w 1285875"/>
              <a:gd name="connsiteY17" fmla="*/ 695325 h 1857375"/>
              <a:gd name="connsiteX18" fmla="*/ 1095375 w 1285875"/>
              <a:gd name="connsiteY18" fmla="*/ 685800 h 1857375"/>
              <a:gd name="connsiteX19" fmla="*/ 1285875 w 1285875"/>
              <a:gd name="connsiteY19" fmla="*/ 552450 h 1857375"/>
              <a:gd name="connsiteX20" fmla="*/ 1285875 w 1285875"/>
              <a:gd name="connsiteY20" fmla="*/ 381000 h 1857375"/>
              <a:gd name="connsiteX21" fmla="*/ 1238250 w 1285875"/>
              <a:gd name="connsiteY21" fmla="*/ 76200 h 1857375"/>
              <a:gd name="connsiteX22" fmla="*/ 1085850 w 1285875"/>
              <a:gd name="connsiteY22" fmla="*/ 0 h 1857375"/>
              <a:gd name="connsiteX23" fmla="*/ 847725 w 1285875"/>
              <a:gd name="connsiteY23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428625 w 1285875"/>
              <a:gd name="connsiteY9" fmla="*/ 1228725 h 1857375"/>
              <a:gd name="connsiteX10" fmla="*/ 581025 w 1285875"/>
              <a:gd name="connsiteY10" fmla="*/ 1362075 h 1857375"/>
              <a:gd name="connsiteX11" fmla="*/ 733425 w 1285875"/>
              <a:gd name="connsiteY11" fmla="*/ 1857375 h 1857375"/>
              <a:gd name="connsiteX12" fmla="*/ 1009650 w 1285875"/>
              <a:gd name="connsiteY12" fmla="*/ 1704975 h 1857375"/>
              <a:gd name="connsiteX13" fmla="*/ 1028700 w 1285875"/>
              <a:gd name="connsiteY13" fmla="*/ 1266825 h 1857375"/>
              <a:gd name="connsiteX14" fmla="*/ 1028700 w 1285875"/>
              <a:gd name="connsiteY14" fmla="*/ 1085850 h 1857375"/>
              <a:gd name="connsiteX15" fmla="*/ 723900 w 1285875"/>
              <a:gd name="connsiteY15" fmla="*/ 1171575 h 1857375"/>
              <a:gd name="connsiteX16" fmla="*/ 561975 w 1285875"/>
              <a:gd name="connsiteY16" fmla="*/ 1028700 h 1857375"/>
              <a:gd name="connsiteX17" fmla="*/ 600075 w 1285875"/>
              <a:gd name="connsiteY17" fmla="*/ 847725 h 1857375"/>
              <a:gd name="connsiteX18" fmla="*/ 857250 w 1285875"/>
              <a:gd name="connsiteY18" fmla="*/ 695325 h 1857375"/>
              <a:gd name="connsiteX19" fmla="*/ 1095375 w 1285875"/>
              <a:gd name="connsiteY19" fmla="*/ 685800 h 1857375"/>
              <a:gd name="connsiteX20" fmla="*/ 1285875 w 1285875"/>
              <a:gd name="connsiteY20" fmla="*/ 552450 h 1857375"/>
              <a:gd name="connsiteX21" fmla="*/ 1285875 w 1285875"/>
              <a:gd name="connsiteY21" fmla="*/ 381000 h 1857375"/>
              <a:gd name="connsiteX22" fmla="*/ 1238250 w 1285875"/>
              <a:gd name="connsiteY22" fmla="*/ 76200 h 1857375"/>
              <a:gd name="connsiteX23" fmla="*/ 1085850 w 1285875"/>
              <a:gd name="connsiteY23" fmla="*/ 0 h 1857375"/>
              <a:gd name="connsiteX24" fmla="*/ 847725 w 1285875"/>
              <a:gd name="connsiteY24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428625 w 1285875"/>
              <a:gd name="connsiteY9" fmla="*/ 1228725 h 1857375"/>
              <a:gd name="connsiteX10" fmla="*/ 581025 w 1285875"/>
              <a:gd name="connsiteY10" fmla="*/ 1362075 h 1857375"/>
              <a:gd name="connsiteX11" fmla="*/ 542925 w 1285875"/>
              <a:gd name="connsiteY11" fmla="*/ 1733550 h 1857375"/>
              <a:gd name="connsiteX12" fmla="*/ 733425 w 1285875"/>
              <a:gd name="connsiteY12" fmla="*/ 1857375 h 1857375"/>
              <a:gd name="connsiteX13" fmla="*/ 1009650 w 1285875"/>
              <a:gd name="connsiteY13" fmla="*/ 1704975 h 1857375"/>
              <a:gd name="connsiteX14" fmla="*/ 1028700 w 1285875"/>
              <a:gd name="connsiteY14" fmla="*/ 1266825 h 1857375"/>
              <a:gd name="connsiteX15" fmla="*/ 1028700 w 1285875"/>
              <a:gd name="connsiteY15" fmla="*/ 1085850 h 1857375"/>
              <a:gd name="connsiteX16" fmla="*/ 723900 w 1285875"/>
              <a:gd name="connsiteY16" fmla="*/ 1171575 h 1857375"/>
              <a:gd name="connsiteX17" fmla="*/ 561975 w 1285875"/>
              <a:gd name="connsiteY17" fmla="*/ 1028700 h 1857375"/>
              <a:gd name="connsiteX18" fmla="*/ 600075 w 1285875"/>
              <a:gd name="connsiteY18" fmla="*/ 847725 h 1857375"/>
              <a:gd name="connsiteX19" fmla="*/ 857250 w 1285875"/>
              <a:gd name="connsiteY19" fmla="*/ 695325 h 1857375"/>
              <a:gd name="connsiteX20" fmla="*/ 1095375 w 1285875"/>
              <a:gd name="connsiteY20" fmla="*/ 685800 h 1857375"/>
              <a:gd name="connsiteX21" fmla="*/ 1285875 w 1285875"/>
              <a:gd name="connsiteY21" fmla="*/ 552450 h 1857375"/>
              <a:gd name="connsiteX22" fmla="*/ 1285875 w 1285875"/>
              <a:gd name="connsiteY22" fmla="*/ 381000 h 1857375"/>
              <a:gd name="connsiteX23" fmla="*/ 1238250 w 1285875"/>
              <a:gd name="connsiteY23" fmla="*/ 76200 h 1857375"/>
              <a:gd name="connsiteX24" fmla="*/ 1085850 w 1285875"/>
              <a:gd name="connsiteY24" fmla="*/ 0 h 1857375"/>
              <a:gd name="connsiteX25" fmla="*/ 847725 w 1285875"/>
              <a:gd name="connsiteY25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428625 w 1285875"/>
              <a:gd name="connsiteY9" fmla="*/ 1228725 h 1857375"/>
              <a:gd name="connsiteX10" fmla="*/ 581025 w 1285875"/>
              <a:gd name="connsiteY10" fmla="*/ 1362075 h 1857375"/>
              <a:gd name="connsiteX11" fmla="*/ 542925 w 1285875"/>
              <a:gd name="connsiteY11" fmla="*/ 1733550 h 1857375"/>
              <a:gd name="connsiteX12" fmla="*/ 733425 w 1285875"/>
              <a:gd name="connsiteY12" fmla="*/ 1857375 h 1857375"/>
              <a:gd name="connsiteX13" fmla="*/ 1009650 w 1285875"/>
              <a:gd name="connsiteY13" fmla="*/ 1704975 h 1857375"/>
              <a:gd name="connsiteX14" fmla="*/ 1028700 w 1285875"/>
              <a:gd name="connsiteY14" fmla="*/ 1266825 h 1857375"/>
              <a:gd name="connsiteX15" fmla="*/ 1028700 w 1285875"/>
              <a:gd name="connsiteY15" fmla="*/ 1085850 h 1857375"/>
              <a:gd name="connsiteX16" fmla="*/ 723900 w 1285875"/>
              <a:gd name="connsiteY16" fmla="*/ 1171575 h 1857375"/>
              <a:gd name="connsiteX17" fmla="*/ 561975 w 1285875"/>
              <a:gd name="connsiteY17" fmla="*/ 1028700 h 1857375"/>
              <a:gd name="connsiteX18" fmla="*/ 600075 w 1285875"/>
              <a:gd name="connsiteY18" fmla="*/ 847725 h 1857375"/>
              <a:gd name="connsiteX19" fmla="*/ 857250 w 1285875"/>
              <a:gd name="connsiteY19" fmla="*/ 695325 h 1857375"/>
              <a:gd name="connsiteX20" fmla="*/ 1095375 w 1285875"/>
              <a:gd name="connsiteY20" fmla="*/ 685800 h 1857375"/>
              <a:gd name="connsiteX21" fmla="*/ 1285875 w 1285875"/>
              <a:gd name="connsiteY21" fmla="*/ 552450 h 1857375"/>
              <a:gd name="connsiteX22" fmla="*/ 1285875 w 1285875"/>
              <a:gd name="connsiteY22" fmla="*/ 381000 h 1857375"/>
              <a:gd name="connsiteX23" fmla="*/ 1238250 w 1285875"/>
              <a:gd name="connsiteY23" fmla="*/ 76200 h 1857375"/>
              <a:gd name="connsiteX24" fmla="*/ 1085850 w 1285875"/>
              <a:gd name="connsiteY24" fmla="*/ 0 h 1857375"/>
              <a:gd name="connsiteX25" fmla="*/ 847725 w 1285875"/>
              <a:gd name="connsiteY25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428625 w 1285875"/>
              <a:gd name="connsiteY9" fmla="*/ 1228725 h 1857375"/>
              <a:gd name="connsiteX10" fmla="*/ 581025 w 1285875"/>
              <a:gd name="connsiteY10" fmla="*/ 1362075 h 1857375"/>
              <a:gd name="connsiteX11" fmla="*/ 533400 w 1285875"/>
              <a:gd name="connsiteY11" fmla="*/ 1571625 h 1857375"/>
              <a:gd name="connsiteX12" fmla="*/ 542925 w 1285875"/>
              <a:gd name="connsiteY12" fmla="*/ 1733550 h 1857375"/>
              <a:gd name="connsiteX13" fmla="*/ 733425 w 1285875"/>
              <a:gd name="connsiteY13" fmla="*/ 1857375 h 1857375"/>
              <a:gd name="connsiteX14" fmla="*/ 1009650 w 1285875"/>
              <a:gd name="connsiteY14" fmla="*/ 1704975 h 1857375"/>
              <a:gd name="connsiteX15" fmla="*/ 1028700 w 1285875"/>
              <a:gd name="connsiteY15" fmla="*/ 1266825 h 1857375"/>
              <a:gd name="connsiteX16" fmla="*/ 1028700 w 1285875"/>
              <a:gd name="connsiteY16" fmla="*/ 1085850 h 1857375"/>
              <a:gd name="connsiteX17" fmla="*/ 723900 w 1285875"/>
              <a:gd name="connsiteY17" fmla="*/ 1171575 h 1857375"/>
              <a:gd name="connsiteX18" fmla="*/ 561975 w 1285875"/>
              <a:gd name="connsiteY18" fmla="*/ 1028700 h 1857375"/>
              <a:gd name="connsiteX19" fmla="*/ 600075 w 1285875"/>
              <a:gd name="connsiteY19" fmla="*/ 847725 h 1857375"/>
              <a:gd name="connsiteX20" fmla="*/ 857250 w 1285875"/>
              <a:gd name="connsiteY20" fmla="*/ 695325 h 1857375"/>
              <a:gd name="connsiteX21" fmla="*/ 1095375 w 1285875"/>
              <a:gd name="connsiteY21" fmla="*/ 685800 h 1857375"/>
              <a:gd name="connsiteX22" fmla="*/ 1285875 w 1285875"/>
              <a:gd name="connsiteY22" fmla="*/ 552450 h 1857375"/>
              <a:gd name="connsiteX23" fmla="*/ 1285875 w 1285875"/>
              <a:gd name="connsiteY23" fmla="*/ 381000 h 1857375"/>
              <a:gd name="connsiteX24" fmla="*/ 1238250 w 1285875"/>
              <a:gd name="connsiteY24" fmla="*/ 76200 h 1857375"/>
              <a:gd name="connsiteX25" fmla="*/ 1085850 w 1285875"/>
              <a:gd name="connsiteY25" fmla="*/ 0 h 1857375"/>
              <a:gd name="connsiteX26" fmla="*/ 847725 w 1285875"/>
              <a:gd name="connsiteY26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428625 w 1285875"/>
              <a:gd name="connsiteY9" fmla="*/ 1228725 h 1857375"/>
              <a:gd name="connsiteX10" fmla="*/ 581025 w 1285875"/>
              <a:gd name="connsiteY10" fmla="*/ 1362075 h 1857375"/>
              <a:gd name="connsiteX11" fmla="*/ 533400 w 1285875"/>
              <a:gd name="connsiteY11" fmla="*/ 1571625 h 1857375"/>
              <a:gd name="connsiteX12" fmla="*/ 542925 w 1285875"/>
              <a:gd name="connsiteY12" fmla="*/ 1733550 h 1857375"/>
              <a:gd name="connsiteX13" fmla="*/ 733425 w 1285875"/>
              <a:gd name="connsiteY13" fmla="*/ 1857375 h 1857375"/>
              <a:gd name="connsiteX14" fmla="*/ 1009650 w 1285875"/>
              <a:gd name="connsiteY14" fmla="*/ 1704975 h 1857375"/>
              <a:gd name="connsiteX15" fmla="*/ 1028700 w 1285875"/>
              <a:gd name="connsiteY15" fmla="*/ 1266825 h 1857375"/>
              <a:gd name="connsiteX16" fmla="*/ 1028700 w 1285875"/>
              <a:gd name="connsiteY16" fmla="*/ 1085850 h 1857375"/>
              <a:gd name="connsiteX17" fmla="*/ 723900 w 1285875"/>
              <a:gd name="connsiteY17" fmla="*/ 1171575 h 1857375"/>
              <a:gd name="connsiteX18" fmla="*/ 561975 w 1285875"/>
              <a:gd name="connsiteY18" fmla="*/ 1028700 h 1857375"/>
              <a:gd name="connsiteX19" fmla="*/ 600075 w 1285875"/>
              <a:gd name="connsiteY19" fmla="*/ 847725 h 1857375"/>
              <a:gd name="connsiteX20" fmla="*/ 857250 w 1285875"/>
              <a:gd name="connsiteY20" fmla="*/ 695325 h 1857375"/>
              <a:gd name="connsiteX21" fmla="*/ 1095375 w 1285875"/>
              <a:gd name="connsiteY21" fmla="*/ 685800 h 1857375"/>
              <a:gd name="connsiteX22" fmla="*/ 1285875 w 1285875"/>
              <a:gd name="connsiteY22" fmla="*/ 552450 h 1857375"/>
              <a:gd name="connsiteX23" fmla="*/ 1285875 w 1285875"/>
              <a:gd name="connsiteY23" fmla="*/ 381000 h 1857375"/>
              <a:gd name="connsiteX24" fmla="*/ 1238250 w 1285875"/>
              <a:gd name="connsiteY24" fmla="*/ 76200 h 1857375"/>
              <a:gd name="connsiteX25" fmla="*/ 1085850 w 1285875"/>
              <a:gd name="connsiteY25" fmla="*/ 0 h 1857375"/>
              <a:gd name="connsiteX26" fmla="*/ 847725 w 1285875"/>
              <a:gd name="connsiteY26" fmla="*/ 28575 h 1857375"/>
              <a:gd name="connsiteX0" fmla="*/ 847725 w 1285875"/>
              <a:gd name="connsiteY0" fmla="*/ 28575 h 1857375"/>
              <a:gd name="connsiteX1" fmla="*/ 695325 w 1285875"/>
              <a:gd name="connsiteY1" fmla="*/ 333375 h 1857375"/>
              <a:gd name="connsiteX2" fmla="*/ 695325 w 1285875"/>
              <a:gd name="connsiteY2" fmla="*/ 504825 h 1857375"/>
              <a:gd name="connsiteX3" fmla="*/ 466725 w 1285875"/>
              <a:gd name="connsiteY3" fmla="*/ 695325 h 1857375"/>
              <a:gd name="connsiteX4" fmla="*/ 238125 w 1285875"/>
              <a:gd name="connsiteY4" fmla="*/ 676275 h 1857375"/>
              <a:gd name="connsiteX5" fmla="*/ 76200 w 1285875"/>
              <a:gd name="connsiteY5" fmla="*/ 752475 h 1857375"/>
              <a:gd name="connsiteX6" fmla="*/ 0 w 1285875"/>
              <a:gd name="connsiteY6" fmla="*/ 962025 h 1857375"/>
              <a:gd name="connsiteX7" fmla="*/ 47625 w 1285875"/>
              <a:gd name="connsiteY7" fmla="*/ 1104900 h 1857375"/>
              <a:gd name="connsiteX8" fmla="*/ 266700 w 1285875"/>
              <a:gd name="connsiteY8" fmla="*/ 1266825 h 1857375"/>
              <a:gd name="connsiteX9" fmla="*/ 428625 w 1285875"/>
              <a:gd name="connsiteY9" fmla="*/ 1228725 h 1857375"/>
              <a:gd name="connsiteX10" fmla="*/ 581025 w 1285875"/>
              <a:gd name="connsiteY10" fmla="*/ 1362075 h 1857375"/>
              <a:gd name="connsiteX11" fmla="*/ 495300 w 1285875"/>
              <a:gd name="connsiteY11" fmla="*/ 1562100 h 1857375"/>
              <a:gd name="connsiteX12" fmla="*/ 542925 w 1285875"/>
              <a:gd name="connsiteY12" fmla="*/ 1733550 h 1857375"/>
              <a:gd name="connsiteX13" fmla="*/ 733425 w 1285875"/>
              <a:gd name="connsiteY13" fmla="*/ 1857375 h 1857375"/>
              <a:gd name="connsiteX14" fmla="*/ 1009650 w 1285875"/>
              <a:gd name="connsiteY14" fmla="*/ 1704975 h 1857375"/>
              <a:gd name="connsiteX15" fmla="*/ 1028700 w 1285875"/>
              <a:gd name="connsiteY15" fmla="*/ 1266825 h 1857375"/>
              <a:gd name="connsiteX16" fmla="*/ 1028700 w 1285875"/>
              <a:gd name="connsiteY16" fmla="*/ 1085850 h 1857375"/>
              <a:gd name="connsiteX17" fmla="*/ 723900 w 1285875"/>
              <a:gd name="connsiteY17" fmla="*/ 1171575 h 1857375"/>
              <a:gd name="connsiteX18" fmla="*/ 561975 w 1285875"/>
              <a:gd name="connsiteY18" fmla="*/ 1028700 h 1857375"/>
              <a:gd name="connsiteX19" fmla="*/ 600075 w 1285875"/>
              <a:gd name="connsiteY19" fmla="*/ 847725 h 1857375"/>
              <a:gd name="connsiteX20" fmla="*/ 857250 w 1285875"/>
              <a:gd name="connsiteY20" fmla="*/ 695325 h 1857375"/>
              <a:gd name="connsiteX21" fmla="*/ 1095375 w 1285875"/>
              <a:gd name="connsiteY21" fmla="*/ 685800 h 1857375"/>
              <a:gd name="connsiteX22" fmla="*/ 1285875 w 1285875"/>
              <a:gd name="connsiteY22" fmla="*/ 552450 h 1857375"/>
              <a:gd name="connsiteX23" fmla="*/ 1285875 w 1285875"/>
              <a:gd name="connsiteY23" fmla="*/ 381000 h 1857375"/>
              <a:gd name="connsiteX24" fmla="*/ 1238250 w 1285875"/>
              <a:gd name="connsiteY24" fmla="*/ 76200 h 1857375"/>
              <a:gd name="connsiteX25" fmla="*/ 1085850 w 1285875"/>
              <a:gd name="connsiteY25" fmla="*/ 0 h 1857375"/>
              <a:gd name="connsiteX26" fmla="*/ 847725 w 1285875"/>
              <a:gd name="connsiteY26" fmla="*/ 28575 h 1857375"/>
              <a:gd name="connsiteX0" fmla="*/ 847725 w 1285875"/>
              <a:gd name="connsiteY0" fmla="*/ 28575 h 1790700"/>
              <a:gd name="connsiteX1" fmla="*/ 695325 w 1285875"/>
              <a:gd name="connsiteY1" fmla="*/ 333375 h 1790700"/>
              <a:gd name="connsiteX2" fmla="*/ 695325 w 1285875"/>
              <a:gd name="connsiteY2" fmla="*/ 504825 h 1790700"/>
              <a:gd name="connsiteX3" fmla="*/ 466725 w 1285875"/>
              <a:gd name="connsiteY3" fmla="*/ 695325 h 1790700"/>
              <a:gd name="connsiteX4" fmla="*/ 238125 w 1285875"/>
              <a:gd name="connsiteY4" fmla="*/ 676275 h 1790700"/>
              <a:gd name="connsiteX5" fmla="*/ 76200 w 1285875"/>
              <a:gd name="connsiteY5" fmla="*/ 752475 h 1790700"/>
              <a:gd name="connsiteX6" fmla="*/ 0 w 1285875"/>
              <a:gd name="connsiteY6" fmla="*/ 962025 h 1790700"/>
              <a:gd name="connsiteX7" fmla="*/ 47625 w 1285875"/>
              <a:gd name="connsiteY7" fmla="*/ 1104900 h 1790700"/>
              <a:gd name="connsiteX8" fmla="*/ 266700 w 1285875"/>
              <a:gd name="connsiteY8" fmla="*/ 1266825 h 1790700"/>
              <a:gd name="connsiteX9" fmla="*/ 428625 w 1285875"/>
              <a:gd name="connsiteY9" fmla="*/ 1228725 h 1790700"/>
              <a:gd name="connsiteX10" fmla="*/ 581025 w 1285875"/>
              <a:gd name="connsiteY10" fmla="*/ 1362075 h 1790700"/>
              <a:gd name="connsiteX11" fmla="*/ 495300 w 1285875"/>
              <a:gd name="connsiteY11" fmla="*/ 1562100 h 1790700"/>
              <a:gd name="connsiteX12" fmla="*/ 542925 w 1285875"/>
              <a:gd name="connsiteY12" fmla="*/ 1733550 h 1790700"/>
              <a:gd name="connsiteX13" fmla="*/ 752475 w 1285875"/>
              <a:gd name="connsiteY13" fmla="*/ 1790700 h 1790700"/>
              <a:gd name="connsiteX14" fmla="*/ 1009650 w 1285875"/>
              <a:gd name="connsiteY14" fmla="*/ 1704975 h 1790700"/>
              <a:gd name="connsiteX15" fmla="*/ 1028700 w 1285875"/>
              <a:gd name="connsiteY15" fmla="*/ 1266825 h 1790700"/>
              <a:gd name="connsiteX16" fmla="*/ 1028700 w 1285875"/>
              <a:gd name="connsiteY16" fmla="*/ 1085850 h 1790700"/>
              <a:gd name="connsiteX17" fmla="*/ 723900 w 1285875"/>
              <a:gd name="connsiteY17" fmla="*/ 1171575 h 1790700"/>
              <a:gd name="connsiteX18" fmla="*/ 561975 w 1285875"/>
              <a:gd name="connsiteY18" fmla="*/ 1028700 h 1790700"/>
              <a:gd name="connsiteX19" fmla="*/ 600075 w 1285875"/>
              <a:gd name="connsiteY19" fmla="*/ 847725 h 1790700"/>
              <a:gd name="connsiteX20" fmla="*/ 857250 w 1285875"/>
              <a:gd name="connsiteY20" fmla="*/ 695325 h 1790700"/>
              <a:gd name="connsiteX21" fmla="*/ 1095375 w 1285875"/>
              <a:gd name="connsiteY21" fmla="*/ 685800 h 1790700"/>
              <a:gd name="connsiteX22" fmla="*/ 1285875 w 1285875"/>
              <a:gd name="connsiteY22" fmla="*/ 552450 h 1790700"/>
              <a:gd name="connsiteX23" fmla="*/ 1285875 w 1285875"/>
              <a:gd name="connsiteY23" fmla="*/ 381000 h 1790700"/>
              <a:gd name="connsiteX24" fmla="*/ 1238250 w 1285875"/>
              <a:gd name="connsiteY24" fmla="*/ 76200 h 1790700"/>
              <a:gd name="connsiteX25" fmla="*/ 1085850 w 1285875"/>
              <a:gd name="connsiteY25" fmla="*/ 0 h 1790700"/>
              <a:gd name="connsiteX26" fmla="*/ 847725 w 1285875"/>
              <a:gd name="connsiteY26" fmla="*/ 28575 h 1790700"/>
              <a:gd name="connsiteX0" fmla="*/ 847725 w 1285875"/>
              <a:gd name="connsiteY0" fmla="*/ 28575 h 1790700"/>
              <a:gd name="connsiteX1" fmla="*/ 695325 w 1285875"/>
              <a:gd name="connsiteY1" fmla="*/ 333375 h 1790700"/>
              <a:gd name="connsiteX2" fmla="*/ 695325 w 1285875"/>
              <a:gd name="connsiteY2" fmla="*/ 504825 h 1790700"/>
              <a:gd name="connsiteX3" fmla="*/ 466725 w 1285875"/>
              <a:gd name="connsiteY3" fmla="*/ 695325 h 1790700"/>
              <a:gd name="connsiteX4" fmla="*/ 238125 w 1285875"/>
              <a:gd name="connsiteY4" fmla="*/ 676275 h 1790700"/>
              <a:gd name="connsiteX5" fmla="*/ 76200 w 1285875"/>
              <a:gd name="connsiteY5" fmla="*/ 752475 h 1790700"/>
              <a:gd name="connsiteX6" fmla="*/ 0 w 1285875"/>
              <a:gd name="connsiteY6" fmla="*/ 962025 h 1790700"/>
              <a:gd name="connsiteX7" fmla="*/ 47625 w 1285875"/>
              <a:gd name="connsiteY7" fmla="*/ 1104900 h 1790700"/>
              <a:gd name="connsiteX8" fmla="*/ 266700 w 1285875"/>
              <a:gd name="connsiteY8" fmla="*/ 1266825 h 1790700"/>
              <a:gd name="connsiteX9" fmla="*/ 428625 w 1285875"/>
              <a:gd name="connsiteY9" fmla="*/ 1228725 h 1790700"/>
              <a:gd name="connsiteX10" fmla="*/ 581025 w 1285875"/>
              <a:gd name="connsiteY10" fmla="*/ 1362075 h 1790700"/>
              <a:gd name="connsiteX11" fmla="*/ 495300 w 1285875"/>
              <a:gd name="connsiteY11" fmla="*/ 1562100 h 1790700"/>
              <a:gd name="connsiteX12" fmla="*/ 542925 w 1285875"/>
              <a:gd name="connsiteY12" fmla="*/ 1733550 h 1790700"/>
              <a:gd name="connsiteX13" fmla="*/ 752475 w 1285875"/>
              <a:gd name="connsiteY13" fmla="*/ 1790700 h 1790700"/>
              <a:gd name="connsiteX14" fmla="*/ 962025 w 1285875"/>
              <a:gd name="connsiteY14" fmla="*/ 1685925 h 1790700"/>
              <a:gd name="connsiteX15" fmla="*/ 1028700 w 1285875"/>
              <a:gd name="connsiteY15" fmla="*/ 1266825 h 1790700"/>
              <a:gd name="connsiteX16" fmla="*/ 1028700 w 1285875"/>
              <a:gd name="connsiteY16" fmla="*/ 1085850 h 1790700"/>
              <a:gd name="connsiteX17" fmla="*/ 723900 w 1285875"/>
              <a:gd name="connsiteY17" fmla="*/ 1171575 h 1790700"/>
              <a:gd name="connsiteX18" fmla="*/ 561975 w 1285875"/>
              <a:gd name="connsiteY18" fmla="*/ 1028700 h 1790700"/>
              <a:gd name="connsiteX19" fmla="*/ 600075 w 1285875"/>
              <a:gd name="connsiteY19" fmla="*/ 847725 h 1790700"/>
              <a:gd name="connsiteX20" fmla="*/ 857250 w 1285875"/>
              <a:gd name="connsiteY20" fmla="*/ 695325 h 1790700"/>
              <a:gd name="connsiteX21" fmla="*/ 1095375 w 1285875"/>
              <a:gd name="connsiteY21" fmla="*/ 685800 h 1790700"/>
              <a:gd name="connsiteX22" fmla="*/ 1285875 w 1285875"/>
              <a:gd name="connsiteY22" fmla="*/ 552450 h 1790700"/>
              <a:gd name="connsiteX23" fmla="*/ 1285875 w 1285875"/>
              <a:gd name="connsiteY23" fmla="*/ 381000 h 1790700"/>
              <a:gd name="connsiteX24" fmla="*/ 1238250 w 1285875"/>
              <a:gd name="connsiteY24" fmla="*/ 76200 h 1790700"/>
              <a:gd name="connsiteX25" fmla="*/ 1085850 w 1285875"/>
              <a:gd name="connsiteY25" fmla="*/ 0 h 1790700"/>
              <a:gd name="connsiteX26" fmla="*/ 847725 w 1285875"/>
              <a:gd name="connsiteY26" fmla="*/ 28575 h 1790700"/>
              <a:gd name="connsiteX0" fmla="*/ 847725 w 1285875"/>
              <a:gd name="connsiteY0" fmla="*/ 28575 h 1790700"/>
              <a:gd name="connsiteX1" fmla="*/ 695325 w 1285875"/>
              <a:gd name="connsiteY1" fmla="*/ 333375 h 1790700"/>
              <a:gd name="connsiteX2" fmla="*/ 695325 w 1285875"/>
              <a:gd name="connsiteY2" fmla="*/ 504825 h 1790700"/>
              <a:gd name="connsiteX3" fmla="*/ 466725 w 1285875"/>
              <a:gd name="connsiteY3" fmla="*/ 695325 h 1790700"/>
              <a:gd name="connsiteX4" fmla="*/ 238125 w 1285875"/>
              <a:gd name="connsiteY4" fmla="*/ 676275 h 1790700"/>
              <a:gd name="connsiteX5" fmla="*/ 76200 w 1285875"/>
              <a:gd name="connsiteY5" fmla="*/ 752475 h 1790700"/>
              <a:gd name="connsiteX6" fmla="*/ 0 w 1285875"/>
              <a:gd name="connsiteY6" fmla="*/ 962025 h 1790700"/>
              <a:gd name="connsiteX7" fmla="*/ 47625 w 1285875"/>
              <a:gd name="connsiteY7" fmla="*/ 1104900 h 1790700"/>
              <a:gd name="connsiteX8" fmla="*/ 266700 w 1285875"/>
              <a:gd name="connsiteY8" fmla="*/ 1266825 h 1790700"/>
              <a:gd name="connsiteX9" fmla="*/ 428625 w 1285875"/>
              <a:gd name="connsiteY9" fmla="*/ 1228725 h 1790700"/>
              <a:gd name="connsiteX10" fmla="*/ 581025 w 1285875"/>
              <a:gd name="connsiteY10" fmla="*/ 1362075 h 1790700"/>
              <a:gd name="connsiteX11" fmla="*/ 495300 w 1285875"/>
              <a:gd name="connsiteY11" fmla="*/ 1562100 h 1790700"/>
              <a:gd name="connsiteX12" fmla="*/ 542925 w 1285875"/>
              <a:gd name="connsiteY12" fmla="*/ 1733550 h 1790700"/>
              <a:gd name="connsiteX13" fmla="*/ 752475 w 1285875"/>
              <a:gd name="connsiteY13" fmla="*/ 1790700 h 1790700"/>
              <a:gd name="connsiteX14" fmla="*/ 962025 w 1285875"/>
              <a:gd name="connsiteY14" fmla="*/ 1685925 h 1790700"/>
              <a:gd name="connsiteX15" fmla="*/ 981075 w 1285875"/>
              <a:gd name="connsiteY15" fmla="*/ 1533525 h 1790700"/>
              <a:gd name="connsiteX16" fmla="*/ 1028700 w 1285875"/>
              <a:gd name="connsiteY16" fmla="*/ 1085850 h 1790700"/>
              <a:gd name="connsiteX17" fmla="*/ 723900 w 1285875"/>
              <a:gd name="connsiteY17" fmla="*/ 1171575 h 1790700"/>
              <a:gd name="connsiteX18" fmla="*/ 561975 w 1285875"/>
              <a:gd name="connsiteY18" fmla="*/ 1028700 h 1790700"/>
              <a:gd name="connsiteX19" fmla="*/ 600075 w 1285875"/>
              <a:gd name="connsiteY19" fmla="*/ 847725 h 1790700"/>
              <a:gd name="connsiteX20" fmla="*/ 857250 w 1285875"/>
              <a:gd name="connsiteY20" fmla="*/ 695325 h 1790700"/>
              <a:gd name="connsiteX21" fmla="*/ 1095375 w 1285875"/>
              <a:gd name="connsiteY21" fmla="*/ 685800 h 1790700"/>
              <a:gd name="connsiteX22" fmla="*/ 1285875 w 1285875"/>
              <a:gd name="connsiteY22" fmla="*/ 552450 h 1790700"/>
              <a:gd name="connsiteX23" fmla="*/ 1285875 w 1285875"/>
              <a:gd name="connsiteY23" fmla="*/ 381000 h 1790700"/>
              <a:gd name="connsiteX24" fmla="*/ 1238250 w 1285875"/>
              <a:gd name="connsiteY24" fmla="*/ 76200 h 1790700"/>
              <a:gd name="connsiteX25" fmla="*/ 1085850 w 1285875"/>
              <a:gd name="connsiteY25" fmla="*/ 0 h 1790700"/>
              <a:gd name="connsiteX26" fmla="*/ 847725 w 1285875"/>
              <a:gd name="connsiteY26" fmla="*/ 28575 h 1790700"/>
              <a:gd name="connsiteX0" fmla="*/ 847725 w 1285875"/>
              <a:gd name="connsiteY0" fmla="*/ 28575 h 1790700"/>
              <a:gd name="connsiteX1" fmla="*/ 695325 w 1285875"/>
              <a:gd name="connsiteY1" fmla="*/ 333375 h 1790700"/>
              <a:gd name="connsiteX2" fmla="*/ 695325 w 1285875"/>
              <a:gd name="connsiteY2" fmla="*/ 504825 h 1790700"/>
              <a:gd name="connsiteX3" fmla="*/ 466725 w 1285875"/>
              <a:gd name="connsiteY3" fmla="*/ 695325 h 1790700"/>
              <a:gd name="connsiteX4" fmla="*/ 238125 w 1285875"/>
              <a:gd name="connsiteY4" fmla="*/ 676275 h 1790700"/>
              <a:gd name="connsiteX5" fmla="*/ 76200 w 1285875"/>
              <a:gd name="connsiteY5" fmla="*/ 752475 h 1790700"/>
              <a:gd name="connsiteX6" fmla="*/ 0 w 1285875"/>
              <a:gd name="connsiteY6" fmla="*/ 962025 h 1790700"/>
              <a:gd name="connsiteX7" fmla="*/ 47625 w 1285875"/>
              <a:gd name="connsiteY7" fmla="*/ 1104900 h 1790700"/>
              <a:gd name="connsiteX8" fmla="*/ 266700 w 1285875"/>
              <a:gd name="connsiteY8" fmla="*/ 1266825 h 1790700"/>
              <a:gd name="connsiteX9" fmla="*/ 428625 w 1285875"/>
              <a:gd name="connsiteY9" fmla="*/ 1228725 h 1790700"/>
              <a:gd name="connsiteX10" fmla="*/ 581025 w 1285875"/>
              <a:gd name="connsiteY10" fmla="*/ 1362075 h 1790700"/>
              <a:gd name="connsiteX11" fmla="*/ 495300 w 1285875"/>
              <a:gd name="connsiteY11" fmla="*/ 1562100 h 1790700"/>
              <a:gd name="connsiteX12" fmla="*/ 542925 w 1285875"/>
              <a:gd name="connsiteY12" fmla="*/ 1733550 h 1790700"/>
              <a:gd name="connsiteX13" fmla="*/ 752475 w 1285875"/>
              <a:gd name="connsiteY13" fmla="*/ 1790700 h 1790700"/>
              <a:gd name="connsiteX14" fmla="*/ 962025 w 1285875"/>
              <a:gd name="connsiteY14" fmla="*/ 1685925 h 1790700"/>
              <a:gd name="connsiteX15" fmla="*/ 981075 w 1285875"/>
              <a:gd name="connsiteY15" fmla="*/ 1533525 h 1790700"/>
              <a:gd name="connsiteX16" fmla="*/ 895350 w 1285875"/>
              <a:gd name="connsiteY16" fmla="*/ 1162050 h 1790700"/>
              <a:gd name="connsiteX17" fmla="*/ 723900 w 1285875"/>
              <a:gd name="connsiteY17" fmla="*/ 1171575 h 1790700"/>
              <a:gd name="connsiteX18" fmla="*/ 561975 w 1285875"/>
              <a:gd name="connsiteY18" fmla="*/ 1028700 h 1790700"/>
              <a:gd name="connsiteX19" fmla="*/ 600075 w 1285875"/>
              <a:gd name="connsiteY19" fmla="*/ 847725 h 1790700"/>
              <a:gd name="connsiteX20" fmla="*/ 857250 w 1285875"/>
              <a:gd name="connsiteY20" fmla="*/ 695325 h 1790700"/>
              <a:gd name="connsiteX21" fmla="*/ 1095375 w 1285875"/>
              <a:gd name="connsiteY21" fmla="*/ 685800 h 1790700"/>
              <a:gd name="connsiteX22" fmla="*/ 1285875 w 1285875"/>
              <a:gd name="connsiteY22" fmla="*/ 552450 h 1790700"/>
              <a:gd name="connsiteX23" fmla="*/ 1285875 w 1285875"/>
              <a:gd name="connsiteY23" fmla="*/ 381000 h 1790700"/>
              <a:gd name="connsiteX24" fmla="*/ 1238250 w 1285875"/>
              <a:gd name="connsiteY24" fmla="*/ 76200 h 1790700"/>
              <a:gd name="connsiteX25" fmla="*/ 1085850 w 1285875"/>
              <a:gd name="connsiteY25" fmla="*/ 0 h 1790700"/>
              <a:gd name="connsiteX26" fmla="*/ 847725 w 1285875"/>
              <a:gd name="connsiteY26" fmla="*/ 28575 h 1790700"/>
              <a:gd name="connsiteX0" fmla="*/ 847725 w 1285875"/>
              <a:gd name="connsiteY0" fmla="*/ 28575 h 1790700"/>
              <a:gd name="connsiteX1" fmla="*/ 695325 w 1285875"/>
              <a:gd name="connsiteY1" fmla="*/ 333375 h 1790700"/>
              <a:gd name="connsiteX2" fmla="*/ 695325 w 1285875"/>
              <a:gd name="connsiteY2" fmla="*/ 504825 h 1790700"/>
              <a:gd name="connsiteX3" fmla="*/ 466725 w 1285875"/>
              <a:gd name="connsiteY3" fmla="*/ 695325 h 1790700"/>
              <a:gd name="connsiteX4" fmla="*/ 238125 w 1285875"/>
              <a:gd name="connsiteY4" fmla="*/ 676275 h 1790700"/>
              <a:gd name="connsiteX5" fmla="*/ 76200 w 1285875"/>
              <a:gd name="connsiteY5" fmla="*/ 752475 h 1790700"/>
              <a:gd name="connsiteX6" fmla="*/ 0 w 1285875"/>
              <a:gd name="connsiteY6" fmla="*/ 962025 h 1790700"/>
              <a:gd name="connsiteX7" fmla="*/ 47625 w 1285875"/>
              <a:gd name="connsiteY7" fmla="*/ 1104900 h 1790700"/>
              <a:gd name="connsiteX8" fmla="*/ 266700 w 1285875"/>
              <a:gd name="connsiteY8" fmla="*/ 1266825 h 1790700"/>
              <a:gd name="connsiteX9" fmla="*/ 428625 w 1285875"/>
              <a:gd name="connsiteY9" fmla="*/ 1228725 h 1790700"/>
              <a:gd name="connsiteX10" fmla="*/ 581025 w 1285875"/>
              <a:gd name="connsiteY10" fmla="*/ 1362075 h 1790700"/>
              <a:gd name="connsiteX11" fmla="*/ 495300 w 1285875"/>
              <a:gd name="connsiteY11" fmla="*/ 1562100 h 1790700"/>
              <a:gd name="connsiteX12" fmla="*/ 542925 w 1285875"/>
              <a:gd name="connsiteY12" fmla="*/ 1733550 h 1790700"/>
              <a:gd name="connsiteX13" fmla="*/ 752475 w 1285875"/>
              <a:gd name="connsiteY13" fmla="*/ 1790700 h 1790700"/>
              <a:gd name="connsiteX14" fmla="*/ 962025 w 1285875"/>
              <a:gd name="connsiteY14" fmla="*/ 1685925 h 1790700"/>
              <a:gd name="connsiteX15" fmla="*/ 981075 w 1285875"/>
              <a:gd name="connsiteY15" fmla="*/ 1533525 h 1790700"/>
              <a:gd name="connsiteX16" fmla="*/ 990600 w 1285875"/>
              <a:gd name="connsiteY16" fmla="*/ 1343025 h 1790700"/>
              <a:gd name="connsiteX17" fmla="*/ 895350 w 1285875"/>
              <a:gd name="connsiteY17" fmla="*/ 1162050 h 1790700"/>
              <a:gd name="connsiteX18" fmla="*/ 723900 w 1285875"/>
              <a:gd name="connsiteY18" fmla="*/ 1171575 h 1790700"/>
              <a:gd name="connsiteX19" fmla="*/ 561975 w 1285875"/>
              <a:gd name="connsiteY19" fmla="*/ 1028700 h 1790700"/>
              <a:gd name="connsiteX20" fmla="*/ 600075 w 1285875"/>
              <a:gd name="connsiteY20" fmla="*/ 847725 h 1790700"/>
              <a:gd name="connsiteX21" fmla="*/ 857250 w 1285875"/>
              <a:gd name="connsiteY21" fmla="*/ 695325 h 1790700"/>
              <a:gd name="connsiteX22" fmla="*/ 1095375 w 1285875"/>
              <a:gd name="connsiteY22" fmla="*/ 685800 h 1790700"/>
              <a:gd name="connsiteX23" fmla="*/ 1285875 w 1285875"/>
              <a:gd name="connsiteY23" fmla="*/ 552450 h 1790700"/>
              <a:gd name="connsiteX24" fmla="*/ 1285875 w 1285875"/>
              <a:gd name="connsiteY24" fmla="*/ 381000 h 1790700"/>
              <a:gd name="connsiteX25" fmla="*/ 1238250 w 1285875"/>
              <a:gd name="connsiteY25" fmla="*/ 76200 h 1790700"/>
              <a:gd name="connsiteX26" fmla="*/ 1085850 w 1285875"/>
              <a:gd name="connsiteY26" fmla="*/ 0 h 1790700"/>
              <a:gd name="connsiteX27" fmla="*/ 847725 w 1285875"/>
              <a:gd name="connsiteY27" fmla="*/ 28575 h 1790700"/>
              <a:gd name="connsiteX0" fmla="*/ 847725 w 1285875"/>
              <a:gd name="connsiteY0" fmla="*/ 28575 h 1790700"/>
              <a:gd name="connsiteX1" fmla="*/ 695325 w 1285875"/>
              <a:gd name="connsiteY1" fmla="*/ 333375 h 1790700"/>
              <a:gd name="connsiteX2" fmla="*/ 695325 w 1285875"/>
              <a:gd name="connsiteY2" fmla="*/ 504825 h 1790700"/>
              <a:gd name="connsiteX3" fmla="*/ 466725 w 1285875"/>
              <a:gd name="connsiteY3" fmla="*/ 695325 h 1790700"/>
              <a:gd name="connsiteX4" fmla="*/ 238125 w 1285875"/>
              <a:gd name="connsiteY4" fmla="*/ 676275 h 1790700"/>
              <a:gd name="connsiteX5" fmla="*/ 76200 w 1285875"/>
              <a:gd name="connsiteY5" fmla="*/ 752475 h 1790700"/>
              <a:gd name="connsiteX6" fmla="*/ 0 w 1285875"/>
              <a:gd name="connsiteY6" fmla="*/ 962025 h 1790700"/>
              <a:gd name="connsiteX7" fmla="*/ 47625 w 1285875"/>
              <a:gd name="connsiteY7" fmla="*/ 1104900 h 1790700"/>
              <a:gd name="connsiteX8" fmla="*/ 266700 w 1285875"/>
              <a:gd name="connsiteY8" fmla="*/ 1266825 h 1790700"/>
              <a:gd name="connsiteX9" fmla="*/ 428625 w 1285875"/>
              <a:gd name="connsiteY9" fmla="*/ 1228725 h 1790700"/>
              <a:gd name="connsiteX10" fmla="*/ 581025 w 1285875"/>
              <a:gd name="connsiteY10" fmla="*/ 1362075 h 1790700"/>
              <a:gd name="connsiteX11" fmla="*/ 495300 w 1285875"/>
              <a:gd name="connsiteY11" fmla="*/ 1562100 h 1790700"/>
              <a:gd name="connsiteX12" fmla="*/ 542925 w 1285875"/>
              <a:gd name="connsiteY12" fmla="*/ 1733550 h 1790700"/>
              <a:gd name="connsiteX13" fmla="*/ 752475 w 1285875"/>
              <a:gd name="connsiteY13" fmla="*/ 1790700 h 1790700"/>
              <a:gd name="connsiteX14" fmla="*/ 962025 w 1285875"/>
              <a:gd name="connsiteY14" fmla="*/ 1685925 h 1790700"/>
              <a:gd name="connsiteX15" fmla="*/ 981075 w 1285875"/>
              <a:gd name="connsiteY15" fmla="*/ 1533525 h 1790700"/>
              <a:gd name="connsiteX16" fmla="*/ 990600 w 1285875"/>
              <a:gd name="connsiteY16" fmla="*/ 1343025 h 1790700"/>
              <a:gd name="connsiteX17" fmla="*/ 895350 w 1285875"/>
              <a:gd name="connsiteY17" fmla="*/ 1162050 h 1790700"/>
              <a:gd name="connsiteX18" fmla="*/ 723900 w 1285875"/>
              <a:gd name="connsiteY18" fmla="*/ 1171575 h 1790700"/>
              <a:gd name="connsiteX19" fmla="*/ 561975 w 1285875"/>
              <a:gd name="connsiteY19" fmla="*/ 1028700 h 1790700"/>
              <a:gd name="connsiteX20" fmla="*/ 600075 w 1285875"/>
              <a:gd name="connsiteY20" fmla="*/ 847725 h 1790700"/>
              <a:gd name="connsiteX21" fmla="*/ 857250 w 1285875"/>
              <a:gd name="connsiteY21" fmla="*/ 695325 h 1790700"/>
              <a:gd name="connsiteX22" fmla="*/ 1095375 w 1285875"/>
              <a:gd name="connsiteY22" fmla="*/ 685800 h 1790700"/>
              <a:gd name="connsiteX23" fmla="*/ 1285875 w 1285875"/>
              <a:gd name="connsiteY23" fmla="*/ 552450 h 1790700"/>
              <a:gd name="connsiteX24" fmla="*/ 1285875 w 1285875"/>
              <a:gd name="connsiteY24" fmla="*/ 381000 h 1790700"/>
              <a:gd name="connsiteX25" fmla="*/ 1285875 w 1285875"/>
              <a:gd name="connsiteY25" fmla="*/ 161925 h 1790700"/>
              <a:gd name="connsiteX26" fmla="*/ 1085850 w 1285875"/>
              <a:gd name="connsiteY26" fmla="*/ 0 h 1790700"/>
              <a:gd name="connsiteX27" fmla="*/ 847725 w 1285875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466725 w 1333500"/>
              <a:gd name="connsiteY3" fmla="*/ 695325 h 1790700"/>
              <a:gd name="connsiteX4" fmla="*/ 238125 w 1333500"/>
              <a:gd name="connsiteY4" fmla="*/ 676275 h 1790700"/>
              <a:gd name="connsiteX5" fmla="*/ 76200 w 1333500"/>
              <a:gd name="connsiteY5" fmla="*/ 752475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981075 w 1333500"/>
              <a:gd name="connsiteY15" fmla="*/ 1533525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466725 w 1333500"/>
              <a:gd name="connsiteY3" fmla="*/ 695325 h 1790700"/>
              <a:gd name="connsiteX4" fmla="*/ 238125 w 1333500"/>
              <a:gd name="connsiteY4" fmla="*/ 676275 h 1790700"/>
              <a:gd name="connsiteX5" fmla="*/ 76200 w 1333500"/>
              <a:gd name="connsiteY5" fmla="*/ 752475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466725 w 1333500"/>
              <a:gd name="connsiteY3" fmla="*/ 695325 h 1790700"/>
              <a:gd name="connsiteX4" fmla="*/ 219075 w 1333500"/>
              <a:gd name="connsiteY4" fmla="*/ 609600 h 1790700"/>
              <a:gd name="connsiteX5" fmla="*/ 76200 w 1333500"/>
              <a:gd name="connsiteY5" fmla="*/ 752475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466725 w 1333500"/>
              <a:gd name="connsiteY3" fmla="*/ 695325 h 1790700"/>
              <a:gd name="connsiteX4" fmla="*/ 219075 w 1333500"/>
              <a:gd name="connsiteY4" fmla="*/ 609600 h 1790700"/>
              <a:gd name="connsiteX5" fmla="*/ 38100 w 1333500"/>
              <a:gd name="connsiteY5" fmla="*/ 752475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495300 w 1333500"/>
              <a:gd name="connsiteY3" fmla="*/ 676275 h 1790700"/>
              <a:gd name="connsiteX4" fmla="*/ 219075 w 1333500"/>
              <a:gd name="connsiteY4" fmla="*/ 609600 h 1790700"/>
              <a:gd name="connsiteX5" fmla="*/ 38100 w 1333500"/>
              <a:gd name="connsiteY5" fmla="*/ 752475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495300 w 1333500"/>
              <a:gd name="connsiteY3" fmla="*/ 676275 h 1790700"/>
              <a:gd name="connsiteX4" fmla="*/ 266700 w 1333500"/>
              <a:gd name="connsiteY4" fmla="*/ 571500 h 1790700"/>
              <a:gd name="connsiteX5" fmla="*/ 38100 w 1333500"/>
              <a:gd name="connsiteY5" fmla="*/ 752475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495300 w 1333500"/>
              <a:gd name="connsiteY3" fmla="*/ 676275 h 1790700"/>
              <a:gd name="connsiteX4" fmla="*/ 266700 w 1333500"/>
              <a:gd name="connsiteY4" fmla="*/ 571500 h 1790700"/>
              <a:gd name="connsiteX5" fmla="*/ 28575 w 1333500"/>
              <a:gd name="connsiteY5" fmla="*/ 685800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695325 w 1333500"/>
              <a:gd name="connsiteY2" fmla="*/ 504825 h 1790700"/>
              <a:gd name="connsiteX3" fmla="*/ 561975 w 1333500"/>
              <a:gd name="connsiteY3" fmla="*/ 638175 h 1790700"/>
              <a:gd name="connsiteX4" fmla="*/ 266700 w 1333500"/>
              <a:gd name="connsiteY4" fmla="*/ 571500 h 1790700"/>
              <a:gd name="connsiteX5" fmla="*/ 28575 w 1333500"/>
              <a:gd name="connsiteY5" fmla="*/ 685800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704850 w 1333500"/>
              <a:gd name="connsiteY2" fmla="*/ 561975 h 1790700"/>
              <a:gd name="connsiteX3" fmla="*/ 561975 w 1333500"/>
              <a:gd name="connsiteY3" fmla="*/ 638175 h 1790700"/>
              <a:gd name="connsiteX4" fmla="*/ 266700 w 1333500"/>
              <a:gd name="connsiteY4" fmla="*/ 571500 h 1790700"/>
              <a:gd name="connsiteX5" fmla="*/ 28575 w 1333500"/>
              <a:gd name="connsiteY5" fmla="*/ 685800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95325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47725 w 1333500"/>
              <a:gd name="connsiteY0" fmla="*/ 28575 h 1790700"/>
              <a:gd name="connsiteX1" fmla="*/ 695325 w 1333500"/>
              <a:gd name="connsiteY1" fmla="*/ 333375 h 1790700"/>
              <a:gd name="connsiteX2" fmla="*/ 704850 w 1333500"/>
              <a:gd name="connsiteY2" fmla="*/ 561975 h 1790700"/>
              <a:gd name="connsiteX3" fmla="*/ 561975 w 1333500"/>
              <a:gd name="connsiteY3" fmla="*/ 638175 h 1790700"/>
              <a:gd name="connsiteX4" fmla="*/ 266700 w 1333500"/>
              <a:gd name="connsiteY4" fmla="*/ 571500 h 1790700"/>
              <a:gd name="connsiteX5" fmla="*/ 28575 w 1333500"/>
              <a:gd name="connsiteY5" fmla="*/ 685800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66750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47725 w 1333500"/>
              <a:gd name="connsiteY27" fmla="*/ 28575 h 1790700"/>
              <a:gd name="connsiteX0" fmla="*/ 800100 w 1333500"/>
              <a:gd name="connsiteY0" fmla="*/ 57150 h 1790700"/>
              <a:gd name="connsiteX1" fmla="*/ 695325 w 1333500"/>
              <a:gd name="connsiteY1" fmla="*/ 333375 h 1790700"/>
              <a:gd name="connsiteX2" fmla="*/ 704850 w 1333500"/>
              <a:gd name="connsiteY2" fmla="*/ 561975 h 1790700"/>
              <a:gd name="connsiteX3" fmla="*/ 561975 w 1333500"/>
              <a:gd name="connsiteY3" fmla="*/ 638175 h 1790700"/>
              <a:gd name="connsiteX4" fmla="*/ 266700 w 1333500"/>
              <a:gd name="connsiteY4" fmla="*/ 571500 h 1790700"/>
              <a:gd name="connsiteX5" fmla="*/ 28575 w 1333500"/>
              <a:gd name="connsiteY5" fmla="*/ 685800 h 1790700"/>
              <a:gd name="connsiteX6" fmla="*/ 0 w 1333500"/>
              <a:gd name="connsiteY6" fmla="*/ 962025 h 1790700"/>
              <a:gd name="connsiteX7" fmla="*/ 47625 w 1333500"/>
              <a:gd name="connsiteY7" fmla="*/ 1104900 h 1790700"/>
              <a:gd name="connsiteX8" fmla="*/ 266700 w 1333500"/>
              <a:gd name="connsiteY8" fmla="*/ 1266825 h 1790700"/>
              <a:gd name="connsiteX9" fmla="*/ 428625 w 1333500"/>
              <a:gd name="connsiteY9" fmla="*/ 1228725 h 1790700"/>
              <a:gd name="connsiteX10" fmla="*/ 581025 w 1333500"/>
              <a:gd name="connsiteY10" fmla="*/ 1362075 h 1790700"/>
              <a:gd name="connsiteX11" fmla="*/ 495300 w 1333500"/>
              <a:gd name="connsiteY11" fmla="*/ 1562100 h 1790700"/>
              <a:gd name="connsiteX12" fmla="*/ 542925 w 1333500"/>
              <a:gd name="connsiteY12" fmla="*/ 1733550 h 1790700"/>
              <a:gd name="connsiteX13" fmla="*/ 752475 w 1333500"/>
              <a:gd name="connsiteY13" fmla="*/ 1790700 h 1790700"/>
              <a:gd name="connsiteX14" fmla="*/ 962025 w 1333500"/>
              <a:gd name="connsiteY14" fmla="*/ 1685925 h 1790700"/>
              <a:gd name="connsiteX15" fmla="*/ 1038225 w 1333500"/>
              <a:gd name="connsiteY15" fmla="*/ 1524000 h 1790700"/>
              <a:gd name="connsiteX16" fmla="*/ 990600 w 1333500"/>
              <a:gd name="connsiteY16" fmla="*/ 1343025 h 1790700"/>
              <a:gd name="connsiteX17" fmla="*/ 895350 w 1333500"/>
              <a:gd name="connsiteY17" fmla="*/ 1162050 h 1790700"/>
              <a:gd name="connsiteX18" fmla="*/ 723900 w 1333500"/>
              <a:gd name="connsiteY18" fmla="*/ 1171575 h 1790700"/>
              <a:gd name="connsiteX19" fmla="*/ 561975 w 1333500"/>
              <a:gd name="connsiteY19" fmla="*/ 1028700 h 1790700"/>
              <a:gd name="connsiteX20" fmla="*/ 600075 w 1333500"/>
              <a:gd name="connsiteY20" fmla="*/ 847725 h 1790700"/>
              <a:gd name="connsiteX21" fmla="*/ 857250 w 1333500"/>
              <a:gd name="connsiteY21" fmla="*/ 666750 h 1790700"/>
              <a:gd name="connsiteX22" fmla="*/ 1095375 w 1333500"/>
              <a:gd name="connsiteY22" fmla="*/ 685800 h 1790700"/>
              <a:gd name="connsiteX23" fmla="*/ 1285875 w 1333500"/>
              <a:gd name="connsiteY23" fmla="*/ 552450 h 1790700"/>
              <a:gd name="connsiteX24" fmla="*/ 1333500 w 1333500"/>
              <a:gd name="connsiteY24" fmla="*/ 381000 h 1790700"/>
              <a:gd name="connsiteX25" fmla="*/ 1285875 w 1333500"/>
              <a:gd name="connsiteY25" fmla="*/ 161925 h 1790700"/>
              <a:gd name="connsiteX26" fmla="*/ 1085850 w 1333500"/>
              <a:gd name="connsiteY26" fmla="*/ 0 h 1790700"/>
              <a:gd name="connsiteX27" fmla="*/ 800100 w 1333500"/>
              <a:gd name="connsiteY27" fmla="*/ 57150 h 1790700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266700 w 1333500"/>
              <a:gd name="connsiteY4" fmla="*/ 542925 h 1762125"/>
              <a:gd name="connsiteX5" fmla="*/ 28575 w 1333500"/>
              <a:gd name="connsiteY5" fmla="*/ 657225 h 1762125"/>
              <a:gd name="connsiteX6" fmla="*/ 0 w 1333500"/>
              <a:gd name="connsiteY6" fmla="*/ 933450 h 1762125"/>
              <a:gd name="connsiteX7" fmla="*/ 47625 w 1333500"/>
              <a:gd name="connsiteY7" fmla="*/ 1076325 h 1762125"/>
              <a:gd name="connsiteX8" fmla="*/ 266700 w 1333500"/>
              <a:gd name="connsiteY8" fmla="*/ 1238250 h 1762125"/>
              <a:gd name="connsiteX9" fmla="*/ 428625 w 1333500"/>
              <a:gd name="connsiteY9" fmla="*/ 1200150 h 1762125"/>
              <a:gd name="connsiteX10" fmla="*/ 581025 w 1333500"/>
              <a:gd name="connsiteY10" fmla="*/ 1333500 h 1762125"/>
              <a:gd name="connsiteX11" fmla="*/ 495300 w 1333500"/>
              <a:gd name="connsiteY11" fmla="*/ 1533525 h 1762125"/>
              <a:gd name="connsiteX12" fmla="*/ 542925 w 1333500"/>
              <a:gd name="connsiteY12" fmla="*/ 1704975 h 1762125"/>
              <a:gd name="connsiteX13" fmla="*/ 752475 w 1333500"/>
              <a:gd name="connsiteY13" fmla="*/ 1762125 h 1762125"/>
              <a:gd name="connsiteX14" fmla="*/ 962025 w 1333500"/>
              <a:gd name="connsiteY14" fmla="*/ 1657350 h 1762125"/>
              <a:gd name="connsiteX15" fmla="*/ 1038225 w 1333500"/>
              <a:gd name="connsiteY15" fmla="*/ 1495425 h 1762125"/>
              <a:gd name="connsiteX16" fmla="*/ 990600 w 1333500"/>
              <a:gd name="connsiteY16" fmla="*/ 1314450 h 1762125"/>
              <a:gd name="connsiteX17" fmla="*/ 895350 w 1333500"/>
              <a:gd name="connsiteY17" fmla="*/ 1133475 h 1762125"/>
              <a:gd name="connsiteX18" fmla="*/ 723900 w 1333500"/>
              <a:gd name="connsiteY18" fmla="*/ 1143000 h 1762125"/>
              <a:gd name="connsiteX19" fmla="*/ 561975 w 1333500"/>
              <a:gd name="connsiteY19" fmla="*/ 1000125 h 1762125"/>
              <a:gd name="connsiteX20" fmla="*/ 600075 w 1333500"/>
              <a:gd name="connsiteY20" fmla="*/ 819150 h 1762125"/>
              <a:gd name="connsiteX21" fmla="*/ 857250 w 1333500"/>
              <a:gd name="connsiteY21" fmla="*/ 638175 h 1762125"/>
              <a:gd name="connsiteX22" fmla="*/ 1095375 w 1333500"/>
              <a:gd name="connsiteY22" fmla="*/ 657225 h 1762125"/>
              <a:gd name="connsiteX23" fmla="*/ 1285875 w 1333500"/>
              <a:gd name="connsiteY23" fmla="*/ 523875 h 1762125"/>
              <a:gd name="connsiteX24" fmla="*/ 1333500 w 1333500"/>
              <a:gd name="connsiteY24" fmla="*/ 352425 h 1762125"/>
              <a:gd name="connsiteX25" fmla="*/ 1285875 w 1333500"/>
              <a:gd name="connsiteY25" fmla="*/ 133350 h 1762125"/>
              <a:gd name="connsiteX26" fmla="*/ 1076325 w 1333500"/>
              <a:gd name="connsiteY26" fmla="*/ 0 h 1762125"/>
              <a:gd name="connsiteX27" fmla="*/ 800100 w 1333500"/>
              <a:gd name="connsiteY27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266700 w 1333500"/>
              <a:gd name="connsiteY4" fmla="*/ 542925 h 1762125"/>
              <a:gd name="connsiteX5" fmla="*/ 28575 w 1333500"/>
              <a:gd name="connsiteY5" fmla="*/ 657225 h 1762125"/>
              <a:gd name="connsiteX6" fmla="*/ 0 w 1333500"/>
              <a:gd name="connsiteY6" fmla="*/ 933450 h 1762125"/>
              <a:gd name="connsiteX7" fmla="*/ 47625 w 1333500"/>
              <a:gd name="connsiteY7" fmla="*/ 1076325 h 1762125"/>
              <a:gd name="connsiteX8" fmla="*/ 266700 w 1333500"/>
              <a:gd name="connsiteY8" fmla="*/ 1238250 h 1762125"/>
              <a:gd name="connsiteX9" fmla="*/ 428625 w 1333500"/>
              <a:gd name="connsiteY9" fmla="*/ 1200150 h 1762125"/>
              <a:gd name="connsiteX10" fmla="*/ 581025 w 1333500"/>
              <a:gd name="connsiteY10" fmla="*/ 1333500 h 1762125"/>
              <a:gd name="connsiteX11" fmla="*/ 495300 w 1333500"/>
              <a:gd name="connsiteY11" fmla="*/ 1533525 h 1762125"/>
              <a:gd name="connsiteX12" fmla="*/ 542925 w 1333500"/>
              <a:gd name="connsiteY12" fmla="*/ 1704975 h 1762125"/>
              <a:gd name="connsiteX13" fmla="*/ 752475 w 1333500"/>
              <a:gd name="connsiteY13" fmla="*/ 1762125 h 1762125"/>
              <a:gd name="connsiteX14" fmla="*/ 962025 w 1333500"/>
              <a:gd name="connsiteY14" fmla="*/ 1657350 h 1762125"/>
              <a:gd name="connsiteX15" fmla="*/ 1038225 w 1333500"/>
              <a:gd name="connsiteY15" fmla="*/ 1495425 h 1762125"/>
              <a:gd name="connsiteX16" fmla="*/ 990600 w 1333500"/>
              <a:gd name="connsiteY16" fmla="*/ 1228725 h 1762125"/>
              <a:gd name="connsiteX17" fmla="*/ 895350 w 1333500"/>
              <a:gd name="connsiteY17" fmla="*/ 1133475 h 1762125"/>
              <a:gd name="connsiteX18" fmla="*/ 723900 w 1333500"/>
              <a:gd name="connsiteY18" fmla="*/ 1143000 h 1762125"/>
              <a:gd name="connsiteX19" fmla="*/ 561975 w 1333500"/>
              <a:gd name="connsiteY19" fmla="*/ 1000125 h 1762125"/>
              <a:gd name="connsiteX20" fmla="*/ 600075 w 1333500"/>
              <a:gd name="connsiteY20" fmla="*/ 819150 h 1762125"/>
              <a:gd name="connsiteX21" fmla="*/ 857250 w 1333500"/>
              <a:gd name="connsiteY21" fmla="*/ 638175 h 1762125"/>
              <a:gd name="connsiteX22" fmla="*/ 1095375 w 1333500"/>
              <a:gd name="connsiteY22" fmla="*/ 657225 h 1762125"/>
              <a:gd name="connsiteX23" fmla="*/ 1285875 w 1333500"/>
              <a:gd name="connsiteY23" fmla="*/ 523875 h 1762125"/>
              <a:gd name="connsiteX24" fmla="*/ 1333500 w 1333500"/>
              <a:gd name="connsiteY24" fmla="*/ 352425 h 1762125"/>
              <a:gd name="connsiteX25" fmla="*/ 1285875 w 1333500"/>
              <a:gd name="connsiteY25" fmla="*/ 133350 h 1762125"/>
              <a:gd name="connsiteX26" fmla="*/ 1076325 w 1333500"/>
              <a:gd name="connsiteY26" fmla="*/ 0 h 1762125"/>
              <a:gd name="connsiteX27" fmla="*/ 800100 w 1333500"/>
              <a:gd name="connsiteY27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266700 w 1333500"/>
              <a:gd name="connsiteY4" fmla="*/ 542925 h 1762125"/>
              <a:gd name="connsiteX5" fmla="*/ 28575 w 1333500"/>
              <a:gd name="connsiteY5" fmla="*/ 657225 h 1762125"/>
              <a:gd name="connsiteX6" fmla="*/ 0 w 1333500"/>
              <a:gd name="connsiteY6" fmla="*/ 933450 h 1762125"/>
              <a:gd name="connsiteX7" fmla="*/ 47625 w 1333500"/>
              <a:gd name="connsiteY7" fmla="*/ 1076325 h 1762125"/>
              <a:gd name="connsiteX8" fmla="*/ 266700 w 1333500"/>
              <a:gd name="connsiteY8" fmla="*/ 1238250 h 1762125"/>
              <a:gd name="connsiteX9" fmla="*/ 428625 w 1333500"/>
              <a:gd name="connsiteY9" fmla="*/ 1200150 h 1762125"/>
              <a:gd name="connsiteX10" fmla="*/ 581025 w 1333500"/>
              <a:gd name="connsiteY10" fmla="*/ 1333500 h 1762125"/>
              <a:gd name="connsiteX11" fmla="*/ 495300 w 1333500"/>
              <a:gd name="connsiteY11" fmla="*/ 1533525 h 1762125"/>
              <a:gd name="connsiteX12" fmla="*/ 542925 w 1333500"/>
              <a:gd name="connsiteY12" fmla="*/ 1704975 h 1762125"/>
              <a:gd name="connsiteX13" fmla="*/ 752475 w 1333500"/>
              <a:gd name="connsiteY13" fmla="*/ 1762125 h 1762125"/>
              <a:gd name="connsiteX14" fmla="*/ 962025 w 1333500"/>
              <a:gd name="connsiteY14" fmla="*/ 1657350 h 1762125"/>
              <a:gd name="connsiteX15" fmla="*/ 1038225 w 1333500"/>
              <a:gd name="connsiteY15" fmla="*/ 1495425 h 1762125"/>
              <a:gd name="connsiteX16" fmla="*/ 990600 w 1333500"/>
              <a:gd name="connsiteY16" fmla="*/ 1228725 h 1762125"/>
              <a:gd name="connsiteX17" fmla="*/ 847725 w 1333500"/>
              <a:gd name="connsiteY17" fmla="*/ 1143000 h 1762125"/>
              <a:gd name="connsiteX18" fmla="*/ 723900 w 1333500"/>
              <a:gd name="connsiteY18" fmla="*/ 1143000 h 1762125"/>
              <a:gd name="connsiteX19" fmla="*/ 561975 w 1333500"/>
              <a:gd name="connsiteY19" fmla="*/ 1000125 h 1762125"/>
              <a:gd name="connsiteX20" fmla="*/ 600075 w 1333500"/>
              <a:gd name="connsiteY20" fmla="*/ 819150 h 1762125"/>
              <a:gd name="connsiteX21" fmla="*/ 857250 w 1333500"/>
              <a:gd name="connsiteY21" fmla="*/ 638175 h 1762125"/>
              <a:gd name="connsiteX22" fmla="*/ 1095375 w 1333500"/>
              <a:gd name="connsiteY22" fmla="*/ 657225 h 1762125"/>
              <a:gd name="connsiteX23" fmla="*/ 1285875 w 1333500"/>
              <a:gd name="connsiteY23" fmla="*/ 523875 h 1762125"/>
              <a:gd name="connsiteX24" fmla="*/ 1333500 w 1333500"/>
              <a:gd name="connsiteY24" fmla="*/ 352425 h 1762125"/>
              <a:gd name="connsiteX25" fmla="*/ 1285875 w 1333500"/>
              <a:gd name="connsiteY25" fmla="*/ 133350 h 1762125"/>
              <a:gd name="connsiteX26" fmla="*/ 1076325 w 1333500"/>
              <a:gd name="connsiteY26" fmla="*/ 0 h 1762125"/>
              <a:gd name="connsiteX27" fmla="*/ 800100 w 1333500"/>
              <a:gd name="connsiteY27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266700 w 1333500"/>
              <a:gd name="connsiteY4" fmla="*/ 542925 h 1762125"/>
              <a:gd name="connsiteX5" fmla="*/ 28575 w 1333500"/>
              <a:gd name="connsiteY5" fmla="*/ 657225 h 1762125"/>
              <a:gd name="connsiteX6" fmla="*/ 0 w 1333500"/>
              <a:gd name="connsiteY6" fmla="*/ 933450 h 1762125"/>
              <a:gd name="connsiteX7" fmla="*/ 47625 w 1333500"/>
              <a:gd name="connsiteY7" fmla="*/ 1076325 h 1762125"/>
              <a:gd name="connsiteX8" fmla="*/ 228600 w 1333500"/>
              <a:gd name="connsiteY8" fmla="*/ 1190625 h 1762125"/>
              <a:gd name="connsiteX9" fmla="*/ 428625 w 1333500"/>
              <a:gd name="connsiteY9" fmla="*/ 1200150 h 1762125"/>
              <a:gd name="connsiteX10" fmla="*/ 581025 w 1333500"/>
              <a:gd name="connsiteY10" fmla="*/ 1333500 h 1762125"/>
              <a:gd name="connsiteX11" fmla="*/ 495300 w 1333500"/>
              <a:gd name="connsiteY11" fmla="*/ 1533525 h 1762125"/>
              <a:gd name="connsiteX12" fmla="*/ 542925 w 1333500"/>
              <a:gd name="connsiteY12" fmla="*/ 1704975 h 1762125"/>
              <a:gd name="connsiteX13" fmla="*/ 752475 w 1333500"/>
              <a:gd name="connsiteY13" fmla="*/ 1762125 h 1762125"/>
              <a:gd name="connsiteX14" fmla="*/ 962025 w 1333500"/>
              <a:gd name="connsiteY14" fmla="*/ 1657350 h 1762125"/>
              <a:gd name="connsiteX15" fmla="*/ 1038225 w 1333500"/>
              <a:gd name="connsiteY15" fmla="*/ 1495425 h 1762125"/>
              <a:gd name="connsiteX16" fmla="*/ 990600 w 1333500"/>
              <a:gd name="connsiteY16" fmla="*/ 1228725 h 1762125"/>
              <a:gd name="connsiteX17" fmla="*/ 847725 w 1333500"/>
              <a:gd name="connsiteY17" fmla="*/ 1143000 h 1762125"/>
              <a:gd name="connsiteX18" fmla="*/ 723900 w 1333500"/>
              <a:gd name="connsiteY18" fmla="*/ 1143000 h 1762125"/>
              <a:gd name="connsiteX19" fmla="*/ 561975 w 1333500"/>
              <a:gd name="connsiteY19" fmla="*/ 1000125 h 1762125"/>
              <a:gd name="connsiteX20" fmla="*/ 600075 w 1333500"/>
              <a:gd name="connsiteY20" fmla="*/ 819150 h 1762125"/>
              <a:gd name="connsiteX21" fmla="*/ 857250 w 1333500"/>
              <a:gd name="connsiteY21" fmla="*/ 638175 h 1762125"/>
              <a:gd name="connsiteX22" fmla="*/ 1095375 w 1333500"/>
              <a:gd name="connsiteY22" fmla="*/ 657225 h 1762125"/>
              <a:gd name="connsiteX23" fmla="*/ 1285875 w 1333500"/>
              <a:gd name="connsiteY23" fmla="*/ 523875 h 1762125"/>
              <a:gd name="connsiteX24" fmla="*/ 1333500 w 1333500"/>
              <a:gd name="connsiteY24" fmla="*/ 352425 h 1762125"/>
              <a:gd name="connsiteX25" fmla="*/ 1285875 w 1333500"/>
              <a:gd name="connsiteY25" fmla="*/ 133350 h 1762125"/>
              <a:gd name="connsiteX26" fmla="*/ 1076325 w 1333500"/>
              <a:gd name="connsiteY26" fmla="*/ 0 h 1762125"/>
              <a:gd name="connsiteX27" fmla="*/ 800100 w 1333500"/>
              <a:gd name="connsiteY27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266700 w 1333500"/>
              <a:gd name="connsiteY4" fmla="*/ 542925 h 1762125"/>
              <a:gd name="connsiteX5" fmla="*/ 0 w 1333500"/>
              <a:gd name="connsiteY5" fmla="*/ 723900 h 1762125"/>
              <a:gd name="connsiteX6" fmla="*/ 0 w 1333500"/>
              <a:gd name="connsiteY6" fmla="*/ 933450 h 1762125"/>
              <a:gd name="connsiteX7" fmla="*/ 47625 w 1333500"/>
              <a:gd name="connsiteY7" fmla="*/ 1076325 h 1762125"/>
              <a:gd name="connsiteX8" fmla="*/ 228600 w 1333500"/>
              <a:gd name="connsiteY8" fmla="*/ 1190625 h 1762125"/>
              <a:gd name="connsiteX9" fmla="*/ 428625 w 1333500"/>
              <a:gd name="connsiteY9" fmla="*/ 1200150 h 1762125"/>
              <a:gd name="connsiteX10" fmla="*/ 581025 w 1333500"/>
              <a:gd name="connsiteY10" fmla="*/ 1333500 h 1762125"/>
              <a:gd name="connsiteX11" fmla="*/ 495300 w 1333500"/>
              <a:gd name="connsiteY11" fmla="*/ 1533525 h 1762125"/>
              <a:gd name="connsiteX12" fmla="*/ 542925 w 1333500"/>
              <a:gd name="connsiteY12" fmla="*/ 1704975 h 1762125"/>
              <a:gd name="connsiteX13" fmla="*/ 752475 w 1333500"/>
              <a:gd name="connsiteY13" fmla="*/ 1762125 h 1762125"/>
              <a:gd name="connsiteX14" fmla="*/ 962025 w 1333500"/>
              <a:gd name="connsiteY14" fmla="*/ 1657350 h 1762125"/>
              <a:gd name="connsiteX15" fmla="*/ 1038225 w 1333500"/>
              <a:gd name="connsiteY15" fmla="*/ 1495425 h 1762125"/>
              <a:gd name="connsiteX16" fmla="*/ 990600 w 1333500"/>
              <a:gd name="connsiteY16" fmla="*/ 1228725 h 1762125"/>
              <a:gd name="connsiteX17" fmla="*/ 847725 w 1333500"/>
              <a:gd name="connsiteY17" fmla="*/ 1143000 h 1762125"/>
              <a:gd name="connsiteX18" fmla="*/ 723900 w 1333500"/>
              <a:gd name="connsiteY18" fmla="*/ 1143000 h 1762125"/>
              <a:gd name="connsiteX19" fmla="*/ 561975 w 1333500"/>
              <a:gd name="connsiteY19" fmla="*/ 1000125 h 1762125"/>
              <a:gd name="connsiteX20" fmla="*/ 600075 w 1333500"/>
              <a:gd name="connsiteY20" fmla="*/ 819150 h 1762125"/>
              <a:gd name="connsiteX21" fmla="*/ 857250 w 1333500"/>
              <a:gd name="connsiteY21" fmla="*/ 638175 h 1762125"/>
              <a:gd name="connsiteX22" fmla="*/ 1095375 w 1333500"/>
              <a:gd name="connsiteY22" fmla="*/ 657225 h 1762125"/>
              <a:gd name="connsiteX23" fmla="*/ 1285875 w 1333500"/>
              <a:gd name="connsiteY23" fmla="*/ 523875 h 1762125"/>
              <a:gd name="connsiteX24" fmla="*/ 1333500 w 1333500"/>
              <a:gd name="connsiteY24" fmla="*/ 352425 h 1762125"/>
              <a:gd name="connsiteX25" fmla="*/ 1285875 w 1333500"/>
              <a:gd name="connsiteY25" fmla="*/ 133350 h 1762125"/>
              <a:gd name="connsiteX26" fmla="*/ 1076325 w 1333500"/>
              <a:gd name="connsiteY26" fmla="*/ 0 h 1762125"/>
              <a:gd name="connsiteX27" fmla="*/ 800100 w 1333500"/>
              <a:gd name="connsiteY27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266700 w 1333500"/>
              <a:gd name="connsiteY4" fmla="*/ 542925 h 1762125"/>
              <a:gd name="connsiteX5" fmla="*/ 123824 w 1333500"/>
              <a:gd name="connsiteY5" fmla="*/ 581025 h 1762125"/>
              <a:gd name="connsiteX6" fmla="*/ 0 w 1333500"/>
              <a:gd name="connsiteY6" fmla="*/ 723900 h 1762125"/>
              <a:gd name="connsiteX7" fmla="*/ 0 w 1333500"/>
              <a:gd name="connsiteY7" fmla="*/ 933450 h 1762125"/>
              <a:gd name="connsiteX8" fmla="*/ 47625 w 1333500"/>
              <a:gd name="connsiteY8" fmla="*/ 1076325 h 1762125"/>
              <a:gd name="connsiteX9" fmla="*/ 228600 w 1333500"/>
              <a:gd name="connsiteY9" fmla="*/ 1190625 h 1762125"/>
              <a:gd name="connsiteX10" fmla="*/ 428625 w 1333500"/>
              <a:gd name="connsiteY10" fmla="*/ 1200150 h 1762125"/>
              <a:gd name="connsiteX11" fmla="*/ 581025 w 1333500"/>
              <a:gd name="connsiteY11" fmla="*/ 1333500 h 1762125"/>
              <a:gd name="connsiteX12" fmla="*/ 495300 w 1333500"/>
              <a:gd name="connsiteY12" fmla="*/ 1533525 h 1762125"/>
              <a:gd name="connsiteX13" fmla="*/ 542925 w 1333500"/>
              <a:gd name="connsiteY13" fmla="*/ 1704975 h 1762125"/>
              <a:gd name="connsiteX14" fmla="*/ 752475 w 1333500"/>
              <a:gd name="connsiteY14" fmla="*/ 1762125 h 1762125"/>
              <a:gd name="connsiteX15" fmla="*/ 962025 w 1333500"/>
              <a:gd name="connsiteY15" fmla="*/ 1657350 h 1762125"/>
              <a:gd name="connsiteX16" fmla="*/ 1038225 w 1333500"/>
              <a:gd name="connsiteY16" fmla="*/ 1495425 h 1762125"/>
              <a:gd name="connsiteX17" fmla="*/ 990600 w 1333500"/>
              <a:gd name="connsiteY17" fmla="*/ 1228725 h 1762125"/>
              <a:gd name="connsiteX18" fmla="*/ 847725 w 1333500"/>
              <a:gd name="connsiteY18" fmla="*/ 1143000 h 1762125"/>
              <a:gd name="connsiteX19" fmla="*/ 723900 w 1333500"/>
              <a:gd name="connsiteY19" fmla="*/ 1143000 h 1762125"/>
              <a:gd name="connsiteX20" fmla="*/ 561975 w 1333500"/>
              <a:gd name="connsiteY20" fmla="*/ 1000125 h 1762125"/>
              <a:gd name="connsiteX21" fmla="*/ 600075 w 1333500"/>
              <a:gd name="connsiteY21" fmla="*/ 819150 h 1762125"/>
              <a:gd name="connsiteX22" fmla="*/ 857250 w 1333500"/>
              <a:gd name="connsiteY22" fmla="*/ 638175 h 1762125"/>
              <a:gd name="connsiteX23" fmla="*/ 1095375 w 1333500"/>
              <a:gd name="connsiteY23" fmla="*/ 657225 h 1762125"/>
              <a:gd name="connsiteX24" fmla="*/ 1285875 w 1333500"/>
              <a:gd name="connsiteY24" fmla="*/ 523875 h 1762125"/>
              <a:gd name="connsiteX25" fmla="*/ 1333500 w 1333500"/>
              <a:gd name="connsiteY25" fmla="*/ 352425 h 1762125"/>
              <a:gd name="connsiteX26" fmla="*/ 1285875 w 1333500"/>
              <a:gd name="connsiteY26" fmla="*/ 133350 h 1762125"/>
              <a:gd name="connsiteX27" fmla="*/ 1076325 w 1333500"/>
              <a:gd name="connsiteY27" fmla="*/ 0 h 1762125"/>
              <a:gd name="connsiteX28" fmla="*/ 800100 w 1333500"/>
              <a:gd name="connsiteY28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390524 w 1333500"/>
              <a:gd name="connsiteY4" fmla="*/ 542925 h 1762125"/>
              <a:gd name="connsiteX5" fmla="*/ 266700 w 1333500"/>
              <a:gd name="connsiteY5" fmla="*/ 542925 h 1762125"/>
              <a:gd name="connsiteX6" fmla="*/ 123824 w 1333500"/>
              <a:gd name="connsiteY6" fmla="*/ 581025 h 1762125"/>
              <a:gd name="connsiteX7" fmla="*/ 0 w 1333500"/>
              <a:gd name="connsiteY7" fmla="*/ 723900 h 1762125"/>
              <a:gd name="connsiteX8" fmla="*/ 0 w 1333500"/>
              <a:gd name="connsiteY8" fmla="*/ 933450 h 1762125"/>
              <a:gd name="connsiteX9" fmla="*/ 47625 w 1333500"/>
              <a:gd name="connsiteY9" fmla="*/ 1076325 h 1762125"/>
              <a:gd name="connsiteX10" fmla="*/ 228600 w 1333500"/>
              <a:gd name="connsiteY10" fmla="*/ 1190625 h 1762125"/>
              <a:gd name="connsiteX11" fmla="*/ 428625 w 1333500"/>
              <a:gd name="connsiteY11" fmla="*/ 1200150 h 1762125"/>
              <a:gd name="connsiteX12" fmla="*/ 581025 w 1333500"/>
              <a:gd name="connsiteY12" fmla="*/ 1333500 h 1762125"/>
              <a:gd name="connsiteX13" fmla="*/ 495300 w 1333500"/>
              <a:gd name="connsiteY13" fmla="*/ 1533525 h 1762125"/>
              <a:gd name="connsiteX14" fmla="*/ 542925 w 1333500"/>
              <a:gd name="connsiteY14" fmla="*/ 1704975 h 1762125"/>
              <a:gd name="connsiteX15" fmla="*/ 752475 w 1333500"/>
              <a:gd name="connsiteY15" fmla="*/ 1762125 h 1762125"/>
              <a:gd name="connsiteX16" fmla="*/ 962025 w 1333500"/>
              <a:gd name="connsiteY16" fmla="*/ 1657350 h 1762125"/>
              <a:gd name="connsiteX17" fmla="*/ 1038225 w 1333500"/>
              <a:gd name="connsiteY17" fmla="*/ 1495425 h 1762125"/>
              <a:gd name="connsiteX18" fmla="*/ 990600 w 1333500"/>
              <a:gd name="connsiteY18" fmla="*/ 1228725 h 1762125"/>
              <a:gd name="connsiteX19" fmla="*/ 847725 w 1333500"/>
              <a:gd name="connsiteY19" fmla="*/ 1143000 h 1762125"/>
              <a:gd name="connsiteX20" fmla="*/ 723900 w 1333500"/>
              <a:gd name="connsiteY20" fmla="*/ 1143000 h 1762125"/>
              <a:gd name="connsiteX21" fmla="*/ 561975 w 1333500"/>
              <a:gd name="connsiteY21" fmla="*/ 1000125 h 1762125"/>
              <a:gd name="connsiteX22" fmla="*/ 600075 w 1333500"/>
              <a:gd name="connsiteY22" fmla="*/ 819150 h 1762125"/>
              <a:gd name="connsiteX23" fmla="*/ 857250 w 1333500"/>
              <a:gd name="connsiteY23" fmla="*/ 638175 h 1762125"/>
              <a:gd name="connsiteX24" fmla="*/ 1095375 w 1333500"/>
              <a:gd name="connsiteY24" fmla="*/ 657225 h 1762125"/>
              <a:gd name="connsiteX25" fmla="*/ 1285875 w 1333500"/>
              <a:gd name="connsiteY25" fmla="*/ 523875 h 1762125"/>
              <a:gd name="connsiteX26" fmla="*/ 1333500 w 1333500"/>
              <a:gd name="connsiteY26" fmla="*/ 352425 h 1762125"/>
              <a:gd name="connsiteX27" fmla="*/ 1285875 w 1333500"/>
              <a:gd name="connsiteY27" fmla="*/ 133350 h 1762125"/>
              <a:gd name="connsiteX28" fmla="*/ 1076325 w 1333500"/>
              <a:gd name="connsiteY28" fmla="*/ 0 h 1762125"/>
              <a:gd name="connsiteX29" fmla="*/ 800100 w 1333500"/>
              <a:gd name="connsiteY29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390524 w 1333500"/>
              <a:gd name="connsiteY4" fmla="*/ 542925 h 1762125"/>
              <a:gd name="connsiteX5" fmla="*/ 266700 w 1333500"/>
              <a:gd name="connsiteY5" fmla="*/ 542925 h 1762125"/>
              <a:gd name="connsiteX6" fmla="*/ 123824 w 1333500"/>
              <a:gd name="connsiteY6" fmla="*/ 581025 h 1762125"/>
              <a:gd name="connsiteX7" fmla="*/ 9525 w 1333500"/>
              <a:gd name="connsiteY7" fmla="*/ 752475 h 1762125"/>
              <a:gd name="connsiteX8" fmla="*/ 0 w 1333500"/>
              <a:gd name="connsiteY8" fmla="*/ 933450 h 1762125"/>
              <a:gd name="connsiteX9" fmla="*/ 47625 w 1333500"/>
              <a:gd name="connsiteY9" fmla="*/ 1076325 h 1762125"/>
              <a:gd name="connsiteX10" fmla="*/ 228600 w 1333500"/>
              <a:gd name="connsiteY10" fmla="*/ 1190625 h 1762125"/>
              <a:gd name="connsiteX11" fmla="*/ 428625 w 1333500"/>
              <a:gd name="connsiteY11" fmla="*/ 1200150 h 1762125"/>
              <a:gd name="connsiteX12" fmla="*/ 581025 w 1333500"/>
              <a:gd name="connsiteY12" fmla="*/ 1333500 h 1762125"/>
              <a:gd name="connsiteX13" fmla="*/ 495300 w 1333500"/>
              <a:gd name="connsiteY13" fmla="*/ 1533525 h 1762125"/>
              <a:gd name="connsiteX14" fmla="*/ 542925 w 1333500"/>
              <a:gd name="connsiteY14" fmla="*/ 1704975 h 1762125"/>
              <a:gd name="connsiteX15" fmla="*/ 752475 w 1333500"/>
              <a:gd name="connsiteY15" fmla="*/ 1762125 h 1762125"/>
              <a:gd name="connsiteX16" fmla="*/ 962025 w 1333500"/>
              <a:gd name="connsiteY16" fmla="*/ 1657350 h 1762125"/>
              <a:gd name="connsiteX17" fmla="*/ 1038225 w 1333500"/>
              <a:gd name="connsiteY17" fmla="*/ 1495425 h 1762125"/>
              <a:gd name="connsiteX18" fmla="*/ 990600 w 1333500"/>
              <a:gd name="connsiteY18" fmla="*/ 1228725 h 1762125"/>
              <a:gd name="connsiteX19" fmla="*/ 847725 w 1333500"/>
              <a:gd name="connsiteY19" fmla="*/ 1143000 h 1762125"/>
              <a:gd name="connsiteX20" fmla="*/ 723900 w 1333500"/>
              <a:gd name="connsiteY20" fmla="*/ 1143000 h 1762125"/>
              <a:gd name="connsiteX21" fmla="*/ 561975 w 1333500"/>
              <a:gd name="connsiteY21" fmla="*/ 1000125 h 1762125"/>
              <a:gd name="connsiteX22" fmla="*/ 600075 w 1333500"/>
              <a:gd name="connsiteY22" fmla="*/ 819150 h 1762125"/>
              <a:gd name="connsiteX23" fmla="*/ 857250 w 1333500"/>
              <a:gd name="connsiteY23" fmla="*/ 638175 h 1762125"/>
              <a:gd name="connsiteX24" fmla="*/ 1095375 w 1333500"/>
              <a:gd name="connsiteY24" fmla="*/ 657225 h 1762125"/>
              <a:gd name="connsiteX25" fmla="*/ 1285875 w 1333500"/>
              <a:gd name="connsiteY25" fmla="*/ 523875 h 1762125"/>
              <a:gd name="connsiteX26" fmla="*/ 1333500 w 1333500"/>
              <a:gd name="connsiteY26" fmla="*/ 352425 h 1762125"/>
              <a:gd name="connsiteX27" fmla="*/ 1285875 w 1333500"/>
              <a:gd name="connsiteY27" fmla="*/ 133350 h 1762125"/>
              <a:gd name="connsiteX28" fmla="*/ 1076325 w 1333500"/>
              <a:gd name="connsiteY28" fmla="*/ 0 h 1762125"/>
              <a:gd name="connsiteX29" fmla="*/ 800100 w 1333500"/>
              <a:gd name="connsiteY29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390524 w 1333500"/>
              <a:gd name="connsiteY4" fmla="*/ 542925 h 1762125"/>
              <a:gd name="connsiteX5" fmla="*/ 266700 w 1333500"/>
              <a:gd name="connsiteY5" fmla="*/ 542925 h 1762125"/>
              <a:gd name="connsiteX6" fmla="*/ 123824 w 1333500"/>
              <a:gd name="connsiteY6" fmla="*/ 581025 h 1762125"/>
              <a:gd name="connsiteX7" fmla="*/ 9525 w 1333500"/>
              <a:gd name="connsiteY7" fmla="*/ 752475 h 1762125"/>
              <a:gd name="connsiteX8" fmla="*/ 0 w 1333500"/>
              <a:gd name="connsiteY8" fmla="*/ 933450 h 1762125"/>
              <a:gd name="connsiteX9" fmla="*/ 47625 w 1333500"/>
              <a:gd name="connsiteY9" fmla="*/ 1076325 h 1762125"/>
              <a:gd name="connsiteX10" fmla="*/ 228600 w 1333500"/>
              <a:gd name="connsiteY10" fmla="*/ 1190625 h 1762125"/>
              <a:gd name="connsiteX11" fmla="*/ 428625 w 1333500"/>
              <a:gd name="connsiteY11" fmla="*/ 1200150 h 1762125"/>
              <a:gd name="connsiteX12" fmla="*/ 581025 w 1333500"/>
              <a:gd name="connsiteY12" fmla="*/ 1333500 h 1762125"/>
              <a:gd name="connsiteX13" fmla="*/ 495300 w 1333500"/>
              <a:gd name="connsiteY13" fmla="*/ 1533525 h 1762125"/>
              <a:gd name="connsiteX14" fmla="*/ 542925 w 1333500"/>
              <a:gd name="connsiteY14" fmla="*/ 1704975 h 1762125"/>
              <a:gd name="connsiteX15" fmla="*/ 752475 w 1333500"/>
              <a:gd name="connsiteY15" fmla="*/ 1762125 h 1762125"/>
              <a:gd name="connsiteX16" fmla="*/ 962025 w 1333500"/>
              <a:gd name="connsiteY16" fmla="*/ 1657350 h 1762125"/>
              <a:gd name="connsiteX17" fmla="*/ 1009650 w 1333500"/>
              <a:gd name="connsiteY17" fmla="*/ 1533525 h 1762125"/>
              <a:gd name="connsiteX18" fmla="*/ 990600 w 1333500"/>
              <a:gd name="connsiteY18" fmla="*/ 1228725 h 1762125"/>
              <a:gd name="connsiteX19" fmla="*/ 847725 w 1333500"/>
              <a:gd name="connsiteY19" fmla="*/ 1143000 h 1762125"/>
              <a:gd name="connsiteX20" fmla="*/ 723900 w 1333500"/>
              <a:gd name="connsiteY20" fmla="*/ 1143000 h 1762125"/>
              <a:gd name="connsiteX21" fmla="*/ 561975 w 1333500"/>
              <a:gd name="connsiteY21" fmla="*/ 1000125 h 1762125"/>
              <a:gd name="connsiteX22" fmla="*/ 600075 w 1333500"/>
              <a:gd name="connsiteY22" fmla="*/ 819150 h 1762125"/>
              <a:gd name="connsiteX23" fmla="*/ 857250 w 1333500"/>
              <a:gd name="connsiteY23" fmla="*/ 638175 h 1762125"/>
              <a:gd name="connsiteX24" fmla="*/ 1095375 w 1333500"/>
              <a:gd name="connsiteY24" fmla="*/ 657225 h 1762125"/>
              <a:gd name="connsiteX25" fmla="*/ 1285875 w 1333500"/>
              <a:gd name="connsiteY25" fmla="*/ 523875 h 1762125"/>
              <a:gd name="connsiteX26" fmla="*/ 1333500 w 1333500"/>
              <a:gd name="connsiteY26" fmla="*/ 352425 h 1762125"/>
              <a:gd name="connsiteX27" fmla="*/ 1285875 w 1333500"/>
              <a:gd name="connsiteY27" fmla="*/ 133350 h 1762125"/>
              <a:gd name="connsiteX28" fmla="*/ 1076325 w 1333500"/>
              <a:gd name="connsiteY28" fmla="*/ 0 h 1762125"/>
              <a:gd name="connsiteX29" fmla="*/ 800100 w 1333500"/>
              <a:gd name="connsiteY29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390524 w 1333500"/>
              <a:gd name="connsiteY4" fmla="*/ 542925 h 1762125"/>
              <a:gd name="connsiteX5" fmla="*/ 266700 w 1333500"/>
              <a:gd name="connsiteY5" fmla="*/ 542925 h 1762125"/>
              <a:gd name="connsiteX6" fmla="*/ 123824 w 1333500"/>
              <a:gd name="connsiteY6" fmla="*/ 581025 h 1762125"/>
              <a:gd name="connsiteX7" fmla="*/ 9525 w 1333500"/>
              <a:gd name="connsiteY7" fmla="*/ 752475 h 1762125"/>
              <a:gd name="connsiteX8" fmla="*/ 0 w 1333500"/>
              <a:gd name="connsiteY8" fmla="*/ 933450 h 1762125"/>
              <a:gd name="connsiteX9" fmla="*/ 47625 w 1333500"/>
              <a:gd name="connsiteY9" fmla="*/ 1076325 h 1762125"/>
              <a:gd name="connsiteX10" fmla="*/ 228600 w 1333500"/>
              <a:gd name="connsiteY10" fmla="*/ 1190625 h 1762125"/>
              <a:gd name="connsiteX11" fmla="*/ 428625 w 1333500"/>
              <a:gd name="connsiteY11" fmla="*/ 1200150 h 1762125"/>
              <a:gd name="connsiteX12" fmla="*/ 581025 w 1333500"/>
              <a:gd name="connsiteY12" fmla="*/ 1333500 h 1762125"/>
              <a:gd name="connsiteX13" fmla="*/ 495300 w 1333500"/>
              <a:gd name="connsiteY13" fmla="*/ 1533525 h 1762125"/>
              <a:gd name="connsiteX14" fmla="*/ 542925 w 1333500"/>
              <a:gd name="connsiteY14" fmla="*/ 1704975 h 1762125"/>
              <a:gd name="connsiteX15" fmla="*/ 752475 w 1333500"/>
              <a:gd name="connsiteY15" fmla="*/ 1762125 h 1762125"/>
              <a:gd name="connsiteX16" fmla="*/ 962025 w 1333500"/>
              <a:gd name="connsiteY16" fmla="*/ 1657350 h 1762125"/>
              <a:gd name="connsiteX17" fmla="*/ 1009650 w 1333500"/>
              <a:gd name="connsiteY17" fmla="*/ 1533525 h 1762125"/>
              <a:gd name="connsiteX18" fmla="*/ 1019174 w 1333500"/>
              <a:gd name="connsiteY18" fmla="*/ 1352550 h 1762125"/>
              <a:gd name="connsiteX19" fmla="*/ 990600 w 1333500"/>
              <a:gd name="connsiteY19" fmla="*/ 1228725 h 1762125"/>
              <a:gd name="connsiteX20" fmla="*/ 847725 w 1333500"/>
              <a:gd name="connsiteY20" fmla="*/ 1143000 h 1762125"/>
              <a:gd name="connsiteX21" fmla="*/ 723900 w 1333500"/>
              <a:gd name="connsiteY21" fmla="*/ 1143000 h 1762125"/>
              <a:gd name="connsiteX22" fmla="*/ 561975 w 1333500"/>
              <a:gd name="connsiteY22" fmla="*/ 1000125 h 1762125"/>
              <a:gd name="connsiteX23" fmla="*/ 600075 w 1333500"/>
              <a:gd name="connsiteY23" fmla="*/ 819150 h 1762125"/>
              <a:gd name="connsiteX24" fmla="*/ 857250 w 1333500"/>
              <a:gd name="connsiteY24" fmla="*/ 638175 h 1762125"/>
              <a:gd name="connsiteX25" fmla="*/ 1095375 w 1333500"/>
              <a:gd name="connsiteY25" fmla="*/ 657225 h 1762125"/>
              <a:gd name="connsiteX26" fmla="*/ 1285875 w 1333500"/>
              <a:gd name="connsiteY26" fmla="*/ 523875 h 1762125"/>
              <a:gd name="connsiteX27" fmla="*/ 1333500 w 1333500"/>
              <a:gd name="connsiteY27" fmla="*/ 352425 h 1762125"/>
              <a:gd name="connsiteX28" fmla="*/ 1285875 w 1333500"/>
              <a:gd name="connsiteY28" fmla="*/ 133350 h 1762125"/>
              <a:gd name="connsiteX29" fmla="*/ 1076325 w 1333500"/>
              <a:gd name="connsiteY29" fmla="*/ 0 h 1762125"/>
              <a:gd name="connsiteX30" fmla="*/ 800100 w 1333500"/>
              <a:gd name="connsiteY30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390524 w 1333500"/>
              <a:gd name="connsiteY4" fmla="*/ 542925 h 1762125"/>
              <a:gd name="connsiteX5" fmla="*/ 266700 w 1333500"/>
              <a:gd name="connsiteY5" fmla="*/ 542925 h 1762125"/>
              <a:gd name="connsiteX6" fmla="*/ 123824 w 1333500"/>
              <a:gd name="connsiteY6" fmla="*/ 581025 h 1762125"/>
              <a:gd name="connsiteX7" fmla="*/ 9525 w 1333500"/>
              <a:gd name="connsiteY7" fmla="*/ 752475 h 1762125"/>
              <a:gd name="connsiteX8" fmla="*/ 0 w 1333500"/>
              <a:gd name="connsiteY8" fmla="*/ 933450 h 1762125"/>
              <a:gd name="connsiteX9" fmla="*/ 47625 w 1333500"/>
              <a:gd name="connsiteY9" fmla="*/ 1076325 h 1762125"/>
              <a:gd name="connsiteX10" fmla="*/ 228600 w 1333500"/>
              <a:gd name="connsiteY10" fmla="*/ 1190625 h 1762125"/>
              <a:gd name="connsiteX11" fmla="*/ 428625 w 1333500"/>
              <a:gd name="connsiteY11" fmla="*/ 1200150 h 1762125"/>
              <a:gd name="connsiteX12" fmla="*/ 581025 w 1333500"/>
              <a:gd name="connsiteY12" fmla="*/ 1333500 h 1762125"/>
              <a:gd name="connsiteX13" fmla="*/ 361950 w 1333500"/>
              <a:gd name="connsiteY13" fmla="*/ 1581150 h 1762125"/>
              <a:gd name="connsiteX14" fmla="*/ 542925 w 1333500"/>
              <a:gd name="connsiteY14" fmla="*/ 1704975 h 1762125"/>
              <a:gd name="connsiteX15" fmla="*/ 752475 w 1333500"/>
              <a:gd name="connsiteY15" fmla="*/ 1762125 h 1762125"/>
              <a:gd name="connsiteX16" fmla="*/ 962025 w 1333500"/>
              <a:gd name="connsiteY16" fmla="*/ 1657350 h 1762125"/>
              <a:gd name="connsiteX17" fmla="*/ 1009650 w 1333500"/>
              <a:gd name="connsiteY17" fmla="*/ 1533525 h 1762125"/>
              <a:gd name="connsiteX18" fmla="*/ 1019174 w 1333500"/>
              <a:gd name="connsiteY18" fmla="*/ 1352550 h 1762125"/>
              <a:gd name="connsiteX19" fmla="*/ 990600 w 1333500"/>
              <a:gd name="connsiteY19" fmla="*/ 1228725 h 1762125"/>
              <a:gd name="connsiteX20" fmla="*/ 847725 w 1333500"/>
              <a:gd name="connsiteY20" fmla="*/ 1143000 h 1762125"/>
              <a:gd name="connsiteX21" fmla="*/ 723900 w 1333500"/>
              <a:gd name="connsiteY21" fmla="*/ 1143000 h 1762125"/>
              <a:gd name="connsiteX22" fmla="*/ 561975 w 1333500"/>
              <a:gd name="connsiteY22" fmla="*/ 1000125 h 1762125"/>
              <a:gd name="connsiteX23" fmla="*/ 600075 w 1333500"/>
              <a:gd name="connsiteY23" fmla="*/ 819150 h 1762125"/>
              <a:gd name="connsiteX24" fmla="*/ 857250 w 1333500"/>
              <a:gd name="connsiteY24" fmla="*/ 638175 h 1762125"/>
              <a:gd name="connsiteX25" fmla="*/ 1095375 w 1333500"/>
              <a:gd name="connsiteY25" fmla="*/ 657225 h 1762125"/>
              <a:gd name="connsiteX26" fmla="*/ 1285875 w 1333500"/>
              <a:gd name="connsiteY26" fmla="*/ 523875 h 1762125"/>
              <a:gd name="connsiteX27" fmla="*/ 1333500 w 1333500"/>
              <a:gd name="connsiteY27" fmla="*/ 352425 h 1762125"/>
              <a:gd name="connsiteX28" fmla="*/ 1285875 w 1333500"/>
              <a:gd name="connsiteY28" fmla="*/ 133350 h 1762125"/>
              <a:gd name="connsiteX29" fmla="*/ 1076325 w 1333500"/>
              <a:gd name="connsiteY29" fmla="*/ 0 h 1762125"/>
              <a:gd name="connsiteX30" fmla="*/ 800100 w 1333500"/>
              <a:gd name="connsiteY30" fmla="*/ 28575 h 1762125"/>
              <a:gd name="connsiteX0" fmla="*/ 800100 w 1333500"/>
              <a:gd name="connsiteY0" fmla="*/ 28575 h 1762125"/>
              <a:gd name="connsiteX1" fmla="*/ 695325 w 1333500"/>
              <a:gd name="connsiteY1" fmla="*/ 304800 h 1762125"/>
              <a:gd name="connsiteX2" fmla="*/ 704850 w 1333500"/>
              <a:gd name="connsiteY2" fmla="*/ 533400 h 1762125"/>
              <a:gd name="connsiteX3" fmla="*/ 561975 w 1333500"/>
              <a:gd name="connsiteY3" fmla="*/ 609600 h 1762125"/>
              <a:gd name="connsiteX4" fmla="*/ 390524 w 1333500"/>
              <a:gd name="connsiteY4" fmla="*/ 542925 h 1762125"/>
              <a:gd name="connsiteX5" fmla="*/ 266700 w 1333500"/>
              <a:gd name="connsiteY5" fmla="*/ 542925 h 1762125"/>
              <a:gd name="connsiteX6" fmla="*/ 123824 w 1333500"/>
              <a:gd name="connsiteY6" fmla="*/ 581025 h 1762125"/>
              <a:gd name="connsiteX7" fmla="*/ 9525 w 1333500"/>
              <a:gd name="connsiteY7" fmla="*/ 752475 h 1762125"/>
              <a:gd name="connsiteX8" fmla="*/ 0 w 1333500"/>
              <a:gd name="connsiteY8" fmla="*/ 933450 h 1762125"/>
              <a:gd name="connsiteX9" fmla="*/ 47625 w 1333500"/>
              <a:gd name="connsiteY9" fmla="*/ 1076325 h 1762125"/>
              <a:gd name="connsiteX10" fmla="*/ 228600 w 1333500"/>
              <a:gd name="connsiteY10" fmla="*/ 1190625 h 1762125"/>
              <a:gd name="connsiteX11" fmla="*/ 428625 w 1333500"/>
              <a:gd name="connsiteY11" fmla="*/ 1200150 h 1762125"/>
              <a:gd name="connsiteX12" fmla="*/ 581025 w 1333500"/>
              <a:gd name="connsiteY12" fmla="*/ 1333500 h 1762125"/>
              <a:gd name="connsiteX13" fmla="*/ 361949 w 1333500"/>
              <a:gd name="connsiteY13" fmla="*/ 1409700 h 1762125"/>
              <a:gd name="connsiteX14" fmla="*/ 361950 w 1333500"/>
              <a:gd name="connsiteY14" fmla="*/ 1581150 h 1762125"/>
              <a:gd name="connsiteX15" fmla="*/ 542925 w 1333500"/>
              <a:gd name="connsiteY15" fmla="*/ 1704975 h 1762125"/>
              <a:gd name="connsiteX16" fmla="*/ 752475 w 1333500"/>
              <a:gd name="connsiteY16" fmla="*/ 1762125 h 1762125"/>
              <a:gd name="connsiteX17" fmla="*/ 962025 w 1333500"/>
              <a:gd name="connsiteY17" fmla="*/ 1657350 h 1762125"/>
              <a:gd name="connsiteX18" fmla="*/ 1009650 w 1333500"/>
              <a:gd name="connsiteY18" fmla="*/ 1533525 h 1762125"/>
              <a:gd name="connsiteX19" fmla="*/ 1019174 w 1333500"/>
              <a:gd name="connsiteY19" fmla="*/ 1352550 h 1762125"/>
              <a:gd name="connsiteX20" fmla="*/ 990600 w 1333500"/>
              <a:gd name="connsiteY20" fmla="*/ 1228725 h 1762125"/>
              <a:gd name="connsiteX21" fmla="*/ 847725 w 1333500"/>
              <a:gd name="connsiteY21" fmla="*/ 1143000 h 1762125"/>
              <a:gd name="connsiteX22" fmla="*/ 723900 w 1333500"/>
              <a:gd name="connsiteY22" fmla="*/ 1143000 h 1762125"/>
              <a:gd name="connsiteX23" fmla="*/ 561975 w 1333500"/>
              <a:gd name="connsiteY23" fmla="*/ 1000125 h 1762125"/>
              <a:gd name="connsiteX24" fmla="*/ 600075 w 1333500"/>
              <a:gd name="connsiteY24" fmla="*/ 819150 h 1762125"/>
              <a:gd name="connsiteX25" fmla="*/ 857250 w 1333500"/>
              <a:gd name="connsiteY25" fmla="*/ 638175 h 1762125"/>
              <a:gd name="connsiteX26" fmla="*/ 1095375 w 1333500"/>
              <a:gd name="connsiteY26" fmla="*/ 657225 h 1762125"/>
              <a:gd name="connsiteX27" fmla="*/ 1285875 w 1333500"/>
              <a:gd name="connsiteY27" fmla="*/ 523875 h 1762125"/>
              <a:gd name="connsiteX28" fmla="*/ 1333500 w 1333500"/>
              <a:gd name="connsiteY28" fmla="*/ 352425 h 1762125"/>
              <a:gd name="connsiteX29" fmla="*/ 1285875 w 1333500"/>
              <a:gd name="connsiteY29" fmla="*/ 133350 h 1762125"/>
              <a:gd name="connsiteX30" fmla="*/ 1076325 w 1333500"/>
              <a:gd name="connsiteY30" fmla="*/ 0 h 1762125"/>
              <a:gd name="connsiteX31" fmla="*/ 800100 w 1333500"/>
              <a:gd name="connsiteY31" fmla="*/ 28575 h 1762125"/>
              <a:gd name="connsiteX0" fmla="*/ 866775 w 1400175"/>
              <a:gd name="connsiteY0" fmla="*/ 28575 h 1762125"/>
              <a:gd name="connsiteX1" fmla="*/ 762000 w 1400175"/>
              <a:gd name="connsiteY1" fmla="*/ 304800 h 1762125"/>
              <a:gd name="connsiteX2" fmla="*/ 771525 w 1400175"/>
              <a:gd name="connsiteY2" fmla="*/ 533400 h 1762125"/>
              <a:gd name="connsiteX3" fmla="*/ 628650 w 1400175"/>
              <a:gd name="connsiteY3" fmla="*/ 609600 h 1762125"/>
              <a:gd name="connsiteX4" fmla="*/ 457199 w 1400175"/>
              <a:gd name="connsiteY4" fmla="*/ 542925 h 1762125"/>
              <a:gd name="connsiteX5" fmla="*/ 333375 w 1400175"/>
              <a:gd name="connsiteY5" fmla="*/ 542925 h 1762125"/>
              <a:gd name="connsiteX6" fmla="*/ 190499 w 1400175"/>
              <a:gd name="connsiteY6" fmla="*/ 581025 h 1762125"/>
              <a:gd name="connsiteX7" fmla="*/ 76200 w 1400175"/>
              <a:gd name="connsiteY7" fmla="*/ 752475 h 1762125"/>
              <a:gd name="connsiteX8" fmla="*/ 0 w 1400175"/>
              <a:gd name="connsiteY8" fmla="*/ 962025 h 1762125"/>
              <a:gd name="connsiteX9" fmla="*/ 114300 w 1400175"/>
              <a:gd name="connsiteY9" fmla="*/ 1076325 h 1762125"/>
              <a:gd name="connsiteX10" fmla="*/ 295275 w 1400175"/>
              <a:gd name="connsiteY10" fmla="*/ 1190625 h 1762125"/>
              <a:gd name="connsiteX11" fmla="*/ 495300 w 1400175"/>
              <a:gd name="connsiteY11" fmla="*/ 1200150 h 1762125"/>
              <a:gd name="connsiteX12" fmla="*/ 647700 w 1400175"/>
              <a:gd name="connsiteY12" fmla="*/ 1333500 h 1762125"/>
              <a:gd name="connsiteX13" fmla="*/ 428624 w 1400175"/>
              <a:gd name="connsiteY13" fmla="*/ 1409700 h 1762125"/>
              <a:gd name="connsiteX14" fmla="*/ 428625 w 1400175"/>
              <a:gd name="connsiteY14" fmla="*/ 1581150 h 1762125"/>
              <a:gd name="connsiteX15" fmla="*/ 609600 w 1400175"/>
              <a:gd name="connsiteY15" fmla="*/ 1704975 h 1762125"/>
              <a:gd name="connsiteX16" fmla="*/ 819150 w 1400175"/>
              <a:gd name="connsiteY16" fmla="*/ 1762125 h 1762125"/>
              <a:gd name="connsiteX17" fmla="*/ 1028700 w 1400175"/>
              <a:gd name="connsiteY17" fmla="*/ 1657350 h 1762125"/>
              <a:gd name="connsiteX18" fmla="*/ 1076325 w 1400175"/>
              <a:gd name="connsiteY18" fmla="*/ 1533525 h 1762125"/>
              <a:gd name="connsiteX19" fmla="*/ 1085849 w 1400175"/>
              <a:gd name="connsiteY19" fmla="*/ 1352550 h 1762125"/>
              <a:gd name="connsiteX20" fmla="*/ 1057275 w 1400175"/>
              <a:gd name="connsiteY20" fmla="*/ 1228725 h 1762125"/>
              <a:gd name="connsiteX21" fmla="*/ 914400 w 1400175"/>
              <a:gd name="connsiteY21" fmla="*/ 1143000 h 1762125"/>
              <a:gd name="connsiteX22" fmla="*/ 790575 w 1400175"/>
              <a:gd name="connsiteY22" fmla="*/ 1143000 h 1762125"/>
              <a:gd name="connsiteX23" fmla="*/ 628650 w 1400175"/>
              <a:gd name="connsiteY23" fmla="*/ 1000125 h 1762125"/>
              <a:gd name="connsiteX24" fmla="*/ 666750 w 1400175"/>
              <a:gd name="connsiteY24" fmla="*/ 819150 h 1762125"/>
              <a:gd name="connsiteX25" fmla="*/ 923925 w 1400175"/>
              <a:gd name="connsiteY25" fmla="*/ 638175 h 1762125"/>
              <a:gd name="connsiteX26" fmla="*/ 1162050 w 1400175"/>
              <a:gd name="connsiteY26" fmla="*/ 657225 h 1762125"/>
              <a:gd name="connsiteX27" fmla="*/ 1352550 w 1400175"/>
              <a:gd name="connsiteY27" fmla="*/ 523875 h 1762125"/>
              <a:gd name="connsiteX28" fmla="*/ 1400175 w 1400175"/>
              <a:gd name="connsiteY28" fmla="*/ 352425 h 1762125"/>
              <a:gd name="connsiteX29" fmla="*/ 1352550 w 1400175"/>
              <a:gd name="connsiteY29" fmla="*/ 133350 h 1762125"/>
              <a:gd name="connsiteX30" fmla="*/ 1143000 w 1400175"/>
              <a:gd name="connsiteY30" fmla="*/ 0 h 1762125"/>
              <a:gd name="connsiteX31" fmla="*/ 866775 w 1400175"/>
              <a:gd name="connsiteY31" fmla="*/ 28575 h 1762125"/>
              <a:gd name="connsiteX0" fmla="*/ 866775 w 1400175"/>
              <a:gd name="connsiteY0" fmla="*/ 28575 h 1762125"/>
              <a:gd name="connsiteX1" fmla="*/ 762000 w 1400175"/>
              <a:gd name="connsiteY1" fmla="*/ 304800 h 1762125"/>
              <a:gd name="connsiteX2" fmla="*/ 771525 w 1400175"/>
              <a:gd name="connsiteY2" fmla="*/ 533400 h 1762125"/>
              <a:gd name="connsiteX3" fmla="*/ 628650 w 1400175"/>
              <a:gd name="connsiteY3" fmla="*/ 609600 h 1762125"/>
              <a:gd name="connsiteX4" fmla="*/ 457199 w 1400175"/>
              <a:gd name="connsiteY4" fmla="*/ 542925 h 1762125"/>
              <a:gd name="connsiteX5" fmla="*/ 333375 w 1400175"/>
              <a:gd name="connsiteY5" fmla="*/ 542925 h 1762125"/>
              <a:gd name="connsiteX6" fmla="*/ 190499 w 1400175"/>
              <a:gd name="connsiteY6" fmla="*/ 581025 h 1762125"/>
              <a:gd name="connsiteX7" fmla="*/ 38100 w 1400175"/>
              <a:gd name="connsiteY7" fmla="*/ 723900 h 1762125"/>
              <a:gd name="connsiteX8" fmla="*/ 0 w 1400175"/>
              <a:gd name="connsiteY8" fmla="*/ 962025 h 1762125"/>
              <a:gd name="connsiteX9" fmla="*/ 114300 w 1400175"/>
              <a:gd name="connsiteY9" fmla="*/ 1076325 h 1762125"/>
              <a:gd name="connsiteX10" fmla="*/ 295275 w 1400175"/>
              <a:gd name="connsiteY10" fmla="*/ 1190625 h 1762125"/>
              <a:gd name="connsiteX11" fmla="*/ 495300 w 1400175"/>
              <a:gd name="connsiteY11" fmla="*/ 1200150 h 1762125"/>
              <a:gd name="connsiteX12" fmla="*/ 647700 w 1400175"/>
              <a:gd name="connsiteY12" fmla="*/ 1333500 h 1762125"/>
              <a:gd name="connsiteX13" fmla="*/ 428624 w 1400175"/>
              <a:gd name="connsiteY13" fmla="*/ 1409700 h 1762125"/>
              <a:gd name="connsiteX14" fmla="*/ 428625 w 1400175"/>
              <a:gd name="connsiteY14" fmla="*/ 1581150 h 1762125"/>
              <a:gd name="connsiteX15" fmla="*/ 609600 w 1400175"/>
              <a:gd name="connsiteY15" fmla="*/ 1704975 h 1762125"/>
              <a:gd name="connsiteX16" fmla="*/ 819150 w 1400175"/>
              <a:gd name="connsiteY16" fmla="*/ 1762125 h 1762125"/>
              <a:gd name="connsiteX17" fmla="*/ 1028700 w 1400175"/>
              <a:gd name="connsiteY17" fmla="*/ 1657350 h 1762125"/>
              <a:gd name="connsiteX18" fmla="*/ 1076325 w 1400175"/>
              <a:gd name="connsiteY18" fmla="*/ 1533525 h 1762125"/>
              <a:gd name="connsiteX19" fmla="*/ 1085849 w 1400175"/>
              <a:gd name="connsiteY19" fmla="*/ 1352550 h 1762125"/>
              <a:gd name="connsiteX20" fmla="*/ 1057275 w 1400175"/>
              <a:gd name="connsiteY20" fmla="*/ 1228725 h 1762125"/>
              <a:gd name="connsiteX21" fmla="*/ 914400 w 1400175"/>
              <a:gd name="connsiteY21" fmla="*/ 1143000 h 1762125"/>
              <a:gd name="connsiteX22" fmla="*/ 790575 w 1400175"/>
              <a:gd name="connsiteY22" fmla="*/ 1143000 h 1762125"/>
              <a:gd name="connsiteX23" fmla="*/ 628650 w 1400175"/>
              <a:gd name="connsiteY23" fmla="*/ 1000125 h 1762125"/>
              <a:gd name="connsiteX24" fmla="*/ 666750 w 1400175"/>
              <a:gd name="connsiteY24" fmla="*/ 819150 h 1762125"/>
              <a:gd name="connsiteX25" fmla="*/ 923925 w 1400175"/>
              <a:gd name="connsiteY25" fmla="*/ 638175 h 1762125"/>
              <a:gd name="connsiteX26" fmla="*/ 1162050 w 1400175"/>
              <a:gd name="connsiteY26" fmla="*/ 657225 h 1762125"/>
              <a:gd name="connsiteX27" fmla="*/ 1352550 w 1400175"/>
              <a:gd name="connsiteY27" fmla="*/ 523875 h 1762125"/>
              <a:gd name="connsiteX28" fmla="*/ 1400175 w 1400175"/>
              <a:gd name="connsiteY28" fmla="*/ 352425 h 1762125"/>
              <a:gd name="connsiteX29" fmla="*/ 1352550 w 1400175"/>
              <a:gd name="connsiteY29" fmla="*/ 133350 h 1762125"/>
              <a:gd name="connsiteX30" fmla="*/ 1143000 w 1400175"/>
              <a:gd name="connsiteY30" fmla="*/ 0 h 1762125"/>
              <a:gd name="connsiteX31" fmla="*/ 866775 w 1400175"/>
              <a:gd name="connsiteY31" fmla="*/ 28575 h 1762125"/>
              <a:gd name="connsiteX0" fmla="*/ 866775 w 1400175"/>
              <a:gd name="connsiteY0" fmla="*/ 28575 h 1762125"/>
              <a:gd name="connsiteX1" fmla="*/ 714375 w 1400175"/>
              <a:gd name="connsiteY1" fmla="*/ 276225 h 1762125"/>
              <a:gd name="connsiteX2" fmla="*/ 771525 w 1400175"/>
              <a:gd name="connsiteY2" fmla="*/ 533400 h 1762125"/>
              <a:gd name="connsiteX3" fmla="*/ 628650 w 1400175"/>
              <a:gd name="connsiteY3" fmla="*/ 609600 h 1762125"/>
              <a:gd name="connsiteX4" fmla="*/ 457199 w 1400175"/>
              <a:gd name="connsiteY4" fmla="*/ 542925 h 1762125"/>
              <a:gd name="connsiteX5" fmla="*/ 333375 w 1400175"/>
              <a:gd name="connsiteY5" fmla="*/ 542925 h 1762125"/>
              <a:gd name="connsiteX6" fmla="*/ 190499 w 1400175"/>
              <a:gd name="connsiteY6" fmla="*/ 581025 h 1762125"/>
              <a:gd name="connsiteX7" fmla="*/ 38100 w 1400175"/>
              <a:gd name="connsiteY7" fmla="*/ 723900 h 1762125"/>
              <a:gd name="connsiteX8" fmla="*/ 0 w 1400175"/>
              <a:gd name="connsiteY8" fmla="*/ 962025 h 1762125"/>
              <a:gd name="connsiteX9" fmla="*/ 114300 w 1400175"/>
              <a:gd name="connsiteY9" fmla="*/ 1076325 h 1762125"/>
              <a:gd name="connsiteX10" fmla="*/ 295275 w 1400175"/>
              <a:gd name="connsiteY10" fmla="*/ 1190625 h 1762125"/>
              <a:gd name="connsiteX11" fmla="*/ 495300 w 1400175"/>
              <a:gd name="connsiteY11" fmla="*/ 1200150 h 1762125"/>
              <a:gd name="connsiteX12" fmla="*/ 647700 w 1400175"/>
              <a:gd name="connsiteY12" fmla="*/ 1333500 h 1762125"/>
              <a:gd name="connsiteX13" fmla="*/ 428624 w 1400175"/>
              <a:gd name="connsiteY13" fmla="*/ 1409700 h 1762125"/>
              <a:gd name="connsiteX14" fmla="*/ 428625 w 1400175"/>
              <a:gd name="connsiteY14" fmla="*/ 1581150 h 1762125"/>
              <a:gd name="connsiteX15" fmla="*/ 609600 w 1400175"/>
              <a:gd name="connsiteY15" fmla="*/ 1704975 h 1762125"/>
              <a:gd name="connsiteX16" fmla="*/ 819150 w 1400175"/>
              <a:gd name="connsiteY16" fmla="*/ 1762125 h 1762125"/>
              <a:gd name="connsiteX17" fmla="*/ 1028700 w 1400175"/>
              <a:gd name="connsiteY17" fmla="*/ 1657350 h 1762125"/>
              <a:gd name="connsiteX18" fmla="*/ 1076325 w 1400175"/>
              <a:gd name="connsiteY18" fmla="*/ 1533525 h 1762125"/>
              <a:gd name="connsiteX19" fmla="*/ 1085849 w 1400175"/>
              <a:gd name="connsiteY19" fmla="*/ 1352550 h 1762125"/>
              <a:gd name="connsiteX20" fmla="*/ 1057275 w 1400175"/>
              <a:gd name="connsiteY20" fmla="*/ 1228725 h 1762125"/>
              <a:gd name="connsiteX21" fmla="*/ 914400 w 1400175"/>
              <a:gd name="connsiteY21" fmla="*/ 1143000 h 1762125"/>
              <a:gd name="connsiteX22" fmla="*/ 790575 w 1400175"/>
              <a:gd name="connsiteY22" fmla="*/ 1143000 h 1762125"/>
              <a:gd name="connsiteX23" fmla="*/ 628650 w 1400175"/>
              <a:gd name="connsiteY23" fmla="*/ 1000125 h 1762125"/>
              <a:gd name="connsiteX24" fmla="*/ 666750 w 1400175"/>
              <a:gd name="connsiteY24" fmla="*/ 819150 h 1762125"/>
              <a:gd name="connsiteX25" fmla="*/ 923925 w 1400175"/>
              <a:gd name="connsiteY25" fmla="*/ 638175 h 1762125"/>
              <a:gd name="connsiteX26" fmla="*/ 1162050 w 1400175"/>
              <a:gd name="connsiteY26" fmla="*/ 657225 h 1762125"/>
              <a:gd name="connsiteX27" fmla="*/ 1352550 w 1400175"/>
              <a:gd name="connsiteY27" fmla="*/ 523875 h 1762125"/>
              <a:gd name="connsiteX28" fmla="*/ 1400175 w 1400175"/>
              <a:gd name="connsiteY28" fmla="*/ 352425 h 1762125"/>
              <a:gd name="connsiteX29" fmla="*/ 1352550 w 1400175"/>
              <a:gd name="connsiteY29" fmla="*/ 133350 h 1762125"/>
              <a:gd name="connsiteX30" fmla="*/ 1143000 w 1400175"/>
              <a:gd name="connsiteY30" fmla="*/ 0 h 1762125"/>
              <a:gd name="connsiteX31" fmla="*/ 866775 w 1400175"/>
              <a:gd name="connsiteY31" fmla="*/ 28575 h 1762125"/>
              <a:gd name="connsiteX0" fmla="*/ 866775 w 1400175"/>
              <a:gd name="connsiteY0" fmla="*/ 28575 h 1762125"/>
              <a:gd name="connsiteX1" fmla="*/ 742950 w 1400175"/>
              <a:gd name="connsiteY1" fmla="*/ 133350 h 1762125"/>
              <a:gd name="connsiteX2" fmla="*/ 714375 w 1400175"/>
              <a:gd name="connsiteY2" fmla="*/ 276225 h 1762125"/>
              <a:gd name="connsiteX3" fmla="*/ 771525 w 1400175"/>
              <a:gd name="connsiteY3" fmla="*/ 533400 h 1762125"/>
              <a:gd name="connsiteX4" fmla="*/ 628650 w 1400175"/>
              <a:gd name="connsiteY4" fmla="*/ 609600 h 1762125"/>
              <a:gd name="connsiteX5" fmla="*/ 457199 w 1400175"/>
              <a:gd name="connsiteY5" fmla="*/ 542925 h 1762125"/>
              <a:gd name="connsiteX6" fmla="*/ 333375 w 1400175"/>
              <a:gd name="connsiteY6" fmla="*/ 542925 h 1762125"/>
              <a:gd name="connsiteX7" fmla="*/ 190499 w 1400175"/>
              <a:gd name="connsiteY7" fmla="*/ 581025 h 1762125"/>
              <a:gd name="connsiteX8" fmla="*/ 38100 w 1400175"/>
              <a:gd name="connsiteY8" fmla="*/ 723900 h 1762125"/>
              <a:gd name="connsiteX9" fmla="*/ 0 w 1400175"/>
              <a:gd name="connsiteY9" fmla="*/ 962025 h 1762125"/>
              <a:gd name="connsiteX10" fmla="*/ 114300 w 1400175"/>
              <a:gd name="connsiteY10" fmla="*/ 1076325 h 1762125"/>
              <a:gd name="connsiteX11" fmla="*/ 295275 w 1400175"/>
              <a:gd name="connsiteY11" fmla="*/ 1190625 h 1762125"/>
              <a:gd name="connsiteX12" fmla="*/ 495300 w 1400175"/>
              <a:gd name="connsiteY12" fmla="*/ 1200150 h 1762125"/>
              <a:gd name="connsiteX13" fmla="*/ 647700 w 1400175"/>
              <a:gd name="connsiteY13" fmla="*/ 1333500 h 1762125"/>
              <a:gd name="connsiteX14" fmla="*/ 428624 w 1400175"/>
              <a:gd name="connsiteY14" fmla="*/ 1409700 h 1762125"/>
              <a:gd name="connsiteX15" fmla="*/ 428625 w 1400175"/>
              <a:gd name="connsiteY15" fmla="*/ 1581150 h 1762125"/>
              <a:gd name="connsiteX16" fmla="*/ 609600 w 1400175"/>
              <a:gd name="connsiteY16" fmla="*/ 1704975 h 1762125"/>
              <a:gd name="connsiteX17" fmla="*/ 819150 w 1400175"/>
              <a:gd name="connsiteY17" fmla="*/ 1762125 h 1762125"/>
              <a:gd name="connsiteX18" fmla="*/ 1028700 w 1400175"/>
              <a:gd name="connsiteY18" fmla="*/ 1657350 h 1762125"/>
              <a:gd name="connsiteX19" fmla="*/ 1076325 w 1400175"/>
              <a:gd name="connsiteY19" fmla="*/ 1533525 h 1762125"/>
              <a:gd name="connsiteX20" fmla="*/ 1085849 w 1400175"/>
              <a:gd name="connsiteY20" fmla="*/ 1352550 h 1762125"/>
              <a:gd name="connsiteX21" fmla="*/ 1057275 w 1400175"/>
              <a:gd name="connsiteY21" fmla="*/ 1228725 h 1762125"/>
              <a:gd name="connsiteX22" fmla="*/ 914400 w 1400175"/>
              <a:gd name="connsiteY22" fmla="*/ 1143000 h 1762125"/>
              <a:gd name="connsiteX23" fmla="*/ 790575 w 1400175"/>
              <a:gd name="connsiteY23" fmla="*/ 1143000 h 1762125"/>
              <a:gd name="connsiteX24" fmla="*/ 628650 w 1400175"/>
              <a:gd name="connsiteY24" fmla="*/ 1000125 h 1762125"/>
              <a:gd name="connsiteX25" fmla="*/ 666750 w 1400175"/>
              <a:gd name="connsiteY25" fmla="*/ 819150 h 1762125"/>
              <a:gd name="connsiteX26" fmla="*/ 923925 w 1400175"/>
              <a:gd name="connsiteY26" fmla="*/ 638175 h 1762125"/>
              <a:gd name="connsiteX27" fmla="*/ 1162050 w 1400175"/>
              <a:gd name="connsiteY27" fmla="*/ 657225 h 1762125"/>
              <a:gd name="connsiteX28" fmla="*/ 1352550 w 1400175"/>
              <a:gd name="connsiteY28" fmla="*/ 523875 h 1762125"/>
              <a:gd name="connsiteX29" fmla="*/ 1400175 w 1400175"/>
              <a:gd name="connsiteY29" fmla="*/ 352425 h 1762125"/>
              <a:gd name="connsiteX30" fmla="*/ 1352550 w 1400175"/>
              <a:gd name="connsiteY30" fmla="*/ 133350 h 1762125"/>
              <a:gd name="connsiteX31" fmla="*/ 1143000 w 1400175"/>
              <a:gd name="connsiteY31" fmla="*/ 0 h 1762125"/>
              <a:gd name="connsiteX32" fmla="*/ 866775 w 1400175"/>
              <a:gd name="connsiteY32" fmla="*/ 28575 h 1762125"/>
              <a:gd name="connsiteX0" fmla="*/ 866775 w 1400175"/>
              <a:gd name="connsiteY0" fmla="*/ 28575 h 1762125"/>
              <a:gd name="connsiteX1" fmla="*/ 742950 w 1400175"/>
              <a:gd name="connsiteY1" fmla="*/ 133350 h 1762125"/>
              <a:gd name="connsiteX2" fmla="*/ 714375 w 1400175"/>
              <a:gd name="connsiteY2" fmla="*/ 276225 h 1762125"/>
              <a:gd name="connsiteX3" fmla="*/ 771525 w 1400175"/>
              <a:gd name="connsiteY3" fmla="*/ 533400 h 1762125"/>
              <a:gd name="connsiteX4" fmla="*/ 628650 w 1400175"/>
              <a:gd name="connsiteY4" fmla="*/ 609600 h 1762125"/>
              <a:gd name="connsiteX5" fmla="*/ 457199 w 1400175"/>
              <a:gd name="connsiteY5" fmla="*/ 542925 h 1762125"/>
              <a:gd name="connsiteX6" fmla="*/ 333375 w 1400175"/>
              <a:gd name="connsiteY6" fmla="*/ 542925 h 1762125"/>
              <a:gd name="connsiteX7" fmla="*/ 190499 w 1400175"/>
              <a:gd name="connsiteY7" fmla="*/ 581025 h 1762125"/>
              <a:gd name="connsiteX8" fmla="*/ 38100 w 1400175"/>
              <a:gd name="connsiteY8" fmla="*/ 723900 h 1762125"/>
              <a:gd name="connsiteX9" fmla="*/ 0 w 1400175"/>
              <a:gd name="connsiteY9" fmla="*/ 962025 h 1762125"/>
              <a:gd name="connsiteX10" fmla="*/ 114300 w 1400175"/>
              <a:gd name="connsiteY10" fmla="*/ 1076325 h 1762125"/>
              <a:gd name="connsiteX11" fmla="*/ 295275 w 1400175"/>
              <a:gd name="connsiteY11" fmla="*/ 1190625 h 1762125"/>
              <a:gd name="connsiteX12" fmla="*/ 495300 w 1400175"/>
              <a:gd name="connsiteY12" fmla="*/ 1200150 h 1762125"/>
              <a:gd name="connsiteX13" fmla="*/ 647700 w 1400175"/>
              <a:gd name="connsiteY13" fmla="*/ 1333500 h 1762125"/>
              <a:gd name="connsiteX14" fmla="*/ 428624 w 1400175"/>
              <a:gd name="connsiteY14" fmla="*/ 1409700 h 1762125"/>
              <a:gd name="connsiteX15" fmla="*/ 428625 w 1400175"/>
              <a:gd name="connsiteY15" fmla="*/ 1581150 h 1762125"/>
              <a:gd name="connsiteX16" fmla="*/ 581025 w 1400175"/>
              <a:gd name="connsiteY16" fmla="*/ 1752600 h 1762125"/>
              <a:gd name="connsiteX17" fmla="*/ 819150 w 1400175"/>
              <a:gd name="connsiteY17" fmla="*/ 1762125 h 1762125"/>
              <a:gd name="connsiteX18" fmla="*/ 1028700 w 1400175"/>
              <a:gd name="connsiteY18" fmla="*/ 1657350 h 1762125"/>
              <a:gd name="connsiteX19" fmla="*/ 1076325 w 1400175"/>
              <a:gd name="connsiteY19" fmla="*/ 1533525 h 1762125"/>
              <a:gd name="connsiteX20" fmla="*/ 1085849 w 1400175"/>
              <a:gd name="connsiteY20" fmla="*/ 1352550 h 1762125"/>
              <a:gd name="connsiteX21" fmla="*/ 1057275 w 1400175"/>
              <a:gd name="connsiteY21" fmla="*/ 1228725 h 1762125"/>
              <a:gd name="connsiteX22" fmla="*/ 914400 w 1400175"/>
              <a:gd name="connsiteY22" fmla="*/ 1143000 h 1762125"/>
              <a:gd name="connsiteX23" fmla="*/ 790575 w 1400175"/>
              <a:gd name="connsiteY23" fmla="*/ 1143000 h 1762125"/>
              <a:gd name="connsiteX24" fmla="*/ 628650 w 1400175"/>
              <a:gd name="connsiteY24" fmla="*/ 1000125 h 1762125"/>
              <a:gd name="connsiteX25" fmla="*/ 666750 w 1400175"/>
              <a:gd name="connsiteY25" fmla="*/ 819150 h 1762125"/>
              <a:gd name="connsiteX26" fmla="*/ 923925 w 1400175"/>
              <a:gd name="connsiteY26" fmla="*/ 638175 h 1762125"/>
              <a:gd name="connsiteX27" fmla="*/ 1162050 w 1400175"/>
              <a:gd name="connsiteY27" fmla="*/ 657225 h 1762125"/>
              <a:gd name="connsiteX28" fmla="*/ 1352550 w 1400175"/>
              <a:gd name="connsiteY28" fmla="*/ 523875 h 1762125"/>
              <a:gd name="connsiteX29" fmla="*/ 1400175 w 1400175"/>
              <a:gd name="connsiteY29" fmla="*/ 352425 h 1762125"/>
              <a:gd name="connsiteX30" fmla="*/ 1352550 w 1400175"/>
              <a:gd name="connsiteY30" fmla="*/ 133350 h 1762125"/>
              <a:gd name="connsiteX31" fmla="*/ 1143000 w 1400175"/>
              <a:gd name="connsiteY31" fmla="*/ 0 h 1762125"/>
              <a:gd name="connsiteX32" fmla="*/ 866775 w 1400175"/>
              <a:gd name="connsiteY32" fmla="*/ 28575 h 1762125"/>
              <a:gd name="connsiteX0" fmla="*/ 866775 w 1400175"/>
              <a:gd name="connsiteY0" fmla="*/ 28575 h 1762125"/>
              <a:gd name="connsiteX1" fmla="*/ 742950 w 1400175"/>
              <a:gd name="connsiteY1" fmla="*/ 133350 h 1762125"/>
              <a:gd name="connsiteX2" fmla="*/ 714375 w 1400175"/>
              <a:gd name="connsiteY2" fmla="*/ 276225 h 1762125"/>
              <a:gd name="connsiteX3" fmla="*/ 771525 w 1400175"/>
              <a:gd name="connsiteY3" fmla="*/ 533400 h 1762125"/>
              <a:gd name="connsiteX4" fmla="*/ 628650 w 1400175"/>
              <a:gd name="connsiteY4" fmla="*/ 609600 h 1762125"/>
              <a:gd name="connsiteX5" fmla="*/ 457199 w 1400175"/>
              <a:gd name="connsiteY5" fmla="*/ 542925 h 1762125"/>
              <a:gd name="connsiteX6" fmla="*/ 333375 w 1400175"/>
              <a:gd name="connsiteY6" fmla="*/ 542925 h 1762125"/>
              <a:gd name="connsiteX7" fmla="*/ 190499 w 1400175"/>
              <a:gd name="connsiteY7" fmla="*/ 581025 h 1762125"/>
              <a:gd name="connsiteX8" fmla="*/ 38100 w 1400175"/>
              <a:gd name="connsiteY8" fmla="*/ 723900 h 1762125"/>
              <a:gd name="connsiteX9" fmla="*/ 0 w 1400175"/>
              <a:gd name="connsiteY9" fmla="*/ 962025 h 1762125"/>
              <a:gd name="connsiteX10" fmla="*/ 114300 w 1400175"/>
              <a:gd name="connsiteY10" fmla="*/ 1076325 h 1762125"/>
              <a:gd name="connsiteX11" fmla="*/ 295275 w 1400175"/>
              <a:gd name="connsiteY11" fmla="*/ 1190625 h 1762125"/>
              <a:gd name="connsiteX12" fmla="*/ 495300 w 1400175"/>
              <a:gd name="connsiteY12" fmla="*/ 1200150 h 1762125"/>
              <a:gd name="connsiteX13" fmla="*/ 647700 w 1400175"/>
              <a:gd name="connsiteY13" fmla="*/ 1333500 h 1762125"/>
              <a:gd name="connsiteX14" fmla="*/ 495299 w 1400175"/>
              <a:gd name="connsiteY14" fmla="*/ 1409700 h 1762125"/>
              <a:gd name="connsiteX15" fmla="*/ 428625 w 1400175"/>
              <a:gd name="connsiteY15" fmla="*/ 1581150 h 1762125"/>
              <a:gd name="connsiteX16" fmla="*/ 581025 w 1400175"/>
              <a:gd name="connsiteY16" fmla="*/ 1752600 h 1762125"/>
              <a:gd name="connsiteX17" fmla="*/ 819150 w 1400175"/>
              <a:gd name="connsiteY17" fmla="*/ 1762125 h 1762125"/>
              <a:gd name="connsiteX18" fmla="*/ 1028700 w 1400175"/>
              <a:gd name="connsiteY18" fmla="*/ 1657350 h 1762125"/>
              <a:gd name="connsiteX19" fmla="*/ 1076325 w 1400175"/>
              <a:gd name="connsiteY19" fmla="*/ 1533525 h 1762125"/>
              <a:gd name="connsiteX20" fmla="*/ 1085849 w 1400175"/>
              <a:gd name="connsiteY20" fmla="*/ 1352550 h 1762125"/>
              <a:gd name="connsiteX21" fmla="*/ 1057275 w 1400175"/>
              <a:gd name="connsiteY21" fmla="*/ 1228725 h 1762125"/>
              <a:gd name="connsiteX22" fmla="*/ 914400 w 1400175"/>
              <a:gd name="connsiteY22" fmla="*/ 1143000 h 1762125"/>
              <a:gd name="connsiteX23" fmla="*/ 790575 w 1400175"/>
              <a:gd name="connsiteY23" fmla="*/ 1143000 h 1762125"/>
              <a:gd name="connsiteX24" fmla="*/ 628650 w 1400175"/>
              <a:gd name="connsiteY24" fmla="*/ 1000125 h 1762125"/>
              <a:gd name="connsiteX25" fmla="*/ 666750 w 1400175"/>
              <a:gd name="connsiteY25" fmla="*/ 819150 h 1762125"/>
              <a:gd name="connsiteX26" fmla="*/ 923925 w 1400175"/>
              <a:gd name="connsiteY26" fmla="*/ 638175 h 1762125"/>
              <a:gd name="connsiteX27" fmla="*/ 1162050 w 1400175"/>
              <a:gd name="connsiteY27" fmla="*/ 657225 h 1762125"/>
              <a:gd name="connsiteX28" fmla="*/ 1352550 w 1400175"/>
              <a:gd name="connsiteY28" fmla="*/ 523875 h 1762125"/>
              <a:gd name="connsiteX29" fmla="*/ 1400175 w 1400175"/>
              <a:gd name="connsiteY29" fmla="*/ 352425 h 1762125"/>
              <a:gd name="connsiteX30" fmla="*/ 1352550 w 1400175"/>
              <a:gd name="connsiteY30" fmla="*/ 133350 h 1762125"/>
              <a:gd name="connsiteX31" fmla="*/ 1143000 w 1400175"/>
              <a:gd name="connsiteY31" fmla="*/ 0 h 1762125"/>
              <a:gd name="connsiteX32" fmla="*/ 866775 w 1400175"/>
              <a:gd name="connsiteY32" fmla="*/ 28575 h 1762125"/>
              <a:gd name="connsiteX0" fmla="*/ 866775 w 1400175"/>
              <a:gd name="connsiteY0" fmla="*/ 28575 h 1762125"/>
              <a:gd name="connsiteX1" fmla="*/ 742950 w 1400175"/>
              <a:gd name="connsiteY1" fmla="*/ 133350 h 1762125"/>
              <a:gd name="connsiteX2" fmla="*/ 714375 w 1400175"/>
              <a:gd name="connsiteY2" fmla="*/ 276225 h 1762125"/>
              <a:gd name="connsiteX3" fmla="*/ 771525 w 1400175"/>
              <a:gd name="connsiteY3" fmla="*/ 533400 h 1762125"/>
              <a:gd name="connsiteX4" fmla="*/ 628650 w 1400175"/>
              <a:gd name="connsiteY4" fmla="*/ 609600 h 1762125"/>
              <a:gd name="connsiteX5" fmla="*/ 457199 w 1400175"/>
              <a:gd name="connsiteY5" fmla="*/ 542925 h 1762125"/>
              <a:gd name="connsiteX6" fmla="*/ 333375 w 1400175"/>
              <a:gd name="connsiteY6" fmla="*/ 542925 h 1762125"/>
              <a:gd name="connsiteX7" fmla="*/ 190499 w 1400175"/>
              <a:gd name="connsiteY7" fmla="*/ 581025 h 1762125"/>
              <a:gd name="connsiteX8" fmla="*/ 38100 w 1400175"/>
              <a:gd name="connsiteY8" fmla="*/ 723900 h 1762125"/>
              <a:gd name="connsiteX9" fmla="*/ 0 w 1400175"/>
              <a:gd name="connsiteY9" fmla="*/ 962025 h 1762125"/>
              <a:gd name="connsiteX10" fmla="*/ 114300 w 1400175"/>
              <a:gd name="connsiteY10" fmla="*/ 1076325 h 1762125"/>
              <a:gd name="connsiteX11" fmla="*/ 295275 w 1400175"/>
              <a:gd name="connsiteY11" fmla="*/ 1190625 h 1762125"/>
              <a:gd name="connsiteX12" fmla="*/ 495300 w 1400175"/>
              <a:gd name="connsiteY12" fmla="*/ 1200150 h 1762125"/>
              <a:gd name="connsiteX13" fmla="*/ 590550 w 1400175"/>
              <a:gd name="connsiteY13" fmla="*/ 1295400 h 1762125"/>
              <a:gd name="connsiteX14" fmla="*/ 495299 w 1400175"/>
              <a:gd name="connsiteY14" fmla="*/ 1409700 h 1762125"/>
              <a:gd name="connsiteX15" fmla="*/ 428625 w 1400175"/>
              <a:gd name="connsiteY15" fmla="*/ 1581150 h 1762125"/>
              <a:gd name="connsiteX16" fmla="*/ 581025 w 1400175"/>
              <a:gd name="connsiteY16" fmla="*/ 1752600 h 1762125"/>
              <a:gd name="connsiteX17" fmla="*/ 819150 w 1400175"/>
              <a:gd name="connsiteY17" fmla="*/ 1762125 h 1762125"/>
              <a:gd name="connsiteX18" fmla="*/ 1028700 w 1400175"/>
              <a:gd name="connsiteY18" fmla="*/ 1657350 h 1762125"/>
              <a:gd name="connsiteX19" fmla="*/ 1076325 w 1400175"/>
              <a:gd name="connsiteY19" fmla="*/ 1533525 h 1762125"/>
              <a:gd name="connsiteX20" fmla="*/ 1085849 w 1400175"/>
              <a:gd name="connsiteY20" fmla="*/ 1352550 h 1762125"/>
              <a:gd name="connsiteX21" fmla="*/ 1057275 w 1400175"/>
              <a:gd name="connsiteY21" fmla="*/ 1228725 h 1762125"/>
              <a:gd name="connsiteX22" fmla="*/ 914400 w 1400175"/>
              <a:gd name="connsiteY22" fmla="*/ 1143000 h 1762125"/>
              <a:gd name="connsiteX23" fmla="*/ 790575 w 1400175"/>
              <a:gd name="connsiteY23" fmla="*/ 1143000 h 1762125"/>
              <a:gd name="connsiteX24" fmla="*/ 628650 w 1400175"/>
              <a:gd name="connsiteY24" fmla="*/ 1000125 h 1762125"/>
              <a:gd name="connsiteX25" fmla="*/ 666750 w 1400175"/>
              <a:gd name="connsiteY25" fmla="*/ 819150 h 1762125"/>
              <a:gd name="connsiteX26" fmla="*/ 923925 w 1400175"/>
              <a:gd name="connsiteY26" fmla="*/ 638175 h 1762125"/>
              <a:gd name="connsiteX27" fmla="*/ 1162050 w 1400175"/>
              <a:gd name="connsiteY27" fmla="*/ 657225 h 1762125"/>
              <a:gd name="connsiteX28" fmla="*/ 1352550 w 1400175"/>
              <a:gd name="connsiteY28" fmla="*/ 523875 h 1762125"/>
              <a:gd name="connsiteX29" fmla="*/ 1400175 w 1400175"/>
              <a:gd name="connsiteY29" fmla="*/ 352425 h 1762125"/>
              <a:gd name="connsiteX30" fmla="*/ 1352550 w 1400175"/>
              <a:gd name="connsiteY30" fmla="*/ 133350 h 1762125"/>
              <a:gd name="connsiteX31" fmla="*/ 1143000 w 1400175"/>
              <a:gd name="connsiteY31" fmla="*/ 0 h 1762125"/>
              <a:gd name="connsiteX32" fmla="*/ 866775 w 1400175"/>
              <a:gd name="connsiteY32" fmla="*/ 28575 h 1762125"/>
              <a:gd name="connsiteX0" fmla="*/ 866775 w 1400175"/>
              <a:gd name="connsiteY0" fmla="*/ 28575 h 1762125"/>
              <a:gd name="connsiteX1" fmla="*/ 742950 w 1400175"/>
              <a:gd name="connsiteY1" fmla="*/ 133350 h 1762125"/>
              <a:gd name="connsiteX2" fmla="*/ 714375 w 1400175"/>
              <a:gd name="connsiteY2" fmla="*/ 276225 h 1762125"/>
              <a:gd name="connsiteX3" fmla="*/ 771525 w 1400175"/>
              <a:gd name="connsiteY3" fmla="*/ 533400 h 1762125"/>
              <a:gd name="connsiteX4" fmla="*/ 628650 w 1400175"/>
              <a:gd name="connsiteY4" fmla="*/ 609600 h 1762125"/>
              <a:gd name="connsiteX5" fmla="*/ 457199 w 1400175"/>
              <a:gd name="connsiteY5" fmla="*/ 542925 h 1762125"/>
              <a:gd name="connsiteX6" fmla="*/ 333375 w 1400175"/>
              <a:gd name="connsiteY6" fmla="*/ 542925 h 1762125"/>
              <a:gd name="connsiteX7" fmla="*/ 190499 w 1400175"/>
              <a:gd name="connsiteY7" fmla="*/ 581025 h 1762125"/>
              <a:gd name="connsiteX8" fmla="*/ 38100 w 1400175"/>
              <a:gd name="connsiteY8" fmla="*/ 723900 h 1762125"/>
              <a:gd name="connsiteX9" fmla="*/ 0 w 1400175"/>
              <a:gd name="connsiteY9" fmla="*/ 962025 h 1762125"/>
              <a:gd name="connsiteX10" fmla="*/ 104775 w 1400175"/>
              <a:gd name="connsiteY10" fmla="*/ 1104900 h 1762125"/>
              <a:gd name="connsiteX11" fmla="*/ 295275 w 1400175"/>
              <a:gd name="connsiteY11" fmla="*/ 1190625 h 1762125"/>
              <a:gd name="connsiteX12" fmla="*/ 495300 w 1400175"/>
              <a:gd name="connsiteY12" fmla="*/ 1200150 h 1762125"/>
              <a:gd name="connsiteX13" fmla="*/ 590550 w 1400175"/>
              <a:gd name="connsiteY13" fmla="*/ 1295400 h 1762125"/>
              <a:gd name="connsiteX14" fmla="*/ 495299 w 1400175"/>
              <a:gd name="connsiteY14" fmla="*/ 1409700 h 1762125"/>
              <a:gd name="connsiteX15" fmla="*/ 428625 w 1400175"/>
              <a:gd name="connsiteY15" fmla="*/ 1581150 h 1762125"/>
              <a:gd name="connsiteX16" fmla="*/ 581025 w 1400175"/>
              <a:gd name="connsiteY16" fmla="*/ 1752600 h 1762125"/>
              <a:gd name="connsiteX17" fmla="*/ 819150 w 1400175"/>
              <a:gd name="connsiteY17" fmla="*/ 1762125 h 1762125"/>
              <a:gd name="connsiteX18" fmla="*/ 1028700 w 1400175"/>
              <a:gd name="connsiteY18" fmla="*/ 1657350 h 1762125"/>
              <a:gd name="connsiteX19" fmla="*/ 1076325 w 1400175"/>
              <a:gd name="connsiteY19" fmla="*/ 1533525 h 1762125"/>
              <a:gd name="connsiteX20" fmla="*/ 1085849 w 1400175"/>
              <a:gd name="connsiteY20" fmla="*/ 1352550 h 1762125"/>
              <a:gd name="connsiteX21" fmla="*/ 1057275 w 1400175"/>
              <a:gd name="connsiteY21" fmla="*/ 1228725 h 1762125"/>
              <a:gd name="connsiteX22" fmla="*/ 914400 w 1400175"/>
              <a:gd name="connsiteY22" fmla="*/ 1143000 h 1762125"/>
              <a:gd name="connsiteX23" fmla="*/ 790575 w 1400175"/>
              <a:gd name="connsiteY23" fmla="*/ 1143000 h 1762125"/>
              <a:gd name="connsiteX24" fmla="*/ 628650 w 1400175"/>
              <a:gd name="connsiteY24" fmla="*/ 1000125 h 1762125"/>
              <a:gd name="connsiteX25" fmla="*/ 666750 w 1400175"/>
              <a:gd name="connsiteY25" fmla="*/ 819150 h 1762125"/>
              <a:gd name="connsiteX26" fmla="*/ 923925 w 1400175"/>
              <a:gd name="connsiteY26" fmla="*/ 638175 h 1762125"/>
              <a:gd name="connsiteX27" fmla="*/ 1162050 w 1400175"/>
              <a:gd name="connsiteY27" fmla="*/ 657225 h 1762125"/>
              <a:gd name="connsiteX28" fmla="*/ 1352550 w 1400175"/>
              <a:gd name="connsiteY28" fmla="*/ 523875 h 1762125"/>
              <a:gd name="connsiteX29" fmla="*/ 1400175 w 1400175"/>
              <a:gd name="connsiteY29" fmla="*/ 352425 h 1762125"/>
              <a:gd name="connsiteX30" fmla="*/ 1352550 w 1400175"/>
              <a:gd name="connsiteY30" fmla="*/ 133350 h 1762125"/>
              <a:gd name="connsiteX31" fmla="*/ 1143000 w 1400175"/>
              <a:gd name="connsiteY31" fmla="*/ 0 h 1762125"/>
              <a:gd name="connsiteX32" fmla="*/ 866775 w 1400175"/>
              <a:gd name="connsiteY32" fmla="*/ 28575 h 1762125"/>
              <a:gd name="connsiteX0" fmla="*/ 828675 w 1362075"/>
              <a:gd name="connsiteY0" fmla="*/ 28575 h 1762125"/>
              <a:gd name="connsiteX1" fmla="*/ 704850 w 1362075"/>
              <a:gd name="connsiteY1" fmla="*/ 133350 h 1762125"/>
              <a:gd name="connsiteX2" fmla="*/ 676275 w 1362075"/>
              <a:gd name="connsiteY2" fmla="*/ 276225 h 1762125"/>
              <a:gd name="connsiteX3" fmla="*/ 733425 w 1362075"/>
              <a:gd name="connsiteY3" fmla="*/ 533400 h 1762125"/>
              <a:gd name="connsiteX4" fmla="*/ 590550 w 1362075"/>
              <a:gd name="connsiteY4" fmla="*/ 609600 h 1762125"/>
              <a:gd name="connsiteX5" fmla="*/ 419099 w 1362075"/>
              <a:gd name="connsiteY5" fmla="*/ 542925 h 1762125"/>
              <a:gd name="connsiteX6" fmla="*/ 295275 w 1362075"/>
              <a:gd name="connsiteY6" fmla="*/ 542925 h 1762125"/>
              <a:gd name="connsiteX7" fmla="*/ 152399 w 1362075"/>
              <a:gd name="connsiteY7" fmla="*/ 581025 h 1762125"/>
              <a:gd name="connsiteX8" fmla="*/ 0 w 1362075"/>
              <a:gd name="connsiteY8" fmla="*/ 723900 h 1762125"/>
              <a:gd name="connsiteX9" fmla="*/ 0 w 1362075"/>
              <a:gd name="connsiteY9" fmla="*/ 923925 h 1762125"/>
              <a:gd name="connsiteX10" fmla="*/ 66675 w 1362075"/>
              <a:gd name="connsiteY10" fmla="*/ 1104900 h 1762125"/>
              <a:gd name="connsiteX11" fmla="*/ 257175 w 1362075"/>
              <a:gd name="connsiteY11" fmla="*/ 1190625 h 1762125"/>
              <a:gd name="connsiteX12" fmla="*/ 457200 w 1362075"/>
              <a:gd name="connsiteY12" fmla="*/ 1200150 h 1762125"/>
              <a:gd name="connsiteX13" fmla="*/ 552450 w 1362075"/>
              <a:gd name="connsiteY13" fmla="*/ 1295400 h 1762125"/>
              <a:gd name="connsiteX14" fmla="*/ 457199 w 1362075"/>
              <a:gd name="connsiteY14" fmla="*/ 1409700 h 1762125"/>
              <a:gd name="connsiteX15" fmla="*/ 390525 w 1362075"/>
              <a:gd name="connsiteY15" fmla="*/ 1581150 h 1762125"/>
              <a:gd name="connsiteX16" fmla="*/ 542925 w 1362075"/>
              <a:gd name="connsiteY16" fmla="*/ 1752600 h 1762125"/>
              <a:gd name="connsiteX17" fmla="*/ 781050 w 1362075"/>
              <a:gd name="connsiteY17" fmla="*/ 1762125 h 1762125"/>
              <a:gd name="connsiteX18" fmla="*/ 990600 w 1362075"/>
              <a:gd name="connsiteY18" fmla="*/ 1657350 h 1762125"/>
              <a:gd name="connsiteX19" fmla="*/ 1038225 w 1362075"/>
              <a:gd name="connsiteY19" fmla="*/ 1533525 h 1762125"/>
              <a:gd name="connsiteX20" fmla="*/ 1047749 w 1362075"/>
              <a:gd name="connsiteY20" fmla="*/ 1352550 h 1762125"/>
              <a:gd name="connsiteX21" fmla="*/ 1019175 w 1362075"/>
              <a:gd name="connsiteY21" fmla="*/ 1228725 h 1762125"/>
              <a:gd name="connsiteX22" fmla="*/ 876300 w 1362075"/>
              <a:gd name="connsiteY22" fmla="*/ 1143000 h 1762125"/>
              <a:gd name="connsiteX23" fmla="*/ 752475 w 1362075"/>
              <a:gd name="connsiteY23" fmla="*/ 1143000 h 1762125"/>
              <a:gd name="connsiteX24" fmla="*/ 590550 w 1362075"/>
              <a:gd name="connsiteY24" fmla="*/ 1000125 h 1762125"/>
              <a:gd name="connsiteX25" fmla="*/ 628650 w 1362075"/>
              <a:gd name="connsiteY25" fmla="*/ 819150 h 1762125"/>
              <a:gd name="connsiteX26" fmla="*/ 885825 w 1362075"/>
              <a:gd name="connsiteY26" fmla="*/ 638175 h 1762125"/>
              <a:gd name="connsiteX27" fmla="*/ 1123950 w 1362075"/>
              <a:gd name="connsiteY27" fmla="*/ 657225 h 1762125"/>
              <a:gd name="connsiteX28" fmla="*/ 1314450 w 1362075"/>
              <a:gd name="connsiteY28" fmla="*/ 523875 h 1762125"/>
              <a:gd name="connsiteX29" fmla="*/ 1362075 w 1362075"/>
              <a:gd name="connsiteY29" fmla="*/ 352425 h 1762125"/>
              <a:gd name="connsiteX30" fmla="*/ 1314450 w 1362075"/>
              <a:gd name="connsiteY30" fmla="*/ 133350 h 1762125"/>
              <a:gd name="connsiteX31" fmla="*/ 1104900 w 1362075"/>
              <a:gd name="connsiteY31" fmla="*/ 0 h 1762125"/>
              <a:gd name="connsiteX32" fmla="*/ 828675 w 1362075"/>
              <a:gd name="connsiteY32" fmla="*/ 2857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62075" h="1762125">
                <a:moveTo>
                  <a:pt x="828675" y="28575"/>
                </a:moveTo>
                <a:cubicBezTo>
                  <a:pt x="768350" y="52387"/>
                  <a:pt x="730250" y="92075"/>
                  <a:pt x="704850" y="133350"/>
                </a:cubicBezTo>
                <a:cubicBezTo>
                  <a:pt x="679450" y="174625"/>
                  <a:pt x="677862" y="211138"/>
                  <a:pt x="676275" y="276225"/>
                </a:cubicBezTo>
                <a:cubicBezTo>
                  <a:pt x="644525" y="304800"/>
                  <a:pt x="765175" y="504825"/>
                  <a:pt x="733425" y="533400"/>
                </a:cubicBezTo>
                <a:cubicBezTo>
                  <a:pt x="681038" y="584200"/>
                  <a:pt x="666750" y="581025"/>
                  <a:pt x="590550" y="609600"/>
                </a:cubicBezTo>
                <a:cubicBezTo>
                  <a:pt x="533400" y="614363"/>
                  <a:pt x="468311" y="554037"/>
                  <a:pt x="419099" y="542925"/>
                </a:cubicBezTo>
                <a:cubicBezTo>
                  <a:pt x="369887" y="531813"/>
                  <a:pt x="334962" y="539750"/>
                  <a:pt x="295275" y="542925"/>
                </a:cubicBezTo>
                <a:cubicBezTo>
                  <a:pt x="255588" y="546100"/>
                  <a:pt x="196849" y="550863"/>
                  <a:pt x="152399" y="581025"/>
                </a:cubicBezTo>
                <a:cubicBezTo>
                  <a:pt x="107949" y="611187"/>
                  <a:pt x="19050" y="671512"/>
                  <a:pt x="0" y="723900"/>
                </a:cubicBezTo>
                <a:lnTo>
                  <a:pt x="0" y="923925"/>
                </a:lnTo>
                <a:cubicBezTo>
                  <a:pt x="28575" y="962025"/>
                  <a:pt x="38100" y="1066800"/>
                  <a:pt x="66675" y="1104900"/>
                </a:cubicBezTo>
                <a:cubicBezTo>
                  <a:pt x="98425" y="1136650"/>
                  <a:pt x="225425" y="1158875"/>
                  <a:pt x="257175" y="1190625"/>
                </a:cubicBezTo>
                <a:cubicBezTo>
                  <a:pt x="273050" y="1206500"/>
                  <a:pt x="441325" y="1184275"/>
                  <a:pt x="457200" y="1200150"/>
                </a:cubicBezTo>
                <a:cubicBezTo>
                  <a:pt x="482600" y="1247775"/>
                  <a:pt x="527050" y="1247775"/>
                  <a:pt x="552450" y="1295400"/>
                </a:cubicBezTo>
                <a:cubicBezTo>
                  <a:pt x="517525" y="1327150"/>
                  <a:pt x="492124" y="1377950"/>
                  <a:pt x="457199" y="1409700"/>
                </a:cubicBezTo>
                <a:cubicBezTo>
                  <a:pt x="457199" y="1466850"/>
                  <a:pt x="390525" y="1524000"/>
                  <a:pt x="390525" y="1581150"/>
                </a:cubicBezTo>
                <a:cubicBezTo>
                  <a:pt x="384175" y="1643063"/>
                  <a:pt x="509588" y="1704975"/>
                  <a:pt x="542925" y="1752600"/>
                </a:cubicBezTo>
                <a:lnTo>
                  <a:pt x="781050" y="1762125"/>
                </a:lnTo>
                <a:lnTo>
                  <a:pt x="990600" y="1657350"/>
                </a:lnTo>
                <a:lnTo>
                  <a:pt x="1038225" y="1533525"/>
                </a:lnTo>
                <a:cubicBezTo>
                  <a:pt x="1042987" y="1477963"/>
                  <a:pt x="1050924" y="1403350"/>
                  <a:pt x="1047749" y="1352550"/>
                </a:cubicBezTo>
                <a:cubicBezTo>
                  <a:pt x="1044574" y="1301750"/>
                  <a:pt x="1042987" y="1258888"/>
                  <a:pt x="1019175" y="1228725"/>
                </a:cubicBezTo>
                <a:lnTo>
                  <a:pt x="876300" y="1143000"/>
                </a:lnTo>
                <a:lnTo>
                  <a:pt x="752475" y="1143000"/>
                </a:lnTo>
                <a:lnTo>
                  <a:pt x="590550" y="1000125"/>
                </a:lnTo>
                <a:lnTo>
                  <a:pt x="628650" y="819150"/>
                </a:lnTo>
                <a:lnTo>
                  <a:pt x="885825" y="638175"/>
                </a:lnTo>
                <a:lnTo>
                  <a:pt x="1123950" y="657225"/>
                </a:lnTo>
                <a:lnTo>
                  <a:pt x="1314450" y="523875"/>
                </a:lnTo>
                <a:lnTo>
                  <a:pt x="1362075" y="352425"/>
                </a:lnTo>
                <a:lnTo>
                  <a:pt x="1314450" y="133350"/>
                </a:lnTo>
                <a:lnTo>
                  <a:pt x="1104900" y="0"/>
                </a:lnTo>
                <a:lnTo>
                  <a:pt x="828675" y="28575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CA"/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9290F7-C6B0-A346-918C-CFC1EFF49AA0}" type="slidenum">
              <a:rPr lang="en-US" sz="1400"/>
              <a:pPr eaLnBrk="1" hangingPunct="1"/>
              <a:t>44</a:t>
            </a:fld>
            <a:endParaRPr lang="en-US" sz="1400"/>
          </a:p>
        </p:txBody>
      </p:sp>
      <p:sp>
        <p:nvSpPr>
          <p:cNvPr id="11" name="Oval 386"/>
          <p:cNvSpPr>
            <a:spLocks noChangeArrowheads="1"/>
          </p:cNvSpPr>
          <p:nvPr/>
        </p:nvSpPr>
        <p:spPr bwMode="auto">
          <a:xfrm>
            <a:off x="3588463" y="1813043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2" name="Straight Connector 11"/>
          <p:cNvCxnSpPr>
            <a:stCxn id="11" idx="2"/>
            <a:endCxn id="30" idx="7"/>
          </p:cNvCxnSpPr>
          <p:nvPr/>
        </p:nvCxnSpPr>
        <p:spPr>
          <a:xfrm flipH="1">
            <a:off x="1859236" y="1973381"/>
            <a:ext cx="1729227" cy="3558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6"/>
          <p:cNvSpPr>
            <a:spLocks noChangeArrowheads="1"/>
          </p:cNvSpPr>
          <p:nvPr/>
        </p:nvSpPr>
        <p:spPr bwMode="auto">
          <a:xfrm>
            <a:off x="5887951" y="21881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19</a:t>
            </a:r>
          </a:p>
        </p:txBody>
      </p:sp>
      <p:cxnSp>
        <p:nvCxnSpPr>
          <p:cNvPr id="14" name="Straight Connector 13"/>
          <p:cNvCxnSpPr>
            <a:stCxn id="13" idx="5"/>
            <a:endCxn id="15" idx="1"/>
          </p:cNvCxnSpPr>
          <p:nvPr/>
        </p:nvCxnSpPr>
        <p:spPr>
          <a:xfrm>
            <a:off x="6161664" y="2461880"/>
            <a:ext cx="852730" cy="2055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86"/>
          <p:cNvSpPr>
            <a:spLocks noChangeArrowheads="1"/>
          </p:cNvSpPr>
          <p:nvPr/>
        </p:nvSpPr>
        <p:spPr bwMode="auto">
          <a:xfrm>
            <a:off x="6967432" y="26204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31</a:t>
            </a:r>
          </a:p>
        </p:txBody>
      </p:sp>
      <p:sp>
        <p:nvSpPr>
          <p:cNvPr id="16" name="Rectangle 387"/>
          <p:cNvSpPr>
            <a:spLocks noChangeAspect="1" noChangeArrowheads="1"/>
          </p:cNvSpPr>
          <p:nvPr/>
        </p:nvSpPr>
        <p:spPr bwMode="auto">
          <a:xfrm>
            <a:off x="7706915" y="3232670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7" name="Straight Connector 16"/>
          <p:cNvCxnSpPr>
            <a:stCxn id="15" idx="5"/>
            <a:endCxn id="16" idx="0"/>
          </p:cNvCxnSpPr>
          <p:nvPr/>
        </p:nvCxnSpPr>
        <p:spPr>
          <a:xfrm>
            <a:off x="7241145" y="2894180"/>
            <a:ext cx="580864" cy="338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86"/>
          <p:cNvSpPr>
            <a:spLocks noChangeArrowheads="1"/>
          </p:cNvSpPr>
          <p:nvPr/>
        </p:nvSpPr>
        <p:spPr bwMode="auto">
          <a:xfrm>
            <a:off x="6538243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19" name="Rectangle 387"/>
          <p:cNvSpPr>
            <a:spLocks noChangeAspect="1" noChangeArrowheads="1"/>
          </p:cNvSpPr>
          <p:nvPr/>
        </p:nvSpPr>
        <p:spPr bwMode="auto">
          <a:xfrm>
            <a:off x="6320324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0" name="Straight Connector 19"/>
          <p:cNvCxnSpPr>
            <a:stCxn id="18" idx="3"/>
            <a:endCxn id="19" idx="0"/>
          </p:cNvCxnSpPr>
          <p:nvPr/>
        </p:nvCxnSpPr>
        <p:spPr>
          <a:xfrm flipH="1">
            <a:off x="6435418" y="3508395"/>
            <a:ext cx="149787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18" idx="0"/>
          </p:cNvCxnSpPr>
          <p:nvPr/>
        </p:nvCxnSpPr>
        <p:spPr>
          <a:xfrm flipH="1">
            <a:off x="6698581" y="2894180"/>
            <a:ext cx="315813" cy="340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6"/>
            <a:endCxn id="13" idx="1"/>
          </p:cNvCxnSpPr>
          <p:nvPr/>
        </p:nvCxnSpPr>
        <p:spPr>
          <a:xfrm>
            <a:off x="3909138" y="1973381"/>
            <a:ext cx="2025775" cy="2617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87"/>
          <p:cNvSpPr>
            <a:spLocks noChangeAspect="1" noChangeArrowheads="1"/>
          </p:cNvSpPr>
          <p:nvPr/>
        </p:nvSpPr>
        <p:spPr bwMode="auto">
          <a:xfrm>
            <a:off x="6875042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4" name="Straight Connector 23"/>
          <p:cNvCxnSpPr>
            <a:stCxn id="18" idx="5"/>
            <a:endCxn id="23" idx="0"/>
          </p:cNvCxnSpPr>
          <p:nvPr/>
        </p:nvCxnSpPr>
        <p:spPr>
          <a:xfrm>
            <a:off x="6811956" y="3508395"/>
            <a:ext cx="17818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86"/>
          <p:cNvSpPr>
            <a:spLocks noChangeArrowheads="1"/>
          </p:cNvSpPr>
          <p:nvPr/>
        </p:nvSpPr>
        <p:spPr bwMode="auto">
          <a:xfrm>
            <a:off x="5100264" y="2667714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13</a:t>
            </a:r>
          </a:p>
        </p:txBody>
      </p:sp>
      <p:cxnSp>
        <p:nvCxnSpPr>
          <p:cNvPr id="27" name="Straight Connector 26"/>
          <p:cNvCxnSpPr>
            <a:stCxn id="25" idx="3"/>
            <a:endCxn id="80" idx="7"/>
          </p:cNvCxnSpPr>
          <p:nvPr/>
        </p:nvCxnSpPr>
        <p:spPr>
          <a:xfrm flipH="1">
            <a:off x="4691121" y="2941427"/>
            <a:ext cx="456105" cy="3141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5" idx="5"/>
          </p:cNvCxnSpPr>
          <p:nvPr/>
        </p:nvCxnSpPr>
        <p:spPr>
          <a:xfrm>
            <a:off x="5373977" y="2941427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25" idx="7"/>
          </p:cNvCxnSpPr>
          <p:nvPr/>
        </p:nvCxnSpPr>
        <p:spPr>
          <a:xfrm flipH="1">
            <a:off x="5373977" y="2461880"/>
            <a:ext cx="560936" cy="25279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386"/>
          <p:cNvSpPr>
            <a:spLocks noChangeArrowheads="1"/>
          </p:cNvSpPr>
          <p:nvPr/>
        </p:nvSpPr>
        <p:spPr bwMode="auto">
          <a:xfrm>
            <a:off x="1585523" y="2282225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</a:t>
            </a:r>
          </a:p>
        </p:txBody>
      </p:sp>
      <p:cxnSp>
        <p:nvCxnSpPr>
          <p:cNvPr id="32" name="Straight Connector 31"/>
          <p:cNvCxnSpPr>
            <a:stCxn id="30" idx="5"/>
            <a:endCxn id="62" idx="1"/>
          </p:cNvCxnSpPr>
          <p:nvPr/>
        </p:nvCxnSpPr>
        <p:spPr>
          <a:xfrm>
            <a:off x="1859236" y="2555938"/>
            <a:ext cx="400173" cy="301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86"/>
          <p:cNvSpPr>
            <a:spLocks noChangeArrowheads="1"/>
          </p:cNvSpPr>
          <p:nvPr/>
        </p:nvSpPr>
        <p:spPr bwMode="auto">
          <a:xfrm>
            <a:off x="936566" y="2813540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34" name="Rectangle 387"/>
          <p:cNvSpPr>
            <a:spLocks noChangeAspect="1" noChangeArrowheads="1"/>
          </p:cNvSpPr>
          <p:nvPr/>
        </p:nvSpPr>
        <p:spPr bwMode="auto">
          <a:xfrm>
            <a:off x="787190" y="3421922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>
          <a:xfrm flipH="1">
            <a:off x="902284" y="3087253"/>
            <a:ext cx="81244" cy="334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33" idx="7"/>
          </p:cNvCxnSpPr>
          <p:nvPr/>
        </p:nvCxnSpPr>
        <p:spPr>
          <a:xfrm flipH="1">
            <a:off x="1210279" y="2555938"/>
            <a:ext cx="422206" cy="304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87"/>
          <p:cNvSpPr>
            <a:spLocks noChangeAspect="1" noChangeArrowheads="1"/>
          </p:cNvSpPr>
          <p:nvPr/>
        </p:nvSpPr>
        <p:spPr bwMode="auto">
          <a:xfrm>
            <a:off x="1244121" y="3411233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8" name="Straight Connector 37"/>
          <p:cNvCxnSpPr>
            <a:stCxn id="33" idx="5"/>
            <a:endCxn id="37" idx="0"/>
          </p:cNvCxnSpPr>
          <p:nvPr/>
        </p:nvCxnSpPr>
        <p:spPr>
          <a:xfrm>
            <a:off x="1210279" y="3087253"/>
            <a:ext cx="148936" cy="323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6"/>
          <p:cNvSpPr>
            <a:spLocks noChangeArrowheads="1"/>
          </p:cNvSpPr>
          <p:nvPr/>
        </p:nvSpPr>
        <p:spPr bwMode="auto">
          <a:xfrm>
            <a:off x="5534434" y="323468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40" name="Rectangle 387"/>
          <p:cNvSpPr>
            <a:spLocks noChangeAspect="1" noChangeArrowheads="1"/>
          </p:cNvSpPr>
          <p:nvPr/>
        </p:nvSpPr>
        <p:spPr bwMode="auto">
          <a:xfrm>
            <a:off x="5321758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1" name="Straight Connector 40"/>
          <p:cNvCxnSpPr>
            <a:stCxn id="39" idx="3"/>
            <a:endCxn id="40" idx="0"/>
          </p:cNvCxnSpPr>
          <p:nvPr/>
        </p:nvCxnSpPr>
        <p:spPr>
          <a:xfrm flipH="1">
            <a:off x="5436852" y="3508395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87"/>
          <p:cNvSpPr>
            <a:spLocks noChangeAspect="1" noChangeArrowheads="1"/>
          </p:cNvSpPr>
          <p:nvPr/>
        </p:nvSpPr>
        <p:spPr bwMode="auto">
          <a:xfrm>
            <a:off x="5899193" y="375329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3" name="Straight Connector 42"/>
          <p:cNvCxnSpPr>
            <a:stCxn id="39" idx="5"/>
            <a:endCxn id="42" idx="0"/>
          </p:cNvCxnSpPr>
          <p:nvPr/>
        </p:nvCxnSpPr>
        <p:spPr>
          <a:xfrm>
            <a:off x="5808147" y="3508395"/>
            <a:ext cx="20614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13755" y="247770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5692" y="35940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4121" y="35720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94200" y="195985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29607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70241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276048" y="393627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39293" y="391758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692941" y="34093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57304" y="295714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68158" y="23337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4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982594" y="229809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434362" y="29738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0282" y="1863858"/>
            <a:ext cx="11701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4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09787" y="148291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5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2" name="Oval 386"/>
          <p:cNvSpPr>
            <a:spLocks noChangeArrowheads="1"/>
          </p:cNvSpPr>
          <p:nvPr/>
        </p:nvSpPr>
        <p:spPr bwMode="auto">
          <a:xfrm>
            <a:off x="2212447" y="281005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63" name="Rectangle 387"/>
          <p:cNvSpPr>
            <a:spLocks noChangeAspect="1" noChangeArrowheads="1"/>
          </p:cNvSpPr>
          <p:nvPr/>
        </p:nvSpPr>
        <p:spPr bwMode="auto">
          <a:xfrm>
            <a:off x="1877927" y="3415457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4" name="Straight Connector 63"/>
          <p:cNvCxnSpPr>
            <a:stCxn id="62" idx="3"/>
            <a:endCxn id="63" idx="0"/>
          </p:cNvCxnSpPr>
          <p:nvPr/>
        </p:nvCxnSpPr>
        <p:spPr>
          <a:xfrm flipH="1">
            <a:off x="1993021" y="3083772"/>
            <a:ext cx="266388" cy="331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5"/>
          </p:cNvCxnSpPr>
          <p:nvPr/>
        </p:nvCxnSpPr>
        <p:spPr>
          <a:xfrm>
            <a:off x="2486160" y="3083772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386"/>
          <p:cNvSpPr>
            <a:spLocks noChangeArrowheads="1"/>
          </p:cNvSpPr>
          <p:nvPr/>
        </p:nvSpPr>
        <p:spPr bwMode="auto">
          <a:xfrm>
            <a:off x="2646617" y="3377027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68" name="Rectangle 387"/>
          <p:cNvSpPr>
            <a:spLocks noChangeAspect="1" noChangeArrowheads="1"/>
          </p:cNvSpPr>
          <p:nvPr/>
        </p:nvSpPr>
        <p:spPr bwMode="auto">
          <a:xfrm>
            <a:off x="2433941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9" name="Straight Connector 68"/>
          <p:cNvCxnSpPr>
            <a:stCxn id="67" idx="3"/>
            <a:endCxn id="68" idx="0"/>
          </p:cNvCxnSpPr>
          <p:nvPr/>
        </p:nvCxnSpPr>
        <p:spPr>
          <a:xfrm flipH="1">
            <a:off x="2549035" y="3660723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87"/>
          <p:cNvSpPr>
            <a:spLocks noChangeAspect="1" noChangeArrowheads="1"/>
          </p:cNvSpPr>
          <p:nvPr/>
        </p:nvSpPr>
        <p:spPr bwMode="auto">
          <a:xfrm>
            <a:off x="3011376" y="3895642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71" name="Straight Connector 70"/>
          <p:cNvCxnSpPr>
            <a:stCxn id="67" idx="5"/>
            <a:endCxn id="70" idx="0"/>
          </p:cNvCxnSpPr>
          <p:nvPr/>
        </p:nvCxnSpPr>
        <p:spPr>
          <a:xfrm>
            <a:off x="2920330" y="3660723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06429" y="358852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0825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82424" y="405993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69487" y="309949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63550" y="248613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0" name="Oval 386"/>
          <p:cNvSpPr>
            <a:spLocks noChangeArrowheads="1"/>
          </p:cNvSpPr>
          <p:nvPr/>
        </p:nvSpPr>
        <p:spPr bwMode="auto">
          <a:xfrm>
            <a:off x="4417408" y="3208581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82" name="Straight Connector 81"/>
          <p:cNvCxnSpPr>
            <a:stCxn id="80" idx="3"/>
            <a:endCxn id="96" idx="7"/>
          </p:cNvCxnSpPr>
          <p:nvPr/>
        </p:nvCxnSpPr>
        <p:spPr>
          <a:xfrm flipH="1">
            <a:off x="4190377" y="3482294"/>
            <a:ext cx="273993" cy="359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0" idx="5"/>
          </p:cNvCxnSpPr>
          <p:nvPr/>
        </p:nvCxnSpPr>
        <p:spPr>
          <a:xfrm>
            <a:off x="4691121" y="3482294"/>
            <a:ext cx="339337" cy="311577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86"/>
          <p:cNvSpPr>
            <a:spLocks noChangeArrowheads="1"/>
          </p:cNvSpPr>
          <p:nvPr/>
        </p:nvSpPr>
        <p:spPr bwMode="auto">
          <a:xfrm>
            <a:off x="4851578" y="377554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11</a:t>
            </a:r>
          </a:p>
        </p:txBody>
      </p:sp>
      <p:sp>
        <p:nvSpPr>
          <p:cNvPr id="85" name="Rectangle 387"/>
          <p:cNvSpPr>
            <a:spLocks noChangeAspect="1" noChangeArrowheads="1"/>
          </p:cNvSpPr>
          <p:nvPr/>
        </p:nvSpPr>
        <p:spPr bwMode="auto">
          <a:xfrm>
            <a:off x="4638902" y="4294165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86" name="Straight Connector 85"/>
          <p:cNvCxnSpPr>
            <a:stCxn id="84" idx="3"/>
            <a:endCxn id="85" idx="0"/>
          </p:cNvCxnSpPr>
          <p:nvPr/>
        </p:nvCxnSpPr>
        <p:spPr>
          <a:xfrm flipH="1">
            <a:off x="4753996" y="4049262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4" idx="5"/>
            <a:endCxn id="111" idx="0"/>
          </p:cNvCxnSpPr>
          <p:nvPr/>
        </p:nvCxnSpPr>
        <p:spPr>
          <a:xfrm>
            <a:off x="5125291" y="4049262"/>
            <a:ext cx="217148" cy="25990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613215" y="445845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74448" y="349801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2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15533" y="287521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3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6" name="Oval 386"/>
          <p:cNvSpPr>
            <a:spLocks noChangeArrowheads="1"/>
          </p:cNvSpPr>
          <p:nvPr/>
        </p:nvSpPr>
        <p:spPr bwMode="auto">
          <a:xfrm>
            <a:off x="3916664" y="3792656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97" name="Rectangle 387"/>
          <p:cNvSpPr>
            <a:spLocks noChangeAspect="1" noChangeArrowheads="1"/>
          </p:cNvSpPr>
          <p:nvPr/>
        </p:nvSpPr>
        <p:spPr bwMode="auto">
          <a:xfrm>
            <a:off x="3703988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98" name="Straight Connector 97"/>
          <p:cNvCxnSpPr>
            <a:stCxn id="96" idx="3"/>
            <a:endCxn id="97" idx="0"/>
          </p:cNvCxnSpPr>
          <p:nvPr/>
        </p:nvCxnSpPr>
        <p:spPr>
          <a:xfrm flipH="1">
            <a:off x="3819082" y="4076352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87"/>
          <p:cNvSpPr>
            <a:spLocks noChangeAspect="1" noChangeArrowheads="1"/>
          </p:cNvSpPr>
          <p:nvPr/>
        </p:nvSpPr>
        <p:spPr bwMode="auto">
          <a:xfrm>
            <a:off x="4281423" y="4311271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00" name="Straight Connector 99"/>
          <p:cNvCxnSpPr>
            <a:stCxn id="96" idx="5"/>
            <a:endCxn id="99" idx="0"/>
          </p:cNvCxnSpPr>
          <p:nvPr/>
        </p:nvCxnSpPr>
        <p:spPr>
          <a:xfrm>
            <a:off x="4190377" y="4076352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67830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52471" y="447555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26158" y="350839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36" y="5410199"/>
            <a:ext cx="782026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1162050"/>
            <a:r>
              <a:rPr lang="en-CA" b="1" dirty="0">
                <a:latin typeface="+mn-lt"/>
              </a:rPr>
              <a:t>Step 2.2: </a:t>
            </a:r>
            <a:r>
              <a:rPr lang="en-CA" dirty="0" err="1">
                <a:latin typeface="+mn-lt"/>
              </a:rPr>
              <a:t>trinode</a:t>
            </a:r>
            <a:r>
              <a:rPr lang="en-CA" dirty="0">
                <a:latin typeface="+mn-lt"/>
              </a:rPr>
              <a:t> discovered (needs double rotation)</a:t>
            </a:r>
          </a:p>
        </p:txBody>
      </p:sp>
      <p:sp>
        <p:nvSpPr>
          <p:cNvPr id="111" name="Oval 386"/>
          <p:cNvSpPr>
            <a:spLocks noChangeArrowheads="1"/>
          </p:cNvSpPr>
          <p:nvPr/>
        </p:nvSpPr>
        <p:spPr bwMode="auto">
          <a:xfrm>
            <a:off x="5182101" y="4309169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12</a:t>
            </a:r>
          </a:p>
        </p:txBody>
      </p:sp>
      <p:sp>
        <p:nvSpPr>
          <p:cNvPr id="112" name="Rectangle 387"/>
          <p:cNvSpPr>
            <a:spLocks noChangeAspect="1" noChangeArrowheads="1"/>
          </p:cNvSpPr>
          <p:nvPr/>
        </p:nvSpPr>
        <p:spPr bwMode="auto">
          <a:xfrm>
            <a:off x="4969425" y="482778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3" name="Straight Connector 112"/>
          <p:cNvCxnSpPr>
            <a:stCxn id="111" idx="3"/>
            <a:endCxn id="112" idx="0"/>
          </p:cNvCxnSpPr>
          <p:nvPr/>
        </p:nvCxnSpPr>
        <p:spPr>
          <a:xfrm flipH="1">
            <a:off x="5084519" y="4592865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387"/>
          <p:cNvSpPr>
            <a:spLocks noChangeAspect="1" noChangeArrowheads="1"/>
          </p:cNvSpPr>
          <p:nvPr/>
        </p:nvSpPr>
        <p:spPr bwMode="auto">
          <a:xfrm>
            <a:off x="5546860" y="482778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5" name="Straight Connector 114"/>
          <p:cNvCxnSpPr>
            <a:stCxn id="111" idx="5"/>
            <a:endCxn id="114" idx="0"/>
          </p:cNvCxnSpPr>
          <p:nvPr/>
        </p:nvCxnSpPr>
        <p:spPr>
          <a:xfrm>
            <a:off x="5455814" y="4592865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4943738" y="4992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517908" y="49920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982142" y="412450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8457" y="375820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191000" y="306833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69090" y="2499752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06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9267" y="653027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Example: Insert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990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Freeform 18441"/>
          <p:cNvSpPr/>
          <p:nvPr/>
        </p:nvSpPr>
        <p:spPr bwMode="auto">
          <a:xfrm>
            <a:off x="4181476" y="2366736"/>
            <a:ext cx="2085975" cy="1266825"/>
          </a:xfrm>
          <a:custGeom>
            <a:avLst/>
            <a:gdLst>
              <a:gd name="connsiteX0" fmla="*/ 0 w 2400300"/>
              <a:gd name="connsiteY0" fmla="*/ 1057275 h 1504950"/>
              <a:gd name="connsiteX1" fmla="*/ 552450 w 2400300"/>
              <a:gd name="connsiteY1" fmla="*/ 1504950 h 1504950"/>
              <a:gd name="connsiteX2" fmla="*/ 1228725 w 2400300"/>
              <a:gd name="connsiteY2" fmla="*/ 923925 h 1504950"/>
              <a:gd name="connsiteX3" fmla="*/ 1943100 w 2400300"/>
              <a:gd name="connsiteY3" fmla="*/ 1457325 h 1504950"/>
              <a:gd name="connsiteX4" fmla="*/ 2400300 w 2400300"/>
              <a:gd name="connsiteY4" fmla="*/ 1009650 h 1504950"/>
              <a:gd name="connsiteX5" fmla="*/ 1085850 w 2400300"/>
              <a:gd name="connsiteY5" fmla="*/ 0 h 1504950"/>
              <a:gd name="connsiteX6" fmla="*/ 0 w 2400300"/>
              <a:gd name="connsiteY6" fmla="*/ 1057275 h 1504950"/>
              <a:gd name="connsiteX0" fmla="*/ 0 w 2400300"/>
              <a:gd name="connsiteY0" fmla="*/ 933450 h 1381125"/>
              <a:gd name="connsiteX1" fmla="*/ 552450 w 2400300"/>
              <a:gd name="connsiteY1" fmla="*/ 1381125 h 1381125"/>
              <a:gd name="connsiteX2" fmla="*/ 1228725 w 2400300"/>
              <a:gd name="connsiteY2" fmla="*/ 800100 h 1381125"/>
              <a:gd name="connsiteX3" fmla="*/ 1943100 w 2400300"/>
              <a:gd name="connsiteY3" fmla="*/ 1333500 h 1381125"/>
              <a:gd name="connsiteX4" fmla="*/ 2400300 w 2400300"/>
              <a:gd name="connsiteY4" fmla="*/ 885825 h 1381125"/>
              <a:gd name="connsiteX5" fmla="*/ 1190625 w 2400300"/>
              <a:gd name="connsiteY5" fmla="*/ 0 h 1381125"/>
              <a:gd name="connsiteX6" fmla="*/ 0 w 2400300"/>
              <a:gd name="connsiteY6" fmla="*/ 933450 h 1381125"/>
              <a:gd name="connsiteX0" fmla="*/ 0 w 2400300"/>
              <a:gd name="connsiteY0" fmla="*/ 933450 h 1381125"/>
              <a:gd name="connsiteX1" fmla="*/ 552450 w 2400300"/>
              <a:gd name="connsiteY1" fmla="*/ 1381125 h 1381125"/>
              <a:gd name="connsiteX2" fmla="*/ 1228725 w 2400300"/>
              <a:gd name="connsiteY2" fmla="*/ 800100 h 1381125"/>
              <a:gd name="connsiteX3" fmla="*/ 1943100 w 2400300"/>
              <a:gd name="connsiteY3" fmla="*/ 1333500 h 1381125"/>
              <a:gd name="connsiteX4" fmla="*/ 2400300 w 2400300"/>
              <a:gd name="connsiteY4" fmla="*/ 885825 h 1381125"/>
              <a:gd name="connsiteX5" fmla="*/ 1190625 w 2400300"/>
              <a:gd name="connsiteY5" fmla="*/ 0 h 1381125"/>
              <a:gd name="connsiteX6" fmla="*/ 1028700 w 2400300"/>
              <a:gd name="connsiteY6" fmla="*/ 85725 h 1381125"/>
              <a:gd name="connsiteX7" fmla="*/ 0 w 2400300"/>
              <a:gd name="connsiteY7" fmla="*/ 933450 h 1381125"/>
              <a:gd name="connsiteX0" fmla="*/ 0 w 2400300"/>
              <a:gd name="connsiteY0" fmla="*/ 933450 h 1381125"/>
              <a:gd name="connsiteX1" fmla="*/ 552450 w 2400300"/>
              <a:gd name="connsiteY1" fmla="*/ 1381125 h 1381125"/>
              <a:gd name="connsiteX2" fmla="*/ 1228725 w 2400300"/>
              <a:gd name="connsiteY2" fmla="*/ 800100 h 1381125"/>
              <a:gd name="connsiteX3" fmla="*/ 1943100 w 2400300"/>
              <a:gd name="connsiteY3" fmla="*/ 1333500 h 1381125"/>
              <a:gd name="connsiteX4" fmla="*/ 2400300 w 2400300"/>
              <a:gd name="connsiteY4" fmla="*/ 885825 h 1381125"/>
              <a:gd name="connsiteX5" fmla="*/ 1343025 w 2400300"/>
              <a:gd name="connsiteY5" fmla="*/ 66675 h 1381125"/>
              <a:gd name="connsiteX6" fmla="*/ 1190625 w 2400300"/>
              <a:gd name="connsiteY6" fmla="*/ 0 h 1381125"/>
              <a:gd name="connsiteX7" fmla="*/ 1028700 w 2400300"/>
              <a:gd name="connsiteY7" fmla="*/ 85725 h 1381125"/>
              <a:gd name="connsiteX8" fmla="*/ 0 w 2400300"/>
              <a:gd name="connsiteY8" fmla="*/ 933450 h 1381125"/>
              <a:gd name="connsiteX0" fmla="*/ 0 w 2400300"/>
              <a:gd name="connsiteY0" fmla="*/ 933450 h 1381125"/>
              <a:gd name="connsiteX1" fmla="*/ 552450 w 2400300"/>
              <a:gd name="connsiteY1" fmla="*/ 1381125 h 1381125"/>
              <a:gd name="connsiteX2" fmla="*/ 1228725 w 2400300"/>
              <a:gd name="connsiteY2" fmla="*/ 800100 h 1381125"/>
              <a:gd name="connsiteX3" fmla="*/ 1943100 w 2400300"/>
              <a:gd name="connsiteY3" fmla="*/ 1333500 h 1381125"/>
              <a:gd name="connsiteX4" fmla="*/ 2400300 w 2400300"/>
              <a:gd name="connsiteY4" fmla="*/ 885825 h 1381125"/>
              <a:gd name="connsiteX5" fmla="*/ 1524000 w 2400300"/>
              <a:gd name="connsiteY5" fmla="*/ 390525 h 1381125"/>
              <a:gd name="connsiteX6" fmla="*/ 1343025 w 2400300"/>
              <a:gd name="connsiteY6" fmla="*/ 66675 h 1381125"/>
              <a:gd name="connsiteX7" fmla="*/ 1190625 w 2400300"/>
              <a:gd name="connsiteY7" fmla="*/ 0 h 1381125"/>
              <a:gd name="connsiteX8" fmla="*/ 1028700 w 2400300"/>
              <a:gd name="connsiteY8" fmla="*/ 85725 h 1381125"/>
              <a:gd name="connsiteX9" fmla="*/ 0 w 2400300"/>
              <a:gd name="connsiteY9" fmla="*/ 933450 h 1381125"/>
              <a:gd name="connsiteX0" fmla="*/ 0 w 2400300"/>
              <a:gd name="connsiteY0" fmla="*/ 933450 h 1381125"/>
              <a:gd name="connsiteX1" fmla="*/ 552450 w 2400300"/>
              <a:gd name="connsiteY1" fmla="*/ 1381125 h 1381125"/>
              <a:gd name="connsiteX2" fmla="*/ 1228725 w 2400300"/>
              <a:gd name="connsiteY2" fmla="*/ 800100 h 1381125"/>
              <a:gd name="connsiteX3" fmla="*/ 1943100 w 2400300"/>
              <a:gd name="connsiteY3" fmla="*/ 1333500 h 1381125"/>
              <a:gd name="connsiteX4" fmla="*/ 2400300 w 2400300"/>
              <a:gd name="connsiteY4" fmla="*/ 885825 h 1381125"/>
              <a:gd name="connsiteX5" fmla="*/ 1524000 w 2400300"/>
              <a:gd name="connsiteY5" fmla="*/ 390525 h 1381125"/>
              <a:gd name="connsiteX6" fmla="*/ 1343025 w 2400300"/>
              <a:gd name="connsiteY6" fmla="*/ 66675 h 1381125"/>
              <a:gd name="connsiteX7" fmla="*/ 1190625 w 2400300"/>
              <a:gd name="connsiteY7" fmla="*/ 0 h 1381125"/>
              <a:gd name="connsiteX8" fmla="*/ 1028700 w 2400300"/>
              <a:gd name="connsiteY8" fmla="*/ 85725 h 1381125"/>
              <a:gd name="connsiteX9" fmla="*/ 0 w 2400300"/>
              <a:gd name="connsiteY9" fmla="*/ 933450 h 1381125"/>
              <a:gd name="connsiteX0" fmla="*/ 0 w 2238375"/>
              <a:gd name="connsiteY0" fmla="*/ 933450 h 1381125"/>
              <a:gd name="connsiteX1" fmla="*/ 552450 w 2238375"/>
              <a:gd name="connsiteY1" fmla="*/ 1381125 h 1381125"/>
              <a:gd name="connsiteX2" fmla="*/ 1228725 w 2238375"/>
              <a:gd name="connsiteY2" fmla="*/ 800100 h 1381125"/>
              <a:gd name="connsiteX3" fmla="*/ 1943100 w 2238375"/>
              <a:gd name="connsiteY3" fmla="*/ 1333500 h 1381125"/>
              <a:gd name="connsiteX4" fmla="*/ 2238375 w 2238375"/>
              <a:gd name="connsiteY4" fmla="*/ 876300 h 1381125"/>
              <a:gd name="connsiteX5" fmla="*/ 1524000 w 2238375"/>
              <a:gd name="connsiteY5" fmla="*/ 390525 h 1381125"/>
              <a:gd name="connsiteX6" fmla="*/ 1343025 w 2238375"/>
              <a:gd name="connsiteY6" fmla="*/ 66675 h 1381125"/>
              <a:gd name="connsiteX7" fmla="*/ 1190625 w 2238375"/>
              <a:gd name="connsiteY7" fmla="*/ 0 h 1381125"/>
              <a:gd name="connsiteX8" fmla="*/ 1028700 w 2238375"/>
              <a:gd name="connsiteY8" fmla="*/ 85725 h 1381125"/>
              <a:gd name="connsiteX9" fmla="*/ 0 w 2238375"/>
              <a:gd name="connsiteY9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943100 w 2252926"/>
              <a:gd name="connsiteY3" fmla="*/ 1333500 h 1381125"/>
              <a:gd name="connsiteX4" fmla="*/ 2238375 w 2252926"/>
              <a:gd name="connsiteY4" fmla="*/ 876300 h 1381125"/>
              <a:gd name="connsiteX5" fmla="*/ 2143126 w 2252926"/>
              <a:gd name="connsiteY5" fmla="*/ 676275 h 1381125"/>
              <a:gd name="connsiteX6" fmla="*/ 1524000 w 2252926"/>
              <a:gd name="connsiteY6" fmla="*/ 390525 h 1381125"/>
              <a:gd name="connsiteX7" fmla="*/ 1343025 w 2252926"/>
              <a:gd name="connsiteY7" fmla="*/ 66675 h 1381125"/>
              <a:gd name="connsiteX8" fmla="*/ 1190625 w 2252926"/>
              <a:gd name="connsiteY8" fmla="*/ 0 h 1381125"/>
              <a:gd name="connsiteX9" fmla="*/ 1028700 w 2252926"/>
              <a:gd name="connsiteY9" fmla="*/ 85725 h 1381125"/>
              <a:gd name="connsiteX10" fmla="*/ 0 w 2252926"/>
              <a:gd name="connsiteY10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943100 w 2252926"/>
              <a:gd name="connsiteY3" fmla="*/ 1333500 h 1381125"/>
              <a:gd name="connsiteX4" fmla="*/ 2238375 w 2252926"/>
              <a:gd name="connsiteY4" fmla="*/ 876300 h 1381125"/>
              <a:gd name="connsiteX5" fmla="*/ 2143126 w 2252926"/>
              <a:gd name="connsiteY5" fmla="*/ 676275 h 1381125"/>
              <a:gd name="connsiteX6" fmla="*/ 1524000 w 2252926"/>
              <a:gd name="connsiteY6" fmla="*/ 390525 h 1381125"/>
              <a:gd name="connsiteX7" fmla="*/ 1343025 w 2252926"/>
              <a:gd name="connsiteY7" fmla="*/ 66675 h 1381125"/>
              <a:gd name="connsiteX8" fmla="*/ 1190625 w 2252926"/>
              <a:gd name="connsiteY8" fmla="*/ 0 h 1381125"/>
              <a:gd name="connsiteX9" fmla="*/ 1028700 w 2252926"/>
              <a:gd name="connsiteY9" fmla="*/ 85725 h 1381125"/>
              <a:gd name="connsiteX10" fmla="*/ 0 w 2252926"/>
              <a:gd name="connsiteY10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943100 w 2252926"/>
              <a:gd name="connsiteY3" fmla="*/ 1333500 h 1381125"/>
              <a:gd name="connsiteX4" fmla="*/ 2238375 w 2252926"/>
              <a:gd name="connsiteY4" fmla="*/ 876300 h 1381125"/>
              <a:gd name="connsiteX5" fmla="*/ 2143126 w 2252926"/>
              <a:gd name="connsiteY5" fmla="*/ 676275 h 1381125"/>
              <a:gd name="connsiteX6" fmla="*/ 1924050 w 2252926"/>
              <a:gd name="connsiteY6" fmla="*/ 485775 h 1381125"/>
              <a:gd name="connsiteX7" fmla="*/ 1524000 w 2252926"/>
              <a:gd name="connsiteY7" fmla="*/ 390525 h 1381125"/>
              <a:gd name="connsiteX8" fmla="*/ 1343025 w 2252926"/>
              <a:gd name="connsiteY8" fmla="*/ 66675 h 1381125"/>
              <a:gd name="connsiteX9" fmla="*/ 1190625 w 2252926"/>
              <a:gd name="connsiteY9" fmla="*/ 0 h 1381125"/>
              <a:gd name="connsiteX10" fmla="*/ 1028700 w 2252926"/>
              <a:gd name="connsiteY10" fmla="*/ 85725 h 1381125"/>
              <a:gd name="connsiteX11" fmla="*/ 0 w 2252926"/>
              <a:gd name="connsiteY11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943100 w 2252926"/>
              <a:gd name="connsiteY3" fmla="*/ 1333500 h 1381125"/>
              <a:gd name="connsiteX4" fmla="*/ 2238375 w 2252926"/>
              <a:gd name="connsiteY4" fmla="*/ 876300 h 1381125"/>
              <a:gd name="connsiteX5" fmla="*/ 2143126 w 2252926"/>
              <a:gd name="connsiteY5" fmla="*/ 676275 h 1381125"/>
              <a:gd name="connsiteX6" fmla="*/ 1924050 w 2252926"/>
              <a:gd name="connsiteY6" fmla="*/ 485775 h 1381125"/>
              <a:gd name="connsiteX7" fmla="*/ 1524000 w 2252926"/>
              <a:gd name="connsiteY7" fmla="*/ 390525 h 1381125"/>
              <a:gd name="connsiteX8" fmla="*/ 1343025 w 2252926"/>
              <a:gd name="connsiteY8" fmla="*/ 66675 h 1381125"/>
              <a:gd name="connsiteX9" fmla="*/ 1190625 w 2252926"/>
              <a:gd name="connsiteY9" fmla="*/ 0 h 1381125"/>
              <a:gd name="connsiteX10" fmla="*/ 1028700 w 2252926"/>
              <a:gd name="connsiteY10" fmla="*/ 85725 h 1381125"/>
              <a:gd name="connsiteX11" fmla="*/ 0 w 2252926"/>
              <a:gd name="connsiteY11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914525 w 2252926"/>
              <a:gd name="connsiteY3" fmla="*/ 1181100 h 1381125"/>
              <a:gd name="connsiteX4" fmla="*/ 2238375 w 2252926"/>
              <a:gd name="connsiteY4" fmla="*/ 876300 h 1381125"/>
              <a:gd name="connsiteX5" fmla="*/ 2143126 w 2252926"/>
              <a:gd name="connsiteY5" fmla="*/ 676275 h 1381125"/>
              <a:gd name="connsiteX6" fmla="*/ 1924050 w 2252926"/>
              <a:gd name="connsiteY6" fmla="*/ 485775 h 1381125"/>
              <a:gd name="connsiteX7" fmla="*/ 1524000 w 2252926"/>
              <a:gd name="connsiteY7" fmla="*/ 390525 h 1381125"/>
              <a:gd name="connsiteX8" fmla="*/ 1343025 w 2252926"/>
              <a:gd name="connsiteY8" fmla="*/ 66675 h 1381125"/>
              <a:gd name="connsiteX9" fmla="*/ 1190625 w 2252926"/>
              <a:gd name="connsiteY9" fmla="*/ 0 h 1381125"/>
              <a:gd name="connsiteX10" fmla="*/ 1028700 w 2252926"/>
              <a:gd name="connsiteY10" fmla="*/ 85725 h 1381125"/>
              <a:gd name="connsiteX11" fmla="*/ 0 w 2252926"/>
              <a:gd name="connsiteY11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914525 w 2252926"/>
              <a:gd name="connsiteY3" fmla="*/ 1181100 h 1381125"/>
              <a:gd name="connsiteX4" fmla="*/ 2085975 w 2252926"/>
              <a:gd name="connsiteY4" fmla="*/ 1076325 h 1381125"/>
              <a:gd name="connsiteX5" fmla="*/ 2238375 w 2252926"/>
              <a:gd name="connsiteY5" fmla="*/ 876300 h 1381125"/>
              <a:gd name="connsiteX6" fmla="*/ 2143126 w 2252926"/>
              <a:gd name="connsiteY6" fmla="*/ 676275 h 1381125"/>
              <a:gd name="connsiteX7" fmla="*/ 1924050 w 2252926"/>
              <a:gd name="connsiteY7" fmla="*/ 485775 h 1381125"/>
              <a:gd name="connsiteX8" fmla="*/ 1524000 w 2252926"/>
              <a:gd name="connsiteY8" fmla="*/ 390525 h 1381125"/>
              <a:gd name="connsiteX9" fmla="*/ 1343025 w 2252926"/>
              <a:gd name="connsiteY9" fmla="*/ 66675 h 1381125"/>
              <a:gd name="connsiteX10" fmla="*/ 1190625 w 2252926"/>
              <a:gd name="connsiteY10" fmla="*/ 0 h 1381125"/>
              <a:gd name="connsiteX11" fmla="*/ 1028700 w 2252926"/>
              <a:gd name="connsiteY11" fmla="*/ 85725 h 1381125"/>
              <a:gd name="connsiteX12" fmla="*/ 0 w 2252926"/>
              <a:gd name="connsiteY12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905000 w 2252926"/>
              <a:gd name="connsiteY3" fmla="*/ 1219200 h 1381125"/>
              <a:gd name="connsiteX4" fmla="*/ 2085975 w 2252926"/>
              <a:gd name="connsiteY4" fmla="*/ 1076325 h 1381125"/>
              <a:gd name="connsiteX5" fmla="*/ 2238375 w 2252926"/>
              <a:gd name="connsiteY5" fmla="*/ 876300 h 1381125"/>
              <a:gd name="connsiteX6" fmla="*/ 2143126 w 2252926"/>
              <a:gd name="connsiteY6" fmla="*/ 676275 h 1381125"/>
              <a:gd name="connsiteX7" fmla="*/ 1924050 w 2252926"/>
              <a:gd name="connsiteY7" fmla="*/ 485775 h 1381125"/>
              <a:gd name="connsiteX8" fmla="*/ 1524000 w 2252926"/>
              <a:gd name="connsiteY8" fmla="*/ 390525 h 1381125"/>
              <a:gd name="connsiteX9" fmla="*/ 1343025 w 2252926"/>
              <a:gd name="connsiteY9" fmla="*/ 66675 h 1381125"/>
              <a:gd name="connsiteX10" fmla="*/ 1190625 w 2252926"/>
              <a:gd name="connsiteY10" fmla="*/ 0 h 1381125"/>
              <a:gd name="connsiteX11" fmla="*/ 1028700 w 2252926"/>
              <a:gd name="connsiteY11" fmla="*/ 85725 h 1381125"/>
              <a:gd name="connsiteX12" fmla="*/ 0 w 2252926"/>
              <a:gd name="connsiteY12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743075 w 2252926"/>
              <a:gd name="connsiteY3" fmla="*/ 1171575 h 1381125"/>
              <a:gd name="connsiteX4" fmla="*/ 1905000 w 2252926"/>
              <a:gd name="connsiteY4" fmla="*/ 1219200 h 1381125"/>
              <a:gd name="connsiteX5" fmla="*/ 2085975 w 2252926"/>
              <a:gd name="connsiteY5" fmla="*/ 1076325 h 1381125"/>
              <a:gd name="connsiteX6" fmla="*/ 2238375 w 2252926"/>
              <a:gd name="connsiteY6" fmla="*/ 876300 h 1381125"/>
              <a:gd name="connsiteX7" fmla="*/ 2143126 w 2252926"/>
              <a:gd name="connsiteY7" fmla="*/ 676275 h 1381125"/>
              <a:gd name="connsiteX8" fmla="*/ 1924050 w 2252926"/>
              <a:gd name="connsiteY8" fmla="*/ 485775 h 1381125"/>
              <a:gd name="connsiteX9" fmla="*/ 1524000 w 2252926"/>
              <a:gd name="connsiteY9" fmla="*/ 390525 h 1381125"/>
              <a:gd name="connsiteX10" fmla="*/ 1343025 w 2252926"/>
              <a:gd name="connsiteY10" fmla="*/ 66675 h 1381125"/>
              <a:gd name="connsiteX11" fmla="*/ 1190625 w 2252926"/>
              <a:gd name="connsiteY11" fmla="*/ 0 h 1381125"/>
              <a:gd name="connsiteX12" fmla="*/ 1028700 w 2252926"/>
              <a:gd name="connsiteY12" fmla="*/ 85725 h 1381125"/>
              <a:gd name="connsiteX13" fmla="*/ 0 w 2252926"/>
              <a:gd name="connsiteY13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743075 w 2252926"/>
              <a:gd name="connsiteY3" fmla="*/ 1171575 h 1381125"/>
              <a:gd name="connsiteX4" fmla="*/ 1905000 w 2252926"/>
              <a:gd name="connsiteY4" fmla="*/ 1219200 h 1381125"/>
              <a:gd name="connsiteX5" fmla="*/ 2085975 w 2252926"/>
              <a:gd name="connsiteY5" fmla="*/ 1076325 h 1381125"/>
              <a:gd name="connsiteX6" fmla="*/ 2238375 w 2252926"/>
              <a:gd name="connsiteY6" fmla="*/ 876300 h 1381125"/>
              <a:gd name="connsiteX7" fmla="*/ 2143126 w 2252926"/>
              <a:gd name="connsiteY7" fmla="*/ 676275 h 1381125"/>
              <a:gd name="connsiteX8" fmla="*/ 1924050 w 2252926"/>
              <a:gd name="connsiteY8" fmla="*/ 485775 h 1381125"/>
              <a:gd name="connsiteX9" fmla="*/ 1524000 w 2252926"/>
              <a:gd name="connsiteY9" fmla="*/ 390525 h 1381125"/>
              <a:gd name="connsiteX10" fmla="*/ 1343025 w 2252926"/>
              <a:gd name="connsiteY10" fmla="*/ 66675 h 1381125"/>
              <a:gd name="connsiteX11" fmla="*/ 1190625 w 2252926"/>
              <a:gd name="connsiteY11" fmla="*/ 0 h 1381125"/>
              <a:gd name="connsiteX12" fmla="*/ 1028700 w 2252926"/>
              <a:gd name="connsiteY12" fmla="*/ 85725 h 1381125"/>
              <a:gd name="connsiteX13" fmla="*/ 0 w 2252926"/>
              <a:gd name="connsiteY13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28725 w 2252926"/>
              <a:gd name="connsiteY2" fmla="*/ 800100 h 1381125"/>
              <a:gd name="connsiteX3" fmla="*/ 1543050 w 2252926"/>
              <a:gd name="connsiteY3" fmla="*/ 885825 h 1381125"/>
              <a:gd name="connsiteX4" fmla="*/ 1743075 w 2252926"/>
              <a:gd name="connsiteY4" fmla="*/ 1171575 h 1381125"/>
              <a:gd name="connsiteX5" fmla="*/ 1905000 w 2252926"/>
              <a:gd name="connsiteY5" fmla="*/ 1219200 h 1381125"/>
              <a:gd name="connsiteX6" fmla="*/ 2085975 w 2252926"/>
              <a:gd name="connsiteY6" fmla="*/ 1076325 h 1381125"/>
              <a:gd name="connsiteX7" fmla="*/ 2238375 w 2252926"/>
              <a:gd name="connsiteY7" fmla="*/ 876300 h 1381125"/>
              <a:gd name="connsiteX8" fmla="*/ 2143126 w 2252926"/>
              <a:gd name="connsiteY8" fmla="*/ 676275 h 1381125"/>
              <a:gd name="connsiteX9" fmla="*/ 1924050 w 2252926"/>
              <a:gd name="connsiteY9" fmla="*/ 485775 h 1381125"/>
              <a:gd name="connsiteX10" fmla="*/ 1524000 w 2252926"/>
              <a:gd name="connsiteY10" fmla="*/ 390525 h 1381125"/>
              <a:gd name="connsiteX11" fmla="*/ 1343025 w 2252926"/>
              <a:gd name="connsiteY11" fmla="*/ 66675 h 1381125"/>
              <a:gd name="connsiteX12" fmla="*/ 1190625 w 2252926"/>
              <a:gd name="connsiteY12" fmla="*/ 0 h 1381125"/>
              <a:gd name="connsiteX13" fmla="*/ 1028700 w 2252926"/>
              <a:gd name="connsiteY13" fmla="*/ 85725 h 1381125"/>
              <a:gd name="connsiteX14" fmla="*/ 0 w 2252926"/>
              <a:gd name="connsiteY14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247775 w 2252926"/>
              <a:gd name="connsiteY2" fmla="*/ 742950 h 1381125"/>
              <a:gd name="connsiteX3" fmla="*/ 1543050 w 2252926"/>
              <a:gd name="connsiteY3" fmla="*/ 885825 h 1381125"/>
              <a:gd name="connsiteX4" fmla="*/ 1743075 w 2252926"/>
              <a:gd name="connsiteY4" fmla="*/ 1171575 h 1381125"/>
              <a:gd name="connsiteX5" fmla="*/ 1905000 w 2252926"/>
              <a:gd name="connsiteY5" fmla="*/ 1219200 h 1381125"/>
              <a:gd name="connsiteX6" fmla="*/ 2085975 w 2252926"/>
              <a:gd name="connsiteY6" fmla="*/ 1076325 h 1381125"/>
              <a:gd name="connsiteX7" fmla="*/ 2238375 w 2252926"/>
              <a:gd name="connsiteY7" fmla="*/ 876300 h 1381125"/>
              <a:gd name="connsiteX8" fmla="*/ 2143126 w 2252926"/>
              <a:gd name="connsiteY8" fmla="*/ 676275 h 1381125"/>
              <a:gd name="connsiteX9" fmla="*/ 1924050 w 2252926"/>
              <a:gd name="connsiteY9" fmla="*/ 485775 h 1381125"/>
              <a:gd name="connsiteX10" fmla="*/ 1524000 w 2252926"/>
              <a:gd name="connsiteY10" fmla="*/ 390525 h 1381125"/>
              <a:gd name="connsiteX11" fmla="*/ 1343025 w 2252926"/>
              <a:gd name="connsiteY11" fmla="*/ 66675 h 1381125"/>
              <a:gd name="connsiteX12" fmla="*/ 1190625 w 2252926"/>
              <a:gd name="connsiteY12" fmla="*/ 0 h 1381125"/>
              <a:gd name="connsiteX13" fmla="*/ 1028700 w 2252926"/>
              <a:gd name="connsiteY13" fmla="*/ 85725 h 1381125"/>
              <a:gd name="connsiteX14" fmla="*/ 0 w 2252926"/>
              <a:gd name="connsiteY14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1114425 w 2252926"/>
              <a:gd name="connsiteY2" fmla="*/ 742950 h 1381125"/>
              <a:gd name="connsiteX3" fmla="*/ 1247775 w 2252926"/>
              <a:gd name="connsiteY3" fmla="*/ 742950 h 1381125"/>
              <a:gd name="connsiteX4" fmla="*/ 1543050 w 2252926"/>
              <a:gd name="connsiteY4" fmla="*/ 885825 h 1381125"/>
              <a:gd name="connsiteX5" fmla="*/ 1743075 w 2252926"/>
              <a:gd name="connsiteY5" fmla="*/ 1171575 h 1381125"/>
              <a:gd name="connsiteX6" fmla="*/ 1905000 w 2252926"/>
              <a:gd name="connsiteY6" fmla="*/ 1219200 h 1381125"/>
              <a:gd name="connsiteX7" fmla="*/ 2085975 w 2252926"/>
              <a:gd name="connsiteY7" fmla="*/ 1076325 h 1381125"/>
              <a:gd name="connsiteX8" fmla="*/ 2238375 w 2252926"/>
              <a:gd name="connsiteY8" fmla="*/ 876300 h 1381125"/>
              <a:gd name="connsiteX9" fmla="*/ 2143126 w 2252926"/>
              <a:gd name="connsiteY9" fmla="*/ 676275 h 1381125"/>
              <a:gd name="connsiteX10" fmla="*/ 1924050 w 2252926"/>
              <a:gd name="connsiteY10" fmla="*/ 485775 h 1381125"/>
              <a:gd name="connsiteX11" fmla="*/ 1524000 w 2252926"/>
              <a:gd name="connsiteY11" fmla="*/ 390525 h 1381125"/>
              <a:gd name="connsiteX12" fmla="*/ 1343025 w 2252926"/>
              <a:gd name="connsiteY12" fmla="*/ 66675 h 1381125"/>
              <a:gd name="connsiteX13" fmla="*/ 1190625 w 2252926"/>
              <a:gd name="connsiteY13" fmla="*/ 0 h 1381125"/>
              <a:gd name="connsiteX14" fmla="*/ 1028700 w 2252926"/>
              <a:gd name="connsiteY14" fmla="*/ 85725 h 1381125"/>
              <a:gd name="connsiteX15" fmla="*/ 0 w 2252926"/>
              <a:gd name="connsiteY15" fmla="*/ 933450 h 1381125"/>
              <a:gd name="connsiteX0" fmla="*/ 0 w 2252926"/>
              <a:gd name="connsiteY0" fmla="*/ 933450 h 1381125"/>
              <a:gd name="connsiteX1" fmla="*/ 552450 w 2252926"/>
              <a:gd name="connsiteY1" fmla="*/ 1381125 h 1381125"/>
              <a:gd name="connsiteX2" fmla="*/ 895350 w 2252926"/>
              <a:gd name="connsiteY2" fmla="*/ 857250 h 1381125"/>
              <a:gd name="connsiteX3" fmla="*/ 1114425 w 2252926"/>
              <a:gd name="connsiteY3" fmla="*/ 742950 h 1381125"/>
              <a:gd name="connsiteX4" fmla="*/ 1247775 w 2252926"/>
              <a:gd name="connsiteY4" fmla="*/ 742950 h 1381125"/>
              <a:gd name="connsiteX5" fmla="*/ 1543050 w 2252926"/>
              <a:gd name="connsiteY5" fmla="*/ 885825 h 1381125"/>
              <a:gd name="connsiteX6" fmla="*/ 1743075 w 2252926"/>
              <a:gd name="connsiteY6" fmla="*/ 1171575 h 1381125"/>
              <a:gd name="connsiteX7" fmla="*/ 1905000 w 2252926"/>
              <a:gd name="connsiteY7" fmla="*/ 1219200 h 1381125"/>
              <a:gd name="connsiteX8" fmla="*/ 2085975 w 2252926"/>
              <a:gd name="connsiteY8" fmla="*/ 1076325 h 1381125"/>
              <a:gd name="connsiteX9" fmla="*/ 2238375 w 2252926"/>
              <a:gd name="connsiteY9" fmla="*/ 876300 h 1381125"/>
              <a:gd name="connsiteX10" fmla="*/ 2143126 w 2252926"/>
              <a:gd name="connsiteY10" fmla="*/ 676275 h 1381125"/>
              <a:gd name="connsiteX11" fmla="*/ 1924050 w 2252926"/>
              <a:gd name="connsiteY11" fmla="*/ 485775 h 1381125"/>
              <a:gd name="connsiteX12" fmla="*/ 1524000 w 2252926"/>
              <a:gd name="connsiteY12" fmla="*/ 390525 h 1381125"/>
              <a:gd name="connsiteX13" fmla="*/ 1343025 w 2252926"/>
              <a:gd name="connsiteY13" fmla="*/ 66675 h 1381125"/>
              <a:gd name="connsiteX14" fmla="*/ 1190625 w 2252926"/>
              <a:gd name="connsiteY14" fmla="*/ 0 h 1381125"/>
              <a:gd name="connsiteX15" fmla="*/ 1028700 w 2252926"/>
              <a:gd name="connsiteY15" fmla="*/ 85725 h 1381125"/>
              <a:gd name="connsiteX16" fmla="*/ 0 w 2252926"/>
              <a:gd name="connsiteY16" fmla="*/ 933450 h 1381125"/>
              <a:gd name="connsiteX0" fmla="*/ 0 w 2252926"/>
              <a:gd name="connsiteY0" fmla="*/ 933450 h 1383414"/>
              <a:gd name="connsiteX1" fmla="*/ 552450 w 2252926"/>
              <a:gd name="connsiteY1" fmla="*/ 1381125 h 1383414"/>
              <a:gd name="connsiteX2" fmla="*/ 800100 w 2252926"/>
              <a:gd name="connsiteY2" fmla="*/ 1047750 h 1383414"/>
              <a:gd name="connsiteX3" fmla="*/ 895350 w 2252926"/>
              <a:gd name="connsiteY3" fmla="*/ 857250 h 1383414"/>
              <a:gd name="connsiteX4" fmla="*/ 1114425 w 2252926"/>
              <a:gd name="connsiteY4" fmla="*/ 742950 h 1383414"/>
              <a:gd name="connsiteX5" fmla="*/ 1247775 w 2252926"/>
              <a:gd name="connsiteY5" fmla="*/ 742950 h 1383414"/>
              <a:gd name="connsiteX6" fmla="*/ 1543050 w 2252926"/>
              <a:gd name="connsiteY6" fmla="*/ 885825 h 1383414"/>
              <a:gd name="connsiteX7" fmla="*/ 1743075 w 2252926"/>
              <a:gd name="connsiteY7" fmla="*/ 1171575 h 1383414"/>
              <a:gd name="connsiteX8" fmla="*/ 1905000 w 2252926"/>
              <a:gd name="connsiteY8" fmla="*/ 1219200 h 1383414"/>
              <a:gd name="connsiteX9" fmla="*/ 2085975 w 2252926"/>
              <a:gd name="connsiteY9" fmla="*/ 1076325 h 1383414"/>
              <a:gd name="connsiteX10" fmla="*/ 2238375 w 2252926"/>
              <a:gd name="connsiteY10" fmla="*/ 876300 h 1383414"/>
              <a:gd name="connsiteX11" fmla="*/ 2143126 w 2252926"/>
              <a:gd name="connsiteY11" fmla="*/ 676275 h 1383414"/>
              <a:gd name="connsiteX12" fmla="*/ 1924050 w 2252926"/>
              <a:gd name="connsiteY12" fmla="*/ 485775 h 1383414"/>
              <a:gd name="connsiteX13" fmla="*/ 1524000 w 2252926"/>
              <a:gd name="connsiteY13" fmla="*/ 390525 h 1383414"/>
              <a:gd name="connsiteX14" fmla="*/ 1343025 w 2252926"/>
              <a:gd name="connsiteY14" fmla="*/ 66675 h 1383414"/>
              <a:gd name="connsiteX15" fmla="*/ 1190625 w 2252926"/>
              <a:gd name="connsiteY15" fmla="*/ 0 h 1383414"/>
              <a:gd name="connsiteX16" fmla="*/ 1028700 w 2252926"/>
              <a:gd name="connsiteY16" fmla="*/ 85725 h 1383414"/>
              <a:gd name="connsiteX17" fmla="*/ 0 w 2252926"/>
              <a:gd name="connsiteY17" fmla="*/ 933450 h 1383414"/>
              <a:gd name="connsiteX0" fmla="*/ 0 w 2252926"/>
              <a:gd name="connsiteY0" fmla="*/ 933450 h 1270518"/>
              <a:gd name="connsiteX1" fmla="*/ 542925 w 2252926"/>
              <a:gd name="connsiteY1" fmla="*/ 1266825 h 1270518"/>
              <a:gd name="connsiteX2" fmla="*/ 800100 w 2252926"/>
              <a:gd name="connsiteY2" fmla="*/ 1047750 h 1270518"/>
              <a:gd name="connsiteX3" fmla="*/ 895350 w 2252926"/>
              <a:gd name="connsiteY3" fmla="*/ 857250 h 1270518"/>
              <a:gd name="connsiteX4" fmla="*/ 1114425 w 2252926"/>
              <a:gd name="connsiteY4" fmla="*/ 742950 h 1270518"/>
              <a:gd name="connsiteX5" fmla="*/ 1247775 w 2252926"/>
              <a:gd name="connsiteY5" fmla="*/ 742950 h 1270518"/>
              <a:gd name="connsiteX6" fmla="*/ 1543050 w 2252926"/>
              <a:gd name="connsiteY6" fmla="*/ 885825 h 1270518"/>
              <a:gd name="connsiteX7" fmla="*/ 1743075 w 2252926"/>
              <a:gd name="connsiteY7" fmla="*/ 1171575 h 1270518"/>
              <a:gd name="connsiteX8" fmla="*/ 1905000 w 2252926"/>
              <a:gd name="connsiteY8" fmla="*/ 1219200 h 1270518"/>
              <a:gd name="connsiteX9" fmla="*/ 2085975 w 2252926"/>
              <a:gd name="connsiteY9" fmla="*/ 1076325 h 1270518"/>
              <a:gd name="connsiteX10" fmla="*/ 2238375 w 2252926"/>
              <a:gd name="connsiteY10" fmla="*/ 876300 h 1270518"/>
              <a:gd name="connsiteX11" fmla="*/ 2143126 w 2252926"/>
              <a:gd name="connsiteY11" fmla="*/ 676275 h 1270518"/>
              <a:gd name="connsiteX12" fmla="*/ 1924050 w 2252926"/>
              <a:gd name="connsiteY12" fmla="*/ 485775 h 1270518"/>
              <a:gd name="connsiteX13" fmla="*/ 1524000 w 2252926"/>
              <a:gd name="connsiteY13" fmla="*/ 390525 h 1270518"/>
              <a:gd name="connsiteX14" fmla="*/ 1343025 w 2252926"/>
              <a:gd name="connsiteY14" fmla="*/ 66675 h 1270518"/>
              <a:gd name="connsiteX15" fmla="*/ 1190625 w 2252926"/>
              <a:gd name="connsiteY15" fmla="*/ 0 h 1270518"/>
              <a:gd name="connsiteX16" fmla="*/ 1028700 w 2252926"/>
              <a:gd name="connsiteY16" fmla="*/ 85725 h 1270518"/>
              <a:gd name="connsiteX17" fmla="*/ 0 w 2252926"/>
              <a:gd name="connsiteY17" fmla="*/ 933450 h 1270518"/>
              <a:gd name="connsiteX0" fmla="*/ 0 w 2252926"/>
              <a:gd name="connsiteY0" fmla="*/ 933450 h 1280702"/>
              <a:gd name="connsiteX1" fmla="*/ 542925 w 2252926"/>
              <a:gd name="connsiteY1" fmla="*/ 1266825 h 1280702"/>
              <a:gd name="connsiteX2" fmla="*/ 685800 w 2252926"/>
              <a:gd name="connsiteY2" fmla="*/ 1190624 h 1280702"/>
              <a:gd name="connsiteX3" fmla="*/ 800100 w 2252926"/>
              <a:gd name="connsiteY3" fmla="*/ 1047750 h 1280702"/>
              <a:gd name="connsiteX4" fmla="*/ 895350 w 2252926"/>
              <a:gd name="connsiteY4" fmla="*/ 857250 h 1280702"/>
              <a:gd name="connsiteX5" fmla="*/ 1114425 w 2252926"/>
              <a:gd name="connsiteY5" fmla="*/ 742950 h 1280702"/>
              <a:gd name="connsiteX6" fmla="*/ 1247775 w 2252926"/>
              <a:gd name="connsiteY6" fmla="*/ 742950 h 1280702"/>
              <a:gd name="connsiteX7" fmla="*/ 1543050 w 2252926"/>
              <a:gd name="connsiteY7" fmla="*/ 885825 h 1280702"/>
              <a:gd name="connsiteX8" fmla="*/ 1743075 w 2252926"/>
              <a:gd name="connsiteY8" fmla="*/ 1171575 h 1280702"/>
              <a:gd name="connsiteX9" fmla="*/ 1905000 w 2252926"/>
              <a:gd name="connsiteY9" fmla="*/ 1219200 h 1280702"/>
              <a:gd name="connsiteX10" fmla="*/ 2085975 w 2252926"/>
              <a:gd name="connsiteY10" fmla="*/ 1076325 h 1280702"/>
              <a:gd name="connsiteX11" fmla="*/ 2238375 w 2252926"/>
              <a:gd name="connsiteY11" fmla="*/ 876300 h 1280702"/>
              <a:gd name="connsiteX12" fmla="*/ 2143126 w 2252926"/>
              <a:gd name="connsiteY12" fmla="*/ 676275 h 1280702"/>
              <a:gd name="connsiteX13" fmla="*/ 1924050 w 2252926"/>
              <a:gd name="connsiteY13" fmla="*/ 485775 h 1280702"/>
              <a:gd name="connsiteX14" fmla="*/ 1524000 w 2252926"/>
              <a:gd name="connsiteY14" fmla="*/ 390525 h 1280702"/>
              <a:gd name="connsiteX15" fmla="*/ 1343025 w 2252926"/>
              <a:gd name="connsiteY15" fmla="*/ 66675 h 1280702"/>
              <a:gd name="connsiteX16" fmla="*/ 1190625 w 2252926"/>
              <a:gd name="connsiteY16" fmla="*/ 0 h 1280702"/>
              <a:gd name="connsiteX17" fmla="*/ 1028700 w 2252926"/>
              <a:gd name="connsiteY17" fmla="*/ 85725 h 1280702"/>
              <a:gd name="connsiteX18" fmla="*/ 0 w 2252926"/>
              <a:gd name="connsiteY18" fmla="*/ 933450 h 1280702"/>
              <a:gd name="connsiteX0" fmla="*/ 0 w 2252926"/>
              <a:gd name="connsiteY0" fmla="*/ 933450 h 1280702"/>
              <a:gd name="connsiteX1" fmla="*/ 314325 w 2252926"/>
              <a:gd name="connsiteY1" fmla="*/ 1162049 h 1280702"/>
              <a:gd name="connsiteX2" fmla="*/ 542925 w 2252926"/>
              <a:gd name="connsiteY2" fmla="*/ 1266825 h 1280702"/>
              <a:gd name="connsiteX3" fmla="*/ 685800 w 2252926"/>
              <a:gd name="connsiteY3" fmla="*/ 1190624 h 1280702"/>
              <a:gd name="connsiteX4" fmla="*/ 800100 w 2252926"/>
              <a:gd name="connsiteY4" fmla="*/ 1047750 h 1280702"/>
              <a:gd name="connsiteX5" fmla="*/ 895350 w 2252926"/>
              <a:gd name="connsiteY5" fmla="*/ 857250 h 1280702"/>
              <a:gd name="connsiteX6" fmla="*/ 1114425 w 2252926"/>
              <a:gd name="connsiteY6" fmla="*/ 742950 h 1280702"/>
              <a:gd name="connsiteX7" fmla="*/ 1247775 w 2252926"/>
              <a:gd name="connsiteY7" fmla="*/ 742950 h 1280702"/>
              <a:gd name="connsiteX8" fmla="*/ 1543050 w 2252926"/>
              <a:gd name="connsiteY8" fmla="*/ 885825 h 1280702"/>
              <a:gd name="connsiteX9" fmla="*/ 1743075 w 2252926"/>
              <a:gd name="connsiteY9" fmla="*/ 1171575 h 1280702"/>
              <a:gd name="connsiteX10" fmla="*/ 1905000 w 2252926"/>
              <a:gd name="connsiteY10" fmla="*/ 1219200 h 1280702"/>
              <a:gd name="connsiteX11" fmla="*/ 2085975 w 2252926"/>
              <a:gd name="connsiteY11" fmla="*/ 1076325 h 1280702"/>
              <a:gd name="connsiteX12" fmla="*/ 2238375 w 2252926"/>
              <a:gd name="connsiteY12" fmla="*/ 876300 h 1280702"/>
              <a:gd name="connsiteX13" fmla="*/ 2143126 w 2252926"/>
              <a:gd name="connsiteY13" fmla="*/ 676275 h 1280702"/>
              <a:gd name="connsiteX14" fmla="*/ 1924050 w 2252926"/>
              <a:gd name="connsiteY14" fmla="*/ 485775 h 1280702"/>
              <a:gd name="connsiteX15" fmla="*/ 1524000 w 2252926"/>
              <a:gd name="connsiteY15" fmla="*/ 390525 h 1280702"/>
              <a:gd name="connsiteX16" fmla="*/ 1343025 w 2252926"/>
              <a:gd name="connsiteY16" fmla="*/ 66675 h 1280702"/>
              <a:gd name="connsiteX17" fmla="*/ 1190625 w 2252926"/>
              <a:gd name="connsiteY17" fmla="*/ 0 h 1280702"/>
              <a:gd name="connsiteX18" fmla="*/ 1028700 w 2252926"/>
              <a:gd name="connsiteY18" fmla="*/ 85725 h 1280702"/>
              <a:gd name="connsiteX19" fmla="*/ 0 w 2252926"/>
              <a:gd name="connsiteY19" fmla="*/ 933450 h 1280702"/>
              <a:gd name="connsiteX0" fmla="*/ 0 w 2186251"/>
              <a:gd name="connsiteY0" fmla="*/ 933450 h 1280702"/>
              <a:gd name="connsiteX1" fmla="*/ 247650 w 2186251"/>
              <a:gd name="connsiteY1" fmla="*/ 1162049 h 1280702"/>
              <a:gd name="connsiteX2" fmla="*/ 476250 w 2186251"/>
              <a:gd name="connsiteY2" fmla="*/ 1266825 h 1280702"/>
              <a:gd name="connsiteX3" fmla="*/ 619125 w 2186251"/>
              <a:gd name="connsiteY3" fmla="*/ 1190624 h 1280702"/>
              <a:gd name="connsiteX4" fmla="*/ 733425 w 2186251"/>
              <a:gd name="connsiteY4" fmla="*/ 1047750 h 1280702"/>
              <a:gd name="connsiteX5" fmla="*/ 828675 w 2186251"/>
              <a:gd name="connsiteY5" fmla="*/ 857250 h 1280702"/>
              <a:gd name="connsiteX6" fmla="*/ 1047750 w 2186251"/>
              <a:gd name="connsiteY6" fmla="*/ 742950 h 1280702"/>
              <a:gd name="connsiteX7" fmla="*/ 1181100 w 2186251"/>
              <a:gd name="connsiteY7" fmla="*/ 742950 h 1280702"/>
              <a:gd name="connsiteX8" fmla="*/ 1476375 w 2186251"/>
              <a:gd name="connsiteY8" fmla="*/ 885825 h 1280702"/>
              <a:gd name="connsiteX9" fmla="*/ 1676400 w 2186251"/>
              <a:gd name="connsiteY9" fmla="*/ 1171575 h 1280702"/>
              <a:gd name="connsiteX10" fmla="*/ 1838325 w 2186251"/>
              <a:gd name="connsiteY10" fmla="*/ 1219200 h 1280702"/>
              <a:gd name="connsiteX11" fmla="*/ 2019300 w 2186251"/>
              <a:gd name="connsiteY11" fmla="*/ 1076325 h 1280702"/>
              <a:gd name="connsiteX12" fmla="*/ 2171700 w 2186251"/>
              <a:gd name="connsiteY12" fmla="*/ 876300 h 1280702"/>
              <a:gd name="connsiteX13" fmla="*/ 2076451 w 2186251"/>
              <a:gd name="connsiteY13" fmla="*/ 676275 h 1280702"/>
              <a:gd name="connsiteX14" fmla="*/ 1857375 w 2186251"/>
              <a:gd name="connsiteY14" fmla="*/ 485775 h 1280702"/>
              <a:gd name="connsiteX15" fmla="*/ 1457325 w 2186251"/>
              <a:gd name="connsiteY15" fmla="*/ 390525 h 1280702"/>
              <a:gd name="connsiteX16" fmla="*/ 1276350 w 2186251"/>
              <a:gd name="connsiteY16" fmla="*/ 66675 h 1280702"/>
              <a:gd name="connsiteX17" fmla="*/ 1123950 w 2186251"/>
              <a:gd name="connsiteY17" fmla="*/ 0 h 1280702"/>
              <a:gd name="connsiteX18" fmla="*/ 962025 w 2186251"/>
              <a:gd name="connsiteY18" fmla="*/ 85725 h 1280702"/>
              <a:gd name="connsiteX19" fmla="*/ 0 w 2186251"/>
              <a:gd name="connsiteY19" fmla="*/ 933450 h 1280702"/>
              <a:gd name="connsiteX0" fmla="*/ 0 w 2186251"/>
              <a:gd name="connsiteY0" fmla="*/ 933450 h 1280702"/>
              <a:gd name="connsiteX1" fmla="*/ 247650 w 2186251"/>
              <a:gd name="connsiteY1" fmla="*/ 1162049 h 1280702"/>
              <a:gd name="connsiteX2" fmla="*/ 476250 w 2186251"/>
              <a:gd name="connsiteY2" fmla="*/ 1266825 h 1280702"/>
              <a:gd name="connsiteX3" fmla="*/ 619125 w 2186251"/>
              <a:gd name="connsiteY3" fmla="*/ 1190624 h 1280702"/>
              <a:gd name="connsiteX4" fmla="*/ 733425 w 2186251"/>
              <a:gd name="connsiteY4" fmla="*/ 1047750 h 1280702"/>
              <a:gd name="connsiteX5" fmla="*/ 828675 w 2186251"/>
              <a:gd name="connsiteY5" fmla="*/ 857250 h 1280702"/>
              <a:gd name="connsiteX6" fmla="*/ 1047750 w 2186251"/>
              <a:gd name="connsiteY6" fmla="*/ 742950 h 1280702"/>
              <a:gd name="connsiteX7" fmla="*/ 1181100 w 2186251"/>
              <a:gd name="connsiteY7" fmla="*/ 742950 h 1280702"/>
              <a:gd name="connsiteX8" fmla="*/ 1476375 w 2186251"/>
              <a:gd name="connsiteY8" fmla="*/ 885825 h 1280702"/>
              <a:gd name="connsiteX9" fmla="*/ 1676400 w 2186251"/>
              <a:gd name="connsiteY9" fmla="*/ 1171575 h 1280702"/>
              <a:gd name="connsiteX10" fmla="*/ 1838325 w 2186251"/>
              <a:gd name="connsiteY10" fmla="*/ 1219200 h 1280702"/>
              <a:gd name="connsiteX11" fmla="*/ 2019300 w 2186251"/>
              <a:gd name="connsiteY11" fmla="*/ 1076325 h 1280702"/>
              <a:gd name="connsiteX12" fmla="*/ 2171700 w 2186251"/>
              <a:gd name="connsiteY12" fmla="*/ 876300 h 1280702"/>
              <a:gd name="connsiteX13" fmla="*/ 2076451 w 2186251"/>
              <a:gd name="connsiteY13" fmla="*/ 676275 h 1280702"/>
              <a:gd name="connsiteX14" fmla="*/ 1857375 w 2186251"/>
              <a:gd name="connsiteY14" fmla="*/ 485775 h 1280702"/>
              <a:gd name="connsiteX15" fmla="*/ 1457325 w 2186251"/>
              <a:gd name="connsiteY15" fmla="*/ 390525 h 1280702"/>
              <a:gd name="connsiteX16" fmla="*/ 1276350 w 2186251"/>
              <a:gd name="connsiteY16" fmla="*/ 66675 h 1280702"/>
              <a:gd name="connsiteX17" fmla="*/ 1123950 w 2186251"/>
              <a:gd name="connsiteY17" fmla="*/ 0 h 1280702"/>
              <a:gd name="connsiteX18" fmla="*/ 962025 w 2186251"/>
              <a:gd name="connsiteY18" fmla="*/ 85725 h 1280702"/>
              <a:gd name="connsiteX19" fmla="*/ 0 w 2186251"/>
              <a:gd name="connsiteY19" fmla="*/ 933450 h 1280702"/>
              <a:gd name="connsiteX0" fmla="*/ 0 w 2148151"/>
              <a:gd name="connsiteY0" fmla="*/ 885825 h 1280702"/>
              <a:gd name="connsiteX1" fmla="*/ 209550 w 2148151"/>
              <a:gd name="connsiteY1" fmla="*/ 1162049 h 1280702"/>
              <a:gd name="connsiteX2" fmla="*/ 438150 w 2148151"/>
              <a:gd name="connsiteY2" fmla="*/ 1266825 h 1280702"/>
              <a:gd name="connsiteX3" fmla="*/ 581025 w 2148151"/>
              <a:gd name="connsiteY3" fmla="*/ 1190624 h 1280702"/>
              <a:gd name="connsiteX4" fmla="*/ 695325 w 2148151"/>
              <a:gd name="connsiteY4" fmla="*/ 1047750 h 1280702"/>
              <a:gd name="connsiteX5" fmla="*/ 790575 w 2148151"/>
              <a:gd name="connsiteY5" fmla="*/ 857250 h 1280702"/>
              <a:gd name="connsiteX6" fmla="*/ 1009650 w 2148151"/>
              <a:gd name="connsiteY6" fmla="*/ 742950 h 1280702"/>
              <a:gd name="connsiteX7" fmla="*/ 1143000 w 2148151"/>
              <a:gd name="connsiteY7" fmla="*/ 742950 h 1280702"/>
              <a:gd name="connsiteX8" fmla="*/ 1438275 w 2148151"/>
              <a:gd name="connsiteY8" fmla="*/ 885825 h 1280702"/>
              <a:gd name="connsiteX9" fmla="*/ 1638300 w 2148151"/>
              <a:gd name="connsiteY9" fmla="*/ 1171575 h 1280702"/>
              <a:gd name="connsiteX10" fmla="*/ 1800225 w 2148151"/>
              <a:gd name="connsiteY10" fmla="*/ 1219200 h 1280702"/>
              <a:gd name="connsiteX11" fmla="*/ 1981200 w 2148151"/>
              <a:gd name="connsiteY11" fmla="*/ 1076325 h 1280702"/>
              <a:gd name="connsiteX12" fmla="*/ 2133600 w 2148151"/>
              <a:gd name="connsiteY12" fmla="*/ 876300 h 1280702"/>
              <a:gd name="connsiteX13" fmla="*/ 2038351 w 2148151"/>
              <a:gd name="connsiteY13" fmla="*/ 676275 h 1280702"/>
              <a:gd name="connsiteX14" fmla="*/ 1819275 w 2148151"/>
              <a:gd name="connsiteY14" fmla="*/ 485775 h 1280702"/>
              <a:gd name="connsiteX15" fmla="*/ 1419225 w 2148151"/>
              <a:gd name="connsiteY15" fmla="*/ 390525 h 1280702"/>
              <a:gd name="connsiteX16" fmla="*/ 1238250 w 2148151"/>
              <a:gd name="connsiteY16" fmla="*/ 66675 h 1280702"/>
              <a:gd name="connsiteX17" fmla="*/ 1085850 w 2148151"/>
              <a:gd name="connsiteY17" fmla="*/ 0 h 1280702"/>
              <a:gd name="connsiteX18" fmla="*/ 923925 w 2148151"/>
              <a:gd name="connsiteY18" fmla="*/ 85725 h 1280702"/>
              <a:gd name="connsiteX19" fmla="*/ 0 w 2148151"/>
              <a:gd name="connsiteY19" fmla="*/ 885825 h 1280702"/>
              <a:gd name="connsiteX0" fmla="*/ 0 w 2148151"/>
              <a:gd name="connsiteY0" fmla="*/ 885825 h 1280702"/>
              <a:gd name="connsiteX1" fmla="*/ 209550 w 2148151"/>
              <a:gd name="connsiteY1" fmla="*/ 1162049 h 1280702"/>
              <a:gd name="connsiteX2" fmla="*/ 438150 w 2148151"/>
              <a:gd name="connsiteY2" fmla="*/ 1266825 h 1280702"/>
              <a:gd name="connsiteX3" fmla="*/ 581025 w 2148151"/>
              <a:gd name="connsiteY3" fmla="*/ 1190624 h 1280702"/>
              <a:gd name="connsiteX4" fmla="*/ 695325 w 2148151"/>
              <a:gd name="connsiteY4" fmla="*/ 1047750 h 1280702"/>
              <a:gd name="connsiteX5" fmla="*/ 790575 w 2148151"/>
              <a:gd name="connsiteY5" fmla="*/ 857250 h 1280702"/>
              <a:gd name="connsiteX6" fmla="*/ 1009650 w 2148151"/>
              <a:gd name="connsiteY6" fmla="*/ 742950 h 1280702"/>
              <a:gd name="connsiteX7" fmla="*/ 1143000 w 2148151"/>
              <a:gd name="connsiteY7" fmla="*/ 742950 h 1280702"/>
              <a:gd name="connsiteX8" fmla="*/ 1438275 w 2148151"/>
              <a:gd name="connsiteY8" fmla="*/ 885825 h 1280702"/>
              <a:gd name="connsiteX9" fmla="*/ 1638300 w 2148151"/>
              <a:gd name="connsiteY9" fmla="*/ 1171575 h 1280702"/>
              <a:gd name="connsiteX10" fmla="*/ 1800225 w 2148151"/>
              <a:gd name="connsiteY10" fmla="*/ 1219200 h 1280702"/>
              <a:gd name="connsiteX11" fmla="*/ 1981200 w 2148151"/>
              <a:gd name="connsiteY11" fmla="*/ 1076325 h 1280702"/>
              <a:gd name="connsiteX12" fmla="*/ 2133600 w 2148151"/>
              <a:gd name="connsiteY12" fmla="*/ 876300 h 1280702"/>
              <a:gd name="connsiteX13" fmla="*/ 2038351 w 2148151"/>
              <a:gd name="connsiteY13" fmla="*/ 676275 h 1280702"/>
              <a:gd name="connsiteX14" fmla="*/ 1819275 w 2148151"/>
              <a:gd name="connsiteY14" fmla="*/ 485775 h 1280702"/>
              <a:gd name="connsiteX15" fmla="*/ 1419225 w 2148151"/>
              <a:gd name="connsiteY15" fmla="*/ 390525 h 1280702"/>
              <a:gd name="connsiteX16" fmla="*/ 1238250 w 2148151"/>
              <a:gd name="connsiteY16" fmla="*/ 66675 h 1280702"/>
              <a:gd name="connsiteX17" fmla="*/ 1085850 w 2148151"/>
              <a:gd name="connsiteY17" fmla="*/ 0 h 1280702"/>
              <a:gd name="connsiteX18" fmla="*/ 923925 w 2148151"/>
              <a:gd name="connsiteY18" fmla="*/ 85725 h 1280702"/>
              <a:gd name="connsiteX19" fmla="*/ 0 w 2148151"/>
              <a:gd name="connsiteY19" fmla="*/ 885825 h 1280702"/>
              <a:gd name="connsiteX0" fmla="*/ 0 w 2100526"/>
              <a:gd name="connsiteY0" fmla="*/ 876300 h 1280702"/>
              <a:gd name="connsiteX1" fmla="*/ 161925 w 2100526"/>
              <a:gd name="connsiteY1" fmla="*/ 1162049 h 1280702"/>
              <a:gd name="connsiteX2" fmla="*/ 390525 w 2100526"/>
              <a:gd name="connsiteY2" fmla="*/ 1266825 h 1280702"/>
              <a:gd name="connsiteX3" fmla="*/ 533400 w 2100526"/>
              <a:gd name="connsiteY3" fmla="*/ 1190624 h 1280702"/>
              <a:gd name="connsiteX4" fmla="*/ 647700 w 2100526"/>
              <a:gd name="connsiteY4" fmla="*/ 1047750 h 1280702"/>
              <a:gd name="connsiteX5" fmla="*/ 742950 w 2100526"/>
              <a:gd name="connsiteY5" fmla="*/ 857250 h 1280702"/>
              <a:gd name="connsiteX6" fmla="*/ 962025 w 2100526"/>
              <a:gd name="connsiteY6" fmla="*/ 742950 h 1280702"/>
              <a:gd name="connsiteX7" fmla="*/ 1095375 w 2100526"/>
              <a:gd name="connsiteY7" fmla="*/ 742950 h 1280702"/>
              <a:gd name="connsiteX8" fmla="*/ 1390650 w 2100526"/>
              <a:gd name="connsiteY8" fmla="*/ 885825 h 1280702"/>
              <a:gd name="connsiteX9" fmla="*/ 1590675 w 2100526"/>
              <a:gd name="connsiteY9" fmla="*/ 1171575 h 1280702"/>
              <a:gd name="connsiteX10" fmla="*/ 1752600 w 2100526"/>
              <a:gd name="connsiteY10" fmla="*/ 1219200 h 1280702"/>
              <a:gd name="connsiteX11" fmla="*/ 1933575 w 2100526"/>
              <a:gd name="connsiteY11" fmla="*/ 1076325 h 1280702"/>
              <a:gd name="connsiteX12" fmla="*/ 2085975 w 2100526"/>
              <a:gd name="connsiteY12" fmla="*/ 876300 h 1280702"/>
              <a:gd name="connsiteX13" fmla="*/ 1990726 w 2100526"/>
              <a:gd name="connsiteY13" fmla="*/ 676275 h 1280702"/>
              <a:gd name="connsiteX14" fmla="*/ 1771650 w 2100526"/>
              <a:gd name="connsiteY14" fmla="*/ 485775 h 1280702"/>
              <a:gd name="connsiteX15" fmla="*/ 1371600 w 2100526"/>
              <a:gd name="connsiteY15" fmla="*/ 390525 h 1280702"/>
              <a:gd name="connsiteX16" fmla="*/ 1190625 w 2100526"/>
              <a:gd name="connsiteY16" fmla="*/ 66675 h 1280702"/>
              <a:gd name="connsiteX17" fmla="*/ 1038225 w 2100526"/>
              <a:gd name="connsiteY17" fmla="*/ 0 h 1280702"/>
              <a:gd name="connsiteX18" fmla="*/ 876300 w 2100526"/>
              <a:gd name="connsiteY18" fmla="*/ 85725 h 1280702"/>
              <a:gd name="connsiteX19" fmla="*/ 0 w 2100526"/>
              <a:gd name="connsiteY19" fmla="*/ 876300 h 1280702"/>
              <a:gd name="connsiteX0" fmla="*/ 0 w 2100526"/>
              <a:gd name="connsiteY0" fmla="*/ 876300 h 1280702"/>
              <a:gd name="connsiteX1" fmla="*/ 161925 w 2100526"/>
              <a:gd name="connsiteY1" fmla="*/ 1162049 h 1280702"/>
              <a:gd name="connsiteX2" fmla="*/ 390525 w 2100526"/>
              <a:gd name="connsiteY2" fmla="*/ 1266825 h 1280702"/>
              <a:gd name="connsiteX3" fmla="*/ 533400 w 2100526"/>
              <a:gd name="connsiteY3" fmla="*/ 1190624 h 1280702"/>
              <a:gd name="connsiteX4" fmla="*/ 647700 w 2100526"/>
              <a:gd name="connsiteY4" fmla="*/ 1047750 h 1280702"/>
              <a:gd name="connsiteX5" fmla="*/ 742950 w 2100526"/>
              <a:gd name="connsiteY5" fmla="*/ 857250 h 1280702"/>
              <a:gd name="connsiteX6" fmla="*/ 962025 w 2100526"/>
              <a:gd name="connsiteY6" fmla="*/ 742950 h 1280702"/>
              <a:gd name="connsiteX7" fmla="*/ 1095375 w 2100526"/>
              <a:gd name="connsiteY7" fmla="*/ 742950 h 1280702"/>
              <a:gd name="connsiteX8" fmla="*/ 1390650 w 2100526"/>
              <a:gd name="connsiteY8" fmla="*/ 885825 h 1280702"/>
              <a:gd name="connsiteX9" fmla="*/ 1590675 w 2100526"/>
              <a:gd name="connsiteY9" fmla="*/ 1171575 h 1280702"/>
              <a:gd name="connsiteX10" fmla="*/ 1752600 w 2100526"/>
              <a:gd name="connsiteY10" fmla="*/ 1219200 h 1280702"/>
              <a:gd name="connsiteX11" fmla="*/ 1933575 w 2100526"/>
              <a:gd name="connsiteY11" fmla="*/ 1076325 h 1280702"/>
              <a:gd name="connsiteX12" fmla="*/ 2085975 w 2100526"/>
              <a:gd name="connsiteY12" fmla="*/ 876300 h 1280702"/>
              <a:gd name="connsiteX13" fmla="*/ 1990726 w 2100526"/>
              <a:gd name="connsiteY13" fmla="*/ 676275 h 1280702"/>
              <a:gd name="connsiteX14" fmla="*/ 1771650 w 2100526"/>
              <a:gd name="connsiteY14" fmla="*/ 485775 h 1280702"/>
              <a:gd name="connsiteX15" fmla="*/ 1371600 w 2100526"/>
              <a:gd name="connsiteY15" fmla="*/ 390525 h 1280702"/>
              <a:gd name="connsiteX16" fmla="*/ 1190625 w 2100526"/>
              <a:gd name="connsiteY16" fmla="*/ 66675 h 1280702"/>
              <a:gd name="connsiteX17" fmla="*/ 1038225 w 2100526"/>
              <a:gd name="connsiteY17" fmla="*/ 0 h 1280702"/>
              <a:gd name="connsiteX18" fmla="*/ 876300 w 2100526"/>
              <a:gd name="connsiteY18" fmla="*/ 85725 h 1280702"/>
              <a:gd name="connsiteX19" fmla="*/ 114299 w 2100526"/>
              <a:gd name="connsiteY19" fmla="*/ 742949 h 1280702"/>
              <a:gd name="connsiteX20" fmla="*/ 0 w 2100526"/>
              <a:gd name="connsiteY20" fmla="*/ 876300 h 1280702"/>
              <a:gd name="connsiteX0" fmla="*/ 0 w 2100526"/>
              <a:gd name="connsiteY0" fmla="*/ 876300 h 1280702"/>
              <a:gd name="connsiteX1" fmla="*/ 161925 w 2100526"/>
              <a:gd name="connsiteY1" fmla="*/ 1162049 h 1280702"/>
              <a:gd name="connsiteX2" fmla="*/ 390525 w 2100526"/>
              <a:gd name="connsiteY2" fmla="*/ 1266825 h 1280702"/>
              <a:gd name="connsiteX3" fmla="*/ 533400 w 2100526"/>
              <a:gd name="connsiteY3" fmla="*/ 1190624 h 1280702"/>
              <a:gd name="connsiteX4" fmla="*/ 647700 w 2100526"/>
              <a:gd name="connsiteY4" fmla="*/ 1047750 h 1280702"/>
              <a:gd name="connsiteX5" fmla="*/ 742950 w 2100526"/>
              <a:gd name="connsiteY5" fmla="*/ 857250 h 1280702"/>
              <a:gd name="connsiteX6" fmla="*/ 962025 w 2100526"/>
              <a:gd name="connsiteY6" fmla="*/ 742950 h 1280702"/>
              <a:gd name="connsiteX7" fmla="*/ 1095375 w 2100526"/>
              <a:gd name="connsiteY7" fmla="*/ 742950 h 1280702"/>
              <a:gd name="connsiteX8" fmla="*/ 1390650 w 2100526"/>
              <a:gd name="connsiteY8" fmla="*/ 885825 h 1280702"/>
              <a:gd name="connsiteX9" fmla="*/ 1590675 w 2100526"/>
              <a:gd name="connsiteY9" fmla="*/ 1171575 h 1280702"/>
              <a:gd name="connsiteX10" fmla="*/ 1752600 w 2100526"/>
              <a:gd name="connsiteY10" fmla="*/ 1219200 h 1280702"/>
              <a:gd name="connsiteX11" fmla="*/ 1933575 w 2100526"/>
              <a:gd name="connsiteY11" fmla="*/ 1076325 h 1280702"/>
              <a:gd name="connsiteX12" fmla="*/ 2085975 w 2100526"/>
              <a:gd name="connsiteY12" fmla="*/ 876300 h 1280702"/>
              <a:gd name="connsiteX13" fmla="*/ 1990726 w 2100526"/>
              <a:gd name="connsiteY13" fmla="*/ 676275 h 1280702"/>
              <a:gd name="connsiteX14" fmla="*/ 1771650 w 2100526"/>
              <a:gd name="connsiteY14" fmla="*/ 485775 h 1280702"/>
              <a:gd name="connsiteX15" fmla="*/ 1371600 w 2100526"/>
              <a:gd name="connsiteY15" fmla="*/ 390525 h 1280702"/>
              <a:gd name="connsiteX16" fmla="*/ 1190625 w 2100526"/>
              <a:gd name="connsiteY16" fmla="*/ 66675 h 1280702"/>
              <a:gd name="connsiteX17" fmla="*/ 1038225 w 2100526"/>
              <a:gd name="connsiteY17" fmla="*/ 0 h 1280702"/>
              <a:gd name="connsiteX18" fmla="*/ 876300 w 2100526"/>
              <a:gd name="connsiteY18" fmla="*/ 85725 h 1280702"/>
              <a:gd name="connsiteX19" fmla="*/ 219074 w 2100526"/>
              <a:gd name="connsiteY19" fmla="*/ 609599 h 1280702"/>
              <a:gd name="connsiteX20" fmla="*/ 114299 w 2100526"/>
              <a:gd name="connsiteY20" fmla="*/ 742949 h 1280702"/>
              <a:gd name="connsiteX21" fmla="*/ 0 w 2100526"/>
              <a:gd name="connsiteY21" fmla="*/ 876300 h 1280702"/>
              <a:gd name="connsiteX0" fmla="*/ 0 w 2100526"/>
              <a:gd name="connsiteY0" fmla="*/ 876300 h 1280702"/>
              <a:gd name="connsiteX1" fmla="*/ 161925 w 2100526"/>
              <a:gd name="connsiteY1" fmla="*/ 1162049 h 1280702"/>
              <a:gd name="connsiteX2" fmla="*/ 390525 w 2100526"/>
              <a:gd name="connsiteY2" fmla="*/ 1266825 h 1280702"/>
              <a:gd name="connsiteX3" fmla="*/ 533400 w 2100526"/>
              <a:gd name="connsiteY3" fmla="*/ 1190624 h 1280702"/>
              <a:gd name="connsiteX4" fmla="*/ 647700 w 2100526"/>
              <a:gd name="connsiteY4" fmla="*/ 1047750 h 1280702"/>
              <a:gd name="connsiteX5" fmla="*/ 742950 w 2100526"/>
              <a:gd name="connsiteY5" fmla="*/ 857250 h 1280702"/>
              <a:gd name="connsiteX6" fmla="*/ 962025 w 2100526"/>
              <a:gd name="connsiteY6" fmla="*/ 742950 h 1280702"/>
              <a:gd name="connsiteX7" fmla="*/ 1095375 w 2100526"/>
              <a:gd name="connsiteY7" fmla="*/ 742950 h 1280702"/>
              <a:gd name="connsiteX8" fmla="*/ 1390650 w 2100526"/>
              <a:gd name="connsiteY8" fmla="*/ 885825 h 1280702"/>
              <a:gd name="connsiteX9" fmla="*/ 1590675 w 2100526"/>
              <a:gd name="connsiteY9" fmla="*/ 1171575 h 1280702"/>
              <a:gd name="connsiteX10" fmla="*/ 1752600 w 2100526"/>
              <a:gd name="connsiteY10" fmla="*/ 1219200 h 1280702"/>
              <a:gd name="connsiteX11" fmla="*/ 1933575 w 2100526"/>
              <a:gd name="connsiteY11" fmla="*/ 1076325 h 1280702"/>
              <a:gd name="connsiteX12" fmla="*/ 2085975 w 2100526"/>
              <a:gd name="connsiteY12" fmla="*/ 876300 h 1280702"/>
              <a:gd name="connsiteX13" fmla="*/ 1990726 w 2100526"/>
              <a:gd name="connsiteY13" fmla="*/ 676275 h 1280702"/>
              <a:gd name="connsiteX14" fmla="*/ 1771650 w 2100526"/>
              <a:gd name="connsiteY14" fmla="*/ 485775 h 1280702"/>
              <a:gd name="connsiteX15" fmla="*/ 1371600 w 2100526"/>
              <a:gd name="connsiteY15" fmla="*/ 390525 h 1280702"/>
              <a:gd name="connsiteX16" fmla="*/ 1190625 w 2100526"/>
              <a:gd name="connsiteY16" fmla="*/ 66675 h 1280702"/>
              <a:gd name="connsiteX17" fmla="*/ 1038225 w 2100526"/>
              <a:gd name="connsiteY17" fmla="*/ 0 h 1280702"/>
              <a:gd name="connsiteX18" fmla="*/ 876300 w 2100526"/>
              <a:gd name="connsiteY18" fmla="*/ 85725 h 1280702"/>
              <a:gd name="connsiteX19" fmla="*/ 495299 w 2100526"/>
              <a:gd name="connsiteY19" fmla="*/ 457199 h 1280702"/>
              <a:gd name="connsiteX20" fmla="*/ 219074 w 2100526"/>
              <a:gd name="connsiteY20" fmla="*/ 609599 h 1280702"/>
              <a:gd name="connsiteX21" fmla="*/ 114299 w 2100526"/>
              <a:gd name="connsiteY21" fmla="*/ 742949 h 1280702"/>
              <a:gd name="connsiteX22" fmla="*/ 0 w 2100526"/>
              <a:gd name="connsiteY22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495299 w 2109227"/>
              <a:gd name="connsiteY19" fmla="*/ 457199 h 1280702"/>
              <a:gd name="connsiteX20" fmla="*/ 219074 w 2109227"/>
              <a:gd name="connsiteY20" fmla="*/ 609599 h 1280702"/>
              <a:gd name="connsiteX21" fmla="*/ 114299 w 2109227"/>
              <a:gd name="connsiteY21" fmla="*/ 742949 h 1280702"/>
              <a:gd name="connsiteX22" fmla="*/ 0 w 2109227"/>
              <a:gd name="connsiteY22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447674 w 2109227"/>
              <a:gd name="connsiteY19" fmla="*/ 466724 h 1280702"/>
              <a:gd name="connsiteX20" fmla="*/ 219074 w 2109227"/>
              <a:gd name="connsiteY20" fmla="*/ 609599 h 1280702"/>
              <a:gd name="connsiteX21" fmla="*/ 114299 w 2109227"/>
              <a:gd name="connsiteY21" fmla="*/ 742949 h 1280702"/>
              <a:gd name="connsiteX22" fmla="*/ 0 w 2109227"/>
              <a:gd name="connsiteY22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628649 w 2109227"/>
              <a:gd name="connsiteY19" fmla="*/ 371474 h 1280702"/>
              <a:gd name="connsiteX20" fmla="*/ 447674 w 2109227"/>
              <a:gd name="connsiteY20" fmla="*/ 466724 h 1280702"/>
              <a:gd name="connsiteX21" fmla="*/ 219074 w 2109227"/>
              <a:gd name="connsiteY21" fmla="*/ 609599 h 1280702"/>
              <a:gd name="connsiteX22" fmla="*/ 114299 w 2109227"/>
              <a:gd name="connsiteY22" fmla="*/ 742949 h 1280702"/>
              <a:gd name="connsiteX23" fmla="*/ 0 w 2109227"/>
              <a:gd name="connsiteY23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628649 w 2109227"/>
              <a:gd name="connsiteY19" fmla="*/ 371474 h 1280702"/>
              <a:gd name="connsiteX20" fmla="*/ 476249 w 2109227"/>
              <a:gd name="connsiteY20" fmla="*/ 552449 h 1280702"/>
              <a:gd name="connsiteX21" fmla="*/ 219074 w 2109227"/>
              <a:gd name="connsiteY21" fmla="*/ 609599 h 1280702"/>
              <a:gd name="connsiteX22" fmla="*/ 114299 w 2109227"/>
              <a:gd name="connsiteY22" fmla="*/ 742949 h 1280702"/>
              <a:gd name="connsiteX23" fmla="*/ 0 w 2109227"/>
              <a:gd name="connsiteY23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628649 w 2109227"/>
              <a:gd name="connsiteY19" fmla="*/ 371474 h 1280702"/>
              <a:gd name="connsiteX20" fmla="*/ 476249 w 2109227"/>
              <a:gd name="connsiteY20" fmla="*/ 552449 h 1280702"/>
              <a:gd name="connsiteX21" fmla="*/ 285749 w 2109227"/>
              <a:gd name="connsiteY21" fmla="*/ 561974 h 1280702"/>
              <a:gd name="connsiteX22" fmla="*/ 114299 w 2109227"/>
              <a:gd name="connsiteY22" fmla="*/ 742949 h 1280702"/>
              <a:gd name="connsiteX23" fmla="*/ 0 w 2109227"/>
              <a:gd name="connsiteY23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628649 w 2109227"/>
              <a:gd name="connsiteY19" fmla="*/ 371474 h 1280702"/>
              <a:gd name="connsiteX20" fmla="*/ 476249 w 2109227"/>
              <a:gd name="connsiteY20" fmla="*/ 552449 h 1280702"/>
              <a:gd name="connsiteX21" fmla="*/ 285749 w 2109227"/>
              <a:gd name="connsiteY21" fmla="*/ 561974 h 1280702"/>
              <a:gd name="connsiteX22" fmla="*/ 95249 w 2109227"/>
              <a:gd name="connsiteY22" fmla="*/ 657224 h 1280702"/>
              <a:gd name="connsiteX23" fmla="*/ 0 w 2109227"/>
              <a:gd name="connsiteY23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628649 w 2109227"/>
              <a:gd name="connsiteY19" fmla="*/ 476249 h 1280702"/>
              <a:gd name="connsiteX20" fmla="*/ 476249 w 2109227"/>
              <a:gd name="connsiteY20" fmla="*/ 552449 h 1280702"/>
              <a:gd name="connsiteX21" fmla="*/ 285749 w 2109227"/>
              <a:gd name="connsiteY21" fmla="*/ 561974 h 1280702"/>
              <a:gd name="connsiteX22" fmla="*/ 95249 w 2109227"/>
              <a:gd name="connsiteY22" fmla="*/ 657224 h 1280702"/>
              <a:gd name="connsiteX23" fmla="*/ 0 w 2109227"/>
              <a:gd name="connsiteY23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33575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723899 w 2109227"/>
              <a:gd name="connsiteY19" fmla="*/ 257174 h 1280702"/>
              <a:gd name="connsiteX20" fmla="*/ 628649 w 2109227"/>
              <a:gd name="connsiteY20" fmla="*/ 476249 h 1280702"/>
              <a:gd name="connsiteX21" fmla="*/ 476249 w 2109227"/>
              <a:gd name="connsiteY21" fmla="*/ 552449 h 1280702"/>
              <a:gd name="connsiteX22" fmla="*/ 285749 w 2109227"/>
              <a:gd name="connsiteY22" fmla="*/ 561974 h 1280702"/>
              <a:gd name="connsiteX23" fmla="*/ 95249 w 2109227"/>
              <a:gd name="connsiteY23" fmla="*/ 657224 h 1280702"/>
              <a:gd name="connsiteX24" fmla="*/ 0 w 2109227"/>
              <a:gd name="connsiteY24" fmla="*/ 876300 h 1280702"/>
              <a:gd name="connsiteX0" fmla="*/ 0 w 2109227"/>
              <a:gd name="connsiteY0" fmla="*/ 876300 h 1280702"/>
              <a:gd name="connsiteX1" fmla="*/ 161925 w 2109227"/>
              <a:gd name="connsiteY1" fmla="*/ 1162049 h 1280702"/>
              <a:gd name="connsiteX2" fmla="*/ 390525 w 2109227"/>
              <a:gd name="connsiteY2" fmla="*/ 1266825 h 1280702"/>
              <a:gd name="connsiteX3" fmla="*/ 533400 w 2109227"/>
              <a:gd name="connsiteY3" fmla="*/ 1190624 h 1280702"/>
              <a:gd name="connsiteX4" fmla="*/ 647700 w 2109227"/>
              <a:gd name="connsiteY4" fmla="*/ 1047750 h 1280702"/>
              <a:gd name="connsiteX5" fmla="*/ 742950 w 2109227"/>
              <a:gd name="connsiteY5" fmla="*/ 857250 h 1280702"/>
              <a:gd name="connsiteX6" fmla="*/ 962025 w 2109227"/>
              <a:gd name="connsiteY6" fmla="*/ 742950 h 1280702"/>
              <a:gd name="connsiteX7" fmla="*/ 1095375 w 2109227"/>
              <a:gd name="connsiteY7" fmla="*/ 742950 h 1280702"/>
              <a:gd name="connsiteX8" fmla="*/ 1390650 w 2109227"/>
              <a:gd name="connsiteY8" fmla="*/ 885825 h 1280702"/>
              <a:gd name="connsiteX9" fmla="*/ 1590675 w 2109227"/>
              <a:gd name="connsiteY9" fmla="*/ 1171575 h 1280702"/>
              <a:gd name="connsiteX10" fmla="*/ 1752600 w 2109227"/>
              <a:gd name="connsiteY10" fmla="*/ 1219200 h 1280702"/>
              <a:gd name="connsiteX11" fmla="*/ 1962150 w 2109227"/>
              <a:gd name="connsiteY11" fmla="*/ 1076325 h 1280702"/>
              <a:gd name="connsiteX12" fmla="*/ 2085975 w 2109227"/>
              <a:gd name="connsiteY12" fmla="*/ 876300 h 1280702"/>
              <a:gd name="connsiteX13" fmla="*/ 2019301 w 2109227"/>
              <a:gd name="connsiteY13" fmla="*/ 657225 h 1280702"/>
              <a:gd name="connsiteX14" fmla="*/ 1771650 w 2109227"/>
              <a:gd name="connsiteY14" fmla="*/ 485775 h 1280702"/>
              <a:gd name="connsiteX15" fmla="*/ 1371600 w 2109227"/>
              <a:gd name="connsiteY15" fmla="*/ 390525 h 1280702"/>
              <a:gd name="connsiteX16" fmla="*/ 1190625 w 2109227"/>
              <a:gd name="connsiteY16" fmla="*/ 66675 h 1280702"/>
              <a:gd name="connsiteX17" fmla="*/ 1038225 w 2109227"/>
              <a:gd name="connsiteY17" fmla="*/ 0 h 1280702"/>
              <a:gd name="connsiteX18" fmla="*/ 876300 w 2109227"/>
              <a:gd name="connsiteY18" fmla="*/ 85725 h 1280702"/>
              <a:gd name="connsiteX19" fmla="*/ 723899 w 2109227"/>
              <a:gd name="connsiteY19" fmla="*/ 257174 h 1280702"/>
              <a:gd name="connsiteX20" fmla="*/ 628649 w 2109227"/>
              <a:gd name="connsiteY20" fmla="*/ 476249 h 1280702"/>
              <a:gd name="connsiteX21" fmla="*/ 476249 w 2109227"/>
              <a:gd name="connsiteY21" fmla="*/ 552449 h 1280702"/>
              <a:gd name="connsiteX22" fmla="*/ 285749 w 2109227"/>
              <a:gd name="connsiteY22" fmla="*/ 561974 h 1280702"/>
              <a:gd name="connsiteX23" fmla="*/ 95249 w 2109227"/>
              <a:gd name="connsiteY23" fmla="*/ 657224 h 1280702"/>
              <a:gd name="connsiteX24" fmla="*/ 0 w 2109227"/>
              <a:gd name="connsiteY24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19301 w 2085975"/>
              <a:gd name="connsiteY13" fmla="*/ 657225 h 1280702"/>
              <a:gd name="connsiteX14" fmla="*/ 1771650 w 2085975"/>
              <a:gd name="connsiteY14" fmla="*/ 485775 h 1280702"/>
              <a:gd name="connsiteX15" fmla="*/ 1371600 w 2085975"/>
              <a:gd name="connsiteY15" fmla="*/ 390525 h 1280702"/>
              <a:gd name="connsiteX16" fmla="*/ 1190625 w 2085975"/>
              <a:gd name="connsiteY16" fmla="*/ 66675 h 1280702"/>
              <a:gd name="connsiteX17" fmla="*/ 1038225 w 2085975"/>
              <a:gd name="connsiteY17" fmla="*/ 0 h 1280702"/>
              <a:gd name="connsiteX18" fmla="*/ 876300 w 2085975"/>
              <a:gd name="connsiteY18" fmla="*/ 85725 h 1280702"/>
              <a:gd name="connsiteX19" fmla="*/ 723899 w 2085975"/>
              <a:gd name="connsiteY19" fmla="*/ 257174 h 1280702"/>
              <a:gd name="connsiteX20" fmla="*/ 628649 w 2085975"/>
              <a:gd name="connsiteY20" fmla="*/ 476249 h 1280702"/>
              <a:gd name="connsiteX21" fmla="*/ 476249 w 2085975"/>
              <a:gd name="connsiteY21" fmla="*/ 552449 h 1280702"/>
              <a:gd name="connsiteX22" fmla="*/ 285749 w 2085975"/>
              <a:gd name="connsiteY22" fmla="*/ 561974 h 1280702"/>
              <a:gd name="connsiteX23" fmla="*/ 95249 w 2085975"/>
              <a:gd name="connsiteY23" fmla="*/ 657224 h 1280702"/>
              <a:gd name="connsiteX24" fmla="*/ 0 w 2085975"/>
              <a:gd name="connsiteY24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771650 w 2085975"/>
              <a:gd name="connsiteY14" fmla="*/ 485775 h 1280702"/>
              <a:gd name="connsiteX15" fmla="*/ 1371600 w 2085975"/>
              <a:gd name="connsiteY15" fmla="*/ 390525 h 1280702"/>
              <a:gd name="connsiteX16" fmla="*/ 1190625 w 2085975"/>
              <a:gd name="connsiteY16" fmla="*/ 66675 h 1280702"/>
              <a:gd name="connsiteX17" fmla="*/ 1038225 w 2085975"/>
              <a:gd name="connsiteY17" fmla="*/ 0 h 1280702"/>
              <a:gd name="connsiteX18" fmla="*/ 876300 w 2085975"/>
              <a:gd name="connsiteY18" fmla="*/ 85725 h 1280702"/>
              <a:gd name="connsiteX19" fmla="*/ 723899 w 2085975"/>
              <a:gd name="connsiteY19" fmla="*/ 257174 h 1280702"/>
              <a:gd name="connsiteX20" fmla="*/ 628649 w 2085975"/>
              <a:gd name="connsiteY20" fmla="*/ 476249 h 1280702"/>
              <a:gd name="connsiteX21" fmla="*/ 476249 w 2085975"/>
              <a:gd name="connsiteY21" fmla="*/ 552449 h 1280702"/>
              <a:gd name="connsiteX22" fmla="*/ 285749 w 2085975"/>
              <a:gd name="connsiteY22" fmla="*/ 561974 h 1280702"/>
              <a:gd name="connsiteX23" fmla="*/ 95249 w 2085975"/>
              <a:gd name="connsiteY23" fmla="*/ 657224 h 1280702"/>
              <a:gd name="connsiteX24" fmla="*/ 0 w 2085975"/>
              <a:gd name="connsiteY24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971674 w 2085975"/>
              <a:gd name="connsiteY14" fmla="*/ 533399 h 1280702"/>
              <a:gd name="connsiteX15" fmla="*/ 1771650 w 2085975"/>
              <a:gd name="connsiteY15" fmla="*/ 485775 h 1280702"/>
              <a:gd name="connsiteX16" fmla="*/ 1371600 w 2085975"/>
              <a:gd name="connsiteY16" fmla="*/ 390525 h 1280702"/>
              <a:gd name="connsiteX17" fmla="*/ 1190625 w 2085975"/>
              <a:gd name="connsiteY17" fmla="*/ 66675 h 1280702"/>
              <a:gd name="connsiteX18" fmla="*/ 1038225 w 2085975"/>
              <a:gd name="connsiteY18" fmla="*/ 0 h 1280702"/>
              <a:gd name="connsiteX19" fmla="*/ 876300 w 2085975"/>
              <a:gd name="connsiteY19" fmla="*/ 85725 h 1280702"/>
              <a:gd name="connsiteX20" fmla="*/ 723899 w 2085975"/>
              <a:gd name="connsiteY20" fmla="*/ 257174 h 1280702"/>
              <a:gd name="connsiteX21" fmla="*/ 628649 w 2085975"/>
              <a:gd name="connsiteY21" fmla="*/ 476249 h 1280702"/>
              <a:gd name="connsiteX22" fmla="*/ 476249 w 2085975"/>
              <a:gd name="connsiteY22" fmla="*/ 552449 h 1280702"/>
              <a:gd name="connsiteX23" fmla="*/ 285749 w 2085975"/>
              <a:gd name="connsiteY23" fmla="*/ 561974 h 1280702"/>
              <a:gd name="connsiteX24" fmla="*/ 95249 w 2085975"/>
              <a:gd name="connsiteY24" fmla="*/ 657224 h 1280702"/>
              <a:gd name="connsiteX25" fmla="*/ 0 w 2085975"/>
              <a:gd name="connsiteY25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971674 w 2085975"/>
              <a:gd name="connsiteY14" fmla="*/ 533399 h 1280702"/>
              <a:gd name="connsiteX15" fmla="*/ 1771650 w 2085975"/>
              <a:gd name="connsiteY15" fmla="*/ 485775 h 1280702"/>
              <a:gd name="connsiteX16" fmla="*/ 1371600 w 2085975"/>
              <a:gd name="connsiteY16" fmla="*/ 390525 h 1280702"/>
              <a:gd name="connsiteX17" fmla="*/ 1190625 w 2085975"/>
              <a:gd name="connsiteY17" fmla="*/ 66675 h 1280702"/>
              <a:gd name="connsiteX18" fmla="*/ 1038225 w 2085975"/>
              <a:gd name="connsiteY18" fmla="*/ 0 h 1280702"/>
              <a:gd name="connsiteX19" fmla="*/ 876300 w 2085975"/>
              <a:gd name="connsiteY19" fmla="*/ 85725 h 1280702"/>
              <a:gd name="connsiteX20" fmla="*/ 723899 w 2085975"/>
              <a:gd name="connsiteY20" fmla="*/ 257174 h 1280702"/>
              <a:gd name="connsiteX21" fmla="*/ 628649 w 2085975"/>
              <a:gd name="connsiteY21" fmla="*/ 476249 h 1280702"/>
              <a:gd name="connsiteX22" fmla="*/ 476249 w 2085975"/>
              <a:gd name="connsiteY22" fmla="*/ 552449 h 1280702"/>
              <a:gd name="connsiteX23" fmla="*/ 285749 w 2085975"/>
              <a:gd name="connsiteY23" fmla="*/ 561974 h 1280702"/>
              <a:gd name="connsiteX24" fmla="*/ 95249 w 2085975"/>
              <a:gd name="connsiteY24" fmla="*/ 657224 h 1280702"/>
              <a:gd name="connsiteX25" fmla="*/ 0 w 2085975"/>
              <a:gd name="connsiteY25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971674 w 2085975"/>
              <a:gd name="connsiteY14" fmla="*/ 533399 h 1280702"/>
              <a:gd name="connsiteX15" fmla="*/ 1771650 w 2085975"/>
              <a:gd name="connsiteY15" fmla="*/ 485775 h 1280702"/>
              <a:gd name="connsiteX16" fmla="*/ 1504949 w 2085975"/>
              <a:gd name="connsiteY16" fmla="*/ 523874 h 1280702"/>
              <a:gd name="connsiteX17" fmla="*/ 1371600 w 2085975"/>
              <a:gd name="connsiteY17" fmla="*/ 390525 h 1280702"/>
              <a:gd name="connsiteX18" fmla="*/ 1190625 w 2085975"/>
              <a:gd name="connsiteY18" fmla="*/ 66675 h 1280702"/>
              <a:gd name="connsiteX19" fmla="*/ 1038225 w 2085975"/>
              <a:gd name="connsiteY19" fmla="*/ 0 h 1280702"/>
              <a:gd name="connsiteX20" fmla="*/ 876300 w 2085975"/>
              <a:gd name="connsiteY20" fmla="*/ 85725 h 1280702"/>
              <a:gd name="connsiteX21" fmla="*/ 723899 w 2085975"/>
              <a:gd name="connsiteY21" fmla="*/ 257174 h 1280702"/>
              <a:gd name="connsiteX22" fmla="*/ 628649 w 2085975"/>
              <a:gd name="connsiteY22" fmla="*/ 476249 h 1280702"/>
              <a:gd name="connsiteX23" fmla="*/ 476249 w 2085975"/>
              <a:gd name="connsiteY23" fmla="*/ 552449 h 1280702"/>
              <a:gd name="connsiteX24" fmla="*/ 285749 w 2085975"/>
              <a:gd name="connsiteY24" fmla="*/ 561974 h 1280702"/>
              <a:gd name="connsiteX25" fmla="*/ 95249 w 2085975"/>
              <a:gd name="connsiteY25" fmla="*/ 657224 h 1280702"/>
              <a:gd name="connsiteX26" fmla="*/ 0 w 2085975"/>
              <a:gd name="connsiteY26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971674 w 2085975"/>
              <a:gd name="connsiteY14" fmla="*/ 533399 h 1280702"/>
              <a:gd name="connsiteX15" fmla="*/ 1771650 w 2085975"/>
              <a:gd name="connsiteY15" fmla="*/ 485775 h 1280702"/>
              <a:gd name="connsiteX16" fmla="*/ 1504949 w 2085975"/>
              <a:gd name="connsiteY16" fmla="*/ 523874 h 1280702"/>
              <a:gd name="connsiteX17" fmla="*/ 1371600 w 2085975"/>
              <a:gd name="connsiteY17" fmla="*/ 390525 h 1280702"/>
              <a:gd name="connsiteX18" fmla="*/ 1190625 w 2085975"/>
              <a:gd name="connsiteY18" fmla="*/ 66675 h 1280702"/>
              <a:gd name="connsiteX19" fmla="*/ 1038225 w 2085975"/>
              <a:gd name="connsiteY19" fmla="*/ 0 h 1280702"/>
              <a:gd name="connsiteX20" fmla="*/ 876300 w 2085975"/>
              <a:gd name="connsiteY20" fmla="*/ 85725 h 1280702"/>
              <a:gd name="connsiteX21" fmla="*/ 723899 w 2085975"/>
              <a:gd name="connsiteY21" fmla="*/ 257174 h 1280702"/>
              <a:gd name="connsiteX22" fmla="*/ 628649 w 2085975"/>
              <a:gd name="connsiteY22" fmla="*/ 476249 h 1280702"/>
              <a:gd name="connsiteX23" fmla="*/ 476249 w 2085975"/>
              <a:gd name="connsiteY23" fmla="*/ 552449 h 1280702"/>
              <a:gd name="connsiteX24" fmla="*/ 285749 w 2085975"/>
              <a:gd name="connsiteY24" fmla="*/ 561974 h 1280702"/>
              <a:gd name="connsiteX25" fmla="*/ 95249 w 2085975"/>
              <a:gd name="connsiteY25" fmla="*/ 657224 h 1280702"/>
              <a:gd name="connsiteX26" fmla="*/ 0 w 2085975"/>
              <a:gd name="connsiteY26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971674 w 2085975"/>
              <a:gd name="connsiteY14" fmla="*/ 533399 h 1280702"/>
              <a:gd name="connsiteX15" fmla="*/ 1771650 w 2085975"/>
              <a:gd name="connsiteY15" fmla="*/ 485775 h 1280702"/>
              <a:gd name="connsiteX16" fmla="*/ 1504949 w 2085975"/>
              <a:gd name="connsiteY16" fmla="*/ 523874 h 1280702"/>
              <a:gd name="connsiteX17" fmla="*/ 1371600 w 2085975"/>
              <a:gd name="connsiteY17" fmla="*/ 390525 h 1280702"/>
              <a:gd name="connsiteX18" fmla="*/ 1238250 w 2085975"/>
              <a:gd name="connsiteY18" fmla="*/ 95250 h 1280702"/>
              <a:gd name="connsiteX19" fmla="*/ 1038225 w 2085975"/>
              <a:gd name="connsiteY19" fmla="*/ 0 h 1280702"/>
              <a:gd name="connsiteX20" fmla="*/ 876300 w 2085975"/>
              <a:gd name="connsiteY20" fmla="*/ 85725 h 1280702"/>
              <a:gd name="connsiteX21" fmla="*/ 723899 w 2085975"/>
              <a:gd name="connsiteY21" fmla="*/ 257174 h 1280702"/>
              <a:gd name="connsiteX22" fmla="*/ 628649 w 2085975"/>
              <a:gd name="connsiteY22" fmla="*/ 476249 h 1280702"/>
              <a:gd name="connsiteX23" fmla="*/ 476249 w 2085975"/>
              <a:gd name="connsiteY23" fmla="*/ 552449 h 1280702"/>
              <a:gd name="connsiteX24" fmla="*/ 285749 w 2085975"/>
              <a:gd name="connsiteY24" fmla="*/ 561974 h 1280702"/>
              <a:gd name="connsiteX25" fmla="*/ 95249 w 2085975"/>
              <a:gd name="connsiteY25" fmla="*/ 657224 h 1280702"/>
              <a:gd name="connsiteX26" fmla="*/ 0 w 2085975"/>
              <a:gd name="connsiteY26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971674 w 2085975"/>
              <a:gd name="connsiteY14" fmla="*/ 533399 h 1280702"/>
              <a:gd name="connsiteX15" fmla="*/ 1771650 w 2085975"/>
              <a:gd name="connsiteY15" fmla="*/ 485775 h 1280702"/>
              <a:gd name="connsiteX16" fmla="*/ 1504949 w 2085975"/>
              <a:gd name="connsiteY16" fmla="*/ 523874 h 1280702"/>
              <a:gd name="connsiteX17" fmla="*/ 1371600 w 2085975"/>
              <a:gd name="connsiteY17" fmla="*/ 390525 h 1280702"/>
              <a:gd name="connsiteX18" fmla="*/ 1238250 w 2085975"/>
              <a:gd name="connsiteY18" fmla="*/ 95250 h 1280702"/>
              <a:gd name="connsiteX19" fmla="*/ 1038225 w 2085975"/>
              <a:gd name="connsiteY19" fmla="*/ 0 h 1280702"/>
              <a:gd name="connsiteX20" fmla="*/ 876300 w 2085975"/>
              <a:gd name="connsiteY20" fmla="*/ 85725 h 1280702"/>
              <a:gd name="connsiteX21" fmla="*/ 723899 w 2085975"/>
              <a:gd name="connsiteY21" fmla="*/ 257174 h 1280702"/>
              <a:gd name="connsiteX22" fmla="*/ 628649 w 2085975"/>
              <a:gd name="connsiteY22" fmla="*/ 476249 h 1280702"/>
              <a:gd name="connsiteX23" fmla="*/ 476249 w 2085975"/>
              <a:gd name="connsiteY23" fmla="*/ 552449 h 1280702"/>
              <a:gd name="connsiteX24" fmla="*/ 285749 w 2085975"/>
              <a:gd name="connsiteY24" fmla="*/ 561974 h 1280702"/>
              <a:gd name="connsiteX25" fmla="*/ 95249 w 2085975"/>
              <a:gd name="connsiteY25" fmla="*/ 657224 h 1280702"/>
              <a:gd name="connsiteX26" fmla="*/ 0 w 2085975"/>
              <a:gd name="connsiteY26" fmla="*/ 876300 h 1280702"/>
              <a:gd name="connsiteX0" fmla="*/ 0 w 2085975"/>
              <a:gd name="connsiteY0" fmla="*/ 876300 h 1280702"/>
              <a:gd name="connsiteX1" fmla="*/ 161925 w 2085975"/>
              <a:gd name="connsiteY1" fmla="*/ 1162049 h 1280702"/>
              <a:gd name="connsiteX2" fmla="*/ 390525 w 2085975"/>
              <a:gd name="connsiteY2" fmla="*/ 1266825 h 1280702"/>
              <a:gd name="connsiteX3" fmla="*/ 533400 w 2085975"/>
              <a:gd name="connsiteY3" fmla="*/ 1190624 h 1280702"/>
              <a:gd name="connsiteX4" fmla="*/ 647700 w 2085975"/>
              <a:gd name="connsiteY4" fmla="*/ 1047750 h 1280702"/>
              <a:gd name="connsiteX5" fmla="*/ 742950 w 2085975"/>
              <a:gd name="connsiteY5" fmla="*/ 857250 h 1280702"/>
              <a:gd name="connsiteX6" fmla="*/ 962025 w 2085975"/>
              <a:gd name="connsiteY6" fmla="*/ 742950 h 1280702"/>
              <a:gd name="connsiteX7" fmla="*/ 1095375 w 2085975"/>
              <a:gd name="connsiteY7" fmla="*/ 742950 h 1280702"/>
              <a:gd name="connsiteX8" fmla="*/ 1390650 w 2085975"/>
              <a:gd name="connsiteY8" fmla="*/ 885825 h 1280702"/>
              <a:gd name="connsiteX9" fmla="*/ 1590675 w 2085975"/>
              <a:gd name="connsiteY9" fmla="*/ 1171575 h 1280702"/>
              <a:gd name="connsiteX10" fmla="*/ 1752600 w 2085975"/>
              <a:gd name="connsiteY10" fmla="*/ 1219200 h 1280702"/>
              <a:gd name="connsiteX11" fmla="*/ 1962150 w 2085975"/>
              <a:gd name="connsiteY11" fmla="*/ 1076325 h 1280702"/>
              <a:gd name="connsiteX12" fmla="*/ 2085975 w 2085975"/>
              <a:gd name="connsiteY12" fmla="*/ 876300 h 1280702"/>
              <a:gd name="connsiteX13" fmla="*/ 2057401 w 2085975"/>
              <a:gd name="connsiteY13" fmla="*/ 657225 h 1280702"/>
              <a:gd name="connsiteX14" fmla="*/ 1971674 w 2085975"/>
              <a:gd name="connsiteY14" fmla="*/ 533399 h 1280702"/>
              <a:gd name="connsiteX15" fmla="*/ 1771650 w 2085975"/>
              <a:gd name="connsiteY15" fmla="*/ 485775 h 1280702"/>
              <a:gd name="connsiteX16" fmla="*/ 1504949 w 2085975"/>
              <a:gd name="connsiteY16" fmla="*/ 523874 h 1280702"/>
              <a:gd name="connsiteX17" fmla="*/ 1371600 w 2085975"/>
              <a:gd name="connsiteY17" fmla="*/ 390525 h 1280702"/>
              <a:gd name="connsiteX18" fmla="*/ 1238250 w 2085975"/>
              <a:gd name="connsiteY18" fmla="*/ 95250 h 1280702"/>
              <a:gd name="connsiteX19" fmla="*/ 1038225 w 2085975"/>
              <a:gd name="connsiteY19" fmla="*/ 0 h 1280702"/>
              <a:gd name="connsiteX20" fmla="*/ 876300 w 2085975"/>
              <a:gd name="connsiteY20" fmla="*/ 85725 h 1280702"/>
              <a:gd name="connsiteX21" fmla="*/ 723899 w 2085975"/>
              <a:gd name="connsiteY21" fmla="*/ 257174 h 1280702"/>
              <a:gd name="connsiteX22" fmla="*/ 628649 w 2085975"/>
              <a:gd name="connsiteY22" fmla="*/ 476249 h 1280702"/>
              <a:gd name="connsiteX23" fmla="*/ 476249 w 2085975"/>
              <a:gd name="connsiteY23" fmla="*/ 552449 h 1280702"/>
              <a:gd name="connsiteX24" fmla="*/ 247649 w 2085975"/>
              <a:gd name="connsiteY24" fmla="*/ 561974 h 1280702"/>
              <a:gd name="connsiteX25" fmla="*/ 95249 w 2085975"/>
              <a:gd name="connsiteY25" fmla="*/ 657224 h 1280702"/>
              <a:gd name="connsiteX26" fmla="*/ 0 w 2085975"/>
              <a:gd name="connsiteY26" fmla="*/ 876300 h 1280702"/>
              <a:gd name="connsiteX0" fmla="*/ 0 w 2085975"/>
              <a:gd name="connsiteY0" fmla="*/ 876300 h 1266825"/>
              <a:gd name="connsiteX1" fmla="*/ 161925 w 2085975"/>
              <a:gd name="connsiteY1" fmla="*/ 1162049 h 1266825"/>
              <a:gd name="connsiteX2" fmla="*/ 390525 w 2085975"/>
              <a:gd name="connsiteY2" fmla="*/ 1266825 h 1266825"/>
              <a:gd name="connsiteX3" fmla="*/ 533400 w 2085975"/>
              <a:gd name="connsiteY3" fmla="*/ 1190624 h 1266825"/>
              <a:gd name="connsiteX4" fmla="*/ 647700 w 2085975"/>
              <a:gd name="connsiteY4" fmla="*/ 1047750 h 1266825"/>
              <a:gd name="connsiteX5" fmla="*/ 742950 w 2085975"/>
              <a:gd name="connsiteY5" fmla="*/ 857250 h 1266825"/>
              <a:gd name="connsiteX6" fmla="*/ 962025 w 2085975"/>
              <a:gd name="connsiteY6" fmla="*/ 742950 h 1266825"/>
              <a:gd name="connsiteX7" fmla="*/ 1095375 w 2085975"/>
              <a:gd name="connsiteY7" fmla="*/ 742950 h 1266825"/>
              <a:gd name="connsiteX8" fmla="*/ 1390650 w 2085975"/>
              <a:gd name="connsiteY8" fmla="*/ 885825 h 1266825"/>
              <a:gd name="connsiteX9" fmla="*/ 1590675 w 2085975"/>
              <a:gd name="connsiteY9" fmla="*/ 1171575 h 1266825"/>
              <a:gd name="connsiteX10" fmla="*/ 1752600 w 2085975"/>
              <a:gd name="connsiteY10" fmla="*/ 1219200 h 1266825"/>
              <a:gd name="connsiteX11" fmla="*/ 1962150 w 2085975"/>
              <a:gd name="connsiteY11" fmla="*/ 1076325 h 1266825"/>
              <a:gd name="connsiteX12" fmla="*/ 2085975 w 2085975"/>
              <a:gd name="connsiteY12" fmla="*/ 876300 h 1266825"/>
              <a:gd name="connsiteX13" fmla="*/ 2057401 w 2085975"/>
              <a:gd name="connsiteY13" fmla="*/ 657225 h 1266825"/>
              <a:gd name="connsiteX14" fmla="*/ 1971674 w 2085975"/>
              <a:gd name="connsiteY14" fmla="*/ 533399 h 1266825"/>
              <a:gd name="connsiteX15" fmla="*/ 1771650 w 2085975"/>
              <a:gd name="connsiteY15" fmla="*/ 485775 h 1266825"/>
              <a:gd name="connsiteX16" fmla="*/ 1504949 w 2085975"/>
              <a:gd name="connsiteY16" fmla="*/ 523874 h 1266825"/>
              <a:gd name="connsiteX17" fmla="*/ 1371600 w 2085975"/>
              <a:gd name="connsiteY17" fmla="*/ 390525 h 1266825"/>
              <a:gd name="connsiteX18" fmla="*/ 1238250 w 2085975"/>
              <a:gd name="connsiteY18" fmla="*/ 95250 h 1266825"/>
              <a:gd name="connsiteX19" fmla="*/ 1038225 w 2085975"/>
              <a:gd name="connsiteY19" fmla="*/ 0 h 1266825"/>
              <a:gd name="connsiteX20" fmla="*/ 876300 w 2085975"/>
              <a:gd name="connsiteY20" fmla="*/ 85725 h 1266825"/>
              <a:gd name="connsiteX21" fmla="*/ 723899 w 2085975"/>
              <a:gd name="connsiteY21" fmla="*/ 257174 h 1266825"/>
              <a:gd name="connsiteX22" fmla="*/ 628649 w 2085975"/>
              <a:gd name="connsiteY22" fmla="*/ 476249 h 1266825"/>
              <a:gd name="connsiteX23" fmla="*/ 476249 w 2085975"/>
              <a:gd name="connsiteY23" fmla="*/ 552449 h 1266825"/>
              <a:gd name="connsiteX24" fmla="*/ 247649 w 2085975"/>
              <a:gd name="connsiteY24" fmla="*/ 561974 h 1266825"/>
              <a:gd name="connsiteX25" fmla="*/ 95249 w 2085975"/>
              <a:gd name="connsiteY25" fmla="*/ 657224 h 1266825"/>
              <a:gd name="connsiteX26" fmla="*/ 0 w 2085975"/>
              <a:gd name="connsiteY26" fmla="*/ 876300 h 1266825"/>
              <a:gd name="connsiteX0" fmla="*/ 0 w 2085975"/>
              <a:gd name="connsiteY0" fmla="*/ 876300 h 1266825"/>
              <a:gd name="connsiteX1" fmla="*/ 161925 w 2085975"/>
              <a:gd name="connsiteY1" fmla="*/ 1162049 h 1266825"/>
              <a:gd name="connsiteX2" fmla="*/ 390525 w 2085975"/>
              <a:gd name="connsiteY2" fmla="*/ 1266825 h 1266825"/>
              <a:gd name="connsiteX3" fmla="*/ 581025 w 2085975"/>
              <a:gd name="connsiteY3" fmla="*/ 1200149 h 1266825"/>
              <a:gd name="connsiteX4" fmla="*/ 647700 w 2085975"/>
              <a:gd name="connsiteY4" fmla="*/ 1047750 h 1266825"/>
              <a:gd name="connsiteX5" fmla="*/ 742950 w 2085975"/>
              <a:gd name="connsiteY5" fmla="*/ 857250 h 1266825"/>
              <a:gd name="connsiteX6" fmla="*/ 962025 w 2085975"/>
              <a:gd name="connsiteY6" fmla="*/ 742950 h 1266825"/>
              <a:gd name="connsiteX7" fmla="*/ 1095375 w 2085975"/>
              <a:gd name="connsiteY7" fmla="*/ 742950 h 1266825"/>
              <a:gd name="connsiteX8" fmla="*/ 1390650 w 2085975"/>
              <a:gd name="connsiteY8" fmla="*/ 885825 h 1266825"/>
              <a:gd name="connsiteX9" fmla="*/ 1590675 w 2085975"/>
              <a:gd name="connsiteY9" fmla="*/ 1171575 h 1266825"/>
              <a:gd name="connsiteX10" fmla="*/ 1752600 w 2085975"/>
              <a:gd name="connsiteY10" fmla="*/ 1219200 h 1266825"/>
              <a:gd name="connsiteX11" fmla="*/ 1962150 w 2085975"/>
              <a:gd name="connsiteY11" fmla="*/ 1076325 h 1266825"/>
              <a:gd name="connsiteX12" fmla="*/ 2085975 w 2085975"/>
              <a:gd name="connsiteY12" fmla="*/ 876300 h 1266825"/>
              <a:gd name="connsiteX13" fmla="*/ 2057401 w 2085975"/>
              <a:gd name="connsiteY13" fmla="*/ 657225 h 1266825"/>
              <a:gd name="connsiteX14" fmla="*/ 1971674 w 2085975"/>
              <a:gd name="connsiteY14" fmla="*/ 533399 h 1266825"/>
              <a:gd name="connsiteX15" fmla="*/ 1771650 w 2085975"/>
              <a:gd name="connsiteY15" fmla="*/ 485775 h 1266825"/>
              <a:gd name="connsiteX16" fmla="*/ 1504949 w 2085975"/>
              <a:gd name="connsiteY16" fmla="*/ 523874 h 1266825"/>
              <a:gd name="connsiteX17" fmla="*/ 1371600 w 2085975"/>
              <a:gd name="connsiteY17" fmla="*/ 390525 h 1266825"/>
              <a:gd name="connsiteX18" fmla="*/ 1238250 w 2085975"/>
              <a:gd name="connsiteY18" fmla="*/ 95250 h 1266825"/>
              <a:gd name="connsiteX19" fmla="*/ 1038225 w 2085975"/>
              <a:gd name="connsiteY19" fmla="*/ 0 h 1266825"/>
              <a:gd name="connsiteX20" fmla="*/ 876300 w 2085975"/>
              <a:gd name="connsiteY20" fmla="*/ 85725 h 1266825"/>
              <a:gd name="connsiteX21" fmla="*/ 723899 w 2085975"/>
              <a:gd name="connsiteY21" fmla="*/ 257174 h 1266825"/>
              <a:gd name="connsiteX22" fmla="*/ 628649 w 2085975"/>
              <a:gd name="connsiteY22" fmla="*/ 476249 h 1266825"/>
              <a:gd name="connsiteX23" fmla="*/ 476249 w 2085975"/>
              <a:gd name="connsiteY23" fmla="*/ 552449 h 1266825"/>
              <a:gd name="connsiteX24" fmla="*/ 247649 w 2085975"/>
              <a:gd name="connsiteY24" fmla="*/ 561974 h 1266825"/>
              <a:gd name="connsiteX25" fmla="*/ 95249 w 2085975"/>
              <a:gd name="connsiteY25" fmla="*/ 657224 h 1266825"/>
              <a:gd name="connsiteX26" fmla="*/ 0 w 2085975"/>
              <a:gd name="connsiteY26" fmla="*/ 876300 h 1266825"/>
              <a:gd name="connsiteX0" fmla="*/ 0 w 2085975"/>
              <a:gd name="connsiteY0" fmla="*/ 876300 h 1266825"/>
              <a:gd name="connsiteX1" fmla="*/ 161925 w 2085975"/>
              <a:gd name="connsiteY1" fmla="*/ 1162049 h 1266825"/>
              <a:gd name="connsiteX2" fmla="*/ 390525 w 2085975"/>
              <a:gd name="connsiteY2" fmla="*/ 1266825 h 1266825"/>
              <a:gd name="connsiteX3" fmla="*/ 581025 w 2085975"/>
              <a:gd name="connsiteY3" fmla="*/ 1200149 h 1266825"/>
              <a:gd name="connsiteX4" fmla="*/ 647700 w 2085975"/>
              <a:gd name="connsiteY4" fmla="*/ 1047750 h 1266825"/>
              <a:gd name="connsiteX5" fmla="*/ 742950 w 2085975"/>
              <a:gd name="connsiteY5" fmla="*/ 857250 h 1266825"/>
              <a:gd name="connsiteX6" fmla="*/ 962025 w 2085975"/>
              <a:gd name="connsiteY6" fmla="*/ 742950 h 1266825"/>
              <a:gd name="connsiteX7" fmla="*/ 1095375 w 2085975"/>
              <a:gd name="connsiteY7" fmla="*/ 742950 h 1266825"/>
              <a:gd name="connsiteX8" fmla="*/ 1390650 w 2085975"/>
              <a:gd name="connsiteY8" fmla="*/ 885825 h 1266825"/>
              <a:gd name="connsiteX9" fmla="*/ 1590675 w 2085975"/>
              <a:gd name="connsiteY9" fmla="*/ 1171575 h 1266825"/>
              <a:gd name="connsiteX10" fmla="*/ 1800225 w 2085975"/>
              <a:gd name="connsiteY10" fmla="*/ 1181100 h 1266825"/>
              <a:gd name="connsiteX11" fmla="*/ 1962150 w 2085975"/>
              <a:gd name="connsiteY11" fmla="*/ 1076325 h 1266825"/>
              <a:gd name="connsiteX12" fmla="*/ 2085975 w 2085975"/>
              <a:gd name="connsiteY12" fmla="*/ 876300 h 1266825"/>
              <a:gd name="connsiteX13" fmla="*/ 2057401 w 2085975"/>
              <a:gd name="connsiteY13" fmla="*/ 657225 h 1266825"/>
              <a:gd name="connsiteX14" fmla="*/ 1971674 w 2085975"/>
              <a:gd name="connsiteY14" fmla="*/ 533399 h 1266825"/>
              <a:gd name="connsiteX15" fmla="*/ 1771650 w 2085975"/>
              <a:gd name="connsiteY15" fmla="*/ 485775 h 1266825"/>
              <a:gd name="connsiteX16" fmla="*/ 1504949 w 2085975"/>
              <a:gd name="connsiteY16" fmla="*/ 523874 h 1266825"/>
              <a:gd name="connsiteX17" fmla="*/ 1371600 w 2085975"/>
              <a:gd name="connsiteY17" fmla="*/ 390525 h 1266825"/>
              <a:gd name="connsiteX18" fmla="*/ 1238250 w 2085975"/>
              <a:gd name="connsiteY18" fmla="*/ 95250 h 1266825"/>
              <a:gd name="connsiteX19" fmla="*/ 1038225 w 2085975"/>
              <a:gd name="connsiteY19" fmla="*/ 0 h 1266825"/>
              <a:gd name="connsiteX20" fmla="*/ 876300 w 2085975"/>
              <a:gd name="connsiteY20" fmla="*/ 85725 h 1266825"/>
              <a:gd name="connsiteX21" fmla="*/ 723899 w 2085975"/>
              <a:gd name="connsiteY21" fmla="*/ 257174 h 1266825"/>
              <a:gd name="connsiteX22" fmla="*/ 628649 w 2085975"/>
              <a:gd name="connsiteY22" fmla="*/ 476249 h 1266825"/>
              <a:gd name="connsiteX23" fmla="*/ 476249 w 2085975"/>
              <a:gd name="connsiteY23" fmla="*/ 552449 h 1266825"/>
              <a:gd name="connsiteX24" fmla="*/ 247649 w 2085975"/>
              <a:gd name="connsiteY24" fmla="*/ 561974 h 1266825"/>
              <a:gd name="connsiteX25" fmla="*/ 95249 w 2085975"/>
              <a:gd name="connsiteY25" fmla="*/ 657224 h 1266825"/>
              <a:gd name="connsiteX26" fmla="*/ 0 w 2085975"/>
              <a:gd name="connsiteY26" fmla="*/ 876300 h 1266825"/>
              <a:gd name="connsiteX0" fmla="*/ 0 w 2085975"/>
              <a:gd name="connsiteY0" fmla="*/ 876300 h 1266825"/>
              <a:gd name="connsiteX1" fmla="*/ 161925 w 2085975"/>
              <a:gd name="connsiteY1" fmla="*/ 1162049 h 1266825"/>
              <a:gd name="connsiteX2" fmla="*/ 390525 w 2085975"/>
              <a:gd name="connsiteY2" fmla="*/ 1266825 h 1266825"/>
              <a:gd name="connsiteX3" fmla="*/ 581025 w 2085975"/>
              <a:gd name="connsiteY3" fmla="*/ 1200149 h 1266825"/>
              <a:gd name="connsiteX4" fmla="*/ 647700 w 2085975"/>
              <a:gd name="connsiteY4" fmla="*/ 1047750 h 1266825"/>
              <a:gd name="connsiteX5" fmla="*/ 742950 w 2085975"/>
              <a:gd name="connsiteY5" fmla="*/ 857250 h 1266825"/>
              <a:gd name="connsiteX6" fmla="*/ 962025 w 2085975"/>
              <a:gd name="connsiteY6" fmla="*/ 742950 h 1266825"/>
              <a:gd name="connsiteX7" fmla="*/ 1095375 w 2085975"/>
              <a:gd name="connsiteY7" fmla="*/ 742950 h 1266825"/>
              <a:gd name="connsiteX8" fmla="*/ 1390650 w 2085975"/>
              <a:gd name="connsiteY8" fmla="*/ 885825 h 1266825"/>
              <a:gd name="connsiteX9" fmla="*/ 1590675 w 2085975"/>
              <a:gd name="connsiteY9" fmla="*/ 1171575 h 1266825"/>
              <a:gd name="connsiteX10" fmla="*/ 1800225 w 2085975"/>
              <a:gd name="connsiteY10" fmla="*/ 1181100 h 1266825"/>
              <a:gd name="connsiteX11" fmla="*/ 1962150 w 2085975"/>
              <a:gd name="connsiteY11" fmla="*/ 1076325 h 1266825"/>
              <a:gd name="connsiteX12" fmla="*/ 2085975 w 2085975"/>
              <a:gd name="connsiteY12" fmla="*/ 876300 h 1266825"/>
              <a:gd name="connsiteX13" fmla="*/ 2057401 w 2085975"/>
              <a:gd name="connsiteY13" fmla="*/ 657225 h 1266825"/>
              <a:gd name="connsiteX14" fmla="*/ 1971674 w 2085975"/>
              <a:gd name="connsiteY14" fmla="*/ 533399 h 1266825"/>
              <a:gd name="connsiteX15" fmla="*/ 1771650 w 2085975"/>
              <a:gd name="connsiteY15" fmla="*/ 485775 h 1266825"/>
              <a:gd name="connsiteX16" fmla="*/ 1504949 w 2085975"/>
              <a:gd name="connsiteY16" fmla="*/ 523874 h 1266825"/>
              <a:gd name="connsiteX17" fmla="*/ 1371600 w 2085975"/>
              <a:gd name="connsiteY17" fmla="*/ 390525 h 1266825"/>
              <a:gd name="connsiteX18" fmla="*/ 1238250 w 2085975"/>
              <a:gd name="connsiteY18" fmla="*/ 95250 h 1266825"/>
              <a:gd name="connsiteX19" fmla="*/ 1038225 w 2085975"/>
              <a:gd name="connsiteY19" fmla="*/ 0 h 1266825"/>
              <a:gd name="connsiteX20" fmla="*/ 876300 w 2085975"/>
              <a:gd name="connsiteY20" fmla="*/ 85725 h 1266825"/>
              <a:gd name="connsiteX21" fmla="*/ 723899 w 2085975"/>
              <a:gd name="connsiteY21" fmla="*/ 257174 h 1266825"/>
              <a:gd name="connsiteX22" fmla="*/ 628649 w 2085975"/>
              <a:gd name="connsiteY22" fmla="*/ 476249 h 1266825"/>
              <a:gd name="connsiteX23" fmla="*/ 476249 w 2085975"/>
              <a:gd name="connsiteY23" fmla="*/ 552449 h 1266825"/>
              <a:gd name="connsiteX24" fmla="*/ 247649 w 2085975"/>
              <a:gd name="connsiteY24" fmla="*/ 561974 h 1266825"/>
              <a:gd name="connsiteX25" fmla="*/ 95249 w 2085975"/>
              <a:gd name="connsiteY25" fmla="*/ 657224 h 1266825"/>
              <a:gd name="connsiteX26" fmla="*/ 0 w 2085975"/>
              <a:gd name="connsiteY26" fmla="*/ 876300 h 1266825"/>
              <a:gd name="connsiteX0" fmla="*/ 0 w 2085975"/>
              <a:gd name="connsiteY0" fmla="*/ 876300 h 1266825"/>
              <a:gd name="connsiteX1" fmla="*/ 161925 w 2085975"/>
              <a:gd name="connsiteY1" fmla="*/ 1162049 h 1266825"/>
              <a:gd name="connsiteX2" fmla="*/ 390525 w 2085975"/>
              <a:gd name="connsiteY2" fmla="*/ 1266825 h 1266825"/>
              <a:gd name="connsiteX3" fmla="*/ 581025 w 2085975"/>
              <a:gd name="connsiteY3" fmla="*/ 1200149 h 1266825"/>
              <a:gd name="connsiteX4" fmla="*/ 647700 w 2085975"/>
              <a:gd name="connsiteY4" fmla="*/ 1047750 h 1266825"/>
              <a:gd name="connsiteX5" fmla="*/ 742950 w 2085975"/>
              <a:gd name="connsiteY5" fmla="*/ 857250 h 1266825"/>
              <a:gd name="connsiteX6" fmla="*/ 962025 w 2085975"/>
              <a:gd name="connsiteY6" fmla="*/ 742950 h 1266825"/>
              <a:gd name="connsiteX7" fmla="*/ 1095375 w 2085975"/>
              <a:gd name="connsiteY7" fmla="*/ 742950 h 1266825"/>
              <a:gd name="connsiteX8" fmla="*/ 1390650 w 2085975"/>
              <a:gd name="connsiteY8" fmla="*/ 885825 h 1266825"/>
              <a:gd name="connsiteX9" fmla="*/ 1447799 w 2085975"/>
              <a:gd name="connsiteY9" fmla="*/ 1038225 h 1266825"/>
              <a:gd name="connsiteX10" fmla="*/ 1590675 w 2085975"/>
              <a:gd name="connsiteY10" fmla="*/ 1171575 h 1266825"/>
              <a:gd name="connsiteX11" fmla="*/ 1800225 w 2085975"/>
              <a:gd name="connsiteY11" fmla="*/ 1181100 h 1266825"/>
              <a:gd name="connsiteX12" fmla="*/ 1962150 w 2085975"/>
              <a:gd name="connsiteY12" fmla="*/ 1076325 h 1266825"/>
              <a:gd name="connsiteX13" fmla="*/ 2085975 w 2085975"/>
              <a:gd name="connsiteY13" fmla="*/ 876300 h 1266825"/>
              <a:gd name="connsiteX14" fmla="*/ 2057401 w 2085975"/>
              <a:gd name="connsiteY14" fmla="*/ 657225 h 1266825"/>
              <a:gd name="connsiteX15" fmla="*/ 1971674 w 2085975"/>
              <a:gd name="connsiteY15" fmla="*/ 533399 h 1266825"/>
              <a:gd name="connsiteX16" fmla="*/ 1771650 w 2085975"/>
              <a:gd name="connsiteY16" fmla="*/ 485775 h 1266825"/>
              <a:gd name="connsiteX17" fmla="*/ 1504949 w 2085975"/>
              <a:gd name="connsiteY17" fmla="*/ 523874 h 1266825"/>
              <a:gd name="connsiteX18" fmla="*/ 1371600 w 2085975"/>
              <a:gd name="connsiteY18" fmla="*/ 390525 h 1266825"/>
              <a:gd name="connsiteX19" fmla="*/ 1238250 w 2085975"/>
              <a:gd name="connsiteY19" fmla="*/ 95250 h 1266825"/>
              <a:gd name="connsiteX20" fmla="*/ 1038225 w 2085975"/>
              <a:gd name="connsiteY20" fmla="*/ 0 h 1266825"/>
              <a:gd name="connsiteX21" fmla="*/ 876300 w 2085975"/>
              <a:gd name="connsiteY21" fmla="*/ 85725 h 1266825"/>
              <a:gd name="connsiteX22" fmla="*/ 723899 w 2085975"/>
              <a:gd name="connsiteY22" fmla="*/ 257174 h 1266825"/>
              <a:gd name="connsiteX23" fmla="*/ 628649 w 2085975"/>
              <a:gd name="connsiteY23" fmla="*/ 476249 h 1266825"/>
              <a:gd name="connsiteX24" fmla="*/ 476249 w 2085975"/>
              <a:gd name="connsiteY24" fmla="*/ 552449 h 1266825"/>
              <a:gd name="connsiteX25" fmla="*/ 247649 w 2085975"/>
              <a:gd name="connsiteY25" fmla="*/ 561974 h 1266825"/>
              <a:gd name="connsiteX26" fmla="*/ 95249 w 2085975"/>
              <a:gd name="connsiteY26" fmla="*/ 657224 h 1266825"/>
              <a:gd name="connsiteX27" fmla="*/ 0 w 2085975"/>
              <a:gd name="connsiteY27" fmla="*/ 876300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85975" h="1266825">
                <a:moveTo>
                  <a:pt x="0" y="876300"/>
                </a:moveTo>
                <a:cubicBezTo>
                  <a:pt x="44450" y="1016000"/>
                  <a:pt x="50800" y="1098549"/>
                  <a:pt x="161925" y="1162049"/>
                </a:cubicBezTo>
                <a:lnTo>
                  <a:pt x="390525" y="1266825"/>
                </a:lnTo>
                <a:lnTo>
                  <a:pt x="581025" y="1200149"/>
                </a:lnTo>
                <a:cubicBezTo>
                  <a:pt x="623888" y="1163637"/>
                  <a:pt x="609600" y="1108075"/>
                  <a:pt x="647700" y="1047750"/>
                </a:cubicBezTo>
                <a:cubicBezTo>
                  <a:pt x="685800" y="987425"/>
                  <a:pt x="682625" y="919163"/>
                  <a:pt x="742950" y="857250"/>
                </a:cubicBezTo>
                <a:cubicBezTo>
                  <a:pt x="803275" y="795338"/>
                  <a:pt x="915987" y="769938"/>
                  <a:pt x="962025" y="742950"/>
                </a:cubicBezTo>
                <a:lnTo>
                  <a:pt x="1095375" y="742950"/>
                </a:lnTo>
                <a:cubicBezTo>
                  <a:pt x="1246188" y="671512"/>
                  <a:pt x="1304925" y="823913"/>
                  <a:pt x="1390650" y="885825"/>
                </a:cubicBezTo>
                <a:cubicBezTo>
                  <a:pt x="1419225" y="930275"/>
                  <a:pt x="1419224" y="993775"/>
                  <a:pt x="1447799" y="1038225"/>
                </a:cubicBezTo>
                <a:lnTo>
                  <a:pt x="1590675" y="1171575"/>
                </a:lnTo>
                <a:lnTo>
                  <a:pt x="1800225" y="1181100"/>
                </a:lnTo>
                <a:cubicBezTo>
                  <a:pt x="1851025" y="1133475"/>
                  <a:pt x="1911350" y="1123950"/>
                  <a:pt x="1962150" y="1076325"/>
                </a:cubicBezTo>
                <a:lnTo>
                  <a:pt x="2085975" y="876300"/>
                </a:lnTo>
                <a:lnTo>
                  <a:pt x="2057401" y="657225"/>
                </a:lnTo>
                <a:cubicBezTo>
                  <a:pt x="2028826" y="604837"/>
                  <a:pt x="2019299" y="561974"/>
                  <a:pt x="1971674" y="533399"/>
                </a:cubicBezTo>
                <a:cubicBezTo>
                  <a:pt x="1924049" y="504824"/>
                  <a:pt x="1838325" y="501650"/>
                  <a:pt x="1771650" y="485775"/>
                </a:cubicBezTo>
                <a:cubicBezTo>
                  <a:pt x="1704975" y="469900"/>
                  <a:pt x="1571624" y="539749"/>
                  <a:pt x="1504949" y="523874"/>
                </a:cubicBezTo>
                <a:lnTo>
                  <a:pt x="1371600" y="390525"/>
                </a:lnTo>
                <a:lnTo>
                  <a:pt x="1238250" y="95250"/>
                </a:lnTo>
                <a:lnTo>
                  <a:pt x="1038225" y="0"/>
                </a:lnTo>
                <a:cubicBezTo>
                  <a:pt x="1000125" y="31750"/>
                  <a:pt x="914400" y="53975"/>
                  <a:pt x="876300" y="85725"/>
                </a:cubicBezTo>
                <a:cubicBezTo>
                  <a:pt x="831850" y="131762"/>
                  <a:pt x="765174" y="192087"/>
                  <a:pt x="723899" y="257174"/>
                </a:cubicBezTo>
                <a:cubicBezTo>
                  <a:pt x="682624" y="322261"/>
                  <a:pt x="677862" y="430211"/>
                  <a:pt x="628649" y="476249"/>
                </a:cubicBezTo>
                <a:cubicBezTo>
                  <a:pt x="579436" y="522287"/>
                  <a:pt x="542924" y="501649"/>
                  <a:pt x="476249" y="552449"/>
                </a:cubicBezTo>
                <a:lnTo>
                  <a:pt x="247649" y="561974"/>
                </a:lnTo>
                <a:cubicBezTo>
                  <a:pt x="195262" y="615949"/>
                  <a:pt x="131761" y="619124"/>
                  <a:pt x="95249" y="657224"/>
                </a:cubicBezTo>
                <a:lnTo>
                  <a:pt x="0" y="8763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9050">
            <a:noFill/>
            <a:round/>
            <a:headEnd/>
            <a:tailEnd/>
          </a:ln>
          <a:effectLst/>
        </p:spPr>
        <p:txBody>
          <a:bodyPr rtlCol="0" anchor="ctr">
            <a:spAutoFit/>
          </a:bodyPr>
          <a:lstStyle/>
          <a:p>
            <a:pPr algn="ctr"/>
            <a:endParaRPr lang="en-CA"/>
          </a:p>
        </p:txBody>
      </p:sp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3388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E9290F7-C6B0-A346-918C-CFC1EFF49AA0}" type="slidenum">
              <a:rPr lang="en-US" sz="1400"/>
              <a:pPr eaLnBrk="1" hangingPunct="1"/>
              <a:t>45</a:t>
            </a:fld>
            <a:endParaRPr lang="en-US" sz="1400"/>
          </a:p>
        </p:txBody>
      </p:sp>
      <p:sp>
        <p:nvSpPr>
          <p:cNvPr id="11" name="Oval 386"/>
          <p:cNvSpPr>
            <a:spLocks noChangeArrowheads="1"/>
          </p:cNvSpPr>
          <p:nvPr/>
        </p:nvSpPr>
        <p:spPr bwMode="auto">
          <a:xfrm>
            <a:off x="3588463" y="1798529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7</a:t>
            </a:r>
          </a:p>
        </p:txBody>
      </p:sp>
      <p:cxnSp>
        <p:nvCxnSpPr>
          <p:cNvPr id="12" name="Straight Connector 11"/>
          <p:cNvCxnSpPr>
            <a:stCxn id="11" idx="2"/>
            <a:endCxn id="30" idx="7"/>
          </p:cNvCxnSpPr>
          <p:nvPr/>
        </p:nvCxnSpPr>
        <p:spPr>
          <a:xfrm flipH="1">
            <a:off x="1859236" y="1958867"/>
            <a:ext cx="1729227" cy="3558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86"/>
          <p:cNvSpPr>
            <a:spLocks noChangeArrowheads="1"/>
          </p:cNvSpPr>
          <p:nvPr/>
        </p:nvSpPr>
        <p:spPr bwMode="auto">
          <a:xfrm>
            <a:off x="5887951" y="2173653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19</a:t>
            </a:r>
          </a:p>
        </p:txBody>
      </p:sp>
      <p:cxnSp>
        <p:nvCxnSpPr>
          <p:cNvPr id="14" name="Straight Connector 13"/>
          <p:cNvCxnSpPr>
            <a:stCxn id="13" idx="6"/>
            <a:endCxn id="15" idx="1"/>
          </p:cNvCxnSpPr>
          <p:nvPr/>
        </p:nvCxnSpPr>
        <p:spPr>
          <a:xfrm>
            <a:off x="6208626" y="2333991"/>
            <a:ext cx="1352892" cy="3079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86"/>
          <p:cNvSpPr>
            <a:spLocks noChangeArrowheads="1"/>
          </p:cNvSpPr>
          <p:nvPr/>
        </p:nvSpPr>
        <p:spPr bwMode="auto">
          <a:xfrm>
            <a:off x="7514556" y="2595008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31</a:t>
            </a:r>
          </a:p>
        </p:txBody>
      </p:sp>
      <p:sp>
        <p:nvSpPr>
          <p:cNvPr id="16" name="Rectangle 387"/>
          <p:cNvSpPr>
            <a:spLocks noChangeAspect="1" noChangeArrowheads="1"/>
          </p:cNvSpPr>
          <p:nvPr/>
        </p:nvSpPr>
        <p:spPr bwMode="auto">
          <a:xfrm>
            <a:off x="8254039" y="3207211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7" name="Straight Connector 16"/>
          <p:cNvCxnSpPr>
            <a:stCxn id="15" idx="5"/>
            <a:endCxn id="16" idx="0"/>
          </p:cNvCxnSpPr>
          <p:nvPr/>
        </p:nvCxnSpPr>
        <p:spPr>
          <a:xfrm>
            <a:off x="7788269" y="2868721"/>
            <a:ext cx="580864" cy="3384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86"/>
          <p:cNvSpPr>
            <a:spLocks noChangeArrowheads="1"/>
          </p:cNvSpPr>
          <p:nvPr/>
        </p:nvSpPr>
        <p:spPr bwMode="auto">
          <a:xfrm>
            <a:off x="7085367" y="3209223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23</a:t>
            </a:r>
          </a:p>
        </p:txBody>
      </p:sp>
      <p:sp>
        <p:nvSpPr>
          <p:cNvPr id="19" name="Rectangle 387"/>
          <p:cNvSpPr>
            <a:spLocks noChangeAspect="1" noChangeArrowheads="1"/>
          </p:cNvSpPr>
          <p:nvPr/>
        </p:nvSpPr>
        <p:spPr bwMode="auto">
          <a:xfrm>
            <a:off x="6867448" y="3727839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0" name="Straight Connector 19"/>
          <p:cNvCxnSpPr>
            <a:stCxn id="18" idx="3"/>
            <a:endCxn id="19" idx="0"/>
          </p:cNvCxnSpPr>
          <p:nvPr/>
        </p:nvCxnSpPr>
        <p:spPr>
          <a:xfrm flipH="1">
            <a:off x="6982542" y="3482936"/>
            <a:ext cx="149787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3"/>
            <a:endCxn id="18" idx="0"/>
          </p:cNvCxnSpPr>
          <p:nvPr/>
        </p:nvCxnSpPr>
        <p:spPr>
          <a:xfrm flipH="1">
            <a:off x="7245705" y="2868721"/>
            <a:ext cx="315813" cy="340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1" idx="6"/>
            <a:endCxn id="13" idx="1"/>
          </p:cNvCxnSpPr>
          <p:nvPr/>
        </p:nvCxnSpPr>
        <p:spPr>
          <a:xfrm>
            <a:off x="3909138" y="1958867"/>
            <a:ext cx="2025775" cy="2617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87"/>
          <p:cNvSpPr>
            <a:spLocks noChangeAspect="1" noChangeArrowheads="1"/>
          </p:cNvSpPr>
          <p:nvPr/>
        </p:nvSpPr>
        <p:spPr bwMode="auto">
          <a:xfrm>
            <a:off x="7422166" y="3727839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24" name="Straight Connector 23"/>
          <p:cNvCxnSpPr>
            <a:stCxn id="18" idx="5"/>
            <a:endCxn id="23" idx="0"/>
          </p:cNvCxnSpPr>
          <p:nvPr/>
        </p:nvCxnSpPr>
        <p:spPr>
          <a:xfrm>
            <a:off x="7359080" y="3482936"/>
            <a:ext cx="17818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86"/>
          <p:cNvSpPr>
            <a:spLocks noChangeArrowheads="1"/>
          </p:cNvSpPr>
          <p:nvPr/>
        </p:nvSpPr>
        <p:spPr bwMode="auto">
          <a:xfrm>
            <a:off x="5100264" y="2653200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11</a:t>
            </a:r>
          </a:p>
        </p:txBody>
      </p:sp>
      <p:cxnSp>
        <p:nvCxnSpPr>
          <p:cNvPr id="27" name="Straight Connector 26"/>
          <p:cNvCxnSpPr>
            <a:stCxn id="25" idx="3"/>
            <a:endCxn id="80" idx="7"/>
          </p:cNvCxnSpPr>
          <p:nvPr/>
        </p:nvCxnSpPr>
        <p:spPr>
          <a:xfrm flipH="1">
            <a:off x="4691121" y="2926913"/>
            <a:ext cx="456105" cy="3141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4" idx="5"/>
            <a:endCxn id="39" idx="0"/>
          </p:cNvCxnSpPr>
          <p:nvPr/>
        </p:nvCxnSpPr>
        <p:spPr>
          <a:xfrm>
            <a:off x="5968435" y="3396580"/>
            <a:ext cx="386786" cy="3462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25" idx="7"/>
          </p:cNvCxnSpPr>
          <p:nvPr/>
        </p:nvCxnSpPr>
        <p:spPr>
          <a:xfrm flipH="1">
            <a:off x="5373977" y="2447366"/>
            <a:ext cx="560936" cy="25279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386"/>
          <p:cNvSpPr>
            <a:spLocks noChangeArrowheads="1"/>
          </p:cNvSpPr>
          <p:nvPr/>
        </p:nvSpPr>
        <p:spPr bwMode="auto">
          <a:xfrm>
            <a:off x="1585523" y="2267711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2</a:t>
            </a:r>
          </a:p>
        </p:txBody>
      </p:sp>
      <p:cxnSp>
        <p:nvCxnSpPr>
          <p:cNvPr id="32" name="Straight Connector 31"/>
          <p:cNvCxnSpPr>
            <a:stCxn id="30" idx="5"/>
            <a:endCxn id="62" idx="1"/>
          </p:cNvCxnSpPr>
          <p:nvPr/>
        </p:nvCxnSpPr>
        <p:spPr>
          <a:xfrm>
            <a:off x="1859236" y="2541424"/>
            <a:ext cx="400173" cy="3010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86"/>
          <p:cNvSpPr>
            <a:spLocks noChangeArrowheads="1"/>
          </p:cNvSpPr>
          <p:nvPr/>
        </p:nvSpPr>
        <p:spPr bwMode="auto">
          <a:xfrm>
            <a:off x="936566" y="2799026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</a:t>
            </a:r>
          </a:p>
        </p:txBody>
      </p:sp>
      <p:sp>
        <p:nvSpPr>
          <p:cNvPr id="34" name="Rectangle 387"/>
          <p:cNvSpPr>
            <a:spLocks noChangeAspect="1" noChangeArrowheads="1"/>
          </p:cNvSpPr>
          <p:nvPr/>
        </p:nvSpPr>
        <p:spPr bwMode="auto">
          <a:xfrm>
            <a:off x="787190" y="340740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5" name="Straight Connector 34"/>
          <p:cNvCxnSpPr>
            <a:stCxn id="33" idx="3"/>
            <a:endCxn id="34" idx="0"/>
          </p:cNvCxnSpPr>
          <p:nvPr/>
        </p:nvCxnSpPr>
        <p:spPr>
          <a:xfrm flipH="1">
            <a:off x="902284" y="3072739"/>
            <a:ext cx="81244" cy="3346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33" idx="7"/>
          </p:cNvCxnSpPr>
          <p:nvPr/>
        </p:nvCxnSpPr>
        <p:spPr>
          <a:xfrm flipH="1">
            <a:off x="1210279" y="2541424"/>
            <a:ext cx="422206" cy="3045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87"/>
          <p:cNvSpPr>
            <a:spLocks noChangeAspect="1" noChangeArrowheads="1"/>
          </p:cNvSpPr>
          <p:nvPr/>
        </p:nvSpPr>
        <p:spPr bwMode="auto">
          <a:xfrm>
            <a:off x="1244121" y="3396719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8" name="Straight Connector 37"/>
          <p:cNvCxnSpPr>
            <a:stCxn id="33" idx="5"/>
            <a:endCxn id="37" idx="0"/>
          </p:cNvCxnSpPr>
          <p:nvPr/>
        </p:nvCxnSpPr>
        <p:spPr>
          <a:xfrm>
            <a:off x="1210279" y="3072739"/>
            <a:ext cx="148936" cy="3239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6"/>
          <p:cNvSpPr>
            <a:spLocks noChangeArrowheads="1"/>
          </p:cNvSpPr>
          <p:nvPr/>
        </p:nvSpPr>
        <p:spPr bwMode="auto">
          <a:xfrm>
            <a:off x="6194883" y="3742842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15</a:t>
            </a:r>
          </a:p>
        </p:txBody>
      </p:sp>
      <p:sp>
        <p:nvSpPr>
          <p:cNvPr id="40" name="Rectangle 387"/>
          <p:cNvSpPr>
            <a:spLocks noChangeAspect="1" noChangeArrowheads="1"/>
          </p:cNvSpPr>
          <p:nvPr/>
        </p:nvSpPr>
        <p:spPr bwMode="auto">
          <a:xfrm>
            <a:off x="5982207" y="426145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1" name="Straight Connector 40"/>
          <p:cNvCxnSpPr>
            <a:stCxn id="39" idx="3"/>
            <a:endCxn id="40" idx="0"/>
          </p:cNvCxnSpPr>
          <p:nvPr/>
        </p:nvCxnSpPr>
        <p:spPr>
          <a:xfrm flipH="1">
            <a:off x="6097301" y="4016555"/>
            <a:ext cx="144544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87"/>
          <p:cNvSpPr>
            <a:spLocks noChangeAspect="1" noChangeArrowheads="1"/>
          </p:cNvSpPr>
          <p:nvPr/>
        </p:nvSpPr>
        <p:spPr bwMode="auto">
          <a:xfrm>
            <a:off x="6559642" y="4261458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43" name="Straight Connector 42"/>
          <p:cNvCxnSpPr>
            <a:stCxn id="39" idx="5"/>
            <a:endCxn id="42" idx="0"/>
          </p:cNvCxnSpPr>
          <p:nvPr/>
        </p:nvCxnSpPr>
        <p:spPr>
          <a:xfrm>
            <a:off x="6468596" y="4016555"/>
            <a:ext cx="206140" cy="2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913755" y="246318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15692" y="35795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244121" y="35575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94200" y="194534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56520" y="44257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530690" y="44257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842541" y="38921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386417" y="38921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240065" y="338391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317753" y="346530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068158" y="231921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3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529718" y="227263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981486" y="294841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0282" y="1849344"/>
            <a:ext cx="117019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4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09787" y="146840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5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2" name="Oval 386"/>
          <p:cNvSpPr>
            <a:spLocks noChangeArrowheads="1"/>
          </p:cNvSpPr>
          <p:nvPr/>
        </p:nvSpPr>
        <p:spPr bwMode="auto">
          <a:xfrm>
            <a:off x="2212447" y="2795545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3</a:t>
            </a:r>
          </a:p>
        </p:txBody>
      </p:sp>
      <p:sp>
        <p:nvSpPr>
          <p:cNvPr id="63" name="Rectangle 387"/>
          <p:cNvSpPr>
            <a:spLocks noChangeAspect="1" noChangeArrowheads="1"/>
          </p:cNvSpPr>
          <p:nvPr/>
        </p:nvSpPr>
        <p:spPr bwMode="auto">
          <a:xfrm>
            <a:off x="1877927" y="3400943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4" name="Straight Connector 63"/>
          <p:cNvCxnSpPr>
            <a:stCxn id="62" idx="3"/>
            <a:endCxn id="63" idx="0"/>
          </p:cNvCxnSpPr>
          <p:nvPr/>
        </p:nvCxnSpPr>
        <p:spPr>
          <a:xfrm flipH="1">
            <a:off x="1993021" y="3069258"/>
            <a:ext cx="266388" cy="3316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62" idx="5"/>
          </p:cNvCxnSpPr>
          <p:nvPr/>
        </p:nvCxnSpPr>
        <p:spPr>
          <a:xfrm>
            <a:off x="2486160" y="3069258"/>
            <a:ext cx="339337" cy="3115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386"/>
          <p:cNvSpPr>
            <a:spLocks noChangeArrowheads="1"/>
          </p:cNvSpPr>
          <p:nvPr/>
        </p:nvSpPr>
        <p:spPr bwMode="auto">
          <a:xfrm>
            <a:off x="2646617" y="3362513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4</a:t>
            </a:r>
          </a:p>
        </p:txBody>
      </p:sp>
      <p:sp>
        <p:nvSpPr>
          <p:cNvPr id="68" name="Rectangle 387"/>
          <p:cNvSpPr>
            <a:spLocks noChangeAspect="1" noChangeArrowheads="1"/>
          </p:cNvSpPr>
          <p:nvPr/>
        </p:nvSpPr>
        <p:spPr bwMode="auto">
          <a:xfrm>
            <a:off x="2433941" y="3881128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69" name="Straight Connector 68"/>
          <p:cNvCxnSpPr>
            <a:stCxn id="67" idx="3"/>
            <a:endCxn id="68" idx="0"/>
          </p:cNvCxnSpPr>
          <p:nvPr/>
        </p:nvCxnSpPr>
        <p:spPr>
          <a:xfrm flipH="1">
            <a:off x="2549035" y="3646209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387"/>
          <p:cNvSpPr>
            <a:spLocks noChangeAspect="1" noChangeArrowheads="1"/>
          </p:cNvSpPr>
          <p:nvPr/>
        </p:nvSpPr>
        <p:spPr bwMode="auto">
          <a:xfrm>
            <a:off x="3011376" y="3881128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71" name="Straight Connector 70"/>
          <p:cNvCxnSpPr>
            <a:stCxn id="67" idx="5"/>
            <a:endCxn id="70" idx="0"/>
          </p:cNvCxnSpPr>
          <p:nvPr/>
        </p:nvCxnSpPr>
        <p:spPr>
          <a:xfrm>
            <a:off x="2920330" y="3646209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806429" y="357401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408254" y="40454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82424" y="404541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769487" y="308497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363550" y="247161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0" name="Oval 386"/>
          <p:cNvSpPr>
            <a:spLocks noChangeArrowheads="1"/>
          </p:cNvSpPr>
          <p:nvPr/>
        </p:nvSpPr>
        <p:spPr bwMode="auto">
          <a:xfrm>
            <a:off x="4417408" y="31940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9</a:t>
            </a:r>
          </a:p>
        </p:txBody>
      </p:sp>
      <p:cxnSp>
        <p:nvCxnSpPr>
          <p:cNvPr id="82" name="Straight Connector 81"/>
          <p:cNvCxnSpPr>
            <a:stCxn id="80" idx="3"/>
            <a:endCxn id="96" idx="7"/>
          </p:cNvCxnSpPr>
          <p:nvPr/>
        </p:nvCxnSpPr>
        <p:spPr>
          <a:xfrm flipH="1">
            <a:off x="4190377" y="3467780"/>
            <a:ext cx="273993" cy="3590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5" idx="5"/>
            <a:endCxn id="84" idx="1"/>
          </p:cNvCxnSpPr>
          <p:nvPr/>
        </p:nvCxnSpPr>
        <p:spPr>
          <a:xfrm>
            <a:off x="5373977" y="2926913"/>
            <a:ext cx="367707" cy="242916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386"/>
          <p:cNvSpPr>
            <a:spLocks noChangeArrowheads="1"/>
          </p:cNvSpPr>
          <p:nvPr/>
        </p:nvSpPr>
        <p:spPr bwMode="auto">
          <a:xfrm>
            <a:off x="5694722" y="3122867"/>
            <a:ext cx="320675" cy="32067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13</a:t>
            </a:r>
          </a:p>
        </p:txBody>
      </p:sp>
      <p:sp>
        <p:nvSpPr>
          <p:cNvPr id="85" name="Rectangle 387"/>
          <p:cNvSpPr>
            <a:spLocks noChangeAspect="1" noChangeArrowheads="1"/>
          </p:cNvSpPr>
          <p:nvPr/>
        </p:nvSpPr>
        <p:spPr bwMode="auto">
          <a:xfrm>
            <a:off x="4728677" y="3811776"/>
            <a:ext cx="230188" cy="230188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86" name="Straight Connector 85"/>
          <p:cNvCxnSpPr>
            <a:stCxn id="84" idx="3"/>
            <a:endCxn id="111" idx="0"/>
          </p:cNvCxnSpPr>
          <p:nvPr/>
        </p:nvCxnSpPr>
        <p:spPr>
          <a:xfrm flipH="1">
            <a:off x="5442109" y="3396580"/>
            <a:ext cx="299575" cy="33456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0" idx="5"/>
            <a:endCxn id="85" idx="0"/>
          </p:cNvCxnSpPr>
          <p:nvPr/>
        </p:nvCxnSpPr>
        <p:spPr>
          <a:xfrm>
            <a:off x="4691121" y="3467780"/>
            <a:ext cx="152650" cy="343996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4702990" y="39760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773612" y="28110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415533" y="28606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2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6" name="Oval 386"/>
          <p:cNvSpPr>
            <a:spLocks noChangeArrowheads="1"/>
          </p:cNvSpPr>
          <p:nvPr/>
        </p:nvSpPr>
        <p:spPr bwMode="auto">
          <a:xfrm>
            <a:off x="3916664" y="3778142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8</a:t>
            </a:r>
          </a:p>
        </p:txBody>
      </p:sp>
      <p:sp>
        <p:nvSpPr>
          <p:cNvPr id="97" name="Rectangle 387"/>
          <p:cNvSpPr>
            <a:spLocks noChangeAspect="1" noChangeArrowheads="1"/>
          </p:cNvSpPr>
          <p:nvPr/>
        </p:nvSpPr>
        <p:spPr bwMode="auto">
          <a:xfrm>
            <a:off x="3703988" y="4296757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98" name="Straight Connector 97"/>
          <p:cNvCxnSpPr>
            <a:stCxn id="96" idx="3"/>
            <a:endCxn id="97" idx="0"/>
          </p:cNvCxnSpPr>
          <p:nvPr/>
        </p:nvCxnSpPr>
        <p:spPr>
          <a:xfrm flipH="1">
            <a:off x="3819082" y="4061838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387"/>
          <p:cNvSpPr>
            <a:spLocks noChangeAspect="1" noChangeArrowheads="1"/>
          </p:cNvSpPr>
          <p:nvPr/>
        </p:nvSpPr>
        <p:spPr bwMode="auto">
          <a:xfrm>
            <a:off x="4281423" y="4296757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00" name="Straight Connector 99"/>
          <p:cNvCxnSpPr>
            <a:stCxn id="96" idx="5"/>
            <a:endCxn id="99" idx="0"/>
          </p:cNvCxnSpPr>
          <p:nvPr/>
        </p:nvCxnSpPr>
        <p:spPr>
          <a:xfrm>
            <a:off x="4190377" y="4061838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3678301" y="44610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252471" y="4461045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926158" y="34938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6536" y="5395685"/>
            <a:ext cx="7820264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1162050"/>
            <a:r>
              <a:rPr lang="en-CA" b="1" dirty="0">
                <a:latin typeface="+mn-lt"/>
              </a:rPr>
              <a:t>Step 2.3: </a:t>
            </a:r>
            <a:r>
              <a:rPr lang="en-CA" dirty="0" err="1">
                <a:latin typeface="+mn-lt"/>
              </a:rPr>
              <a:t>trinode</a:t>
            </a:r>
            <a:r>
              <a:rPr lang="en-CA" dirty="0">
                <a:latin typeface="+mn-lt"/>
              </a:rPr>
              <a:t> restructured; balance restored.   DONE!</a:t>
            </a:r>
          </a:p>
        </p:txBody>
      </p:sp>
      <p:sp>
        <p:nvSpPr>
          <p:cNvPr id="111" name="Oval 386"/>
          <p:cNvSpPr>
            <a:spLocks noChangeArrowheads="1"/>
          </p:cNvSpPr>
          <p:nvPr/>
        </p:nvSpPr>
        <p:spPr bwMode="auto">
          <a:xfrm>
            <a:off x="5281771" y="3731149"/>
            <a:ext cx="320675" cy="3323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anchor="ctr" anchorCtr="1"/>
          <a:lstStyle/>
          <a:p>
            <a:r>
              <a:rPr lang="en-US" sz="1800" dirty="0">
                <a:latin typeface="Times New Roman" charset="0"/>
                <a:sym typeface="Symbol" charset="0"/>
              </a:rPr>
              <a:t>12</a:t>
            </a:r>
          </a:p>
        </p:txBody>
      </p:sp>
      <p:sp>
        <p:nvSpPr>
          <p:cNvPr id="112" name="Rectangle 387"/>
          <p:cNvSpPr>
            <a:spLocks noChangeAspect="1" noChangeArrowheads="1"/>
          </p:cNvSpPr>
          <p:nvPr/>
        </p:nvSpPr>
        <p:spPr bwMode="auto">
          <a:xfrm>
            <a:off x="5069095" y="424976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3" name="Straight Connector 112"/>
          <p:cNvCxnSpPr>
            <a:stCxn id="111" idx="3"/>
            <a:endCxn id="112" idx="0"/>
          </p:cNvCxnSpPr>
          <p:nvPr/>
        </p:nvCxnSpPr>
        <p:spPr>
          <a:xfrm flipH="1">
            <a:off x="5184189" y="4014845"/>
            <a:ext cx="144544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387"/>
          <p:cNvSpPr>
            <a:spLocks noChangeAspect="1" noChangeArrowheads="1"/>
          </p:cNvSpPr>
          <p:nvPr/>
        </p:nvSpPr>
        <p:spPr bwMode="auto">
          <a:xfrm>
            <a:off x="5646530" y="4249764"/>
            <a:ext cx="230188" cy="238583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115" name="Straight Connector 114"/>
          <p:cNvCxnSpPr>
            <a:stCxn id="111" idx="5"/>
            <a:endCxn id="114" idx="0"/>
          </p:cNvCxnSpPr>
          <p:nvPr/>
        </p:nvCxnSpPr>
        <p:spPr>
          <a:xfrm>
            <a:off x="5555484" y="4014845"/>
            <a:ext cx="206140" cy="234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/>
          <p:cNvSpPr/>
          <p:nvPr/>
        </p:nvSpPr>
        <p:spPr>
          <a:xfrm>
            <a:off x="5175360" y="43955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749530" y="43955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C00000"/>
                </a:solidFill>
                <a:latin typeface="+mn-lt"/>
              </a:rPr>
              <a:t>0</a:t>
            </a:r>
            <a:endParaRPr lang="en-CA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5081812" y="354648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800" b="1" dirty="0">
                <a:solidFill>
                  <a:srgbClr val="0000FF"/>
                </a:solidFill>
                <a:latin typeface="+mn-lt"/>
              </a:rPr>
              <a:t>1</a:t>
            </a:r>
            <a:endParaRPr lang="en-CA" sz="1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5262" y="302830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4191000" y="3053824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856266" y="2485238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6" name="Title 3"/>
          <p:cNvSpPr>
            <a:spLocks noGrp="1"/>
          </p:cNvSpPr>
          <p:nvPr>
            <p:ph type="title"/>
          </p:nvPr>
        </p:nvSpPr>
        <p:spPr>
          <a:xfrm>
            <a:off x="457200" y="100008"/>
            <a:ext cx="8229600" cy="566447"/>
          </a:xfrm>
        </p:spPr>
        <p:txBody>
          <a:bodyPr/>
          <a:lstStyle/>
          <a:p>
            <a:r>
              <a:rPr lang="en-US" dirty="0"/>
              <a:t>Rebalancing after an Insertion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249267" y="638513"/>
            <a:ext cx="3753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kern="0" dirty="0"/>
              <a:t>Example: Insert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5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Rebalancing after a deletion</a:t>
            </a:r>
          </a:p>
        </p:txBody>
      </p:sp>
      <p:sp>
        <p:nvSpPr>
          <p:cNvPr id="98" name="Content Placeholder 2"/>
          <p:cNvSpPr>
            <a:spLocks noGrp="1"/>
          </p:cNvSpPr>
          <p:nvPr>
            <p:ph idx="1"/>
          </p:nvPr>
        </p:nvSpPr>
        <p:spPr>
          <a:xfrm>
            <a:off x="98924" y="973404"/>
            <a:ext cx="5160114" cy="4957054"/>
          </a:xfrm>
        </p:spPr>
        <p:txBody>
          <a:bodyPr/>
          <a:lstStyle/>
          <a:p>
            <a:r>
              <a:rPr lang="en-US" sz="2000" dirty="0"/>
              <a:t>Very similar to before.</a:t>
            </a:r>
          </a:p>
          <a:p>
            <a:pPr lvl="1"/>
            <a:r>
              <a:rPr lang="en-US" sz="1800" dirty="0"/>
              <a:t>Unfortunately, </a:t>
            </a:r>
            <a:r>
              <a:rPr lang="en-US" sz="1800" dirty="0" err="1"/>
              <a:t>trinode</a:t>
            </a:r>
            <a:r>
              <a:rPr lang="en-US" sz="1800" dirty="0"/>
              <a:t> restructuring may reduce the height of the </a:t>
            </a:r>
            <a:r>
              <a:rPr lang="en-US" sz="1800" dirty="0" err="1"/>
              <a:t>subtree</a:t>
            </a:r>
            <a:r>
              <a:rPr lang="en-US" sz="1800" dirty="0"/>
              <a:t>, causing another imbalance further up the tree.</a:t>
            </a:r>
          </a:p>
          <a:p>
            <a:pPr lvl="1"/>
            <a:r>
              <a:rPr lang="en-US" sz="1800" dirty="0"/>
              <a:t>Thus this search and repair process must in the worst case be repeated until we reach the root.</a:t>
            </a:r>
          </a:p>
          <a:p>
            <a:pPr lvl="1"/>
            <a:r>
              <a:rPr lang="en-US" sz="1800" dirty="0"/>
              <a:t>See text for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81712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381000"/>
            <a:ext cx="6881371" cy="511621"/>
          </a:xfrm>
        </p:spPr>
        <p:txBody>
          <a:bodyPr/>
          <a:lstStyle/>
          <a:p>
            <a:r>
              <a:rPr lang="en-US" dirty="0"/>
              <a:t>Running Times for AVL Trees</a:t>
            </a:r>
          </a:p>
        </p:txBody>
      </p:sp>
      <p:sp>
        <p:nvSpPr>
          <p:cNvPr id="1832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187094"/>
            <a:ext cx="8229600" cy="4572000"/>
          </a:xfrm>
        </p:spPr>
        <p:txBody>
          <a:bodyPr/>
          <a:lstStyle/>
          <a:p>
            <a:r>
              <a:rPr lang="en-US" sz="2400" dirty="0"/>
              <a:t>a single restructure is O(1)</a:t>
            </a:r>
          </a:p>
          <a:p>
            <a:pPr lvl="1"/>
            <a:r>
              <a:rPr lang="en-US" sz="2000" dirty="0"/>
              <a:t>using a linked-structure binary tree</a:t>
            </a:r>
          </a:p>
          <a:p>
            <a:r>
              <a:rPr lang="en-US" sz="2400" dirty="0"/>
              <a:t>find is </a:t>
            </a:r>
            <a:r>
              <a:rPr lang="en-US" sz="2400" dirty="0" err="1"/>
              <a:t>O(log</a:t>
            </a:r>
            <a:r>
              <a:rPr lang="en-US" sz="2400" dirty="0"/>
              <a:t> </a:t>
            </a:r>
            <a:r>
              <a:rPr lang="en-US" sz="2400" dirty="0" err="1"/>
              <a:t>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height of tree is </a:t>
            </a:r>
            <a:r>
              <a:rPr lang="en-US" sz="2000" dirty="0" err="1"/>
              <a:t>O(log</a:t>
            </a:r>
            <a:r>
              <a:rPr lang="en-US" sz="2000" dirty="0"/>
              <a:t> </a:t>
            </a:r>
            <a:r>
              <a:rPr lang="en-US" sz="2000" dirty="0" err="1"/>
              <a:t>n</a:t>
            </a:r>
            <a:r>
              <a:rPr lang="en-US" sz="2000" dirty="0"/>
              <a:t>), no restructures needed</a:t>
            </a:r>
            <a:endParaRPr lang="en-US" sz="2400" dirty="0"/>
          </a:p>
          <a:p>
            <a:r>
              <a:rPr lang="en-US" sz="2400" dirty="0"/>
              <a:t>insert is </a:t>
            </a:r>
            <a:r>
              <a:rPr lang="en-US" sz="2400" dirty="0" err="1"/>
              <a:t>O(log</a:t>
            </a:r>
            <a:r>
              <a:rPr lang="en-US" sz="2400" dirty="0"/>
              <a:t> </a:t>
            </a:r>
            <a:r>
              <a:rPr lang="en-US" sz="2400" dirty="0" err="1"/>
              <a:t>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initial find is </a:t>
            </a:r>
            <a:r>
              <a:rPr lang="en-US" sz="2000" dirty="0" err="1"/>
              <a:t>O(log</a:t>
            </a:r>
            <a:r>
              <a:rPr lang="en-US" sz="2000" dirty="0"/>
              <a:t> </a:t>
            </a:r>
            <a:r>
              <a:rPr lang="en-US" sz="2000" dirty="0" err="1"/>
              <a:t>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Restructuring is O(1)</a:t>
            </a:r>
          </a:p>
          <a:p>
            <a:r>
              <a:rPr lang="en-US" sz="2400" dirty="0"/>
              <a:t>remove is </a:t>
            </a:r>
            <a:r>
              <a:rPr lang="en-US" sz="2400" dirty="0" err="1"/>
              <a:t>O(log</a:t>
            </a:r>
            <a:r>
              <a:rPr lang="en-US" sz="2400" dirty="0"/>
              <a:t> </a:t>
            </a:r>
            <a:r>
              <a:rPr lang="en-US" sz="2400" dirty="0" err="1"/>
              <a:t>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initial find is </a:t>
            </a:r>
            <a:r>
              <a:rPr lang="en-US" sz="2000" dirty="0" err="1"/>
              <a:t>O(log</a:t>
            </a:r>
            <a:r>
              <a:rPr lang="en-US" sz="2000" dirty="0"/>
              <a:t> </a:t>
            </a:r>
            <a:r>
              <a:rPr lang="en-US" sz="2000" dirty="0" err="1"/>
              <a:t>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Restructuring up the tree, maintaining heights is </a:t>
            </a:r>
            <a:r>
              <a:rPr lang="en-US" sz="2000" dirty="0" err="1"/>
              <a:t>O(log</a:t>
            </a:r>
            <a:r>
              <a:rPr lang="en-US" sz="2000" dirty="0"/>
              <a:t> </a:t>
            </a:r>
            <a:r>
              <a:rPr lang="en-US" sz="2000" dirty="0" err="1"/>
              <a:t>n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4522"/>
            <a:ext cx="8229600" cy="566447"/>
          </a:xfrm>
        </p:spPr>
        <p:txBody>
          <a:bodyPr/>
          <a:lstStyle/>
          <a:p>
            <a:r>
              <a:rPr lang="en-US" dirty="0"/>
              <a:t>Other Similar Balanced Trees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8924" y="973404"/>
            <a:ext cx="6490562" cy="4957054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1800" dirty="0"/>
              <a:t>Red-Black Trees</a:t>
            </a:r>
          </a:p>
          <a:p>
            <a:pPr lvl="2"/>
            <a:r>
              <a:rPr lang="en-US" sz="1600" dirty="0"/>
              <a:t>Balanced because of rules about red and black nodes</a:t>
            </a:r>
          </a:p>
          <a:p>
            <a:pPr lvl="1"/>
            <a:r>
              <a:rPr lang="en-US" sz="1800" dirty="0"/>
              <a:t>(2-4) Trees   </a:t>
            </a:r>
          </a:p>
          <a:p>
            <a:pPr lvl="2"/>
            <a:r>
              <a:rPr lang="en-US" sz="1600" dirty="0"/>
              <a:t>Balanced by having between 2 and 4 children</a:t>
            </a:r>
          </a:p>
          <a:p>
            <a:pPr lvl="1"/>
            <a:r>
              <a:rPr lang="en-US" sz="1800" dirty="0"/>
              <a:t>Splay Trees</a:t>
            </a:r>
          </a:p>
          <a:p>
            <a:pPr lvl="2"/>
            <a:r>
              <a:rPr lang="en-US" sz="1600" dirty="0"/>
              <a:t>Moves used nodes to the root.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981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294" y="400050"/>
            <a:ext cx="7772400" cy="2438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/>
            <a:r>
              <a:rPr lang="en-US" sz="6000" dirty="0">
                <a:latin typeface="Rockwell" panose="02060603020205020403" pitchFamily="18" charset="0"/>
              </a:rPr>
              <a:t>Union-Find Partition Structures</a:t>
            </a:r>
          </a:p>
        </p:txBody>
      </p:sp>
      <p:sp>
        <p:nvSpPr>
          <p:cNvPr id="17409" name="Rectangle 70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17410" name="Rectangle 71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BC50B0C-0B23-C640-807F-E3F9640A35C7}" type="slidenum">
              <a:rPr lang="en-US" sz="1400">
                <a:solidFill>
                  <a:srgbClr val="2F2B20"/>
                </a:solidFill>
              </a:rPr>
              <a:pPr eaLnBrk="1" hangingPunct="1"/>
              <a:t>49</a:t>
            </a:fld>
            <a:endParaRPr lang="en-US" sz="1400">
              <a:solidFill>
                <a:srgbClr val="2F2B20"/>
              </a:solidFill>
            </a:endParaRPr>
          </a:p>
        </p:txBody>
      </p:sp>
      <p:pic>
        <p:nvPicPr>
          <p:cNvPr id="17412" name="Picture 731" descr="BD0490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9225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1628078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 rot="5400000">
            <a:off x="-219263" y="466538"/>
            <a:ext cx="5598744" cy="1392979"/>
            <a:chOff x="-5709815" y="4183726"/>
            <a:chExt cx="14881370" cy="2011622"/>
          </a:xfrm>
        </p:grpSpPr>
        <p:sp>
          <p:nvSpPr>
            <p:cNvPr id="132" name="Line 69"/>
            <p:cNvSpPr>
              <a:spLocks noChangeShapeType="1"/>
            </p:cNvSpPr>
            <p:nvPr/>
          </p:nvSpPr>
          <p:spPr bwMode="auto">
            <a:xfrm>
              <a:off x="-5709815" y="5410199"/>
              <a:ext cx="0" cy="30480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30" name="Line 72"/>
            <p:cNvSpPr>
              <a:spLocks noChangeShapeType="1"/>
            </p:cNvSpPr>
            <p:nvPr/>
          </p:nvSpPr>
          <p:spPr bwMode="auto">
            <a:xfrm>
              <a:off x="-4109614" y="5410199"/>
              <a:ext cx="0" cy="30480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28" name="Line 75"/>
            <p:cNvSpPr>
              <a:spLocks noChangeShapeType="1"/>
            </p:cNvSpPr>
            <p:nvPr/>
          </p:nvSpPr>
          <p:spPr bwMode="auto">
            <a:xfrm>
              <a:off x="-2661816" y="5410199"/>
              <a:ext cx="0" cy="30480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1905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78" name="Rectangle 5"/>
            <p:cNvSpPr>
              <a:spLocks noChangeArrowheads="1"/>
            </p:cNvSpPr>
            <p:nvPr/>
          </p:nvSpPr>
          <p:spPr bwMode="auto">
            <a:xfrm>
              <a:off x="2209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2514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1" name="Freeform 7"/>
            <p:cNvSpPr>
              <a:spLocks/>
            </p:cNvSpPr>
            <p:nvPr/>
          </p:nvSpPr>
          <p:spPr bwMode="auto">
            <a:xfrm>
              <a:off x="2667000" y="46624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5" name="Rectangle 8"/>
            <p:cNvSpPr>
              <a:spLocks noChangeArrowheads="1"/>
            </p:cNvSpPr>
            <p:nvPr/>
          </p:nvSpPr>
          <p:spPr bwMode="auto">
            <a:xfrm>
              <a:off x="3429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6" name="Rectangle 9"/>
            <p:cNvSpPr>
              <a:spLocks noChangeArrowheads="1"/>
            </p:cNvSpPr>
            <p:nvPr/>
          </p:nvSpPr>
          <p:spPr bwMode="auto">
            <a:xfrm>
              <a:off x="3733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8" name="Rectangle 10"/>
            <p:cNvSpPr>
              <a:spLocks noChangeArrowheads="1"/>
            </p:cNvSpPr>
            <p:nvPr/>
          </p:nvSpPr>
          <p:spPr bwMode="auto">
            <a:xfrm>
              <a:off x="4038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89" name="Freeform 11"/>
            <p:cNvSpPr>
              <a:spLocks/>
            </p:cNvSpPr>
            <p:nvPr/>
          </p:nvSpPr>
          <p:spPr bwMode="auto">
            <a:xfrm>
              <a:off x="4191000" y="46624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0" name="Rectangle 12"/>
            <p:cNvSpPr>
              <a:spLocks noChangeArrowheads="1"/>
            </p:cNvSpPr>
            <p:nvPr/>
          </p:nvSpPr>
          <p:spPr bwMode="auto">
            <a:xfrm>
              <a:off x="4953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1" name="Rectangle 13"/>
            <p:cNvSpPr>
              <a:spLocks noChangeArrowheads="1"/>
            </p:cNvSpPr>
            <p:nvPr/>
          </p:nvSpPr>
          <p:spPr bwMode="auto">
            <a:xfrm>
              <a:off x="5257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2" name="Rectangle 14"/>
            <p:cNvSpPr>
              <a:spLocks noChangeArrowheads="1"/>
            </p:cNvSpPr>
            <p:nvPr/>
          </p:nvSpPr>
          <p:spPr bwMode="auto">
            <a:xfrm>
              <a:off x="5562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5715000" y="46624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6477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5" name="Rectangle 17"/>
            <p:cNvSpPr>
              <a:spLocks noChangeArrowheads="1"/>
            </p:cNvSpPr>
            <p:nvPr/>
          </p:nvSpPr>
          <p:spPr bwMode="auto">
            <a:xfrm>
              <a:off x="67818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6" name="Rectangle 18"/>
            <p:cNvSpPr>
              <a:spLocks noChangeArrowheads="1"/>
            </p:cNvSpPr>
            <p:nvPr/>
          </p:nvSpPr>
          <p:spPr bwMode="auto">
            <a:xfrm>
              <a:off x="7086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 rot="10800000">
              <a:off x="2819400" y="48148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 rot="10800000">
              <a:off x="4343400" y="48148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 rot="10800000">
              <a:off x="5867400" y="4814888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2289175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1" name="Freeform 23"/>
            <p:cNvSpPr>
              <a:spLocks/>
            </p:cNvSpPr>
            <p:nvPr/>
          </p:nvSpPr>
          <p:spPr bwMode="auto">
            <a:xfrm>
              <a:off x="3810000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2" name="Freeform 24"/>
            <p:cNvSpPr>
              <a:spLocks/>
            </p:cNvSpPr>
            <p:nvPr/>
          </p:nvSpPr>
          <p:spPr bwMode="auto">
            <a:xfrm>
              <a:off x="5330825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3" name="Freeform 25"/>
            <p:cNvSpPr>
              <a:spLocks/>
            </p:cNvSpPr>
            <p:nvPr/>
          </p:nvSpPr>
          <p:spPr bwMode="auto">
            <a:xfrm>
              <a:off x="6851650" y="4800600"/>
              <a:ext cx="168275" cy="552450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10" y="186"/>
                </a:cxn>
                <a:cxn ang="0">
                  <a:pos x="106" y="348"/>
                </a:cxn>
              </a:cxnLst>
              <a:rect l="0" t="0" r="r" b="b"/>
              <a:pathLst>
                <a:path w="106" h="348">
                  <a:moveTo>
                    <a:pt x="46" y="0"/>
                  </a:moveTo>
                  <a:cubicBezTo>
                    <a:pt x="40" y="31"/>
                    <a:pt x="0" y="128"/>
                    <a:pt x="10" y="186"/>
                  </a:cubicBezTo>
                  <a:cubicBezTo>
                    <a:pt x="20" y="244"/>
                    <a:pt x="86" y="314"/>
                    <a:pt x="106" y="348"/>
                  </a:cubicBezTo>
                </a:path>
              </a:pathLst>
            </a:custGeom>
            <a:noFill/>
            <a:ln w="19050" cmpd="sng">
              <a:solidFill>
                <a:schemeClr val="tx2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4" name="Rectangle 26"/>
            <p:cNvSpPr>
              <a:spLocks noChangeArrowheads="1"/>
            </p:cNvSpPr>
            <p:nvPr/>
          </p:nvSpPr>
          <p:spPr bwMode="auto">
            <a:xfrm>
              <a:off x="80010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5" name="Rectangle 27"/>
            <p:cNvSpPr>
              <a:spLocks noChangeArrowheads="1"/>
            </p:cNvSpPr>
            <p:nvPr/>
          </p:nvSpPr>
          <p:spPr bwMode="auto">
            <a:xfrm>
              <a:off x="990600" y="4648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6" name="Freeform 28"/>
            <p:cNvSpPr>
              <a:spLocks/>
            </p:cNvSpPr>
            <p:nvPr/>
          </p:nvSpPr>
          <p:spPr bwMode="auto">
            <a:xfrm>
              <a:off x="7239000" y="46482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7" name="Freeform 29"/>
            <p:cNvSpPr>
              <a:spLocks/>
            </p:cNvSpPr>
            <p:nvPr/>
          </p:nvSpPr>
          <p:spPr bwMode="auto">
            <a:xfrm rot="10800000">
              <a:off x="7391400" y="48006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8" name="Freeform 30"/>
            <p:cNvSpPr>
              <a:spLocks/>
            </p:cNvSpPr>
            <p:nvPr/>
          </p:nvSpPr>
          <p:spPr bwMode="auto">
            <a:xfrm>
              <a:off x="1143000" y="46482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09" name="Freeform 31"/>
            <p:cNvSpPr>
              <a:spLocks/>
            </p:cNvSpPr>
            <p:nvPr/>
          </p:nvSpPr>
          <p:spPr bwMode="auto">
            <a:xfrm rot="10800000">
              <a:off x="1295400" y="4800600"/>
              <a:ext cx="762000" cy="139700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37" y="0"/>
                </a:cxn>
                <a:cxn ang="0">
                  <a:pos x="480" y="88"/>
                </a:cxn>
              </a:cxnLst>
              <a:rect l="0" t="0" r="r" b="b"/>
              <a:pathLst>
                <a:path w="480" h="88">
                  <a:moveTo>
                    <a:pt x="0" y="87"/>
                  </a:moveTo>
                  <a:cubicBezTo>
                    <a:pt x="39" y="73"/>
                    <a:pt x="157" y="0"/>
                    <a:pt x="237" y="0"/>
                  </a:cubicBezTo>
                  <a:cubicBezTo>
                    <a:pt x="317" y="0"/>
                    <a:pt x="430" y="70"/>
                    <a:pt x="480" y="88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oval" w="sm" len="sm"/>
              <a:tailEnd type="triangle" w="sm" len="lg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10" name="Text Box 32"/>
            <p:cNvSpPr txBox="1">
              <a:spLocks noChangeArrowheads="1"/>
            </p:cNvSpPr>
            <p:nvPr/>
          </p:nvSpPr>
          <p:spPr bwMode="auto">
            <a:xfrm>
              <a:off x="7052687" y="4183726"/>
              <a:ext cx="2118868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/>
                <a:t>trailer</a:t>
              </a:r>
            </a:p>
          </p:txBody>
        </p:sp>
        <p:sp>
          <p:nvSpPr>
            <p:cNvPr id="111" name="Text Box 33"/>
            <p:cNvSpPr txBox="1">
              <a:spLocks noChangeArrowheads="1"/>
            </p:cNvSpPr>
            <p:nvPr/>
          </p:nvSpPr>
          <p:spPr bwMode="auto">
            <a:xfrm>
              <a:off x="-40445" y="4259925"/>
              <a:ext cx="2289099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 dirty="0"/>
                <a:t>header</a:t>
              </a:r>
            </a:p>
          </p:txBody>
        </p:sp>
        <p:sp>
          <p:nvSpPr>
            <p:cNvPr id="112" name="AutoShape 34"/>
            <p:cNvSpPr>
              <a:spLocks noChangeArrowheads="1"/>
            </p:cNvSpPr>
            <p:nvPr/>
          </p:nvSpPr>
          <p:spPr bwMode="auto">
            <a:xfrm>
              <a:off x="1676400" y="4267200"/>
              <a:ext cx="5867400" cy="8382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13" name="Text Box 35"/>
            <p:cNvSpPr txBox="1">
              <a:spLocks noChangeArrowheads="1"/>
            </p:cNvSpPr>
            <p:nvPr/>
          </p:nvSpPr>
          <p:spPr bwMode="auto">
            <a:xfrm>
              <a:off x="4289207" y="4244052"/>
              <a:ext cx="4577198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/>
                <a:t>nodes/positions</a:t>
              </a:r>
            </a:p>
          </p:txBody>
        </p:sp>
        <p:sp>
          <p:nvSpPr>
            <p:cNvPr id="114" name="AutoShape 36"/>
            <p:cNvSpPr>
              <a:spLocks noChangeArrowheads="1"/>
            </p:cNvSpPr>
            <p:nvPr/>
          </p:nvSpPr>
          <p:spPr bwMode="auto">
            <a:xfrm>
              <a:off x="1905000" y="5257800"/>
              <a:ext cx="5638800" cy="91440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2"/>
              </a:solidFill>
              <a:prstDash val="lg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i="0"/>
            </a:p>
          </p:txBody>
        </p:sp>
        <p:sp>
          <p:nvSpPr>
            <p:cNvPr id="115" name="Text Box 37"/>
            <p:cNvSpPr txBox="1">
              <a:spLocks noChangeArrowheads="1"/>
            </p:cNvSpPr>
            <p:nvPr/>
          </p:nvSpPr>
          <p:spPr bwMode="auto">
            <a:xfrm>
              <a:off x="5800638" y="5783925"/>
              <a:ext cx="2294105" cy="41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i="0">
                  <a:solidFill>
                    <a:schemeClr val="tx2"/>
                  </a:solidFill>
                </a:rPr>
                <a:t>entries</a:t>
              </a:r>
            </a:p>
          </p:txBody>
        </p:sp>
      </p:grp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3581400" y="685800"/>
            <a:ext cx="5334000" cy="3200400"/>
            <a:chOff x="3581400" y="685800"/>
            <a:chExt cx="5334000" cy="3200400"/>
          </a:xfrm>
        </p:grpSpPr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3581400" y="685800"/>
              <a:ext cx="5334000" cy="1143000"/>
            </a:xfrm>
            <a:prstGeom prst="wedgeRoundRectCallout">
              <a:avLst>
                <a:gd name="adj1" fmla="val 30218"/>
                <a:gd name="adj2" fmla="val 76347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 dirty="0">
                  <a:solidFill>
                    <a:srgbClr val="FFFFFF"/>
                  </a:solidFill>
                </a:rPr>
                <a:t>Problem: Store value/data </a:t>
              </a:r>
              <a:br>
                <a:rPr lang="en-US" altLang="en-US" sz="3000" i="0" dirty="0">
                  <a:solidFill>
                    <a:srgbClr val="FFFFFF"/>
                  </a:solidFill>
                </a:rPr>
              </a:br>
              <a:r>
                <a:rPr lang="en-US" altLang="en-US" sz="3000" i="0" dirty="0">
                  <a:solidFill>
                    <a:srgbClr val="FFFFFF"/>
                  </a:solidFill>
                </a:rPr>
                <a:t>                associated with keys.</a:t>
              </a:r>
              <a:endParaRPr lang="en-US" altLang="en-US" i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>
              <a:off x="7391400" y="1752600"/>
              <a:ext cx="1447800" cy="2133600"/>
              <a:chOff x="2013" y="2206"/>
              <a:chExt cx="679" cy="10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52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04800" y="5558135"/>
            <a:ext cx="2694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Linked List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3622675" y="5558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5486400" y="5575852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1799308" y="2133600"/>
            <a:ext cx="873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6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5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133" name="Text Box 11"/>
          <p:cNvSpPr txBox="1">
            <a:spLocks noChangeArrowheads="1"/>
          </p:cNvSpPr>
          <p:nvPr/>
        </p:nvSpPr>
        <p:spPr bwMode="auto">
          <a:xfrm>
            <a:off x="2667000" y="5943600"/>
            <a:ext cx="4798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i="0" dirty="0">
                <a:latin typeface="+mj-lt"/>
              </a:rPr>
              <a:t>Inserting is O(1) if you have the spot.</a:t>
            </a:r>
          </a:p>
          <a:p>
            <a:pPr algn="ctr">
              <a:spcBef>
                <a:spcPts val="0"/>
              </a:spcBef>
            </a:pPr>
            <a:r>
              <a:rPr lang="en-US" sz="2400" i="0" dirty="0">
                <a:latin typeface="+mj-lt"/>
              </a:rPr>
              <a:t>but O(n) to find the spot.</a:t>
            </a:r>
          </a:p>
        </p:txBody>
      </p:sp>
    </p:spTree>
    <p:extLst>
      <p:ext uri="{BB962C8B-B14F-4D97-AF65-F5344CB8AC3E}">
        <p14:creationId xmlns:p14="http://schemas.microsoft.com/office/powerpoint/2010/main" val="135325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1892 0.07037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3" grpId="0"/>
      <p:bldP spid="47" grpId="0"/>
      <p:bldP spid="65" grpId="0"/>
      <p:bldP spid="8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0075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Partitions with Union-Find Operations</a:t>
            </a:r>
          </a:p>
        </p:txBody>
      </p:sp>
      <p:sp>
        <p:nvSpPr>
          <p:cNvPr id="1946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half" idx="1"/>
          </p:nvPr>
        </p:nvSpPr>
        <p:spPr>
          <a:xfrm>
            <a:off x="914400" y="1743075"/>
            <a:ext cx="7467600" cy="4343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dirty="0" err="1">
                <a:solidFill>
                  <a:srgbClr val="0000FF"/>
                </a:solidFill>
              </a:rPr>
              <a:t>makeSet</a:t>
            </a:r>
            <a:r>
              <a:rPr lang="en-US" b="1" dirty="0">
                <a:solidFill>
                  <a:srgbClr val="0000FF"/>
                </a:solidFill>
              </a:rPr>
              <a:t>(x):  </a:t>
            </a:r>
            <a:r>
              <a:rPr lang="en-US" dirty="0"/>
              <a:t>Create a singleton set containing		 the element x and return the 			 position storing x in this set</a:t>
            </a:r>
            <a:br>
              <a:rPr lang="en-US" dirty="0"/>
            </a:br>
            <a:endParaRPr lang="en-US" dirty="0"/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union(A,B ):  </a:t>
            </a:r>
            <a:r>
              <a:rPr lang="en-US" dirty="0"/>
              <a:t>Return the set  A U B, destroying 		 the old A and B</a:t>
            </a:r>
            <a:br>
              <a:rPr lang="en-US" dirty="0"/>
            </a:br>
            <a:endParaRPr lang="en-US" dirty="0"/>
          </a:p>
          <a:p>
            <a:pPr marL="0" indent="0" eaLnBrk="1" hangingPunct="1">
              <a:buNone/>
            </a:pPr>
            <a:r>
              <a:rPr lang="en-US" b="1" dirty="0">
                <a:solidFill>
                  <a:srgbClr val="0000FF"/>
                </a:solidFill>
              </a:rPr>
              <a:t>        find(p):  </a:t>
            </a:r>
            <a:r>
              <a:rPr lang="en-US" dirty="0"/>
              <a:t>Return the set containing 			 the element at position p</a:t>
            </a:r>
          </a:p>
        </p:txBody>
      </p:sp>
      <p:sp>
        <p:nvSpPr>
          <p:cNvPr id="19457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C9611F1-498F-044D-88C7-AB3D88AAF249}" type="slidenum">
              <a:rPr lang="en-US" sz="1400">
                <a:solidFill>
                  <a:srgbClr val="2F2B20"/>
                </a:solidFill>
              </a:rPr>
              <a:pPr eaLnBrk="1" hangingPunct="1"/>
              <a:t>50</a:t>
            </a:fld>
            <a:endParaRPr lang="en-US" sz="1400">
              <a:solidFill>
                <a:srgbClr val="2F2B2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37512548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List-based Implementation</a:t>
            </a:r>
          </a:p>
        </p:txBody>
      </p:sp>
      <p:sp>
        <p:nvSpPr>
          <p:cNvPr id="2048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772400" cy="1981200"/>
          </a:xfrm>
        </p:spPr>
        <p:txBody>
          <a:bodyPr/>
          <a:lstStyle/>
          <a:p>
            <a:pPr eaLnBrk="1" hangingPunct="1"/>
            <a:r>
              <a:rPr lang="en-US" sz="2800" dirty="0"/>
              <a:t>Each set is stored in a sequence represented with a linked-list</a:t>
            </a:r>
          </a:p>
          <a:p>
            <a:pPr eaLnBrk="1" hangingPunct="1"/>
            <a:r>
              <a:rPr lang="en-US" sz="2800" dirty="0"/>
              <a:t>Each node should store an object containing the element and a reference to the set name</a:t>
            </a:r>
          </a:p>
        </p:txBody>
      </p:sp>
      <p:pic>
        <p:nvPicPr>
          <p:cNvPr id="20485" name="Picture 5" descr="se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3443" r="15152" b="37248"/>
          <a:stretch>
            <a:fillRect/>
          </a:stretch>
        </p:blipFill>
        <p:spPr>
          <a:xfrm>
            <a:off x="1295400" y="3452813"/>
            <a:ext cx="6705600" cy="3024187"/>
          </a:xfrm>
          <a:noFill/>
        </p:spPr>
      </p:pic>
      <p:sp>
        <p:nvSpPr>
          <p:cNvPr id="20481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685B6A9D-7470-694E-9D98-0E64DA7CDF58}" type="slidenum">
              <a:rPr lang="en-US" sz="1400">
                <a:solidFill>
                  <a:srgbClr val="2F2B20"/>
                </a:solidFill>
              </a:rPr>
              <a:pPr eaLnBrk="1" hangingPunct="1"/>
              <a:t>51</a:t>
            </a:fld>
            <a:endParaRPr lang="en-US" sz="1400">
              <a:solidFill>
                <a:srgbClr val="2F2B2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676249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Analysis of List-based Representation</a:t>
            </a:r>
          </a:p>
        </p:txBody>
      </p:sp>
      <p:sp>
        <p:nvSpPr>
          <p:cNvPr id="265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153400" cy="4343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When doing a union, always move elements from the smaller set to the larger set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/>
              <a:t>Each time an element is moved it goes to a set of size at least double its old set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/>
              <a:t>Thus, an element can be moved at most O(log n) times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Total time needed to do n unions and finds is O(n log n).</a:t>
            </a:r>
          </a:p>
        </p:txBody>
      </p:sp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D62F381-DC2D-0647-87FD-3A68028536CF}" type="slidenum">
              <a:rPr lang="en-US" sz="1400">
                <a:solidFill>
                  <a:srgbClr val="2F2B20"/>
                </a:solidFill>
              </a:rPr>
              <a:pPr eaLnBrk="1" hangingPunct="1"/>
              <a:t>52</a:t>
            </a:fld>
            <a:endParaRPr lang="en-US" sz="1400">
              <a:solidFill>
                <a:srgbClr val="2F2B2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3762074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315200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Tree-based Implementation</a:t>
            </a:r>
          </a:p>
        </p:txBody>
      </p:sp>
      <p:sp>
        <p:nvSpPr>
          <p:cNvPr id="2253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00200"/>
            <a:ext cx="7772400" cy="251460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Each set is stored as a rooted tree of its elements: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Each element points to its parent.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root is the “name” of the set.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0000FF"/>
                </a:solidFill>
              </a:rPr>
              <a:t>Example:   </a:t>
            </a:r>
            <a:r>
              <a:rPr lang="en-US" sz="2400" dirty="0"/>
              <a:t>The sets </a:t>
            </a:r>
            <a:r>
              <a:rPr lang="ja-JP" altLang="en-US" sz="2400" dirty="0"/>
              <a:t>“</a:t>
            </a:r>
            <a:r>
              <a:rPr lang="en-US" altLang="ja-JP" sz="2400" dirty="0"/>
              <a:t>1</a:t>
            </a:r>
            <a:r>
              <a:rPr lang="ja-JP" altLang="en-US" sz="2400" dirty="0"/>
              <a:t>”</a:t>
            </a:r>
            <a:r>
              <a:rPr lang="en-US" altLang="ja-JP" sz="2400" dirty="0"/>
              <a:t>, </a:t>
            </a:r>
            <a:r>
              <a:rPr lang="ja-JP" altLang="en-US" sz="2400" dirty="0"/>
              <a:t>“</a:t>
            </a:r>
            <a:r>
              <a:rPr lang="en-US" altLang="ja-JP" sz="2400" dirty="0"/>
              <a:t>2</a:t>
            </a:r>
            <a:r>
              <a:rPr lang="ja-JP" altLang="en-US" sz="2400" dirty="0"/>
              <a:t>”</a:t>
            </a:r>
            <a:r>
              <a:rPr lang="en-US" altLang="ja-JP" sz="2400" dirty="0"/>
              <a:t>, and </a:t>
            </a:r>
            <a:r>
              <a:rPr lang="ja-JP" altLang="en-US" sz="2400" dirty="0"/>
              <a:t>“</a:t>
            </a:r>
            <a:r>
              <a:rPr lang="en-US" altLang="ja-JP" sz="2400" dirty="0"/>
              <a:t>5</a:t>
            </a:r>
            <a:r>
              <a:rPr lang="ja-JP" altLang="en-US" sz="2400" dirty="0"/>
              <a:t>”</a:t>
            </a:r>
            <a:r>
              <a:rPr lang="en-US" altLang="ja-JP" sz="2400" dirty="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252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2253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33AF841-9841-E94C-87EF-FABB3F2C718D}" type="slidenum">
              <a:rPr lang="en-US" sz="1400">
                <a:solidFill>
                  <a:srgbClr val="2F2B20"/>
                </a:solidFill>
              </a:rPr>
              <a:pPr eaLnBrk="1" hangingPunct="1"/>
              <a:t>53</a:t>
            </a:fld>
            <a:endParaRPr lang="en-US" sz="1400">
              <a:solidFill>
                <a:srgbClr val="2F2B2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05063" y="3860006"/>
            <a:ext cx="4876800" cy="2638425"/>
            <a:chOff x="2590800" y="3946525"/>
            <a:chExt cx="4876800" cy="2638425"/>
          </a:xfrm>
        </p:grpSpPr>
        <p:sp>
          <p:nvSpPr>
            <p:cNvPr id="22533" name="AutoShape 7"/>
            <p:cNvSpPr>
              <a:spLocks noChangeAspect="1" noChangeArrowheads="1" noTextEdit="1"/>
            </p:cNvSpPr>
            <p:nvPr/>
          </p:nvSpPr>
          <p:spPr bwMode="auto">
            <a:xfrm>
              <a:off x="2590800" y="3946525"/>
              <a:ext cx="4876800" cy="263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34" name="Line 9"/>
            <p:cNvSpPr>
              <a:spLocks noChangeShapeType="1"/>
            </p:cNvSpPr>
            <p:nvPr/>
          </p:nvSpPr>
          <p:spPr bwMode="auto">
            <a:xfrm flipH="1" flipV="1">
              <a:off x="6499225" y="6103938"/>
              <a:ext cx="463550" cy="246062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35" name="Freeform 10"/>
            <p:cNvSpPr>
              <a:spLocks/>
            </p:cNvSpPr>
            <p:nvPr/>
          </p:nvSpPr>
          <p:spPr bwMode="auto">
            <a:xfrm>
              <a:off x="6391275" y="6046788"/>
              <a:ext cx="138113" cy="100012"/>
            </a:xfrm>
            <a:custGeom>
              <a:avLst/>
              <a:gdLst>
                <a:gd name="T0" fmla="*/ 96838 w 87"/>
                <a:gd name="T1" fmla="*/ 100012 h 63"/>
                <a:gd name="T2" fmla="*/ 0 w 87"/>
                <a:gd name="T3" fmla="*/ 0 h 63"/>
                <a:gd name="T4" fmla="*/ 138113 w 87"/>
                <a:gd name="T5" fmla="*/ 22225 h 63"/>
                <a:gd name="T6" fmla="*/ 96838 w 87"/>
                <a:gd name="T7" fmla="*/ 100012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3"/>
                <a:gd name="T14" fmla="*/ 87 w 87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3">
                  <a:moveTo>
                    <a:pt x="61" y="63"/>
                  </a:moveTo>
                  <a:lnTo>
                    <a:pt x="0" y="0"/>
                  </a:lnTo>
                  <a:lnTo>
                    <a:pt x="87" y="14"/>
                  </a:lnTo>
                  <a:lnTo>
                    <a:pt x="61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36" name="Line 11"/>
            <p:cNvSpPr>
              <a:spLocks noChangeShapeType="1"/>
            </p:cNvSpPr>
            <p:nvPr/>
          </p:nvSpPr>
          <p:spPr bwMode="auto">
            <a:xfrm flipV="1">
              <a:off x="6216650" y="5580063"/>
              <a:ext cx="155575" cy="363537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37" name="Freeform 12"/>
            <p:cNvSpPr>
              <a:spLocks/>
            </p:cNvSpPr>
            <p:nvPr/>
          </p:nvSpPr>
          <p:spPr bwMode="auto">
            <a:xfrm>
              <a:off x="6326188" y="5468938"/>
              <a:ext cx="93662" cy="138112"/>
            </a:xfrm>
            <a:custGeom>
              <a:avLst/>
              <a:gdLst>
                <a:gd name="T0" fmla="*/ 0 w 59"/>
                <a:gd name="T1" fmla="*/ 104775 h 87"/>
                <a:gd name="T2" fmla="*/ 93662 w 59"/>
                <a:gd name="T3" fmla="*/ 0 h 87"/>
                <a:gd name="T4" fmla="*/ 82550 w 59"/>
                <a:gd name="T5" fmla="*/ 138112 h 87"/>
                <a:gd name="T6" fmla="*/ 0 w 59"/>
                <a:gd name="T7" fmla="*/ 104775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87"/>
                <a:gd name="T14" fmla="*/ 59 w 59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87">
                  <a:moveTo>
                    <a:pt x="0" y="66"/>
                  </a:moveTo>
                  <a:lnTo>
                    <a:pt x="59" y="0"/>
                  </a:lnTo>
                  <a:lnTo>
                    <a:pt x="52" y="87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38" name="Line 13"/>
            <p:cNvSpPr>
              <a:spLocks noChangeShapeType="1"/>
            </p:cNvSpPr>
            <p:nvPr/>
          </p:nvSpPr>
          <p:spPr bwMode="auto">
            <a:xfrm flipV="1">
              <a:off x="4927600" y="5537200"/>
              <a:ext cx="220663" cy="40640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39" name="Freeform 14"/>
            <p:cNvSpPr>
              <a:spLocks/>
            </p:cNvSpPr>
            <p:nvPr/>
          </p:nvSpPr>
          <p:spPr bwMode="auto">
            <a:xfrm>
              <a:off x="5103813" y="5429250"/>
              <a:ext cx="101600" cy="138113"/>
            </a:xfrm>
            <a:custGeom>
              <a:avLst/>
              <a:gdLst>
                <a:gd name="T0" fmla="*/ 0 w 64"/>
                <a:gd name="T1" fmla="*/ 96838 h 87"/>
                <a:gd name="T2" fmla="*/ 101600 w 64"/>
                <a:gd name="T3" fmla="*/ 0 h 87"/>
                <a:gd name="T4" fmla="*/ 77788 w 64"/>
                <a:gd name="T5" fmla="*/ 138113 h 87"/>
                <a:gd name="T6" fmla="*/ 0 w 64"/>
                <a:gd name="T7" fmla="*/ 96838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7"/>
                <a:gd name="T14" fmla="*/ 64 w 64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7">
                  <a:moveTo>
                    <a:pt x="0" y="61"/>
                  </a:moveTo>
                  <a:lnTo>
                    <a:pt x="64" y="0"/>
                  </a:lnTo>
                  <a:lnTo>
                    <a:pt x="49" y="87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 flipH="1" flipV="1">
              <a:off x="3432175" y="4835525"/>
              <a:ext cx="207963" cy="430213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1" name="Freeform 16"/>
            <p:cNvSpPr>
              <a:spLocks/>
            </p:cNvSpPr>
            <p:nvPr/>
          </p:nvSpPr>
          <p:spPr bwMode="auto">
            <a:xfrm>
              <a:off x="3381375" y="4725988"/>
              <a:ext cx="95250" cy="138112"/>
            </a:xfrm>
            <a:custGeom>
              <a:avLst/>
              <a:gdLst>
                <a:gd name="T0" fmla="*/ 15875 w 60"/>
                <a:gd name="T1" fmla="*/ 138112 h 87"/>
                <a:gd name="T2" fmla="*/ 0 w 60"/>
                <a:gd name="T3" fmla="*/ 0 h 87"/>
                <a:gd name="T4" fmla="*/ 95250 w 60"/>
                <a:gd name="T5" fmla="*/ 100012 h 87"/>
                <a:gd name="T6" fmla="*/ 15875 w 60"/>
                <a:gd name="T7" fmla="*/ 138112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7"/>
                <a:gd name="T14" fmla="*/ 60 w 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7">
                  <a:moveTo>
                    <a:pt x="10" y="87"/>
                  </a:moveTo>
                  <a:lnTo>
                    <a:pt x="0" y="0"/>
                  </a:lnTo>
                  <a:lnTo>
                    <a:pt x="60" y="63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2" name="Line 17"/>
            <p:cNvSpPr>
              <a:spLocks noChangeShapeType="1"/>
            </p:cNvSpPr>
            <p:nvPr/>
          </p:nvSpPr>
          <p:spPr bwMode="auto">
            <a:xfrm flipV="1">
              <a:off x="2825750" y="4827588"/>
              <a:ext cx="200025" cy="4381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3" name="Freeform 18"/>
            <p:cNvSpPr>
              <a:spLocks/>
            </p:cNvSpPr>
            <p:nvPr/>
          </p:nvSpPr>
          <p:spPr bwMode="auto">
            <a:xfrm>
              <a:off x="2981325" y="4718050"/>
              <a:ext cx="95250" cy="138113"/>
            </a:xfrm>
            <a:custGeom>
              <a:avLst/>
              <a:gdLst>
                <a:gd name="T0" fmla="*/ 0 w 60"/>
                <a:gd name="T1" fmla="*/ 101600 h 87"/>
                <a:gd name="T2" fmla="*/ 95250 w 60"/>
                <a:gd name="T3" fmla="*/ 0 h 87"/>
                <a:gd name="T4" fmla="*/ 79375 w 60"/>
                <a:gd name="T5" fmla="*/ 138113 h 87"/>
                <a:gd name="T6" fmla="*/ 0 w 60"/>
                <a:gd name="T7" fmla="*/ 10160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7"/>
                <a:gd name="T14" fmla="*/ 60 w 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7">
                  <a:moveTo>
                    <a:pt x="0" y="64"/>
                  </a:moveTo>
                  <a:lnTo>
                    <a:pt x="60" y="0"/>
                  </a:lnTo>
                  <a:lnTo>
                    <a:pt x="50" y="8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4" name="Freeform 19"/>
            <p:cNvSpPr>
              <a:spLocks/>
            </p:cNvSpPr>
            <p:nvPr/>
          </p:nvSpPr>
          <p:spPr bwMode="auto">
            <a:xfrm>
              <a:off x="3028950" y="4383088"/>
              <a:ext cx="406400" cy="406400"/>
            </a:xfrm>
            <a:custGeom>
              <a:avLst/>
              <a:gdLst>
                <a:gd name="T0" fmla="*/ 0 w 922"/>
                <a:gd name="T1" fmla="*/ 203200 h 922"/>
                <a:gd name="T2" fmla="*/ 203200 w 922"/>
                <a:gd name="T3" fmla="*/ 0 h 922"/>
                <a:gd name="T4" fmla="*/ 406400 w 922"/>
                <a:gd name="T5" fmla="*/ 203200 h 922"/>
                <a:gd name="T6" fmla="*/ 406400 w 922"/>
                <a:gd name="T7" fmla="*/ 203200 h 922"/>
                <a:gd name="T8" fmla="*/ 203200 w 922"/>
                <a:gd name="T9" fmla="*/ 406400 h 922"/>
                <a:gd name="T10" fmla="*/ 0 w 922"/>
                <a:gd name="T11" fmla="*/ 203200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5" name="Freeform 20"/>
            <p:cNvSpPr>
              <a:spLocks/>
            </p:cNvSpPr>
            <p:nvPr/>
          </p:nvSpPr>
          <p:spPr bwMode="auto">
            <a:xfrm>
              <a:off x="3028950" y="4383088"/>
              <a:ext cx="406400" cy="406400"/>
            </a:xfrm>
            <a:custGeom>
              <a:avLst/>
              <a:gdLst>
                <a:gd name="T0" fmla="*/ 0 w 256"/>
                <a:gd name="T1" fmla="*/ 203200 h 256"/>
                <a:gd name="T2" fmla="*/ 203200 w 256"/>
                <a:gd name="T3" fmla="*/ 0 h 256"/>
                <a:gd name="T4" fmla="*/ 406400 w 256"/>
                <a:gd name="T5" fmla="*/ 203200 h 256"/>
                <a:gd name="T6" fmla="*/ 406400 w 256"/>
                <a:gd name="T7" fmla="*/ 203200 h 256"/>
                <a:gd name="T8" fmla="*/ 203200 w 256"/>
                <a:gd name="T9" fmla="*/ 406400 h 256"/>
                <a:gd name="T10" fmla="*/ 0 w 256"/>
                <a:gd name="T11" fmla="*/ 20320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6" name="Rectangle 21"/>
            <p:cNvSpPr>
              <a:spLocks noChangeArrowheads="1"/>
            </p:cNvSpPr>
            <p:nvPr/>
          </p:nvSpPr>
          <p:spPr bwMode="auto">
            <a:xfrm>
              <a:off x="3152775" y="444817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7" name="Freeform 22"/>
            <p:cNvSpPr>
              <a:spLocks/>
            </p:cNvSpPr>
            <p:nvPr/>
          </p:nvSpPr>
          <p:spPr bwMode="auto">
            <a:xfrm>
              <a:off x="3435350" y="5060950"/>
              <a:ext cx="406400" cy="407988"/>
            </a:xfrm>
            <a:custGeom>
              <a:avLst/>
              <a:gdLst>
                <a:gd name="T0" fmla="*/ 0 w 921"/>
                <a:gd name="T1" fmla="*/ 203994 h 922"/>
                <a:gd name="T2" fmla="*/ 203421 w 921"/>
                <a:gd name="T3" fmla="*/ 0 h 922"/>
                <a:gd name="T4" fmla="*/ 406400 w 921"/>
                <a:gd name="T5" fmla="*/ 203994 h 922"/>
                <a:gd name="T6" fmla="*/ 406400 w 921"/>
                <a:gd name="T7" fmla="*/ 203994 h 922"/>
                <a:gd name="T8" fmla="*/ 203421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8" name="Freeform 23"/>
            <p:cNvSpPr>
              <a:spLocks/>
            </p:cNvSpPr>
            <p:nvPr/>
          </p:nvSpPr>
          <p:spPr bwMode="auto">
            <a:xfrm>
              <a:off x="3435350" y="5060950"/>
              <a:ext cx="406400" cy="407988"/>
            </a:xfrm>
            <a:custGeom>
              <a:avLst/>
              <a:gdLst>
                <a:gd name="T0" fmla="*/ 0 w 256"/>
                <a:gd name="T1" fmla="*/ 204788 h 257"/>
                <a:gd name="T2" fmla="*/ 204788 w 256"/>
                <a:gd name="T3" fmla="*/ 0 h 257"/>
                <a:gd name="T4" fmla="*/ 406400 w 256"/>
                <a:gd name="T5" fmla="*/ 204788 h 257"/>
                <a:gd name="T6" fmla="*/ 406400 w 256"/>
                <a:gd name="T7" fmla="*/ 204788 h 257"/>
                <a:gd name="T8" fmla="*/ 204788 w 256"/>
                <a:gd name="T9" fmla="*/ 407988 h 257"/>
                <a:gd name="T10" fmla="*/ 0 w 256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7"/>
                <a:gd name="T20" fmla="*/ 256 w 25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7">
                  <a:moveTo>
                    <a:pt x="0" y="129"/>
                  </a:moveTo>
                  <a:cubicBezTo>
                    <a:pt x="0" y="58"/>
                    <a:pt x="58" y="0"/>
                    <a:pt x="129" y="0"/>
                  </a:cubicBezTo>
                  <a:cubicBezTo>
                    <a:pt x="199" y="0"/>
                    <a:pt x="256" y="58"/>
                    <a:pt x="256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99"/>
                    <a:pt x="199" y="257"/>
                    <a:pt x="129" y="257"/>
                  </a:cubicBezTo>
                  <a:cubicBezTo>
                    <a:pt x="58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49" name="Rectangle 24"/>
            <p:cNvSpPr>
              <a:spLocks noChangeArrowheads="1"/>
            </p:cNvSpPr>
            <p:nvPr/>
          </p:nvSpPr>
          <p:spPr bwMode="auto">
            <a:xfrm>
              <a:off x="3556000" y="51276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0" name="Freeform 25"/>
            <p:cNvSpPr>
              <a:spLocks/>
            </p:cNvSpPr>
            <p:nvPr/>
          </p:nvSpPr>
          <p:spPr bwMode="auto">
            <a:xfrm>
              <a:off x="2622550" y="5060950"/>
              <a:ext cx="406400" cy="407988"/>
            </a:xfrm>
            <a:custGeom>
              <a:avLst/>
              <a:gdLst>
                <a:gd name="T0" fmla="*/ 0 w 921"/>
                <a:gd name="T1" fmla="*/ 203994 h 922"/>
                <a:gd name="T2" fmla="*/ 202979 w 921"/>
                <a:gd name="T3" fmla="*/ 0 h 922"/>
                <a:gd name="T4" fmla="*/ 406400 w 921"/>
                <a:gd name="T5" fmla="*/ 203994 h 922"/>
                <a:gd name="T6" fmla="*/ 406400 w 921"/>
                <a:gd name="T7" fmla="*/ 203994 h 922"/>
                <a:gd name="T8" fmla="*/ 202979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0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1" name="Freeform 26"/>
            <p:cNvSpPr>
              <a:spLocks/>
            </p:cNvSpPr>
            <p:nvPr/>
          </p:nvSpPr>
          <p:spPr bwMode="auto">
            <a:xfrm>
              <a:off x="2622550" y="5060950"/>
              <a:ext cx="406400" cy="407988"/>
            </a:xfrm>
            <a:custGeom>
              <a:avLst/>
              <a:gdLst>
                <a:gd name="T0" fmla="*/ 0 w 256"/>
                <a:gd name="T1" fmla="*/ 204788 h 257"/>
                <a:gd name="T2" fmla="*/ 203200 w 256"/>
                <a:gd name="T3" fmla="*/ 0 h 257"/>
                <a:gd name="T4" fmla="*/ 406400 w 256"/>
                <a:gd name="T5" fmla="*/ 204788 h 257"/>
                <a:gd name="T6" fmla="*/ 406400 w 256"/>
                <a:gd name="T7" fmla="*/ 204788 h 257"/>
                <a:gd name="T8" fmla="*/ 203200 w 256"/>
                <a:gd name="T9" fmla="*/ 407988 h 257"/>
                <a:gd name="T10" fmla="*/ 0 w 256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7"/>
                <a:gd name="T20" fmla="*/ 256 w 25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7">
                  <a:moveTo>
                    <a:pt x="0" y="129"/>
                  </a:move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6" y="58"/>
                    <a:pt x="256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2" name="Rectangle 27"/>
            <p:cNvSpPr>
              <a:spLocks noChangeArrowheads="1"/>
            </p:cNvSpPr>
            <p:nvPr/>
          </p:nvSpPr>
          <p:spPr bwMode="auto">
            <a:xfrm>
              <a:off x="2743200" y="51276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3" name="Freeform 28"/>
            <p:cNvSpPr>
              <a:spLocks/>
            </p:cNvSpPr>
            <p:nvPr/>
          </p:nvSpPr>
          <p:spPr bwMode="auto">
            <a:xfrm>
              <a:off x="3219450" y="4065588"/>
              <a:ext cx="519113" cy="568325"/>
            </a:xfrm>
            <a:custGeom>
              <a:avLst/>
              <a:gdLst>
                <a:gd name="T0" fmla="*/ 215900 w 327"/>
                <a:gd name="T1" fmla="*/ 520700 h 358"/>
                <a:gd name="T2" fmla="*/ 500063 w 327"/>
                <a:gd name="T3" fmla="*/ 368300 h 358"/>
                <a:gd name="T4" fmla="*/ 284163 w 327"/>
                <a:gd name="T5" fmla="*/ 46038 h 358"/>
                <a:gd name="T6" fmla="*/ 0 w 327"/>
                <a:gd name="T7" fmla="*/ 196850 h 3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358"/>
                <a:gd name="T14" fmla="*/ 327 w 327"/>
                <a:gd name="T15" fmla="*/ 358 h 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358">
                  <a:moveTo>
                    <a:pt x="136" y="328"/>
                  </a:moveTo>
                  <a:cubicBezTo>
                    <a:pt x="223" y="358"/>
                    <a:pt x="303" y="315"/>
                    <a:pt x="315" y="232"/>
                  </a:cubicBezTo>
                  <a:cubicBezTo>
                    <a:pt x="327" y="150"/>
                    <a:pt x="266" y="59"/>
                    <a:pt x="179" y="29"/>
                  </a:cubicBezTo>
                  <a:cubicBezTo>
                    <a:pt x="92" y="0"/>
                    <a:pt x="13" y="42"/>
                    <a:pt x="0" y="124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4" name="Freeform 29"/>
            <p:cNvSpPr>
              <a:spLocks/>
            </p:cNvSpPr>
            <p:nvPr/>
          </p:nvSpPr>
          <p:spPr bwMode="auto">
            <a:xfrm>
              <a:off x="3175000" y="4246563"/>
              <a:ext cx="87313" cy="136525"/>
            </a:xfrm>
            <a:custGeom>
              <a:avLst/>
              <a:gdLst>
                <a:gd name="T0" fmla="*/ 87313 w 55"/>
                <a:gd name="T1" fmla="*/ 0 h 86"/>
                <a:gd name="T2" fmla="*/ 57150 w 55"/>
                <a:gd name="T3" fmla="*/ 136525 h 86"/>
                <a:gd name="T4" fmla="*/ 0 w 55"/>
                <a:gd name="T5" fmla="*/ 9525 h 86"/>
                <a:gd name="T6" fmla="*/ 87313 w 55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86"/>
                <a:gd name="T14" fmla="*/ 55 w 55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86">
                  <a:moveTo>
                    <a:pt x="55" y="0"/>
                  </a:moveTo>
                  <a:lnTo>
                    <a:pt x="36" y="86"/>
                  </a:lnTo>
                  <a:lnTo>
                    <a:pt x="0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5" name="Line 30"/>
            <p:cNvSpPr>
              <a:spLocks noChangeShapeType="1"/>
            </p:cNvSpPr>
            <p:nvPr/>
          </p:nvSpPr>
          <p:spPr bwMode="auto">
            <a:xfrm flipH="1" flipV="1">
              <a:off x="5118100" y="4835525"/>
              <a:ext cx="206375" cy="430213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6" name="Freeform 31"/>
            <p:cNvSpPr>
              <a:spLocks/>
            </p:cNvSpPr>
            <p:nvPr/>
          </p:nvSpPr>
          <p:spPr bwMode="auto">
            <a:xfrm>
              <a:off x="5065713" y="4725988"/>
              <a:ext cx="96837" cy="138112"/>
            </a:xfrm>
            <a:custGeom>
              <a:avLst/>
              <a:gdLst>
                <a:gd name="T0" fmla="*/ 17462 w 61"/>
                <a:gd name="T1" fmla="*/ 138112 h 87"/>
                <a:gd name="T2" fmla="*/ 0 w 61"/>
                <a:gd name="T3" fmla="*/ 0 h 87"/>
                <a:gd name="T4" fmla="*/ 96837 w 61"/>
                <a:gd name="T5" fmla="*/ 100012 h 87"/>
                <a:gd name="T6" fmla="*/ 17462 w 61"/>
                <a:gd name="T7" fmla="*/ 138112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87"/>
                <a:gd name="T14" fmla="*/ 61 w 61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87">
                  <a:moveTo>
                    <a:pt x="11" y="87"/>
                  </a:moveTo>
                  <a:lnTo>
                    <a:pt x="0" y="0"/>
                  </a:lnTo>
                  <a:lnTo>
                    <a:pt x="61" y="63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7" name="Line 32"/>
            <p:cNvSpPr>
              <a:spLocks noChangeShapeType="1"/>
            </p:cNvSpPr>
            <p:nvPr/>
          </p:nvSpPr>
          <p:spPr bwMode="auto">
            <a:xfrm flipV="1">
              <a:off x="4510088" y="4827588"/>
              <a:ext cx="201612" cy="4381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8" name="Freeform 33"/>
            <p:cNvSpPr>
              <a:spLocks/>
            </p:cNvSpPr>
            <p:nvPr/>
          </p:nvSpPr>
          <p:spPr bwMode="auto">
            <a:xfrm>
              <a:off x="4667250" y="4718050"/>
              <a:ext cx="95250" cy="138113"/>
            </a:xfrm>
            <a:custGeom>
              <a:avLst/>
              <a:gdLst>
                <a:gd name="T0" fmla="*/ 0 w 60"/>
                <a:gd name="T1" fmla="*/ 101600 h 87"/>
                <a:gd name="T2" fmla="*/ 95250 w 60"/>
                <a:gd name="T3" fmla="*/ 0 h 87"/>
                <a:gd name="T4" fmla="*/ 79375 w 60"/>
                <a:gd name="T5" fmla="*/ 138113 h 87"/>
                <a:gd name="T6" fmla="*/ 0 w 60"/>
                <a:gd name="T7" fmla="*/ 10160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7"/>
                <a:gd name="T14" fmla="*/ 60 w 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7">
                  <a:moveTo>
                    <a:pt x="0" y="64"/>
                  </a:moveTo>
                  <a:lnTo>
                    <a:pt x="60" y="0"/>
                  </a:lnTo>
                  <a:lnTo>
                    <a:pt x="50" y="8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59" name="Freeform 34"/>
            <p:cNvSpPr>
              <a:spLocks/>
            </p:cNvSpPr>
            <p:nvPr/>
          </p:nvSpPr>
          <p:spPr bwMode="auto">
            <a:xfrm>
              <a:off x="4714875" y="4383088"/>
              <a:ext cx="406400" cy="406400"/>
            </a:xfrm>
            <a:custGeom>
              <a:avLst/>
              <a:gdLst>
                <a:gd name="T0" fmla="*/ 0 w 922"/>
                <a:gd name="T1" fmla="*/ 203200 h 922"/>
                <a:gd name="T2" fmla="*/ 203200 w 922"/>
                <a:gd name="T3" fmla="*/ 0 h 922"/>
                <a:gd name="T4" fmla="*/ 406400 w 922"/>
                <a:gd name="T5" fmla="*/ 203200 h 922"/>
                <a:gd name="T6" fmla="*/ 406400 w 922"/>
                <a:gd name="T7" fmla="*/ 203200 h 922"/>
                <a:gd name="T8" fmla="*/ 203200 w 922"/>
                <a:gd name="T9" fmla="*/ 406400 h 922"/>
                <a:gd name="T10" fmla="*/ 0 w 922"/>
                <a:gd name="T11" fmla="*/ 203200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0" name="Freeform 35"/>
            <p:cNvSpPr>
              <a:spLocks/>
            </p:cNvSpPr>
            <p:nvPr/>
          </p:nvSpPr>
          <p:spPr bwMode="auto">
            <a:xfrm>
              <a:off x="4714875" y="4383088"/>
              <a:ext cx="406400" cy="406400"/>
            </a:xfrm>
            <a:custGeom>
              <a:avLst/>
              <a:gdLst>
                <a:gd name="T0" fmla="*/ 0 w 256"/>
                <a:gd name="T1" fmla="*/ 203200 h 256"/>
                <a:gd name="T2" fmla="*/ 203200 w 256"/>
                <a:gd name="T3" fmla="*/ 0 h 256"/>
                <a:gd name="T4" fmla="*/ 406400 w 256"/>
                <a:gd name="T5" fmla="*/ 203200 h 256"/>
                <a:gd name="T6" fmla="*/ 406400 w 256"/>
                <a:gd name="T7" fmla="*/ 203200 h 256"/>
                <a:gd name="T8" fmla="*/ 203200 w 256"/>
                <a:gd name="T9" fmla="*/ 406400 h 256"/>
                <a:gd name="T10" fmla="*/ 0 w 256"/>
                <a:gd name="T11" fmla="*/ 20320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1" name="Rectangle 36"/>
            <p:cNvSpPr>
              <a:spLocks noChangeArrowheads="1"/>
            </p:cNvSpPr>
            <p:nvPr/>
          </p:nvSpPr>
          <p:spPr bwMode="auto">
            <a:xfrm>
              <a:off x="4840288" y="444817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2" name="Freeform 37"/>
            <p:cNvSpPr>
              <a:spLocks/>
            </p:cNvSpPr>
            <p:nvPr/>
          </p:nvSpPr>
          <p:spPr bwMode="auto">
            <a:xfrm>
              <a:off x="5121275" y="5060950"/>
              <a:ext cx="406400" cy="407988"/>
            </a:xfrm>
            <a:custGeom>
              <a:avLst/>
              <a:gdLst>
                <a:gd name="T0" fmla="*/ 0 w 921"/>
                <a:gd name="T1" fmla="*/ 203994 h 922"/>
                <a:gd name="T2" fmla="*/ 203421 w 921"/>
                <a:gd name="T3" fmla="*/ 0 h 922"/>
                <a:gd name="T4" fmla="*/ 406400 w 921"/>
                <a:gd name="T5" fmla="*/ 203994 h 922"/>
                <a:gd name="T6" fmla="*/ 406400 w 921"/>
                <a:gd name="T7" fmla="*/ 203994 h 922"/>
                <a:gd name="T8" fmla="*/ 203421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3" name="Freeform 38"/>
            <p:cNvSpPr>
              <a:spLocks/>
            </p:cNvSpPr>
            <p:nvPr/>
          </p:nvSpPr>
          <p:spPr bwMode="auto">
            <a:xfrm>
              <a:off x="5121275" y="5060950"/>
              <a:ext cx="406400" cy="407988"/>
            </a:xfrm>
            <a:custGeom>
              <a:avLst/>
              <a:gdLst>
                <a:gd name="T0" fmla="*/ 0 w 256"/>
                <a:gd name="T1" fmla="*/ 204788 h 257"/>
                <a:gd name="T2" fmla="*/ 203200 w 256"/>
                <a:gd name="T3" fmla="*/ 0 h 257"/>
                <a:gd name="T4" fmla="*/ 406400 w 256"/>
                <a:gd name="T5" fmla="*/ 204788 h 257"/>
                <a:gd name="T6" fmla="*/ 406400 w 256"/>
                <a:gd name="T7" fmla="*/ 204788 h 257"/>
                <a:gd name="T8" fmla="*/ 203200 w 256"/>
                <a:gd name="T9" fmla="*/ 407988 h 257"/>
                <a:gd name="T10" fmla="*/ 0 w 256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7"/>
                <a:gd name="T20" fmla="*/ 256 w 25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7">
                  <a:moveTo>
                    <a:pt x="0" y="129"/>
                  </a:move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6" y="58"/>
                    <a:pt x="256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4" name="Rectangle 39"/>
            <p:cNvSpPr>
              <a:spLocks noChangeArrowheads="1"/>
            </p:cNvSpPr>
            <p:nvPr/>
          </p:nvSpPr>
          <p:spPr bwMode="auto">
            <a:xfrm>
              <a:off x="5243513" y="51276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5" name="Freeform 40"/>
            <p:cNvSpPr>
              <a:spLocks/>
            </p:cNvSpPr>
            <p:nvPr/>
          </p:nvSpPr>
          <p:spPr bwMode="auto">
            <a:xfrm>
              <a:off x="4308475" y="5060950"/>
              <a:ext cx="406400" cy="407988"/>
            </a:xfrm>
            <a:custGeom>
              <a:avLst/>
              <a:gdLst>
                <a:gd name="T0" fmla="*/ 0 w 921"/>
                <a:gd name="T1" fmla="*/ 203994 h 922"/>
                <a:gd name="T2" fmla="*/ 202979 w 921"/>
                <a:gd name="T3" fmla="*/ 0 h 922"/>
                <a:gd name="T4" fmla="*/ 406400 w 921"/>
                <a:gd name="T5" fmla="*/ 203994 h 922"/>
                <a:gd name="T6" fmla="*/ 406400 w 921"/>
                <a:gd name="T7" fmla="*/ 203994 h 922"/>
                <a:gd name="T8" fmla="*/ 202979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0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6" name="Freeform 41"/>
            <p:cNvSpPr>
              <a:spLocks/>
            </p:cNvSpPr>
            <p:nvPr/>
          </p:nvSpPr>
          <p:spPr bwMode="auto">
            <a:xfrm>
              <a:off x="4308475" y="5060950"/>
              <a:ext cx="406400" cy="407988"/>
            </a:xfrm>
            <a:custGeom>
              <a:avLst/>
              <a:gdLst>
                <a:gd name="T0" fmla="*/ 0 w 256"/>
                <a:gd name="T1" fmla="*/ 204788 h 257"/>
                <a:gd name="T2" fmla="*/ 201613 w 256"/>
                <a:gd name="T3" fmla="*/ 0 h 257"/>
                <a:gd name="T4" fmla="*/ 406400 w 256"/>
                <a:gd name="T5" fmla="*/ 204788 h 257"/>
                <a:gd name="T6" fmla="*/ 406400 w 256"/>
                <a:gd name="T7" fmla="*/ 204788 h 257"/>
                <a:gd name="T8" fmla="*/ 201613 w 256"/>
                <a:gd name="T9" fmla="*/ 407988 h 257"/>
                <a:gd name="T10" fmla="*/ 0 w 256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7"/>
                <a:gd name="T20" fmla="*/ 256 w 25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7">
                  <a:moveTo>
                    <a:pt x="0" y="129"/>
                  </a:moveTo>
                  <a:cubicBezTo>
                    <a:pt x="0" y="58"/>
                    <a:pt x="57" y="0"/>
                    <a:pt x="127" y="0"/>
                  </a:cubicBezTo>
                  <a:cubicBezTo>
                    <a:pt x="198" y="0"/>
                    <a:pt x="256" y="58"/>
                    <a:pt x="256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99"/>
                    <a:pt x="198" y="257"/>
                    <a:pt x="127" y="257"/>
                  </a:cubicBezTo>
                  <a:cubicBezTo>
                    <a:pt x="57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7" name="Rectangle 42"/>
            <p:cNvSpPr>
              <a:spLocks noChangeArrowheads="1"/>
            </p:cNvSpPr>
            <p:nvPr/>
          </p:nvSpPr>
          <p:spPr bwMode="auto">
            <a:xfrm>
              <a:off x="4430713" y="51276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8" name="Freeform 43"/>
            <p:cNvSpPr>
              <a:spLocks/>
            </p:cNvSpPr>
            <p:nvPr/>
          </p:nvSpPr>
          <p:spPr bwMode="auto">
            <a:xfrm>
              <a:off x="4905375" y="4065588"/>
              <a:ext cx="519113" cy="568325"/>
            </a:xfrm>
            <a:custGeom>
              <a:avLst/>
              <a:gdLst>
                <a:gd name="T0" fmla="*/ 215900 w 327"/>
                <a:gd name="T1" fmla="*/ 520700 h 358"/>
                <a:gd name="T2" fmla="*/ 500063 w 327"/>
                <a:gd name="T3" fmla="*/ 368300 h 358"/>
                <a:gd name="T4" fmla="*/ 284163 w 327"/>
                <a:gd name="T5" fmla="*/ 46038 h 358"/>
                <a:gd name="T6" fmla="*/ 0 w 327"/>
                <a:gd name="T7" fmla="*/ 196850 h 3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358"/>
                <a:gd name="T14" fmla="*/ 327 w 327"/>
                <a:gd name="T15" fmla="*/ 358 h 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358">
                  <a:moveTo>
                    <a:pt x="136" y="328"/>
                  </a:moveTo>
                  <a:cubicBezTo>
                    <a:pt x="223" y="358"/>
                    <a:pt x="303" y="315"/>
                    <a:pt x="315" y="232"/>
                  </a:cubicBezTo>
                  <a:cubicBezTo>
                    <a:pt x="327" y="150"/>
                    <a:pt x="266" y="59"/>
                    <a:pt x="179" y="29"/>
                  </a:cubicBezTo>
                  <a:cubicBezTo>
                    <a:pt x="92" y="0"/>
                    <a:pt x="13" y="42"/>
                    <a:pt x="0" y="124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69" name="Freeform 44"/>
            <p:cNvSpPr>
              <a:spLocks/>
            </p:cNvSpPr>
            <p:nvPr/>
          </p:nvSpPr>
          <p:spPr bwMode="auto">
            <a:xfrm>
              <a:off x="4860925" y="4246563"/>
              <a:ext cx="87313" cy="136525"/>
            </a:xfrm>
            <a:custGeom>
              <a:avLst/>
              <a:gdLst>
                <a:gd name="T0" fmla="*/ 87313 w 55"/>
                <a:gd name="T1" fmla="*/ 0 h 86"/>
                <a:gd name="T2" fmla="*/ 57150 w 55"/>
                <a:gd name="T3" fmla="*/ 136525 h 86"/>
                <a:gd name="T4" fmla="*/ 0 w 55"/>
                <a:gd name="T5" fmla="*/ 9525 h 86"/>
                <a:gd name="T6" fmla="*/ 87313 w 55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86"/>
                <a:gd name="T14" fmla="*/ 55 w 55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86">
                  <a:moveTo>
                    <a:pt x="55" y="0"/>
                  </a:moveTo>
                  <a:lnTo>
                    <a:pt x="36" y="86"/>
                  </a:lnTo>
                  <a:lnTo>
                    <a:pt x="0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0" name="Line 45"/>
            <p:cNvSpPr>
              <a:spLocks noChangeShapeType="1"/>
            </p:cNvSpPr>
            <p:nvPr/>
          </p:nvSpPr>
          <p:spPr bwMode="auto">
            <a:xfrm flipH="1" flipV="1">
              <a:off x="7026275" y="4835525"/>
              <a:ext cx="206375" cy="430213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1" name="Freeform 46"/>
            <p:cNvSpPr>
              <a:spLocks/>
            </p:cNvSpPr>
            <p:nvPr/>
          </p:nvSpPr>
          <p:spPr bwMode="auto">
            <a:xfrm>
              <a:off x="6973888" y="4725988"/>
              <a:ext cx="98425" cy="138112"/>
            </a:xfrm>
            <a:custGeom>
              <a:avLst/>
              <a:gdLst>
                <a:gd name="T0" fmla="*/ 17463 w 62"/>
                <a:gd name="T1" fmla="*/ 138112 h 87"/>
                <a:gd name="T2" fmla="*/ 0 w 62"/>
                <a:gd name="T3" fmla="*/ 0 h 87"/>
                <a:gd name="T4" fmla="*/ 98425 w 62"/>
                <a:gd name="T5" fmla="*/ 100012 h 87"/>
                <a:gd name="T6" fmla="*/ 17463 w 62"/>
                <a:gd name="T7" fmla="*/ 138112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87"/>
                <a:gd name="T14" fmla="*/ 62 w 62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87">
                  <a:moveTo>
                    <a:pt x="11" y="87"/>
                  </a:moveTo>
                  <a:lnTo>
                    <a:pt x="0" y="0"/>
                  </a:lnTo>
                  <a:lnTo>
                    <a:pt x="62" y="63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2" name="Line 47"/>
            <p:cNvSpPr>
              <a:spLocks noChangeShapeType="1"/>
            </p:cNvSpPr>
            <p:nvPr/>
          </p:nvSpPr>
          <p:spPr bwMode="auto">
            <a:xfrm flipV="1">
              <a:off x="6419850" y="4827588"/>
              <a:ext cx="200025" cy="4381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3" name="Freeform 48"/>
            <p:cNvSpPr>
              <a:spLocks/>
            </p:cNvSpPr>
            <p:nvPr/>
          </p:nvSpPr>
          <p:spPr bwMode="auto">
            <a:xfrm>
              <a:off x="6575425" y="4718050"/>
              <a:ext cx="95250" cy="138113"/>
            </a:xfrm>
            <a:custGeom>
              <a:avLst/>
              <a:gdLst>
                <a:gd name="T0" fmla="*/ 0 w 60"/>
                <a:gd name="T1" fmla="*/ 101600 h 87"/>
                <a:gd name="T2" fmla="*/ 95250 w 60"/>
                <a:gd name="T3" fmla="*/ 0 h 87"/>
                <a:gd name="T4" fmla="*/ 80963 w 60"/>
                <a:gd name="T5" fmla="*/ 138113 h 87"/>
                <a:gd name="T6" fmla="*/ 0 w 60"/>
                <a:gd name="T7" fmla="*/ 10160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7"/>
                <a:gd name="T14" fmla="*/ 60 w 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7">
                  <a:moveTo>
                    <a:pt x="0" y="64"/>
                  </a:moveTo>
                  <a:lnTo>
                    <a:pt x="60" y="0"/>
                  </a:lnTo>
                  <a:lnTo>
                    <a:pt x="51" y="8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4" name="Freeform 49"/>
            <p:cNvSpPr>
              <a:spLocks/>
            </p:cNvSpPr>
            <p:nvPr/>
          </p:nvSpPr>
          <p:spPr bwMode="auto">
            <a:xfrm>
              <a:off x="6623050" y="4383088"/>
              <a:ext cx="406400" cy="406400"/>
            </a:xfrm>
            <a:custGeom>
              <a:avLst/>
              <a:gdLst>
                <a:gd name="T0" fmla="*/ 0 w 922"/>
                <a:gd name="T1" fmla="*/ 203200 h 922"/>
                <a:gd name="T2" fmla="*/ 203200 w 922"/>
                <a:gd name="T3" fmla="*/ 0 h 922"/>
                <a:gd name="T4" fmla="*/ 406400 w 922"/>
                <a:gd name="T5" fmla="*/ 203200 h 922"/>
                <a:gd name="T6" fmla="*/ 406400 w 922"/>
                <a:gd name="T7" fmla="*/ 203200 h 922"/>
                <a:gd name="T8" fmla="*/ 203200 w 922"/>
                <a:gd name="T9" fmla="*/ 406400 h 922"/>
                <a:gd name="T10" fmla="*/ 0 w 922"/>
                <a:gd name="T11" fmla="*/ 203200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5" name="Freeform 50"/>
            <p:cNvSpPr>
              <a:spLocks/>
            </p:cNvSpPr>
            <p:nvPr/>
          </p:nvSpPr>
          <p:spPr bwMode="auto">
            <a:xfrm>
              <a:off x="6623050" y="4383088"/>
              <a:ext cx="406400" cy="406400"/>
            </a:xfrm>
            <a:custGeom>
              <a:avLst/>
              <a:gdLst>
                <a:gd name="T0" fmla="*/ 0 w 256"/>
                <a:gd name="T1" fmla="*/ 203200 h 256"/>
                <a:gd name="T2" fmla="*/ 203200 w 256"/>
                <a:gd name="T3" fmla="*/ 0 h 256"/>
                <a:gd name="T4" fmla="*/ 406400 w 256"/>
                <a:gd name="T5" fmla="*/ 203200 h 256"/>
                <a:gd name="T6" fmla="*/ 406400 w 256"/>
                <a:gd name="T7" fmla="*/ 203200 h 256"/>
                <a:gd name="T8" fmla="*/ 203200 w 256"/>
                <a:gd name="T9" fmla="*/ 406400 h 256"/>
                <a:gd name="T10" fmla="*/ 0 w 256"/>
                <a:gd name="T11" fmla="*/ 20320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6" name="Rectangle 51"/>
            <p:cNvSpPr>
              <a:spLocks noChangeArrowheads="1"/>
            </p:cNvSpPr>
            <p:nvPr/>
          </p:nvSpPr>
          <p:spPr bwMode="auto">
            <a:xfrm>
              <a:off x="6748463" y="444817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7" name="Freeform 52"/>
            <p:cNvSpPr>
              <a:spLocks/>
            </p:cNvSpPr>
            <p:nvPr/>
          </p:nvSpPr>
          <p:spPr bwMode="auto">
            <a:xfrm>
              <a:off x="7029450" y="5060950"/>
              <a:ext cx="407988" cy="407988"/>
            </a:xfrm>
            <a:custGeom>
              <a:avLst/>
              <a:gdLst>
                <a:gd name="T0" fmla="*/ 0 w 921"/>
                <a:gd name="T1" fmla="*/ 203994 h 922"/>
                <a:gd name="T2" fmla="*/ 203773 w 921"/>
                <a:gd name="T3" fmla="*/ 0 h 922"/>
                <a:gd name="T4" fmla="*/ 407988 w 921"/>
                <a:gd name="T5" fmla="*/ 203994 h 922"/>
                <a:gd name="T6" fmla="*/ 407988 w 921"/>
                <a:gd name="T7" fmla="*/ 203994 h 922"/>
                <a:gd name="T8" fmla="*/ 203773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0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8" name="Freeform 53"/>
            <p:cNvSpPr>
              <a:spLocks/>
            </p:cNvSpPr>
            <p:nvPr/>
          </p:nvSpPr>
          <p:spPr bwMode="auto">
            <a:xfrm>
              <a:off x="7029450" y="5060950"/>
              <a:ext cx="407988" cy="407988"/>
            </a:xfrm>
            <a:custGeom>
              <a:avLst/>
              <a:gdLst>
                <a:gd name="T0" fmla="*/ 0 w 257"/>
                <a:gd name="T1" fmla="*/ 204788 h 257"/>
                <a:gd name="T2" fmla="*/ 203200 w 257"/>
                <a:gd name="T3" fmla="*/ 0 h 257"/>
                <a:gd name="T4" fmla="*/ 407988 w 257"/>
                <a:gd name="T5" fmla="*/ 204788 h 257"/>
                <a:gd name="T6" fmla="*/ 407988 w 257"/>
                <a:gd name="T7" fmla="*/ 204788 h 257"/>
                <a:gd name="T8" fmla="*/ 203200 w 257"/>
                <a:gd name="T9" fmla="*/ 407988 h 257"/>
                <a:gd name="T10" fmla="*/ 0 w 257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8"/>
                    <a:pt x="58" y="0"/>
                    <a:pt x="128" y="0"/>
                  </a:cubicBezTo>
                  <a:cubicBezTo>
                    <a:pt x="199" y="0"/>
                    <a:pt x="257" y="58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99"/>
                    <a:pt x="199" y="257"/>
                    <a:pt x="128" y="257"/>
                  </a:cubicBezTo>
                  <a:cubicBezTo>
                    <a:pt x="58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79" name="Rectangle 54"/>
            <p:cNvSpPr>
              <a:spLocks noChangeArrowheads="1"/>
            </p:cNvSpPr>
            <p:nvPr/>
          </p:nvSpPr>
          <p:spPr bwMode="auto">
            <a:xfrm>
              <a:off x="7086600" y="5127625"/>
              <a:ext cx="254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0" name="Freeform 55"/>
            <p:cNvSpPr>
              <a:spLocks/>
            </p:cNvSpPr>
            <p:nvPr/>
          </p:nvSpPr>
          <p:spPr bwMode="auto">
            <a:xfrm>
              <a:off x="6216650" y="5060950"/>
              <a:ext cx="406400" cy="407988"/>
            </a:xfrm>
            <a:custGeom>
              <a:avLst/>
              <a:gdLst>
                <a:gd name="T0" fmla="*/ 0 w 922"/>
                <a:gd name="T1" fmla="*/ 203994 h 922"/>
                <a:gd name="T2" fmla="*/ 203200 w 922"/>
                <a:gd name="T3" fmla="*/ 0 h 922"/>
                <a:gd name="T4" fmla="*/ 406400 w 922"/>
                <a:gd name="T5" fmla="*/ 203994 h 922"/>
                <a:gd name="T6" fmla="*/ 406400 w 922"/>
                <a:gd name="T7" fmla="*/ 203994 h 922"/>
                <a:gd name="T8" fmla="*/ 203200 w 922"/>
                <a:gd name="T9" fmla="*/ 407988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6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1" name="Freeform 56"/>
            <p:cNvSpPr>
              <a:spLocks/>
            </p:cNvSpPr>
            <p:nvPr/>
          </p:nvSpPr>
          <p:spPr bwMode="auto">
            <a:xfrm>
              <a:off x="6216650" y="5060950"/>
              <a:ext cx="406400" cy="407988"/>
            </a:xfrm>
            <a:custGeom>
              <a:avLst/>
              <a:gdLst>
                <a:gd name="T0" fmla="*/ 0 w 256"/>
                <a:gd name="T1" fmla="*/ 204788 h 257"/>
                <a:gd name="T2" fmla="*/ 203200 w 256"/>
                <a:gd name="T3" fmla="*/ 0 h 257"/>
                <a:gd name="T4" fmla="*/ 406400 w 256"/>
                <a:gd name="T5" fmla="*/ 204788 h 257"/>
                <a:gd name="T6" fmla="*/ 406400 w 256"/>
                <a:gd name="T7" fmla="*/ 204788 h 257"/>
                <a:gd name="T8" fmla="*/ 203200 w 256"/>
                <a:gd name="T9" fmla="*/ 407988 h 257"/>
                <a:gd name="T10" fmla="*/ 0 w 256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7"/>
                <a:gd name="T20" fmla="*/ 256 w 256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7">
                  <a:moveTo>
                    <a:pt x="0" y="129"/>
                  </a:move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6" y="58"/>
                    <a:pt x="256" y="129"/>
                  </a:cubicBezTo>
                  <a:cubicBezTo>
                    <a:pt x="256" y="129"/>
                    <a:pt x="256" y="129"/>
                    <a:pt x="256" y="129"/>
                  </a:cubicBezTo>
                  <a:cubicBezTo>
                    <a:pt x="256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2" name="Rectangle 57"/>
            <p:cNvSpPr>
              <a:spLocks noChangeArrowheads="1"/>
            </p:cNvSpPr>
            <p:nvPr/>
          </p:nvSpPr>
          <p:spPr bwMode="auto">
            <a:xfrm>
              <a:off x="6338888" y="51276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3" name="Freeform 58"/>
            <p:cNvSpPr>
              <a:spLocks/>
            </p:cNvSpPr>
            <p:nvPr/>
          </p:nvSpPr>
          <p:spPr bwMode="auto">
            <a:xfrm>
              <a:off x="6813550" y="4065588"/>
              <a:ext cx="519113" cy="568325"/>
            </a:xfrm>
            <a:custGeom>
              <a:avLst/>
              <a:gdLst>
                <a:gd name="T0" fmla="*/ 215900 w 327"/>
                <a:gd name="T1" fmla="*/ 520700 h 358"/>
                <a:gd name="T2" fmla="*/ 500063 w 327"/>
                <a:gd name="T3" fmla="*/ 368300 h 358"/>
                <a:gd name="T4" fmla="*/ 284163 w 327"/>
                <a:gd name="T5" fmla="*/ 46038 h 358"/>
                <a:gd name="T6" fmla="*/ 0 w 327"/>
                <a:gd name="T7" fmla="*/ 196850 h 3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7"/>
                <a:gd name="T13" fmla="*/ 0 h 358"/>
                <a:gd name="T14" fmla="*/ 327 w 327"/>
                <a:gd name="T15" fmla="*/ 358 h 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7" h="358">
                  <a:moveTo>
                    <a:pt x="136" y="328"/>
                  </a:moveTo>
                  <a:cubicBezTo>
                    <a:pt x="223" y="358"/>
                    <a:pt x="303" y="315"/>
                    <a:pt x="315" y="232"/>
                  </a:cubicBezTo>
                  <a:cubicBezTo>
                    <a:pt x="327" y="150"/>
                    <a:pt x="266" y="59"/>
                    <a:pt x="179" y="29"/>
                  </a:cubicBezTo>
                  <a:cubicBezTo>
                    <a:pt x="92" y="0"/>
                    <a:pt x="13" y="42"/>
                    <a:pt x="0" y="124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4" name="Freeform 59"/>
            <p:cNvSpPr>
              <a:spLocks/>
            </p:cNvSpPr>
            <p:nvPr/>
          </p:nvSpPr>
          <p:spPr bwMode="auto">
            <a:xfrm>
              <a:off x="6769100" y="4246563"/>
              <a:ext cx="87313" cy="136525"/>
            </a:xfrm>
            <a:custGeom>
              <a:avLst/>
              <a:gdLst>
                <a:gd name="T0" fmla="*/ 87313 w 55"/>
                <a:gd name="T1" fmla="*/ 0 h 86"/>
                <a:gd name="T2" fmla="*/ 57150 w 55"/>
                <a:gd name="T3" fmla="*/ 136525 h 86"/>
                <a:gd name="T4" fmla="*/ 0 w 55"/>
                <a:gd name="T5" fmla="*/ 9525 h 86"/>
                <a:gd name="T6" fmla="*/ 87313 w 55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86"/>
                <a:gd name="T14" fmla="*/ 55 w 55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86">
                  <a:moveTo>
                    <a:pt x="55" y="0"/>
                  </a:moveTo>
                  <a:lnTo>
                    <a:pt x="36" y="86"/>
                  </a:lnTo>
                  <a:lnTo>
                    <a:pt x="0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5" name="Freeform 60"/>
            <p:cNvSpPr>
              <a:spLocks/>
            </p:cNvSpPr>
            <p:nvPr/>
          </p:nvSpPr>
          <p:spPr bwMode="auto">
            <a:xfrm>
              <a:off x="6757988" y="6146800"/>
              <a:ext cx="407987" cy="407988"/>
            </a:xfrm>
            <a:custGeom>
              <a:avLst/>
              <a:gdLst>
                <a:gd name="T0" fmla="*/ 0 w 922"/>
                <a:gd name="T1" fmla="*/ 203773 h 921"/>
                <a:gd name="T2" fmla="*/ 203994 w 922"/>
                <a:gd name="T3" fmla="*/ 0 h 921"/>
                <a:gd name="T4" fmla="*/ 407987 w 922"/>
                <a:gd name="T5" fmla="*/ 203773 h 921"/>
                <a:gd name="T6" fmla="*/ 407987 w 922"/>
                <a:gd name="T7" fmla="*/ 203773 h 921"/>
                <a:gd name="T8" fmla="*/ 203994 w 922"/>
                <a:gd name="T9" fmla="*/ 407988 h 921"/>
                <a:gd name="T10" fmla="*/ 0 w 922"/>
                <a:gd name="T11" fmla="*/ 203773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6" name="Freeform 61"/>
            <p:cNvSpPr>
              <a:spLocks/>
            </p:cNvSpPr>
            <p:nvPr/>
          </p:nvSpPr>
          <p:spPr bwMode="auto">
            <a:xfrm>
              <a:off x="6757988" y="6146800"/>
              <a:ext cx="407987" cy="407988"/>
            </a:xfrm>
            <a:custGeom>
              <a:avLst/>
              <a:gdLst>
                <a:gd name="T0" fmla="*/ 0 w 257"/>
                <a:gd name="T1" fmla="*/ 203200 h 257"/>
                <a:gd name="T2" fmla="*/ 204787 w 257"/>
                <a:gd name="T3" fmla="*/ 0 h 257"/>
                <a:gd name="T4" fmla="*/ 407987 w 257"/>
                <a:gd name="T5" fmla="*/ 203200 h 257"/>
                <a:gd name="T6" fmla="*/ 407987 w 257"/>
                <a:gd name="T7" fmla="*/ 203200 h 257"/>
                <a:gd name="T8" fmla="*/ 204787 w 257"/>
                <a:gd name="T9" fmla="*/ 407988 h 257"/>
                <a:gd name="T10" fmla="*/ 0 w 257"/>
                <a:gd name="T11" fmla="*/ 20320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8"/>
                  </a:moveTo>
                  <a:cubicBezTo>
                    <a:pt x="0" y="58"/>
                    <a:pt x="58" y="0"/>
                    <a:pt x="129" y="0"/>
                  </a:cubicBezTo>
                  <a:cubicBezTo>
                    <a:pt x="199" y="0"/>
                    <a:pt x="257" y="58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199" y="257"/>
                    <a:pt x="129" y="257"/>
                  </a:cubicBezTo>
                  <a:cubicBezTo>
                    <a:pt x="58" y="257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7" name="Rectangle 62"/>
            <p:cNvSpPr>
              <a:spLocks noChangeArrowheads="1"/>
            </p:cNvSpPr>
            <p:nvPr/>
          </p:nvSpPr>
          <p:spPr bwMode="auto">
            <a:xfrm>
              <a:off x="6818313" y="6215063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8" name="Freeform 63"/>
            <p:cNvSpPr>
              <a:spLocks/>
            </p:cNvSpPr>
            <p:nvPr/>
          </p:nvSpPr>
          <p:spPr bwMode="auto">
            <a:xfrm>
              <a:off x="6013450" y="5740400"/>
              <a:ext cx="406400" cy="406400"/>
            </a:xfrm>
            <a:custGeom>
              <a:avLst/>
              <a:gdLst>
                <a:gd name="T0" fmla="*/ 0 w 921"/>
                <a:gd name="T1" fmla="*/ 203200 h 922"/>
                <a:gd name="T2" fmla="*/ 202979 w 921"/>
                <a:gd name="T3" fmla="*/ 0 h 922"/>
                <a:gd name="T4" fmla="*/ 406400 w 921"/>
                <a:gd name="T5" fmla="*/ 203200 h 922"/>
                <a:gd name="T6" fmla="*/ 406400 w 921"/>
                <a:gd name="T7" fmla="*/ 203200 h 922"/>
                <a:gd name="T8" fmla="*/ 202979 w 921"/>
                <a:gd name="T9" fmla="*/ 406400 h 922"/>
                <a:gd name="T10" fmla="*/ 0 w 921"/>
                <a:gd name="T11" fmla="*/ 203200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0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89" name="Freeform 64"/>
            <p:cNvSpPr>
              <a:spLocks/>
            </p:cNvSpPr>
            <p:nvPr/>
          </p:nvSpPr>
          <p:spPr bwMode="auto">
            <a:xfrm>
              <a:off x="6013450" y="5740400"/>
              <a:ext cx="406400" cy="406400"/>
            </a:xfrm>
            <a:custGeom>
              <a:avLst/>
              <a:gdLst>
                <a:gd name="T0" fmla="*/ 0 w 256"/>
                <a:gd name="T1" fmla="*/ 203200 h 256"/>
                <a:gd name="T2" fmla="*/ 203200 w 256"/>
                <a:gd name="T3" fmla="*/ 0 h 256"/>
                <a:gd name="T4" fmla="*/ 406400 w 256"/>
                <a:gd name="T5" fmla="*/ 203200 h 256"/>
                <a:gd name="T6" fmla="*/ 406400 w 256"/>
                <a:gd name="T7" fmla="*/ 203200 h 256"/>
                <a:gd name="T8" fmla="*/ 203200 w 256"/>
                <a:gd name="T9" fmla="*/ 406400 h 256"/>
                <a:gd name="T10" fmla="*/ 0 w 256"/>
                <a:gd name="T11" fmla="*/ 20320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8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99"/>
                    <a:pt x="198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0" name="Rectangle 65"/>
            <p:cNvSpPr>
              <a:spLocks noChangeArrowheads="1"/>
            </p:cNvSpPr>
            <p:nvPr/>
          </p:nvSpPr>
          <p:spPr bwMode="auto">
            <a:xfrm>
              <a:off x="6070600" y="5805488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1" name="Freeform 66"/>
            <p:cNvSpPr>
              <a:spLocks/>
            </p:cNvSpPr>
            <p:nvPr/>
          </p:nvSpPr>
          <p:spPr bwMode="auto">
            <a:xfrm>
              <a:off x="4724400" y="5740400"/>
              <a:ext cx="406400" cy="406400"/>
            </a:xfrm>
            <a:custGeom>
              <a:avLst/>
              <a:gdLst>
                <a:gd name="T0" fmla="*/ 0 w 922"/>
                <a:gd name="T1" fmla="*/ 203200 h 922"/>
                <a:gd name="T2" fmla="*/ 203200 w 922"/>
                <a:gd name="T3" fmla="*/ 0 h 922"/>
                <a:gd name="T4" fmla="*/ 406400 w 922"/>
                <a:gd name="T5" fmla="*/ 203200 h 922"/>
                <a:gd name="T6" fmla="*/ 406400 w 922"/>
                <a:gd name="T7" fmla="*/ 203200 h 922"/>
                <a:gd name="T8" fmla="*/ 203200 w 922"/>
                <a:gd name="T9" fmla="*/ 406400 h 922"/>
                <a:gd name="T10" fmla="*/ 0 w 922"/>
                <a:gd name="T11" fmla="*/ 203200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2" name="Freeform 67"/>
            <p:cNvSpPr>
              <a:spLocks/>
            </p:cNvSpPr>
            <p:nvPr/>
          </p:nvSpPr>
          <p:spPr bwMode="auto">
            <a:xfrm>
              <a:off x="4724400" y="5740400"/>
              <a:ext cx="406400" cy="406400"/>
            </a:xfrm>
            <a:custGeom>
              <a:avLst/>
              <a:gdLst>
                <a:gd name="T0" fmla="*/ 0 w 256"/>
                <a:gd name="T1" fmla="*/ 203200 h 256"/>
                <a:gd name="T2" fmla="*/ 203200 w 256"/>
                <a:gd name="T3" fmla="*/ 0 h 256"/>
                <a:gd name="T4" fmla="*/ 406400 w 256"/>
                <a:gd name="T5" fmla="*/ 203200 h 256"/>
                <a:gd name="T6" fmla="*/ 406400 w 256"/>
                <a:gd name="T7" fmla="*/ 203200 h 256"/>
                <a:gd name="T8" fmla="*/ 203200 w 256"/>
                <a:gd name="T9" fmla="*/ 406400 h 256"/>
                <a:gd name="T10" fmla="*/ 0 w 256"/>
                <a:gd name="T11" fmla="*/ 20320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"/>
                <a:gd name="T19" fmla="*/ 0 h 256"/>
                <a:gd name="T20" fmla="*/ 256 w 256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" h="256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28"/>
                    <a:pt x="256" y="128"/>
                    <a:pt x="256" y="128"/>
                  </a:cubicBezTo>
                  <a:cubicBezTo>
                    <a:pt x="256" y="199"/>
                    <a:pt x="199" y="256"/>
                    <a:pt x="128" y="256"/>
                  </a:cubicBezTo>
                  <a:cubicBezTo>
                    <a:pt x="57" y="256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3" name="Rectangle 68"/>
            <p:cNvSpPr>
              <a:spLocks noChangeArrowheads="1"/>
            </p:cNvSpPr>
            <p:nvPr/>
          </p:nvSpPr>
          <p:spPr bwMode="auto">
            <a:xfrm>
              <a:off x="4848225" y="5805488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10938780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Union-Find Operations</a:t>
            </a:r>
          </a:p>
        </p:txBody>
      </p:sp>
      <p:sp>
        <p:nvSpPr>
          <p:cNvPr id="2355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487488"/>
            <a:ext cx="4038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To do a </a:t>
            </a:r>
            <a:r>
              <a:rPr lang="en-US" sz="2400" b="1" dirty="0">
                <a:solidFill>
                  <a:srgbClr val="0000FF"/>
                </a:solidFill>
              </a:rPr>
              <a:t>union</a:t>
            </a:r>
            <a:r>
              <a:rPr lang="en-US" sz="2400" dirty="0"/>
              <a:t>, simply make the root of one tree point to the root of the other 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To do a </a:t>
            </a:r>
            <a:r>
              <a:rPr lang="en-US" sz="2400" b="1" dirty="0">
                <a:solidFill>
                  <a:srgbClr val="0000FF"/>
                </a:solidFill>
              </a:rPr>
              <a:t>find</a:t>
            </a:r>
            <a:r>
              <a:rPr lang="en-US" sz="2400" dirty="0"/>
              <a:t>, follow set-name pointers from the starting node until reaching a node whose set-name pointer refers back to itself</a:t>
            </a:r>
          </a:p>
        </p:txBody>
      </p:sp>
      <p:sp>
        <p:nvSpPr>
          <p:cNvPr id="2355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2355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F8B5A34-02C0-ED41-A2F4-B0767931CA4E}" type="slidenum">
              <a:rPr lang="en-US" sz="1400">
                <a:solidFill>
                  <a:srgbClr val="2F2B20"/>
                </a:solidFill>
              </a:rPr>
              <a:pPr eaLnBrk="1" hangingPunct="1"/>
              <a:t>54</a:t>
            </a:fld>
            <a:endParaRPr lang="en-US" sz="1400">
              <a:solidFill>
                <a:srgbClr val="2F2B2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81600" y="990600"/>
            <a:ext cx="3200400" cy="2644775"/>
            <a:chOff x="5181600" y="990600"/>
            <a:chExt cx="3200400" cy="2644775"/>
          </a:xfrm>
        </p:grpSpPr>
        <p:sp>
          <p:nvSpPr>
            <p:cNvPr id="2355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81600" y="990600"/>
              <a:ext cx="3200400" cy="264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58" name="Line 13"/>
            <p:cNvSpPr>
              <a:spLocks noChangeShapeType="1"/>
            </p:cNvSpPr>
            <p:nvPr/>
          </p:nvSpPr>
          <p:spPr bwMode="auto">
            <a:xfrm flipH="1" flipV="1">
              <a:off x="7410450" y="3152775"/>
              <a:ext cx="465138" cy="2476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59" name="Freeform 14"/>
            <p:cNvSpPr>
              <a:spLocks/>
            </p:cNvSpPr>
            <p:nvPr/>
          </p:nvSpPr>
          <p:spPr bwMode="auto">
            <a:xfrm>
              <a:off x="7302500" y="3095625"/>
              <a:ext cx="138113" cy="101600"/>
            </a:xfrm>
            <a:custGeom>
              <a:avLst/>
              <a:gdLst>
                <a:gd name="T0" fmla="*/ 96838 w 87"/>
                <a:gd name="T1" fmla="*/ 101600 h 64"/>
                <a:gd name="T2" fmla="*/ 0 w 87"/>
                <a:gd name="T3" fmla="*/ 0 h 64"/>
                <a:gd name="T4" fmla="*/ 138113 w 87"/>
                <a:gd name="T5" fmla="*/ 22225 h 64"/>
                <a:gd name="T6" fmla="*/ 96838 w 87"/>
                <a:gd name="T7" fmla="*/ 10160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4"/>
                <a:gd name="T14" fmla="*/ 87 w 8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4">
                  <a:moveTo>
                    <a:pt x="61" y="64"/>
                  </a:moveTo>
                  <a:lnTo>
                    <a:pt x="0" y="0"/>
                  </a:lnTo>
                  <a:lnTo>
                    <a:pt x="87" y="14"/>
                  </a:lnTo>
                  <a:lnTo>
                    <a:pt x="6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0" name="Line 15"/>
            <p:cNvSpPr>
              <a:spLocks noChangeShapeType="1"/>
            </p:cNvSpPr>
            <p:nvPr/>
          </p:nvSpPr>
          <p:spPr bwMode="auto">
            <a:xfrm flipV="1">
              <a:off x="7126288" y="2627313"/>
              <a:ext cx="157162" cy="365125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1" name="Freeform 16"/>
            <p:cNvSpPr>
              <a:spLocks/>
            </p:cNvSpPr>
            <p:nvPr/>
          </p:nvSpPr>
          <p:spPr bwMode="auto">
            <a:xfrm>
              <a:off x="7237413" y="2516188"/>
              <a:ext cx="93662" cy="139700"/>
            </a:xfrm>
            <a:custGeom>
              <a:avLst/>
              <a:gdLst>
                <a:gd name="T0" fmla="*/ 0 w 59"/>
                <a:gd name="T1" fmla="*/ 104775 h 88"/>
                <a:gd name="T2" fmla="*/ 93662 w 59"/>
                <a:gd name="T3" fmla="*/ 0 h 88"/>
                <a:gd name="T4" fmla="*/ 82550 w 59"/>
                <a:gd name="T5" fmla="*/ 139700 h 88"/>
                <a:gd name="T6" fmla="*/ 0 w 59"/>
                <a:gd name="T7" fmla="*/ 104775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88"/>
                <a:gd name="T14" fmla="*/ 59 w 59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88">
                  <a:moveTo>
                    <a:pt x="0" y="66"/>
                  </a:moveTo>
                  <a:lnTo>
                    <a:pt x="59" y="0"/>
                  </a:lnTo>
                  <a:lnTo>
                    <a:pt x="52" y="8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2" name="Line 17"/>
            <p:cNvSpPr>
              <a:spLocks noChangeShapeType="1"/>
            </p:cNvSpPr>
            <p:nvPr/>
          </p:nvSpPr>
          <p:spPr bwMode="auto">
            <a:xfrm flipV="1">
              <a:off x="5834063" y="2919413"/>
              <a:ext cx="222250" cy="407987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3" name="Freeform 18"/>
            <p:cNvSpPr>
              <a:spLocks/>
            </p:cNvSpPr>
            <p:nvPr/>
          </p:nvSpPr>
          <p:spPr bwMode="auto">
            <a:xfrm>
              <a:off x="6011863" y="2811463"/>
              <a:ext cx="101600" cy="138112"/>
            </a:xfrm>
            <a:custGeom>
              <a:avLst/>
              <a:gdLst>
                <a:gd name="T0" fmla="*/ 0 w 64"/>
                <a:gd name="T1" fmla="*/ 95250 h 87"/>
                <a:gd name="T2" fmla="*/ 101600 w 64"/>
                <a:gd name="T3" fmla="*/ 0 h 87"/>
                <a:gd name="T4" fmla="*/ 77788 w 64"/>
                <a:gd name="T5" fmla="*/ 138112 h 87"/>
                <a:gd name="T6" fmla="*/ 0 w 64"/>
                <a:gd name="T7" fmla="*/ 9525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7"/>
                <a:gd name="T14" fmla="*/ 64 w 64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7">
                  <a:moveTo>
                    <a:pt x="0" y="60"/>
                  </a:moveTo>
                  <a:lnTo>
                    <a:pt x="64" y="0"/>
                  </a:lnTo>
                  <a:lnTo>
                    <a:pt x="49" y="8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4" name="Line 19"/>
            <p:cNvSpPr>
              <a:spLocks noChangeShapeType="1"/>
            </p:cNvSpPr>
            <p:nvPr/>
          </p:nvSpPr>
          <p:spPr bwMode="auto">
            <a:xfrm flipH="1" flipV="1">
              <a:off x="6026150" y="2216150"/>
              <a:ext cx="206375" cy="430213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5" name="Freeform 20"/>
            <p:cNvSpPr>
              <a:spLocks/>
            </p:cNvSpPr>
            <p:nvPr/>
          </p:nvSpPr>
          <p:spPr bwMode="auto">
            <a:xfrm>
              <a:off x="5973763" y="2106613"/>
              <a:ext cx="96837" cy="138112"/>
            </a:xfrm>
            <a:custGeom>
              <a:avLst/>
              <a:gdLst>
                <a:gd name="T0" fmla="*/ 17462 w 61"/>
                <a:gd name="T1" fmla="*/ 138112 h 87"/>
                <a:gd name="T2" fmla="*/ 0 w 61"/>
                <a:gd name="T3" fmla="*/ 0 h 87"/>
                <a:gd name="T4" fmla="*/ 96837 w 61"/>
                <a:gd name="T5" fmla="*/ 100012 h 87"/>
                <a:gd name="T6" fmla="*/ 17462 w 61"/>
                <a:gd name="T7" fmla="*/ 138112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87"/>
                <a:gd name="T14" fmla="*/ 61 w 61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87">
                  <a:moveTo>
                    <a:pt x="11" y="87"/>
                  </a:moveTo>
                  <a:lnTo>
                    <a:pt x="0" y="0"/>
                  </a:lnTo>
                  <a:lnTo>
                    <a:pt x="61" y="63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6" name="Line 21"/>
            <p:cNvSpPr>
              <a:spLocks noChangeShapeType="1"/>
            </p:cNvSpPr>
            <p:nvPr/>
          </p:nvSpPr>
          <p:spPr bwMode="auto">
            <a:xfrm flipV="1">
              <a:off x="5416550" y="2208213"/>
              <a:ext cx="201613" cy="4381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7" name="Freeform 22"/>
            <p:cNvSpPr>
              <a:spLocks/>
            </p:cNvSpPr>
            <p:nvPr/>
          </p:nvSpPr>
          <p:spPr bwMode="auto">
            <a:xfrm>
              <a:off x="5573713" y="2098675"/>
              <a:ext cx="95250" cy="138113"/>
            </a:xfrm>
            <a:custGeom>
              <a:avLst/>
              <a:gdLst>
                <a:gd name="T0" fmla="*/ 0 w 60"/>
                <a:gd name="T1" fmla="*/ 101600 h 87"/>
                <a:gd name="T2" fmla="*/ 95250 w 60"/>
                <a:gd name="T3" fmla="*/ 0 h 87"/>
                <a:gd name="T4" fmla="*/ 79375 w 60"/>
                <a:gd name="T5" fmla="*/ 138113 h 87"/>
                <a:gd name="T6" fmla="*/ 0 w 60"/>
                <a:gd name="T7" fmla="*/ 10160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7"/>
                <a:gd name="T14" fmla="*/ 60 w 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7">
                  <a:moveTo>
                    <a:pt x="0" y="64"/>
                  </a:moveTo>
                  <a:lnTo>
                    <a:pt x="60" y="0"/>
                  </a:lnTo>
                  <a:lnTo>
                    <a:pt x="50" y="8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8" name="Freeform 23"/>
            <p:cNvSpPr>
              <a:spLocks/>
            </p:cNvSpPr>
            <p:nvPr/>
          </p:nvSpPr>
          <p:spPr bwMode="auto">
            <a:xfrm>
              <a:off x="5621338" y="1762125"/>
              <a:ext cx="407987" cy="407988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8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69" name="Freeform 24"/>
            <p:cNvSpPr>
              <a:spLocks/>
            </p:cNvSpPr>
            <p:nvPr/>
          </p:nvSpPr>
          <p:spPr bwMode="auto">
            <a:xfrm>
              <a:off x="5621338" y="1762125"/>
              <a:ext cx="407987" cy="407988"/>
            </a:xfrm>
            <a:custGeom>
              <a:avLst/>
              <a:gdLst>
                <a:gd name="T0" fmla="*/ 0 w 257"/>
                <a:gd name="T1" fmla="*/ 204788 h 257"/>
                <a:gd name="T2" fmla="*/ 203200 w 257"/>
                <a:gd name="T3" fmla="*/ 0 h 257"/>
                <a:gd name="T4" fmla="*/ 407987 w 257"/>
                <a:gd name="T5" fmla="*/ 204788 h 257"/>
                <a:gd name="T6" fmla="*/ 407987 w 257"/>
                <a:gd name="T7" fmla="*/ 204788 h 257"/>
                <a:gd name="T8" fmla="*/ 203200 w 257"/>
                <a:gd name="T9" fmla="*/ 407988 h 257"/>
                <a:gd name="T10" fmla="*/ 0 w 257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7" y="58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200"/>
                    <a:pt x="199" y="257"/>
                    <a:pt x="128" y="257"/>
                  </a:cubicBezTo>
                  <a:cubicBezTo>
                    <a:pt x="57" y="257"/>
                    <a:pt x="0" y="200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0" name="Rectangle 25"/>
            <p:cNvSpPr>
              <a:spLocks noChangeArrowheads="1"/>
            </p:cNvSpPr>
            <p:nvPr/>
          </p:nvSpPr>
          <p:spPr bwMode="auto">
            <a:xfrm>
              <a:off x="5745163" y="1827213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1" name="Freeform 26"/>
            <p:cNvSpPr>
              <a:spLocks/>
            </p:cNvSpPr>
            <p:nvPr/>
          </p:nvSpPr>
          <p:spPr bwMode="auto">
            <a:xfrm>
              <a:off x="6029325" y="2443163"/>
              <a:ext cx="407988" cy="407987"/>
            </a:xfrm>
            <a:custGeom>
              <a:avLst/>
              <a:gdLst>
                <a:gd name="T0" fmla="*/ 0 w 921"/>
                <a:gd name="T1" fmla="*/ 203994 h 922"/>
                <a:gd name="T2" fmla="*/ 204215 w 921"/>
                <a:gd name="T3" fmla="*/ 0 h 922"/>
                <a:gd name="T4" fmla="*/ 407988 w 921"/>
                <a:gd name="T5" fmla="*/ 203994 h 922"/>
                <a:gd name="T6" fmla="*/ 407988 w 921"/>
                <a:gd name="T7" fmla="*/ 203994 h 922"/>
                <a:gd name="T8" fmla="*/ 204215 w 921"/>
                <a:gd name="T9" fmla="*/ 407987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2" name="Freeform 27"/>
            <p:cNvSpPr>
              <a:spLocks/>
            </p:cNvSpPr>
            <p:nvPr/>
          </p:nvSpPr>
          <p:spPr bwMode="auto">
            <a:xfrm>
              <a:off x="6029325" y="2443163"/>
              <a:ext cx="407988" cy="407987"/>
            </a:xfrm>
            <a:custGeom>
              <a:avLst/>
              <a:gdLst>
                <a:gd name="T0" fmla="*/ 0 w 257"/>
                <a:gd name="T1" fmla="*/ 203200 h 257"/>
                <a:gd name="T2" fmla="*/ 203200 w 257"/>
                <a:gd name="T3" fmla="*/ 0 h 257"/>
                <a:gd name="T4" fmla="*/ 407988 w 257"/>
                <a:gd name="T5" fmla="*/ 203200 h 257"/>
                <a:gd name="T6" fmla="*/ 407988 w 257"/>
                <a:gd name="T7" fmla="*/ 203200 h 257"/>
                <a:gd name="T8" fmla="*/ 203200 w 257"/>
                <a:gd name="T9" fmla="*/ 407987 h 257"/>
                <a:gd name="T10" fmla="*/ 0 w 257"/>
                <a:gd name="T11" fmla="*/ 20320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3" name="Rectangle 28"/>
            <p:cNvSpPr>
              <a:spLocks noChangeArrowheads="1"/>
            </p:cNvSpPr>
            <p:nvPr/>
          </p:nvSpPr>
          <p:spPr bwMode="auto">
            <a:xfrm>
              <a:off x="6148388" y="2506663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4" name="Freeform 29"/>
            <p:cNvSpPr>
              <a:spLocks/>
            </p:cNvSpPr>
            <p:nvPr/>
          </p:nvSpPr>
          <p:spPr bwMode="auto">
            <a:xfrm>
              <a:off x="5213350" y="2443163"/>
              <a:ext cx="407988" cy="407987"/>
            </a:xfrm>
            <a:custGeom>
              <a:avLst/>
              <a:gdLst>
                <a:gd name="T0" fmla="*/ 0 w 921"/>
                <a:gd name="T1" fmla="*/ 203994 h 922"/>
                <a:gd name="T2" fmla="*/ 203773 w 921"/>
                <a:gd name="T3" fmla="*/ 0 h 922"/>
                <a:gd name="T4" fmla="*/ 407988 w 921"/>
                <a:gd name="T5" fmla="*/ 203994 h 922"/>
                <a:gd name="T6" fmla="*/ 407988 w 921"/>
                <a:gd name="T7" fmla="*/ 203994 h 922"/>
                <a:gd name="T8" fmla="*/ 203773 w 921"/>
                <a:gd name="T9" fmla="*/ 407987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0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5" name="Freeform 30"/>
            <p:cNvSpPr>
              <a:spLocks/>
            </p:cNvSpPr>
            <p:nvPr/>
          </p:nvSpPr>
          <p:spPr bwMode="auto">
            <a:xfrm>
              <a:off x="5213350" y="2443163"/>
              <a:ext cx="407988" cy="407987"/>
            </a:xfrm>
            <a:custGeom>
              <a:avLst/>
              <a:gdLst>
                <a:gd name="T0" fmla="*/ 0 w 257"/>
                <a:gd name="T1" fmla="*/ 203200 h 257"/>
                <a:gd name="T2" fmla="*/ 203200 w 257"/>
                <a:gd name="T3" fmla="*/ 0 h 257"/>
                <a:gd name="T4" fmla="*/ 407988 w 257"/>
                <a:gd name="T5" fmla="*/ 203200 h 257"/>
                <a:gd name="T6" fmla="*/ 407988 w 257"/>
                <a:gd name="T7" fmla="*/ 203200 h 257"/>
                <a:gd name="T8" fmla="*/ 203200 w 257"/>
                <a:gd name="T9" fmla="*/ 407987 h 257"/>
                <a:gd name="T10" fmla="*/ 0 w 257"/>
                <a:gd name="T11" fmla="*/ 20320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6" name="Rectangle 31"/>
            <p:cNvSpPr>
              <a:spLocks noChangeArrowheads="1"/>
            </p:cNvSpPr>
            <p:nvPr/>
          </p:nvSpPr>
          <p:spPr bwMode="auto">
            <a:xfrm>
              <a:off x="5334000" y="2506663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7" name="Freeform 32"/>
            <p:cNvSpPr>
              <a:spLocks noEditPoints="1"/>
            </p:cNvSpPr>
            <p:nvPr/>
          </p:nvSpPr>
          <p:spPr bwMode="auto">
            <a:xfrm>
              <a:off x="5811838" y="1466850"/>
              <a:ext cx="514350" cy="523875"/>
            </a:xfrm>
            <a:custGeom>
              <a:avLst/>
              <a:gdLst>
                <a:gd name="T0" fmla="*/ 247207 w 1161"/>
                <a:gd name="T1" fmla="*/ 508831 h 1184"/>
                <a:gd name="T2" fmla="*/ 207778 w 1161"/>
                <a:gd name="T3" fmla="*/ 497327 h 1184"/>
                <a:gd name="T4" fmla="*/ 298155 w 1161"/>
                <a:gd name="T5" fmla="*/ 503522 h 1184"/>
                <a:gd name="T6" fmla="*/ 276890 w 1161"/>
                <a:gd name="T7" fmla="*/ 522990 h 1184"/>
                <a:gd name="T8" fmla="*/ 336698 w 1161"/>
                <a:gd name="T9" fmla="*/ 500867 h 1184"/>
                <a:gd name="T10" fmla="*/ 360178 w 1161"/>
                <a:gd name="T11" fmla="*/ 517681 h 1184"/>
                <a:gd name="T12" fmla="*/ 336698 w 1161"/>
                <a:gd name="T13" fmla="*/ 500867 h 1184"/>
                <a:gd name="T14" fmla="*/ 398721 w 1161"/>
                <a:gd name="T15" fmla="*/ 482284 h 1184"/>
                <a:gd name="T16" fmla="*/ 420429 w 1161"/>
                <a:gd name="T17" fmla="*/ 492018 h 1184"/>
                <a:gd name="T18" fmla="*/ 400493 w 1161"/>
                <a:gd name="T19" fmla="*/ 503079 h 1184"/>
                <a:gd name="T20" fmla="*/ 439036 w 1161"/>
                <a:gd name="T21" fmla="*/ 452196 h 1184"/>
                <a:gd name="T22" fmla="*/ 467833 w 1161"/>
                <a:gd name="T23" fmla="*/ 450426 h 1184"/>
                <a:gd name="T24" fmla="*/ 439036 w 1161"/>
                <a:gd name="T25" fmla="*/ 452196 h 1184"/>
                <a:gd name="T26" fmla="*/ 480237 w 1161"/>
                <a:gd name="T27" fmla="*/ 391136 h 1184"/>
                <a:gd name="T28" fmla="*/ 500616 w 1161"/>
                <a:gd name="T29" fmla="*/ 393791 h 1184"/>
                <a:gd name="T30" fmla="*/ 490870 w 1161"/>
                <a:gd name="T31" fmla="*/ 414144 h 1184"/>
                <a:gd name="T32" fmla="*/ 491313 w 1161"/>
                <a:gd name="T33" fmla="*/ 349103 h 1184"/>
                <a:gd name="T34" fmla="*/ 493528 w 1161"/>
                <a:gd name="T35" fmla="*/ 330519 h 1184"/>
                <a:gd name="T36" fmla="*/ 512135 w 1161"/>
                <a:gd name="T37" fmla="*/ 348660 h 1184"/>
                <a:gd name="T38" fmla="*/ 498401 w 1161"/>
                <a:gd name="T39" fmla="*/ 361491 h 1184"/>
                <a:gd name="T40" fmla="*/ 489541 w 1161"/>
                <a:gd name="T41" fmla="*/ 272557 h 1184"/>
                <a:gd name="T42" fmla="*/ 513021 w 1161"/>
                <a:gd name="T43" fmla="*/ 289370 h 1184"/>
                <a:gd name="T44" fmla="*/ 480237 w 1161"/>
                <a:gd name="T45" fmla="*/ 234947 h 1184"/>
                <a:gd name="T46" fmla="*/ 492642 w 1161"/>
                <a:gd name="T47" fmla="*/ 208842 h 1184"/>
                <a:gd name="T48" fmla="*/ 480237 w 1161"/>
                <a:gd name="T49" fmla="*/ 234947 h 1184"/>
                <a:gd name="T50" fmla="*/ 450112 w 1161"/>
                <a:gd name="T51" fmla="*/ 149110 h 1184"/>
                <a:gd name="T52" fmla="*/ 470048 w 1161"/>
                <a:gd name="T53" fmla="*/ 184507 h 1184"/>
                <a:gd name="T54" fmla="*/ 412012 w 1161"/>
                <a:gd name="T55" fmla="*/ 119022 h 1184"/>
                <a:gd name="T56" fmla="*/ 409797 w 1161"/>
                <a:gd name="T57" fmla="*/ 103094 h 1184"/>
                <a:gd name="T58" fmla="*/ 428403 w 1161"/>
                <a:gd name="T59" fmla="*/ 106191 h 1184"/>
                <a:gd name="T60" fmla="*/ 422201 w 1161"/>
                <a:gd name="T61" fmla="*/ 131854 h 1184"/>
                <a:gd name="T62" fmla="*/ 375241 w 1161"/>
                <a:gd name="T63" fmla="*/ 84953 h 1184"/>
                <a:gd name="T64" fmla="*/ 376570 w 1161"/>
                <a:gd name="T65" fmla="*/ 61502 h 1184"/>
                <a:gd name="T66" fmla="*/ 394291 w 1161"/>
                <a:gd name="T67" fmla="*/ 74776 h 1184"/>
                <a:gd name="T68" fmla="*/ 331381 w 1161"/>
                <a:gd name="T69" fmla="*/ 56193 h 1184"/>
                <a:gd name="T70" fmla="*/ 314103 w 1161"/>
                <a:gd name="T71" fmla="*/ 48228 h 1184"/>
                <a:gd name="T72" fmla="*/ 339799 w 1161"/>
                <a:gd name="T73" fmla="*/ 37167 h 1184"/>
                <a:gd name="T74" fmla="*/ 345558 w 1161"/>
                <a:gd name="T75" fmla="*/ 53095 h 1184"/>
                <a:gd name="T76" fmla="*/ 258283 w 1161"/>
                <a:gd name="T77" fmla="*/ 27433 h 1184"/>
                <a:gd name="T78" fmla="*/ 283535 w 1161"/>
                <a:gd name="T79" fmla="*/ 13274 h 1184"/>
                <a:gd name="T80" fmla="*/ 220626 w 1161"/>
                <a:gd name="T81" fmla="*/ 21681 h 1184"/>
                <a:gd name="T82" fmla="*/ 201133 w 1161"/>
                <a:gd name="T83" fmla="*/ 442 h 1184"/>
                <a:gd name="T84" fmla="*/ 220626 w 1161"/>
                <a:gd name="T85" fmla="*/ 21681 h 1184"/>
                <a:gd name="T86" fmla="*/ 143983 w 1161"/>
                <a:gd name="T87" fmla="*/ 26990 h 1184"/>
                <a:gd name="T88" fmla="*/ 136451 w 1161"/>
                <a:gd name="T89" fmla="*/ 7964 h 1184"/>
                <a:gd name="T90" fmla="*/ 158602 w 1161"/>
                <a:gd name="T91" fmla="*/ 3982 h 1184"/>
                <a:gd name="T92" fmla="*/ 105440 w 1161"/>
                <a:gd name="T93" fmla="*/ 41591 h 1184"/>
                <a:gd name="T94" fmla="*/ 90820 w 1161"/>
                <a:gd name="T95" fmla="*/ 51768 h 1184"/>
                <a:gd name="T96" fmla="*/ 93035 w 1161"/>
                <a:gd name="T97" fmla="*/ 25220 h 1184"/>
                <a:gd name="T98" fmla="*/ 111199 w 1161"/>
                <a:gd name="T99" fmla="*/ 28760 h 1184"/>
                <a:gd name="T100" fmla="*/ 47403 w 1161"/>
                <a:gd name="T101" fmla="*/ 91147 h 1184"/>
                <a:gd name="T102" fmla="*/ 46074 w 1161"/>
                <a:gd name="T103" fmla="*/ 62387 h 1184"/>
                <a:gd name="T104" fmla="*/ 27910 w 1161"/>
                <a:gd name="T105" fmla="*/ 123889 h 1184"/>
                <a:gd name="T106" fmla="*/ 21265 w 1161"/>
                <a:gd name="T107" fmla="*/ 140703 h 1184"/>
                <a:gd name="T108" fmla="*/ 3544 w 1161"/>
                <a:gd name="T109" fmla="*/ 126544 h 1184"/>
                <a:gd name="T110" fmla="*/ 23923 w 1161"/>
                <a:gd name="T111" fmla="*/ 110173 h 1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1"/>
                <a:gd name="T169" fmla="*/ 0 h 1184"/>
                <a:gd name="T170" fmla="*/ 1161 w 1161"/>
                <a:gd name="T171" fmla="*/ 1184 h 1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1" h="1184">
                  <a:moveTo>
                    <a:pt x="498" y="1108"/>
                  </a:moveTo>
                  <a:lnTo>
                    <a:pt x="542" y="1121"/>
                  </a:lnTo>
                  <a:cubicBezTo>
                    <a:pt x="554" y="1125"/>
                    <a:pt x="561" y="1138"/>
                    <a:pt x="558" y="1150"/>
                  </a:cubicBezTo>
                  <a:cubicBezTo>
                    <a:pt x="554" y="1162"/>
                    <a:pt x="541" y="1169"/>
                    <a:pt x="529" y="1166"/>
                  </a:cubicBezTo>
                  <a:lnTo>
                    <a:pt x="485" y="1153"/>
                  </a:lnTo>
                  <a:cubicBezTo>
                    <a:pt x="473" y="1149"/>
                    <a:pt x="466" y="1136"/>
                    <a:pt x="469" y="1124"/>
                  </a:cubicBezTo>
                  <a:cubicBezTo>
                    <a:pt x="473" y="1112"/>
                    <a:pt x="486" y="1105"/>
                    <a:pt x="498" y="1108"/>
                  </a:cubicBezTo>
                  <a:close/>
                  <a:moveTo>
                    <a:pt x="627" y="1136"/>
                  </a:moveTo>
                  <a:lnTo>
                    <a:pt x="673" y="1138"/>
                  </a:lnTo>
                  <a:cubicBezTo>
                    <a:pt x="686" y="1138"/>
                    <a:pt x="696" y="1149"/>
                    <a:pt x="695" y="1162"/>
                  </a:cubicBezTo>
                  <a:cubicBezTo>
                    <a:pt x="695" y="1174"/>
                    <a:pt x="684" y="1184"/>
                    <a:pt x="671" y="1184"/>
                  </a:cubicBezTo>
                  <a:lnTo>
                    <a:pt x="625" y="1182"/>
                  </a:lnTo>
                  <a:cubicBezTo>
                    <a:pt x="613" y="1182"/>
                    <a:pt x="603" y="1171"/>
                    <a:pt x="603" y="1158"/>
                  </a:cubicBezTo>
                  <a:cubicBezTo>
                    <a:pt x="604" y="1146"/>
                    <a:pt x="614" y="1136"/>
                    <a:pt x="627" y="1136"/>
                  </a:cubicBezTo>
                  <a:close/>
                  <a:moveTo>
                    <a:pt x="760" y="1132"/>
                  </a:moveTo>
                  <a:lnTo>
                    <a:pt x="805" y="1125"/>
                  </a:lnTo>
                  <a:cubicBezTo>
                    <a:pt x="818" y="1123"/>
                    <a:pt x="830" y="1131"/>
                    <a:pt x="832" y="1144"/>
                  </a:cubicBezTo>
                  <a:cubicBezTo>
                    <a:pt x="834" y="1156"/>
                    <a:pt x="826" y="1168"/>
                    <a:pt x="813" y="1170"/>
                  </a:cubicBezTo>
                  <a:lnTo>
                    <a:pt x="768" y="1178"/>
                  </a:lnTo>
                  <a:cubicBezTo>
                    <a:pt x="755" y="1180"/>
                    <a:pt x="743" y="1171"/>
                    <a:pt x="741" y="1159"/>
                  </a:cubicBezTo>
                  <a:cubicBezTo>
                    <a:pt x="739" y="1146"/>
                    <a:pt x="747" y="1134"/>
                    <a:pt x="760" y="1132"/>
                  </a:cubicBezTo>
                  <a:close/>
                  <a:moveTo>
                    <a:pt x="887" y="1094"/>
                  </a:moveTo>
                  <a:lnTo>
                    <a:pt x="905" y="1087"/>
                  </a:lnTo>
                  <a:lnTo>
                    <a:pt x="900" y="1090"/>
                  </a:lnTo>
                  <a:lnTo>
                    <a:pt x="922" y="1074"/>
                  </a:lnTo>
                  <a:cubicBezTo>
                    <a:pt x="933" y="1067"/>
                    <a:pt x="947" y="1070"/>
                    <a:pt x="954" y="1080"/>
                  </a:cubicBezTo>
                  <a:cubicBezTo>
                    <a:pt x="962" y="1091"/>
                    <a:pt x="959" y="1105"/>
                    <a:pt x="949" y="1112"/>
                  </a:cubicBezTo>
                  <a:lnTo>
                    <a:pt x="927" y="1127"/>
                  </a:lnTo>
                  <a:cubicBezTo>
                    <a:pt x="925" y="1128"/>
                    <a:pt x="924" y="1129"/>
                    <a:pt x="922" y="1130"/>
                  </a:cubicBezTo>
                  <a:lnTo>
                    <a:pt x="904" y="1137"/>
                  </a:lnTo>
                  <a:cubicBezTo>
                    <a:pt x="892" y="1142"/>
                    <a:pt x="879" y="1136"/>
                    <a:pt x="874" y="1124"/>
                  </a:cubicBezTo>
                  <a:cubicBezTo>
                    <a:pt x="869" y="1112"/>
                    <a:pt x="875" y="1099"/>
                    <a:pt x="887" y="1094"/>
                  </a:cubicBezTo>
                  <a:close/>
                  <a:moveTo>
                    <a:pt x="991" y="1022"/>
                  </a:moveTo>
                  <a:lnTo>
                    <a:pt x="1021" y="987"/>
                  </a:lnTo>
                  <a:cubicBezTo>
                    <a:pt x="1030" y="978"/>
                    <a:pt x="1045" y="977"/>
                    <a:pt x="1054" y="986"/>
                  </a:cubicBezTo>
                  <a:cubicBezTo>
                    <a:pt x="1064" y="994"/>
                    <a:pt x="1064" y="1009"/>
                    <a:pt x="1056" y="1018"/>
                  </a:cubicBezTo>
                  <a:lnTo>
                    <a:pt x="1025" y="1053"/>
                  </a:lnTo>
                  <a:cubicBezTo>
                    <a:pt x="1017" y="1062"/>
                    <a:pt x="1002" y="1063"/>
                    <a:pt x="993" y="1054"/>
                  </a:cubicBezTo>
                  <a:cubicBezTo>
                    <a:pt x="983" y="1046"/>
                    <a:pt x="982" y="1031"/>
                    <a:pt x="991" y="1022"/>
                  </a:cubicBezTo>
                  <a:close/>
                  <a:moveTo>
                    <a:pt x="1067" y="915"/>
                  </a:moveTo>
                  <a:lnTo>
                    <a:pt x="1086" y="879"/>
                  </a:lnTo>
                  <a:lnTo>
                    <a:pt x="1084" y="884"/>
                  </a:lnTo>
                  <a:lnTo>
                    <a:pt x="1086" y="878"/>
                  </a:lnTo>
                  <a:cubicBezTo>
                    <a:pt x="1089" y="866"/>
                    <a:pt x="1101" y="859"/>
                    <a:pt x="1114" y="862"/>
                  </a:cubicBezTo>
                  <a:cubicBezTo>
                    <a:pt x="1126" y="865"/>
                    <a:pt x="1133" y="878"/>
                    <a:pt x="1130" y="890"/>
                  </a:cubicBezTo>
                  <a:lnTo>
                    <a:pt x="1129" y="895"/>
                  </a:lnTo>
                  <a:cubicBezTo>
                    <a:pt x="1128" y="897"/>
                    <a:pt x="1128" y="899"/>
                    <a:pt x="1127" y="900"/>
                  </a:cubicBezTo>
                  <a:lnTo>
                    <a:pt x="1108" y="936"/>
                  </a:lnTo>
                  <a:cubicBezTo>
                    <a:pt x="1102" y="947"/>
                    <a:pt x="1088" y="952"/>
                    <a:pt x="1077" y="946"/>
                  </a:cubicBezTo>
                  <a:cubicBezTo>
                    <a:pt x="1066" y="940"/>
                    <a:pt x="1061" y="926"/>
                    <a:pt x="1067" y="915"/>
                  </a:cubicBezTo>
                  <a:close/>
                  <a:moveTo>
                    <a:pt x="1109" y="789"/>
                  </a:moveTo>
                  <a:lnTo>
                    <a:pt x="1111" y="780"/>
                  </a:lnTo>
                  <a:lnTo>
                    <a:pt x="1111" y="783"/>
                  </a:lnTo>
                  <a:lnTo>
                    <a:pt x="1114" y="747"/>
                  </a:lnTo>
                  <a:cubicBezTo>
                    <a:pt x="1115" y="735"/>
                    <a:pt x="1126" y="725"/>
                    <a:pt x="1139" y="726"/>
                  </a:cubicBezTo>
                  <a:cubicBezTo>
                    <a:pt x="1151" y="728"/>
                    <a:pt x="1161" y="739"/>
                    <a:pt x="1160" y="751"/>
                  </a:cubicBezTo>
                  <a:lnTo>
                    <a:pt x="1156" y="788"/>
                  </a:lnTo>
                  <a:cubicBezTo>
                    <a:pt x="1156" y="789"/>
                    <a:pt x="1156" y="790"/>
                    <a:pt x="1156" y="791"/>
                  </a:cubicBezTo>
                  <a:lnTo>
                    <a:pt x="1153" y="801"/>
                  </a:lnTo>
                  <a:cubicBezTo>
                    <a:pt x="1150" y="813"/>
                    <a:pt x="1138" y="820"/>
                    <a:pt x="1125" y="817"/>
                  </a:cubicBezTo>
                  <a:cubicBezTo>
                    <a:pt x="1113" y="814"/>
                    <a:pt x="1106" y="801"/>
                    <a:pt x="1109" y="789"/>
                  </a:cubicBezTo>
                  <a:close/>
                  <a:moveTo>
                    <a:pt x="1112" y="661"/>
                  </a:moveTo>
                  <a:lnTo>
                    <a:pt x="1105" y="616"/>
                  </a:lnTo>
                  <a:cubicBezTo>
                    <a:pt x="1103" y="603"/>
                    <a:pt x="1111" y="591"/>
                    <a:pt x="1124" y="589"/>
                  </a:cubicBezTo>
                  <a:cubicBezTo>
                    <a:pt x="1136" y="587"/>
                    <a:pt x="1148" y="596"/>
                    <a:pt x="1150" y="608"/>
                  </a:cubicBezTo>
                  <a:lnTo>
                    <a:pt x="1158" y="654"/>
                  </a:lnTo>
                  <a:cubicBezTo>
                    <a:pt x="1160" y="666"/>
                    <a:pt x="1151" y="678"/>
                    <a:pt x="1139" y="680"/>
                  </a:cubicBezTo>
                  <a:cubicBezTo>
                    <a:pt x="1126" y="682"/>
                    <a:pt x="1114" y="674"/>
                    <a:pt x="1112" y="661"/>
                  </a:cubicBezTo>
                  <a:close/>
                  <a:moveTo>
                    <a:pt x="1084" y="531"/>
                  </a:moveTo>
                  <a:lnTo>
                    <a:pt x="1069" y="487"/>
                  </a:lnTo>
                  <a:cubicBezTo>
                    <a:pt x="1064" y="475"/>
                    <a:pt x="1071" y="462"/>
                    <a:pt x="1083" y="458"/>
                  </a:cubicBezTo>
                  <a:cubicBezTo>
                    <a:pt x="1095" y="453"/>
                    <a:pt x="1108" y="460"/>
                    <a:pt x="1112" y="472"/>
                  </a:cubicBezTo>
                  <a:lnTo>
                    <a:pt x="1127" y="515"/>
                  </a:lnTo>
                  <a:cubicBezTo>
                    <a:pt x="1132" y="527"/>
                    <a:pt x="1125" y="540"/>
                    <a:pt x="1113" y="545"/>
                  </a:cubicBezTo>
                  <a:cubicBezTo>
                    <a:pt x="1101" y="549"/>
                    <a:pt x="1088" y="543"/>
                    <a:pt x="1084" y="531"/>
                  </a:cubicBezTo>
                  <a:close/>
                  <a:moveTo>
                    <a:pt x="1030" y="408"/>
                  </a:moveTo>
                  <a:lnTo>
                    <a:pt x="1007" y="368"/>
                  </a:lnTo>
                  <a:cubicBezTo>
                    <a:pt x="1001" y="357"/>
                    <a:pt x="1005" y="343"/>
                    <a:pt x="1016" y="337"/>
                  </a:cubicBezTo>
                  <a:cubicBezTo>
                    <a:pt x="1027" y="331"/>
                    <a:pt x="1041" y="334"/>
                    <a:pt x="1047" y="346"/>
                  </a:cubicBezTo>
                  <a:lnTo>
                    <a:pt x="1070" y="386"/>
                  </a:lnTo>
                  <a:cubicBezTo>
                    <a:pt x="1076" y="397"/>
                    <a:pt x="1072" y="411"/>
                    <a:pt x="1061" y="417"/>
                  </a:cubicBezTo>
                  <a:cubicBezTo>
                    <a:pt x="1050" y="423"/>
                    <a:pt x="1036" y="419"/>
                    <a:pt x="1030" y="408"/>
                  </a:cubicBezTo>
                  <a:close/>
                  <a:moveTo>
                    <a:pt x="953" y="298"/>
                  </a:moveTo>
                  <a:lnTo>
                    <a:pt x="930" y="269"/>
                  </a:lnTo>
                  <a:lnTo>
                    <a:pt x="933" y="271"/>
                  </a:lnTo>
                  <a:lnTo>
                    <a:pt x="926" y="265"/>
                  </a:lnTo>
                  <a:cubicBezTo>
                    <a:pt x="917" y="257"/>
                    <a:pt x="916" y="242"/>
                    <a:pt x="925" y="233"/>
                  </a:cubicBezTo>
                  <a:cubicBezTo>
                    <a:pt x="934" y="223"/>
                    <a:pt x="948" y="223"/>
                    <a:pt x="957" y="231"/>
                  </a:cubicBezTo>
                  <a:lnTo>
                    <a:pt x="964" y="238"/>
                  </a:lnTo>
                  <a:cubicBezTo>
                    <a:pt x="965" y="238"/>
                    <a:pt x="966" y="239"/>
                    <a:pt x="967" y="240"/>
                  </a:cubicBezTo>
                  <a:lnTo>
                    <a:pt x="989" y="269"/>
                  </a:lnTo>
                  <a:cubicBezTo>
                    <a:pt x="997" y="279"/>
                    <a:pt x="996" y="294"/>
                    <a:pt x="986" y="302"/>
                  </a:cubicBezTo>
                  <a:cubicBezTo>
                    <a:pt x="976" y="310"/>
                    <a:pt x="961" y="308"/>
                    <a:pt x="953" y="298"/>
                  </a:cubicBezTo>
                  <a:close/>
                  <a:moveTo>
                    <a:pt x="858" y="203"/>
                  </a:moveTo>
                  <a:lnTo>
                    <a:pt x="844" y="189"/>
                  </a:lnTo>
                  <a:lnTo>
                    <a:pt x="847" y="192"/>
                  </a:lnTo>
                  <a:lnTo>
                    <a:pt x="825" y="177"/>
                  </a:lnTo>
                  <a:cubicBezTo>
                    <a:pt x="814" y="170"/>
                    <a:pt x="811" y="156"/>
                    <a:pt x="818" y="145"/>
                  </a:cubicBezTo>
                  <a:cubicBezTo>
                    <a:pt x="825" y="135"/>
                    <a:pt x="840" y="132"/>
                    <a:pt x="850" y="139"/>
                  </a:cubicBezTo>
                  <a:lnTo>
                    <a:pt x="872" y="153"/>
                  </a:lnTo>
                  <a:cubicBezTo>
                    <a:pt x="873" y="154"/>
                    <a:pt x="874" y="155"/>
                    <a:pt x="875" y="156"/>
                  </a:cubicBezTo>
                  <a:lnTo>
                    <a:pt x="890" y="169"/>
                  </a:lnTo>
                  <a:cubicBezTo>
                    <a:pt x="899" y="178"/>
                    <a:pt x="900" y="192"/>
                    <a:pt x="891" y="202"/>
                  </a:cubicBezTo>
                  <a:cubicBezTo>
                    <a:pt x="882" y="211"/>
                    <a:pt x="868" y="211"/>
                    <a:pt x="858" y="203"/>
                  </a:cubicBezTo>
                  <a:close/>
                  <a:moveTo>
                    <a:pt x="748" y="127"/>
                  </a:moveTo>
                  <a:lnTo>
                    <a:pt x="745" y="125"/>
                  </a:lnTo>
                  <a:lnTo>
                    <a:pt x="748" y="127"/>
                  </a:lnTo>
                  <a:lnTo>
                    <a:pt x="709" y="109"/>
                  </a:lnTo>
                  <a:cubicBezTo>
                    <a:pt x="698" y="104"/>
                    <a:pt x="692" y="91"/>
                    <a:pt x="698" y="79"/>
                  </a:cubicBezTo>
                  <a:cubicBezTo>
                    <a:pt x="703" y="67"/>
                    <a:pt x="716" y="62"/>
                    <a:pt x="728" y="67"/>
                  </a:cubicBezTo>
                  <a:lnTo>
                    <a:pt x="767" y="84"/>
                  </a:lnTo>
                  <a:cubicBezTo>
                    <a:pt x="768" y="85"/>
                    <a:pt x="769" y="86"/>
                    <a:pt x="770" y="86"/>
                  </a:cubicBezTo>
                  <a:lnTo>
                    <a:pt x="773" y="88"/>
                  </a:lnTo>
                  <a:cubicBezTo>
                    <a:pt x="784" y="95"/>
                    <a:pt x="787" y="109"/>
                    <a:pt x="780" y="120"/>
                  </a:cubicBezTo>
                  <a:cubicBezTo>
                    <a:pt x="773" y="131"/>
                    <a:pt x="758" y="134"/>
                    <a:pt x="748" y="127"/>
                  </a:cubicBezTo>
                  <a:close/>
                  <a:moveTo>
                    <a:pt x="627" y="74"/>
                  </a:moveTo>
                  <a:lnTo>
                    <a:pt x="583" y="62"/>
                  </a:lnTo>
                  <a:cubicBezTo>
                    <a:pt x="571" y="58"/>
                    <a:pt x="564" y="45"/>
                    <a:pt x="568" y="33"/>
                  </a:cubicBezTo>
                  <a:cubicBezTo>
                    <a:pt x="571" y="21"/>
                    <a:pt x="584" y="14"/>
                    <a:pt x="596" y="17"/>
                  </a:cubicBezTo>
                  <a:lnTo>
                    <a:pt x="640" y="30"/>
                  </a:lnTo>
                  <a:cubicBezTo>
                    <a:pt x="653" y="34"/>
                    <a:pt x="660" y="47"/>
                    <a:pt x="656" y="59"/>
                  </a:cubicBezTo>
                  <a:cubicBezTo>
                    <a:pt x="652" y="71"/>
                    <a:pt x="640" y="78"/>
                    <a:pt x="627" y="74"/>
                  </a:cubicBezTo>
                  <a:close/>
                  <a:moveTo>
                    <a:pt x="498" y="49"/>
                  </a:moveTo>
                  <a:lnTo>
                    <a:pt x="452" y="47"/>
                  </a:lnTo>
                  <a:cubicBezTo>
                    <a:pt x="439" y="46"/>
                    <a:pt x="429" y="36"/>
                    <a:pt x="430" y="23"/>
                  </a:cubicBezTo>
                  <a:cubicBezTo>
                    <a:pt x="430" y="10"/>
                    <a:pt x="441" y="0"/>
                    <a:pt x="454" y="1"/>
                  </a:cubicBezTo>
                  <a:lnTo>
                    <a:pt x="500" y="3"/>
                  </a:lnTo>
                  <a:cubicBezTo>
                    <a:pt x="512" y="4"/>
                    <a:pt x="522" y="14"/>
                    <a:pt x="522" y="27"/>
                  </a:cubicBezTo>
                  <a:cubicBezTo>
                    <a:pt x="521" y="40"/>
                    <a:pt x="510" y="50"/>
                    <a:pt x="498" y="49"/>
                  </a:cubicBezTo>
                  <a:close/>
                  <a:moveTo>
                    <a:pt x="365" y="55"/>
                  </a:moveTo>
                  <a:lnTo>
                    <a:pt x="320" y="62"/>
                  </a:lnTo>
                  <a:lnTo>
                    <a:pt x="325" y="61"/>
                  </a:lnTo>
                  <a:lnTo>
                    <a:pt x="324" y="61"/>
                  </a:lnTo>
                  <a:cubicBezTo>
                    <a:pt x="312" y="66"/>
                    <a:pt x="299" y="60"/>
                    <a:pt x="294" y="48"/>
                  </a:cubicBezTo>
                  <a:cubicBezTo>
                    <a:pt x="290" y="36"/>
                    <a:pt x="296" y="23"/>
                    <a:pt x="308" y="18"/>
                  </a:cubicBezTo>
                  <a:cubicBezTo>
                    <a:pt x="310" y="17"/>
                    <a:pt x="311" y="17"/>
                    <a:pt x="313" y="17"/>
                  </a:cubicBezTo>
                  <a:lnTo>
                    <a:pt x="358" y="9"/>
                  </a:lnTo>
                  <a:cubicBezTo>
                    <a:pt x="370" y="7"/>
                    <a:pt x="382" y="16"/>
                    <a:pt x="384" y="28"/>
                  </a:cubicBezTo>
                  <a:cubicBezTo>
                    <a:pt x="386" y="41"/>
                    <a:pt x="378" y="53"/>
                    <a:pt x="365" y="55"/>
                  </a:cubicBezTo>
                  <a:close/>
                  <a:moveTo>
                    <a:pt x="238" y="94"/>
                  </a:moveTo>
                  <a:lnTo>
                    <a:pt x="232" y="97"/>
                  </a:lnTo>
                  <a:lnTo>
                    <a:pt x="237" y="94"/>
                  </a:lnTo>
                  <a:lnTo>
                    <a:pt x="205" y="117"/>
                  </a:lnTo>
                  <a:cubicBezTo>
                    <a:pt x="194" y="124"/>
                    <a:pt x="180" y="122"/>
                    <a:pt x="173" y="111"/>
                  </a:cubicBezTo>
                  <a:cubicBezTo>
                    <a:pt x="165" y="101"/>
                    <a:pt x="168" y="86"/>
                    <a:pt x="178" y="79"/>
                  </a:cubicBezTo>
                  <a:lnTo>
                    <a:pt x="210" y="57"/>
                  </a:lnTo>
                  <a:cubicBezTo>
                    <a:pt x="212" y="56"/>
                    <a:pt x="213" y="55"/>
                    <a:pt x="215" y="54"/>
                  </a:cubicBezTo>
                  <a:lnTo>
                    <a:pt x="222" y="51"/>
                  </a:lnTo>
                  <a:cubicBezTo>
                    <a:pt x="234" y="47"/>
                    <a:pt x="247" y="53"/>
                    <a:pt x="251" y="65"/>
                  </a:cubicBezTo>
                  <a:cubicBezTo>
                    <a:pt x="256" y="77"/>
                    <a:pt x="250" y="90"/>
                    <a:pt x="238" y="94"/>
                  </a:cubicBezTo>
                  <a:close/>
                  <a:moveTo>
                    <a:pt x="138" y="172"/>
                  </a:moveTo>
                  <a:lnTo>
                    <a:pt x="107" y="206"/>
                  </a:lnTo>
                  <a:cubicBezTo>
                    <a:pt x="99" y="216"/>
                    <a:pt x="84" y="216"/>
                    <a:pt x="75" y="208"/>
                  </a:cubicBezTo>
                  <a:cubicBezTo>
                    <a:pt x="65" y="199"/>
                    <a:pt x="64" y="185"/>
                    <a:pt x="73" y="175"/>
                  </a:cubicBezTo>
                  <a:lnTo>
                    <a:pt x="104" y="141"/>
                  </a:lnTo>
                  <a:cubicBezTo>
                    <a:pt x="112" y="132"/>
                    <a:pt x="127" y="131"/>
                    <a:pt x="136" y="139"/>
                  </a:cubicBezTo>
                  <a:cubicBezTo>
                    <a:pt x="146" y="148"/>
                    <a:pt x="147" y="162"/>
                    <a:pt x="138" y="172"/>
                  </a:cubicBezTo>
                  <a:close/>
                  <a:moveTo>
                    <a:pt x="63" y="280"/>
                  </a:moveTo>
                  <a:lnTo>
                    <a:pt x="51" y="303"/>
                  </a:lnTo>
                  <a:lnTo>
                    <a:pt x="53" y="298"/>
                  </a:lnTo>
                  <a:lnTo>
                    <a:pt x="48" y="318"/>
                  </a:lnTo>
                  <a:cubicBezTo>
                    <a:pt x="44" y="330"/>
                    <a:pt x="32" y="337"/>
                    <a:pt x="19" y="334"/>
                  </a:cubicBezTo>
                  <a:cubicBezTo>
                    <a:pt x="7" y="331"/>
                    <a:pt x="0" y="318"/>
                    <a:pt x="3" y="306"/>
                  </a:cubicBezTo>
                  <a:lnTo>
                    <a:pt x="8" y="286"/>
                  </a:lnTo>
                  <a:cubicBezTo>
                    <a:pt x="9" y="285"/>
                    <a:pt x="9" y="283"/>
                    <a:pt x="10" y="282"/>
                  </a:cubicBezTo>
                  <a:lnTo>
                    <a:pt x="23" y="258"/>
                  </a:lnTo>
                  <a:cubicBezTo>
                    <a:pt x="29" y="247"/>
                    <a:pt x="43" y="243"/>
                    <a:pt x="54" y="249"/>
                  </a:cubicBezTo>
                  <a:cubicBezTo>
                    <a:pt x="65" y="255"/>
                    <a:pt x="69" y="269"/>
                    <a:pt x="63" y="280"/>
                  </a:cubicBez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8" name="Freeform 33"/>
            <p:cNvSpPr>
              <a:spLocks/>
            </p:cNvSpPr>
            <p:nvPr/>
          </p:nvSpPr>
          <p:spPr bwMode="auto">
            <a:xfrm>
              <a:off x="5767388" y="1625600"/>
              <a:ext cx="88900" cy="136525"/>
            </a:xfrm>
            <a:custGeom>
              <a:avLst/>
              <a:gdLst>
                <a:gd name="T0" fmla="*/ 88900 w 56"/>
                <a:gd name="T1" fmla="*/ 0 h 86"/>
                <a:gd name="T2" fmla="*/ 57150 w 56"/>
                <a:gd name="T3" fmla="*/ 136525 h 86"/>
                <a:gd name="T4" fmla="*/ 0 w 56"/>
                <a:gd name="T5" fmla="*/ 9525 h 86"/>
                <a:gd name="T6" fmla="*/ 88900 w 56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6"/>
                <a:gd name="T14" fmla="*/ 56 w 56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6">
                  <a:moveTo>
                    <a:pt x="56" y="0"/>
                  </a:moveTo>
                  <a:lnTo>
                    <a:pt x="36" y="86"/>
                  </a:lnTo>
                  <a:lnTo>
                    <a:pt x="0" y="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79" name="Line 34"/>
            <p:cNvSpPr>
              <a:spLocks noChangeShapeType="1"/>
            </p:cNvSpPr>
            <p:nvPr/>
          </p:nvSpPr>
          <p:spPr bwMode="auto">
            <a:xfrm flipH="1" flipV="1">
              <a:off x="7940675" y="1881188"/>
              <a:ext cx="206375" cy="43180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0" name="Freeform 35"/>
            <p:cNvSpPr>
              <a:spLocks/>
            </p:cNvSpPr>
            <p:nvPr/>
          </p:nvSpPr>
          <p:spPr bwMode="auto">
            <a:xfrm>
              <a:off x="7886700" y="1771650"/>
              <a:ext cx="98425" cy="139700"/>
            </a:xfrm>
            <a:custGeom>
              <a:avLst/>
              <a:gdLst>
                <a:gd name="T0" fmla="*/ 19050 w 62"/>
                <a:gd name="T1" fmla="*/ 139700 h 88"/>
                <a:gd name="T2" fmla="*/ 0 w 62"/>
                <a:gd name="T3" fmla="*/ 0 h 88"/>
                <a:gd name="T4" fmla="*/ 98425 w 62"/>
                <a:gd name="T5" fmla="*/ 100013 h 88"/>
                <a:gd name="T6" fmla="*/ 19050 w 62"/>
                <a:gd name="T7" fmla="*/ 13970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88"/>
                <a:gd name="T14" fmla="*/ 62 w 62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88">
                  <a:moveTo>
                    <a:pt x="12" y="88"/>
                  </a:moveTo>
                  <a:lnTo>
                    <a:pt x="0" y="0"/>
                  </a:lnTo>
                  <a:lnTo>
                    <a:pt x="62" y="63"/>
                  </a:lnTo>
                  <a:lnTo>
                    <a:pt x="12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1" name="Line 36"/>
            <p:cNvSpPr>
              <a:spLocks noChangeShapeType="1"/>
            </p:cNvSpPr>
            <p:nvPr/>
          </p:nvSpPr>
          <p:spPr bwMode="auto">
            <a:xfrm flipV="1">
              <a:off x="7331075" y="1873250"/>
              <a:ext cx="201613" cy="43973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2" name="Freeform 37"/>
            <p:cNvSpPr>
              <a:spLocks/>
            </p:cNvSpPr>
            <p:nvPr/>
          </p:nvSpPr>
          <p:spPr bwMode="auto">
            <a:xfrm>
              <a:off x="7486650" y="1763713"/>
              <a:ext cx="96838" cy="138112"/>
            </a:xfrm>
            <a:custGeom>
              <a:avLst/>
              <a:gdLst>
                <a:gd name="T0" fmla="*/ 0 w 61"/>
                <a:gd name="T1" fmla="*/ 101600 h 87"/>
                <a:gd name="T2" fmla="*/ 96838 w 61"/>
                <a:gd name="T3" fmla="*/ 0 h 87"/>
                <a:gd name="T4" fmla="*/ 80963 w 61"/>
                <a:gd name="T5" fmla="*/ 138112 h 87"/>
                <a:gd name="T6" fmla="*/ 0 w 61"/>
                <a:gd name="T7" fmla="*/ 10160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87"/>
                <a:gd name="T14" fmla="*/ 61 w 61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87">
                  <a:moveTo>
                    <a:pt x="0" y="64"/>
                  </a:moveTo>
                  <a:lnTo>
                    <a:pt x="61" y="0"/>
                  </a:lnTo>
                  <a:lnTo>
                    <a:pt x="51" y="8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3" name="Freeform 38"/>
            <p:cNvSpPr>
              <a:spLocks/>
            </p:cNvSpPr>
            <p:nvPr/>
          </p:nvSpPr>
          <p:spPr bwMode="auto">
            <a:xfrm>
              <a:off x="7534275" y="1428750"/>
              <a:ext cx="407988" cy="407988"/>
            </a:xfrm>
            <a:custGeom>
              <a:avLst/>
              <a:gdLst>
                <a:gd name="T0" fmla="*/ 0 w 921"/>
                <a:gd name="T1" fmla="*/ 203994 h 922"/>
                <a:gd name="T2" fmla="*/ 204215 w 921"/>
                <a:gd name="T3" fmla="*/ 0 h 922"/>
                <a:gd name="T4" fmla="*/ 407988 w 921"/>
                <a:gd name="T5" fmla="*/ 203994 h 922"/>
                <a:gd name="T6" fmla="*/ 407988 w 921"/>
                <a:gd name="T7" fmla="*/ 203994 h 922"/>
                <a:gd name="T8" fmla="*/ 204215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4" name="Freeform 39"/>
            <p:cNvSpPr>
              <a:spLocks/>
            </p:cNvSpPr>
            <p:nvPr/>
          </p:nvSpPr>
          <p:spPr bwMode="auto">
            <a:xfrm>
              <a:off x="7534275" y="1428750"/>
              <a:ext cx="407988" cy="407988"/>
            </a:xfrm>
            <a:custGeom>
              <a:avLst/>
              <a:gdLst>
                <a:gd name="T0" fmla="*/ 0 w 257"/>
                <a:gd name="T1" fmla="*/ 203200 h 257"/>
                <a:gd name="T2" fmla="*/ 204788 w 257"/>
                <a:gd name="T3" fmla="*/ 0 h 257"/>
                <a:gd name="T4" fmla="*/ 407988 w 257"/>
                <a:gd name="T5" fmla="*/ 203200 h 257"/>
                <a:gd name="T6" fmla="*/ 407988 w 257"/>
                <a:gd name="T7" fmla="*/ 203200 h 257"/>
                <a:gd name="T8" fmla="*/ 204788 w 257"/>
                <a:gd name="T9" fmla="*/ 407988 h 257"/>
                <a:gd name="T10" fmla="*/ 0 w 257"/>
                <a:gd name="T11" fmla="*/ 20320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8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200" y="257"/>
                    <a:pt x="129" y="257"/>
                  </a:cubicBezTo>
                  <a:cubicBezTo>
                    <a:pt x="58" y="257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5" name="Rectangle 40"/>
            <p:cNvSpPr>
              <a:spLocks noChangeArrowheads="1"/>
            </p:cNvSpPr>
            <p:nvPr/>
          </p:nvSpPr>
          <p:spPr bwMode="auto">
            <a:xfrm>
              <a:off x="7658100" y="1493838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6" name="Freeform 41"/>
            <p:cNvSpPr>
              <a:spLocks/>
            </p:cNvSpPr>
            <p:nvPr/>
          </p:nvSpPr>
          <p:spPr bwMode="auto">
            <a:xfrm>
              <a:off x="7942263" y="2108200"/>
              <a:ext cx="407987" cy="407988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8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6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7" name="Freeform 42"/>
            <p:cNvSpPr>
              <a:spLocks/>
            </p:cNvSpPr>
            <p:nvPr/>
          </p:nvSpPr>
          <p:spPr bwMode="auto">
            <a:xfrm>
              <a:off x="7942263" y="2108200"/>
              <a:ext cx="407987" cy="407988"/>
            </a:xfrm>
            <a:custGeom>
              <a:avLst/>
              <a:gdLst>
                <a:gd name="T0" fmla="*/ 0 w 257"/>
                <a:gd name="T1" fmla="*/ 204788 h 257"/>
                <a:gd name="T2" fmla="*/ 204787 w 257"/>
                <a:gd name="T3" fmla="*/ 0 h 257"/>
                <a:gd name="T4" fmla="*/ 407987 w 257"/>
                <a:gd name="T5" fmla="*/ 204788 h 257"/>
                <a:gd name="T6" fmla="*/ 407987 w 257"/>
                <a:gd name="T7" fmla="*/ 204788 h 257"/>
                <a:gd name="T8" fmla="*/ 204787 w 257"/>
                <a:gd name="T9" fmla="*/ 407988 h 257"/>
                <a:gd name="T10" fmla="*/ 0 w 257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99"/>
                    <a:pt x="200" y="257"/>
                    <a:pt x="129" y="257"/>
                  </a:cubicBezTo>
                  <a:cubicBezTo>
                    <a:pt x="58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8" name="Rectangle 43"/>
            <p:cNvSpPr>
              <a:spLocks noChangeArrowheads="1"/>
            </p:cNvSpPr>
            <p:nvPr/>
          </p:nvSpPr>
          <p:spPr bwMode="auto">
            <a:xfrm>
              <a:off x="8005763" y="2174875"/>
              <a:ext cx="254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89" name="Freeform 44"/>
            <p:cNvSpPr>
              <a:spLocks/>
            </p:cNvSpPr>
            <p:nvPr/>
          </p:nvSpPr>
          <p:spPr bwMode="auto">
            <a:xfrm>
              <a:off x="7126288" y="2108200"/>
              <a:ext cx="407987" cy="407988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8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6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0" name="Freeform 45"/>
            <p:cNvSpPr>
              <a:spLocks/>
            </p:cNvSpPr>
            <p:nvPr/>
          </p:nvSpPr>
          <p:spPr bwMode="auto">
            <a:xfrm>
              <a:off x="7126288" y="2108200"/>
              <a:ext cx="407987" cy="407988"/>
            </a:xfrm>
            <a:custGeom>
              <a:avLst/>
              <a:gdLst>
                <a:gd name="T0" fmla="*/ 0 w 257"/>
                <a:gd name="T1" fmla="*/ 204788 h 257"/>
                <a:gd name="T2" fmla="*/ 204787 w 257"/>
                <a:gd name="T3" fmla="*/ 0 h 257"/>
                <a:gd name="T4" fmla="*/ 407987 w 257"/>
                <a:gd name="T5" fmla="*/ 204788 h 257"/>
                <a:gd name="T6" fmla="*/ 407987 w 257"/>
                <a:gd name="T7" fmla="*/ 204788 h 257"/>
                <a:gd name="T8" fmla="*/ 204787 w 257"/>
                <a:gd name="T9" fmla="*/ 407988 h 257"/>
                <a:gd name="T10" fmla="*/ 0 w 257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99"/>
                    <a:pt x="200" y="257"/>
                    <a:pt x="129" y="257"/>
                  </a:cubicBezTo>
                  <a:cubicBezTo>
                    <a:pt x="58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1" name="Rectangle 46"/>
            <p:cNvSpPr>
              <a:spLocks noChangeArrowheads="1"/>
            </p:cNvSpPr>
            <p:nvPr/>
          </p:nvSpPr>
          <p:spPr bwMode="auto">
            <a:xfrm>
              <a:off x="7246938" y="217487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2" name="Freeform 47"/>
            <p:cNvSpPr>
              <a:spLocks/>
            </p:cNvSpPr>
            <p:nvPr/>
          </p:nvSpPr>
          <p:spPr bwMode="auto">
            <a:xfrm>
              <a:off x="7726363" y="1109663"/>
              <a:ext cx="520700" cy="569912"/>
            </a:xfrm>
            <a:custGeom>
              <a:avLst/>
              <a:gdLst>
                <a:gd name="T0" fmla="*/ 215900 w 328"/>
                <a:gd name="T1" fmla="*/ 522287 h 359"/>
                <a:gd name="T2" fmla="*/ 501650 w 328"/>
                <a:gd name="T3" fmla="*/ 369887 h 359"/>
                <a:gd name="T4" fmla="*/ 284163 w 328"/>
                <a:gd name="T5" fmla="*/ 46037 h 359"/>
                <a:gd name="T6" fmla="*/ 0 w 328"/>
                <a:gd name="T7" fmla="*/ 19685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59"/>
                <a:gd name="T14" fmla="*/ 328 w 328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59">
                  <a:moveTo>
                    <a:pt x="136" y="329"/>
                  </a:moveTo>
                  <a:cubicBezTo>
                    <a:pt x="224" y="359"/>
                    <a:pt x="304" y="316"/>
                    <a:pt x="316" y="233"/>
                  </a:cubicBezTo>
                  <a:cubicBezTo>
                    <a:pt x="328" y="150"/>
                    <a:pt x="267" y="59"/>
                    <a:pt x="179" y="29"/>
                  </a:cubicBezTo>
                  <a:cubicBezTo>
                    <a:pt x="93" y="0"/>
                    <a:pt x="13" y="42"/>
                    <a:pt x="0" y="124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3" name="Freeform 48"/>
            <p:cNvSpPr>
              <a:spLocks/>
            </p:cNvSpPr>
            <p:nvPr/>
          </p:nvSpPr>
          <p:spPr bwMode="auto">
            <a:xfrm>
              <a:off x="7681913" y="1292225"/>
              <a:ext cx="87312" cy="136525"/>
            </a:xfrm>
            <a:custGeom>
              <a:avLst/>
              <a:gdLst>
                <a:gd name="T0" fmla="*/ 87312 w 55"/>
                <a:gd name="T1" fmla="*/ 0 h 86"/>
                <a:gd name="T2" fmla="*/ 57150 w 55"/>
                <a:gd name="T3" fmla="*/ 136525 h 86"/>
                <a:gd name="T4" fmla="*/ 0 w 55"/>
                <a:gd name="T5" fmla="*/ 7938 h 86"/>
                <a:gd name="T6" fmla="*/ 87312 w 55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86"/>
                <a:gd name="T14" fmla="*/ 55 w 55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86">
                  <a:moveTo>
                    <a:pt x="55" y="0"/>
                  </a:moveTo>
                  <a:lnTo>
                    <a:pt x="36" y="86"/>
                  </a:lnTo>
                  <a:lnTo>
                    <a:pt x="0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4" name="Freeform 49"/>
            <p:cNvSpPr>
              <a:spLocks/>
            </p:cNvSpPr>
            <p:nvPr/>
          </p:nvSpPr>
          <p:spPr bwMode="auto">
            <a:xfrm>
              <a:off x="7670800" y="3197225"/>
              <a:ext cx="407988" cy="406400"/>
            </a:xfrm>
            <a:custGeom>
              <a:avLst/>
              <a:gdLst>
                <a:gd name="T0" fmla="*/ 0 w 922"/>
                <a:gd name="T1" fmla="*/ 202979 h 921"/>
                <a:gd name="T2" fmla="*/ 203994 w 922"/>
                <a:gd name="T3" fmla="*/ 0 h 921"/>
                <a:gd name="T4" fmla="*/ 407988 w 922"/>
                <a:gd name="T5" fmla="*/ 202979 h 921"/>
                <a:gd name="T6" fmla="*/ 407988 w 922"/>
                <a:gd name="T7" fmla="*/ 202979 h 921"/>
                <a:gd name="T8" fmla="*/ 203994 w 922"/>
                <a:gd name="T9" fmla="*/ 406400 h 921"/>
                <a:gd name="T10" fmla="*/ 0 w 922"/>
                <a:gd name="T11" fmla="*/ 202979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5" name="Freeform 50"/>
            <p:cNvSpPr>
              <a:spLocks/>
            </p:cNvSpPr>
            <p:nvPr/>
          </p:nvSpPr>
          <p:spPr bwMode="auto">
            <a:xfrm>
              <a:off x="7670800" y="3197225"/>
              <a:ext cx="407988" cy="406400"/>
            </a:xfrm>
            <a:custGeom>
              <a:avLst/>
              <a:gdLst>
                <a:gd name="T0" fmla="*/ 0 w 257"/>
                <a:gd name="T1" fmla="*/ 203200 h 256"/>
                <a:gd name="T2" fmla="*/ 204788 w 257"/>
                <a:gd name="T3" fmla="*/ 0 h 256"/>
                <a:gd name="T4" fmla="*/ 407988 w 257"/>
                <a:gd name="T5" fmla="*/ 203200 h 256"/>
                <a:gd name="T6" fmla="*/ 407988 w 257"/>
                <a:gd name="T7" fmla="*/ 203200 h 256"/>
                <a:gd name="T8" fmla="*/ 204788 w 257"/>
                <a:gd name="T9" fmla="*/ 406400 h 256"/>
                <a:gd name="T10" fmla="*/ 0 w 257"/>
                <a:gd name="T11" fmla="*/ 20320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6"/>
                <a:gd name="T20" fmla="*/ 257 w 257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6">
                  <a:moveTo>
                    <a:pt x="0" y="128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200" y="256"/>
                    <a:pt x="129" y="256"/>
                  </a:cubicBezTo>
                  <a:cubicBezTo>
                    <a:pt x="58" y="256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6" name="Rectangle 51"/>
            <p:cNvSpPr>
              <a:spLocks noChangeArrowheads="1"/>
            </p:cNvSpPr>
            <p:nvPr/>
          </p:nvSpPr>
          <p:spPr bwMode="auto">
            <a:xfrm>
              <a:off x="7727950" y="3265488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7" name="Freeform 52"/>
            <p:cNvSpPr>
              <a:spLocks/>
            </p:cNvSpPr>
            <p:nvPr/>
          </p:nvSpPr>
          <p:spPr bwMode="auto">
            <a:xfrm>
              <a:off x="6923088" y="2787650"/>
              <a:ext cx="407987" cy="409575"/>
            </a:xfrm>
            <a:custGeom>
              <a:avLst/>
              <a:gdLst>
                <a:gd name="T0" fmla="*/ 0 w 922"/>
                <a:gd name="T1" fmla="*/ 204788 h 922"/>
                <a:gd name="T2" fmla="*/ 203994 w 922"/>
                <a:gd name="T3" fmla="*/ 0 h 922"/>
                <a:gd name="T4" fmla="*/ 407987 w 922"/>
                <a:gd name="T5" fmla="*/ 204788 h 922"/>
                <a:gd name="T6" fmla="*/ 407987 w 922"/>
                <a:gd name="T7" fmla="*/ 204788 h 922"/>
                <a:gd name="T8" fmla="*/ 203994 w 922"/>
                <a:gd name="T9" fmla="*/ 409575 h 922"/>
                <a:gd name="T10" fmla="*/ 0 w 922"/>
                <a:gd name="T11" fmla="*/ 204788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6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8" name="Freeform 53"/>
            <p:cNvSpPr>
              <a:spLocks/>
            </p:cNvSpPr>
            <p:nvPr/>
          </p:nvSpPr>
          <p:spPr bwMode="auto">
            <a:xfrm>
              <a:off x="6923088" y="2787650"/>
              <a:ext cx="407987" cy="409575"/>
            </a:xfrm>
            <a:custGeom>
              <a:avLst/>
              <a:gdLst>
                <a:gd name="T0" fmla="*/ 0 w 257"/>
                <a:gd name="T1" fmla="*/ 204788 h 258"/>
                <a:gd name="T2" fmla="*/ 203200 w 257"/>
                <a:gd name="T3" fmla="*/ 0 h 258"/>
                <a:gd name="T4" fmla="*/ 407987 w 257"/>
                <a:gd name="T5" fmla="*/ 204788 h 258"/>
                <a:gd name="T6" fmla="*/ 407987 w 257"/>
                <a:gd name="T7" fmla="*/ 204788 h 258"/>
                <a:gd name="T8" fmla="*/ 203200 w 257"/>
                <a:gd name="T9" fmla="*/ 409575 h 258"/>
                <a:gd name="T10" fmla="*/ 0 w 257"/>
                <a:gd name="T11" fmla="*/ 204788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8"/>
                <a:gd name="T20" fmla="*/ 257 w 257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8">
                  <a:moveTo>
                    <a:pt x="0" y="129"/>
                  </a:move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7" y="58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200"/>
                    <a:pt x="199" y="258"/>
                    <a:pt x="128" y="258"/>
                  </a:cubicBezTo>
                  <a:cubicBezTo>
                    <a:pt x="57" y="258"/>
                    <a:pt x="0" y="200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599" name="Rectangle 54"/>
            <p:cNvSpPr>
              <a:spLocks noChangeArrowheads="1"/>
            </p:cNvSpPr>
            <p:nvPr/>
          </p:nvSpPr>
          <p:spPr bwMode="auto">
            <a:xfrm>
              <a:off x="6985000" y="2854325"/>
              <a:ext cx="254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0" name="Freeform 55"/>
            <p:cNvSpPr>
              <a:spLocks/>
            </p:cNvSpPr>
            <p:nvPr/>
          </p:nvSpPr>
          <p:spPr bwMode="auto">
            <a:xfrm>
              <a:off x="5630863" y="3122613"/>
              <a:ext cx="407987" cy="407987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7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1" name="Freeform 56"/>
            <p:cNvSpPr>
              <a:spLocks/>
            </p:cNvSpPr>
            <p:nvPr/>
          </p:nvSpPr>
          <p:spPr bwMode="auto">
            <a:xfrm>
              <a:off x="5630863" y="3122613"/>
              <a:ext cx="407987" cy="407987"/>
            </a:xfrm>
            <a:custGeom>
              <a:avLst/>
              <a:gdLst>
                <a:gd name="T0" fmla="*/ 0 w 257"/>
                <a:gd name="T1" fmla="*/ 204787 h 257"/>
                <a:gd name="T2" fmla="*/ 203200 w 257"/>
                <a:gd name="T3" fmla="*/ 0 h 257"/>
                <a:gd name="T4" fmla="*/ 407987 w 257"/>
                <a:gd name="T5" fmla="*/ 204787 h 257"/>
                <a:gd name="T6" fmla="*/ 407987 w 257"/>
                <a:gd name="T7" fmla="*/ 204787 h 257"/>
                <a:gd name="T8" fmla="*/ 203200 w 257"/>
                <a:gd name="T9" fmla="*/ 407987 h 257"/>
                <a:gd name="T10" fmla="*/ 0 w 257"/>
                <a:gd name="T11" fmla="*/ 204787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7" y="57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2" name="Rectangle 57"/>
            <p:cNvSpPr>
              <a:spLocks noChangeArrowheads="1"/>
            </p:cNvSpPr>
            <p:nvPr/>
          </p:nvSpPr>
          <p:spPr bwMode="auto">
            <a:xfrm>
              <a:off x="5751513" y="3187700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3" name="Line 58"/>
            <p:cNvSpPr>
              <a:spLocks noChangeShapeType="1"/>
            </p:cNvSpPr>
            <p:nvPr/>
          </p:nvSpPr>
          <p:spPr bwMode="auto">
            <a:xfrm flipV="1">
              <a:off x="6029325" y="1658938"/>
              <a:ext cx="1387475" cy="307975"/>
            </a:xfrm>
            <a:prstGeom prst="line">
              <a:avLst/>
            </a:prstGeom>
            <a:noFill/>
            <a:ln w="20638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4" name="Freeform 59"/>
            <p:cNvSpPr>
              <a:spLocks/>
            </p:cNvSpPr>
            <p:nvPr/>
          </p:nvSpPr>
          <p:spPr bwMode="auto">
            <a:xfrm>
              <a:off x="7396163" y="1617663"/>
              <a:ext cx="138112" cy="85725"/>
            </a:xfrm>
            <a:custGeom>
              <a:avLst/>
              <a:gdLst>
                <a:gd name="T0" fmla="*/ 0 w 87"/>
                <a:gd name="T1" fmla="*/ 0 h 54"/>
                <a:gd name="T2" fmla="*/ 138112 w 87"/>
                <a:gd name="T3" fmla="*/ 14288 h 54"/>
                <a:gd name="T4" fmla="*/ 19050 w 87"/>
                <a:gd name="T5" fmla="*/ 85725 h 54"/>
                <a:gd name="T6" fmla="*/ 0 w 8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54"/>
                <a:gd name="T14" fmla="*/ 87 w 8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54">
                  <a:moveTo>
                    <a:pt x="0" y="0"/>
                  </a:moveTo>
                  <a:lnTo>
                    <a:pt x="87" y="9"/>
                  </a:lnTo>
                  <a:lnTo>
                    <a:pt x="12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60988" y="3798888"/>
            <a:ext cx="3021012" cy="2525712"/>
            <a:chOff x="5360988" y="3798888"/>
            <a:chExt cx="3021012" cy="2525712"/>
          </a:xfrm>
        </p:grpSpPr>
        <p:sp>
          <p:nvSpPr>
            <p:cNvPr id="23605" name="AutoShape 60"/>
            <p:cNvSpPr>
              <a:spLocks noChangeAspect="1" noChangeArrowheads="1" noTextEdit="1"/>
            </p:cNvSpPr>
            <p:nvPr/>
          </p:nvSpPr>
          <p:spPr bwMode="auto">
            <a:xfrm>
              <a:off x="5360988" y="3798888"/>
              <a:ext cx="3021012" cy="252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6" name="Line 62"/>
            <p:cNvSpPr>
              <a:spLocks noChangeShapeType="1"/>
            </p:cNvSpPr>
            <p:nvPr/>
          </p:nvSpPr>
          <p:spPr bwMode="auto">
            <a:xfrm flipH="1" flipV="1">
              <a:off x="7469188" y="5881688"/>
              <a:ext cx="390525" cy="207962"/>
            </a:xfrm>
            <a:prstGeom prst="line">
              <a:avLst/>
            </a:prstGeom>
            <a:noFill/>
            <a:ln w="36513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7" name="Freeform 63"/>
            <p:cNvSpPr>
              <a:spLocks/>
            </p:cNvSpPr>
            <p:nvPr/>
          </p:nvSpPr>
          <p:spPr bwMode="auto">
            <a:xfrm>
              <a:off x="7329488" y="5805488"/>
              <a:ext cx="180975" cy="133350"/>
            </a:xfrm>
            <a:custGeom>
              <a:avLst/>
              <a:gdLst>
                <a:gd name="T0" fmla="*/ 125413 w 114"/>
                <a:gd name="T1" fmla="*/ 133350 h 84"/>
                <a:gd name="T2" fmla="*/ 0 w 114"/>
                <a:gd name="T3" fmla="*/ 0 h 84"/>
                <a:gd name="T4" fmla="*/ 180975 w 114"/>
                <a:gd name="T5" fmla="*/ 31750 h 84"/>
                <a:gd name="T6" fmla="*/ 125413 w 114"/>
                <a:gd name="T7" fmla="*/ 133350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4"/>
                <a:gd name="T13" fmla="*/ 0 h 84"/>
                <a:gd name="T14" fmla="*/ 114 w 114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4" h="84">
                  <a:moveTo>
                    <a:pt x="79" y="84"/>
                  </a:moveTo>
                  <a:lnTo>
                    <a:pt x="0" y="0"/>
                  </a:lnTo>
                  <a:lnTo>
                    <a:pt x="114" y="20"/>
                  </a:lnTo>
                  <a:lnTo>
                    <a:pt x="79" y="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8" name="Line 64"/>
            <p:cNvSpPr>
              <a:spLocks noChangeShapeType="1"/>
            </p:cNvSpPr>
            <p:nvPr/>
          </p:nvSpPr>
          <p:spPr bwMode="auto">
            <a:xfrm flipV="1">
              <a:off x="7165975" y="5414963"/>
              <a:ext cx="127000" cy="295275"/>
            </a:xfrm>
            <a:prstGeom prst="line">
              <a:avLst/>
            </a:prstGeom>
            <a:noFill/>
            <a:ln w="36513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09" name="Freeform 65"/>
            <p:cNvSpPr>
              <a:spLocks/>
            </p:cNvSpPr>
            <p:nvPr/>
          </p:nvSpPr>
          <p:spPr bwMode="auto">
            <a:xfrm>
              <a:off x="7234238" y="5268913"/>
              <a:ext cx="120650" cy="182562"/>
            </a:xfrm>
            <a:custGeom>
              <a:avLst/>
              <a:gdLst>
                <a:gd name="T0" fmla="*/ 0 w 76"/>
                <a:gd name="T1" fmla="*/ 136525 h 115"/>
                <a:gd name="T2" fmla="*/ 120650 w 76"/>
                <a:gd name="T3" fmla="*/ 0 h 115"/>
                <a:gd name="T4" fmla="*/ 106363 w 76"/>
                <a:gd name="T5" fmla="*/ 182562 h 115"/>
                <a:gd name="T6" fmla="*/ 0 w 76"/>
                <a:gd name="T7" fmla="*/ 136525 h 1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115"/>
                <a:gd name="T14" fmla="*/ 76 w 76"/>
                <a:gd name="T15" fmla="*/ 115 h 1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115">
                  <a:moveTo>
                    <a:pt x="0" y="86"/>
                  </a:moveTo>
                  <a:lnTo>
                    <a:pt x="76" y="0"/>
                  </a:lnTo>
                  <a:lnTo>
                    <a:pt x="67" y="11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0" name="Line 66"/>
            <p:cNvSpPr>
              <a:spLocks noChangeShapeType="1"/>
            </p:cNvSpPr>
            <p:nvPr/>
          </p:nvSpPr>
          <p:spPr bwMode="auto">
            <a:xfrm flipV="1">
              <a:off x="5967413" y="5641975"/>
              <a:ext cx="204787" cy="37941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1" name="Freeform 67"/>
            <p:cNvSpPr>
              <a:spLocks/>
            </p:cNvSpPr>
            <p:nvPr/>
          </p:nvSpPr>
          <p:spPr bwMode="auto">
            <a:xfrm>
              <a:off x="6130925" y="5543550"/>
              <a:ext cx="95250" cy="127000"/>
            </a:xfrm>
            <a:custGeom>
              <a:avLst/>
              <a:gdLst>
                <a:gd name="T0" fmla="*/ 0 w 60"/>
                <a:gd name="T1" fmla="*/ 88900 h 80"/>
                <a:gd name="T2" fmla="*/ 95250 w 60"/>
                <a:gd name="T3" fmla="*/ 0 h 80"/>
                <a:gd name="T4" fmla="*/ 73025 w 60"/>
                <a:gd name="T5" fmla="*/ 127000 h 80"/>
                <a:gd name="T6" fmla="*/ 0 w 60"/>
                <a:gd name="T7" fmla="*/ 88900 h 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0"/>
                <a:gd name="T14" fmla="*/ 60 w 60"/>
                <a:gd name="T15" fmla="*/ 80 h 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0">
                  <a:moveTo>
                    <a:pt x="0" y="56"/>
                  </a:moveTo>
                  <a:lnTo>
                    <a:pt x="60" y="0"/>
                  </a:lnTo>
                  <a:lnTo>
                    <a:pt x="46" y="8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2" name="Line 68"/>
            <p:cNvSpPr>
              <a:spLocks noChangeShapeType="1"/>
            </p:cNvSpPr>
            <p:nvPr/>
          </p:nvSpPr>
          <p:spPr bwMode="auto">
            <a:xfrm flipH="1" flipV="1">
              <a:off x="6145213" y="4989513"/>
              <a:ext cx="192087" cy="40005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3" name="Freeform 69"/>
            <p:cNvSpPr>
              <a:spLocks/>
            </p:cNvSpPr>
            <p:nvPr/>
          </p:nvSpPr>
          <p:spPr bwMode="auto">
            <a:xfrm>
              <a:off x="6096000" y="4887913"/>
              <a:ext cx="90488" cy="128587"/>
            </a:xfrm>
            <a:custGeom>
              <a:avLst/>
              <a:gdLst>
                <a:gd name="T0" fmla="*/ 15875 w 57"/>
                <a:gd name="T1" fmla="*/ 128587 h 81"/>
                <a:gd name="T2" fmla="*/ 0 w 57"/>
                <a:gd name="T3" fmla="*/ 0 h 81"/>
                <a:gd name="T4" fmla="*/ 90488 w 57"/>
                <a:gd name="T5" fmla="*/ 93662 h 81"/>
                <a:gd name="T6" fmla="*/ 15875 w 57"/>
                <a:gd name="T7" fmla="*/ 128587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10" y="81"/>
                  </a:moveTo>
                  <a:lnTo>
                    <a:pt x="0" y="0"/>
                  </a:lnTo>
                  <a:lnTo>
                    <a:pt x="57" y="59"/>
                  </a:lnTo>
                  <a:lnTo>
                    <a:pt x="1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4" name="Line 70"/>
            <p:cNvSpPr>
              <a:spLocks noChangeShapeType="1"/>
            </p:cNvSpPr>
            <p:nvPr/>
          </p:nvSpPr>
          <p:spPr bwMode="auto">
            <a:xfrm flipV="1">
              <a:off x="5578475" y="4983163"/>
              <a:ext cx="187325" cy="40640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5" name="Freeform 71"/>
            <p:cNvSpPr>
              <a:spLocks/>
            </p:cNvSpPr>
            <p:nvPr/>
          </p:nvSpPr>
          <p:spPr bwMode="auto">
            <a:xfrm>
              <a:off x="5724525" y="4879975"/>
              <a:ext cx="88900" cy="128588"/>
            </a:xfrm>
            <a:custGeom>
              <a:avLst/>
              <a:gdLst>
                <a:gd name="T0" fmla="*/ 0 w 56"/>
                <a:gd name="T1" fmla="*/ 95250 h 81"/>
                <a:gd name="T2" fmla="*/ 88900 w 56"/>
                <a:gd name="T3" fmla="*/ 0 h 81"/>
                <a:gd name="T4" fmla="*/ 74613 w 56"/>
                <a:gd name="T5" fmla="*/ 128588 h 81"/>
                <a:gd name="T6" fmla="*/ 0 w 56"/>
                <a:gd name="T7" fmla="*/ 95250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1"/>
                <a:gd name="T14" fmla="*/ 56 w 56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1">
                  <a:moveTo>
                    <a:pt x="0" y="60"/>
                  </a:moveTo>
                  <a:lnTo>
                    <a:pt x="56" y="0"/>
                  </a:lnTo>
                  <a:lnTo>
                    <a:pt x="47" y="8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6" name="Freeform 72"/>
            <p:cNvSpPr>
              <a:spLocks/>
            </p:cNvSpPr>
            <p:nvPr/>
          </p:nvSpPr>
          <p:spPr bwMode="auto">
            <a:xfrm>
              <a:off x="5768975" y="4568825"/>
              <a:ext cx="377825" cy="379413"/>
            </a:xfrm>
            <a:custGeom>
              <a:avLst/>
              <a:gdLst>
                <a:gd name="T0" fmla="*/ 0 w 922"/>
                <a:gd name="T1" fmla="*/ 189707 h 922"/>
                <a:gd name="T2" fmla="*/ 188913 w 922"/>
                <a:gd name="T3" fmla="*/ 0 h 922"/>
                <a:gd name="T4" fmla="*/ 377825 w 922"/>
                <a:gd name="T5" fmla="*/ 189707 h 922"/>
                <a:gd name="T6" fmla="*/ 377825 w 922"/>
                <a:gd name="T7" fmla="*/ 189707 h 922"/>
                <a:gd name="T8" fmla="*/ 188913 w 922"/>
                <a:gd name="T9" fmla="*/ 379413 h 922"/>
                <a:gd name="T10" fmla="*/ 0 w 922"/>
                <a:gd name="T11" fmla="*/ 189707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7"/>
                    <a:pt x="206" y="0"/>
                    <a:pt x="461" y="0"/>
                  </a:cubicBezTo>
                  <a:cubicBezTo>
                    <a:pt x="715" y="0"/>
                    <a:pt x="922" y="207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6"/>
                    <a:pt x="715" y="922"/>
                    <a:pt x="461" y="922"/>
                  </a:cubicBezTo>
                  <a:cubicBezTo>
                    <a:pt x="206" y="922"/>
                    <a:pt x="0" y="716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7" name="Freeform 73"/>
            <p:cNvSpPr>
              <a:spLocks/>
            </p:cNvSpPr>
            <p:nvPr/>
          </p:nvSpPr>
          <p:spPr bwMode="auto">
            <a:xfrm>
              <a:off x="5768975" y="4568825"/>
              <a:ext cx="377825" cy="379413"/>
            </a:xfrm>
            <a:custGeom>
              <a:avLst/>
              <a:gdLst>
                <a:gd name="T0" fmla="*/ 0 w 238"/>
                <a:gd name="T1" fmla="*/ 188913 h 239"/>
                <a:gd name="T2" fmla="*/ 188913 w 238"/>
                <a:gd name="T3" fmla="*/ 0 h 239"/>
                <a:gd name="T4" fmla="*/ 377825 w 238"/>
                <a:gd name="T5" fmla="*/ 188913 h 239"/>
                <a:gd name="T6" fmla="*/ 377825 w 238"/>
                <a:gd name="T7" fmla="*/ 188913 h 239"/>
                <a:gd name="T8" fmla="*/ 188913 w 238"/>
                <a:gd name="T9" fmla="*/ 379413 h 239"/>
                <a:gd name="T10" fmla="*/ 0 w 238"/>
                <a:gd name="T11" fmla="*/ 188913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239"/>
                <a:gd name="T20" fmla="*/ 238 w 238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239">
                  <a:moveTo>
                    <a:pt x="0" y="119"/>
                  </a:moveTo>
                  <a:cubicBezTo>
                    <a:pt x="0" y="53"/>
                    <a:pt x="53" y="0"/>
                    <a:pt x="119" y="0"/>
                  </a:cubicBezTo>
                  <a:cubicBezTo>
                    <a:pt x="185" y="0"/>
                    <a:pt x="238" y="53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85"/>
                    <a:pt x="185" y="239"/>
                    <a:pt x="119" y="239"/>
                  </a:cubicBezTo>
                  <a:cubicBezTo>
                    <a:pt x="53" y="239"/>
                    <a:pt x="0" y="185"/>
                    <a:pt x="0" y="119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8" name="Rectangle 74"/>
            <p:cNvSpPr>
              <a:spLocks noChangeArrowheads="1"/>
            </p:cNvSpPr>
            <p:nvPr/>
          </p:nvSpPr>
          <p:spPr bwMode="auto">
            <a:xfrm>
              <a:off x="5881688" y="462756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19" name="Freeform 75"/>
            <p:cNvSpPr>
              <a:spLocks/>
            </p:cNvSpPr>
            <p:nvPr/>
          </p:nvSpPr>
          <p:spPr bwMode="auto">
            <a:xfrm>
              <a:off x="6146800" y="5200650"/>
              <a:ext cx="379413" cy="377825"/>
            </a:xfrm>
            <a:custGeom>
              <a:avLst/>
              <a:gdLst>
                <a:gd name="T0" fmla="*/ 0 w 921"/>
                <a:gd name="T1" fmla="*/ 188913 h 922"/>
                <a:gd name="T2" fmla="*/ 189912 w 921"/>
                <a:gd name="T3" fmla="*/ 0 h 922"/>
                <a:gd name="T4" fmla="*/ 379413 w 921"/>
                <a:gd name="T5" fmla="*/ 188913 h 922"/>
                <a:gd name="T6" fmla="*/ 379413 w 921"/>
                <a:gd name="T7" fmla="*/ 188913 h 922"/>
                <a:gd name="T8" fmla="*/ 189912 w 921"/>
                <a:gd name="T9" fmla="*/ 377825 h 922"/>
                <a:gd name="T10" fmla="*/ 0 w 921"/>
                <a:gd name="T11" fmla="*/ 188913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7"/>
                    <a:pt x="206" y="0"/>
                    <a:pt x="461" y="0"/>
                  </a:cubicBezTo>
                  <a:cubicBezTo>
                    <a:pt x="715" y="0"/>
                    <a:pt x="921" y="207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6"/>
                    <a:pt x="715" y="922"/>
                    <a:pt x="461" y="922"/>
                  </a:cubicBezTo>
                  <a:cubicBezTo>
                    <a:pt x="206" y="922"/>
                    <a:pt x="0" y="716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0" name="Freeform 76"/>
            <p:cNvSpPr>
              <a:spLocks/>
            </p:cNvSpPr>
            <p:nvPr/>
          </p:nvSpPr>
          <p:spPr bwMode="auto">
            <a:xfrm>
              <a:off x="6146800" y="5200650"/>
              <a:ext cx="379413" cy="377825"/>
            </a:xfrm>
            <a:custGeom>
              <a:avLst/>
              <a:gdLst>
                <a:gd name="T0" fmla="*/ 0 w 239"/>
                <a:gd name="T1" fmla="*/ 188913 h 238"/>
                <a:gd name="T2" fmla="*/ 190500 w 239"/>
                <a:gd name="T3" fmla="*/ 0 h 238"/>
                <a:gd name="T4" fmla="*/ 379413 w 239"/>
                <a:gd name="T5" fmla="*/ 188913 h 238"/>
                <a:gd name="T6" fmla="*/ 379413 w 239"/>
                <a:gd name="T7" fmla="*/ 188913 h 238"/>
                <a:gd name="T8" fmla="*/ 190500 w 239"/>
                <a:gd name="T9" fmla="*/ 377825 h 238"/>
                <a:gd name="T10" fmla="*/ 0 w 239"/>
                <a:gd name="T11" fmla="*/ 188913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238"/>
                <a:gd name="T20" fmla="*/ 239 w 2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238">
                  <a:moveTo>
                    <a:pt x="0" y="119"/>
                  </a:moveTo>
                  <a:cubicBezTo>
                    <a:pt x="0" y="53"/>
                    <a:pt x="54" y="0"/>
                    <a:pt x="120" y="0"/>
                  </a:cubicBezTo>
                  <a:cubicBezTo>
                    <a:pt x="185" y="0"/>
                    <a:pt x="239" y="53"/>
                    <a:pt x="239" y="119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85"/>
                    <a:pt x="185" y="238"/>
                    <a:pt x="120" y="238"/>
                  </a:cubicBezTo>
                  <a:cubicBezTo>
                    <a:pt x="54" y="238"/>
                    <a:pt x="0" y="185"/>
                    <a:pt x="0" y="119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1" name="Rectangle 77"/>
            <p:cNvSpPr>
              <a:spLocks noChangeArrowheads="1"/>
            </p:cNvSpPr>
            <p:nvPr/>
          </p:nvSpPr>
          <p:spPr bwMode="auto">
            <a:xfrm>
              <a:off x="6256338" y="5259388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2" name="Freeform 78"/>
            <p:cNvSpPr>
              <a:spLocks/>
            </p:cNvSpPr>
            <p:nvPr/>
          </p:nvSpPr>
          <p:spPr bwMode="auto">
            <a:xfrm>
              <a:off x="5389563" y="5200650"/>
              <a:ext cx="379412" cy="377825"/>
            </a:xfrm>
            <a:custGeom>
              <a:avLst/>
              <a:gdLst>
                <a:gd name="T0" fmla="*/ 0 w 921"/>
                <a:gd name="T1" fmla="*/ 188913 h 922"/>
                <a:gd name="T2" fmla="*/ 189500 w 921"/>
                <a:gd name="T3" fmla="*/ 0 h 922"/>
                <a:gd name="T4" fmla="*/ 379412 w 921"/>
                <a:gd name="T5" fmla="*/ 188913 h 922"/>
                <a:gd name="T6" fmla="*/ 379412 w 921"/>
                <a:gd name="T7" fmla="*/ 188913 h 922"/>
                <a:gd name="T8" fmla="*/ 189500 w 921"/>
                <a:gd name="T9" fmla="*/ 377825 h 922"/>
                <a:gd name="T10" fmla="*/ 0 w 921"/>
                <a:gd name="T11" fmla="*/ 188913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7"/>
                    <a:pt x="206" y="0"/>
                    <a:pt x="460" y="0"/>
                  </a:cubicBezTo>
                  <a:cubicBezTo>
                    <a:pt x="715" y="0"/>
                    <a:pt x="921" y="207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6"/>
                    <a:pt x="715" y="922"/>
                    <a:pt x="460" y="922"/>
                  </a:cubicBezTo>
                  <a:cubicBezTo>
                    <a:pt x="206" y="922"/>
                    <a:pt x="0" y="716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3" name="Freeform 79"/>
            <p:cNvSpPr>
              <a:spLocks/>
            </p:cNvSpPr>
            <p:nvPr/>
          </p:nvSpPr>
          <p:spPr bwMode="auto">
            <a:xfrm>
              <a:off x="5389563" y="5200650"/>
              <a:ext cx="379412" cy="377825"/>
            </a:xfrm>
            <a:custGeom>
              <a:avLst/>
              <a:gdLst>
                <a:gd name="T0" fmla="*/ 0 w 239"/>
                <a:gd name="T1" fmla="*/ 188913 h 238"/>
                <a:gd name="T2" fmla="*/ 188912 w 239"/>
                <a:gd name="T3" fmla="*/ 0 h 238"/>
                <a:gd name="T4" fmla="*/ 379412 w 239"/>
                <a:gd name="T5" fmla="*/ 188913 h 238"/>
                <a:gd name="T6" fmla="*/ 379412 w 239"/>
                <a:gd name="T7" fmla="*/ 188913 h 238"/>
                <a:gd name="T8" fmla="*/ 188912 w 239"/>
                <a:gd name="T9" fmla="*/ 377825 h 238"/>
                <a:gd name="T10" fmla="*/ 0 w 239"/>
                <a:gd name="T11" fmla="*/ 188913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238"/>
                <a:gd name="T20" fmla="*/ 239 w 2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238">
                  <a:moveTo>
                    <a:pt x="0" y="119"/>
                  </a:moveTo>
                  <a:cubicBezTo>
                    <a:pt x="0" y="53"/>
                    <a:pt x="54" y="0"/>
                    <a:pt x="119" y="0"/>
                  </a:cubicBezTo>
                  <a:cubicBezTo>
                    <a:pt x="185" y="0"/>
                    <a:pt x="239" y="53"/>
                    <a:pt x="239" y="119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85"/>
                    <a:pt x="185" y="238"/>
                    <a:pt x="119" y="238"/>
                  </a:cubicBezTo>
                  <a:cubicBezTo>
                    <a:pt x="54" y="238"/>
                    <a:pt x="0" y="185"/>
                    <a:pt x="0" y="119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4" name="Rectangle 80"/>
            <p:cNvSpPr>
              <a:spLocks noChangeArrowheads="1"/>
            </p:cNvSpPr>
            <p:nvPr/>
          </p:nvSpPr>
          <p:spPr bwMode="auto">
            <a:xfrm>
              <a:off x="5499100" y="5259388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5" name="Line 81"/>
            <p:cNvSpPr>
              <a:spLocks noChangeShapeType="1"/>
            </p:cNvSpPr>
            <p:nvPr/>
          </p:nvSpPr>
          <p:spPr bwMode="auto">
            <a:xfrm flipH="1" flipV="1">
              <a:off x="7920038" y="4679950"/>
              <a:ext cx="192087" cy="398463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6" name="Freeform 82"/>
            <p:cNvSpPr>
              <a:spLocks/>
            </p:cNvSpPr>
            <p:nvPr/>
          </p:nvSpPr>
          <p:spPr bwMode="auto">
            <a:xfrm>
              <a:off x="7872413" y="4578350"/>
              <a:ext cx="90487" cy="128588"/>
            </a:xfrm>
            <a:custGeom>
              <a:avLst/>
              <a:gdLst>
                <a:gd name="T0" fmla="*/ 15875 w 57"/>
                <a:gd name="T1" fmla="*/ 128588 h 81"/>
                <a:gd name="T2" fmla="*/ 0 w 57"/>
                <a:gd name="T3" fmla="*/ 0 h 81"/>
                <a:gd name="T4" fmla="*/ 90487 w 57"/>
                <a:gd name="T5" fmla="*/ 92075 h 81"/>
                <a:gd name="T6" fmla="*/ 15875 w 57"/>
                <a:gd name="T7" fmla="*/ 128588 h 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81"/>
                <a:gd name="T14" fmla="*/ 57 w 57"/>
                <a:gd name="T15" fmla="*/ 81 h 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81">
                  <a:moveTo>
                    <a:pt x="10" y="81"/>
                  </a:moveTo>
                  <a:lnTo>
                    <a:pt x="0" y="0"/>
                  </a:lnTo>
                  <a:lnTo>
                    <a:pt x="57" y="58"/>
                  </a:lnTo>
                  <a:lnTo>
                    <a:pt x="10" y="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7" name="Line 83"/>
            <p:cNvSpPr>
              <a:spLocks noChangeShapeType="1"/>
            </p:cNvSpPr>
            <p:nvPr/>
          </p:nvSpPr>
          <p:spPr bwMode="auto">
            <a:xfrm flipV="1">
              <a:off x="7354888" y="4714875"/>
              <a:ext cx="168275" cy="363538"/>
            </a:xfrm>
            <a:prstGeom prst="line">
              <a:avLst/>
            </a:prstGeom>
            <a:noFill/>
            <a:ln w="36513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8" name="Freeform 84"/>
            <p:cNvSpPr>
              <a:spLocks/>
            </p:cNvSpPr>
            <p:nvPr/>
          </p:nvSpPr>
          <p:spPr bwMode="auto">
            <a:xfrm>
              <a:off x="7464425" y="4570413"/>
              <a:ext cx="125413" cy="180975"/>
            </a:xfrm>
            <a:custGeom>
              <a:avLst/>
              <a:gdLst>
                <a:gd name="T0" fmla="*/ 0 w 79"/>
                <a:gd name="T1" fmla="*/ 133350 h 114"/>
                <a:gd name="T2" fmla="*/ 125413 w 79"/>
                <a:gd name="T3" fmla="*/ 0 h 114"/>
                <a:gd name="T4" fmla="*/ 104775 w 79"/>
                <a:gd name="T5" fmla="*/ 180975 h 114"/>
                <a:gd name="T6" fmla="*/ 0 w 79"/>
                <a:gd name="T7" fmla="*/ 133350 h 1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14"/>
                <a:gd name="T14" fmla="*/ 79 w 79"/>
                <a:gd name="T15" fmla="*/ 114 h 1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14">
                  <a:moveTo>
                    <a:pt x="0" y="84"/>
                  </a:moveTo>
                  <a:lnTo>
                    <a:pt x="79" y="0"/>
                  </a:lnTo>
                  <a:lnTo>
                    <a:pt x="66" y="11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29" name="Freeform 85"/>
            <p:cNvSpPr>
              <a:spLocks/>
            </p:cNvSpPr>
            <p:nvPr/>
          </p:nvSpPr>
          <p:spPr bwMode="auto">
            <a:xfrm>
              <a:off x="7545388" y="4259263"/>
              <a:ext cx="377825" cy="377825"/>
            </a:xfrm>
            <a:custGeom>
              <a:avLst/>
              <a:gdLst>
                <a:gd name="T0" fmla="*/ 0 w 921"/>
                <a:gd name="T1" fmla="*/ 188707 h 921"/>
                <a:gd name="T2" fmla="*/ 189118 w 921"/>
                <a:gd name="T3" fmla="*/ 0 h 921"/>
                <a:gd name="T4" fmla="*/ 377825 w 921"/>
                <a:gd name="T5" fmla="*/ 188707 h 921"/>
                <a:gd name="T6" fmla="*/ 377825 w 921"/>
                <a:gd name="T7" fmla="*/ 188707 h 921"/>
                <a:gd name="T8" fmla="*/ 189118 w 921"/>
                <a:gd name="T9" fmla="*/ 377825 h 921"/>
                <a:gd name="T10" fmla="*/ 0 w 921"/>
                <a:gd name="T11" fmla="*/ 188707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1"/>
                <a:gd name="T20" fmla="*/ 921 w 921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1">
                  <a:moveTo>
                    <a:pt x="0" y="460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0"/>
                  </a:cubicBezTo>
                  <a:cubicBezTo>
                    <a:pt x="921" y="460"/>
                    <a:pt x="921" y="460"/>
                    <a:pt x="921" y="460"/>
                  </a:cubicBezTo>
                  <a:cubicBezTo>
                    <a:pt x="921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0" name="Freeform 86"/>
            <p:cNvSpPr>
              <a:spLocks/>
            </p:cNvSpPr>
            <p:nvPr/>
          </p:nvSpPr>
          <p:spPr bwMode="auto">
            <a:xfrm>
              <a:off x="7545388" y="4259263"/>
              <a:ext cx="377825" cy="377825"/>
            </a:xfrm>
            <a:custGeom>
              <a:avLst/>
              <a:gdLst>
                <a:gd name="T0" fmla="*/ 0 w 238"/>
                <a:gd name="T1" fmla="*/ 188913 h 238"/>
                <a:gd name="T2" fmla="*/ 188913 w 238"/>
                <a:gd name="T3" fmla="*/ 0 h 238"/>
                <a:gd name="T4" fmla="*/ 377825 w 238"/>
                <a:gd name="T5" fmla="*/ 188913 h 238"/>
                <a:gd name="T6" fmla="*/ 377825 w 238"/>
                <a:gd name="T7" fmla="*/ 188913 h 238"/>
                <a:gd name="T8" fmla="*/ 188913 w 238"/>
                <a:gd name="T9" fmla="*/ 377825 h 238"/>
                <a:gd name="T10" fmla="*/ 0 w 238"/>
                <a:gd name="T11" fmla="*/ 188913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238"/>
                <a:gd name="T20" fmla="*/ 238 w 238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238">
                  <a:moveTo>
                    <a:pt x="0" y="119"/>
                  </a:moveTo>
                  <a:cubicBezTo>
                    <a:pt x="0" y="53"/>
                    <a:pt x="53" y="0"/>
                    <a:pt x="119" y="0"/>
                  </a:cubicBezTo>
                  <a:cubicBezTo>
                    <a:pt x="185" y="0"/>
                    <a:pt x="238" y="53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85"/>
                    <a:pt x="185" y="238"/>
                    <a:pt x="119" y="238"/>
                  </a:cubicBezTo>
                  <a:cubicBezTo>
                    <a:pt x="53" y="238"/>
                    <a:pt x="0" y="185"/>
                    <a:pt x="0" y="119"/>
                  </a:cubicBezTo>
                </a:path>
              </a:pathLst>
            </a:custGeom>
            <a:noFill/>
            <a:ln w="365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1" name="Rectangle 87"/>
            <p:cNvSpPr>
              <a:spLocks noChangeArrowheads="1"/>
            </p:cNvSpPr>
            <p:nvPr/>
          </p:nvSpPr>
          <p:spPr bwMode="auto">
            <a:xfrm>
              <a:off x="7656513" y="4319588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2" name="Freeform 88"/>
            <p:cNvSpPr>
              <a:spLocks/>
            </p:cNvSpPr>
            <p:nvPr/>
          </p:nvSpPr>
          <p:spPr bwMode="auto">
            <a:xfrm>
              <a:off x="7923213" y="4889500"/>
              <a:ext cx="379412" cy="379413"/>
            </a:xfrm>
            <a:custGeom>
              <a:avLst/>
              <a:gdLst>
                <a:gd name="T0" fmla="*/ 0 w 922"/>
                <a:gd name="T1" fmla="*/ 189501 h 921"/>
                <a:gd name="T2" fmla="*/ 189706 w 922"/>
                <a:gd name="T3" fmla="*/ 0 h 921"/>
                <a:gd name="T4" fmla="*/ 379412 w 922"/>
                <a:gd name="T5" fmla="*/ 189501 h 921"/>
                <a:gd name="T6" fmla="*/ 379412 w 922"/>
                <a:gd name="T7" fmla="*/ 189501 h 921"/>
                <a:gd name="T8" fmla="*/ 189706 w 922"/>
                <a:gd name="T9" fmla="*/ 379413 h 921"/>
                <a:gd name="T10" fmla="*/ 0 w 922"/>
                <a:gd name="T11" fmla="*/ 189501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6" y="921"/>
                    <a:pt x="461" y="921"/>
                  </a:cubicBezTo>
                  <a:cubicBezTo>
                    <a:pt x="207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3" name="Freeform 89"/>
            <p:cNvSpPr>
              <a:spLocks/>
            </p:cNvSpPr>
            <p:nvPr/>
          </p:nvSpPr>
          <p:spPr bwMode="auto">
            <a:xfrm>
              <a:off x="7923213" y="4889500"/>
              <a:ext cx="379412" cy="379413"/>
            </a:xfrm>
            <a:custGeom>
              <a:avLst/>
              <a:gdLst>
                <a:gd name="T0" fmla="*/ 0 w 239"/>
                <a:gd name="T1" fmla="*/ 188913 h 239"/>
                <a:gd name="T2" fmla="*/ 188912 w 239"/>
                <a:gd name="T3" fmla="*/ 0 h 239"/>
                <a:gd name="T4" fmla="*/ 379412 w 239"/>
                <a:gd name="T5" fmla="*/ 188913 h 239"/>
                <a:gd name="T6" fmla="*/ 379412 w 239"/>
                <a:gd name="T7" fmla="*/ 188913 h 239"/>
                <a:gd name="T8" fmla="*/ 188912 w 239"/>
                <a:gd name="T9" fmla="*/ 379413 h 239"/>
                <a:gd name="T10" fmla="*/ 0 w 239"/>
                <a:gd name="T11" fmla="*/ 188913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239"/>
                <a:gd name="T20" fmla="*/ 239 w 239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239">
                  <a:moveTo>
                    <a:pt x="0" y="119"/>
                  </a:moveTo>
                  <a:cubicBezTo>
                    <a:pt x="0" y="54"/>
                    <a:pt x="54" y="0"/>
                    <a:pt x="119" y="0"/>
                  </a:cubicBezTo>
                  <a:cubicBezTo>
                    <a:pt x="185" y="0"/>
                    <a:pt x="239" y="54"/>
                    <a:pt x="239" y="119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86"/>
                    <a:pt x="185" y="239"/>
                    <a:pt x="119" y="239"/>
                  </a:cubicBezTo>
                  <a:cubicBezTo>
                    <a:pt x="54" y="239"/>
                    <a:pt x="0" y="186"/>
                    <a:pt x="0" y="119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4" name="Rectangle 90"/>
            <p:cNvSpPr>
              <a:spLocks noChangeArrowheads="1"/>
            </p:cNvSpPr>
            <p:nvPr/>
          </p:nvSpPr>
          <p:spPr bwMode="auto">
            <a:xfrm>
              <a:off x="7980363" y="4949825"/>
              <a:ext cx="2413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5" name="Freeform 91"/>
            <p:cNvSpPr>
              <a:spLocks/>
            </p:cNvSpPr>
            <p:nvPr/>
          </p:nvSpPr>
          <p:spPr bwMode="auto">
            <a:xfrm>
              <a:off x="7165975" y="4889500"/>
              <a:ext cx="379413" cy="379413"/>
            </a:xfrm>
            <a:custGeom>
              <a:avLst/>
              <a:gdLst>
                <a:gd name="T0" fmla="*/ 0 w 922"/>
                <a:gd name="T1" fmla="*/ 189501 h 921"/>
                <a:gd name="T2" fmla="*/ 189707 w 922"/>
                <a:gd name="T3" fmla="*/ 0 h 921"/>
                <a:gd name="T4" fmla="*/ 379413 w 922"/>
                <a:gd name="T5" fmla="*/ 189501 h 921"/>
                <a:gd name="T6" fmla="*/ 379413 w 922"/>
                <a:gd name="T7" fmla="*/ 189501 h 921"/>
                <a:gd name="T8" fmla="*/ 189707 w 922"/>
                <a:gd name="T9" fmla="*/ 379413 h 921"/>
                <a:gd name="T10" fmla="*/ 0 w 922"/>
                <a:gd name="T11" fmla="*/ 189501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6" y="921"/>
                    <a:pt x="461" y="921"/>
                  </a:cubicBezTo>
                  <a:cubicBezTo>
                    <a:pt x="207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6" name="Freeform 92"/>
            <p:cNvSpPr>
              <a:spLocks/>
            </p:cNvSpPr>
            <p:nvPr/>
          </p:nvSpPr>
          <p:spPr bwMode="auto">
            <a:xfrm>
              <a:off x="7165975" y="4889500"/>
              <a:ext cx="379413" cy="379413"/>
            </a:xfrm>
            <a:custGeom>
              <a:avLst/>
              <a:gdLst>
                <a:gd name="T0" fmla="*/ 0 w 239"/>
                <a:gd name="T1" fmla="*/ 188913 h 239"/>
                <a:gd name="T2" fmla="*/ 188913 w 239"/>
                <a:gd name="T3" fmla="*/ 0 h 239"/>
                <a:gd name="T4" fmla="*/ 379413 w 239"/>
                <a:gd name="T5" fmla="*/ 188913 h 239"/>
                <a:gd name="T6" fmla="*/ 379413 w 239"/>
                <a:gd name="T7" fmla="*/ 188913 h 239"/>
                <a:gd name="T8" fmla="*/ 188913 w 239"/>
                <a:gd name="T9" fmla="*/ 379413 h 239"/>
                <a:gd name="T10" fmla="*/ 0 w 239"/>
                <a:gd name="T11" fmla="*/ 188913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239"/>
                <a:gd name="T20" fmla="*/ 239 w 239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239">
                  <a:moveTo>
                    <a:pt x="0" y="119"/>
                  </a:moveTo>
                  <a:cubicBezTo>
                    <a:pt x="0" y="54"/>
                    <a:pt x="54" y="0"/>
                    <a:pt x="119" y="0"/>
                  </a:cubicBezTo>
                  <a:cubicBezTo>
                    <a:pt x="185" y="0"/>
                    <a:pt x="239" y="54"/>
                    <a:pt x="239" y="119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86"/>
                    <a:pt x="185" y="239"/>
                    <a:pt x="119" y="239"/>
                  </a:cubicBezTo>
                  <a:cubicBezTo>
                    <a:pt x="54" y="239"/>
                    <a:pt x="0" y="186"/>
                    <a:pt x="0" y="119"/>
                  </a:cubicBezTo>
                </a:path>
              </a:pathLst>
            </a:custGeom>
            <a:noFill/>
            <a:ln w="365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7" name="Rectangle 93"/>
            <p:cNvSpPr>
              <a:spLocks noChangeArrowheads="1"/>
            </p:cNvSpPr>
            <p:nvPr/>
          </p:nvSpPr>
          <p:spPr bwMode="auto">
            <a:xfrm>
              <a:off x="7273925" y="4949825"/>
              <a:ext cx="12065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8" name="Freeform 94"/>
            <p:cNvSpPr>
              <a:spLocks/>
            </p:cNvSpPr>
            <p:nvPr/>
          </p:nvSpPr>
          <p:spPr bwMode="auto">
            <a:xfrm>
              <a:off x="7735888" y="3968750"/>
              <a:ext cx="468312" cy="522288"/>
            </a:xfrm>
            <a:custGeom>
              <a:avLst/>
              <a:gdLst>
                <a:gd name="T0" fmla="*/ 187325 w 295"/>
                <a:gd name="T1" fmla="*/ 479425 h 329"/>
                <a:gd name="T2" fmla="*/ 450850 w 295"/>
                <a:gd name="T3" fmla="*/ 336550 h 329"/>
                <a:gd name="T4" fmla="*/ 250825 w 295"/>
                <a:gd name="T5" fmla="*/ 36513 h 329"/>
                <a:gd name="T6" fmla="*/ 0 w 295"/>
                <a:gd name="T7" fmla="*/ 130175 h 3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5"/>
                <a:gd name="T13" fmla="*/ 0 h 329"/>
                <a:gd name="T14" fmla="*/ 295 w 295"/>
                <a:gd name="T15" fmla="*/ 329 h 3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5" h="329">
                  <a:moveTo>
                    <a:pt x="118" y="302"/>
                  </a:moveTo>
                  <a:cubicBezTo>
                    <a:pt x="199" y="329"/>
                    <a:pt x="273" y="289"/>
                    <a:pt x="284" y="212"/>
                  </a:cubicBezTo>
                  <a:cubicBezTo>
                    <a:pt x="295" y="135"/>
                    <a:pt x="239" y="51"/>
                    <a:pt x="158" y="23"/>
                  </a:cubicBezTo>
                  <a:cubicBezTo>
                    <a:pt x="90" y="0"/>
                    <a:pt x="25" y="25"/>
                    <a:pt x="0" y="82"/>
                  </a:cubicBezTo>
                </a:path>
              </a:pathLst>
            </a:custGeom>
            <a:noFill/>
            <a:ln w="365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39" name="Freeform 95"/>
            <p:cNvSpPr>
              <a:spLocks/>
            </p:cNvSpPr>
            <p:nvPr/>
          </p:nvSpPr>
          <p:spPr bwMode="auto">
            <a:xfrm>
              <a:off x="7678738" y="4084638"/>
              <a:ext cx="114300" cy="174625"/>
            </a:xfrm>
            <a:custGeom>
              <a:avLst/>
              <a:gdLst>
                <a:gd name="T0" fmla="*/ 114300 w 72"/>
                <a:gd name="T1" fmla="*/ 1588 h 110"/>
                <a:gd name="T2" fmla="*/ 55563 w 72"/>
                <a:gd name="T3" fmla="*/ 174625 h 110"/>
                <a:gd name="T4" fmla="*/ 0 w 72"/>
                <a:gd name="T5" fmla="*/ 0 h 110"/>
                <a:gd name="T6" fmla="*/ 114300 w 72"/>
                <a:gd name="T7" fmla="*/ 1588 h 1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2"/>
                <a:gd name="T13" fmla="*/ 0 h 110"/>
                <a:gd name="T14" fmla="*/ 72 w 72"/>
                <a:gd name="T15" fmla="*/ 110 h 1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2" h="110">
                  <a:moveTo>
                    <a:pt x="72" y="1"/>
                  </a:moveTo>
                  <a:lnTo>
                    <a:pt x="35" y="110"/>
                  </a:lnTo>
                  <a:lnTo>
                    <a:pt x="0" y="0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0" name="Freeform 96"/>
            <p:cNvSpPr>
              <a:spLocks/>
            </p:cNvSpPr>
            <p:nvPr/>
          </p:nvSpPr>
          <p:spPr bwMode="auto">
            <a:xfrm>
              <a:off x="7670800" y="5900738"/>
              <a:ext cx="379413" cy="377825"/>
            </a:xfrm>
            <a:custGeom>
              <a:avLst/>
              <a:gdLst>
                <a:gd name="T0" fmla="*/ 0 w 922"/>
                <a:gd name="T1" fmla="*/ 188913 h 922"/>
                <a:gd name="T2" fmla="*/ 189707 w 922"/>
                <a:gd name="T3" fmla="*/ 0 h 922"/>
                <a:gd name="T4" fmla="*/ 379413 w 922"/>
                <a:gd name="T5" fmla="*/ 188913 h 922"/>
                <a:gd name="T6" fmla="*/ 379413 w 922"/>
                <a:gd name="T7" fmla="*/ 188913 h 922"/>
                <a:gd name="T8" fmla="*/ 189707 w 922"/>
                <a:gd name="T9" fmla="*/ 377825 h 922"/>
                <a:gd name="T10" fmla="*/ 0 w 922"/>
                <a:gd name="T11" fmla="*/ 188913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1" name="Freeform 97"/>
            <p:cNvSpPr>
              <a:spLocks/>
            </p:cNvSpPr>
            <p:nvPr/>
          </p:nvSpPr>
          <p:spPr bwMode="auto">
            <a:xfrm>
              <a:off x="7670800" y="5900738"/>
              <a:ext cx="379413" cy="377825"/>
            </a:xfrm>
            <a:custGeom>
              <a:avLst/>
              <a:gdLst>
                <a:gd name="T0" fmla="*/ 0 w 239"/>
                <a:gd name="T1" fmla="*/ 188913 h 238"/>
                <a:gd name="T2" fmla="*/ 188913 w 239"/>
                <a:gd name="T3" fmla="*/ 0 h 238"/>
                <a:gd name="T4" fmla="*/ 379413 w 239"/>
                <a:gd name="T5" fmla="*/ 188913 h 238"/>
                <a:gd name="T6" fmla="*/ 379413 w 239"/>
                <a:gd name="T7" fmla="*/ 188913 h 238"/>
                <a:gd name="T8" fmla="*/ 188913 w 239"/>
                <a:gd name="T9" fmla="*/ 377825 h 238"/>
                <a:gd name="T10" fmla="*/ 0 w 239"/>
                <a:gd name="T11" fmla="*/ 188913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238"/>
                <a:gd name="T20" fmla="*/ 239 w 239"/>
                <a:gd name="T21" fmla="*/ 238 h 2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238">
                  <a:moveTo>
                    <a:pt x="0" y="119"/>
                  </a:moveTo>
                  <a:cubicBezTo>
                    <a:pt x="0" y="53"/>
                    <a:pt x="53" y="0"/>
                    <a:pt x="119" y="0"/>
                  </a:cubicBezTo>
                  <a:cubicBezTo>
                    <a:pt x="185" y="0"/>
                    <a:pt x="239" y="53"/>
                    <a:pt x="239" y="119"/>
                  </a:cubicBezTo>
                  <a:cubicBezTo>
                    <a:pt x="239" y="119"/>
                    <a:pt x="239" y="119"/>
                    <a:pt x="239" y="119"/>
                  </a:cubicBezTo>
                  <a:cubicBezTo>
                    <a:pt x="239" y="185"/>
                    <a:pt x="185" y="238"/>
                    <a:pt x="119" y="238"/>
                  </a:cubicBezTo>
                  <a:cubicBezTo>
                    <a:pt x="53" y="238"/>
                    <a:pt x="0" y="185"/>
                    <a:pt x="0" y="119"/>
                  </a:cubicBezTo>
                </a:path>
              </a:pathLst>
            </a:custGeom>
            <a:noFill/>
            <a:ln w="365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2" name="Rectangle 98"/>
            <p:cNvSpPr>
              <a:spLocks noChangeArrowheads="1"/>
            </p:cNvSpPr>
            <p:nvPr/>
          </p:nvSpPr>
          <p:spPr bwMode="auto">
            <a:xfrm>
              <a:off x="7723188" y="5962650"/>
              <a:ext cx="2413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3" name="Freeform 99"/>
            <p:cNvSpPr>
              <a:spLocks/>
            </p:cNvSpPr>
            <p:nvPr/>
          </p:nvSpPr>
          <p:spPr bwMode="auto">
            <a:xfrm>
              <a:off x="6977063" y="5521325"/>
              <a:ext cx="377825" cy="379413"/>
            </a:xfrm>
            <a:custGeom>
              <a:avLst/>
              <a:gdLst>
                <a:gd name="T0" fmla="*/ 0 w 922"/>
                <a:gd name="T1" fmla="*/ 189501 h 921"/>
                <a:gd name="T2" fmla="*/ 188913 w 922"/>
                <a:gd name="T3" fmla="*/ 0 h 921"/>
                <a:gd name="T4" fmla="*/ 377825 w 922"/>
                <a:gd name="T5" fmla="*/ 189501 h 921"/>
                <a:gd name="T6" fmla="*/ 377825 w 922"/>
                <a:gd name="T7" fmla="*/ 189501 h 921"/>
                <a:gd name="T8" fmla="*/ 188913 w 922"/>
                <a:gd name="T9" fmla="*/ 379413 h 921"/>
                <a:gd name="T10" fmla="*/ 0 w 922"/>
                <a:gd name="T11" fmla="*/ 189501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6" y="921"/>
                    <a:pt x="461" y="921"/>
                  </a:cubicBezTo>
                  <a:cubicBezTo>
                    <a:pt x="207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4" name="Freeform 100"/>
            <p:cNvSpPr>
              <a:spLocks/>
            </p:cNvSpPr>
            <p:nvPr/>
          </p:nvSpPr>
          <p:spPr bwMode="auto">
            <a:xfrm>
              <a:off x="6977063" y="5521325"/>
              <a:ext cx="377825" cy="379413"/>
            </a:xfrm>
            <a:custGeom>
              <a:avLst/>
              <a:gdLst>
                <a:gd name="T0" fmla="*/ 0 w 238"/>
                <a:gd name="T1" fmla="*/ 188913 h 239"/>
                <a:gd name="T2" fmla="*/ 188913 w 238"/>
                <a:gd name="T3" fmla="*/ 0 h 239"/>
                <a:gd name="T4" fmla="*/ 377825 w 238"/>
                <a:gd name="T5" fmla="*/ 188913 h 239"/>
                <a:gd name="T6" fmla="*/ 377825 w 238"/>
                <a:gd name="T7" fmla="*/ 188913 h 239"/>
                <a:gd name="T8" fmla="*/ 188913 w 238"/>
                <a:gd name="T9" fmla="*/ 379413 h 239"/>
                <a:gd name="T10" fmla="*/ 0 w 238"/>
                <a:gd name="T11" fmla="*/ 188913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"/>
                <a:gd name="T19" fmla="*/ 0 h 239"/>
                <a:gd name="T20" fmla="*/ 238 w 238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" h="239">
                  <a:moveTo>
                    <a:pt x="0" y="119"/>
                  </a:moveTo>
                  <a:cubicBezTo>
                    <a:pt x="0" y="53"/>
                    <a:pt x="53" y="0"/>
                    <a:pt x="119" y="0"/>
                  </a:cubicBezTo>
                  <a:cubicBezTo>
                    <a:pt x="185" y="0"/>
                    <a:pt x="238" y="53"/>
                    <a:pt x="238" y="119"/>
                  </a:cubicBezTo>
                  <a:cubicBezTo>
                    <a:pt x="238" y="119"/>
                    <a:pt x="238" y="119"/>
                    <a:pt x="238" y="119"/>
                  </a:cubicBezTo>
                  <a:cubicBezTo>
                    <a:pt x="238" y="185"/>
                    <a:pt x="185" y="239"/>
                    <a:pt x="119" y="239"/>
                  </a:cubicBezTo>
                  <a:cubicBezTo>
                    <a:pt x="53" y="239"/>
                    <a:pt x="0" y="185"/>
                    <a:pt x="0" y="119"/>
                  </a:cubicBezTo>
                </a:path>
              </a:pathLst>
            </a:custGeom>
            <a:noFill/>
            <a:ln w="36513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5" name="Rectangle 101"/>
            <p:cNvSpPr>
              <a:spLocks noChangeArrowheads="1"/>
            </p:cNvSpPr>
            <p:nvPr/>
          </p:nvSpPr>
          <p:spPr bwMode="auto">
            <a:xfrm>
              <a:off x="7032625" y="5581650"/>
              <a:ext cx="241300" cy="25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6" name="Freeform 102"/>
            <p:cNvSpPr>
              <a:spLocks/>
            </p:cNvSpPr>
            <p:nvPr/>
          </p:nvSpPr>
          <p:spPr bwMode="auto">
            <a:xfrm>
              <a:off x="5776913" y="5830888"/>
              <a:ext cx="379412" cy="379412"/>
            </a:xfrm>
            <a:custGeom>
              <a:avLst/>
              <a:gdLst>
                <a:gd name="T0" fmla="*/ 0 w 922"/>
                <a:gd name="T1" fmla="*/ 189706 h 922"/>
                <a:gd name="T2" fmla="*/ 189706 w 922"/>
                <a:gd name="T3" fmla="*/ 0 h 922"/>
                <a:gd name="T4" fmla="*/ 379412 w 922"/>
                <a:gd name="T5" fmla="*/ 189706 h 922"/>
                <a:gd name="T6" fmla="*/ 379412 w 922"/>
                <a:gd name="T7" fmla="*/ 189706 h 922"/>
                <a:gd name="T8" fmla="*/ 189706 w 922"/>
                <a:gd name="T9" fmla="*/ 379412 h 922"/>
                <a:gd name="T10" fmla="*/ 0 w 922"/>
                <a:gd name="T11" fmla="*/ 189706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7"/>
                    <a:pt x="206" y="0"/>
                    <a:pt x="461" y="0"/>
                  </a:cubicBezTo>
                  <a:cubicBezTo>
                    <a:pt x="715" y="0"/>
                    <a:pt x="922" y="207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6"/>
                    <a:pt x="715" y="922"/>
                    <a:pt x="461" y="922"/>
                  </a:cubicBezTo>
                  <a:cubicBezTo>
                    <a:pt x="206" y="922"/>
                    <a:pt x="0" y="716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7" name="Freeform 103"/>
            <p:cNvSpPr>
              <a:spLocks/>
            </p:cNvSpPr>
            <p:nvPr/>
          </p:nvSpPr>
          <p:spPr bwMode="auto">
            <a:xfrm>
              <a:off x="5776913" y="5830888"/>
              <a:ext cx="379412" cy="379412"/>
            </a:xfrm>
            <a:custGeom>
              <a:avLst/>
              <a:gdLst>
                <a:gd name="T0" fmla="*/ 0 w 239"/>
                <a:gd name="T1" fmla="*/ 190500 h 239"/>
                <a:gd name="T2" fmla="*/ 190500 w 239"/>
                <a:gd name="T3" fmla="*/ 0 h 239"/>
                <a:gd name="T4" fmla="*/ 379412 w 239"/>
                <a:gd name="T5" fmla="*/ 190500 h 239"/>
                <a:gd name="T6" fmla="*/ 379412 w 239"/>
                <a:gd name="T7" fmla="*/ 190500 h 239"/>
                <a:gd name="T8" fmla="*/ 190500 w 239"/>
                <a:gd name="T9" fmla="*/ 379412 h 239"/>
                <a:gd name="T10" fmla="*/ 0 w 239"/>
                <a:gd name="T11" fmla="*/ 190500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239"/>
                <a:gd name="T20" fmla="*/ 239 w 239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239">
                  <a:moveTo>
                    <a:pt x="0" y="120"/>
                  </a:moveTo>
                  <a:cubicBezTo>
                    <a:pt x="0" y="54"/>
                    <a:pt x="54" y="0"/>
                    <a:pt x="120" y="0"/>
                  </a:cubicBezTo>
                  <a:cubicBezTo>
                    <a:pt x="185" y="0"/>
                    <a:pt x="239" y="54"/>
                    <a:pt x="239" y="120"/>
                  </a:cubicBezTo>
                  <a:cubicBezTo>
                    <a:pt x="239" y="120"/>
                    <a:pt x="239" y="120"/>
                    <a:pt x="239" y="120"/>
                  </a:cubicBezTo>
                  <a:cubicBezTo>
                    <a:pt x="239" y="186"/>
                    <a:pt x="185" y="239"/>
                    <a:pt x="120" y="239"/>
                  </a:cubicBezTo>
                  <a:cubicBezTo>
                    <a:pt x="54" y="239"/>
                    <a:pt x="0" y="186"/>
                    <a:pt x="0" y="120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8" name="Rectangle 104"/>
            <p:cNvSpPr>
              <a:spLocks noChangeArrowheads="1"/>
            </p:cNvSpPr>
            <p:nvPr/>
          </p:nvSpPr>
          <p:spPr bwMode="auto">
            <a:xfrm>
              <a:off x="5888038" y="5891213"/>
              <a:ext cx="120650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49" name="Line 105"/>
            <p:cNvSpPr>
              <a:spLocks noChangeShapeType="1"/>
            </p:cNvSpPr>
            <p:nvPr/>
          </p:nvSpPr>
          <p:spPr bwMode="auto">
            <a:xfrm flipV="1">
              <a:off x="6146800" y="4471988"/>
              <a:ext cx="1287463" cy="28575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3650" name="Freeform 106"/>
            <p:cNvSpPr>
              <a:spLocks/>
            </p:cNvSpPr>
            <p:nvPr/>
          </p:nvSpPr>
          <p:spPr bwMode="auto">
            <a:xfrm>
              <a:off x="7415213" y="4433888"/>
              <a:ext cx="130175" cy="80962"/>
            </a:xfrm>
            <a:custGeom>
              <a:avLst/>
              <a:gdLst>
                <a:gd name="T0" fmla="*/ 0 w 82"/>
                <a:gd name="T1" fmla="*/ 0 h 51"/>
                <a:gd name="T2" fmla="*/ 130175 w 82"/>
                <a:gd name="T3" fmla="*/ 14287 h 51"/>
                <a:gd name="T4" fmla="*/ 17463 w 82"/>
                <a:gd name="T5" fmla="*/ 80962 h 51"/>
                <a:gd name="T6" fmla="*/ 0 w 82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51"/>
                <a:gd name="T14" fmla="*/ 82 w 82"/>
                <a:gd name="T15" fmla="*/ 51 h 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51">
                  <a:moveTo>
                    <a:pt x="0" y="0"/>
                  </a:moveTo>
                  <a:lnTo>
                    <a:pt x="82" y="9"/>
                  </a:lnTo>
                  <a:lnTo>
                    <a:pt x="1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32907696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Union-Find Heuristic 1</a:t>
            </a:r>
          </a:p>
        </p:txBody>
      </p:sp>
      <p:sp>
        <p:nvSpPr>
          <p:cNvPr id="2458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486775" cy="3624262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00FF"/>
                </a:solidFill>
              </a:rPr>
              <a:t>Union by size: </a:t>
            </a:r>
          </a:p>
          <a:p>
            <a:pPr lvl="1" eaLnBrk="1" hangingPunct="1"/>
            <a:r>
              <a:rPr lang="en-US" sz="2000" dirty="0"/>
              <a:t>When performing a </a:t>
            </a:r>
            <a:r>
              <a:rPr lang="en-US" sz="2000" dirty="0">
                <a:solidFill>
                  <a:srgbClr val="0000FF"/>
                </a:solidFill>
              </a:rPr>
              <a:t>union</a:t>
            </a:r>
            <a:r>
              <a:rPr lang="en-US" sz="2000" dirty="0"/>
              <a:t>, make the root of smaller tree point to the root of the larger</a:t>
            </a:r>
          </a:p>
          <a:p>
            <a:pPr eaLnBrk="1" hangingPunct="1"/>
            <a:r>
              <a:rPr lang="en-US" sz="2400" dirty="0"/>
              <a:t>Implies O(n log n) time for performing n union-find operations:</a:t>
            </a:r>
          </a:p>
          <a:p>
            <a:pPr lvl="1" eaLnBrk="1" hangingPunct="1"/>
            <a:r>
              <a:rPr lang="en-US" sz="2000" dirty="0"/>
              <a:t>Each time we follow a pointer, </a:t>
            </a:r>
            <a:br>
              <a:rPr lang="en-US" sz="2000" dirty="0"/>
            </a:br>
            <a:r>
              <a:rPr lang="en-US" sz="2000" dirty="0"/>
              <a:t>we are going to a </a:t>
            </a:r>
            <a:r>
              <a:rPr lang="en-US" sz="2000" dirty="0" err="1"/>
              <a:t>subtree</a:t>
            </a:r>
            <a:r>
              <a:rPr lang="en-US" sz="2000" dirty="0"/>
              <a:t> of size </a:t>
            </a:r>
            <a:br>
              <a:rPr lang="en-US" sz="2000" dirty="0"/>
            </a:br>
            <a:r>
              <a:rPr lang="en-US" sz="2000" dirty="0"/>
              <a:t>at least double the size of the </a:t>
            </a:r>
            <a:br>
              <a:rPr lang="en-US" sz="2000" dirty="0"/>
            </a:br>
            <a:r>
              <a:rPr lang="en-US" sz="2000" dirty="0"/>
              <a:t>previous </a:t>
            </a:r>
            <a:r>
              <a:rPr lang="en-US" sz="2000" dirty="0" err="1"/>
              <a:t>subtree</a:t>
            </a:r>
            <a:endParaRPr lang="en-US" sz="2000" dirty="0"/>
          </a:p>
          <a:p>
            <a:pPr lvl="1" eaLnBrk="1" hangingPunct="1"/>
            <a:r>
              <a:rPr lang="en-US" sz="2000" dirty="0"/>
              <a:t>Thus, we will follow at most </a:t>
            </a:r>
            <a:br>
              <a:rPr lang="en-US" sz="2000" dirty="0"/>
            </a:br>
            <a:r>
              <a:rPr lang="en-US" sz="2000" dirty="0"/>
              <a:t>O(log n) pointers for any find. </a:t>
            </a:r>
          </a:p>
        </p:txBody>
      </p:sp>
      <p:sp>
        <p:nvSpPr>
          <p:cNvPr id="2457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2457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190856D-771D-4C40-B664-CEAD3D6CF960}" type="slidenum">
              <a:rPr lang="en-US" sz="1400">
                <a:solidFill>
                  <a:srgbClr val="2F2B20"/>
                </a:solidFill>
              </a:rPr>
              <a:pPr eaLnBrk="1" hangingPunct="1"/>
              <a:t>55</a:t>
            </a:fld>
            <a:endParaRPr lang="en-US" sz="1400">
              <a:solidFill>
                <a:srgbClr val="2F2B2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804570" y="2564605"/>
            <a:ext cx="3471862" cy="2957513"/>
            <a:chOff x="5030788" y="1968500"/>
            <a:chExt cx="3471862" cy="2957513"/>
          </a:xfrm>
        </p:grpSpPr>
        <p:sp>
          <p:nvSpPr>
            <p:cNvPr id="24581" name="AutoShape 7"/>
            <p:cNvSpPr>
              <a:spLocks noChangeAspect="1" noChangeArrowheads="1" noTextEdit="1"/>
            </p:cNvSpPr>
            <p:nvPr/>
          </p:nvSpPr>
          <p:spPr bwMode="auto">
            <a:xfrm>
              <a:off x="5030788" y="1968500"/>
              <a:ext cx="3200400" cy="264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2" name="Line 9"/>
            <p:cNvSpPr>
              <a:spLocks noChangeShapeType="1"/>
            </p:cNvSpPr>
            <p:nvPr/>
          </p:nvSpPr>
          <p:spPr bwMode="auto">
            <a:xfrm flipH="1" flipV="1">
              <a:off x="7562850" y="4475163"/>
              <a:ext cx="465138" cy="2476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3" name="Freeform 10"/>
            <p:cNvSpPr>
              <a:spLocks/>
            </p:cNvSpPr>
            <p:nvPr/>
          </p:nvSpPr>
          <p:spPr bwMode="auto">
            <a:xfrm>
              <a:off x="7454900" y="4418013"/>
              <a:ext cx="138113" cy="101600"/>
            </a:xfrm>
            <a:custGeom>
              <a:avLst/>
              <a:gdLst>
                <a:gd name="T0" fmla="*/ 96838 w 87"/>
                <a:gd name="T1" fmla="*/ 101600 h 64"/>
                <a:gd name="T2" fmla="*/ 0 w 87"/>
                <a:gd name="T3" fmla="*/ 0 h 64"/>
                <a:gd name="T4" fmla="*/ 138113 w 87"/>
                <a:gd name="T5" fmla="*/ 22225 h 64"/>
                <a:gd name="T6" fmla="*/ 96838 w 87"/>
                <a:gd name="T7" fmla="*/ 101600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64"/>
                <a:gd name="T14" fmla="*/ 87 w 87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64">
                  <a:moveTo>
                    <a:pt x="61" y="64"/>
                  </a:moveTo>
                  <a:lnTo>
                    <a:pt x="0" y="0"/>
                  </a:lnTo>
                  <a:lnTo>
                    <a:pt x="87" y="14"/>
                  </a:lnTo>
                  <a:lnTo>
                    <a:pt x="61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4" name="Line 11"/>
            <p:cNvSpPr>
              <a:spLocks noChangeShapeType="1"/>
            </p:cNvSpPr>
            <p:nvPr/>
          </p:nvSpPr>
          <p:spPr bwMode="auto">
            <a:xfrm flipV="1">
              <a:off x="7278688" y="3949700"/>
              <a:ext cx="157162" cy="365125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5" name="Freeform 12"/>
            <p:cNvSpPr>
              <a:spLocks/>
            </p:cNvSpPr>
            <p:nvPr/>
          </p:nvSpPr>
          <p:spPr bwMode="auto">
            <a:xfrm>
              <a:off x="7389813" y="3838575"/>
              <a:ext cx="93662" cy="139700"/>
            </a:xfrm>
            <a:custGeom>
              <a:avLst/>
              <a:gdLst>
                <a:gd name="T0" fmla="*/ 0 w 59"/>
                <a:gd name="T1" fmla="*/ 104775 h 88"/>
                <a:gd name="T2" fmla="*/ 93662 w 59"/>
                <a:gd name="T3" fmla="*/ 0 h 88"/>
                <a:gd name="T4" fmla="*/ 82550 w 59"/>
                <a:gd name="T5" fmla="*/ 139700 h 88"/>
                <a:gd name="T6" fmla="*/ 0 w 59"/>
                <a:gd name="T7" fmla="*/ 104775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88"/>
                <a:gd name="T14" fmla="*/ 59 w 59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88">
                  <a:moveTo>
                    <a:pt x="0" y="66"/>
                  </a:moveTo>
                  <a:lnTo>
                    <a:pt x="59" y="0"/>
                  </a:lnTo>
                  <a:lnTo>
                    <a:pt x="52" y="8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6" name="Line 13"/>
            <p:cNvSpPr>
              <a:spLocks noChangeShapeType="1"/>
            </p:cNvSpPr>
            <p:nvPr/>
          </p:nvSpPr>
          <p:spPr bwMode="auto">
            <a:xfrm flipV="1">
              <a:off x="5986463" y="4241800"/>
              <a:ext cx="222250" cy="407988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7" name="Freeform 14"/>
            <p:cNvSpPr>
              <a:spLocks/>
            </p:cNvSpPr>
            <p:nvPr/>
          </p:nvSpPr>
          <p:spPr bwMode="auto">
            <a:xfrm>
              <a:off x="6164263" y="4133850"/>
              <a:ext cx="101600" cy="138113"/>
            </a:xfrm>
            <a:custGeom>
              <a:avLst/>
              <a:gdLst>
                <a:gd name="T0" fmla="*/ 0 w 64"/>
                <a:gd name="T1" fmla="*/ 95250 h 87"/>
                <a:gd name="T2" fmla="*/ 101600 w 64"/>
                <a:gd name="T3" fmla="*/ 0 h 87"/>
                <a:gd name="T4" fmla="*/ 77788 w 64"/>
                <a:gd name="T5" fmla="*/ 138113 h 87"/>
                <a:gd name="T6" fmla="*/ 0 w 64"/>
                <a:gd name="T7" fmla="*/ 9525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87"/>
                <a:gd name="T14" fmla="*/ 64 w 64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87">
                  <a:moveTo>
                    <a:pt x="0" y="60"/>
                  </a:moveTo>
                  <a:lnTo>
                    <a:pt x="64" y="0"/>
                  </a:lnTo>
                  <a:lnTo>
                    <a:pt x="49" y="87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8" name="Line 15"/>
            <p:cNvSpPr>
              <a:spLocks noChangeShapeType="1"/>
            </p:cNvSpPr>
            <p:nvPr/>
          </p:nvSpPr>
          <p:spPr bwMode="auto">
            <a:xfrm flipH="1" flipV="1">
              <a:off x="6178550" y="3538538"/>
              <a:ext cx="206375" cy="430212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89" name="Freeform 16"/>
            <p:cNvSpPr>
              <a:spLocks/>
            </p:cNvSpPr>
            <p:nvPr/>
          </p:nvSpPr>
          <p:spPr bwMode="auto">
            <a:xfrm>
              <a:off x="6126163" y="3429000"/>
              <a:ext cx="96837" cy="138113"/>
            </a:xfrm>
            <a:custGeom>
              <a:avLst/>
              <a:gdLst>
                <a:gd name="T0" fmla="*/ 17462 w 61"/>
                <a:gd name="T1" fmla="*/ 138113 h 87"/>
                <a:gd name="T2" fmla="*/ 0 w 61"/>
                <a:gd name="T3" fmla="*/ 0 h 87"/>
                <a:gd name="T4" fmla="*/ 96837 w 61"/>
                <a:gd name="T5" fmla="*/ 100013 h 87"/>
                <a:gd name="T6" fmla="*/ 17462 w 61"/>
                <a:gd name="T7" fmla="*/ 138113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87"/>
                <a:gd name="T14" fmla="*/ 61 w 61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87">
                  <a:moveTo>
                    <a:pt x="11" y="87"/>
                  </a:moveTo>
                  <a:lnTo>
                    <a:pt x="0" y="0"/>
                  </a:lnTo>
                  <a:lnTo>
                    <a:pt x="61" y="63"/>
                  </a:lnTo>
                  <a:lnTo>
                    <a:pt x="11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0" name="Line 17"/>
            <p:cNvSpPr>
              <a:spLocks noChangeShapeType="1"/>
            </p:cNvSpPr>
            <p:nvPr/>
          </p:nvSpPr>
          <p:spPr bwMode="auto">
            <a:xfrm flipV="1">
              <a:off x="5568950" y="3530600"/>
              <a:ext cx="201613" cy="43815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1" name="Freeform 18"/>
            <p:cNvSpPr>
              <a:spLocks/>
            </p:cNvSpPr>
            <p:nvPr/>
          </p:nvSpPr>
          <p:spPr bwMode="auto">
            <a:xfrm>
              <a:off x="5726113" y="3421063"/>
              <a:ext cx="95250" cy="138112"/>
            </a:xfrm>
            <a:custGeom>
              <a:avLst/>
              <a:gdLst>
                <a:gd name="T0" fmla="*/ 0 w 60"/>
                <a:gd name="T1" fmla="*/ 101600 h 87"/>
                <a:gd name="T2" fmla="*/ 95250 w 60"/>
                <a:gd name="T3" fmla="*/ 0 h 87"/>
                <a:gd name="T4" fmla="*/ 79375 w 60"/>
                <a:gd name="T5" fmla="*/ 138112 h 87"/>
                <a:gd name="T6" fmla="*/ 0 w 60"/>
                <a:gd name="T7" fmla="*/ 10160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7"/>
                <a:gd name="T14" fmla="*/ 60 w 60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7">
                  <a:moveTo>
                    <a:pt x="0" y="64"/>
                  </a:moveTo>
                  <a:lnTo>
                    <a:pt x="60" y="0"/>
                  </a:lnTo>
                  <a:lnTo>
                    <a:pt x="50" y="8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2" name="Freeform 19"/>
            <p:cNvSpPr>
              <a:spLocks/>
            </p:cNvSpPr>
            <p:nvPr/>
          </p:nvSpPr>
          <p:spPr bwMode="auto">
            <a:xfrm>
              <a:off x="5773738" y="3084513"/>
              <a:ext cx="407987" cy="407987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7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3" name="Freeform 20"/>
            <p:cNvSpPr>
              <a:spLocks/>
            </p:cNvSpPr>
            <p:nvPr/>
          </p:nvSpPr>
          <p:spPr bwMode="auto">
            <a:xfrm>
              <a:off x="5773738" y="3084513"/>
              <a:ext cx="407987" cy="407987"/>
            </a:xfrm>
            <a:custGeom>
              <a:avLst/>
              <a:gdLst>
                <a:gd name="T0" fmla="*/ 0 w 257"/>
                <a:gd name="T1" fmla="*/ 204787 h 257"/>
                <a:gd name="T2" fmla="*/ 203200 w 257"/>
                <a:gd name="T3" fmla="*/ 0 h 257"/>
                <a:gd name="T4" fmla="*/ 407987 w 257"/>
                <a:gd name="T5" fmla="*/ 204787 h 257"/>
                <a:gd name="T6" fmla="*/ 407987 w 257"/>
                <a:gd name="T7" fmla="*/ 204787 h 257"/>
                <a:gd name="T8" fmla="*/ 203200 w 257"/>
                <a:gd name="T9" fmla="*/ 407987 h 257"/>
                <a:gd name="T10" fmla="*/ 0 w 257"/>
                <a:gd name="T11" fmla="*/ 204787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7" y="58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200"/>
                    <a:pt x="199" y="257"/>
                    <a:pt x="128" y="257"/>
                  </a:cubicBezTo>
                  <a:cubicBezTo>
                    <a:pt x="57" y="257"/>
                    <a:pt x="0" y="200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4" name="Rectangle 21"/>
            <p:cNvSpPr>
              <a:spLocks noChangeArrowheads="1"/>
            </p:cNvSpPr>
            <p:nvPr/>
          </p:nvSpPr>
          <p:spPr bwMode="auto">
            <a:xfrm>
              <a:off x="5897563" y="3149600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5" name="Freeform 22"/>
            <p:cNvSpPr>
              <a:spLocks/>
            </p:cNvSpPr>
            <p:nvPr/>
          </p:nvSpPr>
          <p:spPr bwMode="auto">
            <a:xfrm>
              <a:off x="6181725" y="3765550"/>
              <a:ext cx="407988" cy="407988"/>
            </a:xfrm>
            <a:custGeom>
              <a:avLst/>
              <a:gdLst>
                <a:gd name="T0" fmla="*/ 0 w 921"/>
                <a:gd name="T1" fmla="*/ 203994 h 922"/>
                <a:gd name="T2" fmla="*/ 204215 w 921"/>
                <a:gd name="T3" fmla="*/ 0 h 922"/>
                <a:gd name="T4" fmla="*/ 407988 w 921"/>
                <a:gd name="T5" fmla="*/ 203994 h 922"/>
                <a:gd name="T6" fmla="*/ 407988 w 921"/>
                <a:gd name="T7" fmla="*/ 203994 h 922"/>
                <a:gd name="T8" fmla="*/ 204215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6" name="Freeform 23"/>
            <p:cNvSpPr>
              <a:spLocks/>
            </p:cNvSpPr>
            <p:nvPr/>
          </p:nvSpPr>
          <p:spPr bwMode="auto">
            <a:xfrm>
              <a:off x="6181725" y="3765550"/>
              <a:ext cx="407988" cy="407988"/>
            </a:xfrm>
            <a:custGeom>
              <a:avLst/>
              <a:gdLst>
                <a:gd name="T0" fmla="*/ 0 w 257"/>
                <a:gd name="T1" fmla="*/ 203200 h 257"/>
                <a:gd name="T2" fmla="*/ 203200 w 257"/>
                <a:gd name="T3" fmla="*/ 0 h 257"/>
                <a:gd name="T4" fmla="*/ 407988 w 257"/>
                <a:gd name="T5" fmla="*/ 203200 h 257"/>
                <a:gd name="T6" fmla="*/ 407988 w 257"/>
                <a:gd name="T7" fmla="*/ 203200 h 257"/>
                <a:gd name="T8" fmla="*/ 203200 w 257"/>
                <a:gd name="T9" fmla="*/ 407988 h 257"/>
                <a:gd name="T10" fmla="*/ 0 w 257"/>
                <a:gd name="T11" fmla="*/ 20320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7" name="Rectangle 24"/>
            <p:cNvSpPr>
              <a:spLocks noChangeArrowheads="1"/>
            </p:cNvSpPr>
            <p:nvPr/>
          </p:nvSpPr>
          <p:spPr bwMode="auto">
            <a:xfrm>
              <a:off x="6300788" y="3829050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8" name="Freeform 25"/>
            <p:cNvSpPr>
              <a:spLocks/>
            </p:cNvSpPr>
            <p:nvPr/>
          </p:nvSpPr>
          <p:spPr bwMode="auto">
            <a:xfrm>
              <a:off x="5365750" y="3765550"/>
              <a:ext cx="407988" cy="407988"/>
            </a:xfrm>
            <a:custGeom>
              <a:avLst/>
              <a:gdLst>
                <a:gd name="T0" fmla="*/ 0 w 921"/>
                <a:gd name="T1" fmla="*/ 203994 h 922"/>
                <a:gd name="T2" fmla="*/ 203773 w 921"/>
                <a:gd name="T3" fmla="*/ 0 h 922"/>
                <a:gd name="T4" fmla="*/ 407988 w 921"/>
                <a:gd name="T5" fmla="*/ 203994 h 922"/>
                <a:gd name="T6" fmla="*/ 407988 w 921"/>
                <a:gd name="T7" fmla="*/ 203994 h 922"/>
                <a:gd name="T8" fmla="*/ 203773 w 921"/>
                <a:gd name="T9" fmla="*/ 407988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0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99" name="Freeform 26"/>
            <p:cNvSpPr>
              <a:spLocks/>
            </p:cNvSpPr>
            <p:nvPr/>
          </p:nvSpPr>
          <p:spPr bwMode="auto">
            <a:xfrm>
              <a:off x="5365750" y="3765550"/>
              <a:ext cx="407988" cy="407988"/>
            </a:xfrm>
            <a:custGeom>
              <a:avLst/>
              <a:gdLst>
                <a:gd name="T0" fmla="*/ 0 w 257"/>
                <a:gd name="T1" fmla="*/ 203200 h 257"/>
                <a:gd name="T2" fmla="*/ 203200 w 257"/>
                <a:gd name="T3" fmla="*/ 0 h 257"/>
                <a:gd name="T4" fmla="*/ 407988 w 257"/>
                <a:gd name="T5" fmla="*/ 203200 h 257"/>
                <a:gd name="T6" fmla="*/ 407988 w 257"/>
                <a:gd name="T7" fmla="*/ 203200 h 257"/>
                <a:gd name="T8" fmla="*/ 203200 w 257"/>
                <a:gd name="T9" fmla="*/ 407988 h 257"/>
                <a:gd name="T10" fmla="*/ 0 w 257"/>
                <a:gd name="T11" fmla="*/ 20320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8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0" name="Rectangle 27"/>
            <p:cNvSpPr>
              <a:spLocks noChangeArrowheads="1"/>
            </p:cNvSpPr>
            <p:nvPr/>
          </p:nvSpPr>
          <p:spPr bwMode="auto">
            <a:xfrm>
              <a:off x="5486400" y="3829050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sz="2400" dirty="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1" name="Freeform 28"/>
            <p:cNvSpPr>
              <a:spLocks noEditPoints="1"/>
            </p:cNvSpPr>
            <p:nvPr/>
          </p:nvSpPr>
          <p:spPr bwMode="auto">
            <a:xfrm>
              <a:off x="5964238" y="2789238"/>
              <a:ext cx="514350" cy="523875"/>
            </a:xfrm>
            <a:custGeom>
              <a:avLst/>
              <a:gdLst>
                <a:gd name="T0" fmla="*/ 247207 w 1161"/>
                <a:gd name="T1" fmla="*/ 508831 h 1184"/>
                <a:gd name="T2" fmla="*/ 207778 w 1161"/>
                <a:gd name="T3" fmla="*/ 497327 h 1184"/>
                <a:gd name="T4" fmla="*/ 298155 w 1161"/>
                <a:gd name="T5" fmla="*/ 503522 h 1184"/>
                <a:gd name="T6" fmla="*/ 276890 w 1161"/>
                <a:gd name="T7" fmla="*/ 522990 h 1184"/>
                <a:gd name="T8" fmla="*/ 336698 w 1161"/>
                <a:gd name="T9" fmla="*/ 500867 h 1184"/>
                <a:gd name="T10" fmla="*/ 360178 w 1161"/>
                <a:gd name="T11" fmla="*/ 517681 h 1184"/>
                <a:gd name="T12" fmla="*/ 336698 w 1161"/>
                <a:gd name="T13" fmla="*/ 500867 h 1184"/>
                <a:gd name="T14" fmla="*/ 398721 w 1161"/>
                <a:gd name="T15" fmla="*/ 482284 h 1184"/>
                <a:gd name="T16" fmla="*/ 420429 w 1161"/>
                <a:gd name="T17" fmla="*/ 492018 h 1184"/>
                <a:gd name="T18" fmla="*/ 400493 w 1161"/>
                <a:gd name="T19" fmla="*/ 503079 h 1184"/>
                <a:gd name="T20" fmla="*/ 439036 w 1161"/>
                <a:gd name="T21" fmla="*/ 452196 h 1184"/>
                <a:gd name="T22" fmla="*/ 467833 w 1161"/>
                <a:gd name="T23" fmla="*/ 450426 h 1184"/>
                <a:gd name="T24" fmla="*/ 439036 w 1161"/>
                <a:gd name="T25" fmla="*/ 452196 h 1184"/>
                <a:gd name="T26" fmla="*/ 480237 w 1161"/>
                <a:gd name="T27" fmla="*/ 391136 h 1184"/>
                <a:gd name="T28" fmla="*/ 500616 w 1161"/>
                <a:gd name="T29" fmla="*/ 393791 h 1184"/>
                <a:gd name="T30" fmla="*/ 490870 w 1161"/>
                <a:gd name="T31" fmla="*/ 414144 h 1184"/>
                <a:gd name="T32" fmla="*/ 491313 w 1161"/>
                <a:gd name="T33" fmla="*/ 349103 h 1184"/>
                <a:gd name="T34" fmla="*/ 493528 w 1161"/>
                <a:gd name="T35" fmla="*/ 330519 h 1184"/>
                <a:gd name="T36" fmla="*/ 512135 w 1161"/>
                <a:gd name="T37" fmla="*/ 348660 h 1184"/>
                <a:gd name="T38" fmla="*/ 498401 w 1161"/>
                <a:gd name="T39" fmla="*/ 361491 h 1184"/>
                <a:gd name="T40" fmla="*/ 489541 w 1161"/>
                <a:gd name="T41" fmla="*/ 272557 h 1184"/>
                <a:gd name="T42" fmla="*/ 513021 w 1161"/>
                <a:gd name="T43" fmla="*/ 289370 h 1184"/>
                <a:gd name="T44" fmla="*/ 480237 w 1161"/>
                <a:gd name="T45" fmla="*/ 234947 h 1184"/>
                <a:gd name="T46" fmla="*/ 492642 w 1161"/>
                <a:gd name="T47" fmla="*/ 208842 h 1184"/>
                <a:gd name="T48" fmla="*/ 480237 w 1161"/>
                <a:gd name="T49" fmla="*/ 234947 h 1184"/>
                <a:gd name="T50" fmla="*/ 450112 w 1161"/>
                <a:gd name="T51" fmla="*/ 149110 h 1184"/>
                <a:gd name="T52" fmla="*/ 470048 w 1161"/>
                <a:gd name="T53" fmla="*/ 184507 h 1184"/>
                <a:gd name="T54" fmla="*/ 412012 w 1161"/>
                <a:gd name="T55" fmla="*/ 119022 h 1184"/>
                <a:gd name="T56" fmla="*/ 409797 w 1161"/>
                <a:gd name="T57" fmla="*/ 103094 h 1184"/>
                <a:gd name="T58" fmla="*/ 428403 w 1161"/>
                <a:gd name="T59" fmla="*/ 106191 h 1184"/>
                <a:gd name="T60" fmla="*/ 422201 w 1161"/>
                <a:gd name="T61" fmla="*/ 131854 h 1184"/>
                <a:gd name="T62" fmla="*/ 375241 w 1161"/>
                <a:gd name="T63" fmla="*/ 84953 h 1184"/>
                <a:gd name="T64" fmla="*/ 376570 w 1161"/>
                <a:gd name="T65" fmla="*/ 61502 h 1184"/>
                <a:gd name="T66" fmla="*/ 394291 w 1161"/>
                <a:gd name="T67" fmla="*/ 74776 h 1184"/>
                <a:gd name="T68" fmla="*/ 331381 w 1161"/>
                <a:gd name="T69" fmla="*/ 56193 h 1184"/>
                <a:gd name="T70" fmla="*/ 314103 w 1161"/>
                <a:gd name="T71" fmla="*/ 48228 h 1184"/>
                <a:gd name="T72" fmla="*/ 339799 w 1161"/>
                <a:gd name="T73" fmla="*/ 37167 h 1184"/>
                <a:gd name="T74" fmla="*/ 345558 w 1161"/>
                <a:gd name="T75" fmla="*/ 53095 h 1184"/>
                <a:gd name="T76" fmla="*/ 258283 w 1161"/>
                <a:gd name="T77" fmla="*/ 27433 h 1184"/>
                <a:gd name="T78" fmla="*/ 283535 w 1161"/>
                <a:gd name="T79" fmla="*/ 13274 h 1184"/>
                <a:gd name="T80" fmla="*/ 220626 w 1161"/>
                <a:gd name="T81" fmla="*/ 21681 h 1184"/>
                <a:gd name="T82" fmla="*/ 201133 w 1161"/>
                <a:gd name="T83" fmla="*/ 442 h 1184"/>
                <a:gd name="T84" fmla="*/ 220626 w 1161"/>
                <a:gd name="T85" fmla="*/ 21681 h 1184"/>
                <a:gd name="T86" fmla="*/ 143983 w 1161"/>
                <a:gd name="T87" fmla="*/ 26990 h 1184"/>
                <a:gd name="T88" fmla="*/ 136451 w 1161"/>
                <a:gd name="T89" fmla="*/ 7964 h 1184"/>
                <a:gd name="T90" fmla="*/ 158602 w 1161"/>
                <a:gd name="T91" fmla="*/ 3982 h 1184"/>
                <a:gd name="T92" fmla="*/ 105440 w 1161"/>
                <a:gd name="T93" fmla="*/ 41591 h 1184"/>
                <a:gd name="T94" fmla="*/ 90820 w 1161"/>
                <a:gd name="T95" fmla="*/ 51768 h 1184"/>
                <a:gd name="T96" fmla="*/ 93035 w 1161"/>
                <a:gd name="T97" fmla="*/ 25220 h 1184"/>
                <a:gd name="T98" fmla="*/ 111199 w 1161"/>
                <a:gd name="T99" fmla="*/ 28760 h 1184"/>
                <a:gd name="T100" fmla="*/ 47403 w 1161"/>
                <a:gd name="T101" fmla="*/ 91147 h 1184"/>
                <a:gd name="T102" fmla="*/ 46074 w 1161"/>
                <a:gd name="T103" fmla="*/ 62387 h 1184"/>
                <a:gd name="T104" fmla="*/ 27910 w 1161"/>
                <a:gd name="T105" fmla="*/ 123889 h 1184"/>
                <a:gd name="T106" fmla="*/ 21265 w 1161"/>
                <a:gd name="T107" fmla="*/ 140703 h 1184"/>
                <a:gd name="T108" fmla="*/ 3544 w 1161"/>
                <a:gd name="T109" fmla="*/ 126544 h 1184"/>
                <a:gd name="T110" fmla="*/ 23923 w 1161"/>
                <a:gd name="T111" fmla="*/ 110173 h 11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1"/>
                <a:gd name="T169" fmla="*/ 0 h 1184"/>
                <a:gd name="T170" fmla="*/ 1161 w 1161"/>
                <a:gd name="T171" fmla="*/ 1184 h 11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1" h="1184">
                  <a:moveTo>
                    <a:pt x="498" y="1108"/>
                  </a:moveTo>
                  <a:lnTo>
                    <a:pt x="542" y="1121"/>
                  </a:lnTo>
                  <a:cubicBezTo>
                    <a:pt x="554" y="1125"/>
                    <a:pt x="561" y="1138"/>
                    <a:pt x="558" y="1150"/>
                  </a:cubicBezTo>
                  <a:cubicBezTo>
                    <a:pt x="554" y="1162"/>
                    <a:pt x="541" y="1169"/>
                    <a:pt x="529" y="1166"/>
                  </a:cubicBezTo>
                  <a:lnTo>
                    <a:pt x="485" y="1153"/>
                  </a:lnTo>
                  <a:cubicBezTo>
                    <a:pt x="473" y="1149"/>
                    <a:pt x="466" y="1136"/>
                    <a:pt x="469" y="1124"/>
                  </a:cubicBezTo>
                  <a:cubicBezTo>
                    <a:pt x="473" y="1112"/>
                    <a:pt x="486" y="1105"/>
                    <a:pt x="498" y="1108"/>
                  </a:cubicBezTo>
                  <a:close/>
                  <a:moveTo>
                    <a:pt x="627" y="1136"/>
                  </a:moveTo>
                  <a:lnTo>
                    <a:pt x="673" y="1138"/>
                  </a:lnTo>
                  <a:cubicBezTo>
                    <a:pt x="686" y="1138"/>
                    <a:pt x="696" y="1149"/>
                    <a:pt x="695" y="1162"/>
                  </a:cubicBezTo>
                  <a:cubicBezTo>
                    <a:pt x="695" y="1174"/>
                    <a:pt x="684" y="1184"/>
                    <a:pt x="671" y="1184"/>
                  </a:cubicBezTo>
                  <a:lnTo>
                    <a:pt x="625" y="1182"/>
                  </a:lnTo>
                  <a:cubicBezTo>
                    <a:pt x="613" y="1182"/>
                    <a:pt x="603" y="1171"/>
                    <a:pt x="603" y="1158"/>
                  </a:cubicBezTo>
                  <a:cubicBezTo>
                    <a:pt x="604" y="1146"/>
                    <a:pt x="614" y="1136"/>
                    <a:pt x="627" y="1136"/>
                  </a:cubicBezTo>
                  <a:close/>
                  <a:moveTo>
                    <a:pt x="760" y="1132"/>
                  </a:moveTo>
                  <a:lnTo>
                    <a:pt x="805" y="1125"/>
                  </a:lnTo>
                  <a:cubicBezTo>
                    <a:pt x="818" y="1123"/>
                    <a:pt x="830" y="1131"/>
                    <a:pt x="832" y="1144"/>
                  </a:cubicBezTo>
                  <a:cubicBezTo>
                    <a:pt x="834" y="1156"/>
                    <a:pt x="826" y="1168"/>
                    <a:pt x="813" y="1170"/>
                  </a:cubicBezTo>
                  <a:lnTo>
                    <a:pt x="768" y="1178"/>
                  </a:lnTo>
                  <a:cubicBezTo>
                    <a:pt x="755" y="1180"/>
                    <a:pt x="743" y="1171"/>
                    <a:pt x="741" y="1159"/>
                  </a:cubicBezTo>
                  <a:cubicBezTo>
                    <a:pt x="739" y="1146"/>
                    <a:pt x="747" y="1134"/>
                    <a:pt x="760" y="1132"/>
                  </a:cubicBezTo>
                  <a:close/>
                  <a:moveTo>
                    <a:pt x="887" y="1094"/>
                  </a:moveTo>
                  <a:lnTo>
                    <a:pt x="905" y="1087"/>
                  </a:lnTo>
                  <a:lnTo>
                    <a:pt x="900" y="1090"/>
                  </a:lnTo>
                  <a:lnTo>
                    <a:pt x="922" y="1074"/>
                  </a:lnTo>
                  <a:cubicBezTo>
                    <a:pt x="933" y="1067"/>
                    <a:pt x="947" y="1070"/>
                    <a:pt x="954" y="1080"/>
                  </a:cubicBezTo>
                  <a:cubicBezTo>
                    <a:pt x="962" y="1091"/>
                    <a:pt x="959" y="1105"/>
                    <a:pt x="949" y="1112"/>
                  </a:cubicBezTo>
                  <a:lnTo>
                    <a:pt x="927" y="1127"/>
                  </a:lnTo>
                  <a:cubicBezTo>
                    <a:pt x="925" y="1128"/>
                    <a:pt x="924" y="1129"/>
                    <a:pt x="922" y="1130"/>
                  </a:cubicBezTo>
                  <a:lnTo>
                    <a:pt x="904" y="1137"/>
                  </a:lnTo>
                  <a:cubicBezTo>
                    <a:pt x="892" y="1142"/>
                    <a:pt x="879" y="1136"/>
                    <a:pt x="874" y="1124"/>
                  </a:cubicBezTo>
                  <a:cubicBezTo>
                    <a:pt x="869" y="1112"/>
                    <a:pt x="875" y="1099"/>
                    <a:pt x="887" y="1094"/>
                  </a:cubicBezTo>
                  <a:close/>
                  <a:moveTo>
                    <a:pt x="991" y="1022"/>
                  </a:moveTo>
                  <a:lnTo>
                    <a:pt x="1021" y="987"/>
                  </a:lnTo>
                  <a:cubicBezTo>
                    <a:pt x="1030" y="978"/>
                    <a:pt x="1045" y="977"/>
                    <a:pt x="1054" y="986"/>
                  </a:cubicBezTo>
                  <a:cubicBezTo>
                    <a:pt x="1064" y="994"/>
                    <a:pt x="1064" y="1009"/>
                    <a:pt x="1056" y="1018"/>
                  </a:cubicBezTo>
                  <a:lnTo>
                    <a:pt x="1025" y="1053"/>
                  </a:lnTo>
                  <a:cubicBezTo>
                    <a:pt x="1017" y="1062"/>
                    <a:pt x="1002" y="1063"/>
                    <a:pt x="993" y="1054"/>
                  </a:cubicBezTo>
                  <a:cubicBezTo>
                    <a:pt x="983" y="1046"/>
                    <a:pt x="982" y="1031"/>
                    <a:pt x="991" y="1022"/>
                  </a:cubicBezTo>
                  <a:close/>
                  <a:moveTo>
                    <a:pt x="1067" y="915"/>
                  </a:moveTo>
                  <a:lnTo>
                    <a:pt x="1086" y="879"/>
                  </a:lnTo>
                  <a:lnTo>
                    <a:pt x="1084" y="884"/>
                  </a:lnTo>
                  <a:lnTo>
                    <a:pt x="1086" y="878"/>
                  </a:lnTo>
                  <a:cubicBezTo>
                    <a:pt x="1089" y="866"/>
                    <a:pt x="1101" y="859"/>
                    <a:pt x="1114" y="862"/>
                  </a:cubicBezTo>
                  <a:cubicBezTo>
                    <a:pt x="1126" y="865"/>
                    <a:pt x="1133" y="878"/>
                    <a:pt x="1130" y="890"/>
                  </a:cubicBezTo>
                  <a:lnTo>
                    <a:pt x="1129" y="895"/>
                  </a:lnTo>
                  <a:cubicBezTo>
                    <a:pt x="1128" y="897"/>
                    <a:pt x="1128" y="899"/>
                    <a:pt x="1127" y="900"/>
                  </a:cubicBezTo>
                  <a:lnTo>
                    <a:pt x="1108" y="936"/>
                  </a:lnTo>
                  <a:cubicBezTo>
                    <a:pt x="1102" y="947"/>
                    <a:pt x="1088" y="952"/>
                    <a:pt x="1077" y="946"/>
                  </a:cubicBezTo>
                  <a:cubicBezTo>
                    <a:pt x="1066" y="940"/>
                    <a:pt x="1061" y="926"/>
                    <a:pt x="1067" y="915"/>
                  </a:cubicBezTo>
                  <a:close/>
                  <a:moveTo>
                    <a:pt x="1109" y="789"/>
                  </a:moveTo>
                  <a:lnTo>
                    <a:pt x="1111" y="780"/>
                  </a:lnTo>
                  <a:lnTo>
                    <a:pt x="1111" y="783"/>
                  </a:lnTo>
                  <a:lnTo>
                    <a:pt x="1114" y="747"/>
                  </a:lnTo>
                  <a:cubicBezTo>
                    <a:pt x="1115" y="735"/>
                    <a:pt x="1126" y="725"/>
                    <a:pt x="1139" y="726"/>
                  </a:cubicBezTo>
                  <a:cubicBezTo>
                    <a:pt x="1151" y="728"/>
                    <a:pt x="1161" y="739"/>
                    <a:pt x="1160" y="751"/>
                  </a:cubicBezTo>
                  <a:lnTo>
                    <a:pt x="1156" y="788"/>
                  </a:lnTo>
                  <a:cubicBezTo>
                    <a:pt x="1156" y="789"/>
                    <a:pt x="1156" y="790"/>
                    <a:pt x="1156" y="791"/>
                  </a:cubicBezTo>
                  <a:lnTo>
                    <a:pt x="1153" y="801"/>
                  </a:lnTo>
                  <a:cubicBezTo>
                    <a:pt x="1150" y="813"/>
                    <a:pt x="1138" y="820"/>
                    <a:pt x="1125" y="817"/>
                  </a:cubicBezTo>
                  <a:cubicBezTo>
                    <a:pt x="1113" y="814"/>
                    <a:pt x="1106" y="801"/>
                    <a:pt x="1109" y="789"/>
                  </a:cubicBezTo>
                  <a:close/>
                  <a:moveTo>
                    <a:pt x="1112" y="661"/>
                  </a:moveTo>
                  <a:lnTo>
                    <a:pt x="1105" y="616"/>
                  </a:lnTo>
                  <a:cubicBezTo>
                    <a:pt x="1103" y="603"/>
                    <a:pt x="1111" y="591"/>
                    <a:pt x="1124" y="589"/>
                  </a:cubicBezTo>
                  <a:cubicBezTo>
                    <a:pt x="1136" y="587"/>
                    <a:pt x="1148" y="596"/>
                    <a:pt x="1150" y="608"/>
                  </a:cubicBezTo>
                  <a:lnTo>
                    <a:pt x="1158" y="654"/>
                  </a:lnTo>
                  <a:cubicBezTo>
                    <a:pt x="1160" y="666"/>
                    <a:pt x="1151" y="678"/>
                    <a:pt x="1139" y="680"/>
                  </a:cubicBezTo>
                  <a:cubicBezTo>
                    <a:pt x="1126" y="682"/>
                    <a:pt x="1114" y="674"/>
                    <a:pt x="1112" y="661"/>
                  </a:cubicBezTo>
                  <a:close/>
                  <a:moveTo>
                    <a:pt x="1084" y="531"/>
                  </a:moveTo>
                  <a:lnTo>
                    <a:pt x="1069" y="487"/>
                  </a:lnTo>
                  <a:cubicBezTo>
                    <a:pt x="1064" y="475"/>
                    <a:pt x="1071" y="462"/>
                    <a:pt x="1083" y="458"/>
                  </a:cubicBezTo>
                  <a:cubicBezTo>
                    <a:pt x="1095" y="453"/>
                    <a:pt x="1108" y="460"/>
                    <a:pt x="1112" y="472"/>
                  </a:cubicBezTo>
                  <a:lnTo>
                    <a:pt x="1127" y="515"/>
                  </a:lnTo>
                  <a:cubicBezTo>
                    <a:pt x="1132" y="527"/>
                    <a:pt x="1125" y="540"/>
                    <a:pt x="1113" y="545"/>
                  </a:cubicBezTo>
                  <a:cubicBezTo>
                    <a:pt x="1101" y="549"/>
                    <a:pt x="1088" y="543"/>
                    <a:pt x="1084" y="531"/>
                  </a:cubicBezTo>
                  <a:close/>
                  <a:moveTo>
                    <a:pt x="1030" y="408"/>
                  </a:moveTo>
                  <a:lnTo>
                    <a:pt x="1007" y="368"/>
                  </a:lnTo>
                  <a:cubicBezTo>
                    <a:pt x="1001" y="357"/>
                    <a:pt x="1005" y="343"/>
                    <a:pt x="1016" y="337"/>
                  </a:cubicBezTo>
                  <a:cubicBezTo>
                    <a:pt x="1027" y="331"/>
                    <a:pt x="1041" y="334"/>
                    <a:pt x="1047" y="346"/>
                  </a:cubicBezTo>
                  <a:lnTo>
                    <a:pt x="1070" y="386"/>
                  </a:lnTo>
                  <a:cubicBezTo>
                    <a:pt x="1076" y="397"/>
                    <a:pt x="1072" y="411"/>
                    <a:pt x="1061" y="417"/>
                  </a:cubicBezTo>
                  <a:cubicBezTo>
                    <a:pt x="1050" y="423"/>
                    <a:pt x="1036" y="419"/>
                    <a:pt x="1030" y="408"/>
                  </a:cubicBezTo>
                  <a:close/>
                  <a:moveTo>
                    <a:pt x="953" y="298"/>
                  </a:moveTo>
                  <a:lnTo>
                    <a:pt x="930" y="269"/>
                  </a:lnTo>
                  <a:lnTo>
                    <a:pt x="933" y="271"/>
                  </a:lnTo>
                  <a:lnTo>
                    <a:pt x="926" y="265"/>
                  </a:lnTo>
                  <a:cubicBezTo>
                    <a:pt x="917" y="257"/>
                    <a:pt x="916" y="242"/>
                    <a:pt x="925" y="233"/>
                  </a:cubicBezTo>
                  <a:cubicBezTo>
                    <a:pt x="934" y="223"/>
                    <a:pt x="948" y="223"/>
                    <a:pt x="957" y="231"/>
                  </a:cubicBezTo>
                  <a:lnTo>
                    <a:pt x="964" y="238"/>
                  </a:lnTo>
                  <a:cubicBezTo>
                    <a:pt x="965" y="238"/>
                    <a:pt x="966" y="239"/>
                    <a:pt x="967" y="240"/>
                  </a:cubicBezTo>
                  <a:lnTo>
                    <a:pt x="989" y="269"/>
                  </a:lnTo>
                  <a:cubicBezTo>
                    <a:pt x="997" y="279"/>
                    <a:pt x="996" y="294"/>
                    <a:pt x="986" y="302"/>
                  </a:cubicBezTo>
                  <a:cubicBezTo>
                    <a:pt x="976" y="310"/>
                    <a:pt x="961" y="308"/>
                    <a:pt x="953" y="298"/>
                  </a:cubicBezTo>
                  <a:close/>
                  <a:moveTo>
                    <a:pt x="858" y="203"/>
                  </a:moveTo>
                  <a:lnTo>
                    <a:pt x="844" y="189"/>
                  </a:lnTo>
                  <a:lnTo>
                    <a:pt x="847" y="192"/>
                  </a:lnTo>
                  <a:lnTo>
                    <a:pt x="825" y="177"/>
                  </a:lnTo>
                  <a:cubicBezTo>
                    <a:pt x="814" y="170"/>
                    <a:pt x="811" y="156"/>
                    <a:pt x="818" y="145"/>
                  </a:cubicBezTo>
                  <a:cubicBezTo>
                    <a:pt x="825" y="135"/>
                    <a:pt x="840" y="132"/>
                    <a:pt x="850" y="139"/>
                  </a:cubicBezTo>
                  <a:lnTo>
                    <a:pt x="872" y="153"/>
                  </a:lnTo>
                  <a:cubicBezTo>
                    <a:pt x="873" y="154"/>
                    <a:pt x="874" y="155"/>
                    <a:pt x="875" y="156"/>
                  </a:cubicBezTo>
                  <a:lnTo>
                    <a:pt x="890" y="169"/>
                  </a:lnTo>
                  <a:cubicBezTo>
                    <a:pt x="899" y="178"/>
                    <a:pt x="900" y="192"/>
                    <a:pt x="891" y="202"/>
                  </a:cubicBezTo>
                  <a:cubicBezTo>
                    <a:pt x="882" y="211"/>
                    <a:pt x="868" y="211"/>
                    <a:pt x="858" y="203"/>
                  </a:cubicBezTo>
                  <a:close/>
                  <a:moveTo>
                    <a:pt x="748" y="127"/>
                  </a:moveTo>
                  <a:lnTo>
                    <a:pt x="745" y="125"/>
                  </a:lnTo>
                  <a:lnTo>
                    <a:pt x="748" y="127"/>
                  </a:lnTo>
                  <a:lnTo>
                    <a:pt x="709" y="109"/>
                  </a:lnTo>
                  <a:cubicBezTo>
                    <a:pt x="698" y="104"/>
                    <a:pt x="692" y="91"/>
                    <a:pt x="698" y="79"/>
                  </a:cubicBezTo>
                  <a:cubicBezTo>
                    <a:pt x="703" y="67"/>
                    <a:pt x="716" y="62"/>
                    <a:pt x="728" y="67"/>
                  </a:cubicBezTo>
                  <a:lnTo>
                    <a:pt x="767" y="84"/>
                  </a:lnTo>
                  <a:cubicBezTo>
                    <a:pt x="768" y="85"/>
                    <a:pt x="769" y="86"/>
                    <a:pt x="770" y="86"/>
                  </a:cubicBezTo>
                  <a:lnTo>
                    <a:pt x="773" y="88"/>
                  </a:lnTo>
                  <a:cubicBezTo>
                    <a:pt x="784" y="95"/>
                    <a:pt x="787" y="109"/>
                    <a:pt x="780" y="120"/>
                  </a:cubicBezTo>
                  <a:cubicBezTo>
                    <a:pt x="773" y="131"/>
                    <a:pt x="758" y="134"/>
                    <a:pt x="748" y="127"/>
                  </a:cubicBezTo>
                  <a:close/>
                  <a:moveTo>
                    <a:pt x="627" y="74"/>
                  </a:moveTo>
                  <a:lnTo>
                    <a:pt x="583" y="62"/>
                  </a:lnTo>
                  <a:cubicBezTo>
                    <a:pt x="571" y="58"/>
                    <a:pt x="564" y="45"/>
                    <a:pt x="568" y="33"/>
                  </a:cubicBezTo>
                  <a:cubicBezTo>
                    <a:pt x="571" y="21"/>
                    <a:pt x="584" y="14"/>
                    <a:pt x="596" y="17"/>
                  </a:cubicBezTo>
                  <a:lnTo>
                    <a:pt x="640" y="30"/>
                  </a:lnTo>
                  <a:cubicBezTo>
                    <a:pt x="653" y="34"/>
                    <a:pt x="660" y="47"/>
                    <a:pt x="656" y="59"/>
                  </a:cubicBezTo>
                  <a:cubicBezTo>
                    <a:pt x="652" y="71"/>
                    <a:pt x="640" y="78"/>
                    <a:pt x="627" y="74"/>
                  </a:cubicBezTo>
                  <a:close/>
                  <a:moveTo>
                    <a:pt x="498" y="49"/>
                  </a:moveTo>
                  <a:lnTo>
                    <a:pt x="452" y="47"/>
                  </a:lnTo>
                  <a:cubicBezTo>
                    <a:pt x="439" y="46"/>
                    <a:pt x="429" y="36"/>
                    <a:pt x="430" y="23"/>
                  </a:cubicBezTo>
                  <a:cubicBezTo>
                    <a:pt x="430" y="10"/>
                    <a:pt x="441" y="0"/>
                    <a:pt x="454" y="1"/>
                  </a:cubicBezTo>
                  <a:lnTo>
                    <a:pt x="500" y="3"/>
                  </a:lnTo>
                  <a:cubicBezTo>
                    <a:pt x="512" y="4"/>
                    <a:pt x="522" y="14"/>
                    <a:pt x="522" y="27"/>
                  </a:cubicBezTo>
                  <a:cubicBezTo>
                    <a:pt x="521" y="40"/>
                    <a:pt x="510" y="50"/>
                    <a:pt x="498" y="49"/>
                  </a:cubicBezTo>
                  <a:close/>
                  <a:moveTo>
                    <a:pt x="365" y="55"/>
                  </a:moveTo>
                  <a:lnTo>
                    <a:pt x="320" y="62"/>
                  </a:lnTo>
                  <a:lnTo>
                    <a:pt x="325" y="61"/>
                  </a:lnTo>
                  <a:lnTo>
                    <a:pt x="324" y="61"/>
                  </a:lnTo>
                  <a:cubicBezTo>
                    <a:pt x="312" y="66"/>
                    <a:pt x="299" y="60"/>
                    <a:pt x="294" y="48"/>
                  </a:cubicBezTo>
                  <a:cubicBezTo>
                    <a:pt x="290" y="36"/>
                    <a:pt x="296" y="23"/>
                    <a:pt x="308" y="18"/>
                  </a:cubicBezTo>
                  <a:cubicBezTo>
                    <a:pt x="310" y="17"/>
                    <a:pt x="311" y="17"/>
                    <a:pt x="313" y="17"/>
                  </a:cubicBezTo>
                  <a:lnTo>
                    <a:pt x="358" y="9"/>
                  </a:lnTo>
                  <a:cubicBezTo>
                    <a:pt x="370" y="7"/>
                    <a:pt x="382" y="16"/>
                    <a:pt x="384" y="28"/>
                  </a:cubicBezTo>
                  <a:cubicBezTo>
                    <a:pt x="386" y="41"/>
                    <a:pt x="378" y="53"/>
                    <a:pt x="365" y="55"/>
                  </a:cubicBezTo>
                  <a:close/>
                  <a:moveTo>
                    <a:pt x="238" y="94"/>
                  </a:moveTo>
                  <a:lnTo>
                    <a:pt x="232" y="97"/>
                  </a:lnTo>
                  <a:lnTo>
                    <a:pt x="237" y="94"/>
                  </a:lnTo>
                  <a:lnTo>
                    <a:pt x="205" y="117"/>
                  </a:lnTo>
                  <a:cubicBezTo>
                    <a:pt x="194" y="124"/>
                    <a:pt x="180" y="122"/>
                    <a:pt x="173" y="111"/>
                  </a:cubicBezTo>
                  <a:cubicBezTo>
                    <a:pt x="165" y="101"/>
                    <a:pt x="168" y="86"/>
                    <a:pt x="178" y="79"/>
                  </a:cubicBezTo>
                  <a:lnTo>
                    <a:pt x="210" y="57"/>
                  </a:lnTo>
                  <a:cubicBezTo>
                    <a:pt x="212" y="56"/>
                    <a:pt x="213" y="55"/>
                    <a:pt x="215" y="54"/>
                  </a:cubicBezTo>
                  <a:lnTo>
                    <a:pt x="222" y="51"/>
                  </a:lnTo>
                  <a:cubicBezTo>
                    <a:pt x="234" y="47"/>
                    <a:pt x="247" y="53"/>
                    <a:pt x="251" y="65"/>
                  </a:cubicBezTo>
                  <a:cubicBezTo>
                    <a:pt x="256" y="77"/>
                    <a:pt x="250" y="90"/>
                    <a:pt x="238" y="94"/>
                  </a:cubicBezTo>
                  <a:close/>
                  <a:moveTo>
                    <a:pt x="138" y="172"/>
                  </a:moveTo>
                  <a:lnTo>
                    <a:pt x="107" y="206"/>
                  </a:lnTo>
                  <a:cubicBezTo>
                    <a:pt x="99" y="216"/>
                    <a:pt x="84" y="216"/>
                    <a:pt x="75" y="208"/>
                  </a:cubicBezTo>
                  <a:cubicBezTo>
                    <a:pt x="65" y="199"/>
                    <a:pt x="64" y="185"/>
                    <a:pt x="73" y="175"/>
                  </a:cubicBezTo>
                  <a:lnTo>
                    <a:pt x="104" y="141"/>
                  </a:lnTo>
                  <a:cubicBezTo>
                    <a:pt x="112" y="132"/>
                    <a:pt x="127" y="131"/>
                    <a:pt x="136" y="139"/>
                  </a:cubicBezTo>
                  <a:cubicBezTo>
                    <a:pt x="146" y="148"/>
                    <a:pt x="147" y="162"/>
                    <a:pt x="138" y="172"/>
                  </a:cubicBezTo>
                  <a:close/>
                  <a:moveTo>
                    <a:pt x="63" y="280"/>
                  </a:moveTo>
                  <a:lnTo>
                    <a:pt x="51" y="303"/>
                  </a:lnTo>
                  <a:lnTo>
                    <a:pt x="53" y="298"/>
                  </a:lnTo>
                  <a:lnTo>
                    <a:pt x="48" y="318"/>
                  </a:lnTo>
                  <a:cubicBezTo>
                    <a:pt x="44" y="330"/>
                    <a:pt x="32" y="337"/>
                    <a:pt x="19" y="334"/>
                  </a:cubicBezTo>
                  <a:cubicBezTo>
                    <a:pt x="7" y="331"/>
                    <a:pt x="0" y="318"/>
                    <a:pt x="3" y="306"/>
                  </a:cubicBezTo>
                  <a:lnTo>
                    <a:pt x="8" y="286"/>
                  </a:lnTo>
                  <a:cubicBezTo>
                    <a:pt x="9" y="285"/>
                    <a:pt x="9" y="283"/>
                    <a:pt x="10" y="282"/>
                  </a:cubicBezTo>
                  <a:lnTo>
                    <a:pt x="23" y="258"/>
                  </a:lnTo>
                  <a:cubicBezTo>
                    <a:pt x="29" y="247"/>
                    <a:pt x="43" y="243"/>
                    <a:pt x="54" y="249"/>
                  </a:cubicBezTo>
                  <a:cubicBezTo>
                    <a:pt x="65" y="255"/>
                    <a:pt x="69" y="269"/>
                    <a:pt x="63" y="280"/>
                  </a:cubicBezTo>
                  <a:close/>
                </a:path>
              </a:pathLst>
            </a:custGeom>
            <a:solidFill>
              <a:srgbClr val="808080"/>
            </a:solidFill>
            <a:ln w="6350" cap="flat">
              <a:solidFill>
                <a:srgbClr val="80808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2" name="Freeform 29"/>
            <p:cNvSpPr>
              <a:spLocks/>
            </p:cNvSpPr>
            <p:nvPr/>
          </p:nvSpPr>
          <p:spPr bwMode="auto">
            <a:xfrm>
              <a:off x="5919788" y="2947988"/>
              <a:ext cx="88900" cy="136525"/>
            </a:xfrm>
            <a:custGeom>
              <a:avLst/>
              <a:gdLst>
                <a:gd name="T0" fmla="*/ 88900 w 56"/>
                <a:gd name="T1" fmla="*/ 0 h 86"/>
                <a:gd name="T2" fmla="*/ 57150 w 56"/>
                <a:gd name="T3" fmla="*/ 136525 h 86"/>
                <a:gd name="T4" fmla="*/ 0 w 56"/>
                <a:gd name="T5" fmla="*/ 9525 h 86"/>
                <a:gd name="T6" fmla="*/ 88900 w 56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"/>
                <a:gd name="T13" fmla="*/ 0 h 86"/>
                <a:gd name="T14" fmla="*/ 56 w 56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" h="86">
                  <a:moveTo>
                    <a:pt x="56" y="0"/>
                  </a:moveTo>
                  <a:lnTo>
                    <a:pt x="36" y="86"/>
                  </a:lnTo>
                  <a:lnTo>
                    <a:pt x="0" y="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3" name="Line 30"/>
            <p:cNvSpPr>
              <a:spLocks noChangeShapeType="1"/>
            </p:cNvSpPr>
            <p:nvPr/>
          </p:nvSpPr>
          <p:spPr bwMode="auto">
            <a:xfrm flipH="1" flipV="1">
              <a:off x="8093075" y="3203575"/>
              <a:ext cx="206375" cy="431800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4" name="Freeform 31"/>
            <p:cNvSpPr>
              <a:spLocks/>
            </p:cNvSpPr>
            <p:nvPr/>
          </p:nvSpPr>
          <p:spPr bwMode="auto">
            <a:xfrm>
              <a:off x="8039100" y="3094038"/>
              <a:ext cx="98425" cy="139700"/>
            </a:xfrm>
            <a:custGeom>
              <a:avLst/>
              <a:gdLst>
                <a:gd name="T0" fmla="*/ 19050 w 62"/>
                <a:gd name="T1" fmla="*/ 139700 h 88"/>
                <a:gd name="T2" fmla="*/ 0 w 62"/>
                <a:gd name="T3" fmla="*/ 0 h 88"/>
                <a:gd name="T4" fmla="*/ 98425 w 62"/>
                <a:gd name="T5" fmla="*/ 100013 h 88"/>
                <a:gd name="T6" fmla="*/ 19050 w 62"/>
                <a:gd name="T7" fmla="*/ 13970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"/>
                <a:gd name="T13" fmla="*/ 0 h 88"/>
                <a:gd name="T14" fmla="*/ 62 w 62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" h="88">
                  <a:moveTo>
                    <a:pt x="12" y="88"/>
                  </a:moveTo>
                  <a:lnTo>
                    <a:pt x="0" y="0"/>
                  </a:lnTo>
                  <a:lnTo>
                    <a:pt x="62" y="63"/>
                  </a:lnTo>
                  <a:lnTo>
                    <a:pt x="12" y="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5" name="Line 32"/>
            <p:cNvSpPr>
              <a:spLocks noChangeShapeType="1"/>
            </p:cNvSpPr>
            <p:nvPr/>
          </p:nvSpPr>
          <p:spPr bwMode="auto">
            <a:xfrm flipV="1">
              <a:off x="7483475" y="3195638"/>
              <a:ext cx="201613" cy="439737"/>
            </a:xfrm>
            <a:prstGeom prst="lin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6" name="Freeform 33"/>
            <p:cNvSpPr>
              <a:spLocks/>
            </p:cNvSpPr>
            <p:nvPr/>
          </p:nvSpPr>
          <p:spPr bwMode="auto">
            <a:xfrm>
              <a:off x="7639050" y="3086100"/>
              <a:ext cx="96838" cy="138113"/>
            </a:xfrm>
            <a:custGeom>
              <a:avLst/>
              <a:gdLst>
                <a:gd name="T0" fmla="*/ 0 w 61"/>
                <a:gd name="T1" fmla="*/ 101600 h 87"/>
                <a:gd name="T2" fmla="*/ 96838 w 61"/>
                <a:gd name="T3" fmla="*/ 0 h 87"/>
                <a:gd name="T4" fmla="*/ 80963 w 61"/>
                <a:gd name="T5" fmla="*/ 138113 h 87"/>
                <a:gd name="T6" fmla="*/ 0 w 61"/>
                <a:gd name="T7" fmla="*/ 101600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87"/>
                <a:gd name="T14" fmla="*/ 61 w 61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87">
                  <a:moveTo>
                    <a:pt x="0" y="64"/>
                  </a:moveTo>
                  <a:lnTo>
                    <a:pt x="61" y="0"/>
                  </a:lnTo>
                  <a:lnTo>
                    <a:pt x="51" y="8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7" name="Freeform 34"/>
            <p:cNvSpPr>
              <a:spLocks/>
            </p:cNvSpPr>
            <p:nvPr/>
          </p:nvSpPr>
          <p:spPr bwMode="auto">
            <a:xfrm>
              <a:off x="7686675" y="2751138"/>
              <a:ext cx="407988" cy="407987"/>
            </a:xfrm>
            <a:custGeom>
              <a:avLst/>
              <a:gdLst>
                <a:gd name="T0" fmla="*/ 0 w 921"/>
                <a:gd name="T1" fmla="*/ 203994 h 922"/>
                <a:gd name="T2" fmla="*/ 204215 w 921"/>
                <a:gd name="T3" fmla="*/ 0 h 922"/>
                <a:gd name="T4" fmla="*/ 407988 w 921"/>
                <a:gd name="T5" fmla="*/ 203994 h 922"/>
                <a:gd name="T6" fmla="*/ 407988 w 921"/>
                <a:gd name="T7" fmla="*/ 203994 h 922"/>
                <a:gd name="T8" fmla="*/ 204215 w 921"/>
                <a:gd name="T9" fmla="*/ 407987 h 922"/>
                <a:gd name="T10" fmla="*/ 0 w 921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8" name="Freeform 35"/>
            <p:cNvSpPr>
              <a:spLocks/>
            </p:cNvSpPr>
            <p:nvPr/>
          </p:nvSpPr>
          <p:spPr bwMode="auto">
            <a:xfrm>
              <a:off x="7686675" y="2751138"/>
              <a:ext cx="407988" cy="407987"/>
            </a:xfrm>
            <a:custGeom>
              <a:avLst/>
              <a:gdLst>
                <a:gd name="T0" fmla="*/ 0 w 257"/>
                <a:gd name="T1" fmla="*/ 203200 h 257"/>
                <a:gd name="T2" fmla="*/ 204788 w 257"/>
                <a:gd name="T3" fmla="*/ 0 h 257"/>
                <a:gd name="T4" fmla="*/ 407988 w 257"/>
                <a:gd name="T5" fmla="*/ 203200 h 257"/>
                <a:gd name="T6" fmla="*/ 407988 w 257"/>
                <a:gd name="T7" fmla="*/ 203200 h 257"/>
                <a:gd name="T8" fmla="*/ 204788 w 257"/>
                <a:gd name="T9" fmla="*/ 407987 h 257"/>
                <a:gd name="T10" fmla="*/ 0 w 257"/>
                <a:gd name="T11" fmla="*/ 203200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8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200" y="257"/>
                    <a:pt x="129" y="257"/>
                  </a:cubicBezTo>
                  <a:cubicBezTo>
                    <a:pt x="58" y="257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09" name="Rectangle 36"/>
            <p:cNvSpPr>
              <a:spLocks noChangeArrowheads="1"/>
            </p:cNvSpPr>
            <p:nvPr/>
          </p:nvSpPr>
          <p:spPr bwMode="auto">
            <a:xfrm>
              <a:off x="7810500" y="2816225"/>
              <a:ext cx="127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0" name="Freeform 37"/>
            <p:cNvSpPr>
              <a:spLocks/>
            </p:cNvSpPr>
            <p:nvPr/>
          </p:nvSpPr>
          <p:spPr bwMode="auto">
            <a:xfrm>
              <a:off x="8094663" y="3430588"/>
              <a:ext cx="407987" cy="407987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7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6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1" name="Freeform 38"/>
            <p:cNvSpPr>
              <a:spLocks/>
            </p:cNvSpPr>
            <p:nvPr/>
          </p:nvSpPr>
          <p:spPr bwMode="auto">
            <a:xfrm>
              <a:off x="8094663" y="3430588"/>
              <a:ext cx="407987" cy="407987"/>
            </a:xfrm>
            <a:custGeom>
              <a:avLst/>
              <a:gdLst>
                <a:gd name="T0" fmla="*/ 0 w 257"/>
                <a:gd name="T1" fmla="*/ 204787 h 257"/>
                <a:gd name="T2" fmla="*/ 204787 w 257"/>
                <a:gd name="T3" fmla="*/ 0 h 257"/>
                <a:gd name="T4" fmla="*/ 407987 w 257"/>
                <a:gd name="T5" fmla="*/ 204787 h 257"/>
                <a:gd name="T6" fmla="*/ 407987 w 257"/>
                <a:gd name="T7" fmla="*/ 204787 h 257"/>
                <a:gd name="T8" fmla="*/ 204787 w 257"/>
                <a:gd name="T9" fmla="*/ 407987 h 257"/>
                <a:gd name="T10" fmla="*/ 0 w 257"/>
                <a:gd name="T11" fmla="*/ 204787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99"/>
                    <a:pt x="200" y="257"/>
                    <a:pt x="129" y="257"/>
                  </a:cubicBezTo>
                  <a:cubicBezTo>
                    <a:pt x="58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2" name="Rectangle 39"/>
            <p:cNvSpPr>
              <a:spLocks noChangeArrowheads="1"/>
            </p:cNvSpPr>
            <p:nvPr/>
          </p:nvSpPr>
          <p:spPr bwMode="auto">
            <a:xfrm>
              <a:off x="8158163" y="3497263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3" name="Freeform 40"/>
            <p:cNvSpPr>
              <a:spLocks/>
            </p:cNvSpPr>
            <p:nvPr/>
          </p:nvSpPr>
          <p:spPr bwMode="auto">
            <a:xfrm>
              <a:off x="7278688" y="3430588"/>
              <a:ext cx="407987" cy="407987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7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6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4" name="Freeform 41"/>
            <p:cNvSpPr>
              <a:spLocks/>
            </p:cNvSpPr>
            <p:nvPr/>
          </p:nvSpPr>
          <p:spPr bwMode="auto">
            <a:xfrm>
              <a:off x="7278688" y="3430588"/>
              <a:ext cx="407987" cy="407987"/>
            </a:xfrm>
            <a:custGeom>
              <a:avLst/>
              <a:gdLst>
                <a:gd name="T0" fmla="*/ 0 w 257"/>
                <a:gd name="T1" fmla="*/ 204787 h 257"/>
                <a:gd name="T2" fmla="*/ 204787 w 257"/>
                <a:gd name="T3" fmla="*/ 0 h 257"/>
                <a:gd name="T4" fmla="*/ 407987 w 257"/>
                <a:gd name="T5" fmla="*/ 204787 h 257"/>
                <a:gd name="T6" fmla="*/ 407987 w 257"/>
                <a:gd name="T7" fmla="*/ 204787 h 257"/>
                <a:gd name="T8" fmla="*/ 204787 w 257"/>
                <a:gd name="T9" fmla="*/ 407987 h 257"/>
                <a:gd name="T10" fmla="*/ 0 w 257"/>
                <a:gd name="T11" fmla="*/ 204787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99"/>
                    <a:pt x="200" y="257"/>
                    <a:pt x="129" y="257"/>
                  </a:cubicBezTo>
                  <a:cubicBezTo>
                    <a:pt x="58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5" name="Rectangle 42"/>
            <p:cNvSpPr>
              <a:spLocks noChangeArrowheads="1"/>
            </p:cNvSpPr>
            <p:nvPr/>
          </p:nvSpPr>
          <p:spPr bwMode="auto">
            <a:xfrm>
              <a:off x="7399338" y="3497263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6" name="Freeform 43"/>
            <p:cNvSpPr>
              <a:spLocks/>
            </p:cNvSpPr>
            <p:nvPr/>
          </p:nvSpPr>
          <p:spPr bwMode="auto">
            <a:xfrm>
              <a:off x="7878763" y="2432050"/>
              <a:ext cx="520700" cy="569913"/>
            </a:xfrm>
            <a:custGeom>
              <a:avLst/>
              <a:gdLst>
                <a:gd name="T0" fmla="*/ 215900 w 328"/>
                <a:gd name="T1" fmla="*/ 522288 h 359"/>
                <a:gd name="T2" fmla="*/ 501650 w 328"/>
                <a:gd name="T3" fmla="*/ 369888 h 359"/>
                <a:gd name="T4" fmla="*/ 284163 w 328"/>
                <a:gd name="T5" fmla="*/ 46038 h 359"/>
                <a:gd name="T6" fmla="*/ 0 w 328"/>
                <a:gd name="T7" fmla="*/ 196850 h 3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8"/>
                <a:gd name="T13" fmla="*/ 0 h 359"/>
                <a:gd name="T14" fmla="*/ 328 w 328"/>
                <a:gd name="T15" fmla="*/ 359 h 3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8" h="359">
                  <a:moveTo>
                    <a:pt x="136" y="329"/>
                  </a:moveTo>
                  <a:cubicBezTo>
                    <a:pt x="224" y="359"/>
                    <a:pt x="304" y="316"/>
                    <a:pt x="316" y="233"/>
                  </a:cubicBezTo>
                  <a:cubicBezTo>
                    <a:pt x="328" y="150"/>
                    <a:pt x="267" y="59"/>
                    <a:pt x="179" y="29"/>
                  </a:cubicBezTo>
                  <a:cubicBezTo>
                    <a:pt x="93" y="0"/>
                    <a:pt x="13" y="42"/>
                    <a:pt x="0" y="124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7" name="Freeform 44"/>
            <p:cNvSpPr>
              <a:spLocks/>
            </p:cNvSpPr>
            <p:nvPr/>
          </p:nvSpPr>
          <p:spPr bwMode="auto">
            <a:xfrm>
              <a:off x="7834313" y="2614613"/>
              <a:ext cx="87312" cy="136525"/>
            </a:xfrm>
            <a:custGeom>
              <a:avLst/>
              <a:gdLst>
                <a:gd name="T0" fmla="*/ 87312 w 55"/>
                <a:gd name="T1" fmla="*/ 0 h 86"/>
                <a:gd name="T2" fmla="*/ 57150 w 55"/>
                <a:gd name="T3" fmla="*/ 136525 h 86"/>
                <a:gd name="T4" fmla="*/ 0 w 55"/>
                <a:gd name="T5" fmla="*/ 7938 h 86"/>
                <a:gd name="T6" fmla="*/ 87312 w 55"/>
                <a:gd name="T7" fmla="*/ 0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86"/>
                <a:gd name="T14" fmla="*/ 55 w 55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86">
                  <a:moveTo>
                    <a:pt x="55" y="0"/>
                  </a:moveTo>
                  <a:lnTo>
                    <a:pt x="36" y="86"/>
                  </a:lnTo>
                  <a:lnTo>
                    <a:pt x="0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8" name="Freeform 45"/>
            <p:cNvSpPr>
              <a:spLocks/>
            </p:cNvSpPr>
            <p:nvPr/>
          </p:nvSpPr>
          <p:spPr bwMode="auto">
            <a:xfrm>
              <a:off x="7823200" y="4519613"/>
              <a:ext cx="407988" cy="406400"/>
            </a:xfrm>
            <a:custGeom>
              <a:avLst/>
              <a:gdLst>
                <a:gd name="T0" fmla="*/ 0 w 922"/>
                <a:gd name="T1" fmla="*/ 202979 h 921"/>
                <a:gd name="T2" fmla="*/ 203994 w 922"/>
                <a:gd name="T3" fmla="*/ 0 h 921"/>
                <a:gd name="T4" fmla="*/ 407988 w 922"/>
                <a:gd name="T5" fmla="*/ 202979 h 921"/>
                <a:gd name="T6" fmla="*/ 407988 w 922"/>
                <a:gd name="T7" fmla="*/ 202979 h 921"/>
                <a:gd name="T8" fmla="*/ 203994 w 922"/>
                <a:gd name="T9" fmla="*/ 406400 h 921"/>
                <a:gd name="T10" fmla="*/ 0 w 922"/>
                <a:gd name="T11" fmla="*/ 202979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19" name="Freeform 46"/>
            <p:cNvSpPr>
              <a:spLocks/>
            </p:cNvSpPr>
            <p:nvPr/>
          </p:nvSpPr>
          <p:spPr bwMode="auto">
            <a:xfrm>
              <a:off x="7823200" y="4519613"/>
              <a:ext cx="407988" cy="406400"/>
            </a:xfrm>
            <a:custGeom>
              <a:avLst/>
              <a:gdLst>
                <a:gd name="T0" fmla="*/ 0 w 257"/>
                <a:gd name="T1" fmla="*/ 203200 h 256"/>
                <a:gd name="T2" fmla="*/ 204788 w 257"/>
                <a:gd name="T3" fmla="*/ 0 h 256"/>
                <a:gd name="T4" fmla="*/ 407988 w 257"/>
                <a:gd name="T5" fmla="*/ 203200 h 256"/>
                <a:gd name="T6" fmla="*/ 407988 w 257"/>
                <a:gd name="T7" fmla="*/ 203200 h 256"/>
                <a:gd name="T8" fmla="*/ 204788 w 257"/>
                <a:gd name="T9" fmla="*/ 406400 h 256"/>
                <a:gd name="T10" fmla="*/ 0 w 257"/>
                <a:gd name="T11" fmla="*/ 203200 h 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6"/>
                <a:gd name="T20" fmla="*/ 257 w 257"/>
                <a:gd name="T21" fmla="*/ 256 h 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6">
                  <a:moveTo>
                    <a:pt x="0" y="128"/>
                  </a:moveTo>
                  <a:cubicBezTo>
                    <a:pt x="0" y="57"/>
                    <a:pt x="58" y="0"/>
                    <a:pt x="129" y="0"/>
                  </a:cubicBezTo>
                  <a:cubicBezTo>
                    <a:pt x="200" y="0"/>
                    <a:pt x="257" y="57"/>
                    <a:pt x="257" y="128"/>
                  </a:cubicBezTo>
                  <a:cubicBezTo>
                    <a:pt x="257" y="128"/>
                    <a:pt x="257" y="128"/>
                    <a:pt x="257" y="128"/>
                  </a:cubicBezTo>
                  <a:cubicBezTo>
                    <a:pt x="257" y="199"/>
                    <a:pt x="200" y="256"/>
                    <a:pt x="129" y="256"/>
                  </a:cubicBezTo>
                  <a:cubicBezTo>
                    <a:pt x="58" y="256"/>
                    <a:pt x="0" y="199"/>
                    <a:pt x="0" y="128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0" name="Rectangle 47"/>
            <p:cNvSpPr>
              <a:spLocks noChangeArrowheads="1"/>
            </p:cNvSpPr>
            <p:nvPr/>
          </p:nvSpPr>
          <p:spPr bwMode="auto">
            <a:xfrm>
              <a:off x="7880350" y="4587875"/>
              <a:ext cx="254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1" name="Freeform 48"/>
            <p:cNvSpPr>
              <a:spLocks/>
            </p:cNvSpPr>
            <p:nvPr/>
          </p:nvSpPr>
          <p:spPr bwMode="auto">
            <a:xfrm>
              <a:off x="7075488" y="4110038"/>
              <a:ext cx="407987" cy="409575"/>
            </a:xfrm>
            <a:custGeom>
              <a:avLst/>
              <a:gdLst>
                <a:gd name="T0" fmla="*/ 0 w 922"/>
                <a:gd name="T1" fmla="*/ 204788 h 922"/>
                <a:gd name="T2" fmla="*/ 203994 w 922"/>
                <a:gd name="T3" fmla="*/ 0 h 922"/>
                <a:gd name="T4" fmla="*/ 407987 w 922"/>
                <a:gd name="T5" fmla="*/ 204788 h 922"/>
                <a:gd name="T6" fmla="*/ 407987 w 922"/>
                <a:gd name="T7" fmla="*/ 204788 h 922"/>
                <a:gd name="T8" fmla="*/ 203994 w 922"/>
                <a:gd name="T9" fmla="*/ 409575 h 922"/>
                <a:gd name="T10" fmla="*/ 0 w 922"/>
                <a:gd name="T11" fmla="*/ 204788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6" y="922"/>
                    <a:pt x="461" y="922"/>
                  </a:cubicBezTo>
                  <a:cubicBezTo>
                    <a:pt x="207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2" name="Freeform 49"/>
            <p:cNvSpPr>
              <a:spLocks/>
            </p:cNvSpPr>
            <p:nvPr/>
          </p:nvSpPr>
          <p:spPr bwMode="auto">
            <a:xfrm>
              <a:off x="7075488" y="4110038"/>
              <a:ext cx="407987" cy="409575"/>
            </a:xfrm>
            <a:custGeom>
              <a:avLst/>
              <a:gdLst>
                <a:gd name="T0" fmla="*/ 0 w 257"/>
                <a:gd name="T1" fmla="*/ 204788 h 258"/>
                <a:gd name="T2" fmla="*/ 203200 w 257"/>
                <a:gd name="T3" fmla="*/ 0 h 258"/>
                <a:gd name="T4" fmla="*/ 407987 w 257"/>
                <a:gd name="T5" fmla="*/ 204788 h 258"/>
                <a:gd name="T6" fmla="*/ 407987 w 257"/>
                <a:gd name="T7" fmla="*/ 204788 h 258"/>
                <a:gd name="T8" fmla="*/ 203200 w 257"/>
                <a:gd name="T9" fmla="*/ 409575 h 258"/>
                <a:gd name="T10" fmla="*/ 0 w 257"/>
                <a:gd name="T11" fmla="*/ 204788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8"/>
                <a:gd name="T20" fmla="*/ 257 w 257"/>
                <a:gd name="T21" fmla="*/ 258 h 2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8">
                  <a:moveTo>
                    <a:pt x="0" y="129"/>
                  </a:moveTo>
                  <a:cubicBezTo>
                    <a:pt x="0" y="58"/>
                    <a:pt x="57" y="0"/>
                    <a:pt x="128" y="0"/>
                  </a:cubicBezTo>
                  <a:cubicBezTo>
                    <a:pt x="199" y="0"/>
                    <a:pt x="257" y="58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200"/>
                    <a:pt x="199" y="258"/>
                    <a:pt x="128" y="258"/>
                  </a:cubicBezTo>
                  <a:cubicBezTo>
                    <a:pt x="57" y="258"/>
                    <a:pt x="0" y="200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3" name="Rectangle 50"/>
            <p:cNvSpPr>
              <a:spLocks noChangeArrowheads="1"/>
            </p:cNvSpPr>
            <p:nvPr/>
          </p:nvSpPr>
          <p:spPr bwMode="auto">
            <a:xfrm>
              <a:off x="7137400" y="4176713"/>
              <a:ext cx="254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4" name="Freeform 51"/>
            <p:cNvSpPr>
              <a:spLocks/>
            </p:cNvSpPr>
            <p:nvPr/>
          </p:nvSpPr>
          <p:spPr bwMode="auto">
            <a:xfrm>
              <a:off x="5783263" y="4445000"/>
              <a:ext cx="407987" cy="407988"/>
            </a:xfrm>
            <a:custGeom>
              <a:avLst/>
              <a:gdLst>
                <a:gd name="T0" fmla="*/ 0 w 922"/>
                <a:gd name="T1" fmla="*/ 203994 h 922"/>
                <a:gd name="T2" fmla="*/ 203994 w 922"/>
                <a:gd name="T3" fmla="*/ 0 h 922"/>
                <a:gd name="T4" fmla="*/ 407987 w 922"/>
                <a:gd name="T5" fmla="*/ 203994 h 922"/>
                <a:gd name="T6" fmla="*/ 407987 w 922"/>
                <a:gd name="T7" fmla="*/ 203994 h 922"/>
                <a:gd name="T8" fmla="*/ 203994 w 922"/>
                <a:gd name="T9" fmla="*/ 407988 h 922"/>
                <a:gd name="T10" fmla="*/ 0 w 922"/>
                <a:gd name="T11" fmla="*/ 203994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2"/>
                <a:gd name="T20" fmla="*/ 922 w 922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5" name="Freeform 52"/>
            <p:cNvSpPr>
              <a:spLocks/>
            </p:cNvSpPr>
            <p:nvPr/>
          </p:nvSpPr>
          <p:spPr bwMode="auto">
            <a:xfrm>
              <a:off x="5783263" y="4445000"/>
              <a:ext cx="407987" cy="407988"/>
            </a:xfrm>
            <a:custGeom>
              <a:avLst/>
              <a:gdLst>
                <a:gd name="T0" fmla="*/ 0 w 257"/>
                <a:gd name="T1" fmla="*/ 204788 h 257"/>
                <a:gd name="T2" fmla="*/ 203200 w 257"/>
                <a:gd name="T3" fmla="*/ 0 h 257"/>
                <a:gd name="T4" fmla="*/ 407987 w 257"/>
                <a:gd name="T5" fmla="*/ 204788 h 257"/>
                <a:gd name="T6" fmla="*/ 407987 w 257"/>
                <a:gd name="T7" fmla="*/ 204788 h 257"/>
                <a:gd name="T8" fmla="*/ 203200 w 257"/>
                <a:gd name="T9" fmla="*/ 407988 h 257"/>
                <a:gd name="T10" fmla="*/ 0 w 257"/>
                <a:gd name="T11" fmla="*/ 204788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7"/>
                <a:gd name="T19" fmla="*/ 0 h 257"/>
                <a:gd name="T20" fmla="*/ 257 w 257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7" h="257">
                  <a:moveTo>
                    <a:pt x="0" y="129"/>
                  </a:moveTo>
                  <a:cubicBezTo>
                    <a:pt x="0" y="57"/>
                    <a:pt x="57" y="0"/>
                    <a:pt x="128" y="0"/>
                  </a:cubicBezTo>
                  <a:cubicBezTo>
                    <a:pt x="199" y="0"/>
                    <a:pt x="257" y="57"/>
                    <a:pt x="257" y="129"/>
                  </a:cubicBezTo>
                  <a:cubicBezTo>
                    <a:pt x="257" y="129"/>
                    <a:pt x="257" y="129"/>
                    <a:pt x="257" y="129"/>
                  </a:cubicBezTo>
                  <a:cubicBezTo>
                    <a:pt x="257" y="199"/>
                    <a:pt x="199" y="257"/>
                    <a:pt x="128" y="257"/>
                  </a:cubicBezTo>
                  <a:cubicBezTo>
                    <a:pt x="57" y="257"/>
                    <a:pt x="0" y="199"/>
                    <a:pt x="0" y="129"/>
                  </a:cubicBezTo>
                </a:path>
              </a:pathLst>
            </a:custGeom>
            <a:noFill/>
            <a:ln w="206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6" name="Rectangle 53"/>
            <p:cNvSpPr>
              <a:spLocks noChangeArrowheads="1"/>
            </p:cNvSpPr>
            <p:nvPr/>
          </p:nvSpPr>
          <p:spPr bwMode="auto">
            <a:xfrm>
              <a:off x="5903913" y="4510088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7" name="Line 54"/>
            <p:cNvSpPr>
              <a:spLocks noChangeShapeType="1"/>
            </p:cNvSpPr>
            <p:nvPr/>
          </p:nvSpPr>
          <p:spPr bwMode="auto">
            <a:xfrm flipV="1">
              <a:off x="6181725" y="2981325"/>
              <a:ext cx="1387475" cy="307975"/>
            </a:xfrm>
            <a:prstGeom prst="line">
              <a:avLst/>
            </a:prstGeom>
            <a:noFill/>
            <a:ln w="20638" cap="rnd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4628" name="Freeform 55"/>
            <p:cNvSpPr>
              <a:spLocks/>
            </p:cNvSpPr>
            <p:nvPr/>
          </p:nvSpPr>
          <p:spPr bwMode="auto">
            <a:xfrm>
              <a:off x="7548563" y="2940050"/>
              <a:ext cx="138112" cy="85725"/>
            </a:xfrm>
            <a:custGeom>
              <a:avLst/>
              <a:gdLst>
                <a:gd name="T0" fmla="*/ 0 w 87"/>
                <a:gd name="T1" fmla="*/ 0 h 54"/>
                <a:gd name="T2" fmla="*/ 138112 w 87"/>
                <a:gd name="T3" fmla="*/ 14288 h 54"/>
                <a:gd name="T4" fmla="*/ 19050 w 87"/>
                <a:gd name="T5" fmla="*/ 85725 h 54"/>
                <a:gd name="T6" fmla="*/ 0 w 87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54"/>
                <a:gd name="T14" fmla="*/ 87 w 87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54">
                  <a:moveTo>
                    <a:pt x="0" y="0"/>
                  </a:moveTo>
                  <a:lnTo>
                    <a:pt x="87" y="9"/>
                  </a:lnTo>
                  <a:lnTo>
                    <a:pt x="12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23738117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Union-Find Heuristic 2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62075"/>
            <a:ext cx="8458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00FF"/>
                </a:solidFill>
              </a:rPr>
              <a:t>Path compression: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After performing a find, compress all the pointers on the path just traversed so that they all point to the root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Implies O(n log</a:t>
            </a:r>
            <a:r>
              <a:rPr lang="en-US" sz="2400" baseline="30000" dirty="0"/>
              <a:t>*</a:t>
            </a:r>
            <a:r>
              <a:rPr lang="en-US" sz="2400" dirty="0"/>
              <a:t> n) time for performing n union-find operations: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[Proof is somewhat involved and is covered in EECS 4101]</a:t>
            </a:r>
          </a:p>
        </p:txBody>
      </p:sp>
      <p:sp>
        <p:nvSpPr>
          <p:cNvPr id="2560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2F2B20"/>
                </a:solidFill>
              </a:rPr>
              <a:t>Andy </a:t>
            </a:r>
            <a:r>
              <a:rPr lang="en-US" sz="1400" dirty="0" err="1">
                <a:solidFill>
                  <a:srgbClr val="2F2B20"/>
                </a:solidFill>
              </a:rPr>
              <a:t>Mirzaian</a:t>
            </a:r>
            <a:endParaRPr lang="en-US" sz="1400" dirty="0">
              <a:solidFill>
                <a:srgbClr val="2F2B20"/>
              </a:solidFill>
            </a:endParaRPr>
          </a:p>
        </p:txBody>
      </p:sp>
      <p:sp>
        <p:nvSpPr>
          <p:cNvPr id="256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25C359F5-CFFD-D145-B5C8-08B16C81B21C}" type="slidenum">
              <a:rPr lang="en-US" sz="1400">
                <a:solidFill>
                  <a:srgbClr val="2F2B20"/>
                </a:solidFill>
              </a:rPr>
              <a:pPr eaLnBrk="1" hangingPunct="1"/>
              <a:t>56</a:t>
            </a:fld>
            <a:endParaRPr lang="en-US" sz="1400">
              <a:solidFill>
                <a:srgbClr val="2F2B2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7400" y="2328863"/>
            <a:ext cx="5111750" cy="2895600"/>
            <a:chOff x="1477963" y="2438400"/>
            <a:chExt cx="5111750" cy="2895600"/>
          </a:xfrm>
        </p:grpSpPr>
        <p:sp>
          <p:nvSpPr>
            <p:cNvPr id="25605" name="AutoShape 12"/>
            <p:cNvSpPr>
              <a:spLocks noChangeAspect="1" noChangeArrowheads="1" noTextEdit="1"/>
            </p:cNvSpPr>
            <p:nvPr/>
          </p:nvSpPr>
          <p:spPr bwMode="auto">
            <a:xfrm>
              <a:off x="1477963" y="2438400"/>
              <a:ext cx="1890712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06" name="Line 14"/>
            <p:cNvSpPr>
              <a:spLocks noChangeShapeType="1"/>
            </p:cNvSpPr>
            <p:nvPr/>
          </p:nvSpPr>
          <p:spPr bwMode="auto">
            <a:xfrm flipV="1">
              <a:off x="1941513" y="4005263"/>
              <a:ext cx="279400" cy="211137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07" name="Freeform 15"/>
            <p:cNvSpPr>
              <a:spLocks/>
            </p:cNvSpPr>
            <p:nvPr/>
          </p:nvSpPr>
          <p:spPr bwMode="auto">
            <a:xfrm>
              <a:off x="2185988" y="3932238"/>
              <a:ext cx="130175" cy="114300"/>
            </a:xfrm>
            <a:custGeom>
              <a:avLst/>
              <a:gdLst>
                <a:gd name="T0" fmla="*/ 0 w 82"/>
                <a:gd name="T1" fmla="*/ 44450 h 72"/>
                <a:gd name="T2" fmla="*/ 130175 w 82"/>
                <a:gd name="T3" fmla="*/ 0 h 72"/>
                <a:gd name="T4" fmla="*/ 52388 w 82"/>
                <a:gd name="T5" fmla="*/ 114300 h 72"/>
                <a:gd name="T6" fmla="*/ 0 w 82"/>
                <a:gd name="T7" fmla="*/ 4445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72"/>
                <a:gd name="T14" fmla="*/ 82 w 82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72">
                  <a:moveTo>
                    <a:pt x="0" y="28"/>
                  </a:moveTo>
                  <a:lnTo>
                    <a:pt x="82" y="0"/>
                  </a:lnTo>
                  <a:lnTo>
                    <a:pt x="33" y="7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08" name="Line 16"/>
            <p:cNvSpPr>
              <a:spLocks noChangeShapeType="1"/>
            </p:cNvSpPr>
            <p:nvPr/>
          </p:nvSpPr>
          <p:spPr bwMode="auto">
            <a:xfrm flipH="1" flipV="1">
              <a:off x="2649538" y="3994150"/>
              <a:ext cx="325437" cy="17303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09" name="Freeform 17"/>
            <p:cNvSpPr>
              <a:spLocks/>
            </p:cNvSpPr>
            <p:nvPr/>
          </p:nvSpPr>
          <p:spPr bwMode="auto">
            <a:xfrm>
              <a:off x="2573338" y="3952875"/>
              <a:ext cx="96837" cy="71438"/>
            </a:xfrm>
            <a:custGeom>
              <a:avLst/>
              <a:gdLst>
                <a:gd name="T0" fmla="*/ 68262 w 61"/>
                <a:gd name="T1" fmla="*/ 71438 h 45"/>
                <a:gd name="T2" fmla="*/ 0 w 61"/>
                <a:gd name="T3" fmla="*/ 0 h 45"/>
                <a:gd name="T4" fmla="*/ 96837 w 61"/>
                <a:gd name="T5" fmla="*/ 17463 h 45"/>
                <a:gd name="T6" fmla="*/ 68262 w 61"/>
                <a:gd name="T7" fmla="*/ 71438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45"/>
                <a:gd name="T14" fmla="*/ 61 w 61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45">
                  <a:moveTo>
                    <a:pt x="43" y="45"/>
                  </a:moveTo>
                  <a:lnTo>
                    <a:pt x="0" y="0"/>
                  </a:lnTo>
                  <a:lnTo>
                    <a:pt x="61" y="11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 flipV="1">
              <a:off x="2449513" y="3659188"/>
              <a:ext cx="96837" cy="222250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1" name="Freeform 19"/>
            <p:cNvSpPr>
              <a:spLocks/>
            </p:cNvSpPr>
            <p:nvPr/>
          </p:nvSpPr>
          <p:spPr bwMode="auto">
            <a:xfrm>
              <a:off x="2501900" y="3548063"/>
              <a:ext cx="92075" cy="138112"/>
            </a:xfrm>
            <a:custGeom>
              <a:avLst/>
              <a:gdLst>
                <a:gd name="T0" fmla="*/ 0 w 58"/>
                <a:gd name="T1" fmla="*/ 103187 h 87"/>
                <a:gd name="T2" fmla="*/ 92075 w 58"/>
                <a:gd name="T3" fmla="*/ 0 h 87"/>
                <a:gd name="T4" fmla="*/ 79375 w 58"/>
                <a:gd name="T5" fmla="*/ 138112 h 87"/>
                <a:gd name="T6" fmla="*/ 0 w 58"/>
                <a:gd name="T7" fmla="*/ 103187 h 8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87"/>
                <a:gd name="T14" fmla="*/ 58 w 58"/>
                <a:gd name="T15" fmla="*/ 87 h 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87">
                  <a:moveTo>
                    <a:pt x="0" y="65"/>
                  </a:moveTo>
                  <a:lnTo>
                    <a:pt x="58" y="0"/>
                  </a:lnTo>
                  <a:lnTo>
                    <a:pt x="50" y="87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2" name="Line 20"/>
            <p:cNvSpPr>
              <a:spLocks noChangeShapeType="1"/>
            </p:cNvSpPr>
            <p:nvPr/>
          </p:nvSpPr>
          <p:spPr bwMode="auto">
            <a:xfrm flipV="1">
              <a:off x="1947863" y="4883150"/>
              <a:ext cx="155575" cy="28575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3" name="Freeform 21"/>
            <p:cNvSpPr>
              <a:spLocks/>
            </p:cNvSpPr>
            <p:nvPr/>
          </p:nvSpPr>
          <p:spPr bwMode="auto">
            <a:xfrm>
              <a:off x="2071688" y="4808538"/>
              <a:ext cx="71437" cy="96837"/>
            </a:xfrm>
            <a:custGeom>
              <a:avLst/>
              <a:gdLst>
                <a:gd name="T0" fmla="*/ 0 w 45"/>
                <a:gd name="T1" fmla="*/ 66675 h 61"/>
                <a:gd name="T2" fmla="*/ 71437 w 45"/>
                <a:gd name="T3" fmla="*/ 0 h 61"/>
                <a:gd name="T4" fmla="*/ 55562 w 45"/>
                <a:gd name="T5" fmla="*/ 96837 h 61"/>
                <a:gd name="T6" fmla="*/ 0 w 45"/>
                <a:gd name="T7" fmla="*/ 66675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61"/>
                <a:gd name="T14" fmla="*/ 45 w 4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61">
                  <a:moveTo>
                    <a:pt x="0" y="42"/>
                  </a:moveTo>
                  <a:lnTo>
                    <a:pt x="45" y="0"/>
                  </a:lnTo>
                  <a:lnTo>
                    <a:pt x="35" y="6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4" name="Line 22"/>
            <p:cNvSpPr>
              <a:spLocks noChangeShapeType="1"/>
            </p:cNvSpPr>
            <p:nvPr/>
          </p:nvSpPr>
          <p:spPr bwMode="auto">
            <a:xfrm flipH="1" flipV="1">
              <a:off x="2082800" y="4391025"/>
              <a:ext cx="144463" cy="30162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5" name="Freeform 23"/>
            <p:cNvSpPr>
              <a:spLocks/>
            </p:cNvSpPr>
            <p:nvPr/>
          </p:nvSpPr>
          <p:spPr bwMode="auto">
            <a:xfrm>
              <a:off x="2046288" y="4313238"/>
              <a:ext cx="68262" cy="98425"/>
            </a:xfrm>
            <a:custGeom>
              <a:avLst/>
              <a:gdLst>
                <a:gd name="T0" fmla="*/ 11112 w 43"/>
                <a:gd name="T1" fmla="*/ 98425 h 62"/>
                <a:gd name="T2" fmla="*/ 0 w 43"/>
                <a:gd name="T3" fmla="*/ 0 h 62"/>
                <a:gd name="T4" fmla="*/ 68262 w 43"/>
                <a:gd name="T5" fmla="*/ 71438 h 62"/>
                <a:gd name="T6" fmla="*/ 11112 w 43"/>
                <a:gd name="T7" fmla="*/ 98425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2"/>
                <a:gd name="T14" fmla="*/ 43 w 43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2">
                  <a:moveTo>
                    <a:pt x="7" y="62"/>
                  </a:moveTo>
                  <a:lnTo>
                    <a:pt x="0" y="0"/>
                  </a:lnTo>
                  <a:lnTo>
                    <a:pt x="43" y="45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6" name="Line 24"/>
            <p:cNvSpPr>
              <a:spLocks noChangeShapeType="1"/>
            </p:cNvSpPr>
            <p:nvPr/>
          </p:nvSpPr>
          <p:spPr bwMode="auto">
            <a:xfrm flipV="1">
              <a:off x="1655763" y="4418013"/>
              <a:ext cx="127000" cy="274637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7" name="Freeform 25"/>
            <p:cNvSpPr>
              <a:spLocks/>
            </p:cNvSpPr>
            <p:nvPr/>
          </p:nvSpPr>
          <p:spPr bwMode="auto">
            <a:xfrm>
              <a:off x="1738313" y="4308475"/>
              <a:ext cx="93662" cy="136525"/>
            </a:xfrm>
            <a:custGeom>
              <a:avLst/>
              <a:gdLst>
                <a:gd name="T0" fmla="*/ 0 w 59"/>
                <a:gd name="T1" fmla="*/ 100013 h 86"/>
                <a:gd name="T2" fmla="*/ 93662 w 59"/>
                <a:gd name="T3" fmla="*/ 0 h 86"/>
                <a:gd name="T4" fmla="*/ 79375 w 59"/>
                <a:gd name="T5" fmla="*/ 136525 h 86"/>
                <a:gd name="T6" fmla="*/ 0 w 59"/>
                <a:gd name="T7" fmla="*/ 100013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9"/>
                <a:gd name="T13" fmla="*/ 0 h 86"/>
                <a:gd name="T14" fmla="*/ 59 w 59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9" h="86">
                  <a:moveTo>
                    <a:pt x="0" y="63"/>
                  </a:moveTo>
                  <a:lnTo>
                    <a:pt x="59" y="0"/>
                  </a:lnTo>
                  <a:lnTo>
                    <a:pt x="50" y="8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8" name="Freeform 26"/>
            <p:cNvSpPr>
              <a:spLocks/>
            </p:cNvSpPr>
            <p:nvPr/>
          </p:nvSpPr>
          <p:spPr bwMode="auto">
            <a:xfrm>
              <a:off x="1798638" y="4073525"/>
              <a:ext cx="285750" cy="285750"/>
            </a:xfrm>
            <a:custGeom>
              <a:avLst/>
              <a:gdLst>
                <a:gd name="T0" fmla="*/ 0 w 922"/>
                <a:gd name="T1" fmla="*/ 143030 h 921"/>
                <a:gd name="T2" fmla="*/ 142875 w 922"/>
                <a:gd name="T3" fmla="*/ 0 h 921"/>
                <a:gd name="T4" fmla="*/ 285750 w 922"/>
                <a:gd name="T5" fmla="*/ 143030 h 921"/>
                <a:gd name="T6" fmla="*/ 285750 w 922"/>
                <a:gd name="T7" fmla="*/ 143030 h 921"/>
                <a:gd name="T8" fmla="*/ 142875 w 922"/>
                <a:gd name="T9" fmla="*/ 285750 h 921"/>
                <a:gd name="T10" fmla="*/ 0 w 922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19" name="Freeform 27"/>
            <p:cNvSpPr>
              <a:spLocks/>
            </p:cNvSpPr>
            <p:nvPr/>
          </p:nvSpPr>
          <p:spPr bwMode="auto">
            <a:xfrm>
              <a:off x="1798638" y="407352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ubicBezTo>
                    <a:pt x="40" y="180"/>
                    <a:pt x="0" y="139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0" name="Rectangle 28"/>
            <p:cNvSpPr>
              <a:spLocks noChangeArrowheads="1"/>
            </p:cNvSpPr>
            <p:nvPr/>
          </p:nvSpPr>
          <p:spPr bwMode="auto">
            <a:xfrm>
              <a:off x="1884363" y="4121150"/>
              <a:ext cx="92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1" name="Freeform 29"/>
            <p:cNvSpPr>
              <a:spLocks/>
            </p:cNvSpPr>
            <p:nvPr/>
          </p:nvSpPr>
          <p:spPr bwMode="auto">
            <a:xfrm>
              <a:off x="2084388" y="4549775"/>
              <a:ext cx="285750" cy="285750"/>
            </a:xfrm>
            <a:custGeom>
              <a:avLst/>
              <a:gdLst>
                <a:gd name="T0" fmla="*/ 0 w 921"/>
                <a:gd name="T1" fmla="*/ 143030 h 921"/>
                <a:gd name="T2" fmla="*/ 143030 w 921"/>
                <a:gd name="T3" fmla="*/ 0 h 921"/>
                <a:gd name="T4" fmla="*/ 285750 w 921"/>
                <a:gd name="T5" fmla="*/ 143030 h 921"/>
                <a:gd name="T6" fmla="*/ 285750 w 921"/>
                <a:gd name="T7" fmla="*/ 143030 h 921"/>
                <a:gd name="T8" fmla="*/ 143030 w 921"/>
                <a:gd name="T9" fmla="*/ 285750 h 921"/>
                <a:gd name="T10" fmla="*/ 0 w 921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1"/>
                <a:gd name="T20" fmla="*/ 921 w 921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1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2" name="Freeform 30"/>
            <p:cNvSpPr>
              <a:spLocks/>
            </p:cNvSpPr>
            <p:nvPr/>
          </p:nvSpPr>
          <p:spPr bwMode="auto">
            <a:xfrm>
              <a:off x="2084388" y="454977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3" name="Rectangle 31"/>
            <p:cNvSpPr>
              <a:spLocks noChangeArrowheads="1"/>
            </p:cNvSpPr>
            <p:nvPr/>
          </p:nvSpPr>
          <p:spPr bwMode="auto">
            <a:xfrm>
              <a:off x="2171700" y="4597400"/>
              <a:ext cx="92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4" name="Freeform 32"/>
            <p:cNvSpPr>
              <a:spLocks/>
            </p:cNvSpPr>
            <p:nvPr/>
          </p:nvSpPr>
          <p:spPr bwMode="auto">
            <a:xfrm>
              <a:off x="1512888" y="4549775"/>
              <a:ext cx="285750" cy="285750"/>
            </a:xfrm>
            <a:custGeom>
              <a:avLst/>
              <a:gdLst>
                <a:gd name="T0" fmla="*/ 0 w 921"/>
                <a:gd name="T1" fmla="*/ 143030 h 921"/>
                <a:gd name="T2" fmla="*/ 142720 w 921"/>
                <a:gd name="T3" fmla="*/ 0 h 921"/>
                <a:gd name="T4" fmla="*/ 285750 w 921"/>
                <a:gd name="T5" fmla="*/ 143030 h 921"/>
                <a:gd name="T6" fmla="*/ 285750 w 921"/>
                <a:gd name="T7" fmla="*/ 143030 h 921"/>
                <a:gd name="T8" fmla="*/ 142720 w 921"/>
                <a:gd name="T9" fmla="*/ 285750 h 921"/>
                <a:gd name="T10" fmla="*/ 0 w 921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1"/>
                <a:gd name="T20" fmla="*/ 921 w 921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1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1"/>
                    <a:pt x="460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5" name="Freeform 33"/>
            <p:cNvSpPr>
              <a:spLocks/>
            </p:cNvSpPr>
            <p:nvPr/>
          </p:nvSpPr>
          <p:spPr bwMode="auto">
            <a:xfrm>
              <a:off x="1512888" y="454977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6" name="Rectangle 34"/>
            <p:cNvSpPr>
              <a:spLocks noChangeArrowheads="1"/>
            </p:cNvSpPr>
            <p:nvPr/>
          </p:nvSpPr>
          <p:spPr bwMode="auto">
            <a:xfrm>
              <a:off x="1600200" y="4597400"/>
              <a:ext cx="92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7" name="Line 35"/>
            <p:cNvSpPr>
              <a:spLocks noChangeShapeType="1"/>
            </p:cNvSpPr>
            <p:nvPr/>
          </p:nvSpPr>
          <p:spPr bwMode="auto">
            <a:xfrm flipH="1" flipV="1">
              <a:off x="3021013" y="3103563"/>
              <a:ext cx="144462" cy="30162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8" name="Freeform 36"/>
            <p:cNvSpPr>
              <a:spLocks/>
            </p:cNvSpPr>
            <p:nvPr/>
          </p:nvSpPr>
          <p:spPr bwMode="auto">
            <a:xfrm>
              <a:off x="2982913" y="3025775"/>
              <a:ext cx="68262" cy="96838"/>
            </a:xfrm>
            <a:custGeom>
              <a:avLst/>
              <a:gdLst>
                <a:gd name="T0" fmla="*/ 12700 w 43"/>
                <a:gd name="T1" fmla="*/ 96838 h 61"/>
                <a:gd name="T2" fmla="*/ 0 w 43"/>
                <a:gd name="T3" fmla="*/ 0 h 61"/>
                <a:gd name="T4" fmla="*/ 68262 w 43"/>
                <a:gd name="T5" fmla="*/ 71438 h 61"/>
                <a:gd name="T6" fmla="*/ 12700 w 43"/>
                <a:gd name="T7" fmla="*/ 96838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1"/>
                <a:gd name="T14" fmla="*/ 43 w 4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1">
                  <a:moveTo>
                    <a:pt x="8" y="61"/>
                  </a:moveTo>
                  <a:lnTo>
                    <a:pt x="0" y="0"/>
                  </a:lnTo>
                  <a:lnTo>
                    <a:pt x="43" y="45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29" name="Line 37"/>
            <p:cNvSpPr>
              <a:spLocks noChangeShapeType="1"/>
            </p:cNvSpPr>
            <p:nvPr/>
          </p:nvSpPr>
          <p:spPr bwMode="auto">
            <a:xfrm flipV="1">
              <a:off x="2593975" y="3128963"/>
              <a:ext cx="125413" cy="276225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0" name="Freeform 38"/>
            <p:cNvSpPr>
              <a:spLocks/>
            </p:cNvSpPr>
            <p:nvPr/>
          </p:nvSpPr>
          <p:spPr bwMode="auto">
            <a:xfrm>
              <a:off x="2674938" y="3021013"/>
              <a:ext cx="95250" cy="136525"/>
            </a:xfrm>
            <a:custGeom>
              <a:avLst/>
              <a:gdLst>
                <a:gd name="T0" fmla="*/ 0 w 60"/>
                <a:gd name="T1" fmla="*/ 100013 h 86"/>
                <a:gd name="T2" fmla="*/ 95250 w 60"/>
                <a:gd name="T3" fmla="*/ 0 h 86"/>
                <a:gd name="T4" fmla="*/ 79375 w 60"/>
                <a:gd name="T5" fmla="*/ 136525 h 86"/>
                <a:gd name="T6" fmla="*/ 0 w 60"/>
                <a:gd name="T7" fmla="*/ 100013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6"/>
                <a:gd name="T14" fmla="*/ 60 w 60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6">
                  <a:moveTo>
                    <a:pt x="0" y="63"/>
                  </a:moveTo>
                  <a:lnTo>
                    <a:pt x="60" y="0"/>
                  </a:lnTo>
                  <a:lnTo>
                    <a:pt x="50" y="8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1" name="Freeform 39"/>
            <p:cNvSpPr>
              <a:spLocks/>
            </p:cNvSpPr>
            <p:nvPr/>
          </p:nvSpPr>
          <p:spPr bwMode="auto">
            <a:xfrm>
              <a:off x="2736850" y="2786063"/>
              <a:ext cx="285750" cy="285750"/>
            </a:xfrm>
            <a:custGeom>
              <a:avLst/>
              <a:gdLst>
                <a:gd name="T0" fmla="*/ 0 w 921"/>
                <a:gd name="T1" fmla="*/ 142720 h 921"/>
                <a:gd name="T2" fmla="*/ 142720 w 921"/>
                <a:gd name="T3" fmla="*/ 0 h 921"/>
                <a:gd name="T4" fmla="*/ 285750 w 921"/>
                <a:gd name="T5" fmla="*/ 142720 h 921"/>
                <a:gd name="T6" fmla="*/ 285750 w 921"/>
                <a:gd name="T7" fmla="*/ 142720 h 921"/>
                <a:gd name="T8" fmla="*/ 142720 w 921"/>
                <a:gd name="T9" fmla="*/ 285750 h 921"/>
                <a:gd name="T10" fmla="*/ 0 w 921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1"/>
                <a:gd name="T20" fmla="*/ 921 w 921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1">
                  <a:moveTo>
                    <a:pt x="0" y="460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0"/>
                  </a:cubicBezTo>
                  <a:cubicBezTo>
                    <a:pt x="921" y="460"/>
                    <a:pt x="921" y="460"/>
                    <a:pt x="921" y="460"/>
                  </a:cubicBezTo>
                  <a:cubicBezTo>
                    <a:pt x="921" y="715"/>
                    <a:pt x="715" y="921"/>
                    <a:pt x="460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2" name="Freeform 40"/>
            <p:cNvSpPr>
              <a:spLocks/>
            </p:cNvSpPr>
            <p:nvPr/>
          </p:nvSpPr>
          <p:spPr bwMode="auto">
            <a:xfrm>
              <a:off x="2736850" y="2786063"/>
              <a:ext cx="285750" cy="285750"/>
            </a:xfrm>
            <a:custGeom>
              <a:avLst/>
              <a:gdLst>
                <a:gd name="T0" fmla="*/ 0 w 180"/>
                <a:gd name="T1" fmla="*/ 141288 h 180"/>
                <a:gd name="T2" fmla="*/ 142875 w 180"/>
                <a:gd name="T3" fmla="*/ 0 h 180"/>
                <a:gd name="T4" fmla="*/ 285750 w 180"/>
                <a:gd name="T5" fmla="*/ 141288 h 180"/>
                <a:gd name="T6" fmla="*/ 285750 w 180"/>
                <a:gd name="T7" fmla="*/ 141288 h 180"/>
                <a:gd name="T8" fmla="*/ 142875 w 180"/>
                <a:gd name="T9" fmla="*/ 285750 h 180"/>
                <a:gd name="T10" fmla="*/ 0 w 180"/>
                <a:gd name="T11" fmla="*/ 141288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89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139"/>
                    <a:pt x="139" y="180"/>
                    <a:pt x="90" y="180"/>
                  </a:cubicBezTo>
                  <a:cubicBezTo>
                    <a:pt x="40" y="180"/>
                    <a:pt x="0" y="139"/>
                    <a:pt x="0" y="89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3" name="Rectangle 41"/>
            <p:cNvSpPr>
              <a:spLocks noChangeArrowheads="1"/>
            </p:cNvSpPr>
            <p:nvPr/>
          </p:nvSpPr>
          <p:spPr bwMode="auto">
            <a:xfrm>
              <a:off x="2822575" y="2830513"/>
              <a:ext cx="920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4" name="Freeform 42"/>
            <p:cNvSpPr>
              <a:spLocks/>
            </p:cNvSpPr>
            <p:nvPr/>
          </p:nvSpPr>
          <p:spPr bwMode="auto">
            <a:xfrm>
              <a:off x="3022600" y="3262313"/>
              <a:ext cx="285750" cy="285750"/>
            </a:xfrm>
            <a:custGeom>
              <a:avLst/>
              <a:gdLst>
                <a:gd name="T0" fmla="*/ 0 w 922"/>
                <a:gd name="T1" fmla="*/ 142720 h 921"/>
                <a:gd name="T2" fmla="*/ 142875 w 922"/>
                <a:gd name="T3" fmla="*/ 0 h 921"/>
                <a:gd name="T4" fmla="*/ 285750 w 922"/>
                <a:gd name="T5" fmla="*/ 142720 h 921"/>
                <a:gd name="T6" fmla="*/ 285750 w 922"/>
                <a:gd name="T7" fmla="*/ 142720 h 921"/>
                <a:gd name="T8" fmla="*/ 142875 w 922"/>
                <a:gd name="T9" fmla="*/ 285750 h 921"/>
                <a:gd name="T10" fmla="*/ 0 w 922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6" y="921"/>
                    <a:pt x="461" y="921"/>
                  </a:cubicBezTo>
                  <a:cubicBezTo>
                    <a:pt x="207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5" name="Freeform 43"/>
            <p:cNvSpPr>
              <a:spLocks/>
            </p:cNvSpPr>
            <p:nvPr/>
          </p:nvSpPr>
          <p:spPr bwMode="auto">
            <a:xfrm>
              <a:off x="3022600" y="3262313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6" name="Rectangle 44"/>
            <p:cNvSpPr>
              <a:spLocks noChangeArrowheads="1"/>
            </p:cNvSpPr>
            <p:nvPr/>
          </p:nvSpPr>
          <p:spPr bwMode="auto">
            <a:xfrm>
              <a:off x="3065463" y="3306763"/>
              <a:ext cx="1841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7" name="Freeform 45"/>
            <p:cNvSpPr>
              <a:spLocks/>
            </p:cNvSpPr>
            <p:nvPr/>
          </p:nvSpPr>
          <p:spPr bwMode="auto">
            <a:xfrm>
              <a:off x="2449513" y="3262313"/>
              <a:ext cx="287337" cy="285750"/>
            </a:xfrm>
            <a:custGeom>
              <a:avLst/>
              <a:gdLst>
                <a:gd name="T0" fmla="*/ 0 w 922"/>
                <a:gd name="T1" fmla="*/ 142720 h 921"/>
                <a:gd name="T2" fmla="*/ 143669 w 922"/>
                <a:gd name="T3" fmla="*/ 0 h 921"/>
                <a:gd name="T4" fmla="*/ 287337 w 922"/>
                <a:gd name="T5" fmla="*/ 142720 h 921"/>
                <a:gd name="T6" fmla="*/ 287337 w 922"/>
                <a:gd name="T7" fmla="*/ 142720 h 921"/>
                <a:gd name="T8" fmla="*/ 143669 w 922"/>
                <a:gd name="T9" fmla="*/ 285750 h 921"/>
                <a:gd name="T10" fmla="*/ 0 w 922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8" name="Freeform 46"/>
            <p:cNvSpPr>
              <a:spLocks/>
            </p:cNvSpPr>
            <p:nvPr/>
          </p:nvSpPr>
          <p:spPr bwMode="auto">
            <a:xfrm>
              <a:off x="2449513" y="3262313"/>
              <a:ext cx="287337" cy="285750"/>
            </a:xfrm>
            <a:custGeom>
              <a:avLst/>
              <a:gdLst>
                <a:gd name="T0" fmla="*/ 0 w 181"/>
                <a:gd name="T1" fmla="*/ 142875 h 180"/>
                <a:gd name="T2" fmla="*/ 144462 w 181"/>
                <a:gd name="T3" fmla="*/ 0 h 180"/>
                <a:gd name="T4" fmla="*/ 287337 w 181"/>
                <a:gd name="T5" fmla="*/ 142875 h 180"/>
                <a:gd name="T6" fmla="*/ 287337 w 181"/>
                <a:gd name="T7" fmla="*/ 142875 h 180"/>
                <a:gd name="T8" fmla="*/ 144462 w 181"/>
                <a:gd name="T9" fmla="*/ 285750 h 180"/>
                <a:gd name="T10" fmla="*/ 0 w 181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180"/>
                <a:gd name="T20" fmla="*/ 181 w 181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180">
                  <a:moveTo>
                    <a:pt x="0" y="90"/>
                  </a:moveTo>
                  <a:cubicBezTo>
                    <a:pt x="0" y="40"/>
                    <a:pt x="41" y="0"/>
                    <a:pt x="91" y="0"/>
                  </a:cubicBezTo>
                  <a:cubicBezTo>
                    <a:pt x="140" y="0"/>
                    <a:pt x="181" y="40"/>
                    <a:pt x="181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1" y="140"/>
                    <a:pt x="140" y="180"/>
                    <a:pt x="91" y="180"/>
                  </a:cubicBezTo>
                  <a:cubicBezTo>
                    <a:pt x="41" y="180"/>
                    <a:pt x="0" y="140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39" name="Rectangle 47"/>
            <p:cNvSpPr>
              <a:spLocks noChangeArrowheads="1"/>
            </p:cNvSpPr>
            <p:nvPr/>
          </p:nvSpPr>
          <p:spPr bwMode="auto">
            <a:xfrm>
              <a:off x="2540000" y="3306763"/>
              <a:ext cx="920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0" name="Freeform 48"/>
            <p:cNvSpPr>
              <a:spLocks/>
            </p:cNvSpPr>
            <p:nvPr/>
          </p:nvSpPr>
          <p:spPr bwMode="auto">
            <a:xfrm>
              <a:off x="2881313" y="2566988"/>
              <a:ext cx="354012" cy="393700"/>
            </a:xfrm>
            <a:custGeom>
              <a:avLst/>
              <a:gdLst>
                <a:gd name="T0" fmla="*/ 141287 w 223"/>
                <a:gd name="T1" fmla="*/ 360363 h 248"/>
                <a:gd name="T2" fmla="*/ 339725 w 223"/>
                <a:gd name="T3" fmla="*/ 254000 h 248"/>
                <a:gd name="T4" fmla="*/ 188912 w 223"/>
                <a:gd name="T5" fmla="*/ 26988 h 248"/>
                <a:gd name="T6" fmla="*/ 0 w 223"/>
                <a:gd name="T7" fmla="*/ 98425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3"/>
                <a:gd name="T13" fmla="*/ 0 h 248"/>
                <a:gd name="T14" fmla="*/ 223 w 223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3" h="248">
                  <a:moveTo>
                    <a:pt x="89" y="227"/>
                  </a:moveTo>
                  <a:cubicBezTo>
                    <a:pt x="150" y="248"/>
                    <a:pt x="206" y="218"/>
                    <a:pt x="214" y="160"/>
                  </a:cubicBezTo>
                  <a:cubicBezTo>
                    <a:pt x="223" y="102"/>
                    <a:pt x="180" y="38"/>
                    <a:pt x="119" y="17"/>
                  </a:cubicBezTo>
                  <a:cubicBezTo>
                    <a:pt x="67" y="0"/>
                    <a:pt x="18" y="18"/>
                    <a:pt x="0" y="62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1" name="Freeform 49"/>
            <p:cNvSpPr>
              <a:spLocks/>
            </p:cNvSpPr>
            <p:nvPr/>
          </p:nvSpPr>
          <p:spPr bwMode="auto">
            <a:xfrm>
              <a:off x="2836863" y="2654300"/>
              <a:ext cx="87312" cy="131763"/>
            </a:xfrm>
            <a:custGeom>
              <a:avLst/>
              <a:gdLst>
                <a:gd name="T0" fmla="*/ 87312 w 55"/>
                <a:gd name="T1" fmla="*/ 0 h 83"/>
                <a:gd name="T2" fmla="*/ 42862 w 55"/>
                <a:gd name="T3" fmla="*/ 131763 h 83"/>
                <a:gd name="T4" fmla="*/ 0 w 55"/>
                <a:gd name="T5" fmla="*/ 0 h 83"/>
                <a:gd name="T6" fmla="*/ 87312 w 55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83"/>
                <a:gd name="T14" fmla="*/ 55 w 55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83">
                  <a:moveTo>
                    <a:pt x="55" y="0"/>
                  </a:moveTo>
                  <a:lnTo>
                    <a:pt x="27" y="83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2" name="Freeform 50"/>
            <p:cNvSpPr>
              <a:spLocks/>
            </p:cNvSpPr>
            <p:nvPr/>
          </p:nvSpPr>
          <p:spPr bwMode="auto">
            <a:xfrm>
              <a:off x="2832100" y="4024313"/>
              <a:ext cx="285750" cy="285750"/>
            </a:xfrm>
            <a:custGeom>
              <a:avLst/>
              <a:gdLst>
                <a:gd name="T0" fmla="*/ 0 w 921"/>
                <a:gd name="T1" fmla="*/ 142875 h 922"/>
                <a:gd name="T2" fmla="*/ 143030 w 921"/>
                <a:gd name="T3" fmla="*/ 0 h 922"/>
                <a:gd name="T4" fmla="*/ 285750 w 921"/>
                <a:gd name="T5" fmla="*/ 142875 h 922"/>
                <a:gd name="T6" fmla="*/ 285750 w 921"/>
                <a:gd name="T7" fmla="*/ 142875 h 922"/>
                <a:gd name="T8" fmla="*/ 143030 w 921"/>
                <a:gd name="T9" fmla="*/ 285750 h 922"/>
                <a:gd name="T10" fmla="*/ 0 w 921"/>
                <a:gd name="T11" fmla="*/ 14287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3" name="Freeform 51"/>
            <p:cNvSpPr>
              <a:spLocks/>
            </p:cNvSpPr>
            <p:nvPr/>
          </p:nvSpPr>
          <p:spPr bwMode="auto">
            <a:xfrm>
              <a:off x="2832100" y="4024313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39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4" name="Rectangle 52"/>
            <p:cNvSpPr>
              <a:spLocks noChangeArrowheads="1"/>
            </p:cNvSpPr>
            <p:nvPr/>
          </p:nvSpPr>
          <p:spPr bwMode="auto">
            <a:xfrm>
              <a:off x="2876550" y="4071938"/>
              <a:ext cx="1841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5" name="Freeform 53"/>
            <p:cNvSpPr>
              <a:spLocks/>
            </p:cNvSpPr>
            <p:nvPr/>
          </p:nvSpPr>
          <p:spPr bwMode="auto">
            <a:xfrm>
              <a:off x="2306638" y="3738563"/>
              <a:ext cx="287337" cy="285750"/>
            </a:xfrm>
            <a:custGeom>
              <a:avLst/>
              <a:gdLst>
                <a:gd name="T0" fmla="*/ 0 w 922"/>
                <a:gd name="T1" fmla="*/ 142720 h 921"/>
                <a:gd name="T2" fmla="*/ 143669 w 922"/>
                <a:gd name="T3" fmla="*/ 0 h 921"/>
                <a:gd name="T4" fmla="*/ 287337 w 922"/>
                <a:gd name="T5" fmla="*/ 142720 h 921"/>
                <a:gd name="T6" fmla="*/ 287337 w 922"/>
                <a:gd name="T7" fmla="*/ 142720 h 921"/>
                <a:gd name="T8" fmla="*/ 143669 w 922"/>
                <a:gd name="T9" fmla="*/ 285750 h 921"/>
                <a:gd name="T10" fmla="*/ 0 w 922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6" y="921"/>
                    <a:pt x="461" y="921"/>
                  </a:cubicBezTo>
                  <a:cubicBezTo>
                    <a:pt x="207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6" name="Freeform 54"/>
            <p:cNvSpPr>
              <a:spLocks/>
            </p:cNvSpPr>
            <p:nvPr/>
          </p:nvSpPr>
          <p:spPr bwMode="auto">
            <a:xfrm>
              <a:off x="2306638" y="3738563"/>
              <a:ext cx="287337" cy="285750"/>
            </a:xfrm>
            <a:custGeom>
              <a:avLst/>
              <a:gdLst>
                <a:gd name="T0" fmla="*/ 0 w 181"/>
                <a:gd name="T1" fmla="*/ 142875 h 180"/>
                <a:gd name="T2" fmla="*/ 142875 w 181"/>
                <a:gd name="T3" fmla="*/ 0 h 180"/>
                <a:gd name="T4" fmla="*/ 287337 w 181"/>
                <a:gd name="T5" fmla="*/ 142875 h 180"/>
                <a:gd name="T6" fmla="*/ 287337 w 181"/>
                <a:gd name="T7" fmla="*/ 142875 h 180"/>
                <a:gd name="T8" fmla="*/ 142875 w 181"/>
                <a:gd name="T9" fmla="*/ 285750 h 180"/>
                <a:gd name="T10" fmla="*/ 0 w 181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180"/>
                <a:gd name="T20" fmla="*/ 181 w 181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180">
                  <a:moveTo>
                    <a:pt x="0" y="90"/>
                  </a:move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1" y="40"/>
                    <a:pt x="181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1" y="140"/>
                    <a:pt x="140" y="180"/>
                    <a:pt x="90" y="180"/>
                  </a:cubicBezTo>
                  <a:cubicBezTo>
                    <a:pt x="41" y="180"/>
                    <a:pt x="0" y="140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7" name="Rectangle 55"/>
            <p:cNvSpPr>
              <a:spLocks noChangeArrowheads="1"/>
            </p:cNvSpPr>
            <p:nvPr/>
          </p:nvSpPr>
          <p:spPr bwMode="auto">
            <a:xfrm>
              <a:off x="2351088" y="3783013"/>
              <a:ext cx="1841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8" name="Freeform 56"/>
            <p:cNvSpPr>
              <a:spLocks/>
            </p:cNvSpPr>
            <p:nvPr/>
          </p:nvSpPr>
          <p:spPr bwMode="auto">
            <a:xfrm>
              <a:off x="1804988" y="5026025"/>
              <a:ext cx="285750" cy="285750"/>
            </a:xfrm>
            <a:custGeom>
              <a:avLst/>
              <a:gdLst>
                <a:gd name="T0" fmla="*/ 0 w 922"/>
                <a:gd name="T1" fmla="*/ 143030 h 921"/>
                <a:gd name="T2" fmla="*/ 142875 w 922"/>
                <a:gd name="T3" fmla="*/ 0 h 921"/>
                <a:gd name="T4" fmla="*/ 285750 w 922"/>
                <a:gd name="T5" fmla="*/ 143030 h 921"/>
                <a:gd name="T6" fmla="*/ 285750 w 922"/>
                <a:gd name="T7" fmla="*/ 143030 h 921"/>
                <a:gd name="T8" fmla="*/ 142875 w 922"/>
                <a:gd name="T9" fmla="*/ 285750 h 921"/>
                <a:gd name="T10" fmla="*/ 0 w 922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49" name="Freeform 57"/>
            <p:cNvSpPr>
              <a:spLocks/>
            </p:cNvSpPr>
            <p:nvPr/>
          </p:nvSpPr>
          <p:spPr bwMode="auto">
            <a:xfrm>
              <a:off x="1804988" y="502602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1"/>
                    <a:pt x="40" y="0"/>
                    <a:pt x="90" y="0"/>
                  </a:cubicBezTo>
                  <a:cubicBezTo>
                    <a:pt x="140" y="0"/>
                    <a:pt x="180" y="41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0" name="Rectangle 58"/>
            <p:cNvSpPr>
              <a:spLocks noChangeArrowheads="1"/>
            </p:cNvSpPr>
            <p:nvPr/>
          </p:nvSpPr>
          <p:spPr bwMode="auto">
            <a:xfrm>
              <a:off x="1893888" y="5075238"/>
              <a:ext cx="920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1" name="AutoShape 59"/>
            <p:cNvSpPr>
              <a:spLocks noChangeAspect="1" noChangeArrowheads="1" noTextEdit="1"/>
            </p:cNvSpPr>
            <p:nvPr/>
          </p:nvSpPr>
          <p:spPr bwMode="auto">
            <a:xfrm>
              <a:off x="4486275" y="2438400"/>
              <a:ext cx="2103438" cy="289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2" name="Freeform 61"/>
            <p:cNvSpPr>
              <a:spLocks/>
            </p:cNvSpPr>
            <p:nvPr/>
          </p:nvSpPr>
          <p:spPr bwMode="auto">
            <a:xfrm>
              <a:off x="4849813" y="2792413"/>
              <a:ext cx="1063625" cy="1900237"/>
            </a:xfrm>
            <a:custGeom>
              <a:avLst/>
              <a:gdLst>
                <a:gd name="T0" fmla="*/ 26988 w 670"/>
                <a:gd name="T1" fmla="*/ 1900237 h 1197"/>
                <a:gd name="T2" fmla="*/ 992188 w 670"/>
                <a:gd name="T3" fmla="*/ 6350 h 1197"/>
                <a:gd name="T4" fmla="*/ 1063625 w 670"/>
                <a:gd name="T5" fmla="*/ 0 h 1197"/>
                <a:gd name="T6" fmla="*/ 0 60000 65536"/>
                <a:gd name="T7" fmla="*/ 0 60000 65536"/>
                <a:gd name="T8" fmla="*/ 0 60000 65536"/>
                <a:gd name="T9" fmla="*/ 0 w 670"/>
                <a:gd name="T10" fmla="*/ 0 h 1197"/>
                <a:gd name="T11" fmla="*/ 670 w 670"/>
                <a:gd name="T12" fmla="*/ 1197 h 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0" h="1197">
                  <a:moveTo>
                    <a:pt x="17" y="1197"/>
                  </a:moveTo>
                  <a:cubicBezTo>
                    <a:pt x="0" y="589"/>
                    <a:pt x="272" y="55"/>
                    <a:pt x="625" y="4"/>
                  </a:cubicBezTo>
                  <a:cubicBezTo>
                    <a:pt x="640" y="2"/>
                    <a:pt x="655" y="0"/>
                    <a:pt x="670" y="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3" name="Freeform 62"/>
            <p:cNvSpPr>
              <a:spLocks/>
            </p:cNvSpPr>
            <p:nvPr/>
          </p:nvSpPr>
          <p:spPr bwMode="auto">
            <a:xfrm>
              <a:off x="5897563" y="2747963"/>
              <a:ext cx="134937" cy="87312"/>
            </a:xfrm>
            <a:custGeom>
              <a:avLst/>
              <a:gdLst>
                <a:gd name="T0" fmla="*/ 7937 w 85"/>
                <a:gd name="T1" fmla="*/ 0 h 55"/>
                <a:gd name="T2" fmla="*/ 134937 w 85"/>
                <a:gd name="T3" fmla="*/ 53975 h 55"/>
                <a:gd name="T4" fmla="*/ 0 w 85"/>
                <a:gd name="T5" fmla="*/ 87312 h 55"/>
                <a:gd name="T6" fmla="*/ 7937 w 85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55"/>
                <a:gd name="T14" fmla="*/ 85 w 8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55">
                  <a:moveTo>
                    <a:pt x="5" y="0"/>
                  </a:moveTo>
                  <a:lnTo>
                    <a:pt x="85" y="34"/>
                  </a:lnTo>
                  <a:lnTo>
                    <a:pt x="0" y="5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4" name="Freeform 63"/>
            <p:cNvSpPr>
              <a:spLocks/>
            </p:cNvSpPr>
            <p:nvPr/>
          </p:nvSpPr>
          <p:spPr bwMode="auto">
            <a:xfrm>
              <a:off x="5162550" y="2860675"/>
              <a:ext cx="701675" cy="1355725"/>
            </a:xfrm>
            <a:custGeom>
              <a:avLst/>
              <a:gdLst>
                <a:gd name="T0" fmla="*/ 0 w 442"/>
                <a:gd name="T1" fmla="*/ 1355725 h 854"/>
                <a:gd name="T2" fmla="*/ 701675 w 442"/>
                <a:gd name="T3" fmla="*/ 0 h 854"/>
                <a:gd name="T4" fmla="*/ 0 60000 65536"/>
                <a:gd name="T5" fmla="*/ 0 60000 65536"/>
                <a:gd name="T6" fmla="*/ 0 w 442"/>
                <a:gd name="T7" fmla="*/ 0 h 854"/>
                <a:gd name="T8" fmla="*/ 442 w 442"/>
                <a:gd name="T9" fmla="*/ 854 h 8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2" h="854">
                  <a:moveTo>
                    <a:pt x="0" y="854"/>
                  </a:moveTo>
                  <a:cubicBezTo>
                    <a:pt x="9" y="424"/>
                    <a:pt x="196" y="61"/>
                    <a:pt x="442" y="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5" name="Freeform 64"/>
            <p:cNvSpPr>
              <a:spLocks/>
            </p:cNvSpPr>
            <p:nvPr/>
          </p:nvSpPr>
          <p:spPr bwMode="auto">
            <a:xfrm>
              <a:off x="5848350" y="2817813"/>
              <a:ext cx="134938" cy="87312"/>
            </a:xfrm>
            <a:custGeom>
              <a:avLst/>
              <a:gdLst>
                <a:gd name="T0" fmla="*/ 0 w 85"/>
                <a:gd name="T1" fmla="*/ 0 h 55"/>
                <a:gd name="T2" fmla="*/ 134938 w 85"/>
                <a:gd name="T3" fmla="*/ 28575 h 55"/>
                <a:gd name="T4" fmla="*/ 9525 w 85"/>
                <a:gd name="T5" fmla="*/ 87312 h 55"/>
                <a:gd name="T6" fmla="*/ 0 w 85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55"/>
                <a:gd name="T14" fmla="*/ 85 w 85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55">
                  <a:moveTo>
                    <a:pt x="0" y="0"/>
                  </a:moveTo>
                  <a:lnTo>
                    <a:pt x="85" y="18"/>
                  </a:lnTo>
                  <a:lnTo>
                    <a:pt x="6" y="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6" name="Freeform 65"/>
            <p:cNvSpPr>
              <a:spLocks/>
            </p:cNvSpPr>
            <p:nvPr/>
          </p:nvSpPr>
          <p:spPr bwMode="auto">
            <a:xfrm>
              <a:off x="5446713" y="2938463"/>
              <a:ext cx="404812" cy="942975"/>
            </a:xfrm>
            <a:custGeom>
              <a:avLst/>
              <a:gdLst>
                <a:gd name="T0" fmla="*/ 223837 w 255"/>
                <a:gd name="T1" fmla="*/ 942975 h 594"/>
                <a:gd name="T2" fmla="*/ 404812 w 255"/>
                <a:gd name="T3" fmla="*/ 0 h 594"/>
                <a:gd name="T4" fmla="*/ 0 60000 65536"/>
                <a:gd name="T5" fmla="*/ 0 60000 65536"/>
                <a:gd name="T6" fmla="*/ 0 w 255"/>
                <a:gd name="T7" fmla="*/ 0 h 594"/>
                <a:gd name="T8" fmla="*/ 255 w 255"/>
                <a:gd name="T9" fmla="*/ 594 h 5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5" h="594">
                  <a:moveTo>
                    <a:pt x="141" y="594"/>
                  </a:moveTo>
                  <a:cubicBezTo>
                    <a:pt x="0" y="316"/>
                    <a:pt x="40" y="110"/>
                    <a:pt x="255" y="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7" name="Freeform 66"/>
            <p:cNvSpPr>
              <a:spLocks/>
            </p:cNvSpPr>
            <p:nvPr/>
          </p:nvSpPr>
          <p:spPr bwMode="auto">
            <a:xfrm>
              <a:off x="5824538" y="2889250"/>
              <a:ext cx="138112" cy="93663"/>
            </a:xfrm>
            <a:custGeom>
              <a:avLst/>
              <a:gdLst>
                <a:gd name="T0" fmla="*/ 0 w 87"/>
                <a:gd name="T1" fmla="*/ 12700 h 59"/>
                <a:gd name="T2" fmla="*/ 138112 w 87"/>
                <a:gd name="T3" fmla="*/ 0 h 59"/>
                <a:gd name="T4" fmla="*/ 34925 w 87"/>
                <a:gd name="T5" fmla="*/ 93663 h 59"/>
                <a:gd name="T6" fmla="*/ 0 w 87"/>
                <a:gd name="T7" fmla="*/ 12700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59"/>
                <a:gd name="T14" fmla="*/ 87 w 87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59">
                  <a:moveTo>
                    <a:pt x="0" y="8"/>
                  </a:moveTo>
                  <a:lnTo>
                    <a:pt x="87" y="0"/>
                  </a:lnTo>
                  <a:lnTo>
                    <a:pt x="22" y="5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8" name="Freeform 67"/>
            <p:cNvSpPr>
              <a:spLocks noEditPoints="1"/>
            </p:cNvSpPr>
            <p:nvPr/>
          </p:nvSpPr>
          <p:spPr bwMode="auto">
            <a:xfrm>
              <a:off x="5151438" y="4005263"/>
              <a:ext cx="285750" cy="222250"/>
            </a:xfrm>
            <a:custGeom>
              <a:avLst/>
              <a:gdLst>
                <a:gd name="T0" fmla="*/ 5561 w 925"/>
                <a:gd name="T1" fmla="*/ 202412 h 717"/>
                <a:gd name="T2" fmla="*/ 21933 w 925"/>
                <a:gd name="T3" fmla="*/ 190013 h 717"/>
                <a:gd name="T4" fmla="*/ 36452 w 925"/>
                <a:gd name="T5" fmla="*/ 191873 h 717"/>
                <a:gd name="T6" fmla="*/ 34290 w 925"/>
                <a:gd name="T7" fmla="*/ 206441 h 717"/>
                <a:gd name="T8" fmla="*/ 17917 w 925"/>
                <a:gd name="T9" fmla="*/ 218840 h 717"/>
                <a:gd name="T10" fmla="*/ 3398 w 925"/>
                <a:gd name="T11" fmla="*/ 216980 h 717"/>
                <a:gd name="T12" fmla="*/ 5561 w 925"/>
                <a:gd name="T13" fmla="*/ 202412 h 717"/>
                <a:gd name="T14" fmla="*/ 54679 w 925"/>
                <a:gd name="T15" fmla="*/ 165215 h 717"/>
                <a:gd name="T16" fmla="*/ 71051 w 925"/>
                <a:gd name="T17" fmla="*/ 152816 h 717"/>
                <a:gd name="T18" fmla="*/ 85571 w 925"/>
                <a:gd name="T19" fmla="*/ 154676 h 717"/>
                <a:gd name="T20" fmla="*/ 83408 w 925"/>
                <a:gd name="T21" fmla="*/ 169245 h 717"/>
                <a:gd name="T22" fmla="*/ 67035 w 925"/>
                <a:gd name="T23" fmla="*/ 181644 h 717"/>
                <a:gd name="T24" fmla="*/ 52825 w 925"/>
                <a:gd name="T25" fmla="*/ 179474 h 717"/>
                <a:gd name="T26" fmla="*/ 54679 w 925"/>
                <a:gd name="T27" fmla="*/ 165215 h 717"/>
                <a:gd name="T28" fmla="*/ 104106 w 925"/>
                <a:gd name="T29" fmla="*/ 127709 h 717"/>
                <a:gd name="T30" fmla="*/ 120478 w 925"/>
                <a:gd name="T31" fmla="*/ 115310 h 717"/>
                <a:gd name="T32" fmla="*/ 134689 w 925"/>
                <a:gd name="T33" fmla="*/ 117479 h 717"/>
                <a:gd name="T34" fmla="*/ 132835 w 925"/>
                <a:gd name="T35" fmla="*/ 131738 h 717"/>
                <a:gd name="T36" fmla="*/ 116462 w 925"/>
                <a:gd name="T37" fmla="*/ 144447 h 717"/>
                <a:gd name="T38" fmla="*/ 101943 w 925"/>
                <a:gd name="T39" fmla="*/ 142277 h 717"/>
                <a:gd name="T40" fmla="*/ 104106 w 925"/>
                <a:gd name="T41" fmla="*/ 127709 h 717"/>
                <a:gd name="T42" fmla="*/ 153224 w 925"/>
                <a:gd name="T43" fmla="*/ 90512 h 717"/>
                <a:gd name="T44" fmla="*/ 169596 w 925"/>
                <a:gd name="T45" fmla="*/ 78113 h 717"/>
                <a:gd name="T46" fmla="*/ 184116 w 925"/>
                <a:gd name="T47" fmla="*/ 79973 h 717"/>
                <a:gd name="T48" fmla="*/ 181953 w 925"/>
                <a:gd name="T49" fmla="*/ 94541 h 717"/>
                <a:gd name="T50" fmla="*/ 165581 w 925"/>
                <a:gd name="T51" fmla="*/ 106940 h 717"/>
                <a:gd name="T52" fmla="*/ 151061 w 925"/>
                <a:gd name="T53" fmla="*/ 105081 h 717"/>
                <a:gd name="T54" fmla="*/ 153224 w 925"/>
                <a:gd name="T55" fmla="*/ 90512 h 717"/>
                <a:gd name="T56" fmla="*/ 202342 w 925"/>
                <a:gd name="T57" fmla="*/ 53315 h 717"/>
                <a:gd name="T58" fmla="*/ 218715 w 925"/>
                <a:gd name="T59" fmla="*/ 40916 h 717"/>
                <a:gd name="T60" fmla="*/ 233234 w 925"/>
                <a:gd name="T61" fmla="*/ 42776 h 717"/>
                <a:gd name="T62" fmla="*/ 231380 w 925"/>
                <a:gd name="T63" fmla="*/ 57345 h 717"/>
                <a:gd name="T64" fmla="*/ 214699 w 925"/>
                <a:gd name="T65" fmla="*/ 69744 h 717"/>
                <a:gd name="T66" fmla="*/ 200488 w 925"/>
                <a:gd name="T67" fmla="*/ 67574 h 717"/>
                <a:gd name="T68" fmla="*/ 202342 w 925"/>
                <a:gd name="T69" fmla="*/ 53315 h 717"/>
                <a:gd name="T70" fmla="*/ 251769 w 925"/>
                <a:gd name="T71" fmla="*/ 15809 h 717"/>
                <a:gd name="T72" fmla="*/ 268142 w 925"/>
                <a:gd name="T73" fmla="*/ 3410 h 717"/>
                <a:gd name="T74" fmla="*/ 282352 w 925"/>
                <a:gd name="T75" fmla="*/ 5579 h 717"/>
                <a:gd name="T76" fmla="*/ 280498 w 925"/>
                <a:gd name="T77" fmla="*/ 19838 h 717"/>
                <a:gd name="T78" fmla="*/ 264126 w 925"/>
                <a:gd name="T79" fmla="*/ 32547 h 717"/>
                <a:gd name="T80" fmla="*/ 249606 w 925"/>
                <a:gd name="T81" fmla="*/ 30377 h 717"/>
                <a:gd name="T82" fmla="*/ 251769 w 925"/>
                <a:gd name="T83" fmla="*/ 15809 h 7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25"/>
                <a:gd name="T127" fmla="*/ 0 h 717"/>
                <a:gd name="T128" fmla="*/ 925 w 925"/>
                <a:gd name="T129" fmla="*/ 717 h 7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25" h="717">
                  <a:moveTo>
                    <a:pt x="18" y="653"/>
                  </a:moveTo>
                  <a:lnTo>
                    <a:pt x="71" y="613"/>
                  </a:lnTo>
                  <a:cubicBezTo>
                    <a:pt x="86" y="602"/>
                    <a:pt x="107" y="605"/>
                    <a:pt x="118" y="619"/>
                  </a:cubicBezTo>
                  <a:cubicBezTo>
                    <a:pt x="129" y="634"/>
                    <a:pt x="126" y="655"/>
                    <a:pt x="111" y="666"/>
                  </a:cubicBezTo>
                  <a:lnTo>
                    <a:pt x="58" y="706"/>
                  </a:lnTo>
                  <a:cubicBezTo>
                    <a:pt x="43" y="717"/>
                    <a:pt x="22" y="714"/>
                    <a:pt x="11" y="700"/>
                  </a:cubicBezTo>
                  <a:cubicBezTo>
                    <a:pt x="0" y="685"/>
                    <a:pt x="3" y="664"/>
                    <a:pt x="18" y="653"/>
                  </a:cubicBezTo>
                  <a:close/>
                  <a:moveTo>
                    <a:pt x="177" y="533"/>
                  </a:moveTo>
                  <a:lnTo>
                    <a:pt x="230" y="493"/>
                  </a:lnTo>
                  <a:cubicBezTo>
                    <a:pt x="245" y="482"/>
                    <a:pt x="266" y="484"/>
                    <a:pt x="277" y="499"/>
                  </a:cubicBezTo>
                  <a:cubicBezTo>
                    <a:pt x="288" y="514"/>
                    <a:pt x="285" y="535"/>
                    <a:pt x="270" y="546"/>
                  </a:cubicBezTo>
                  <a:lnTo>
                    <a:pt x="217" y="586"/>
                  </a:lnTo>
                  <a:cubicBezTo>
                    <a:pt x="203" y="597"/>
                    <a:pt x="182" y="594"/>
                    <a:pt x="171" y="579"/>
                  </a:cubicBezTo>
                  <a:cubicBezTo>
                    <a:pt x="160" y="565"/>
                    <a:pt x="163" y="544"/>
                    <a:pt x="177" y="533"/>
                  </a:cubicBezTo>
                  <a:close/>
                  <a:moveTo>
                    <a:pt x="337" y="412"/>
                  </a:moveTo>
                  <a:lnTo>
                    <a:pt x="390" y="372"/>
                  </a:lnTo>
                  <a:cubicBezTo>
                    <a:pt x="404" y="361"/>
                    <a:pt x="425" y="364"/>
                    <a:pt x="436" y="379"/>
                  </a:cubicBezTo>
                  <a:cubicBezTo>
                    <a:pt x="447" y="393"/>
                    <a:pt x="444" y="414"/>
                    <a:pt x="430" y="425"/>
                  </a:cubicBezTo>
                  <a:lnTo>
                    <a:pt x="377" y="466"/>
                  </a:lnTo>
                  <a:cubicBezTo>
                    <a:pt x="362" y="477"/>
                    <a:pt x="341" y="474"/>
                    <a:pt x="330" y="459"/>
                  </a:cubicBezTo>
                  <a:cubicBezTo>
                    <a:pt x="319" y="444"/>
                    <a:pt x="322" y="423"/>
                    <a:pt x="337" y="412"/>
                  </a:cubicBezTo>
                  <a:close/>
                  <a:moveTo>
                    <a:pt x="496" y="292"/>
                  </a:moveTo>
                  <a:lnTo>
                    <a:pt x="549" y="252"/>
                  </a:lnTo>
                  <a:cubicBezTo>
                    <a:pt x="564" y="241"/>
                    <a:pt x="585" y="244"/>
                    <a:pt x="596" y="258"/>
                  </a:cubicBezTo>
                  <a:cubicBezTo>
                    <a:pt x="607" y="273"/>
                    <a:pt x="604" y="294"/>
                    <a:pt x="589" y="305"/>
                  </a:cubicBezTo>
                  <a:lnTo>
                    <a:pt x="536" y="345"/>
                  </a:lnTo>
                  <a:cubicBezTo>
                    <a:pt x="521" y="356"/>
                    <a:pt x="501" y="353"/>
                    <a:pt x="489" y="339"/>
                  </a:cubicBezTo>
                  <a:cubicBezTo>
                    <a:pt x="478" y="324"/>
                    <a:pt x="481" y="303"/>
                    <a:pt x="496" y="292"/>
                  </a:cubicBezTo>
                  <a:close/>
                  <a:moveTo>
                    <a:pt x="655" y="172"/>
                  </a:moveTo>
                  <a:lnTo>
                    <a:pt x="708" y="132"/>
                  </a:lnTo>
                  <a:cubicBezTo>
                    <a:pt x="723" y="121"/>
                    <a:pt x="744" y="124"/>
                    <a:pt x="755" y="138"/>
                  </a:cubicBezTo>
                  <a:cubicBezTo>
                    <a:pt x="766" y="153"/>
                    <a:pt x="763" y="174"/>
                    <a:pt x="749" y="185"/>
                  </a:cubicBezTo>
                  <a:lnTo>
                    <a:pt x="695" y="225"/>
                  </a:lnTo>
                  <a:cubicBezTo>
                    <a:pt x="681" y="236"/>
                    <a:pt x="660" y="233"/>
                    <a:pt x="649" y="218"/>
                  </a:cubicBezTo>
                  <a:cubicBezTo>
                    <a:pt x="638" y="204"/>
                    <a:pt x="641" y="183"/>
                    <a:pt x="655" y="172"/>
                  </a:cubicBezTo>
                  <a:close/>
                  <a:moveTo>
                    <a:pt x="815" y="51"/>
                  </a:moveTo>
                  <a:lnTo>
                    <a:pt x="868" y="11"/>
                  </a:lnTo>
                  <a:cubicBezTo>
                    <a:pt x="882" y="0"/>
                    <a:pt x="903" y="3"/>
                    <a:pt x="914" y="18"/>
                  </a:cubicBezTo>
                  <a:cubicBezTo>
                    <a:pt x="925" y="33"/>
                    <a:pt x="923" y="53"/>
                    <a:pt x="908" y="64"/>
                  </a:cubicBezTo>
                  <a:lnTo>
                    <a:pt x="855" y="105"/>
                  </a:lnTo>
                  <a:cubicBezTo>
                    <a:pt x="840" y="116"/>
                    <a:pt x="819" y="113"/>
                    <a:pt x="808" y="98"/>
                  </a:cubicBezTo>
                  <a:cubicBezTo>
                    <a:pt x="797" y="83"/>
                    <a:pt x="800" y="63"/>
                    <a:pt x="815" y="51"/>
                  </a:cubicBezTo>
                  <a:close/>
                </a:path>
              </a:pathLst>
            </a:custGeom>
            <a:solidFill>
              <a:srgbClr val="00CCFF"/>
            </a:solidFill>
            <a:ln w="4763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59" name="Freeform 68"/>
            <p:cNvSpPr>
              <a:spLocks/>
            </p:cNvSpPr>
            <p:nvPr/>
          </p:nvSpPr>
          <p:spPr bwMode="auto">
            <a:xfrm>
              <a:off x="5426075" y="3932238"/>
              <a:ext cx="111125" cy="98425"/>
            </a:xfrm>
            <a:custGeom>
              <a:avLst/>
              <a:gdLst>
                <a:gd name="T0" fmla="*/ 0 w 70"/>
                <a:gd name="T1" fmla="*/ 38100 h 62"/>
                <a:gd name="T2" fmla="*/ 111125 w 70"/>
                <a:gd name="T3" fmla="*/ 0 h 62"/>
                <a:gd name="T4" fmla="*/ 44450 w 70"/>
                <a:gd name="T5" fmla="*/ 98425 h 62"/>
                <a:gd name="T6" fmla="*/ 0 w 70"/>
                <a:gd name="T7" fmla="*/ 38100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62"/>
                <a:gd name="T14" fmla="*/ 70 w 70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62">
                  <a:moveTo>
                    <a:pt x="0" y="24"/>
                  </a:moveTo>
                  <a:lnTo>
                    <a:pt x="70" y="0"/>
                  </a:lnTo>
                  <a:lnTo>
                    <a:pt x="28" y="6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0" name="Line 69"/>
            <p:cNvSpPr>
              <a:spLocks noChangeShapeType="1"/>
            </p:cNvSpPr>
            <p:nvPr/>
          </p:nvSpPr>
          <p:spPr bwMode="auto">
            <a:xfrm flipH="1" flipV="1">
              <a:off x="5870575" y="3994150"/>
              <a:ext cx="325438" cy="173038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1" name="Freeform 70"/>
            <p:cNvSpPr>
              <a:spLocks/>
            </p:cNvSpPr>
            <p:nvPr/>
          </p:nvSpPr>
          <p:spPr bwMode="auto">
            <a:xfrm>
              <a:off x="5794375" y="3952875"/>
              <a:ext cx="96838" cy="71438"/>
            </a:xfrm>
            <a:custGeom>
              <a:avLst/>
              <a:gdLst>
                <a:gd name="T0" fmla="*/ 68263 w 61"/>
                <a:gd name="T1" fmla="*/ 71438 h 45"/>
                <a:gd name="T2" fmla="*/ 0 w 61"/>
                <a:gd name="T3" fmla="*/ 0 h 45"/>
                <a:gd name="T4" fmla="*/ 96838 w 61"/>
                <a:gd name="T5" fmla="*/ 17463 h 45"/>
                <a:gd name="T6" fmla="*/ 68263 w 61"/>
                <a:gd name="T7" fmla="*/ 71438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"/>
                <a:gd name="T13" fmla="*/ 0 h 45"/>
                <a:gd name="T14" fmla="*/ 61 w 61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" h="45">
                  <a:moveTo>
                    <a:pt x="43" y="45"/>
                  </a:moveTo>
                  <a:lnTo>
                    <a:pt x="0" y="0"/>
                  </a:lnTo>
                  <a:lnTo>
                    <a:pt x="61" y="11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2" name="Freeform 71"/>
            <p:cNvSpPr>
              <a:spLocks noEditPoints="1"/>
            </p:cNvSpPr>
            <p:nvPr/>
          </p:nvSpPr>
          <p:spPr bwMode="auto">
            <a:xfrm>
              <a:off x="5659438" y="3630613"/>
              <a:ext cx="125412" cy="263525"/>
            </a:xfrm>
            <a:custGeom>
              <a:avLst/>
              <a:gdLst>
                <a:gd name="T0" fmla="*/ 2162 w 406"/>
                <a:gd name="T1" fmla="*/ 247657 h 847"/>
                <a:gd name="T2" fmla="*/ 10502 w 406"/>
                <a:gd name="T3" fmla="*/ 228679 h 847"/>
                <a:gd name="T4" fmla="*/ 23785 w 406"/>
                <a:gd name="T5" fmla="*/ 223390 h 847"/>
                <a:gd name="T6" fmla="*/ 29345 w 406"/>
                <a:gd name="T7" fmla="*/ 236768 h 847"/>
                <a:gd name="T8" fmla="*/ 21314 w 406"/>
                <a:gd name="T9" fmla="*/ 255747 h 847"/>
                <a:gd name="T10" fmla="*/ 7722 w 406"/>
                <a:gd name="T11" fmla="*/ 261347 h 847"/>
                <a:gd name="T12" fmla="*/ 2162 w 406"/>
                <a:gd name="T13" fmla="*/ 247657 h 847"/>
                <a:gd name="T14" fmla="*/ 26565 w 406"/>
                <a:gd name="T15" fmla="*/ 190721 h 847"/>
                <a:gd name="T16" fmla="*/ 34596 w 406"/>
                <a:gd name="T17" fmla="*/ 171431 h 847"/>
                <a:gd name="T18" fmla="*/ 48188 w 406"/>
                <a:gd name="T19" fmla="*/ 166142 h 847"/>
                <a:gd name="T20" fmla="*/ 53748 w 406"/>
                <a:gd name="T21" fmla="*/ 179832 h 847"/>
                <a:gd name="T22" fmla="*/ 45408 w 406"/>
                <a:gd name="T23" fmla="*/ 198810 h 847"/>
                <a:gd name="T24" fmla="*/ 32125 w 406"/>
                <a:gd name="T25" fmla="*/ 204100 h 847"/>
                <a:gd name="T26" fmla="*/ 26565 w 406"/>
                <a:gd name="T27" fmla="*/ 190721 h 847"/>
                <a:gd name="T28" fmla="*/ 50968 w 406"/>
                <a:gd name="T29" fmla="*/ 133474 h 847"/>
                <a:gd name="T30" fmla="*/ 58999 w 406"/>
                <a:gd name="T31" fmla="*/ 114495 h 847"/>
                <a:gd name="T32" fmla="*/ 72591 w 406"/>
                <a:gd name="T33" fmla="*/ 108895 h 847"/>
                <a:gd name="T34" fmla="*/ 77842 w 406"/>
                <a:gd name="T35" fmla="*/ 122584 h 847"/>
                <a:gd name="T36" fmla="*/ 69811 w 406"/>
                <a:gd name="T37" fmla="*/ 141563 h 847"/>
                <a:gd name="T38" fmla="*/ 56219 w 406"/>
                <a:gd name="T39" fmla="*/ 147163 h 847"/>
                <a:gd name="T40" fmla="*/ 50968 w 406"/>
                <a:gd name="T41" fmla="*/ 133474 h 847"/>
                <a:gd name="T42" fmla="*/ 75062 w 406"/>
                <a:gd name="T43" fmla="*/ 76537 h 847"/>
                <a:gd name="T44" fmla="*/ 83402 w 406"/>
                <a:gd name="T45" fmla="*/ 57247 h 847"/>
                <a:gd name="T46" fmla="*/ 96685 w 406"/>
                <a:gd name="T47" fmla="*/ 51958 h 847"/>
                <a:gd name="T48" fmla="*/ 102245 w 406"/>
                <a:gd name="T49" fmla="*/ 65648 h 847"/>
                <a:gd name="T50" fmla="*/ 94213 w 406"/>
                <a:gd name="T51" fmla="*/ 84627 h 847"/>
                <a:gd name="T52" fmla="*/ 80622 w 406"/>
                <a:gd name="T53" fmla="*/ 89916 h 847"/>
                <a:gd name="T54" fmla="*/ 75062 w 406"/>
                <a:gd name="T55" fmla="*/ 76537 h 847"/>
                <a:gd name="T56" fmla="*/ 99465 w 406"/>
                <a:gd name="T57" fmla="*/ 19290 h 847"/>
                <a:gd name="T58" fmla="*/ 104407 w 406"/>
                <a:gd name="T59" fmla="*/ 7778 h 847"/>
                <a:gd name="T60" fmla="*/ 117998 w 406"/>
                <a:gd name="T61" fmla="*/ 2489 h 847"/>
                <a:gd name="T62" fmla="*/ 123250 w 406"/>
                <a:gd name="T63" fmla="*/ 15868 h 847"/>
                <a:gd name="T64" fmla="*/ 118307 w 406"/>
                <a:gd name="T65" fmla="*/ 27379 h 847"/>
                <a:gd name="T66" fmla="*/ 105025 w 406"/>
                <a:gd name="T67" fmla="*/ 32980 h 847"/>
                <a:gd name="T68" fmla="*/ 99465 w 406"/>
                <a:gd name="T69" fmla="*/ 19290 h 8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6"/>
                <a:gd name="T106" fmla="*/ 0 h 847"/>
                <a:gd name="T107" fmla="*/ 406 w 406"/>
                <a:gd name="T108" fmla="*/ 847 h 8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6" h="847">
                  <a:moveTo>
                    <a:pt x="7" y="796"/>
                  </a:moveTo>
                  <a:lnTo>
                    <a:pt x="34" y="735"/>
                  </a:lnTo>
                  <a:cubicBezTo>
                    <a:pt x="41" y="718"/>
                    <a:pt x="60" y="710"/>
                    <a:pt x="77" y="718"/>
                  </a:cubicBezTo>
                  <a:cubicBezTo>
                    <a:pt x="94" y="725"/>
                    <a:pt x="102" y="744"/>
                    <a:pt x="95" y="761"/>
                  </a:cubicBezTo>
                  <a:lnTo>
                    <a:pt x="69" y="822"/>
                  </a:lnTo>
                  <a:cubicBezTo>
                    <a:pt x="61" y="839"/>
                    <a:pt x="42" y="847"/>
                    <a:pt x="25" y="840"/>
                  </a:cubicBezTo>
                  <a:cubicBezTo>
                    <a:pt x="8" y="833"/>
                    <a:pt x="0" y="813"/>
                    <a:pt x="7" y="796"/>
                  </a:cubicBezTo>
                  <a:close/>
                  <a:moveTo>
                    <a:pt x="86" y="613"/>
                  </a:moveTo>
                  <a:lnTo>
                    <a:pt x="112" y="551"/>
                  </a:lnTo>
                  <a:cubicBezTo>
                    <a:pt x="120" y="535"/>
                    <a:pt x="139" y="527"/>
                    <a:pt x="156" y="534"/>
                  </a:cubicBezTo>
                  <a:cubicBezTo>
                    <a:pt x="173" y="541"/>
                    <a:pt x="181" y="561"/>
                    <a:pt x="174" y="578"/>
                  </a:cubicBezTo>
                  <a:lnTo>
                    <a:pt x="147" y="639"/>
                  </a:lnTo>
                  <a:cubicBezTo>
                    <a:pt x="140" y="656"/>
                    <a:pt x="121" y="664"/>
                    <a:pt x="104" y="656"/>
                  </a:cubicBezTo>
                  <a:cubicBezTo>
                    <a:pt x="87" y="649"/>
                    <a:pt x="79" y="630"/>
                    <a:pt x="86" y="613"/>
                  </a:cubicBezTo>
                  <a:close/>
                  <a:moveTo>
                    <a:pt x="165" y="429"/>
                  </a:moveTo>
                  <a:lnTo>
                    <a:pt x="191" y="368"/>
                  </a:lnTo>
                  <a:cubicBezTo>
                    <a:pt x="198" y="351"/>
                    <a:pt x="218" y="343"/>
                    <a:pt x="235" y="350"/>
                  </a:cubicBezTo>
                  <a:cubicBezTo>
                    <a:pt x="252" y="358"/>
                    <a:pt x="259" y="377"/>
                    <a:pt x="252" y="394"/>
                  </a:cubicBezTo>
                  <a:lnTo>
                    <a:pt x="226" y="455"/>
                  </a:lnTo>
                  <a:cubicBezTo>
                    <a:pt x="219" y="472"/>
                    <a:pt x="199" y="480"/>
                    <a:pt x="182" y="473"/>
                  </a:cubicBezTo>
                  <a:cubicBezTo>
                    <a:pt x="165" y="466"/>
                    <a:pt x="158" y="446"/>
                    <a:pt x="165" y="429"/>
                  </a:cubicBezTo>
                  <a:close/>
                  <a:moveTo>
                    <a:pt x="243" y="246"/>
                  </a:moveTo>
                  <a:lnTo>
                    <a:pt x="270" y="184"/>
                  </a:lnTo>
                  <a:cubicBezTo>
                    <a:pt x="277" y="168"/>
                    <a:pt x="296" y="160"/>
                    <a:pt x="313" y="167"/>
                  </a:cubicBezTo>
                  <a:cubicBezTo>
                    <a:pt x="330" y="174"/>
                    <a:pt x="338" y="194"/>
                    <a:pt x="331" y="211"/>
                  </a:cubicBezTo>
                  <a:lnTo>
                    <a:pt x="305" y="272"/>
                  </a:lnTo>
                  <a:cubicBezTo>
                    <a:pt x="297" y="289"/>
                    <a:pt x="278" y="297"/>
                    <a:pt x="261" y="289"/>
                  </a:cubicBezTo>
                  <a:cubicBezTo>
                    <a:pt x="244" y="282"/>
                    <a:pt x="236" y="262"/>
                    <a:pt x="243" y="246"/>
                  </a:cubicBezTo>
                  <a:close/>
                  <a:moveTo>
                    <a:pt x="322" y="62"/>
                  </a:moveTo>
                  <a:lnTo>
                    <a:pt x="338" y="25"/>
                  </a:lnTo>
                  <a:cubicBezTo>
                    <a:pt x="345" y="8"/>
                    <a:pt x="365" y="0"/>
                    <a:pt x="382" y="8"/>
                  </a:cubicBezTo>
                  <a:cubicBezTo>
                    <a:pt x="399" y="15"/>
                    <a:pt x="406" y="34"/>
                    <a:pt x="399" y="51"/>
                  </a:cubicBezTo>
                  <a:lnTo>
                    <a:pt x="383" y="88"/>
                  </a:lnTo>
                  <a:cubicBezTo>
                    <a:pt x="376" y="105"/>
                    <a:pt x="356" y="113"/>
                    <a:pt x="340" y="106"/>
                  </a:cubicBezTo>
                  <a:cubicBezTo>
                    <a:pt x="323" y="99"/>
                    <a:pt x="315" y="79"/>
                    <a:pt x="322" y="62"/>
                  </a:cubicBezTo>
                  <a:close/>
                </a:path>
              </a:pathLst>
            </a:custGeom>
            <a:solidFill>
              <a:srgbClr val="00CCFF"/>
            </a:solidFill>
            <a:ln w="4763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3" name="Freeform 72"/>
            <p:cNvSpPr>
              <a:spLocks/>
            </p:cNvSpPr>
            <p:nvPr/>
          </p:nvSpPr>
          <p:spPr bwMode="auto">
            <a:xfrm>
              <a:off x="5735638" y="3548063"/>
              <a:ext cx="79375" cy="117475"/>
            </a:xfrm>
            <a:custGeom>
              <a:avLst/>
              <a:gdLst>
                <a:gd name="T0" fmla="*/ 0 w 50"/>
                <a:gd name="T1" fmla="*/ 87313 h 74"/>
                <a:gd name="T2" fmla="*/ 79375 w 50"/>
                <a:gd name="T3" fmla="*/ 0 h 74"/>
                <a:gd name="T4" fmla="*/ 68263 w 50"/>
                <a:gd name="T5" fmla="*/ 117475 h 74"/>
                <a:gd name="T6" fmla="*/ 0 w 50"/>
                <a:gd name="T7" fmla="*/ 87313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"/>
                <a:gd name="T13" fmla="*/ 0 h 74"/>
                <a:gd name="T14" fmla="*/ 50 w 50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" h="74">
                  <a:moveTo>
                    <a:pt x="0" y="55"/>
                  </a:moveTo>
                  <a:lnTo>
                    <a:pt x="50" y="0"/>
                  </a:lnTo>
                  <a:lnTo>
                    <a:pt x="43" y="7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4" name="Line 73"/>
            <p:cNvSpPr>
              <a:spLocks noChangeShapeType="1"/>
            </p:cNvSpPr>
            <p:nvPr/>
          </p:nvSpPr>
          <p:spPr bwMode="auto">
            <a:xfrm flipV="1">
              <a:off x="5168900" y="4883150"/>
              <a:ext cx="155575" cy="285750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5" name="Freeform 74"/>
            <p:cNvSpPr>
              <a:spLocks/>
            </p:cNvSpPr>
            <p:nvPr/>
          </p:nvSpPr>
          <p:spPr bwMode="auto">
            <a:xfrm>
              <a:off x="5292725" y="4808538"/>
              <a:ext cx="71438" cy="96837"/>
            </a:xfrm>
            <a:custGeom>
              <a:avLst/>
              <a:gdLst>
                <a:gd name="T0" fmla="*/ 0 w 45"/>
                <a:gd name="T1" fmla="*/ 66675 h 61"/>
                <a:gd name="T2" fmla="*/ 71438 w 45"/>
                <a:gd name="T3" fmla="*/ 0 h 61"/>
                <a:gd name="T4" fmla="*/ 55563 w 45"/>
                <a:gd name="T5" fmla="*/ 96837 h 61"/>
                <a:gd name="T6" fmla="*/ 0 w 45"/>
                <a:gd name="T7" fmla="*/ 66675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61"/>
                <a:gd name="T14" fmla="*/ 45 w 4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61">
                  <a:moveTo>
                    <a:pt x="0" y="42"/>
                  </a:moveTo>
                  <a:lnTo>
                    <a:pt x="45" y="0"/>
                  </a:lnTo>
                  <a:lnTo>
                    <a:pt x="35" y="6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6" name="Line 75"/>
            <p:cNvSpPr>
              <a:spLocks noChangeShapeType="1"/>
            </p:cNvSpPr>
            <p:nvPr/>
          </p:nvSpPr>
          <p:spPr bwMode="auto">
            <a:xfrm flipH="1" flipV="1">
              <a:off x="5303838" y="4391025"/>
              <a:ext cx="144462" cy="30162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7" name="Freeform 76"/>
            <p:cNvSpPr>
              <a:spLocks/>
            </p:cNvSpPr>
            <p:nvPr/>
          </p:nvSpPr>
          <p:spPr bwMode="auto">
            <a:xfrm>
              <a:off x="5265738" y="4313238"/>
              <a:ext cx="68262" cy="98425"/>
            </a:xfrm>
            <a:custGeom>
              <a:avLst/>
              <a:gdLst>
                <a:gd name="T0" fmla="*/ 12700 w 43"/>
                <a:gd name="T1" fmla="*/ 98425 h 62"/>
                <a:gd name="T2" fmla="*/ 0 w 43"/>
                <a:gd name="T3" fmla="*/ 0 h 62"/>
                <a:gd name="T4" fmla="*/ 68262 w 43"/>
                <a:gd name="T5" fmla="*/ 71438 h 62"/>
                <a:gd name="T6" fmla="*/ 12700 w 43"/>
                <a:gd name="T7" fmla="*/ 98425 h 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2"/>
                <a:gd name="T14" fmla="*/ 43 w 43"/>
                <a:gd name="T15" fmla="*/ 62 h 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2">
                  <a:moveTo>
                    <a:pt x="8" y="62"/>
                  </a:moveTo>
                  <a:lnTo>
                    <a:pt x="0" y="0"/>
                  </a:lnTo>
                  <a:lnTo>
                    <a:pt x="43" y="45"/>
                  </a:lnTo>
                  <a:lnTo>
                    <a:pt x="8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8" name="Freeform 77"/>
            <p:cNvSpPr>
              <a:spLocks noEditPoints="1"/>
            </p:cNvSpPr>
            <p:nvPr/>
          </p:nvSpPr>
          <p:spPr bwMode="auto">
            <a:xfrm>
              <a:off x="4864100" y="4389438"/>
              <a:ext cx="157163" cy="315912"/>
            </a:xfrm>
            <a:custGeom>
              <a:avLst/>
              <a:gdLst>
                <a:gd name="T0" fmla="*/ 2480 w 507"/>
                <a:gd name="T1" fmla="*/ 299727 h 1015"/>
                <a:gd name="T2" fmla="*/ 11160 w 507"/>
                <a:gd name="T3" fmla="*/ 280742 h 1015"/>
                <a:gd name="T4" fmla="*/ 24799 w 507"/>
                <a:gd name="T5" fmla="*/ 275762 h 1015"/>
                <a:gd name="T6" fmla="*/ 29759 w 507"/>
                <a:gd name="T7" fmla="*/ 289456 h 1015"/>
                <a:gd name="T8" fmla="*/ 21389 w 507"/>
                <a:gd name="T9" fmla="*/ 308131 h 1015"/>
                <a:gd name="T10" fmla="*/ 7440 w 507"/>
                <a:gd name="T11" fmla="*/ 313422 h 1015"/>
                <a:gd name="T12" fmla="*/ 2480 w 507"/>
                <a:gd name="T13" fmla="*/ 299727 h 1015"/>
                <a:gd name="T14" fmla="*/ 28209 w 507"/>
                <a:gd name="T15" fmla="*/ 243081 h 1015"/>
                <a:gd name="T16" fmla="*/ 36888 w 507"/>
                <a:gd name="T17" fmla="*/ 224406 h 1015"/>
                <a:gd name="T18" fmla="*/ 50528 w 507"/>
                <a:gd name="T19" fmla="*/ 219115 h 1015"/>
                <a:gd name="T20" fmla="*/ 55798 w 507"/>
                <a:gd name="T21" fmla="*/ 233121 h 1015"/>
                <a:gd name="T22" fmla="*/ 47118 w 507"/>
                <a:gd name="T23" fmla="*/ 251796 h 1015"/>
                <a:gd name="T24" fmla="*/ 33479 w 507"/>
                <a:gd name="T25" fmla="*/ 256776 h 1015"/>
                <a:gd name="T26" fmla="*/ 28209 w 507"/>
                <a:gd name="T27" fmla="*/ 243081 h 1015"/>
                <a:gd name="T28" fmla="*/ 54248 w 507"/>
                <a:gd name="T29" fmla="*/ 186746 h 1015"/>
                <a:gd name="T30" fmla="*/ 62927 w 507"/>
                <a:gd name="T31" fmla="*/ 167760 h 1015"/>
                <a:gd name="T32" fmla="*/ 76567 w 507"/>
                <a:gd name="T33" fmla="*/ 162780 h 1015"/>
                <a:gd name="T34" fmla="*/ 81526 w 507"/>
                <a:gd name="T35" fmla="*/ 176475 h 1015"/>
                <a:gd name="T36" fmla="*/ 72847 w 507"/>
                <a:gd name="T37" fmla="*/ 195461 h 1015"/>
                <a:gd name="T38" fmla="*/ 59207 w 507"/>
                <a:gd name="T39" fmla="*/ 200441 h 1015"/>
                <a:gd name="T40" fmla="*/ 54248 w 507"/>
                <a:gd name="T41" fmla="*/ 186746 h 1015"/>
                <a:gd name="T42" fmla="*/ 79976 w 507"/>
                <a:gd name="T43" fmla="*/ 130100 h 1015"/>
                <a:gd name="T44" fmla="*/ 88656 w 507"/>
                <a:gd name="T45" fmla="*/ 111425 h 1015"/>
                <a:gd name="T46" fmla="*/ 102295 w 507"/>
                <a:gd name="T47" fmla="*/ 106134 h 1015"/>
                <a:gd name="T48" fmla="*/ 107255 w 507"/>
                <a:gd name="T49" fmla="*/ 120140 h 1015"/>
                <a:gd name="T50" fmla="*/ 98886 w 507"/>
                <a:gd name="T51" fmla="*/ 138815 h 1015"/>
                <a:gd name="T52" fmla="*/ 84936 w 507"/>
                <a:gd name="T53" fmla="*/ 143794 h 1015"/>
                <a:gd name="T54" fmla="*/ 79976 w 507"/>
                <a:gd name="T55" fmla="*/ 130100 h 1015"/>
                <a:gd name="T56" fmla="*/ 105705 w 507"/>
                <a:gd name="T57" fmla="*/ 73765 h 1015"/>
                <a:gd name="T58" fmla="*/ 114385 w 507"/>
                <a:gd name="T59" fmla="*/ 54779 h 1015"/>
                <a:gd name="T60" fmla="*/ 128024 w 507"/>
                <a:gd name="T61" fmla="*/ 49799 h 1015"/>
                <a:gd name="T62" fmla="*/ 133294 w 507"/>
                <a:gd name="T63" fmla="*/ 63494 h 1015"/>
                <a:gd name="T64" fmla="*/ 124614 w 507"/>
                <a:gd name="T65" fmla="*/ 82479 h 1015"/>
                <a:gd name="T66" fmla="*/ 110975 w 507"/>
                <a:gd name="T67" fmla="*/ 87459 h 1015"/>
                <a:gd name="T68" fmla="*/ 105705 w 507"/>
                <a:gd name="T69" fmla="*/ 73765 h 1015"/>
                <a:gd name="T70" fmla="*/ 131744 w 507"/>
                <a:gd name="T71" fmla="*/ 17118 h 1015"/>
                <a:gd name="T72" fmla="*/ 136084 w 507"/>
                <a:gd name="T73" fmla="*/ 7470 h 1015"/>
                <a:gd name="T74" fmla="*/ 149723 w 507"/>
                <a:gd name="T75" fmla="*/ 2490 h 1015"/>
                <a:gd name="T76" fmla="*/ 154993 w 507"/>
                <a:gd name="T77" fmla="*/ 16185 h 1015"/>
                <a:gd name="T78" fmla="*/ 150343 w 507"/>
                <a:gd name="T79" fmla="*/ 25833 h 1015"/>
                <a:gd name="T80" fmla="*/ 136704 w 507"/>
                <a:gd name="T81" fmla="*/ 31124 h 1015"/>
                <a:gd name="T82" fmla="*/ 131744 w 507"/>
                <a:gd name="T83" fmla="*/ 17118 h 101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7"/>
                <a:gd name="T127" fmla="*/ 0 h 1015"/>
                <a:gd name="T128" fmla="*/ 507 w 507"/>
                <a:gd name="T129" fmla="*/ 1015 h 101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7" h="1015">
                  <a:moveTo>
                    <a:pt x="8" y="963"/>
                  </a:moveTo>
                  <a:lnTo>
                    <a:pt x="36" y="902"/>
                  </a:lnTo>
                  <a:cubicBezTo>
                    <a:pt x="44" y="886"/>
                    <a:pt x="63" y="878"/>
                    <a:pt x="80" y="886"/>
                  </a:cubicBezTo>
                  <a:cubicBezTo>
                    <a:pt x="97" y="894"/>
                    <a:pt x="104" y="913"/>
                    <a:pt x="96" y="930"/>
                  </a:cubicBezTo>
                  <a:lnTo>
                    <a:pt x="69" y="990"/>
                  </a:lnTo>
                  <a:cubicBezTo>
                    <a:pt x="61" y="1007"/>
                    <a:pt x="41" y="1015"/>
                    <a:pt x="24" y="1007"/>
                  </a:cubicBezTo>
                  <a:cubicBezTo>
                    <a:pt x="8" y="999"/>
                    <a:pt x="0" y="979"/>
                    <a:pt x="8" y="963"/>
                  </a:cubicBezTo>
                  <a:close/>
                  <a:moveTo>
                    <a:pt x="91" y="781"/>
                  </a:moveTo>
                  <a:lnTo>
                    <a:pt x="119" y="721"/>
                  </a:lnTo>
                  <a:cubicBezTo>
                    <a:pt x="127" y="704"/>
                    <a:pt x="147" y="697"/>
                    <a:pt x="163" y="704"/>
                  </a:cubicBezTo>
                  <a:cubicBezTo>
                    <a:pt x="180" y="712"/>
                    <a:pt x="187" y="732"/>
                    <a:pt x="180" y="749"/>
                  </a:cubicBezTo>
                  <a:lnTo>
                    <a:pt x="152" y="809"/>
                  </a:lnTo>
                  <a:cubicBezTo>
                    <a:pt x="144" y="826"/>
                    <a:pt x="124" y="833"/>
                    <a:pt x="108" y="825"/>
                  </a:cubicBezTo>
                  <a:cubicBezTo>
                    <a:pt x="91" y="818"/>
                    <a:pt x="84" y="798"/>
                    <a:pt x="91" y="781"/>
                  </a:cubicBezTo>
                  <a:close/>
                  <a:moveTo>
                    <a:pt x="175" y="600"/>
                  </a:moveTo>
                  <a:lnTo>
                    <a:pt x="203" y="539"/>
                  </a:lnTo>
                  <a:cubicBezTo>
                    <a:pt x="210" y="523"/>
                    <a:pt x="230" y="515"/>
                    <a:pt x="247" y="523"/>
                  </a:cubicBezTo>
                  <a:cubicBezTo>
                    <a:pt x="263" y="531"/>
                    <a:pt x="271" y="550"/>
                    <a:pt x="263" y="567"/>
                  </a:cubicBezTo>
                  <a:lnTo>
                    <a:pt x="235" y="628"/>
                  </a:lnTo>
                  <a:cubicBezTo>
                    <a:pt x="228" y="644"/>
                    <a:pt x="208" y="652"/>
                    <a:pt x="191" y="644"/>
                  </a:cubicBezTo>
                  <a:cubicBezTo>
                    <a:pt x="174" y="636"/>
                    <a:pt x="167" y="616"/>
                    <a:pt x="175" y="600"/>
                  </a:cubicBezTo>
                  <a:close/>
                  <a:moveTo>
                    <a:pt x="258" y="418"/>
                  </a:moveTo>
                  <a:lnTo>
                    <a:pt x="286" y="358"/>
                  </a:lnTo>
                  <a:cubicBezTo>
                    <a:pt x="294" y="341"/>
                    <a:pt x="313" y="334"/>
                    <a:pt x="330" y="341"/>
                  </a:cubicBezTo>
                  <a:cubicBezTo>
                    <a:pt x="347" y="349"/>
                    <a:pt x="354" y="369"/>
                    <a:pt x="346" y="386"/>
                  </a:cubicBezTo>
                  <a:lnTo>
                    <a:pt x="319" y="446"/>
                  </a:lnTo>
                  <a:cubicBezTo>
                    <a:pt x="311" y="463"/>
                    <a:pt x="291" y="470"/>
                    <a:pt x="274" y="462"/>
                  </a:cubicBezTo>
                  <a:cubicBezTo>
                    <a:pt x="258" y="455"/>
                    <a:pt x="250" y="435"/>
                    <a:pt x="258" y="418"/>
                  </a:cubicBezTo>
                  <a:close/>
                  <a:moveTo>
                    <a:pt x="341" y="237"/>
                  </a:moveTo>
                  <a:lnTo>
                    <a:pt x="369" y="176"/>
                  </a:lnTo>
                  <a:cubicBezTo>
                    <a:pt x="377" y="160"/>
                    <a:pt x="397" y="152"/>
                    <a:pt x="413" y="160"/>
                  </a:cubicBezTo>
                  <a:cubicBezTo>
                    <a:pt x="430" y="168"/>
                    <a:pt x="437" y="187"/>
                    <a:pt x="430" y="204"/>
                  </a:cubicBezTo>
                  <a:lnTo>
                    <a:pt x="402" y="265"/>
                  </a:lnTo>
                  <a:cubicBezTo>
                    <a:pt x="394" y="281"/>
                    <a:pt x="374" y="289"/>
                    <a:pt x="358" y="281"/>
                  </a:cubicBezTo>
                  <a:cubicBezTo>
                    <a:pt x="341" y="273"/>
                    <a:pt x="334" y="254"/>
                    <a:pt x="341" y="237"/>
                  </a:cubicBezTo>
                  <a:close/>
                  <a:moveTo>
                    <a:pt x="425" y="55"/>
                  </a:moveTo>
                  <a:lnTo>
                    <a:pt x="439" y="24"/>
                  </a:lnTo>
                  <a:cubicBezTo>
                    <a:pt x="447" y="8"/>
                    <a:pt x="467" y="0"/>
                    <a:pt x="483" y="8"/>
                  </a:cubicBezTo>
                  <a:cubicBezTo>
                    <a:pt x="500" y="16"/>
                    <a:pt x="507" y="35"/>
                    <a:pt x="500" y="52"/>
                  </a:cubicBezTo>
                  <a:lnTo>
                    <a:pt x="485" y="83"/>
                  </a:lnTo>
                  <a:cubicBezTo>
                    <a:pt x="478" y="100"/>
                    <a:pt x="458" y="107"/>
                    <a:pt x="441" y="100"/>
                  </a:cubicBezTo>
                  <a:cubicBezTo>
                    <a:pt x="424" y="92"/>
                    <a:pt x="417" y="72"/>
                    <a:pt x="425" y="55"/>
                  </a:cubicBezTo>
                  <a:close/>
                </a:path>
              </a:pathLst>
            </a:custGeom>
            <a:solidFill>
              <a:srgbClr val="00CCFF"/>
            </a:solidFill>
            <a:ln w="4763" cap="flat">
              <a:solidFill>
                <a:srgbClr val="00CCF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69" name="Freeform 78"/>
            <p:cNvSpPr>
              <a:spLocks/>
            </p:cNvSpPr>
            <p:nvPr/>
          </p:nvSpPr>
          <p:spPr bwMode="auto">
            <a:xfrm>
              <a:off x="4972050" y="4308475"/>
              <a:ext cx="80963" cy="117475"/>
            </a:xfrm>
            <a:custGeom>
              <a:avLst/>
              <a:gdLst>
                <a:gd name="T0" fmla="*/ 0 w 51"/>
                <a:gd name="T1" fmla="*/ 85725 h 74"/>
                <a:gd name="T2" fmla="*/ 80963 w 51"/>
                <a:gd name="T3" fmla="*/ 0 h 74"/>
                <a:gd name="T4" fmla="*/ 68263 w 51"/>
                <a:gd name="T5" fmla="*/ 117475 h 74"/>
                <a:gd name="T6" fmla="*/ 0 w 51"/>
                <a:gd name="T7" fmla="*/ 85725 h 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74"/>
                <a:gd name="T14" fmla="*/ 51 w 51"/>
                <a:gd name="T15" fmla="*/ 74 h 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74">
                  <a:moveTo>
                    <a:pt x="0" y="54"/>
                  </a:moveTo>
                  <a:lnTo>
                    <a:pt x="51" y="0"/>
                  </a:lnTo>
                  <a:lnTo>
                    <a:pt x="43" y="7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0" name="Freeform 79"/>
            <p:cNvSpPr>
              <a:spLocks/>
            </p:cNvSpPr>
            <p:nvPr/>
          </p:nvSpPr>
          <p:spPr bwMode="auto">
            <a:xfrm>
              <a:off x="5019675" y="4073525"/>
              <a:ext cx="285750" cy="285750"/>
            </a:xfrm>
            <a:custGeom>
              <a:avLst/>
              <a:gdLst>
                <a:gd name="T0" fmla="*/ 0 w 922"/>
                <a:gd name="T1" fmla="*/ 143030 h 921"/>
                <a:gd name="T2" fmla="*/ 142875 w 922"/>
                <a:gd name="T3" fmla="*/ 0 h 921"/>
                <a:gd name="T4" fmla="*/ 285750 w 922"/>
                <a:gd name="T5" fmla="*/ 143030 h 921"/>
                <a:gd name="T6" fmla="*/ 285750 w 922"/>
                <a:gd name="T7" fmla="*/ 143030 h 921"/>
                <a:gd name="T8" fmla="*/ 142875 w 922"/>
                <a:gd name="T9" fmla="*/ 285750 h 921"/>
                <a:gd name="T10" fmla="*/ 0 w 922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1" name="Freeform 80"/>
            <p:cNvSpPr>
              <a:spLocks/>
            </p:cNvSpPr>
            <p:nvPr/>
          </p:nvSpPr>
          <p:spPr bwMode="auto">
            <a:xfrm>
              <a:off x="5019675" y="407352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39"/>
                    <a:pt x="140" y="180"/>
                    <a:pt x="90" y="180"/>
                  </a:cubicBezTo>
                  <a:cubicBezTo>
                    <a:pt x="40" y="180"/>
                    <a:pt x="0" y="139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2" name="Rectangle 81"/>
            <p:cNvSpPr>
              <a:spLocks noChangeArrowheads="1"/>
            </p:cNvSpPr>
            <p:nvPr/>
          </p:nvSpPr>
          <p:spPr bwMode="auto">
            <a:xfrm>
              <a:off x="5105400" y="4121150"/>
              <a:ext cx="92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3" name="Freeform 82"/>
            <p:cNvSpPr>
              <a:spLocks/>
            </p:cNvSpPr>
            <p:nvPr/>
          </p:nvSpPr>
          <p:spPr bwMode="auto">
            <a:xfrm>
              <a:off x="5305425" y="4549775"/>
              <a:ext cx="285750" cy="285750"/>
            </a:xfrm>
            <a:custGeom>
              <a:avLst/>
              <a:gdLst>
                <a:gd name="T0" fmla="*/ 0 w 921"/>
                <a:gd name="T1" fmla="*/ 143030 h 921"/>
                <a:gd name="T2" fmla="*/ 143030 w 921"/>
                <a:gd name="T3" fmla="*/ 0 h 921"/>
                <a:gd name="T4" fmla="*/ 285750 w 921"/>
                <a:gd name="T5" fmla="*/ 143030 h 921"/>
                <a:gd name="T6" fmla="*/ 285750 w 921"/>
                <a:gd name="T7" fmla="*/ 143030 h 921"/>
                <a:gd name="T8" fmla="*/ 143030 w 921"/>
                <a:gd name="T9" fmla="*/ 285750 h 921"/>
                <a:gd name="T10" fmla="*/ 0 w 921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1"/>
                <a:gd name="T20" fmla="*/ 921 w 921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1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4" name="Freeform 83"/>
            <p:cNvSpPr>
              <a:spLocks/>
            </p:cNvSpPr>
            <p:nvPr/>
          </p:nvSpPr>
          <p:spPr bwMode="auto">
            <a:xfrm>
              <a:off x="5305425" y="454977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5" name="Rectangle 84"/>
            <p:cNvSpPr>
              <a:spLocks noChangeArrowheads="1"/>
            </p:cNvSpPr>
            <p:nvPr/>
          </p:nvSpPr>
          <p:spPr bwMode="auto">
            <a:xfrm>
              <a:off x="5394325" y="4597400"/>
              <a:ext cx="92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6" name="Freeform 85"/>
            <p:cNvSpPr>
              <a:spLocks/>
            </p:cNvSpPr>
            <p:nvPr/>
          </p:nvSpPr>
          <p:spPr bwMode="auto">
            <a:xfrm>
              <a:off x="4733925" y="4549775"/>
              <a:ext cx="285750" cy="285750"/>
            </a:xfrm>
            <a:custGeom>
              <a:avLst/>
              <a:gdLst>
                <a:gd name="T0" fmla="*/ 0 w 921"/>
                <a:gd name="T1" fmla="*/ 143030 h 921"/>
                <a:gd name="T2" fmla="*/ 142720 w 921"/>
                <a:gd name="T3" fmla="*/ 0 h 921"/>
                <a:gd name="T4" fmla="*/ 285750 w 921"/>
                <a:gd name="T5" fmla="*/ 143030 h 921"/>
                <a:gd name="T6" fmla="*/ 285750 w 921"/>
                <a:gd name="T7" fmla="*/ 143030 h 921"/>
                <a:gd name="T8" fmla="*/ 142720 w 921"/>
                <a:gd name="T9" fmla="*/ 285750 h 921"/>
                <a:gd name="T10" fmla="*/ 0 w 921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1"/>
                <a:gd name="T20" fmla="*/ 921 w 921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1">
                  <a:moveTo>
                    <a:pt x="0" y="461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1"/>
                    <a:pt x="460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7" name="Freeform 86"/>
            <p:cNvSpPr>
              <a:spLocks/>
            </p:cNvSpPr>
            <p:nvPr/>
          </p:nvSpPr>
          <p:spPr bwMode="auto">
            <a:xfrm>
              <a:off x="4733925" y="454977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8" name="Rectangle 87"/>
            <p:cNvSpPr>
              <a:spLocks noChangeArrowheads="1"/>
            </p:cNvSpPr>
            <p:nvPr/>
          </p:nvSpPr>
          <p:spPr bwMode="auto">
            <a:xfrm>
              <a:off x="4822825" y="4597400"/>
              <a:ext cx="920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79" name="Line 88"/>
            <p:cNvSpPr>
              <a:spLocks noChangeShapeType="1"/>
            </p:cNvSpPr>
            <p:nvPr/>
          </p:nvSpPr>
          <p:spPr bwMode="auto">
            <a:xfrm flipH="1" flipV="1">
              <a:off x="6242050" y="3103563"/>
              <a:ext cx="144463" cy="301625"/>
            </a:xfrm>
            <a:prstGeom prst="line">
              <a:avLst/>
            </a:prstGeom>
            <a:noFill/>
            <a:ln w="142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0" name="Freeform 89"/>
            <p:cNvSpPr>
              <a:spLocks/>
            </p:cNvSpPr>
            <p:nvPr/>
          </p:nvSpPr>
          <p:spPr bwMode="auto">
            <a:xfrm>
              <a:off x="6203950" y="3025775"/>
              <a:ext cx="68263" cy="96838"/>
            </a:xfrm>
            <a:custGeom>
              <a:avLst/>
              <a:gdLst>
                <a:gd name="T0" fmla="*/ 12700 w 43"/>
                <a:gd name="T1" fmla="*/ 96838 h 61"/>
                <a:gd name="T2" fmla="*/ 0 w 43"/>
                <a:gd name="T3" fmla="*/ 0 h 61"/>
                <a:gd name="T4" fmla="*/ 68263 w 43"/>
                <a:gd name="T5" fmla="*/ 71438 h 61"/>
                <a:gd name="T6" fmla="*/ 12700 w 43"/>
                <a:gd name="T7" fmla="*/ 96838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61"/>
                <a:gd name="T14" fmla="*/ 43 w 43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61">
                  <a:moveTo>
                    <a:pt x="8" y="61"/>
                  </a:moveTo>
                  <a:lnTo>
                    <a:pt x="0" y="0"/>
                  </a:lnTo>
                  <a:lnTo>
                    <a:pt x="43" y="45"/>
                  </a:lnTo>
                  <a:lnTo>
                    <a:pt x="8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1" name="Line 90"/>
            <p:cNvSpPr>
              <a:spLocks noChangeShapeType="1"/>
            </p:cNvSpPr>
            <p:nvPr/>
          </p:nvSpPr>
          <p:spPr bwMode="auto">
            <a:xfrm flipV="1">
              <a:off x="5815013" y="3128963"/>
              <a:ext cx="125412" cy="276225"/>
            </a:xfrm>
            <a:prstGeom prst="line">
              <a:avLst/>
            </a:prstGeom>
            <a:noFill/>
            <a:ln w="26988" cap="rnd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2" name="Freeform 91"/>
            <p:cNvSpPr>
              <a:spLocks/>
            </p:cNvSpPr>
            <p:nvPr/>
          </p:nvSpPr>
          <p:spPr bwMode="auto">
            <a:xfrm>
              <a:off x="5895975" y="3021013"/>
              <a:ext cx="95250" cy="136525"/>
            </a:xfrm>
            <a:custGeom>
              <a:avLst/>
              <a:gdLst>
                <a:gd name="T0" fmla="*/ 0 w 60"/>
                <a:gd name="T1" fmla="*/ 100013 h 86"/>
                <a:gd name="T2" fmla="*/ 95250 w 60"/>
                <a:gd name="T3" fmla="*/ 0 h 86"/>
                <a:gd name="T4" fmla="*/ 79375 w 60"/>
                <a:gd name="T5" fmla="*/ 136525 h 86"/>
                <a:gd name="T6" fmla="*/ 0 w 60"/>
                <a:gd name="T7" fmla="*/ 100013 h 8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0"/>
                <a:gd name="T13" fmla="*/ 0 h 86"/>
                <a:gd name="T14" fmla="*/ 60 w 60"/>
                <a:gd name="T15" fmla="*/ 86 h 8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0" h="86">
                  <a:moveTo>
                    <a:pt x="0" y="63"/>
                  </a:moveTo>
                  <a:lnTo>
                    <a:pt x="60" y="0"/>
                  </a:lnTo>
                  <a:lnTo>
                    <a:pt x="50" y="8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3" name="Freeform 92"/>
            <p:cNvSpPr>
              <a:spLocks/>
            </p:cNvSpPr>
            <p:nvPr/>
          </p:nvSpPr>
          <p:spPr bwMode="auto">
            <a:xfrm>
              <a:off x="5957888" y="2786063"/>
              <a:ext cx="285750" cy="285750"/>
            </a:xfrm>
            <a:custGeom>
              <a:avLst/>
              <a:gdLst>
                <a:gd name="T0" fmla="*/ 0 w 921"/>
                <a:gd name="T1" fmla="*/ 142720 h 921"/>
                <a:gd name="T2" fmla="*/ 142720 w 921"/>
                <a:gd name="T3" fmla="*/ 0 h 921"/>
                <a:gd name="T4" fmla="*/ 285750 w 921"/>
                <a:gd name="T5" fmla="*/ 142720 h 921"/>
                <a:gd name="T6" fmla="*/ 285750 w 921"/>
                <a:gd name="T7" fmla="*/ 142720 h 921"/>
                <a:gd name="T8" fmla="*/ 142720 w 921"/>
                <a:gd name="T9" fmla="*/ 285750 h 921"/>
                <a:gd name="T10" fmla="*/ 0 w 921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1"/>
                <a:gd name="T20" fmla="*/ 921 w 921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1">
                  <a:moveTo>
                    <a:pt x="0" y="460"/>
                  </a:moveTo>
                  <a:cubicBezTo>
                    <a:pt x="0" y="206"/>
                    <a:pt x="206" y="0"/>
                    <a:pt x="460" y="0"/>
                  </a:cubicBezTo>
                  <a:cubicBezTo>
                    <a:pt x="715" y="0"/>
                    <a:pt x="921" y="206"/>
                    <a:pt x="921" y="460"/>
                  </a:cubicBezTo>
                  <a:cubicBezTo>
                    <a:pt x="921" y="460"/>
                    <a:pt x="921" y="460"/>
                    <a:pt x="921" y="460"/>
                  </a:cubicBezTo>
                  <a:cubicBezTo>
                    <a:pt x="921" y="715"/>
                    <a:pt x="715" y="921"/>
                    <a:pt x="460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4" name="Freeform 93"/>
            <p:cNvSpPr>
              <a:spLocks/>
            </p:cNvSpPr>
            <p:nvPr/>
          </p:nvSpPr>
          <p:spPr bwMode="auto">
            <a:xfrm>
              <a:off x="5957888" y="2786063"/>
              <a:ext cx="285750" cy="285750"/>
            </a:xfrm>
            <a:custGeom>
              <a:avLst/>
              <a:gdLst>
                <a:gd name="T0" fmla="*/ 0 w 180"/>
                <a:gd name="T1" fmla="*/ 141288 h 180"/>
                <a:gd name="T2" fmla="*/ 142875 w 180"/>
                <a:gd name="T3" fmla="*/ 0 h 180"/>
                <a:gd name="T4" fmla="*/ 285750 w 180"/>
                <a:gd name="T5" fmla="*/ 141288 h 180"/>
                <a:gd name="T6" fmla="*/ 285750 w 180"/>
                <a:gd name="T7" fmla="*/ 141288 h 180"/>
                <a:gd name="T8" fmla="*/ 142875 w 180"/>
                <a:gd name="T9" fmla="*/ 285750 h 180"/>
                <a:gd name="T10" fmla="*/ 0 w 180"/>
                <a:gd name="T11" fmla="*/ 141288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89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89"/>
                  </a:cubicBezTo>
                  <a:cubicBezTo>
                    <a:pt x="180" y="89"/>
                    <a:pt x="180" y="89"/>
                    <a:pt x="180" y="89"/>
                  </a:cubicBezTo>
                  <a:cubicBezTo>
                    <a:pt x="180" y="139"/>
                    <a:pt x="139" y="180"/>
                    <a:pt x="90" y="180"/>
                  </a:cubicBezTo>
                  <a:cubicBezTo>
                    <a:pt x="40" y="180"/>
                    <a:pt x="0" y="139"/>
                    <a:pt x="0" y="89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5" name="Rectangle 94"/>
            <p:cNvSpPr>
              <a:spLocks noChangeArrowheads="1"/>
            </p:cNvSpPr>
            <p:nvPr/>
          </p:nvSpPr>
          <p:spPr bwMode="auto">
            <a:xfrm>
              <a:off x="6043613" y="2830513"/>
              <a:ext cx="920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6" name="Freeform 95"/>
            <p:cNvSpPr>
              <a:spLocks/>
            </p:cNvSpPr>
            <p:nvPr/>
          </p:nvSpPr>
          <p:spPr bwMode="auto">
            <a:xfrm>
              <a:off x="6243638" y="3262313"/>
              <a:ext cx="285750" cy="285750"/>
            </a:xfrm>
            <a:custGeom>
              <a:avLst/>
              <a:gdLst>
                <a:gd name="T0" fmla="*/ 0 w 922"/>
                <a:gd name="T1" fmla="*/ 142720 h 921"/>
                <a:gd name="T2" fmla="*/ 142875 w 922"/>
                <a:gd name="T3" fmla="*/ 0 h 921"/>
                <a:gd name="T4" fmla="*/ 285750 w 922"/>
                <a:gd name="T5" fmla="*/ 142720 h 921"/>
                <a:gd name="T6" fmla="*/ 285750 w 922"/>
                <a:gd name="T7" fmla="*/ 142720 h 921"/>
                <a:gd name="T8" fmla="*/ 142875 w 922"/>
                <a:gd name="T9" fmla="*/ 285750 h 921"/>
                <a:gd name="T10" fmla="*/ 0 w 922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6" y="921"/>
                    <a:pt x="461" y="921"/>
                  </a:cubicBezTo>
                  <a:cubicBezTo>
                    <a:pt x="207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7" name="Freeform 96"/>
            <p:cNvSpPr>
              <a:spLocks/>
            </p:cNvSpPr>
            <p:nvPr/>
          </p:nvSpPr>
          <p:spPr bwMode="auto">
            <a:xfrm>
              <a:off x="6243638" y="3262313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40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8" name="Rectangle 97"/>
            <p:cNvSpPr>
              <a:spLocks noChangeArrowheads="1"/>
            </p:cNvSpPr>
            <p:nvPr/>
          </p:nvSpPr>
          <p:spPr bwMode="auto">
            <a:xfrm>
              <a:off x="6288088" y="3306763"/>
              <a:ext cx="1841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89" name="Freeform 98"/>
            <p:cNvSpPr>
              <a:spLocks/>
            </p:cNvSpPr>
            <p:nvPr/>
          </p:nvSpPr>
          <p:spPr bwMode="auto">
            <a:xfrm>
              <a:off x="5670550" y="3262313"/>
              <a:ext cx="287338" cy="285750"/>
            </a:xfrm>
            <a:custGeom>
              <a:avLst/>
              <a:gdLst>
                <a:gd name="T0" fmla="*/ 0 w 922"/>
                <a:gd name="T1" fmla="*/ 142720 h 921"/>
                <a:gd name="T2" fmla="*/ 143669 w 922"/>
                <a:gd name="T3" fmla="*/ 0 h 921"/>
                <a:gd name="T4" fmla="*/ 287338 w 922"/>
                <a:gd name="T5" fmla="*/ 142720 h 921"/>
                <a:gd name="T6" fmla="*/ 287338 w 922"/>
                <a:gd name="T7" fmla="*/ 142720 h 921"/>
                <a:gd name="T8" fmla="*/ 143669 w 922"/>
                <a:gd name="T9" fmla="*/ 285750 h 921"/>
                <a:gd name="T10" fmla="*/ 0 w 922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0" name="Freeform 99"/>
            <p:cNvSpPr>
              <a:spLocks/>
            </p:cNvSpPr>
            <p:nvPr/>
          </p:nvSpPr>
          <p:spPr bwMode="auto">
            <a:xfrm>
              <a:off x="5670550" y="3262313"/>
              <a:ext cx="287338" cy="285750"/>
            </a:xfrm>
            <a:custGeom>
              <a:avLst/>
              <a:gdLst>
                <a:gd name="T0" fmla="*/ 0 w 181"/>
                <a:gd name="T1" fmla="*/ 142875 h 180"/>
                <a:gd name="T2" fmla="*/ 144463 w 181"/>
                <a:gd name="T3" fmla="*/ 0 h 180"/>
                <a:gd name="T4" fmla="*/ 287338 w 181"/>
                <a:gd name="T5" fmla="*/ 142875 h 180"/>
                <a:gd name="T6" fmla="*/ 287338 w 181"/>
                <a:gd name="T7" fmla="*/ 142875 h 180"/>
                <a:gd name="T8" fmla="*/ 144463 w 181"/>
                <a:gd name="T9" fmla="*/ 285750 h 180"/>
                <a:gd name="T10" fmla="*/ 0 w 181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180"/>
                <a:gd name="T20" fmla="*/ 181 w 181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180">
                  <a:moveTo>
                    <a:pt x="0" y="90"/>
                  </a:moveTo>
                  <a:cubicBezTo>
                    <a:pt x="0" y="40"/>
                    <a:pt x="41" y="0"/>
                    <a:pt x="91" y="0"/>
                  </a:cubicBezTo>
                  <a:cubicBezTo>
                    <a:pt x="140" y="0"/>
                    <a:pt x="181" y="40"/>
                    <a:pt x="181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1" y="140"/>
                    <a:pt x="140" y="180"/>
                    <a:pt x="91" y="180"/>
                  </a:cubicBezTo>
                  <a:cubicBezTo>
                    <a:pt x="41" y="180"/>
                    <a:pt x="0" y="140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1" name="Rectangle 100"/>
            <p:cNvSpPr>
              <a:spLocks noChangeArrowheads="1"/>
            </p:cNvSpPr>
            <p:nvPr/>
          </p:nvSpPr>
          <p:spPr bwMode="auto">
            <a:xfrm>
              <a:off x="5761038" y="3306763"/>
              <a:ext cx="920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2" name="Freeform 101"/>
            <p:cNvSpPr>
              <a:spLocks/>
            </p:cNvSpPr>
            <p:nvPr/>
          </p:nvSpPr>
          <p:spPr bwMode="auto">
            <a:xfrm>
              <a:off x="6102350" y="2566988"/>
              <a:ext cx="354013" cy="393700"/>
            </a:xfrm>
            <a:custGeom>
              <a:avLst/>
              <a:gdLst>
                <a:gd name="T0" fmla="*/ 141288 w 223"/>
                <a:gd name="T1" fmla="*/ 360363 h 248"/>
                <a:gd name="T2" fmla="*/ 339725 w 223"/>
                <a:gd name="T3" fmla="*/ 254000 h 248"/>
                <a:gd name="T4" fmla="*/ 188913 w 223"/>
                <a:gd name="T5" fmla="*/ 26988 h 248"/>
                <a:gd name="T6" fmla="*/ 0 w 223"/>
                <a:gd name="T7" fmla="*/ 98425 h 2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3"/>
                <a:gd name="T13" fmla="*/ 0 h 248"/>
                <a:gd name="T14" fmla="*/ 223 w 223"/>
                <a:gd name="T15" fmla="*/ 248 h 2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3" h="248">
                  <a:moveTo>
                    <a:pt x="89" y="227"/>
                  </a:moveTo>
                  <a:cubicBezTo>
                    <a:pt x="150" y="248"/>
                    <a:pt x="206" y="218"/>
                    <a:pt x="214" y="160"/>
                  </a:cubicBezTo>
                  <a:cubicBezTo>
                    <a:pt x="223" y="102"/>
                    <a:pt x="180" y="38"/>
                    <a:pt x="119" y="17"/>
                  </a:cubicBezTo>
                  <a:cubicBezTo>
                    <a:pt x="67" y="0"/>
                    <a:pt x="18" y="18"/>
                    <a:pt x="0" y="62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3" name="Freeform 102"/>
            <p:cNvSpPr>
              <a:spLocks/>
            </p:cNvSpPr>
            <p:nvPr/>
          </p:nvSpPr>
          <p:spPr bwMode="auto">
            <a:xfrm>
              <a:off x="6057900" y="2654300"/>
              <a:ext cx="87313" cy="131763"/>
            </a:xfrm>
            <a:custGeom>
              <a:avLst/>
              <a:gdLst>
                <a:gd name="T0" fmla="*/ 87313 w 55"/>
                <a:gd name="T1" fmla="*/ 0 h 83"/>
                <a:gd name="T2" fmla="*/ 42863 w 55"/>
                <a:gd name="T3" fmla="*/ 131763 h 83"/>
                <a:gd name="T4" fmla="*/ 0 w 55"/>
                <a:gd name="T5" fmla="*/ 0 h 83"/>
                <a:gd name="T6" fmla="*/ 87313 w 55"/>
                <a:gd name="T7" fmla="*/ 0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83"/>
                <a:gd name="T14" fmla="*/ 55 w 55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83">
                  <a:moveTo>
                    <a:pt x="55" y="0"/>
                  </a:moveTo>
                  <a:lnTo>
                    <a:pt x="27" y="83"/>
                  </a:lnTo>
                  <a:lnTo>
                    <a:pt x="0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4" name="Freeform 103"/>
            <p:cNvSpPr>
              <a:spLocks/>
            </p:cNvSpPr>
            <p:nvPr/>
          </p:nvSpPr>
          <p:spPr bwMode="auto">
            <a:xfrm>
              <a:off x="6053138" y="4024313"/>
              <a:ext cx="285750" cy="285750"/>
            </a:xfrm>
            <a:custGeom>
              <a:avLst/>
              <a:gdLst>
                <a:gd name="T0" fmla="*/ 0 w 921"/>
                <a:gd name="T1" fmla="*/ 142875 h 922"/>
                <a:gd name="T2" fmla="*/ 143030 w 921"/>
                <a:gd name="T3" fmla="*/ 0 h 922"/>
                <a:gd name="T4" fmla="*/ 285750 w 921"/>
                <a:gd name="T5" fmla="*/ 142875 h 922"/>
                <a:gd name="T6" fmla="*/ 285750 w 921"/>
                <a:gd name="T7" fmla="*/ 142875 h 922"/>
                <a:gd name="T8" fmla="*/ 143030 w 921"/>
                <a:gd name="T9" fmla="*/ 285750 h 922"/>
                <a:gd name="T10" fmla="*/ 0 w 921"/>
                <a:gd name="T11" fmla="*/ 14287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1"/>
                <a:gd name="T19" fmla="*/ 0 h 922"/>
                <a:gd name="T20" fmla="*/ 921 w 921"/>
                <a:gd name="T21" fmla="*/ 922 h 9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1" h="922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1" y="206"/>
                    <a:pt x="921" y="461"/>
                  </a:cubicBezTo>
                  <a:cubicBezTo>
                    <a:pt x="921" y="461"/>
                    <a:pt x="921" y="461"/>
                    <a:pt x="921" y="461"/>
                  </a:cubicBezTo>
                  <a:cubicBezTo>
                    <a:pt x="921" y="715"/>
                    <a:pt x="715" y="922"/>
                    <a:pt x="461" y="922"/>
                  </a:cubicBezTo>
                  <a:cubicBezTo>
                    <a:pt x="206" y="922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5" name="Freeform 104"/>
            <p:cNvSpPr>
              <a:spLocks/>
            </p:cNvSpPr>
            <p:nvPr/>
          </p:nvSpPr>
          <p:spPr bwMode="auto">
            <a:xfrm>
              <a:off x="6053138" y="4024313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0"/>
                    <a:pt x="40" y="0"/>
                    <a:pt x="90" y="0"/>
                  </a:cubicBezTo>
                  <a:cubicBezTo>
                    <a:pt x="139" y="0"/>
                    <a:pt x="180" y="40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39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6" name="Rectangle 105"/>
            <p:cNvSpPr>
              <a:spLocks noChangeArrowheads="1"/>
            </p:cNvSpPr>
            <p:nvPr/>
          </p:nvSpPr>
          <p:spPr bwMode="auto">
            <a:xfrm>
              <a:off x="6094413" y="4071938"/>
              <a:ext cx="1841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7" name="Freeform 106"/>
            <p:cNvSpPr>
              <a:spLocks/>
            </p:cNvSpPr>
            <p:nvPr/>
          </p:nvSpPr>
          <p:spPr bwMode="auto">
            <a:xfrm>
              <a:off x="5527675" y="3738563"/>
              <a:ext cx="287338" cy="285750"/>
            </a:xfrm>
            <a:custGeom>
              <a:avLst/>
              <a:gdLst>
                <a:gd name="T0" fmla="*/ 0 w 922"/>
                <a:gd name="T1" fmla="*/ 142720 h 921"/>
                <a:gd name="T2" fmla="*/ 143669 w 922"/>
                <a:gd name="T3" fmla="*/ 0 h 921"/>
                <a:gd name="T4" fmla="*/ 287338 w 922"/>
                <a:gd name="T5" fmla="*/ 142720 h 921"/>
                <a:gd name="T6" fmla="*/ 287338 w 922"/>
                <a:gd name="T7" fmla="*/ 142720 h 921"/>
                <a:gd name="T8" fmla="*/ 143669 w 922"/>
                <a:gd name="T9" fmla="*/ 285750 h 921"/>
                <a:gd name="T10" fmla="*/ 0 w 922"/>
                <a:gd name="T11" fmla="*/ 14272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0"/>
                  </a:moveTo>
                  <a:cubicBezTo>
                    <a:pt x="0" y="206"/>
                    <a:pt x="207" y="0"/>
                    <a:pt x="461" y="0"/>
                  </a:cubicBezTo>
                  <a:cubicBezTo>
                    <a:pt x="716" y="0"/>
                    <a:pt x="922" y="206"/>
                    <a:pt x="922" y="460"/>
                  </a:cubicBezTo>
                  <a:cubicBezTo>
                    <a:pt x="922" y="460"/>
                    <a:pt x="922" y="460"/>
                    <a:pt x="922" y="460"/>
                  </a:cubicBezTo>
                  <a:cubicBezTo>
                    <a:pt x="922" y="715"/>
                    <a:pt x="716" y="921"/>
                    <a:pt x="461" y="921"/>
                  </a:cubicBezTo>
                  <a:cubicBezTo>
                    <a:pt x="207" y="921"/>
                    <a:pt x="0" y="715"/>
                    <a:pt x="0" y="460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8" name="Freeform 107"/>
            <p:cNvSpPr>
              <a:spLocks/>
            </p:cNvSpPr>
            <p:nvPr/>
          </p:nvSpPr>
          <p:spPr bwMode="auto">
            <a:xfrm>
              <a:off x="5527675" y="3738563"/>
              <a:ext cx="287338" cy="285750"/>
            </a:xfrm>
            <a:custGeom>
              <a:avLst/>
              <a:gdLst>
                <a:gd name="T0" fmla="*/ 0 w 181"/>
                <a:gd name="T1" fmla="*/ 142875 h 180"/>
                <a:gd name="T2" fmla="*/ 142875 w 181"/>
                <a:gd name="T3" fmla="*/ 0 h 180"/>
                <a:gd name="T4" fmla="*/ 287338 w 181"/>
                <a:gd name="T5" fmla="*/ 142875 h 180"/>
                <a:gd name="T6" fmla="*/ 287338 w 181"/>
                <a:gd name="T7" fmla="*/ 142875 h 180"/>
                <a:gd name="T8" fmla="*/ 142875 w 181"/>
                <a:gd name="T9" fmla="*/ 285750 h 180"/>
                <a:gd name="T10" fmla="*/ 0 w 181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180"/>
                <a:gd name="T20" fmla="*/ 181 w 181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180">
                  <a:moveTo>
                    <a:pt x="0" y="90"/>
                  </a:moveTo>
                  <a:cubicBezTo>
                    <a:pt x="0" y="40"/>
                    <a:pt x="41" y="0"/>
                    <a:pt x="90" y="0"/>
                  </a:cubicBezTo>
                  <a:cubicBezTo>
                    <a:pt x="140" y="0"/>
                    <a:pt x="181" y="40"/>
                    <a:pt x="181" y="90"/>
                  </a:cubicBezTo>
                  <a:cubicBezTo>
                    <a:pt x="181" y="90"/>
                    <a:pt x="181" y="90"/>
                    <a:pt x="181" y="90"/>
                  </a:cubicBezTo>
                  <a:cubicBezTo>
                    <a:pt x="181" y="140"/>
                    <a:pt x="140" y="180"/>
                    <a:pt x="90" y="180"/>
                  </a:cubicBezTo>
                  <a:cubicBezTo>
                    <a:pt x="41" y="180"/>
                    <a:pt x="0" y="140"/>
                    <a:pt x="0" y="90"/>
                  </a:cubicBezTo>
                </a:path>
              </a:pathLst>
            </a:custGeom>
            <a:noFill/>
            <a:ln w="26988" cap="rnd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699" name="Rectangle 108"/>
            <p:cNvSpPr>
              <a:spLocks noChangeArrowheads="1"/>
            </p:cNvSpPr>
            <p:nvPr/>
          </p:nvSpPr>
          <p:spPr bwMode="auto">
            <a:xfrm>
              <a:off x="5572125" y="3783013"/>
              <a:ext cx="1841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700" name="Freeform 109"/>
            <p:cNvSpPr>
              <a:spLocks/>
            </p:cNvSpPr>
            <p:nvPr/>
          </p:nvSpPr>
          <p:spPr bwMode="auto">
            <a:xfrm>
              <a:off x="5026025" y="5026025"/>
              <a:ext cx="285750" cy="285750"/>
            </a:xfrm>
            <a:custGeom>
              <a:avLst/>
              <a:gdLst>
                <a:gd name="T0" fmla="*/ 0 w 922"/>
                <a:gd name="T1" fmla="*/ 143030 h 921"/>
                <a:gd name="T2" fmla="*/ 142875 w 922"/>
                <a:gd name="T3" fmla="*/ 0 h 921"/>
                <a:gd name="T4" fmla="*/ 285750 w 922"/>
                <a:gd name="T5" fmla="*/ 143030 h 921"/>
                <a:gd name="T6" fmla="*/ 285750 w 922"/>
                <a:gd name="T7" fmla="*/ 143030 h 921"/>
                <a:gd name="T8" fmla="*/ 142875 w 922"/>
                <a:gd name="T9" fmla="*/ 285750 h 921"/>
                <a:gd name="T10" fmla="*/ 0 w 922"/>
                <a:gd name="T11" fmla="*/ 14303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2"/>
                <a:gd name="T19" fmla="*/ 0 h 921"/>
                <a:gd name="T20" fmla="*/ 922 w 922"/>
                <a:gd name="T21" fmla="*/ 921 h 9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2" h="921">
                  <a:moveTo>
                    <a:pt x="0" y="461"/>
                  </a:moveTo>
                  <a:cubicBezTo>
                    <a:pt x="0" y="206"/>
                    <a:pt x="206" y="0"/>
                    <a:pt x="461" y="0"/>
                  </a:cubicBezTo>
                  <a:cubicBezTo>
                    <a:pt x="715" y="0"/>
                    <a:pt x="922" y="206"/>
                    <a:pt x="922" y="461"/>
                  </a:cubicBezTo>
                  <a:cubicBezTo>
                    <a:pt x="922" y="461"/>
                    <a:pt x="922" y="461"/>
                    <a:pt x="922" y="461"/>
                  </a:cubicBezTo>
                  <a:cubicBezTo>
                    <a:pt x="922" y="715"/>
                    <a:pt x="715" y="921"/>
                    <a:pt x="461" y="921"/>
                  </a:cubicBezTo>
                  <a:cubicBezTo>
                    <a:pt x="206" y="921"/>
                    <a:pt x="0" y="715"/>
                    <a:pt x="0" y="461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701" name="Freeform 110"/>
            <p:cNvSpPr>
              <a:spLocks/>
            </p:cNvSpPr>
            <p:nvPr/>
          </p:nvSpPr>
          <p:spPr bwMode="auto">
            <a:xfrm>
              <a:off x="5026025" y="5026025"/>
              <a:ext cx="285750" cy="285750"/>
            </a:xfrm>
            <a:custGeom>
              <a:avLst/>
              <a:gdLst>
                <a:gd name="T0" fmla="*/ 0 w 180"/>
                <a:gd name="T1" fmla="*/ 142875 h 180"/>
                <a:gd name="T2" fmla="*/ 142875 w 180"/>
                <a:gd name="T3" fmla="*/ 0 h 180"/>
                <a:gd name="T4" fmla="*/ 285750 w 180"/>
                <a:gd name="T5" fmla="*/ 142875 h 180"/>
                <a:gd name="T6" fmla="*/ 285750 w 180"/>
                <a:gd name="T7" fmla="*/ 142875 h 180"/>
                <a:gd name="T8" fmla="*/ 142875 w 180"/>
                <a:gd name="T9" fmla="*/ 285750 h 180"/>
                <a:gd name="T10" fmla="*/ 0 w 180"/>
                <a:gd name="T11" fmla="*/ 142875 h 1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0"/>
                <a:gd name="T19" fmla="*/ 0 h 180"/>
                <a:gd name="T20" fmla="*/ 180 w 180"/>
                <a:gd name="T21" fmla="*/ 180 h 1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0" h="180">
                  <a:moveTo>
                    <a:pt x="0" y="90"/>
                  </a:moveTo>
                  <a:cubicBezTo>
                    <a:pt x="0" y="41"/>
                    <a:pt x="40" y="0"/>
                    <a:pt x="90" y="0"/>
                  </a:cubicBezTo>
                  <a:cubicBezTo>
                    <a:pt x="140" y="0"/>
                    <a:pt x="180" y="41"/>
                    <a:pt x="180" y="90"/>
                  </a:cubicBezTo>
                  <a:cubicBezTo>
                    <a:pt x="180" y="90"/>
                    <a:pt x="180" y="90"/>
                    <a:pt x="180" y="90"/>
                  </a:cubicBezTo>
                  <a:cubicBezTo>
                    <a:pt x="180" y="140"/>
                    <a:pt x="140" y="180"/>
                    <a:pt x="90" y="180"/>
                  </a:cubicBezTo>
                  <a:cubicBezTo>
                    <a:pt x="40" y="180"/>
                    <a:pt x="0" y="140"/>
                    <a:pt x="0" y="90"/>
                  </a:cubicBezTo>
                </a:path>
              </a:pathLst>
            </a:custGeom>
            <a:noFill/>
            <a:ln w="1428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25702" name="Rectangle 111"/>
            <p:cNvSpPr>
              <a:spLocks noChangeArrowheads="1"/>
            </p:cNvSpPr>
            <p:nvPr/>
          </p:nvSpPr>
          <p:spPr bwMode="auto">
            <a:xfrm>
              <a:off x="5114925" y="5075238"/>
              <a:ext cx="92075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sz="2400">
                <a:solidFill>
                  <a:srgbClr val="2F2B2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34105379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60400" y="495300"/>
            <a:ext cx="7772400" cy="6858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dirty="0"/>
              <a:t>Java Implementation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F2B20"/>
                </a:solidFill>
              </a:rPr>
              <a:t>Andy </a:t>
            </a:r>
            <a:r>
              <a:rPr lang="en-US" dirty="0" err="1">
                <a:solidFill>
                  <a:srgbClr val="2F2B20"/>
                </a:solidFill>
              </a:rPr>
              <a:t>Mirzaian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236F33E-8EC0-3840-9B73-15887B156626}" type="slidenum">
              <a:rPr lang="en-US" sz="1400">
                <a:solidFill>
                  <a:srgbClr val="2F2B20"/>
                </a:solidFill>
              </a:rPr>
              <a:pPr eaLnBrk="1" hangingPunct="1"/>
              <a:t>57</a:t>
            </a:fld>
            <a:endParaRPr lang="en-US" sz="1400">
              <a:solidFill>
                <a:srgbClr val="2F2B2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7511"/>
          <a:stretch/>
        </p:blipFill>
        <p:spPr>
          <a:xfrm>
            <a:off x="533400" y="1295399"/>
            <a:ext cx="8382000" cy="46482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Last Update: Dec 4, 2014</a:t>
            </a:r>
          </a:p>
        </p:txBody>
      </p:sp>
    </p:spTree>
    <p:extLst>
      <p:ext uri="{BB962C8B-B14F-4D97-AF65-F5344CB8AC3E}">
        <p14:creationId xmlns:p14="http://schemas.microsoft.com/office/powerpoint/2010/main" val="20814682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685800" y="2209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cs typeface="Arial" pitchFamily="34" charset="0"/>
              </a:rPr>
              <a:t>Heaps, Heap Sort, &amp;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cs typeface="Arial" pitchFamily="34" charset="0"/>
              </a:rPr>
              <a:t>Priority Queues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71092" y="4064361"/>
            <a:ext cx="7497146" cy="5205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CA" sz="2400" kern="0" dirty="0">
                <a:latin typeface="Rockwell" panose="02060603020205020403" pitchFamily="18" charset="0"/>
              </a:rPr>
              <a:t>J. W. J.  Williams,  1964</a:t>
            </a:r>
            <a:endParaRPr lang="en-US" sz="6600" b="1" kern="0" dirty="0">
              <a:latin typeface="Rockwell" panose="02060603020205020403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 altLang="en-US" sz="3600"/>
              <a:t>Abstract Data Types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838200"/>
            <a:ext cx="86868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solidFill>
                  <a:schemeClr val="tx2"/>
                </a:solidFill>
                <a:cs typeface="+mn-cs"/>
              </a:rPr>
              <a:t>Restricted Data Structure:</a:t>
            </a:r>
            <a:endParaRPr lang="en-CA" altLang="en-US" sz="2800" i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CA" altLang="en-US" sz="2800" i="0" dirty="0">
                <a:cs typeface="+mn-cs"/>
              </a:rPr>
              <a:t>Some times we limit what operation can be done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for efficiency 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understanding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</a:rPr>
              <a:t>Stack: </a:t>
            </a:r>
            <a:r>
              <a:rPr lang="en-US" sz="2800" i="0" dirty="0"/>
              <a:t>A list, but elements can only be </a:t>
            </a:r>
            <a:br>
              <a:rPr lang="en-US" sz="2800" i="0" dirty="0"/>
            </a:br>
            <a:r>
              <a:rPr lang="en-US" sz="2800" i="0" dirty="0"/>
              <a:t>     pushed onto and popped from the top.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Queue: </a:t>
            </a:r>
            <a:r>
              <a:rPr lang="en-US" sz="2800" i="0" dirty="0">
                <a:cs typeface="+mn-cs"/>
              </a:rPr>
              <a:t>A list, but elements can only be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added at the end and removed from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the front. 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800" i="0" dirty="0">
                <a:cs typeface="+mn-cs"/>
              </a:rPr>
              <a:t>Important in handling jobs.</a:t>
            </a:r>
          </a:p>
          <a:p>
            <a:pPr>
              <a:spcBef>
                <a:spcPts val="0"/>
              </a:spcBef>
              <a:defRPr/>
            </a:pPr>
            <a:r>
              <a:rPr lang="en-US" sz="2800" i="0" dirty="0">
                <a:solidFill>
                  <a:schemeClr val="tx2"/>
                </a:solidFill>
                <a:cs typeface="+mn-cs"/>
              </a:rPr>
              <a:t>Priority Queue: </a:t>
            </a:r>
            <a:r>
              <a:rPr lang="en-US" sz="2800" i="0" dirty="0">
                <a:cs typeface="+mn-cs"/>
              </a:rPr>
              <a:t>The “highest priority” element </a:t>
            </a:r>
            <a:br>
              <a:rPr lang="en-US" sz="2800" i="0" dirty="0">
                <a:cs typeface="+mn-cs"/>
              </a:rPr>
            </a:br>
            <a:r>
              <a:rPr lang="en-US" sz="2800" i="0" dirty="0">
                <a:cs typeface="+mn-cs"/>
              </a:rPr>
              <a:t>     is handled next.</a:t>
            </a: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CA" altLang="en-US" sz="2800" i="0" dirty="0">
              <a:cs typeface="+mn-cs"/>
            </a:endParaRP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2286000" y="1905000"/>
            <a:ext cx="4572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i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16325"/>
            <a:ext cx="24003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256213"/>
            <a:ext cx="839788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2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3581400" y="685800"/>
            <a:ext cx="5334000" cy="3200400"/>
            <a:chOff x="3581400" y="685800"/>
            <a:chExt cx="5334000" cy="3200400"/>
          </a:xfrm>
        </p:grpSpPr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3581400" y="685800"/>
              <a:ext cx="5334000" cy="1143000"/>
            </a:xfrm>
            <a:prstGeom prst="wedgeRoundRectCallout">
              <a:avLst>
                <a:gd name="adj1" fmla="val 30218"/>
                <a:gd name="adj2" fmla="val 76347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 dirty="0">
                  <a:solidFill>
                    <a:srgbClr val="FFFFFF"/>
                  </a:solidFill>
                </a:rPr>
                <a:t>Problem: Store value/data </a:t>
              </a:r>
              <a:br>
                <a:rPr lang="en-US" altLang="en-US" sz="3000" i="0" dirty="0">
                  <a:solidFill>
                    <a:srgbClr val="FFFFFF"/>
                  </a:solidFill>
                </a:rPr>
              </a:br>
              <a:r>
                <a:rPr lang="en-US" altLang="en-US" sz="3000" i="0" dirty="0">
                  <a:solidFill>
                    <a:srgbClr val="FFFFFF"/>
                  </a:solidFill>
                </a:rPr>
                <a:t>                associated with keys.</a:t>
              </a:r>
              <a:endParaRPr lang="en-US" altLang="en-US" i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>
              <a:off x="7391400" y="1752600"/>
              <a:ext cx="1447800" cy="2133600"/>
              <a:chOff x="2013" y="2206"/>
              <a:chExt cx="679" cy="10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52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04800" y="5573375"/>
            <a:ext cx="2558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Binary Search Tree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483225" y="557337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648075" y="557337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pSp>
        <p:nvGrpSpPr>
          <p:cNvPr id="116" name="Group 9"/>
          <p:cNvGrpSpPr>
            <a:grpSpLocks/>
          </p:cNvGrpSpPr>
          <p:nvPr/>
        </p:nvGrpSpPr>
        <p:grpSpPr bwMode="auto">
          <a:xfrm>
            <a:off x="1752600" y="1968038"/>
            <a:ext cx="2548311" cy="1460962"/>
            <a:chOff x="240" y="1392"/>
            <a:chExt cx="5208" cy="2640"/>
          </a:xfrm>
        </p:grpSpPr>
        <p:sp>
          <p:nvSpPr>
            <p:cNvPr id="117" name="Oval 10"/>
            <p:cNvSpPr>
              <a:spLocks noChangeArrowheads="1"/>
            </p:cNvSpPr>
            <p:nvPr/>
          </p:nvSpPr>
          <p:spPr bwMode="auto">
            <a:xfrm>
              <a:off x="2616" y="1392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38</a:t>
              </a:r>
            </a:p>
          </p:txBody>
        </p:sp>
        <p:sp>
          <p:nvSpPr>
            <p:cNvPr id="118" name="Oval 11"/>
            <p:cNvSpPr>
              <a:spLocks noChangeArrowheads="1"/>
            </p:cNvSpPr>
            <p:nvPr/>
          </p:nvSpPr>
          <p:spPr bwMode="auto">
            <a:xfrm>
              <a:off x="1272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25</a:t>
              </a:r>
            </a:p>
          </p:txBody>
        </p:sp>
        <p:cxnSp>
          <p:nvCxnSpPr>
            <p:cNvPr id="119" name="AutoShape 12"/>
            <p:cNvCxnSpPr>
              <a:cxnSpLocks noChangeShapeType="1"/>
              <a:stCxn id="117" idx="4"/>
              <a:endCxn id="118" idx="0"/>
            </p:cNvCxnSpPr>
            <p:nvPr/>
          </p:nvCxnSpPr>
          <p:spPr bwMode="auto">
            <a:xfrm flipH="1">
              <a:off x="1452" y="1686"/>
              <a:ext cx="1344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0" name="Oval 13"/>
            <p:cNvSpPr>
              <a:spLocks noChangeArrowheads="1"/>
            </p:cNvSpPr>
            <p:nvPr/>
          </p:nvSpPr>
          <p:spPr bwMode="auto">
            <a:xfrm>
              <a:off x="5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17</a:t>
              </a:r>
            </a:p>
          </p:txBody>
        </p:sp>
        <p:sp>
          <p:nvSpPr>
            <p:cNvPr id="121" name="Oval 14"/>
            <p:cNvSpPr>
              <a:spLocks noChangeArrowheads="1"/>
            </p:cNvSpPr>
            <p:nvPr/>
          </p:nvSpPr>
          <p:spPr bwMode="auto">
            <a:xfrm>
              <a:off x="2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</a:t>
              </a:r>
            </a:p>
          </p:txBody>
        </p:sp>
        <p:sp>
          <p:nvSpPr>
            <p:cNvPr id="123" name="Oval 15"/>
            <p:cNvSpPr>
              <a:spLocks noChangeArrowheads="1"/>
            </p:cNvSpPr>
            <p:nvPr/>
          </p:nvSpPr>
          <p:spPr bwMode="auto">
            <a:xfrm>
              <a:off x="8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21</a:t>
              </a:r>
            </a:p>
          </p:txBody>
        </p:sp>
        <p:cxnSp>
          <p:nvCxnSpPr>
            <p:cNvPr id="124" name="AutoShape 16"/>
            <p:cNvCxnSpPr>
              <a:cxnSpLocks noChangeShapeType="1"/>
              <a:stCxn id="120" idx="4"/>
              <a:endCxn id="121" idx="0"/>
            </p:cNvCxnSpPr>
            <p:nvPr/>
          </p:nvCxnSpPr>
          <p:spPr bwMode="auto">
            <a:xfrm flipH="1">
              <a:off x="4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3" name="AutoShape 17"/>
            <p:cNvCxnSpPr>
              <a:cxnSpLocks noChangeShapeType="1"/>
              <a:stCxn id="120" idx="4"/>
              <a:endCxn id="123" idx="0"/>
            </p:cNvCxnSpPr>
            <p:nvPr/>
          </p:nvCxnSpPr>
          <p:spPr bwMode="auto">
            <a:xfrm>
              <a:off x="7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4" name="AutoShape 18"/>
            <p:cNvCxnSpPr>
              <a:cxnSpLocks noChangeShapeType="1"/>
              <a:stCxn id="118" idx="4"/>
              <a:endCxn id="120" idx="0"/>
            </p:cNvCxnSpPr>
            <p:nvPr/>
          </p:nvCxnSpPr>
          <p:spPr bwMode="auto">
            <a:xfrm flipH="1">
              <a:off x="756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35" name="Oval 19"/>
            <p:cNvSpPr>
              <a:spLocks noChangeArrowheads="1"/>
            </p:cNvSpPr>
            <p:nvPr/>
          </p:nvSpPr>
          <p:spPr bwMode="auto">
            <a:xfrm>
              <a:off x="2004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31</a:t>
              </a:r>
            </a:p>
          </p:txBody>
        </p:sp>
        <p:sp>
          <p:nvSpPr>
            <p:cNvPr id="136" name="Oval 20"/>
            <p:cNvSpPr>
              <a:spLocks noChangeArrowheads="1"/>
            </p:cNvSpPr>
            <p:nvPr/>
          </p:nvSpPr>
          <p:spPr bwMode="auto">
            <a:xfrm>
              <a:off x="166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28</a:t>
              </a:r>
            </a:p>
          </p:txBody>
        </p:sp>
        <p:sp>
          <p:nvSpPr>
            <p:cNvPr id="137" name="Oval 21"/>
            <p:cNvSpPr>
              <a:spLocks noChangeArrowheads="1"/>
            </p:cNvSpPr>
            <p:nvPr/>
          </p:nvSpPr>
          <p:spPr bwMode="auto">
            <a:xfrm>
              <a:off x="2316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35</a:t>
              </a:r>
            </a:p>
          </p:txBody>
        </p:sp>
        <p:cxnSp>
          <p:nvCxnSpPr>
            <p:cNvPr id="138" name="AutoShape 22"/>
            <p:cNvCxnSpPr>
              <a:cxnSpLocks noChangeShapeType="1"/>
              <a:stCxn id="135" idx="4"/>
              <a:endCxn id="136" idx="0"/>
            </p:cNvCxnSpPr>
            <p:nvPr/>
          </p:nvCxnSpPr>
          <p:spPr bwMode="auto">
            <a:xfrm flipH="1">
              <a:off x="1848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39" name="AutoShape 23"/>
            <p:cNvCxnSpPr>
              <a:cxnSpLocks noChangeShapeType="1"/>
              <a:stCxn id="135" idx="4"/>
              <a:endCxn id="137" idx="0"/>
            </p:cNvCxnSpPr>
            <p:nvPr/>
          </p:nvCxnSpPr>
          <p:spPr bwMode="auto">
            <a:xfrm>
              <a:off x="2184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0" name="AutoShape 24"/>
            <p:cNvCxnSpPr>
              <a:cxnSpLocks noChangeShapeType="1"/>
              <a:stCxn id="118" idx="4"/>
              <a:endCxn id="135" idx="0"/>
            </p:cNvCxnSpPr>
            <p:nvPr/>
          </p:nvCxnSpPr>
          <p:spPr bwMode="auto">
            <a:xfrm>
              <a:off x="1452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1" name="Oval 25"/>
            <p:cNvSpPr>
              <a:spLocks noChangeArrowheads="1"/>
            </p:cNvSpPr>
            <p:nvPr/>
          </p:nvSpPr>
          <p:spPr bwMode="auto">
            <a:xfrm>
              <a:off x="4044" y="216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51</a:t>
              </a:r>
            </a:p>
          </p:txBody>
        </p:sp>
        <p:cxnSp>
          <p:nvCxnSpPr>
            <p:cNvPr id="142" name="AutoShape 26"/>
            <p:cNvCxnSpPr>
              <a:cxnSpLocks noChangeShapeType="1"/>
              <a:stCxn id="117" idx="4"/>
              <a:endCxn id="141" idx="0"/>
            </p:cNvCxnSpPr>
            <p:nvPr/>
          </p:nvCxnSpPr>
          <p:spPr bwMode="auto">
            <a:xfrm>
              <a:off x="2796" y="1686"/>
              <a:ext cx="1428" cy="468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3" name="Oval 27"/>
            <p:cNvSpPr>
              <a:spLocks noChangeArrowheads="1"/>
            </p:cNvSpPr>
            <p:nvPr/>
          </p:nvSpPr>
          <p:spPr bwMode="auto">
            <a:xfrm>
              <a:off x="3348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42</a:t>
              </a:r>
            </a:p>
          </p:txBody>
        </p:sp>
        <p:sp>
          <p:nvSpPr>
            <p:cNvPr id="144" name="Oval 28"/>
            <p:cNvSpPr>
              <a:spLocks noChangeArrowheads="1"/>
            </p:cNvSpPr>
            <p:nvPr/>
          </p:nvSpPr>
          <p:spPr bwMode="auto">
            <a:xfrm>
              <a:off x="3012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40</a:t>
              </a:r>
            </a:p>
          </p:txBody>
        </p:sp>
        <p:sp>
          <p:nvSpPr>
            <p:cNvPr id="145" name="Oval 29"/>
            <p:cNvSpPr>
              <a:spLocks noChangeArrowheads="1"/>
            </p:cNvSpPr>
            <p:nvPr/>
          </p:nvSpPr>
          <p:spPr bwMode="auto">
            <a:xfrm>
              <a:off x="366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49</a:t>
              </a:r>
            </a:p>
          </p:txBody>
        </p:sp>
        <p:cxnSp>
          <p:nvCxnSpPr>
            <p:cNvPr id="146" name="AutoShape 30"/>
            <p:cNvCxnSpPr>
              <a:cxnSpLocks noChangeShapeType="1"/>
              <a:stCxn id="143" idx="4"/>
              <a:endCxn id="144" idx="0"/>
            </p:cNvCxnSpPr>
            <p:nvPr/>
          </p:nvCxnSpPr>
          <p:spPr bwMode="auto">
            <a:xfrm flipH="1">
              <a:off x="3192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7" name="AutoShape 31"/>
            <p:cNvCxnSpPr>
              <a:cxnSpLocks noChangeShapeType="1"/>
              <a:stCxn id="143" idx="4"/>
              <a:endCxn id="145" idx="0"/>
            </p:cNvCxnSpPr>
            <p:nvPr/>
          </p:nvCxnSpPr>
          <p:spPr bwMode="auto">
            <a:xfrm>
              <a:off x="3528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48" name="AutoShape 32"/>
            <p:cNvCxnSpPr>
              <a:cxnSpLocks noChangeShapeType="1"/>
              <a:stCxn id="141" idx="4"/>
              <a:endCxn id="143" idx="0"/>
            </p:cNvCxnSpPr>
            <p:nvPr/>
          </p:nvCxnSpPr>
          <p:spPr bwMode="auto">
            <a:xfrm flipH="1">
              <a:off x="3528" y="2454"/>
              <a:ext cx="696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49" name="Oval 33"/>
            <p:cNvSpPr>
              <a:spLocks noChangeArrowheads="1"/>
            </p:cNvSpPr>
            <p:nvPr/>
          </p:nvSpPr>
          <p:spPr bwMode="auto">
            <a:xfrm>
              <a:off x="4776" y="2880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63</a:t>
              </a:r>
            </a:p>
          </p:txBody>
        </p:sp>
        <p:sp>
          <p:nvSpPr>
            <p:cNvPr id="150" name="Oval 34"/>
            <p:cNvSpPr>
              <a:spLocks noChangeArrowheads="1"/>
            </p:cNvSpPr>
            <p:nvPr/>
          </p:nvSpPr>
          <p:spPr bwMode="auto">
            <a:xfrm>
              <a:off x="4440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55</a:t>
              </a:r>
            </a:p>
          </p:txBody>
        </p:sp>
        <p:sp>
          <p:nvSpPr>
            <p:cNvPr id="151" name="Oval 35"/>
            <p:cNvSpPr>
              <a:spLocks noChangeArrowheads="1"/>
            </p:cNvSpPr>
            <p:nvPr/>
          </p:nvSpPr>
          <p:spPr bwMode="auto">
            <a:xfrm>
              <a:off x="5088" y="3744"/>
              <a:ext cx="360" cy="28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400" b="0">
                  <a:solidFill>
                    <a:srgbClr val="FBEFD2"/>
                  </a:solidFill>
                  <a:latin typeface="Arial Rounded MT Bold" pitchFamily="38" charset="0"/>
                </a:rPr>
                <a:t>71</a:t>
              </a:r>
            </a:p>
          </p:txBody>
        </p:sp>
        <p:cxnSp>
          <p:nvCxnSpPr>
            <p:cNvPr id="152" name="AutoShape 36"/>
            <p:cNvCxnSpPr>
              <a:cxnSpLocks noChangeShapeType="1"/>
              <a:stCxn id="149" idx="4"/>
              <a:endCxn id="150" idx="0"/>
            </p:cNvCxnSpPr>
            <p:nvPr/>
          </p:nvCxnSpPr>
          <p:spPr bwMode="auto">
            <a:xfrm flipH="1">
              <a:off x="4620" y="3174"/>
              <a:ext cx="336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3" name="AutoShape 37"/>
            <p:cNvCxnSpPr>
              <a:cxnSpLocks noChangeShapeType="1"/>
              <a:stCxn id="149" idx="4"/>
              <a:endCxn id="151" idx="0"/>
            </p:cNvCxnSpPr>
            <p:nvPr/>
          </p:nvCxnSpPr>
          <p:spPr bwMode="auto">
            <a:xfrm>
              <a:off x="4956" y="3174"/>
              <a:ext cx="312" cy="564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54" name="AutoShape 38"/>
            <p:cNvCxnSpPr>
              <a:cxnSpLocks noChangeShapeType="1"/>
              <a:stCxn id="141" idx="4"/>
              <a:endCxn id="149" idx="0"/>
            </p:cNvCxnSpPr>
            <p:nvPr/>
          </p:nvCxnSpPr>
          <p:spPr bwMode="auto">
            <a:xfrm>
              <a:off x="4224" y="2454"/>
              <a:ext cx="732" cy="420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060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4" grpId="0"/>
      <p:bldP spid="5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Priority Queues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1381125" y="1295400"/>
            <a:ext cx="317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300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318496" name="Group 32"/>
          <p:cNvGraphicFramePr>
            <a:graphicFrameLocks noGrp="1"/>
          </p:cNvGraphicFramePr>
          <p:nvPr/>
        </p:nvGraphicFramePr>
        <p:xfrm>
          <a:off x="533400" y="1770063"/>
          <a:ext cx="8153400" cy="4097338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Sorted 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Unsorted</a:t>
                      </a:r>
                      <a:b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Items arrive with a priority.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O(logn)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Item removed is that with highest priority.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O(n)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O(logn)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5576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 Definition</a:t>
            </a:r>
          </a:p>
        </p:txBody>
      </p:sp>
      <p:sp>
        <p:nvSpPr>
          <p:cNvPr id="623619" name="Text Box 3"/>
          <p:cNvSpPr txBox="1">
            <a:spLocks noChangeArrowheads="1"/>
          </p:cNvSpPr>
          <p:nvPr/>
        </p:nvSpPr>
        <p:spPr bwMode="auto">
          <a:xfrm>
            <a:off x="1381125" y="746125"/>
            <a:ext cx="55435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Completely Balanced Binary Tree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The value of each node 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latin typeface="Symbol" pitchFamily="18" charset="2"/>
                <a:cs typeface="Arial" pitchFamily="34" charset="0"/>
              </a:rPr>
              <a:t>     ³</a:t>
            </a: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 each of the node's children. 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Left or right child could be larger.</a:t>
            </a:r>
          </a:p>
        </p:txBody>
      </p:sp>
      <p:pic>
        <p:nvPicPr>
          <p:cNvPr id="403460" name="Picture 4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2743200"/>
            <a:ext cx="442753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3621" name="Text Box 5"/>
          <p:cNvSpPr txBox="1">
            <a:spLocks noChangeArrowheads="1"/>
          </p:cNvSpPr>
          <p:nvPr/>
        </p:nvSpPr>
        <p:spPr bwMode="auto">
          <a:xfrm>
            <a:off x="1135063" y="6062663"/>
            <a:ext cx="2759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Where can 1 go?</a:t>
            </a:r>
          </a:p>
        </p:txBody>
      </p:sp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4549775" y="5715000"/>
            <a:ext cx="32988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Maximum is at root.</a:t>
            </a:r>
          </a:p>
        </p:txBody>
      </p:sp>
      <p:sp>
        <p:nvSpPr>
          <p:cNvPr id="623623" name="Oval 7"/>
          <p:cNvSpPr>
            <a:spLocks noChangeArrowheads="1"/>
          </p:cNvSpPr>
          <p:nvPr/>
        </p:nvSpPr>
        <p:spPr bwMode="auto">
          <a:xfrm>
            <a:off x="4127500" y="2819400"/>
            <a:ext cx="676275" cy="6223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CA" altLang="en-US" sz="300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23624" name="Text Box 8"/>
          <p:cNvSpPr txBox="1">
            <a:spLocks noChangeArrowheads="1"/>
          </p:cNvSpPr>
          <p:nvPr/>
        </p:nvSpPr>
        <p:spPr bwMode="auto">
          <a:xfrm>
            <a:off x="1143000" y="6384925"/>
            <a:ext cx="2759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Where can 8 go?</a:t>
            </a:r>
          </a:p>
        </p:txBody>
      </p: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1127125" y="5715000"/>
            <a:ext cx="2759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Where can 9 go?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130425" y="4279900"/>
            <a:ext cx="4295775" cy="1295400"/>
            <a:chOff x="1342" y="2696"/>
            <a:chExt cx="2706" cy="816"/>
          </a:xfrm>
        </p:grpSpPr>
        <p:sp>
          <p:nvSpPr>
            <p:cNvPr id="403470" name="Oval 11"/>
            <p:cNvSpPr>
              <a:spLocks noChangeArrowheads="1"/>
            </p:cNvSpPr>
            <p:nvPr/>
          </p:nvSpPr>
          <p:spPr bwMode="auto">
            <a:xfrm>
              <a:off x="3622" y="2704"/>
              <a:ext cx="426" cy="39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3471" name="Oval 12"/>
            <p:cNvSpPr>
              <a:spLocks noChangeArrowheads="1"/>
            </p:cNvSpPr>
            <p:nvPr/>
          </p:nvSpPr>
          <p:spPr bwMode="auto">
            <a:xfrm>
              <a:off x="3032" y="2696"/>
              <a:ext cx="426" cy="39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3472" name="Oval 13"/>
            <p:cNvSpPr>
              <a:spLocks noChangeArrowheads="1"/>
            </p:cNvSpPr>
            <p:nvPr/>
          </p:nvSpPr>
          <p:spPr bwMode="auto">
            <a:xfrm>
              <a:off x="2440" y="2704"/>
              <a:ext cx="426" cy="39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3473" name="Oval 14"/>
            <p:cNvSpPr>
              <a:spLocks noChangeArrowheads="1"/>
            </p:cNvSpPr>
            <p:nvPr/>
          </p:nvSpPr>
          <p:spPr bwMode="auto">
            <a:xfrm>
              <a:off x="1848" y="3120"/>
              <a:ext cx="426" cy="39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3474" name="Oval 15"/>
            <p:cNvSpPr>
              <a:spLocks noChangeArrowheads="1"/>
            </p:cNvSpPr>
            <p:nvPr/>
          </p:nvSpPr>
          <p:spPr bwMode="auto">
            <a:xfrm>
              <a:off x="1342" y="3120"/>
              <a:ext cx="426" cy="39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209925" y="3492500"/>
            <a:ext cx="2695575" cy="749300"/>
            <a:chOff x="2022" y="2200"/>
            <a:chExt cx="1698" cy="472"/>
          </a:xfrm>
        </p:grpSpPr>
        <p:sp>
          <p:nvSpPr>
            <p:cNvPr id="403468" name="Oval 17"/>
            <p:cNvSpPr>
              <a:spLocks noChangeArrowheads="1"/>
            </p:cNvSpPr>
            <p:nvPr/>
          </p:nvSpPr>
          <p:spPr bwMode="auto">
            <a:xfrm>
              <a:off x="3294" y="2200"/>
              <a:ext cx="426" cy="39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3469" name="Oval 18"/>
            <p:cNvSpPr>
              <a:spLocks noChangeArrowheads="1"/>
            </p:cNvSpPr>
            <p:nvPr/>
          </p:nvSpPr>
          <p:spPr bwMode="auto">
            <a:xfrm>
              <a:off x="2022" y="2280"/>
              <a:ext cx="426" cy="392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build="p" autoUpdateAnimBg="0"/>
      <p:bldP spid="623621" grpId="0" autoUpdateAnimBg="0"/>
      <p:bldP spid="623622" grpId="0" autoUpdateAnimBg="0"/>
      <p:bldP spid="623623" grpId="0" animBg="1" autoUpdateAnimBg="0"/>
      <p:bldP spid="623624" grpId="0" autoUpdateAnimBg="0"/>
      <p:bldP spid="623625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 Data Structure</a:t>
            </a:r>
          </a:p>
        </p:txBody>
      </p:sp>
      <p:pic>
        <p:nvPicPr>
          <p:cNvPr id="404483" name="Picture 3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117975"/>
            <a:ext cx="64468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2057400" y="685800"/>
            <a:ext cx="5410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Completely Balanced Binary Tree</a:t>
            </a:r>
            <a:br>
              <a:rPr lang="en-US" altLang="en-US" sz="300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Implemented by an Array</a:t>
            </a:r>
          </a:p>
        </p:txBody>
      </p:sp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14600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506" name="Group 2"/>
          <p:cNvGrpSpPr>
            <a:grpSpLocks/>
          </p:cNvGrpSpPr>
          <p:nvPr/>
        </p:nvGrpSpPr>
        <p:grpSpPr bwMode="auto">
          <a:xfrm>
            <a:off x="457200" y="762000"/>
            <a:ext cx="8077200" cy="3124200"/>
            <a:chOff x="288" y="96"/>
            <a:chExt cx="5088" cy="1968"/>
          </a:xfrm>
        </p:grpSpPr>
        <p:pic>
          <p:nvPicPr>
            <p:cNvPr id="405554" name="Picture 3" descr="capture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"/>
              <a:ext cx="4889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405555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5088" cy="105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405507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cs typeface="Arial" pitchFamily="34" charset="0"/>
              </a:rPr>
              <a:t>Make Heap</a:t>
            </a:r>
          </a:p>
        </p:txBody>
      </p:sp>
      <p:pic>
        <p:nvPicPr>
          <p:cNvPr id="405508" name="Picture 6" descr="cap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5413"/>
            <a:ext cx="43100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5509" name="Group 7"/>
          <p:cNvGrpSpPr>
            <a:grpSpLocks/>
          </p:cNvGrpSpPr>
          <p:nvPr/>
        </p:nvGrpSpPr>
        <p:grpSpPr bwMode="auto">
          <a:xfrm>
            <a:off x="1828800" y="3276600"/>
            <a:ext cx="457200" cy="914400"/>
            <a:chOff x="2448" y="1997"/>
            <a:chExt cx="288" cy="576"/>
          </a:xfrm>
        </p:grpSpPr>
        <p:sp>
          <p:nvSpPr>
            <p:cNvPr id="405548" name="Freeform 8"/>
            <p:cNvSpPr>
              <a:spLocks/>
            </p:cNvSpPr>
            <p:nvPr/>
          </p:nvSpPr>
          <p:spPr bwMode="auto">
            <a:xfrm>
              <a:off x="2499" y="1997"/>
              <a:ext cx="144" cy="120"/>
            </a:xfrm>
            <a:custGeom>
              <a:avLst/>
              <a:gdLst>
                <a:gd name="T0" fmla="*/ 0 w 410"/>
                <a:gd name="T1" fmla="*/ 0 h 406"/>
                <a:gd name="T2" fmla="*/ 0 w 410"/>
                <a:gd name="T3" fmla="*/ 0 h 406"/>
                <a:gd name="T4" fmla="*/ 0 w 410"/>
                <a:gd name="T5" fmla="*/ 0 h 406"/>
                <a:gd name="T6" fmla="*/ 0 w 410"/>
                <a:gd name="T7" fmla="*/ 0 h 406"/>
                <a:gd name="T8" fmla="*/ 0 w 410"/>
                <a:gd name="T9" fmla="*/ 0 h 406"/>
                <a:gd name="T10" fmla="*/ 0 w 410"/>
                <a:gd name="T11" fmla="*/ 0 h 406"/>
                <a:gd name="T12" fmla="*/ 0 w 410"/>
                <a:gd name="T13" fmla="*/ 0 h 406"/>
                <a:gd name="T14" fmla="*/ 0 w 410"/>
                <a:gd name="T15" fmla="*/ 0 h 406"/>
                <a:gd name="T16" fmla="*/ 0 w 410"/>
                <a:gd name="T17" fmla="*/ 0 h 406"/>
                <a:gd name="T18" fmla="*/ 0 w 410"/>
                <a:gd name="T19" fmla="*/ 0 h 406"/>
                <a:gd name="T20" fmla="*/ 0 w 410"/>
                <a:gd name="T21" fmla="*/ 0 h 406"/>
                <a:gd name="T22" fmla="*/ 0 w 410"/>
                <a:gd name="T23" fmla="*/ 0 h 406"/>
                <a:gd name="T24" fmla="*/ 0 w 410"/>
                <a:gd name="T25" fmla="*/ 0 h 406"/>
                <a:gd name="T26" fmla="*/ 0 w 410"/>
                <a:gd name="T27" fmla="*/ 0 h 406"/>
                <a:gd name="T28" fmla="*/ 0 w 410"/>
                <a:gd name="T29" fmla="*/ 0 h 406"/>
                <a:gd name="T30" fmla="*/ 0 w 410"/>
                <a:gd name="T31" fmla="*/ 0 h 406"/>
                <a:gd name="T32" fmla="*/ 0 w 410"/>
                <a:gd name="T33" fmla="*/ 0 h 406"/>
                <a:gd name="T34" fmla="*/ 0 w 410"/>
                <a:gd name="T35" fmla="*/ 0 h 406"/>
                <a:gd name="T36" fmla="*/ 0 w 410"/>
                <a:gd name="T37" fmla="*/ 0 h 406"/>
                <a:gd name="T38" fmla="*/ 0 w 410"/>
                <a:gd name="T39" fmla="*/ 0 h 406"/>
                <a:gd name="T40" fmla="*/ 0 w 410"/>
                <a:gd name="T41" fmla="*/ 0 h 406"/>
                <a:gd name="T42" fmla="*/ 0 w 410"/>
                <a:gd name="T43" fmla="*/ 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5549" name="Freeform 9"/>
            <p:cNvSpPr>
              <a:spLocks/>
            </p:cNvSpPr>
            <p:nvPr/>
          </p:nvSpPr>
          <p:spPr bwMode="auto">
            <a:xfrm>
              <a:off x="2448" y="2131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5550" name="Freeform 10"/>
            <p:cNvSpPr>
              <a:spLocks/>
            </p:cNvSpPr>
            <p:nvPr/>
          </p:nvSpPr>
          <p:spPr bwMode="auto">
            <a:xfrm>
              <a:off x="2545" y="2131"/>
              <a:ext cx="108" cy="199"/>
            </a:xfrm>
            <a:custGeom>
              <a:avLst/>
              <a:gdLst>
                <a:gd name="T0" fmla="*/ 0 w 309"/>
                <a:gd name="T1" fmla="*/ 0 h 673"/>
                <a:gd name="T2" fmla="*/ 0 w 309"/>
                <a:gd name="T3" fmla="*/ 0 h 673"/>
                <a:gd name="T4" fmla="*/ 0 w 309"/>
                <a:gd name="T5" fmla="*/ 0 h 673"/>
                <a:gd name="T6" fmla="*/ 0 w 309"/>
                <a:gd name="T7" fmla="*/ 0 h 673"/>
                <a:gd name="T8" fmla="*/ 0 w 309"/>
                <a:gd name="T9" fmla="*/ 0 h 673"/>
                <a:gd name="T10" fmla="*/ 0 w 309"/>
                <a:gd name="T11" fmla="*/ 0 h 673"/>
                <a:gd name="T12" fmla="*/ 0 w 309"/>
                <a:gd name="T13" fmla="*/ 0 h 673"/>
                <a:gd name="T14" fmla="*/ 0 w 309"/>
                <a:gd name="T15" fmla="*/ 0 h 673"/>
                <a:gd name="T16" fmla="*/ 0 w 309"/>
                <a:gd name="T17" fmla="*/ 0 h 673"/>
                <a:gd name="T18" fmla="*/ 0 w 309"/>
                <a:gd name="T19" fmla="*/ 0 h 673"/>
                <a:gd name="T20" fmla="*/ 0 w 309"/>
                <a:gd name="T21" fmla="*/ 0 h 673"/>
                <a:gd name="T22" fmla="*/ 0 w 309"/>
                <a:gd name="T23" fmla="*/ 0 h 673"/>
                <a:gd name="T24" fmla="*/ 0 w 309"/>
                <a:gd name="T25" fmla="*/ 0 h 673"/>
                <a:gd name="T26" fmla="*/ 0 w 309"/>
                <a:gd name="T27" fmla="*/ 0 h 673"/>
                <a:gd name="T28" fmla="*/ 0 w 309"/>
                <a:gd name="T29" fmla="*/ 0 h 673"/>
                <a:gd name="T30" fmla="*/ 0 w 309"/>
                <a:gd name="T31" fmla="*/ 0 h 673"/>
                <a:gd name="T32" fmla="*/ 0 w 309"/>
                <a:gd name="T33" fmla="*/ 0 h 673"/>
                <a:gd name="T34" fmla="*/ 0 w 309"/>
                <a:gd name="T35" fmla="*/ 0 h 673"/>
                <a:gd name="T36" fmla="*/ 0 w 309"/>
                <a:gd name="T37" fmla="*/ 0 h 673"/>
                <a:gd name="T38" fmla="*/ 0 w 309"/>
                <a:gd name="T39" fmla="*/ 0 h 673"/>
                <a:gd name="T40" fmla="*/ 0 w 309"/>
                <a:gd name="T41" fmla="*/ 0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5551" name="Freeform 11"/>
            <p:cNvSpPr>
              <a:spLocks/>
            </p:cNvSpPr>
            <p:nvPr/>
          </p:nvSpPr>
          <p:spPr bwMode="auto">
            <a:xfrm>
              <a:off x="2509" y="2285"/>
              <a:ext cx="83" cy="288"/>
            </a:xfrm>
            <a:custGeom>
              <a:avLst/>
              <a:gdLst>
                <a:gd name="T0" fmla="*/ 0 w 235"/>
                <a:gd name="T1" fmla="*/ 0 h 973"/>
                <a:gd name="T2" fmla="*/ 0 w 235"/>
                <a:gd name="T3" fmla="*/ 0 h 973"/>
                <a:gd name="T4" fmla="*/ 0 w 235"/>
                <a:gd name="T5" fmla="*/ 0 h 973"/>
                <a:gd name="T6" fmla="*/ 0 w 235"/>
                <a:gd name="T7" fmla="*/ 0 h 973"/>
                <a:gd name="T8" fmla="*/ 0 w 235"/>
                <a:gd name="T9" fmla="*/ 0 h 973"/>
                <a:gd name="T10" fmla="*/ 0 w 235"/>
                <a:gd name="T11" fmla="*/ 0 h 973"/>
                <a:gd name="T12" fmla="*/ 0 w 235"/>
                <a:gd name="T13" fmla="*/ 0 h 973"/>
                <a:gd name="T14" fmla="*/ 0 w 235"/>
                <a:gd name="T15" fmla="*/ 0 h 973"/>
                <a:gd name="T16" fmla="*/ 0 w 235"/>
                <a:gd name="T17" fmla="*/ 0 h 973"/>
                <a:gd name="T18" fmla="*/ 0 w 235"/>
                <a:gd name="T19" fmla="*/ 0 h 973"/>
                <a:gd name="T20" fmla="*/ 0 w 235"/>
                <a:gd name="T21" fmla="*/ 0 h 973"/>
                <a:gd name="T22" fmla="*/ 0 w 235"/>
                <a:gd name="T23" fmla="*/ 0 h 973"/>
                <a:gd name="T24" fmla="*/ 0 w 235"/>
                <a:gd name="T25" fmla="*/ 0 h 973"/>
                <a:gd name="T26" fmla="*/ 0 w 235"/>
                <a:gd name="T27" fmla="*/ 0 h 973"/>
                <a:gd name="T28" fmla="*/ 0 w 235"/>
                <a:gd name="T29" fmla="*/ 0 h 973"/>
                <a:gd name="T30" fmla="*/ 0 w 235"/>
                <a:gd name="T31" fmla="*/ 0 h 973"/>
                <a:gd name="T32" fmla="*/ 0 w 235"/>
                <a:gd name="T33" fmla="*/ 0 h 973"/>
                <a:gd name="T34" fmla="*/ 0 w 235"/>
                <a:gd name="T35" fmla="*/ 0 h 973"/>
                <a:gd name="T36" fmla="*/ 0 w 235"/>
                <a:gd name="T37" fmla="*/ 0 h 973"/>
                <a:gd name="T38" fmla="*/ 0 w 235"/>
                <a:gd name="T39" fmla="*/ 0 h 973"/>
                <a:gd name="T40" fmla="*/ 0 w 235"/>
                <a:gd name="T41" fmla="*/ 0 h 973"/>
                <a:gd name="T42" fmla="*/ 0 w 235"/>
                <a:gd name="T43" fmla="*/ 0 h 973"/>
                <a:gd name="T44" fmla="*/ 0 w 235"/>
                <a:gd name="T45" fmla="*/ 0 h 973"/>
                <a:gd name="T46" fmla="*/ 0 w 235"/>
                <a:gd name="T47" fmla="*/ 0 h 973"/>
                <a:gd name="T48" fmla="*/ 0 w 235"/>
                <a:gd name="T49" fmla="*/ 0 h 973"/>
                <a:gd name="T50" fmla="*/ 0 w 235"/>
                <a:gd name="T51" fmla="*/ 0 h 973"/>
                <a:gd name="T52" fmla="*/ 0 w 235"/>
                <a:gd name="T53" fmla="*/ 0 h 973"/>
                <a:gd name="T54" fmla="*/ 0 w 235"/>
                <a:gd name="T55" fmla="*/ 0 h 973"/>
                <a:gd name="T56" fmla="*/ 0 w 235"/>
                <a:gd name="T57" fmla="*/ 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5552" name="Freeform 12"/>
            <p:cNvSpPr>
              <a:spLocks/>
            </p:cNvSpPr>
            <p:nvPr/>
          </p:nvSpPr>
          <p:spPr bwMode="auto">
            <a:xfrm>
              <a:off x="2599" y="2285"/>
              <a:ext cx="134" cy="243"/>
            </a:xfrm>
            <a:custGeom>
              <a:avLst/>
              <a:gdLst>
                <a:gd name="T0" fmla="*/ 0 w 384"/>
                <a:gd name="T1" fmla="*/ 0 h 821"/>
                <a:gd name="T2" fmla="*/ 0 w 384"/>
                <a:gd name="T3" fmla="*/ 0 h 821"/>
                <a:gd name="T4" fmla="*/ 0 w 384"/>
                <a:gd name="T5" fmla="*/ 0 h 821"/>
                <a:gd name="T6" fmla="*/ 0 w 384"/>
                <a:gd name="T7" fmla="*/ 0 h 821"/>
                <a:gd name="T8" fmla="*/ 0 w 384"/>
                <a:gd name="T9" fmla="*/ 0 h 821"/>
                <a:gd name="T10" fmla="*/ 0 w 384"/>
                <a:gd name="T11" fmla="*/ 0 h 821"/>
                <a:gd name="T12" fmla="*/ 0 w 384"/>
                <a:gd name="T13" fmla="*/ 0 h 821"/>
                <a:gd name="T14" fmla="*/ 0 w 384"/>
                <a:gd name="T15" fmla="*/ 0 h 821"/>
                <a:gd name="T16" fmla="*/ 0 w 384"/>
                <a:gd name="T17" fmla="*/ 0 h 821"/>
                <a:gd name="T18" fmla="*/ 0 w 384"/>
                <a:gd name="T19" fmla="*/ 0 h 821"/>
                <a:gd name="T20" fmla="*/ 0 w 384"/>
                <a:gd name="T21" fmla="*/ 0 h 821"/>
                <a:gd name="T22" fmla="*/ 0 w 384"/>
                <a:gd name="T23" fmla="*/ 0 h 821"/>
                <a:gd name="T24" fmla="*/ 0 w 384"/>
                <a:gd name="T25" fmla="*/ 0 h 821"/>
                <a:gd name="T26" fmla="*/ 0 w 384"/>
                <a:gd name="T27" fmla="*/ 0 h 821"/>
                <a:gd name="T28" fmla="*/ 0 w 384"/>
                <a:gd name="T29" fmla="*/ 0 h 821"/>
                <a:gd name="T30" fmla="*/ 0 w 384"/>
                <a:gd name="T31" fmla="*/ 0 h 821"/>
                <a:gd name="T32" fmla="*/ 0 w 384"/>
                <a:gd name="T33" fmla="*/ 0 h 821"/>
                <a:gd name="T34" fmla="*/ 0 w 384"/>
                <a:gd name="T35" fmla="*/ 0 h 821"/>
                <a:gd name="T36" fmla="*/ 0 w 384"/>
                <a:gd name="T37" fmla="*/ 0 h 821"/>
                <a:gd name="T38" fmla="*/ 0 w 384"/>
                <a:gd name="T39" fmla="*/ 0 h 821"/>
                <a:gd name="T40" fmla="*/ 0 w 384"/>
                <a:gd name="T41" fmla="*/ 0 h 821"/>
                <a:gd name="T42" fmla="*/ 0 w 384"/>
                <a:gd name="T43" fmla="*/ 0 h 821"/>
                <a:gd name="T44" fmla="*/ 0 w 384"/>
                <a:gd name="T45" fmla="*/ 0 h 821"/>
                <a:gd name="T46" fmla="*/ 0 w 384"/>
                <a:gd name="T47" fmla="*/ 0 h 821"/>
                <a:gd name="T48" fmla="*/ 0 w 384"/>
                <a:gd name="T49" fmla="*/ 0 h 821"/>
                <a:gd name="T50" fmla="*/ 0 w 384"/>
                <a:gd name="T51" fmla="*/ 0 h 821"/>
                <a:gd name="T52" fmla="*/ 0 w 384"/>
                <a:gd name="T53" fmla="*/ 0 h 821"/>
                <a:gd name="T54" fmla="*/ 0 w 384"/>
                <a:gd name="T55" fmla="*/ 0 h 821"/>
                <a:gd name="T56" fmla="*/ 0 w 384"/>
                <a:gd name="T57" fmla="*/ 0 h 821"/>
                <a:gd name="T58" fmla="*/ 0 w 384"/>
                <a:gd name="T59" fmla="*/ 0 h 821"/>
                <a:gd name="T60" fmla="*/ 0 w 384"/>
                <a:gd name="T61" fmla="*/ 0 h 821"/>
                <a:gd name="T62" fmla="*/ 0 w 384"/>
                <a:gd name="T63" fmla="*/ 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5553" name="Freeform 13"/>
            <p:cNvSpPr>
              <a:spLocks/>
            </p:cNvSpPr>
            <p:nvPr/>
          </p:nvSpPr>
          <p:spPr bwMode="auto">
            <a:xfrm rot="10800000" flipV="1">
              <a:off x="2621" y="2135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14382" name="Text Box 14"/>
          <p:cNvSpPr txBox="1">
            <a:spLocks noChangeArrowheads="1"/>
          </p:cNvSpPr>
          <p:nvPr/>
        </p:nvSpPr>
        <p:spPr bwMode="auto">
          <a:xfrm>
            <a:off x="1736725" y="2362200"/>
            <a:ext cx="369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FFFFFF"/>
                </a:solidFill>
                <a:cs typeface="Arial" pitchFamily="34" charset="0"/>
              </a:rPr>
              <a:t>Get help from friends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48200" y="3938588"/>
            <a:ext cx="4419600" cy="2767012"/>
            <a:chOff x="2928" y="2481"/>
            <a:chExt cx="2784" cy="1743"/>
          </a:xfrm>
        </p:grpSpPr>
        <p:pic>
          <p:nvPicPr>
            <p:cNvPr id="405545" name="Picture 16" descr="capture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2481"/>
              <a:ext cx="2609" cy="1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5546" name="Freeform 17"/>
            <p:cNvSpPr>
              <a:spLocks/>
            </p:cNvSpPr>
            <p:nvPr/>
          </p:nvSpPr>
          <p:spPr bwMode="auto">
            <a:xfrm>
              <a:off x="2928" y="2880"/>
              <a:ext cx="1680" cy="1344"/>
            </a:xfrm>
            <a:custGeom>
              <a:avLst/>
              <a:gdLst>
                <a:gd name="T0" fmla="*/ 1008 w 1680"/>
                <a:gd name="T1" fmla="*/ 0 h 1344"/>
                <a:gd name="T2" fmla="*/ 288 w 1680"/>
                <a:gd name="T3" fmla="*/ 576 h 1344"/>
                <a:gd name="T4" fmla="*/ 0 w 1680"/>
                <a:gd name="T5" fmla="*/ 1344 h 1344"/>
                <a:gd name="T6" fmla="*/ 1680 w 1680"/>
                <a:gd name="T7" fmla="*/ 1344 h 1344"/>
                <a:gd name="T8" fmla="*/ 1584 w 1680"/>
                <a:gd name="T9" fmla="*/ 432 h 1344"/>
                <a:gd name="T10" fmla="*/ 1008 w 1680"/>
                <a:gd name="T11" fmla="*/ 0 h 1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1344"/>
                <a:gd name="T20" fmla="*/ 1680 w 1680"/>
                <a:gd name="T21" fmla="*/ 1344 h 1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1344">
                  <a:moveTo>
                    <a:pt x="1008" y="0"/>
                  </a:moveTo>
                  <a:lnTo>
                    <a:pt x="288" y="576"/>
                  </a:lnTo>
                  <a:lnTo>
                    <a:pt x="0" y="1344"/>
                  </a:lnTo>
                  <a:lnTo>
                    <a:pt x="1680" y="1344"/>
                  </a:lnTo>
                  <a:lnTo>
                    <a:pt x="1584" y="432"/>
                  </a:lnTo>
                  <a:lnTo>
                    <a:pt x="100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5547" name="Freeform 18"/>
            <p:cNvSpPr>
              <a:spLocks/>
            </p:cNvSpPr>
            <p:nvPr/>
          </p:nvSpPr>
          <p:spPr bwMode="auto">
            <a:xfrm>
              <a:off x="4608" y="2784"/>
              <a:ext cx="1104" cy="960"/>
            </a:xfrm>
            <a:custGeom>
              <a:avLst/>
              <a:gdLst>
                <a:gd name="T0" fmla="*/ 528 w 1104"/>
                <a:gd name="T1" fmla="*/ 0 h 960"/>
                <a:gd name="T2" fmla="*/ 0 w 1104"/>
                <a:gd name="T3" fmla="*/ 960 h 960"/>
                <a:gd name="T4" fmla="*/ 1104 w 1104"/>
                <a:gd name="T5" fmla="*/ 960 h 960"/>
                <a:gd name="T6" fmla="*/ 528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" y="3932238"/>
            <a:ext cx="4419600" cy="2743200"/>
            <a:chOff x="48" y="2477"/>
            <a:chExt cx="2784" cy="1728"/>
          </a:xfrm>
        </p:grpSpPr>
        <p:sp>
          <p:nvSpPr>
            <p:cNvPr id="405513" name="Freeform 20"/>
            <p:cNvSpPr>
              <a:spLocks/>
            </p:cNvSpPr>
            <p:nvPr/>
          </p:nvSpPr>
          <p:spPr bwMode="auto">
            <a:xfrm>
              <a:off x="48" y="2861"/>
              <a:ext cx="1680" cy="1344"/>
            </a:xfrm>
            <a:custGeom>
              <a:avLst/>
              <a:gdLst>
                <a:gd name="T0" fmla="*/ 1008 w 1680"/>
                <a:gd name="T1" fmla="*/ 0 h 1344"/>
                <a:gd name="T2" fmla="*/ 288 w 1680"/>
                <a:gd name="T3" fmla="*/ 576 h 1344"/>
                <a:gd name="T4" fmla="*/ 0 w 1680"/>
                <a:gd name="T5" fmla="*/ 1344 h 1344"/>
                <a:gd name="T6" fmla="*/ 1680 w 1680"/>
                <a:gd name="T7" fmla="*/ 1344 h 1344"/>
                <a:gd name="T8" fmla="*/ 1584 w 1680"/>
                <a:gd name="T9" fmla="*/ 432 h 1344"/>
                <a:gd name="T10" fmla="*/ 1008 w 1680"/>
                <a:gd name="T11" fmla="*/ 0 h 1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1344"/>
                <a:gd name="T20" fmla="*/ 1680 w 1680"/>
                <a:gd name="T21" fmla="*/ 1344 h 1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1344">
                  <a:moveTo>
                    <a:pt x="1008" y="0"/>
                  </a:moveTo>
                  <a:lnTo>
                    <a:pt x="288" y="576"/>
                  </a:lnTo>
                  <a:lnTo>
                    <a:pt x="0" y="1344"/>
                  </a:lnTo>
                  <a:lnTo>
                    <a:pt x="1680" y="1344"/>
                  </a:lnTo>
                  <a:lnTo>
                    <a:pt x="1584" y="432"/>
                  </a:lnTo>
                  <a:lnTo>
                    <a:pt x="100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5514" name="Freeform 21"/>
            <p:cNvSpPr>
              <a:spLocks/>
            </p:cNvSpPr>
            <p:nvPr/>
          </p:nvSpPr>
          <p:spPr bwMode="auto">
            <a:xfrm>
              <a:off x="1728" y="2784"/>
              <a:ext cx="1104" cy="960"/>
            </a:xfrm>
            <a:custGeom>
              <a:avLst/>
              <a:gdLst>
                <a:gd name="T0" fmla="*/ 528 w 1104"/>
                <a:gd name="T1" fmla="*/ 0 h 960"/>
                <a:gd name="T2" fmla="*/ 0 w 1104"/>
                <a:gd name="T3" fmla="*/ 960 h 960"/>
                <a:gd name="T4" fmla="*/ 1104 w 1104"/>
                <a:gd name="T5" fmla="*/ 960 h 960"/>
                <a:gd name="T6" fmla="*/ 528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405515" name="Group 22"/>
            <p:cNvGrpSpPr>
              <a:grpSpLocks/>
            </p:cNvGrpSpPr>
            <p:nvPr/>
          </p:nvGrpSpPr>
          <p:grpSpPr bwMode="auto">
            <a:xfrm>
              <a:off x="768" y="2477"/>
              <a:ext cx="240" cy="626"/>
              <a:chOff x="768" y="2477"/>
              <a:chExt cx="240" cy="626"/>
            </a:xfrm>
          </p:grpSpPr>
          <p:grpSp>
            <p:nvGrpSpPr>
              <p:cNvPr id="405531" name="Group 23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405539" name="Freeform 24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40" name="Freeform 25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41" name="Freeform 26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42" name="Freeform 27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43" name="Freeform 28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44" name="Freeform 29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05532" name="Freeform 30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33" name="Freeform 31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34" name="Oval 32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35" name="Oval 33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36" name="Oval 34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37" name="Oval 35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38" name="Oval 36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4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05516" name="Group 37"/>
            <p:cNvGrpSpPr>
              <a:grpSpLocks/>
            </p:cNvGrpSpPr>
            <p:nvPr/>
          </p:nvGrpSpPr>
          <p:grpSpPr bwMode="auto">
            <a:xfrm>
              <a:off x="1872" y="2542"/>
              <a:ext cx="240" cy="626"/>
              <a:chOff x="768" y="2477"/>
              <a:chExt cx="240" cy="626"/>
            </a:xfrm>
          </p:grpSpPr>
          <p:grpSp>
            <p:nvGrpSpPr>
              <p:cNvPr id="405517" name="Group 38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405525" name="Freeform 39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26" name="Freeform 40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27" name="Freeform 41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28" name="Freeform 42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29" name="Freeform 43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5530" name="Freeform 44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05518" name="Freeform 45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19" name="Freeform 46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20" name="Oval 47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21" name="Oval 48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22" name="Oval 49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23" name="Oval 50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05524" name="Oval 51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4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8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Heapify</a:t>
            </a:r>
          </a:p>
        </p:txBody>
      </p:sp>
      <p:pic>
        <p:nvPicPr>
          <p:cNvPr id="406532" name="Picture 4" descr="capture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1973"/>
            <a:ext cx="414178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6533" name="Freeform 5"/>
          <p:cNvSpPr>
            <a:spLocks/>
          </p:cNvSpPr>
          <p:nvPr/>
        </p:nvSpPr>
        <p:spPr bwMode="auto">
          <a:xfrm>
            <a:off x="0" y="4115386"/>
            <a:ext cx="2667000" cy="2133600"/>
          </a:xfrm>
          <a:custGeom>
            <a:avLst/>
            <a:gdLst>
              <a:gd name="T0" fmla="*/ 2147483647 w 1680"/>
              <a:gd name="T1" fmla="*/ 0 h 1344"/>
              <a:gd name="T2" fmla="*/ 2147483647 w 1680"/>
              <a:gd name="T3" fmla="*/ 2147483647 h 1344"/>
              <a:gd name="T4" fmla="*/ 0 w 1680"/>
              <a:gd name="T5" fmla="*/ 2147483647 h 1344"/>
              <a:gd name="T6" fmla="*/ 2147483647 w 1680"/>
              <a:gd name="T7" fmla="*/ 2147483647 h 1344"/>
              <a:gd name="T8" fmla="*/ 2147483647 w 1680"/>
              <a:gd name="T9" fmla="*/ 2147483647 h 1344"/>
              <a:gd name="T10" fmla="*/ 2147483647 w 1680"/>
              <a:gd name="T11" fmla="*/ 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0"/>
              <a:gd name="T19" fmla="*/ 0 h 1344"/>
              <a:gd name="T20" fmla="*/ 1680 w 1680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0" h="1344">
                <a:moveTo>
                  <a:pt x="1008" y="0"/>
                </a:moveTo>
                <a:lnTo>
                  <a:pt x="288" y="576"/>
                </a:lnTo>
                <a:lnTo>
                  <a:pt x="0" y="1344"/>
                </a:lnTo>
                <a:lnTo>
                  <a:pt x="1680" y="1344"/>
                </a:lnTo>
                <a:lnTo>
                  <a:pt x="1584" y="432"/>
                </a:lnTo>
                <a:lnTo>
                  <a:pt x="1008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6534" name="Freeform 6"/>
          <p:cNvSpPr>
            <a:spLocks/>
          </p:cNvSpPr>
          <p:nvPr/>
        </p:nvSpPr>
        <p:spPr bwMode="auto">
          <a:xfrm>
            <a:off x="2667000" y="3962986"/>
            <a:ext cx="1752600" cy="1524000"/>
          </a:xfrm>
          <a:custGeom>
            <a:avLst/>
            <a:gdLst>
              <a:gd name="T0" fmla="*/ 2147483647 w 1104"/>
              <a:gd name="T1" fmla="*/ 0 h 960"/>
              <a:gd name="T2" fmla="*/ 0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6535" name="Text Box 7"/>
          <p:cNvSpPr txBox="1">
            <a:spLocks noChangeArrowheads="1"/>
          </p:cNvSpPr>
          <p:nvPr/>
        </p:nvSpPr>
        <p:spPr bwMode="auto">
          <a:xfrm>
            <a:off x="2776538" y="3200986"/>
            <a:ext cx="5000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56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5470525" y="2722833"/>
            <a:ext cx="28321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cs typeface="Arial" pitchFamily="34" charset="0"/>
              </a:rPr>
              <a:t>Maximum needs </a:t>
            </a:r>
            <a:br>
              <a:rPr lang="en-US" altLang="en-US" sz="3000">
                <a:solidFill>
                  <a:srgbClr val="FF0000"/>
                </a:solidFill>
                <a:cs typeface="Arial" pitchFamily="34" charset="0"/>
              </a:rPr>
            </a:br>
            <a:r>
              <a:rPr lang="en-US" altLang="en-US" sz="3000">
                <a:solidFill>
                  <a:srgbClr val="FF0000"/>
                </a:solidFill>
                <a:cs typeface="Arial" pitchFamily="34" charset="0"/>
              </a:rPr>
              <a:t>to be at root.</a:t>
            </a:r>
          </a:p>
        </p:txBody>
      </p:sp>
      <p:sp>
        <p:nvSpPr>
          <p:cNvPr id="315401" name="Text Box 9"/>
          <p:cNvSpPr txBox="1">
            <a:spLocks noChangeArrowheads="1"/>
          </p:cNvSpPr>
          <p:nvPr/>
        </p:nvSpPr>
        <p:spPr bwMode="auto">
          <a:xfrm>
            <a:off x="381000" y="2726099"/>
            <a:ext cx="3925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cs typeface="Arial" pitchFamily="34" charset="0"/>
              </a:rPr>
              <a:t>Where is the maximum?</a:t>
            </a:r>
          </a:p>
        </p:txBody>
      </p:sp>
      <p:sp>
        <p:nvSpPr>
          <p:cNvPr id="315402" name="Freeform 10"/>
          <p:cNvSpPr>
            <a:spLocks/>
          </p:cNvSpPr>
          <p:nvPr/>
        </p:nvSpPr>
        <p:spPr bwMode="auto">
          <a:xfrm>
            <a:off x="1039813" y="3278773"/>
            <a:ext cx="3143250" cy="1528763"/>
          </a:xfrm>
          <a:custGeom>
            <a:avLst/>
            <a:gdLst>
              <a:gd name="T0" fmla="*/ 2147483647 w 1980"/>
              <a:gd name="T1" fmla="*/ 0 h 963"/>
              <a:gd name="T2" fmla="*/ 0 w 1980"/>
              <a:gd name="T3" fmla="*/ 2147483647 h 963"/>
              <a:gd name="T4" fmla="*/ 2147483647 w 1980"/>
              <a:gd name="T5" fmla="*/ 2147483647 h 963"/>
              <a:gd name="T6" fmla="*/ 2147483647 w 1980"/>
              <a:gd name="T7" fmla="*/ 0 h 963"/>
              <a:gd name="T8" fmla="*/ 0 60000 65536"/>
              <a:gd name="T9" fmla="*/ 0 60000 65536"/>
              <a:gd name="T10" fmla="*/ 0 60000 65536"/>
              <a:gd name="T11" fmla="*/ 0 60000 65536"/>
              <a:gd name="T12" fmla="*/ 0 w 1980"/>
              <a:gd name="T13" fmla="*/ 0 h 963"/>
              <a:gd name="T14" fmla="*/ 1980 w 1980"/>
              <a:gd name="T15" fmla="*/ 963 h 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0" h="963">
                <a:moveTo>
                  <a:pt x="881" y="0"/>
                </a:moveTo>
                <a:lnTo>
                  <a:pt x="0" y="963"/>
                </a:lnTo>
                <a:lnTo>
                  <a:pt x="1980" y="900"/>
                </a:lnTo>
                <a:lnTo>
                  <a:pt x="881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00" grpId="0" autoUpdateAnimBg="0"/>
      <p:bldP spid="315401" grpId="0" autoUpdateAnimBg="0"/>
      <p:bldP spid="31540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5" name="Picture 3" descr="cap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0128"/>
            <a:ext cx="414178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596152" y="2707948"/>
            <a:ext cx="31829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cs typeface="Arial" pitchFamily="34" charset="0"/>
              </a:rPr>
              <a:t>Find the maximum.</a:t>
            </a:r>
          </a:p>
        </p:txBody>
      </p:sp>
      <p:sp>
        <p:nvSpPr>
          <p:cNvPr id="407557" name="Freeform 5"/>
          <p:cNvSpPr>
            <a:spLocks/>
          </p:cNvSpPr>
          <p:nvPr/>
        </p:nvSpPr>
        <p:spPr bwMode="auto">
          <a:xfrm>
            <a:off x="1039813" y="3276928"/>
            <a:ext cx="3143250" cy="1528763"/>
          </a:xfrm>
          <a:custGeom>
            <a:avLst/>
            <a:gdLst>
              <a:gd name="T0" fmla="*/ 2147483647 w 1980"/>
              <a:gd name="T1" fmla="*/ 0 h 963"/>
              <a:gd name="T2" fmla="*/ 0 w 1980"/>
              <a:gd name="T3" fmla="*/ 2147483647 h 963"/>
              <a:gd name="T4" fmla="*/ 2147483647 w 1980"/>
              <a:gd name="T5" fmla="*/ 2147483647 h 963"/>
              <a:gd name="T6" fmla="*/ 2147483647 w 1980"/>
              <a:gd name="T7" fmla="*/ 0 h 963"/>
              <a:gd name="T8" fmla="*/ 0 60000 65536"/>
              <a:gd name="T9" fmla="*/ 0 60000 65536"/>
              <a:gd name="T10" fmla="*/ 0 60000 65536"/>
              <a:gd name="T11" fmla="*/ 0 60000 65536"/>
              <a:gd name="T12" fmla="*/ 0 w 1980"/>
              <a:gd name="T13" fmla="*/ 0 h 963"/>
              <a:gd name="T14" fmla="*/ 1980 w 1980"/>
              <a:gd name="T15" fmla="*/ 963 h 9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80" h="963">
                <a:moveTo>
                  <a:pt x="881" y="0"/>
                </a:moveTo>
                <a:lnTo>
                  <a:pt x="0" y="963"/>
                </a:lnTo>
                <a:lnTo>
                  <a:pt x="1980" y="900"/>
                </a:lnTo>
                <a:lnTo>
                  <a:pt x="881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28800" y="2740540"/>
            <a:ext cx="6997700" cy="3427413"/>
            <a:chOff x="1152" y="2000"/>
            <a:chExt cx="4408" cy="2159"/>
          </a:xfrm>
        </p:grpSpPr>
        <p:sp>
          <p:nvSpPr>
            <p:cNvPr id="407565" name="Text Box 7"/>
            <p:cNvSpPr txBox="1">
              <a:spLocks noChangeArrowheads="1"/>
            </p:cNvSpPr>
            <p:nvPr/>
          </p:nvSpPr>
          <p:spPr bwMode="auto">
            <a:xfrm>
              <a:off x="3618" y="2000"/>
              <a:ext cx="144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dirty="0">
                  <a:solidFill>
                    <a:srgbClr val="FF0000"/>
                  </a:solidFill>
                  <a:cs typeface="Arial" pitchFamily="34" charset="0"/>
                </a:rPr>
                <a:t>Put it in place</a:t>
              </a:r>
            </a:p>
          </p:txBody>
        </p:sp>
        <p:pic>
          <p:nvPicPr>
            <p:cNvPr id="407566" name="Picture 8" descr="capture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" y="2424"/>
              <a:ext cx="2495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7567" name="Freeform 9"/>
            <p:cNvSpPr>
              <a:spLocks/>
            </p:cNvSpPr>
            <p:nvPr/>
          </p:nvSpPr>
          <p:spPr bwMode="auto">
            <a:xfrm>
              <a:off x="1152" y="2832"/>
              <a:ext cx="435" cy="336"/>
            </a:xfrm>
            <a:custGeom>
              <a:avLst/>
              <a:gdLst>
                <a:gd name="T0" fmla="*/ 0 w 435"/>
                <a:gd name="T1" fmla="*/ 336 h 336"/>
                <a:gd name="T2" fmla="*/ 363 w 435"/>
                <a:gd name="T3" fmla="*/ 277 h 336"/>
                <a:gd name="T4" fmla="*/ 432 w 435"/>
                <a:gd name="T5" fmla="*/ 0 h 336"/>
                <a:gd name="T6" fmla="*/ 0 60000 65536"/>
                <a:gd name="T7" fmla="*/ 0 60000 65536"/>
                <a:gd name="T8" fmla="*/ 0 60000 65536"/>
                <a:gd name="T9" fmla="*/ 0 w 435"/>
                <a:gd name="T10" fmla="*/ 0 h 336"/>
                <a:gd name="T11" fmla="*/ 435 w 43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5" h="336">
                  <a:moveTo>
                    <a:pt x="0" y="336"/>
                  </a:moveTo>
                  <a:cubicBezTo>
                    <a:pt x="60" y="326"/>
                    <a:pt x="291" y="333"/>
                    <a:pt x="363" y="277"/>
                  </a:cubicBezTo>
                  <a:cubicBezTo>
                    <a:pt x="435" y="221"/>
                    <a:pt x="418" y="58"/>
                    <a:pt x="432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648200" y="3854778"/>
            <a:ext cx="2590800" cy="2241550"/>
            <a:chOff x="2928" y="2668"/>
            <a:chExt cx="1632" cy="1412"/>
          </a:xfrm>
        </p:grpSpPr>
        <p:sp>
          <p:nvSpPr>
            <p:cNvPr id="407562" name="Freeform 11"/>
            <p:cNvSpPr>
              <a:spLocks/>
            </p:cNvSpPr>
            <p:nvPr/>
          </p:nvSpPr>
          <p:spPr bwMode="auto">
            <a:xfrm>
              <a:off x="2928" y="3120"/>
              <a:ext cx="1104" cy="960"/>
            </a:xfrm>
            <a:custGeom>
              <a:avLst/>
              <a:gdLst>
                <a:gd name="T0" fmla="*/ 528 w 1104"/>
                <a:gd name="T1" fmla="*/ 0 h 960"/>
                <a:gd name="T2" fmla="*/ 0 w 1104"/>
                <a:gd name="T3" fmla="*/ 960 h 960"/>
                <a:gd name="T4" fmla="*/ 1104 w 1104"/>
                <a:gd name="T5" fmla="*/ 960 h 960"/>
                <a:gd name="T6" fmla="*/ 528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7563" name="Freeform 12"/>
            <p:cNvSpPr>
              <a:spLocks/>
            </p:cNvSpPr>
            <p:nvPr/>
          </p:nvSpPr>
          <p:spPr bwMode="auto">
            <a:xfrm>
              <a:off x="3984" y="3168"/>
              <a:ext cx="576" cy="528"/>
            </a:xfrm>
            <a:custGeom>
              <a:avLst/>
              <a:gdLst>
                <a:gd name="T0" fmla="*/ 1 w 1104"/>
                <a:gd name="T1" fmla="*/ 0 h 960"/>
                <a:gd name="T2" fmla="*/ 0 w 1104"/>
                <a:gd name="T3" fmla="*/ 1 h 960"/>
                <a:gd name="T4" fmla="*/ 1 w 1104"/>
                <a:gd name="T5" fmla="*/ 1 h 960"/>
                <a:gd name="T6" fmla="*/ 1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07564" name="Text Box 13"/>
            <p:cNvSpPr txBox="1">
              <a:spLocks noChangeArrowheads="1"/>
            </p:cNvSpPr>
            <p:nvPr/>
          </p:nvSpPr>
          <p:spPr bwMode="auto">
            <a:xfrm>
              <a:off x="3909" y="2668"/>
              <a:ext cx="315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5600">
                  <a:solidFill>
                    <a:srgbClr val="00FFFF"/>
                  </a:solidFill>
                  <a:cs typeface="Arial" pitchFamily="34" charset="0"/>
                </a:rPr>
                <a:t>?</a:t>
              </a:r>
            </a:p>
          </p:txBody>
        </p:sp>
      </p:grpSp>
      <p:sp>
        <p:nvSpPr>
          <p:cNvPr id="316430" name="Text Box 14"/>
          <p:cNvSpPr txBox="1">
            <a:spLocks noChangeArrowheads="1"/>
          </p:cNvSpPr>
          <p:nvPr/>
        </p:nvSpPr>
        <p:spPr bwMode="auto">
          <a:xfrm>
            <a:off x="7061200" y="5639128"/>
            <a:ext cx="124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cs typeface="Arial" pitchFamily="34" charset="0"/>
              </a:rPr>
              <a:t>Repeat</a:t>
            </a:r>
          </a:p>
        </p:txBody>
      </p:sp>
      <p:sp>
        <p:nvSpPr>
          <p:cNvPr id="407561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Heapify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99705" y="6304002"/>
            <a:ext cx="69333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5 “bubbles” down until it finds its spot.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30" grpId="0"/>
      <p:bldP spid="1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heap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9067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79" name="Picture 3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4" name="Freeform 4"/>
          <p:cNvSpPr>
            <a:spLocks/>
          </p:cNvSpPr>
          <p:nvPr/>
        </p:nvSpPr>
        <p:spPr bwMode="auto">
          <a:xfrm>
            <a:off x="1143000" y="3657600"/>
            <a:ext cx="381000" cy="381000"/>
          </a:xfrm>
          <a:custGeom>
            <a:avLst/>
            <a:gdLst>
              <a:gd name="T0" fmla="*/ 0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0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0" y="240"/>
                </a:moveTo>
                <a:cubicBezTo>
                  <a:pt x="76" y="212"/>
                  <a:pt x="152" y="184"/>
                  <a:pt x="192" y="144"/>
                </a:cubicBezTo>
                <a:cubicBezTo>
                  <a:pt x="232" y="104"/>
                  <a:pt x="236" y="52"/>
                  <a:pt x="24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5" name="Freeform 5"/>
          <p:cNvSpPr>
            <a:spLocks/>
          </p:cNvSpPr>
          <p:nvPr/>
        </p:nvSpPr>
        <p:spPr bwMode="auto">
          <a:xfrm>
            <a:off x="3886200" y="4038600"/>
            <a:ext cx="381000" cy="381000"/>
          </a:xfrm>
          <a:custGeom>
            <a:avLst/>
            <a:gdLst>
              <a:gd name="T0" fmla="*/ 0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0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0" y="240"/>
                </a:moveTo>
                <a:cubicBezTo>
                  <a:pt x="76" y="212"/>
                  <a:pt x="152" y="184"/>
                  <a:pt x="192" y="144"/>
                </a:cubicBezTo>
                <a:cubicBezTo>
                  <a:pt x="232" y="104"/>
                  <a:pt x="236" y="52"/>
                  <a:pt x="24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6" name="Freeform 6"/>
          <p:cNvSpPr>
            <a:spLocks/>
          </p:cNvSpPr>
          <p:nvPr/>
        </p:nvSpPr>
        <p:spPr bwMode="auto">
          <a:xfrm>
            <a:off x="6477000" y="3962400"/>
            <a:ext cx="990600" cy="990600"/>
          </a:xfrm>
          <a:custGeom>
            <a:avLst/>
            <a:gdLst>
              <a:gd name="T0" fmla="*/ 2147483647 w 1104"/>
              <a:gd name="T1" fmla="*/ 0 h 960"/>
              <a:gd name="T2" fmla="*/ 0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7" name="Freeform 7"/>
          <p:cNvSpPr>
            <a:spLocks/>
          </p:cNvSpPr>
          <p:nvPr/>
        </p:nvSpPr>
        <p:spPr bwMode="auto">
          <a:xfrm>
            <a:off x="3352800" y="3505200"/>
            <a:ext cx="1600200" cy="1066800"/>
          </a:xfrm>
          <a:custGeom>
            <a:avLst/>
            <a:gdLst>
              <a:gd name="T0" fmla="*/ 2147483647 w 1104"/>
              <a:gd name="T1" fmla="*/ 0 h 960"/>
              <a:gd name="T2" fmla="*/ 0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8" name="Freeform 8"/>
          <p:cNvSpPr>
            <a:spLocks/>
          </p:cNvSpPr>
          <p:nvPr/>
        </p:nvSpPr>
        <p:spPr bwMode="auto">
          <a:xfrm>
            <a:off x="533400" y="3124200"/>
            <a:ext cx="2133600" cy="990600"/>
          </a:xfrm>
          <a:custGeom>
            <a:avLst/>
            <a:gdLst>
              <a:gd name="T0" fmla="*/ 2147483647 w 1104"/>
              <a:gd name="T1" fmla="*/ 0 h 960"/>
              <a:gd name="T2" fmla="*/ 0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819400"/>
            <a:ext cx="3505200" cy="2133600"/>
            <a:chOff x="3936" y="1776"/>
            <a:chExt cx="2208" cy="1344"/>
          </a:xfrm>
        </p:grpSpPr>
        <p:sp>
          <p:nvSpPr>
            <p:cNvPr id="408591" name="Text Box 10"/>
            <p:cNvSpPr txBox="1">
              <a:spLocks noChangeArrowheads="1"/>
            </p:cNvSpPr>
            <p:nvPr/>
          </p:nvSpPr>
          <p:spPr bwMode="auto">
            <a:xfrm>
              <a:off x="4740" y="2774"/>
              <a:ext cx="6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0000"/>
                  </a:solidFill>
                  <a:cs typeface="Arial" pitchFamily="34" charset="0"/>
                </a:rPr>
                <a:t>Heap</a:t>
              </a:r>
            </a:p>
          </p:txBody>
        </p:sp>
        <p:sp>
          <p:nvSpPr>
            <p:cNvPr id="408592" name="Freeform 11"/>
            <p:cNvSpPr>
              <a:spLocks/>
            </p:cNvSpPr>
            <p:nvPr/>
          </p:nvSpPr>
          <p:spPr bwMode="auto">
            <a:xfrm>
              <a:off x="3936" y="1776"/>
              <a:ext cx="2208" cy="1296"/>
            </a:xfrm>
            <a:custGeom>
              <a:avLst/>
              <a:gdLst>
                <a:gd name="T0" fmla="*/ 2147483647 w 1104"/>
                <a:gd name="T1" fmla="*/ 0 h 960"/>
                <a:gd name="T2" fmla="*/ 0 w 1104"/>
                <a:gd name="T3" fmla="*/ 3173264 h 960"/>
                <a:gd name="T4" fmla="*/ 2147483647 w 1104"/>
                <a:gd name="T5" fmla="*/ 3173264 h 960"/>
                <a:gd name="T6" fmla="*/ 2147483647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40858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Heapify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599705" y="6304002"/>
            <a:ext cx="69333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5 “bubbles” down until it finds its spot.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 animBg="1"/>
      <p:bldP spid="317445" grpId="0" animBg="1"/>
      <p:bldP spid="317446" grpId="0" animBg="1"/>
      <p:bldP spid="317447" grpId="0" animBg="1"/>
      <p:bldP spid="31744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heap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9067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79" name="Picture 3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44" name="Freeform 4"/>
          <p:cNvSpPr>
            <a:spLocks/>
          </p:cNvSpPr>
          <p:nvPr/>
        </p:nvSpPr>
        <p:spPr bwMode="auto">
          <a:xfrm>
            <a:off x="1143000" y="3657600"/>
            <a:ext cx="381000" cy="381000"/>
          </a:xfrm>
          <a:custGeom>
            <a:avLst/>
            <a:gdLst>
              <a:gd name="T0" fmla="*/ 0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0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0" y="240"/>
                </a:moveTo>
                <a:cubicBezTo>
                  <a:pt x="76" y="212"/>
                  <a:pt x="152" y="184"/>
                  <a:pt x="192" y="144"/>
                </a:cubicBezTo>
                <a:cubicBezTo>
                  <a:pt x="232" y="104"/>
                  <a:pt x="236" y="52"/>
                  <a:pt x="24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5" name="Freeform 5"/>
          <p:cNvSpPr>
            <a:spLocks/>
          </p:cNvSpPr>
          <p:nvPr/>
        </p:nvSpPr>
        <p:spPr bwMode="auto">
          <a:xfrm>
            <a:off x="3886200" y="4038600"/>
            <a:ext cx="381000" cy="381000"/>
          </a:xfrm>
          <a:custGeom>
            <a:avLst/>
            <a:gdLst>
              <a:gd name="T0" fmla="*/ 0 w 240"/>
              <a:gd name="T1" fmla="*/ 2147483647 h 240"/>
              <a:gd name="T2" fmla="*/ 2147483647 w 240"/>
              <a:gd name="T3" fmla="*/ 2147483647 h 240"/>
              <a:gd name="T4" fmla="*/ 2147483647 w 240"/>
              <a:gd name="T5" fmla="*/ 0 h 240"/>
              <a:gd name="T6" fmla="*/ 0 60000 65536"/>
              <a:gd name="T7" fmla="*/ 0 60000 65536"/>
              <a:gd name="T8" fmla="*/ 0 60000 65536"/>
              <a:gd name="T9" fmla="*/ 0 w 240"/>
              <a:gd name="T10" fmla="*/ 0 h 240"/>
              <a:gd name="T11" fmla="*/ 240 w 240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240">
                <a:moveTo>
                  <a:pt x="0" y="240"/>
                </a:moveTo>
                <a:cubicBezTo>
                  <a:pt x="76" y="212"/>
                  <a:pt x="152" y="184"/>
                  <a:pt x="192" y="144"/>
                </a:cubicBezTo>
                <a:cubicBezTo>
                  <a:pt x="232" y="104"/>
                  <a:pt x="236" y="52"/>
                  <a:pt x="240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6" name="Freeform 6"/>
          <p:cNvSpPr>
            <a:spLocks/>
          </p:cNvSpPr>
          <p:nvPr/>
        </p:nvSpPr>
        <p:spPr bwMode="auto">
          <a:xfrm>
            <a:off x="6477000" y="3962400"/>
            <a:ext cx="990600" cy="990600"/>
          </a:xfrm>
          <a:custGeom>
            <a:avLst/>
            <a:gdLst>
              <a:gd name="T0" fmla="*/ 2147483647 w 1104"/>
              <a:gd name="T1" fmla="*/ 0 h 960"/>
              <a:gd name="T2" fmla="*/ 0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7" name="Freeform 7"/>
          <p:cNvSpPr>
            <a:spLocks/>
          </p:cNvSpPr>
          <p:nvPr/>
        </p:nvSpPr>
        <p:spPr bwMode="auto">
          <a:xfrm>
            <a:off x="3352800" y="3505200"/>
            <a:ext cx="1600200" cy="1066800"/>
          </a:xfrm>
          <a:custGeom>
            <a:avLst/>
            <a:gdLst>
              <a:gd name="T0" fmla="*/ 2147483647 w 1104"/>
              <a:gd name="T1" fmla="*/ 0 h 960"/>
              <a:gd name="T2" fmla="*/ 0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7448" name="Freeform 8"/>
          <p:cNvSpPr>
            <a:spLocks/>
          </p:cNvSpPr>
          <p:nvPr/>
        </p:nvSpPr>
        <p:spPr bwMode="auto">
          <a:xfrm>
            <a:off x="533400" y="3124200"/>
            <a:ext cx="2133600" cy="990600"/>
          </a:xfrm>
          <a:custGeom>
            <a:avLst/>
            <a:gdLst>
              <a:gd name="T0" fmla="*/ 2147483647 w 1104"/>
              <a:gd name="T1" fmla="*/ 0 h 960"/>
              <a:gd name="T2" fmla="*/ 0 w 1104"/>
              <a:gd name="T3" fmla="*/ 2147483647 h 960"/>
              <a:gd name="T4" fmla="*/ 2147483647 w 1104"/>
              <a:gd name="T5" fmla="*/ 2147483647 h 960"/>
              <a:gd name="T6" fmla="*/ 2147483647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8400" y="2819400"/>
            <a:ext cx="3505200" cy="2133600"/>
            <a:chOff x="3936" y="1776"/>
            <a:chExt cx="2208" cy="1344"/>
          </a:xfrm>
        </p:grpSpPr>
        <p:sp>
          <p:nvSpPr>
            <p:cNvPr id="408591" name="Text Box 10"/>
            <p:cNvSpPr txBox="1">
              <a:spLocks noChangeArrowheads="1"/>
            </p:cNvSpPr>
            <p:nvPr/>
          </p:nvSpPr>
          <p:spPr bwMode="auto">
            <a:xfrm>
              <a:off x="4740" y="2774"/>
              <a:ext cx="6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0000"/>
                  </a:solidFill>
                  <a:cs typeface="Arial" pitchFamily="34" charset="0"/>
                </a:rPr>
                <a:t>Heap</a:t>
              </a:r>
            </a:p>
          </p:txBody>
        </p:sp>
        <p:sp>
          <p:nvSpPr>
            <p:cNvPr id="408592" name="Freeform 11"/>
            <p:cNvSpPr>
              <a:spLocks/>
            </p:cNvSpPr>
            <p:nvPr/>
          </p:nvSpPr>
          <p:spPr bwMode="auto">
            <a:xfrm>
              <a:off x="3936" y="1776"/>
              <a:ext cx="2208" cy="1296"/>
            </a:xfrm>
            <a:custGeom>
              <a:avLst/>
              <a:gdLst>
                <a:gd name="T0" fmla="*/ 2147483647 w 1104"/>
                <a:gd name="T1" fmla="*/ 0 h 960"/>
                <a:gd name="T2" fmla="*/ 0 w 1104"/>
                <a:gd name="T3" fmla="*/ 3173264 h 960"/>
                <a:gd name="T4" fmla="*/ 2147483647 w 1104"/>
                <a:gd name="T5" fmla="*/ 3173264 h 960"/>
                <a:gd name="T6" fmla="*/ 2147483647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752600" y="5657850"/>
            <a:ext cx="6904038" cy="1093788"/>
            <a:chOff x="1104" y="3564"/>
            <a:chExt cx="4349" cy="689"/>
          </a:xfrm>
        </p:grpSpPr>
        <p:pic>
          <p:nvPicPr>
            <p:cNvPr id="408589" name="Picture 13" descr="capture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936"/>
              <a:ext cx="3982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590" name="Picture 14" descr="capture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564"/>
              <a:ext cx="434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136525" y="5148263"/>
            <a:ext cx="2505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Running Time:</a:t>
            </a:r>
          </a:p>
        </p:txBody>
      </p:sp>
      <p:sp>
        <p:nvSpPr>
          <p:cNvPr id="408588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Heapify</a:t>
            </a:r>
          </a:p>
        </p:txBody>
      </p:sp>
    </p:spTree>
    <p:extLst>
      <p:ext uri="{BB962C8B-B14F-4D97-AF65-F5344CB8AC3E}">
        <p14:creationId xmlns:p14="http://schemas.microsoft.com/office/powerpoint/2010/main" val="164347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5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 descr="heap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19713"/>
            <a:ext cx="6934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03" name="Picture 3" descr="cap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53975"/>
            <a:ext cx="678338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3004003" y="-231822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Iterative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28600"/>
            <a:ext cx="8275637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27" name="Picture 3" descr="heapif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19713"/>
            <a:ext cx="6934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 txBox="1">
            <a:spLocks noChangeArrowheads="1"/>
          </p:cNvSpPr>
          <p:nvPr/>
        </p:nvSpPr>
        <p:spPr bwMode="auto">
          <a:xfrm>
            <a:off x="2823697" y="25758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Recursive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3581400" y="685800"/>
            <a:ext cx="5334000" cy="3200400"/>
            <a:chOff x="3581400" y="685800"/>
            <a:chExt cx="5334000" cy="3200400"/>
          </a:xfrm>
        </p:grpSpPr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3581400" y="685800"/>
              <a:ext cx="5334000" cy="1143000"/>
            </a:xfrm>
            <a:prstGeom prst="wedgeRoundRectCallout">
              <a:avLst>
                <a:gd name="adj1" fmla="val 30218"/>
                <a:gd name="adj2" fmla="val 76347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 dirty="0">
                  <a:solidFill>
                    <a:srgbClr val="FFFFFF"/>
                  </a:solidFill>
                </a:rPr>
                <a:t>Problem: Store value/data </a:t>
              </a:r>
              <a:br>
                <a:rPr lang="en-US" altLang="en-US" sz="3000" i="0" dirty="0">
                  <a:solidFill>
                    <a:srgbClr val="FFFFFF"/>
                  </a:solidFill>
                </a:rPr>
              </a:br>
              <a:r>
                <a:rPr lang="en-US" altLang="en-US" sz="3000" i="0" dirty="0">
                  <a:solidFill>
                    <a:srgbClr val="FFFFFF"/>
                  </a:solidFill>
                </a:rPr>
                <a:t>                associated with keys.</a:t>
              </a:r>
              <a:endParaRPr lang="en-US" altLang="en-US" i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>
              <a:off x="7391400" y="1752600"/>
              <a:ext cx="1447800" cy="2133600"/>
              <a:chOff x="2013" y="2206"/>
              <a:chExt cx="679" cy="10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52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04800" y="5573375"/>
            <a:ext cx="2558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Binary Search Tree</a:t>
            </a: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5483225" y="557337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56" name="Text Box 15"/>
          <p:cNvSpPr txBox="1">
            <a:spLocks noChangeArrowheads="1"/>
          </p:cNvSpPr>
          <p:nvPr/>
        </p:nvSpPr>
        <p:spPr bwMode="auto">
          <a:xfrm>
            <a:off x="3648075" y="557337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306388" y="5910081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Heaps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727960" y="5910081"/>
            <a:ext cx="2073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Faster</a:t>
            </a:r>
            <a:r>
              <a:rPr lang="en-US" sz="2400" i="0" dirty="0">
                <a:latin typeface="+mj-lt"/>
              </a:rPr>
              <a:t>: 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5508625" y="5911668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53577" y="1880658"/>
            <a:ext cx="1961933" cy="1632958"/>
            <a:chOff x="1853577" y="1880658"/>
            <a:chExt cx="1961933" cy="1632958"/>
          </a:xfrm>
        </p:grpSpPr>
        <p:pic>
          <p:nvPicPr>
            <p:cNvPr id="58" name="Picture 5" descr="capture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577" y="1880658"/>
              <a:ext cx="1794498" cy="115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" descr="capture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577" y="3177196"/>
              <a:ext cx="1961933" cy="336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5234759" y="6258324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tx2"/>
                </a:solidFill>
                <a:latin typeface="+mj-lt"/>
              </a:rPr>
              <a:t>Max</a:t>
            </a:r>
            <a:r>
              <a:rPr lang="en-US" sz="2400" i="0" dirty="0">
                <a:latin typeface="+mj-lt"/>
              </a:rPr>
              <a:t> O(1)</a:t>
            </a:r>
          </a:p>
        </p:txBody>
      </p:sp>
      <p:sp>
        <p:nvSpPr>
          <p:cNvPr id="71" name="AutoShape 38"/>
          <p:cNvSpPr>
            <a:spLocks noChangeArrowheads="1"/>
          </p:cNvSpPr>
          <p:nvPr/>
        </p:nvSpPr>
        <p:spPr bwMode="auto">
          <a:xfrm>
            <a:off x="4117992" y="2057400"/>
            <a:ext cx="3624247" cy="1143000"/>
          </a:xfrm>
          <a:prstGeom prst="wedgeRoundRectCallout">
            <a:avLst>
              <a:gd name="adj1" fmla="val 63789"/>
              <a:gd name="adj2" fmla="val -1587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Heaps are good 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for Priority Queues.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9" grpId="0"/>
      <p:bldP spid="7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457200" y="762000"/>
            <a:ext cx="8077200" cy="3124200"/>
            <a:chOff x="288" y="96"/>
            <a:chExt cx="5088" cy="1968"/>
          </a:xfrm>
        </p:grpSpPr>
        <p:pic>
          <p:nvPicPr>
            <p:cNvPr id="317493" name="Picture 3" descr="cap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"/>
              <a:ext cx="4889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317494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5088" cy="105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sp>
        <p:nvSpPr>
          <p:cNvPr id="317443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>
                <a:solidFill>
                  <a:schemeClr val="tx2"/>
                </a:solidFill>
              </a:rPr>
              <a:t>Make Heap</a:t>
            </a:r>
          </a:p>
        </p:txBody>
      </p:sp>
      <p:pic>
        <p:nvPicPr>
          <p:cNvPr id="317444" name="Picture 6" descr="cap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35413"/>
            <a:ext cx="43100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45" name="Group 7"/>
          <p:cNvGrpSpPr>
            <a:grpSpLocks/>
          </p:cNvGrpSpPr>
          <p:nvPr/>
        </p:nvGrpSpPr>
        <p:grpSpPr bwMode="auto">
          <a:xfrm>
            <a:off x="1828800" y="3276600"/>
            <a:ext cx="457200" cy="914400"/>
            <a:chOff x="2448" y="1997"/>
            <a:chExt cx="288" cy="576"/>
          </a:xfrm>
        </p:grpSpPr>
        <p:sp>
          <p:nvSpPr>
            <p:cNvPr id="317487" name="Freeform 8"/>
            <p:cNvSpPr>
              <a:spLocks/>
            </p:cNvSpPr>
            <p:nvPr/>
          </p:nvSpPr>
          <p:spPr bwMode="auto">
            <a:xfrm>
              <a:off x="2499" y="1997"/>
              <a:ext cx="144" cy="120"/>
            </a:xfrm>
            <a:custGeom>
              <a:avLst/>
              <a:gdLst>
                <a:gd name="T0" fmla="*/ 0 w 410"/>
                <a:gd name="T1" fmla="*/ 0 h 406"/>
                <a:gd name="T2" fmla="*/ 0 w 410"/>
                <a:gd name="T3" fmla="*/ 0 h 406"/>
                <a:gd name="T4" fmla="*/ 0 w 410"/>
                <a:gd name="T5" fmla="*/ 0 h 406"/>
                <a:gd name="T6" fmla="*/ 0 w 410"/>
                <a:gd name="T7" fmla="*/ 0 h 406"/>
                <a:gd name="T8" fmla="*/ 0 w 410"/>
                <a:gd name="T9" fmla="*/ 0 h 406"/>
                <a:gd name="T10" fmla="*/ 0 w 410"/>
                <a:gd name="T11" fmla="*/ 0 h 406"/>
                <a:gd name="T12" fmla="*/ 0 w 410"/>
                <a:gd name="T13" fmla="*/ 0 h 406"/>
                <a:gd name="T14" fmla="*/ 0 w 410"/>
                <a:gd name="T15" fmla="*/ 0 h 406"/>
                <a:gd name="T16" fmla="*/ 0 w 410"/>
                <a:gd name="T17" fmla="*/ 0 h 406"/>
                <a:gd name="T18" fmla="*/ 0 w 410"/>
                <a:gd name="T19" fmla="*/ 0 h 406"/>
                <a:gd name="T20" fmla="*/ 0 w 410"/>
                <a:gd name="T21" fmla="*/ 0 h 406"/>
                <a:gd name="T22" fmla="*/ 0 w 410"/>
                <a:gd name="T23" fmla="*/ 0 h 406"/>
                <a:gd name="T24" fmla="*/ 0 w 410"/>
                <a:gd name="T25" fmla="*/ 0 h 406"/>
                <a:gd name="T26" fmla="*/ 0 w 410"/>
                <a:gd name="T27" fmla="*/ 0 h 406"/>
                <a:gd name="T28" fmla="*/ 0 w 410"/>
                <a:gd name="T29" fmla="*/ 0 h 406"/>
                <a:gd name="T30" fmla="*/ 0 w 410"/>
                <a:gd name="T31" fmla="*/ 0 h 406"/>
                <a:gd name="T32" fmla="*/ 0 w 410"/>
                <a:gd name="T33" fmla="*/ 0 h 406"/>
                <a:gd name="T34" fmla="*/ 0 w 410"/>
                <a:gd name="T35" fmla="*/ 0 h 406"/>
                <a:gd name="T36" fmla="*/ 0 w 410"/>
                <a:gd name="T37" fmla="*/ 0 h 406"/>
                <a:gd name="T38" fmla="*/ 0 w 410"/>
                <a:gd name="T39" fmla="*/ 0 h 406"/>
                <a:gd name="T40" fmla="*/ 0 w 410"/>
                <a:gd name="T41" fmla="*/ 0 h 406"/>
                <a:gd name="T42" fmla="*/ 0 w 410"/>
                <a:gd name="T43" fmla="*/ 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8" name="Freeform 9"/>
            <p:cNvSpPr>
              <a:spLocks/>
            </p:cNvSpPr>
            <p:nvPr/>
          </p:nvSpPr>
          <p:spPr bwMode="auto">
            <a:xfrm>
              <a:off x="2448" y="2131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9" name="Freeform 10"/>
            <p:cNvSpPr>
              <a:spLocks/>
            </p:cNvSpPr>
            <p:nvPr/>
          </p:nvSpPr>
          <p:spPr bwMode="auto">
            <a:xfrm>
              <a:off x="2545" y="2131"/>
              <a:ext cx="108" cy="199"/>
            </a:xfrm>
            <a:custGeom>
              <a:avLst/>
              <a:gdLst>
                <a:gd name="T0" fmla="*/ 0 w 309"/>
                <a:gd name="T1" fmla="*/ 0 h 673"/>
                <a:gd name="T2" fmla="*/ 0 w 309"/>
                <a:gd name="T3" fmla="*/ 0 h 673"/>
                <a:gd name="T4" fmla="*/ 0 w 309"/>
                <a:gd name="T5" fmla="*/ 0 h 673"/>
                <a:gd name="T6" fmla="*/ 0 w 309"/>
                <a:gd name="T7" fmla="*/ 0 h 673"/>
                <a:gd name="T8" fmla="*/ 0 w 309"/>
                <a:gd name="T9" fmla="*/ 0 h 673"/>
                <a:gd name="T10" fmla="*/ 0 w 309"/>
                <a:gd name="T11" fmla="*/ 0 h 673"/>
                <a:gd name="T12" fmla="*/ 0 w 309"/>
                <a:gd name="T13" fmla="*/ 0 h 673"/>
                <a:gd name="T14" fmla="*/ 0 w 309"/>
                <a:gd name="T15" fmla="*/ 0 h 673"/>
                <a:gd name="T16" fmla="*/ 0 w 309"/>
                <a:gd name="T17" fmla="*/ 0 h 673"/>
                <a:gd name="T18" fmla="*/ 0 w 309"/>
                <a:gd name="T19" fmla="*/ 0 h 673"/>
                <a:gd name="T20" fmla="*/ 0 w 309"/>
                <a:gd name="T21" fmla="*/ 0 h 673"/>
                <a:gd name="T22" fmla="*/ 0 w 309"/>
                <a:gd name="T23" fmla="*/ 0 h 673"/>
                <a:gd name="T24" fmla="*/ 0 w 309"/>
                <a:gd name="T25" fmla="*/ 0 h 673"/>
                <a:gd name="T26" fmla="*/ 0 w 309"/>
                <a:gd name="T27" fmla="*/ 0 h 673"/>
                <a:gd name="T28" fmla="*/ 0 w 309"/>
                <a:gd name="T29" fmla="*/ 0 h 673"/>
                <a:gd name="T30" fmla="*/ 0 w 309"/>
                <a:gd name="T31" fmla="*/ 0 h 673"/>
                <a:gd name="T32" fmla="*/ 0 w 309"/>
                <a:gd name="T33" fmla="*/ 0 h 673"/>
                <a:gd name="T34" fmla="*/ 0 w 309"/>
                <a:gd name="T35" fmla="*/ 0 h 673"/>
                <a:gd name="T36" fmla="*/ 0 w 309"/>
                <a:gd name="T37" fmla="*/ 0 h 673"/>
                <a:gd name="T38" fmla="*/ 0 w 309"/>
                <a:gd name="T39" fmla="*/ 0 h 673"/>
                <a:gd name="T40" fmla="*/ 0 w 309"/>
                <a:gd name="T41" fmla="*/ 0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0" name="Freeform 11"/>
            <p:cNvSpPr>
              <a:spLocks/>
            </p:cNvSpPr>
            <p:nvPr/>
          </p:nvSpPr>
          <p:spPr bwMode="auto">
            <a:xfrm>
              <a:off x="2509" y="2285"/>
              <a:ext cx="83" cy="288"/>
            </a:xfrm>
            <a:custGeom>
              <a:avLst/>
              <a:gdLst>
                <a:gd name="T0" fmla="*/ 0 w 235"/>
                <a:gd name="T1" fmla="*/ 0 h 973"/>
                <a:gd name="T2" fmla="*/ 0 w 235"/>
                <a:gd name="T3" fmla="*/ 0 h 973"/>
                <a:gd name="T4" fmla="*/ 0 w 235"/>
                <a:gd name="T5" fmla="*/ 0 h 973"/>
                <a:gd name="T6" fmla="*/ 0 w 235"/>
                <a:gd name="T7" fmla="*/ 0 h 973"/>
                <a:gd name="T8" fmla="*/ 0 w 235"/>
                <a:gd name="T9" fmla="*/ 0 h 973"/>
                <a:gd name="T10" fmla="*/ 0 w 235"/>
                <a:gd name="T11" fmla="*/ 0 h 973"/>
                <a:gd name="T12" fmla="*/ 0 w 235"/>
                <a:gd name="T13" fmla="*/ 0 h 973"/>
                <a:gd name="T14" fmla="*/ 0 w 235"/>
                <a:gd name="T15" fmla="*/ 0 h 973"/>
                <a:gd name="T16" fmla="*/ 0 w 235"/>
                <a:gd name="T17" fmla="*/ 0 h 973"/>
                <a:gd name="T18" fmla="*/ 0 w 235"/>
                <a:gd name="T19" fmla="*/ 0 h 973"/>
                <a:gd name="T20" fmla="*/ 0 w 235"/>
                <a:gd name="T21" fmla="*/ 0 h 973"/>
                <a:gd name="T22" fmla="*/ 0 w 235"/>
                <a:gd name="T23" fmla="*/ 0 h 973"/>
                <a:gd name="T24" fmla="*/ 0 w 235"/>
                <a:gd name="T25" fmla="*/ 0 h 973"/>
                <a:gd name="T26" fmla="*/ 0 w 235"/>
                <a:gd name="T27" fmla="*/ 0 h 973"/>
                <a:gd name="T28" fmla="*/ 0 w 235"/>
                <a:gd name="T29" fmla="*/ 0 h 973"/>
                <a:gd name="T30" fmla="*/ 0 w 235"/>
                <a:gd name="T31" fmla="*/ 0 h 973"/>
                <a:gd name="T32" fmla="*/ 0 w 235"/>
                <a:gd name="T33" fmla="*/ 0 h 973"/>
                <a:gd name="T34" fmla="*/ 0 w 235"/>
                <a:gd name="T35" fmla="*/ 0 h 973"/>
                <a:gd name="T36" fmla="*/ 0 w 235"/>
                <a:gd name="T37" fmla="*/ 0 h 973"/>
                <a:gd name="T38" fmla="*/ 0 w 235"/>
                <a:gd name="T39" fmla="*/ 0 h 973"/>
                <a:gd name="T40" fmla="*/ 0 w 235"/>
                <a:gd name="T41" fmla="*/ 0 h 973"/>
                <a:gd name="T42" fmla="*/ 0 w 235"/>
                <a:gd name="T43" fmla="*/ 0 h 973"/>
                <a:gd name="T44" fmla="*/ 0 w 235"/>
                <a:gd name="T45" fmla="*/ 0 h 973"/>
                <a:gd name="T46" fmla="*/ 0 w 235"/>
                <a:gd name="T47" fmla="*/ 0 h 973"/>
                <a:gd name="T48" fmla="*/ 0 w 235"/>
                <a:gd name="T49" fmla="*/ 0 h 973"/>
                <a:gd name="T50" fmla="*/ 0 w 235"/>
                <a:gd name="T51" fmla="*/ 0 h 973"/>
                <a:gd name="T52" fmla="*/ 0 w 235"/>
                <a:gd name="T53" fmla="*/ 0 h 973"/>
                <a:gd name="T54" fmla="*/ 0 w 235"/>
                <a:gd name="T55" fmla="*/ 0 h 973"/>
                <a:gd name="T56" fmla="*/ 0 w 235"/>
                <a:gd name="T57" fmla="*/ 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1" name="Freeform 12"/>
            <p:cNvSpPr>
              <a:spLocks/>
            </p:cNvSpPr>
            <p:nvPr/>
          </p:nvSpPr>
          <p:spPr bwMode="auto">
            <a:xfrm>
              <a:off x="2599" y="2285"/>
              <a:ext cx="134" cy="243"/>
            </a:xfrm>
            <a:custGeom>
              <a:avLst/>
              <a:gdLst>
                <a:gd name="T0" fmla="*/ 0 w 384"/>
                <a:gd name="T1" fmla="*/ 0 h 821"/>
                <a:gd name="T2" fmla="*/ 0 w 384"/>
                <a:gd name="T3" fmla="*/ 0 h 821"/>
                <a:gd name="T4" fmla="*/ 0 w 384"/>
                <a:gd name="T5" fmla="*/ 0 h 821"/>
                <a:gd name="T6" fmla="*/ 0 w 384"/>
                <a:gd name="T7" fmla="*/ 0 h 821"/>
                <a:gd name="T8" fmla="*/ 0 w 384"/>
                <a:gd name="T9" fmla="*/ 0 h 821"/>
                <a:gd name="T10" fmla="*/ 0 w 384"/>
                <a:gd name="T11" fmla="*/ 0 h 821"/>
                <a:gd name="T12" fmla="*/ 0 w 384"/>
                <a:gd name="T13" fmla="*/ 0 h 821"/>
                <a:gd name="T14" fmla="*/ 0 w 384"/>
                <a:gd name="T15" fmla="*/ 0 h 821"/>
                <a:gd name="T16" fmla="*/ 0 w 384"/>
                <a:gd name="T17" fmla="*/ 0 h 821"/>
                <a:gd name="T18" fmla="*/ 0 w 384"/>
                <a:gd name="T19" fmla="*/ 0 h 821"/>
                <a:gd name="T20" fmla="*/ 0 w 384"/>
                <a:gd name="T21" fmla="*/ 0 h 821"/>
                <a:gd name="T22" fmla="*/ 0 w 384"/>
                <a:gd name="T23" fmla="*/ 0 h 821"/>
                <a:gd name="T24" fmla="*/ 0 w 384"/>
                <a:gd name="T25" fmla="*/ 0 h 821"/>
                <a:gd name="T26" fmla="*/ 0 w 384"/>
                <a:gd name="T27" fmla="*/ 0 h 821"/>
                <a:gd name="T28" fmla="*/ 0 w 384"/>
                <a:gd name="T29" fmla="*/ 0 h 821"/>
                <a:gd name="T30" fmla="*/ 0 w 384"/>
                <a:gd name="T31" fmla="*/ 0 h 821"/>
                <a:gd name="T32" fmla="*/ 0 w 384"/>
                <a:gd name="T33" fmla="*/ 0 h 821"/>
                <a:gd name="T34" fmla="*/ 0 w 384"/>
                <a:gd name="T35" fmla="*/ 0 h 821"/>
                <a:gd name="T36" fmla="*/ 0 w 384"/>
                <a:gd name="T37" fmla="*/ 0 h 821"/>
                <a:gd name="T38" fmla="*/ 0 w 384"/>
                <a:gd name="T39" fmla="*/ 0 h 821"/>
                <a:gd name="T40" fmla="*/ 0 w 384"/>
                <a:gd name="T41" fmla="*/ 0 h 821"/>
                <a:gd name="T42" fmla="*/ 0 w 384"/>
                <a:gd name="T43" fmla="*/ 0 h 821"/>
                <a:gd name="T44" fmla="*/ 0 w 384"/>
                <a:gd name="T45" fmla="*/ 0 h 821"/>
                <a:gd name="T46" fmla="*/ 0 w 384"/>
                <a:gd name="T47" fmla="*/ 0 h 821"/>
                <a:gd name="T48" fmla="*/ 0 w 384"/>
                <a:gd name="T49" fmla="*/ 0 h 821"/>
                <a:gd name="T50" fmla="*/ 0 w 384"/>
                <a:gd name="T51" fmla="*/ 0 h 821"/>
                <a:gd name="T52" fmla="*/ 0 w 384"/>
                <a:gd name="T53" fmla="*/ 0 h 821"/>
                <a:gd name="T54" fmla="*/ 0 w 384"/>
                <a:gd name="T55" fmla="*/ 0 h 821"/>
                <a:gd name="T56" fmla="*/ 0 w 384"/>
                <a:gd name="T57" fmla="*/ 0 h 821"/>
                <a:gd name="T58" fmla="*/ 0 w 384"/>
                <a:gd name="T59" fmla="*/ 0 h 821"/>
                <a:gd name="T60" fmla="*/ 0 w 384"/>
                <a:gd name="T61" fmla="*/ 0 h 821"/>
                <a:gd name="T62" fmla="*/ 0 w 384"/>
                <a:gd name="T63" fmla="*/ 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2" name="Freeform 13"/>
            <p:cNvSpPr>
              <a:spLocks/>
            </p:cNvSpPr>
            <p:nvPr/>
          </p:nvSpPr>
          <p:spPr bwMode="auto">
            <a:xfrm rot="10800000" flipV="1">
              <a:off x="2621" y="2135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526" name="Text Box 14"/>
          <p:cNvSpPr txBox="1">
            <a:spLocks noChangeArrowheads="1"/>
          </p:cNvSpPr>
          <p:nvPr/>
        </p:nvSpPr>
        <p:spPr bwMode="auto">
          <a:xfrm>
            <a:off x="1752600" y="2362200"/>
            <a:ext cx="369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/>
              <a:t>Get help from friends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6200" y="3932238"/>
            <a:ext cx="4419600" cy="2743200"/>
            <a:chOff x="48" y="2477"/>
            <a:chExt cx="2784" cy="1728"/>
          </a:xfrm>
        </p:grpSpPr>
        <p:sp>
          <p:nvSpPr>
            <p:cNvPr id="317455" name="Freeform 16"/>
            <p:cNvSpPr>
              <a:spLocks/>
            </p:cNvSpPr>
            <p:nvPr/>
          </p:nvSpPr>
          <p:spPr bwMode="auto">
            <a:xfrm>
              <a:off x="48" y="2861"/>
              <a:ext cx="1680" cy="1344"/>
            </a:xfrm>
            <a:custGeom>
              <a:avLst/>
              <a:gdLst>
                <a:gd name="T0" fmla="*/ 1008 w 1680"/>
                <a:gd name="T1" fmla="*/ 0 h 1344"/>
                <a:gd name="T2" fmla="*/ 288 w 1680"/>
                <a:gd name="T3" fmla="*/ 576 h 1344"/>
                <a:gd name="T4" fmla="*/ 0 w 1680"/>
                <a:gd name="T5" fmla="*/ 1344 h 1344"/>
                <a:gd name="T6" fmla="*/ 1680 w 1680"/>
                <a:gd name="T7" fmla="*/ 1344 h 1344"/>
                <a:gd name="T8" fmla="*/ 1584 w 1680"/>
                <a:gd name="T9" fmla="*/ 432 h 1344"/>
                <a:gd name="T10" fmla="*/ 1008 w 1680"/>
                <a:gd name="T11" fmla="*/ 0 h 1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1344"/>
                <a:gd name="T20" fmla="*/ 1680 w 1680"/>
                <a:gd name="T21" fmla="*/ 1344 h 1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1344">
                  <a:moveTo>
                    <a:pt x="1008" y="0"/>
                  </a:moveTo>
                  <a:lnTo>
                    <a:pt x="288" y="576"/>
                  </a:lnTo>
                  <a:lnTo>
                    <a:pt x="0" y="1344"/>
                  </a:lnTo>
                  <a:lnTo>
                    <a:pt x="1680" y="1344"/>
                  </a:lnTo>
                  <a:lnTo>
                    <a:pt x="1584" y="432"/>
                  </a:lnTo>
                  <a:lnTo>
                    <a:pt x="100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6" name="Freeform 17"/>
            <p:cNvSpPr>
              <a:spLocks/>
            </p:cNvSpPr>
            <p:nvPr/>
          </p:nvSpPr>
          <p:spPr bwMode="auto">
            <a:xfrm>
              <a:off x="1728" y="2784"/>
              <a:ext cx="1104" cy="960"/>
            </a:xfrm>
            <a:custGeom>
              <a:avLst/>
              <a:gdLst>
                <a:gd name="T0" fmla="*/ 528 w 1104"/>
                <a:gd name="T1" fmla="*/ 0 h 960"/>
                <a:gd name="T2" fmla="*/ 0 w 1104"/>
                <a:gd name="T3" fmla="*/ 960 h 960"/>
                <a:gd name="T4" fmla="*/ 1104 w 1104"/>
                <a:gd name="T5" fmla="*/ 960 h 960"/>
                <a:gd name="T6" fmla="*/ 528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457" name="Group 18"/>
            <p:cNvGrpSpPr>
              <a:grpSpLocks/>
            </p:cNvGrpSpPr>
            <p:nvPr/>
          </p:nvGrpSpPr>
          <p:grpSpPr bwMode="auto">
            <a:xfrm>
              <a:off x="768" y="2477"/>
              <a:ext cx="240" cy="626"/>
              <a:chOff x="768" y="2477"/>
              <a:chExt cx="240" cy="626"/>
            </a:xfrm>
          </p:grpSpPr>
          <p:grpSp>
            <p:nvGrpSpPr>
              <p:cNvPr id="317473" name="Group 19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317481" name="Freeform 20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2" name="Freeform 21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3" name="Freeform 22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4" name="Freeform 23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5" name="Freeform 24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6" name="Freeform 25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474" name="Freeform 26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75" name="Freeform 27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76" name="Oval 28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7" name="Oval 29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8" name="Oval 30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9" name="Oval 31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80" name="Oval 32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 i="0">
                  <a:latin typeface="Arial Rounded MT Bold" pitchFamily="34" charset="0"/>
                </a:endParaRPr>
              </a:p>
            </p:txBody>
          </p:sp>
        </p:grpSp>
        <p:grpSp>
          <p:nvGrpSpPr>
            <p:cNvPr id="317458" name="Group 33"/>
            <p:cNvGrpSpPr>
              <a:grpSpLocks/>
            </p:cNvGrpSpPr>
            <p:nvPr/>
          </p:nvGrpSpPr>
          <p:grpSpPr bwMode="auto">
            <a:xfrm>
              <a:off x="1872" y="2542"/>
              <a:ext cx="240" cy="626"/>
              <a:chOff x="768" y="2477"/>
              <a:chExt cx="240" cy="626"/>
            </a:xfrm>
          </p:grpSpPr>
          <p:grpSp>
            <p:nvGrpSpPr>
              <p:cNvPr id="317459" name="Group 34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317467" name="Freeform 35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68" name="Freeform 36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69" name="Freeform 37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0" name="Freeform 38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1" name="Freeform 39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2" name="Freeform 40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460" name="Freeform 41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61" name="Freeform 42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62" name="Oval 43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3" name="Oval 44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4" name="Oval 45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5" name="Oval 46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6" name="Oval 47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 i="0">
                  <a:latin typeface="Arial Rounded MT Bold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4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 descr="capture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3938587"/>
            <a:ext cx="4141788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457200" y="762000"/>
            <a:ext cx="8077200" cy="3124200"/>
            <a:chOff x="288" y="96"/>
            <a:chExt cx="5088" cy="1968"/>
          </a:xfrm>
        </p:grpSpPr>
        <p:pic>
          <p:nvPicPr>
            <p:cNvPr id="317493" name="Picture 3" descr="cap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"/>
              <a:ext cx="4889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317494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5088" cy="105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sp>
        <p:nvSpPr>
          <p:cNvPr id="317443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 dirty="0">
                <a:solidFill>
                  <a:schemeClr val="tx2"/>
                </a:solidFill>
              </a:rPr>
              <a:t>Make Heap</a:t>
            </a:r>
          </a:p>
        </p:txBody>
      </p:sp>
      <p:grpSp>
        <p:nvGrpSpPr>
          <p:cNvPr id="317445" name="Group 7"/>
          <p:cNvGrpSpPr>
            <a:grpSpLocks/>
          </p:cNvGrpSpPr>
          <p:nvPr/>
        </p:nvGrpSpPr>
        <p:grpSpPr bwMode="auto">
          <a:xfrm>
            <a:off x="1828800" y="3276600"/>
            <a:ext cx="457200" cy="914400"/>
            <a:chOff x="2448" y="1997"/>
            <a:chExt cx="288" cy="576"/>
          </a:xfrm>
        </p:grpSpPr>
        <p:sp>
          <p:nvSpPr>
            <p:cNvPr id="317487" name="Freeform 8"/>
            <p:cNvSpPr>
              <a:spLocks/>
            </p:cNvSpPr>
            <p:nvPr/>
          </p:nvSpPr>
          <p:spPr bwMode="auto">
            <a:xfrm>
              <a:off x="2499" y="1997"/>
              <a:ext cx="144" cy="120"/>
            </a:xfrm>
            <a:custGeom>
              <a:avLst/>
              <a:gdLst>
                <a:gd name="T0" fmla="*/ 0 w 410"/>
                <a:gd name="T1" fmla="*/ 0 h 406"/>
                <a:gd name="T2" fmla="*/ 0 w 410"/>
                <a:gd name="T3" fmla="*/ 0 h 406"/>
                <a:gd name="T4" fmla="*/ 0 w 410"/>
                <a:gd name="T5" fmla="*/ 0 h 406"/>
                <a:gd name="T6" fmla="*/ 0 w 410"/>
                <a:gd name="T7" fmla="*/ 0 h 406"/>
                <a:gd name="T8" fmla="*/ 0 w 410"/>
                <a:gd name="T9" fmla="*/ 0 h 406"/>
                <a:gd name="T10" fmla="*/ 0 w 410"/>
                <a:gd name="T11" fmla="*/ 0 h 406"/>
                <a:gd name="T12" fmla="*/ 0 w 410"/>
                <a:gd name="T13" fmla="*/ 0 h 406"/>
                <a:gd name="T14" fmla="*/ 0 w 410"/>
                <a:gd name="T15" fmla="*/ 0 h 406"/>
                <a:gd name="T16" fmla="*/ 0 w 410"/>
                <a:gd name="T17" fmla="*/ 0 h 406"/>
                <a:gd name="T18" fmla="*/ 0 w 410"/>
                <a:gd name="T19" fmla="*/ 0 h 406"/>
                <a:gd name="T20" fmla="*/ 0 w 410"/>
                <a:gd name="T21" fmla="*/ 0 h 406"/>
                <a:gd name="T22" fmla="*/ 0 w 410"/>
                <a:gd name="T23" fmla="*/ 0 h 406"/>
                <a:gd name="T24" fmla="*/ 0 w 410"/>
                <a:gd name="T25" fmla="*/ 0 h 406"/>
                <a:gd name="T26" fmla="*/ 0 w 410"/>
                <a:gd name="T27" fmla="*/ 0 h 406"/>
                <a:gd name="T28" fmla="*/ 0 w 410"/>
                <a:gd name="T29" fmla="*/ 0 h 406"/>
                <a:gd name="T30" fmla="*/ 0 w 410"/>
                <a:gd name="T31" fmla="*/ 0 h 406"/>
                <a:gd name="T32" fmla="*/ 0 w 410"/>
                <a:gd name="T33" fmla="*/ 0 h 406"/>
                <a:gd name="T34" fmla="*/ 0 w 410"/>
                <a:gd name="T35" fmla="*/ 0 h 406"/>
                <a:gd name="T36" fmla="*/ 0 w 410"/>
                <a:gd name="T37" fmla="*/ 0 h 406"/>
                <a:gd name="T38" fmla="*/ 0 w 410"/>
                <a:gd name="T39" fmla="*/ 0 h 406"/>
                <a:gd name="T40" fmla="*/ 0 w 410"/>
                <a:gd name="T41" fmla="*/ 0 h 406"/>
                <a:gd name="T42" fmla="*/ 0 w 410"/>
                <a:gd name="T43" fmla="*/ 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8" name="Freeform 9"/>
            <p:cNvSpPr>
              <a:spLocks/>
            </p:cNvSpPr>
            <p:nvPr/>
          </p:nvSpPr>
          <p:spPr bwMode="auto">
            <a:xfrm>
              <a:off x="2448" y="2131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9" name="Freeform 10"/>
            <p:cNvSpPr>
              <a:spLocks/>
            </p:cNvSpPr>
            <p:nvPr/>
          </p:nvSpPr>
          <p:spPr bwMode="auto">
            <a:xfrm>
              <a:off x="2545" y="2131"/>
              <a:ext cx="108" cy="199"/>
            </a:xfrm>
            <a:custGeom>
              <a:avLst/>
              <a:gdLst>
                <a:gd name="T0" fmla="*/ 0 w 309"/>
                <a:gd name="T1" fmla="*/ 0 h 673"/>
                <a:gd name="T2" fmla="*/ 0 w 309"/>
                <a:gd name="T3" fmla="*/ 0 h 673"/>
                <a:gd name="T4" fmla="*/ 0 w 309"/>
                <a:gd name="T5" fmla="*/ 0 h 673"/>
                <a:gd name="T6" fmla="*/ 0 w 309"/>
                <a:gd name="T7" fmla="*/ 0 h 673"/>
                <a:gd name="T8" fmla="*/ 0 w 309"/>
                <a:gd name="T9" fmla="*/ 0 h 673"/>
                <a:gd name="T10" fmla="*/ 0 w 309"/>
                <a:gd name="T11" fmla="*/ 0 h 673"/>
                <a:gd name="T12" fmla="*/ 0 w 309"/>
                <a:gd name="T13" fmla="*/ 0 h 673"/>
                <a:gd name="T14" fmla="*/ 0 w 309"/>
                <a:gd name="T15" fmla="*/ 0 h 673"/>
                <a:gd name="T16" fmla="*/ 0 w 309"/>
                <a:gd name="T17" fmla="*/ 0 h 673"/>
                <a:gd name="T18" fmla="*/ 0 w 309"/>
                <a:gd name="T19" fmla="*/ 0 h 673"/>
                <a:gd name="T20" fmla="*/ 0 w 309"/>
                <a:gd name="T21" fmla="*/ 0 h 673"/>
                <a:gd name="T22" fmla="*/ 0 w 309"/>
                <a:gd name="T23" fmla="*/ 0 h 673"/>
                <a:gd name="T24" fmla="*/ 0 w 309"/>
                <a:gd name="T25" fmla="*/ 0 h 673"/>
                <a:gd name="T26" fmla="*/ 0 w 309"/>
                <a:gd name="T27" fmla="*/ 0 h 673"/>
                <a:gd name="T28" fmla="*/ 0 w 309"/>
                <a:gd name="T29" fmla="*/ 0 h 673"/>
                <a:gd name="T30" fmla="*/ 0 w 309"/>
                <a:gd name="T31" fmla="*/ 0 h 673"/>
                <a:gd name="T32" fmla="*/ 0 w 309"/>
                <a:gd name="T33" fmla="*/ 0 h 673"/>
                <a:gd name="T34" fmla="*/ 0 w 309"/>
                <a:gd name="T35" fmla="*/ 0 h 673"/>
                <a:gd name="T36" fmla="*/ 0 w 309"/>
                <a:gd name="T37" fmla="*/ 0 h 673"/>
                <a:gd name="T38" fmla="*/ 0 w 309"/>
                <a:gd name="T39" fmla="*/ 0 h 673"/>
                <a:gd name="T40" fmla="*/ 0 w 309"/>
                <a:gd name="T41" fmla="*/ 0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0" name="Freeform 11"/>
            <p:cNvSpPr>
              <a:spLocks/>
            </p:cNvSpPr>
            <p:nvPr/>
          </p:nvSpPr>
          <p:spPr bwMode="auto">
            <a:xfrm>
              <a:off x="2509" y="2285"/>
              <a:ext cx="83" cy="288"/>
            </a:xfrm>
            <a:custGeom>
              <a:avLst/>
              <a:gdLst>
                <a:gd name="T0" fmla="*/ 0 w 235"/>
                <a:gd name="T1" fmla="*/ 0 h 973"/>
                <a:gd name="T2" fmla="*/ 0 w 235"/>
                <a:gd name="T3" fmla="*/ 0 h 973"/>
                <a:gd name="T4" fmla="*/ 0 w 235"/>
                <a:gd name="T5" fmla="*/ 0 h 973"/>
                <a:gd name="T6" fmla="*/ 0 w 235"/>
                <a:gd name="T7" fmla="*/ 0 h 973"/>
                <a:gd name="T8" fmla="*/ 0 w 235"/>
                <a:gd name="T9" fmla="*/ 0 h 973"/>
                <a:gd name="T10" fmla="*/ 0 w 235"/>
                <a:gd name="T11" fmla="*/ 0 h 973"/>
                <a:gd name="T12" fmla="*/ 0 w 235"/>
                <a:gd name="T13" fmla="*/ 0 h 973"/>
                <a:gd name="T14" fmla="*/ 0 w 235"/>
                <a:gd name="T15" fmla="*/ 0 h 973"/>
                <a:gd name="T16" fmla="*/ 0 w 235"/>
                <a:gd name="T17" fmla="*/ 0 h 973"/>
                <a:gd name="T18" fmla="*/ 0 w 235"/>
                <a:gd name="T19" fmla="*/ 0 h 973"/>
                <a:gd name="T20" fmla="*/ 0 w 235"/>
                <a:gd name="T21" fmla="*/ 0 h 973"/>
                <a:gd name="T22" fmla="*/ 0 w 235"/>
                <a:gd name="T23" fmla="*/ 0 h 973"/>
                <a:gd name="T24" fmla="*/ 0 w 235"/>
                <a:gd name="T25" fmla="*/ 0 h 973"/>
                <a:gd name="T26" fmla="*/ 0 w 235"/>
                <a:gd name="T27" fmla="*/ 0 h 973"/>
                <a:gd name="T28" fmla="*/ 0 w 235"/>
                <a:gd name="T29" fmla="*/ 0 h 973"/>
                <a:gd name="T30" fmla="*/ 0 w 235"/>
                <a:gd name="T31" fmla="*/ 0 h 973"/>
                <a:gd name="T32" fmla="*/ 0 w 235"/>
                <a:gd name="T33" fmla="*/ 0 h 973"/>
                <a:gd name="T34" fmla="*/ 0 w 235"/>
                <a:gd name="T35" fmla="*/ 0 h 973"/>
                <a:gd name="T36" fmla="*/ 0 w 235"/>
                <a:gd name="T37" fmla="*/ 0 h 973"/>
                <a:gd name="T38" fmla="*/ 0 w 235"/>
                <a:gd name="T39" fmla="*/ 0 h 973"/>
                <a:gd name="T40" fmla="*/ 0 w 235"/>
                <a:gd name="T41" fmla="*/ 0 h 973"/>
                <a:gd name="T42" fmla="*/ 0 w 235"/>
                <a:gd name="T43" fmla="*/ 0 h 973"/>
                <a:gd name="T44" fmla="*/ 0 w 235"/>
                <a:gd name="T45" fmla="*/ 0 h 973"/>
                <a:gd name="T46" fmla="*/ 0 w 235"/>
                <a:gd name="T47" fmla="*/ 0 h 973"/>
                <a:gd name="T48" fmla="*/ 0 w 235"/>
                <a:gd name="T49" fmla="*/ 0 h 973"/>
                <a:gd name="T50" fmla="*/ 0 w 235"/>
                <a:gd name="T51" fmla="*/ 0 h 973"/>
                <a:gd name="T52" fmla="*/ 0 w 235"/>
                <a:gd name="T53" fmla="*/ 0 h 973"/>
                <a:gd name="T54" fmla="*/ 0 w 235"/>
                <a:gd name="T55" fmla="*/ 0 h 973"/>
                <a:gd name="T56" fmla="*/ 0 w 235"/>
                <a:gd name="T57" fmla="*/ 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1" name="Freeform 12"/>
            <p:cNvSpPr>
              <a:spLocks/>
            </p:cNvSpPr>
            <p:nvPr/>
          </p:nvSpPr>
          <p:spPr bwMode="auto">
            <a:xfrm>
              <a:off x="2599" y="2285"/>
              <a:ext cx="134" cy="243"/>
            </a:xfrm>
            <a:custGeom>
              <a:avLst/>
              <a:gdLst>
                <a:gd name="T0" fmla="*/ 0 w 384"/>
                <a:gd name="T1" fmla="*/ 0 h 821"/>
                <a:gd name="T2" fmla="*/ 0 w 384"/>
                <a:gd name="T3" fmla="*/ 0 h 821"/>
                <a:gd name="T4" fmla="*/ 0 w 384"/>
                <a:gd name="T5" fmla="*/ 0 h 821"/>
                <a:gd name="T6" fmla="*/ 0 w 384"/>
                <a:gd name="T7" fmla="*/ 0 h 821"/>
                <a:gd name="T8" fmla="*/ 0 w 384"/>
                <a:gd name="T9" fmla="*/ 0 h 821"/>
                <a:gd name="T10" fmla="*/ 0 w 384"/>
                <a:gd name="T11" fmla="*/ 0 h 821"/>
                <a:gd name="T12" fmla="*/ 0 w 384"/>
                <a:gd name="T13" fmla="*/ 0 h 821"/>
                <a:gd name="T14" fmla="*/ 0 w 384"/>
                <a:gd name="T15" fmla="*/ 0 h 821"/>
                <a:gd name="T16" fmla="*/ 0 w 384"/>
                <a:gd name="T17" fmla="*/ 0 h 821"/>
                <a:gd name="T18" fmla="*/ 0 w 384"/>
                <a:gd name="T19" fmla="*/ 0 h 821"/>
                <a:gd name="T20" fmla="*/ 0 w 384"/>
                <a:gd name="T21" fmla="*/ 0 h 821"/>
                <a:gd name="T22" fmla="*/ 0 w 384"/>
                <a:gd name="T23" fmla="*/ 0 h 821"/>
                <a:gd name="T24" fmla="*/ 0 w 384"/>
                <a:gd name="T25" fmla="*/ 0 h 821"/>
                <a:gd name="T26" fmla="*/ 0 w 384"/>
                <a:gd name="T27" fmla="*/ 0 h 821"/>
                <a:gd name="T28" fmla="*/ 0 w 384"/>
                <a:gd name="T29" fmla="*/ 0 h 821"/>
                <a:gd name="T30" fmla="*/ 0 w 384"/>
                <a:gd name="T31" fmla="*/ 0 h 821"/>
                <a:gd name="T32" fmla="*/ 0 w 384"/>
                <a:gd name="T33" fmla="*/ 0 h 821"/>
                <a:gd name="T34" fmla="*/ 0 w 384"/>
                <a:gd name="T35" fmla="*/ 0 h 821"/>
                <a:gd name="T36" fmla="*/ 0 w 384"/>
                <a:gd name="T37" fmla="*/ 0 h 821"/>
                <a:gd name="T38" fmla="*/ 0 w 384"/>
                <a:gd name="T39" fmla="*/ 0 h 821"/>
                <a:gd name="T40" fmla="*/ 0 w 384"/>
                <a:gd name="T41" fmla="*/ 0 h 821"/>
                <a:gd name="T42" fmla="*/ 0 w 384"/>
                <a:gd name="T43" fmla="*/ 0 h 821"/>
                <a:gd name="T44" fmla="*/ 0 w 384"/>
                <a:gd name="T45" fmla="*/ 0 h 821"/>
                <a:gd name="T46" fmla="*/ 0 w 384"/>
                <a:gd name="T47" fmla="*/ 0 h 821"/>
                <a:gd name="T48" fmla="*/ 0 w 384"/>
                <a:gd name="T49" fmla="*/ 0 h 821"/>
                <a:gd name="T50" fmla="*/ 0 w 384"/>
                <a:gd name="T51" fmla="*/ 0 h 821"/>
                <a:gd name="T52" fmla="*/ 0 w 384"/>
                <a:gd name="T53" fmla="*/ 0 h 821"/>
                <a:gd name="T54" fmla="*/ 0 w 384"/>
                <a:gd name="T55" fmla="*/ 0 h 821"/>
                <a:gd name="T56" fmla="*/ 0 w 384"/>
                <a:gd name="T57" fmla="*/ 0 h 821"/>
                <a:gd name="T58" fmla="*/ 0 w 384"/>
                <a:gd name="T59" fmla="*/ 0 h 821"/>
                <a:gd name="T60" fmla="*/ 0 w 384"/>
                <a:gd name="T61" fmla="*/ 0 h 821"/>
                <a:gd name="T62" fmla="*/ 0 w 384"/>
                <a:gd name="T63" fmla="*/ 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2" name="Freeform 13"/>
            <p:cNvSpPr>
              <a:spLocks/>
            </p:cNvSpPr>
            <p:nvPr/>
          </p:nvSpPr>
          <p:spPr bwMode="auto">
            <a:xfrm rot="10800000" flipV="1">
              <a:off x="2621" y="2135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526" name="Text Box 14"/>
          <p:cNvSpPr txBox="1">
            <a:spLocks noChangeArrowheads="1"/>
          </p:cNvSpPr>
          <p:nvPr/>
        </p:nvSpPr>
        <p:spPr bwMode="auto">
          <a:xfrm>
            <a:off x="1752600" y="2362200"/>
            <a:ext cx="369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Get help from friends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6200" y="3932238"/>
            <a:ext cx="4419600" cy="2743200"/>
            <a:chOff x="48" y="2477"/>
            <a:chExt cx="2784" cy="1728"/>
          </a:xfrm>
        </p:grpSpPr>
        <p:sp>
          <p:nvSpPr>
            <p:cNvPr id="317455" name="Freeform 16"/>
            <p:cNvSpPr>
              <a:spLocks/>
            </p:cNvSpPr>
            <p:nvPr/>
          </p:nvSpPr>
          <p:spPr bwMode="auto">
            <a:xfrm>
              <a:off x="48" y="2861"/>
              <a:ext cx="1680" cy="1344"/>
            </a:xfrm>
            <a:custGeom>
              <a:avLst/>
              <a:gdLst>
                <a:gd name="T0" fmla="*/ 1008 w 1680"/>
                <a:gd name="T1" fmla="*/ 0 h 1344"/>
                <a:gd name="T2" fmla="*/ 288 w 1680"/>
                <a:gd name="T3" fmla="*/ 576 h 1344"/>
                <a:gd name="T4" fmla="*/ 0 w 1680"/>
                <a:gd name="T5" fmla="*/ 1344 h 1344"/>
                <a:gd name="T6" fmla="*/ 1680 w 1680"/>
                <a:gd name="T7" fmla="*/ 1344 h 1344"/>
                <a:gd name="T8" fmla="*/ 1584 w 1680"/>
                <a:gd name="T9" fmla="*/ 432 h 1344"/>
                <a:gd name="T10" fmla="*/ 1008 w 1680"/>
                <a:gd name="T11" fmla="*/ 0 h 1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1344"/>
                <a:gd name="T20" fmla="*/ 1680 w 1680"/>
                <a:gd name="T21" fmla="*/ 1344 h 1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1344">
                  <a:moveTo>
                    <a:pt x="1008" y="0"/>
                  </a:moveTo>
                  <a:lnTo>
                    <a:pt x="288" y="576"/>
                  </a:lnTo>
                  <a:lnTo>
                    <a:pt x="0" y="1344"/>
                  </a:lnTo>
                  <a:lnTo>
                    <a:pt x="1680" y="1344"/>
                  </a:lnTo>
                  <a:lnTo>
                    <a:pt x="1584" y="432"/>
                  </a:lnTo>
                  <a:lnTo>
                    <a:pt x="100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6" name="Freeform 17"/>
            <p:cNvSpPr>
              <a:spLocks/>
            </p:cNvSpPr>
            <p:nvPr/>
          </p:nvSpPr>
          <p:spPr bwMode="auto">
            <a:xfrm>
              <a:off x="1728" y="2784"/>
              <a:ext cx="1104" cy="960"/>
            </a:xfrm>
            <a:custGeom>
              <a:avLst/>
              <a:gdLst>
                <a:gd name="T0" fmla="*/ 528 w 1104"/>
                <a:gd name="T1" fmla="*/ 0 h 960"/>
                <a:gd name="T2" fmla="*/ 0 w 1104"/>
                <a:gd name="T3" fmla="*/ 960 h 960"/>
                <a:gd name="T4" fmla="*/ 1104 w 1104"/>
                <a:gd name="T5" fmla="*/ 960 h 960"/>
                <a:gd name="T6" fmla="*/ 528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457" name="Group 18"/>
            <p:cNvGrpSpPr>
              <a:grpSpLocks/>
            </p:cNvGrpSpPr>
            <p:nvPr/>
          </p:nvGrpSpPr>
          <p:grpSpPr bwMode="auto">
            <a:xfrm>
              <a:off x="768" y="2477"/>
              <a:ext cx="240" cy="626"/>
              <a:chOff x="768" y="2477"/>
              <a:chExt cx="240" cy="626"/>
            </a:xfrm>
          </p:grpSpPr>
          <p:grpSp>
            <p:nvGrpSpPr>
              <p:cNvPr id="317473" name="Group 19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317481" name="Freeform 20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2" name="Freeform 21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3" name="Freeform 22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4" name="Freeform 23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5" name="Freeform 24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6" name="Freeform 25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474" name="Freeform 26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75" name="Freeform 27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76" name="Oval 28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7" name="Oval 29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8" name="Oval 30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9" name="Oval 31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80" name="Oval 32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 i="0">
                  <a:latin typeface="Arial Rounded MT Bold" pitchFamily="34" charset="0"/>
                </a:endParaRPr>
              </a:p>
            </p:txBody>
          </p:sp>
        </p:grpSp>
        <p:grpSp>
          <p:nvGrpSpPr>
            <p:cNvPr id="317458" name="Group 33"/>
            <p:cNvGrpSpPr>
              <a:grpSpLocks/>
            </p:cNvGrpSpPr>
            <p:nvPr/>
          </p:nvGrpSpPr>
          <p:grpSpPr bwMode="auto">
            <a:xfrm>
              <a:off x="1872" y="2542"/>
              <a:ext cx="240" cy="626"/>
              <a:chOff x="768" y="2477"/>
              <a:chExt cx="240" cy="626"/>
            </a:xfrm>
          </p:grpSpPr>
          <p:grpSp>
            <p:nvGrpSpPr>
              <p:cNvPr id="317459" name="Group 34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317467" name="Freeform 35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68" name="Freeform 36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69" name="Freeform 37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0" name="Freeform 38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1" name="Freeform 39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2" name="Freeform 40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460" name="Freeform 41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61" name="Freeform 42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62" name="Oval 43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3" name="Oval 44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4" name="Oval 45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5" name="Oval 46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6" name="Oval 47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 i="0">
                  <a:latin typeface="Arial Rounded MT Bold" pitchFamily="34" charset="0"/>
                </a:endParaRPr>
              </a:p>
            </p:txBody>
          </p:sp>
        </p:grpSp>
      </p:grpSp>
      <p:sp>
        <p:nvSpPr>
          <p:cNvPr id="320563" name="Text Box 51"/>
          <p:cNvSpPr txBox="1">
            <a:spLocks noChangeArrowheads="1"/>
          </p:cNvSpPr>
          <p:nvPr/>
        </p:nvSpPr>
        <p:spPr bwMode="auto">
          <a:xfrm>
            <a:off x="1752600" y="2773363"/>
            <a:ext cx="1493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 err="1"/>
              <a:t>Heapify</a:t>
            </a:r>
            <a:endParaRPr lang="en-US" altLang="en-US" i="0" dirty="0"/>
          </a:p>
        </p:txBody>
      </p:sp>
    </p:spTree>
    <p:extLst>
      <p:ext uri="{BB962C8B-B14F-4D97-AF65-F5344CB8AC3E}">
        <p14:creationId xmlns:p14="http://schemas.microsoft.com/office/powerpoint/2010/main" val="24196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63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cap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41762"/>
            <a:ext cx="442753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42" name="Group 2"/>
          <p:cNvGrpSpPr>
            <a:grpSpLocks/>
          </p:cNvGrpSpPr>
          <p:nvPr/>
        </p:nvGrpSpPr>
        <p:grpSpPr bwMode="auto">
          <a:xfrm>
            <a:off x="457200" y="762000"/>
            <a:ext cx="8077200" cy="3124200"/>
            <a:chOff x="288" y="96"/>
            <a:chExt cx="5088" cy="1968"/>
          </a:xfrm>
        </p:grpSpPr>
        <p:pic>
          <p:nvPicPr>
            <p:cNvPr id="317493" name="Picture 3" descr="cap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96"/>
              <a:ext cx="4889" cy="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 useBgFill="1">
          <p:nvSpPr>
            <p:cNvPr id="317494" name="Rectangle 4"/>
            <p:cNvSpPr>
              <a:spLocks noChangeArrowheads="1"/>
            </p:cNvSpPr>
            <p:nvPr/>
          </p:nvSpPr>
          <p:spPr bwMode="auto">
            <a:xfrm>
              <a:off x="288" y="1008"/>
              <a:ext cx="5088" cy="105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800"/>
            </a:p>
          </p:txBody>
        </p:sp>
      </p:grpSp>
      <p:sp>
        <p:nvSpPr>
          <p:cNvPr id="317443" name="Rectangle 5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i="0" dirty="0">
                <a:solidFill>
                  <a:schemeClr val="tx2"/>
                </a:solidFill>
              </a:rPr>
              <a:t>Make Heap</a:t>
            </a:r>
          </a:p>
        </p:txBody>
      </p:sp>
      <p:grpSp>
        <p:nvGrpSpPr>
          <p:cNvPr id="317445" name="Group 7"/>
          <p:cNvGrpSpPr>
            <a:grpSpLocks/>
          </p:cNvGrpSpPr>
          <p:nvPr/>
        </p:nvGrpSpPr>
        <p:grpSpPr bwMode="auto">
          <a:xfrm>
            <a:off x="1828800" y="3276600"/>
            <a:ext cx="457200" cy="914400"/>
            <a:chOff x="2448" y="1997"/>
            <a:chExt cx="288" cy="576"/>
          </a:xfrm>
        </p:grpSpPr>
        <p:sp>
          <p:nvSpPr>
            <p:cNvPr id="317487" name="Freeform 8"/>
            <p:cNvSpPr>
              <a:spLocks/>
            </p:cNvSpPr>
            <p:nvPr/>
          </p:nvSpPr>
          <p:spPr bwMode="auto">
            <a:xfrm>
              <a:off x="2499" y="1997"/>
              <a:ext cx="144" cy="120"/>
            </a:xfrm>
            <a:custGeom>
              <a:avLst/>
              <a:gdLst>
                <a:gd name="T0" fmla="*/ 0 w 410"/>
                <a:gd name="T1" fmla="*/ 0 h 406"/>
                <a:gd name="T2" fmla="*/ 0 w 410"/>
                <a:gd name="T3" fmla="*/ 0 h 406"/>
                <a:gd name="T4" fmla="*/ 0 w 410"/>
                <a:gd name="T5" fmla="*/ 0 h 406"/>
                <a:gd name="T6" fmla="*/ 0 w 410"/>
                <a:gd name="T7" fmla="*/ 0 h 406"/>
                <a:gd name="T8" fmla="*/ 0 w 410"/>
                <a:gd name="T9" fmla="*/ 0 h 406"/>
                <a:gd name="T10" fmla="*/ 0 w 410"/>
                <a:gd name="T11" fmla="*/ 0 h 406"/>
                <a:gd name="T12" fmla="*/ 0 w 410"/>
                <a:gd name="T13" fmla="*/ 0 h 406"/>
                <a:gd name="T14" fmla="*/ 0 w 410"/>
                <a:gd name="T15" fmla="*/ 0 h 406"/>
                <a:gd name="T16" fmla="*/ 0 w 410"/>
                <a:gd name="T17" fmla="*/ 0 h 406"/>
                <a:gd name="T18" fmla="*/ 0 w 410"/>
                <a:gd name="T19" fmla="*/ 0 h 406"/>
                <a:gd name="T20" fmla="*/ 0 w 410"/>
                <a:gd name="T21" fmla="*/ 0 h 406"/>
                <a:gd name="T22" fmla="*/ 0 w 410"/>
                <a:gd name="T23" fmla="*/ 0 h 406"/>
                <a:gd name="T24" fmla="*/ 0 w 410"/>
                <a:gd name="T25" fmla="*/ 0 h 406"/>
                <a:gd name="T26" fmla="*/ 0 w 410"/>
                <a:gd name="T27" fmla="*/ 0 h 406"/>
                <a:gd name="T28" fmla="*/ 0 w 410"/>
                <a:gd name="T29" fmla="*/ 0 h 406"/>
                <a:gd name="T30" fmla="*/ 0 w 410"/>
                <a:gd name="T31" fmla="*/ 0 h 406"/>
                <a:gd name="T32" fmla="*/ 0 w 410"/>
                <a:gd name="T33" fmla="*/ 0 h 406"/>
                <a:gd name="T34" fmla="*/ 0 w 410"/>
                <a:gd name="T35" fmla="*/ 0 h 406"/>
                <a:gd name="T36" fmla="*/ 0 w 410"/>
                <a:gd name="T37" fmla="*/ 0 h 406"/>
                <a:gd name="T38" fmla="*/ 0 w 410"/>
                <a:gd name="T39" fmla="*/ 0 h 406"/>
                <a:gd name="T40" fmla="*/ 0 w 410"/>
                <a:gd name="T41" fmla="*/ 0 h 406"/>
                <a:gd name="T42" fmla="*/ 0 w 410"/>
                <a:gd name="T43" fmla="*/ 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8" name="Freeform 9"/>
            <p:cNvSpPr>
              <a:spLocks/>
            </p:cNvSpPr>
            <p:nvPr/>
          </p:nvSpPr>
          <p:spPr bwMode="auto">
            <a:xfrm>
              <a:off x="2448" y="2131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89" name="Freeform 10"/>
            <p:cNvSpPr>
              <a:spLocks/>
            </p:cNvSpPr>
            <p:nvPr/>
          </p:nvSpPr>
          <p:spPr bwMode="auto">
            <a:xfrm>
              <a:off x="2545" y="2131"/>
              <a:ext cx="108" cy="199"/>
            </a:xfrm>
            <a:custGeom>
              <a:avLst/>
              <a:gdLst>
                <a:gd name="T0" fmla="*/ 0 w 309"/>
                <a:gd name="T1" fmla="*/ 0 h 673"/>
                <a:gd name="T2" fmla="*/ 0 w 309"/>
                <a:gd name="T3" fmla="*/ 0 h 673"/>
                <a:gd name="T4" fmla="*/ 0 w 309"/>
                <a:gd name="T5" fmla="*/ 0 h 673"/>
                <a:gd name="T6" fmla="*/ 0 w 309"/>
                <a:gd name="T7" fmla="*/ 0 h 673"/>
                <a:gd name="T8" fmla="*/ 0 w 309"/>
                <a:gd name="T9" fmla="*/ 0 h 673"/>
                <a:gd name="T10" fmla="*/ 0 w 309"/>
                <a:gd name="T11" fmla="*/ 0 h 673"/>
                <a:gd name="T12" fmla="*/ 0 w 309"/>
                <a:gd name="T13" fmla="*/ 0 h 673"/>
                <a:gd name="T14" fmla="*/ 0 w 309"/>
                <a:gd name="T15" fmla="*/ 0 h 673"/>
                <a:gd name="T16" fmla="*/ 0 w 309"/>
                <a:gd name="T17" fmla="*/ 0 h 673"/>
                <a:gd name="T18" fmla="*/ 0 w 309"/>
                <a:gd name="T19" fmla="*/ 0 h 673"/>
                <a:gd name="T20" fmla="*/ 0 w 309"/>
                <a:gd name="T21" fmla="*/ 0 h 673"/>
                <a:gd name="T22" fmla="*/ 0 w 309"/>
                <a:gd name="T23" fmla="*/ 0 h 673"/>
                <a:gd name="T24" fmla="*/ 0 w 309"/>
                <a:gd name="T25" fmla="*/ 0 h 673"/>
                <a:gd name="T26" fmla="*/ 0 w 309"/>
                <a:gd name="T27" fmla="*/ 0 h 673"/>
                <a:gd name="T28" fmla="*/ 0 w 309"/>
                <a:gd name="T29" fmla="*/ 0 h 673"/>
                <a:gd name="T30" fmla="*/ 0 w 309"/>
                <a:gd name="T31" fmla="*/ 0 h 673"/>
                <a:gd name="T32" fmla="*/ 0 w 309"/>
                <a:gd name="T33" fmla="*/ 0 h 673"/>
                <a:gd name="T34" fmla="*/ 0 w 309"/>
                <a:gd name="T35" fmla="*/ 0 h 673"/>
                <a:gd name="T36" fmla="*/ 0 w 309"/>
                <a:gd name="T37" fmla="*/ 0 h 673"/>
                <a:gd name="T38" fmla="*/ 0 w 309"/>
                <a:gd name="T39" fmla="*/ 0 h 673"/>
                <a:gd name="T40" fmla="*/ 0 w 309"/>
                <a:gd name="T41" fmla="*/ 0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0" name="Freeform 11"/>
            <p:cNvSpPr>
              <a:spLocks/>
            </p:cNvSpPr>
            <p:nvPr/>
          </p:nvSpPr>
          <p:spPr bwMode="auto">
            <a:xfrm>
              <a:off x="2509" y="2285"/>
              <a:ext cx="83" cy="288"/>
            </a:xfrm>
            <a:custGeom>
              <a:avLst/>
              <a:gdLst>
                <a:gd name="T0" fmla="*/ 0 w 235"/>
                <a:gd name="T1" fmla="*/ 0 h 973"/>
                <a:gd name="T2" fmla="*/ 0 w 235"/>
                <a:gd name="T3" fmla="*/ 0 h 973"/>
                <a:gd name="T4" fmla="*/ 0 w 235"/>
                <a:gd name="T5" fmla="*/ 0 h 973"/>
                <a:gd name="T6" fmla="*/ 0 w 235"/>
                <a:gd name="T7" fmla="*/ 0 h 973"/>
                <a:gd name="T8" fmla="*/ 0 w 235"/>
                <a:gd name="T9" fmla="*/ 0 h 973"/>
                <a:gd name="T10" fmla="*/ 0 w 235"/>
                <a:gd name="T11" fmla="*/ 0 h 973"/>
                <a:gd name="T12" fmla="*/ 0 w 235"/>
                <a:gd name="T13" fmla="*/ 0 h 973"/>
                <a:gd name="T14" fmla="*/ 0 w 235"/>
                <a:gd name="T15" fmla="*/ 0 h 973"/>
                <a:gd name="T16" fmla="*/ 0 w 235"/>
                <a:gd name="T17" fmla="*/ 0 h 973"/>
                <a:gd name="T18" fmla="*/ 0 w 235"/>
                <a:gd name="T19" fmla="*/ 0 h 973"/>
                <a:gd name="T20" fmla="*/ 0 w 235"/>
                <a:gd name="T21" fmla="*/ 0 h 973"/>
                <a:gd name="T22" fmla="*/ 0 w 235"/>
                <a:gd name="T23" fmla="*/ 0 h 973"/>
                <a:gd name="T24" fmla="*/ 0 w 235"/>
                <a:gd name="T25" fmla="*/ 0 h 973"/>
                <a:gd name="T26" fmla="*/ 0 w 235"/>
                <a:gd name="T27" fmla="*/ 0 h 973"/>
                <a:gd name="T28" fmla="*/ 0 w 235"/>
                <a:gd name="T29" fmla="*/ 0 h 973"/>
                <a:gd name="T30" fmla="*/ 0 w 235"/>
                <a:gd name="T31" fmla="*/ 0 h 973"/>
                <a:gd name="T32" fmla="*/ 0 w 235"/>
                <a:gd name="T33" fmla="*/ 0 h 973"/>
                <a:gd name="T34" fmla="*/ 0 w 235"/>
                <a:gd name="T35" fmla="*/ 0 h 973"/>
                <a:gd name="T36" fmla="*/ 0 w 235"/>
                <a:gd name="T37" fmla="*/ 0 h 973"/>
                <a:gd name="T38" fmla="*/ 0 w 235"/>
                <a:gd name="T39" fmla="*/ 0 h 973"/>
                <a:gd name="T40" fmla="*/ 0 w 235"/>
                <a:gd name="T41" fmla="*/ 0 h 973"/>
                <a:gd name="T42" fmla="*/ 0 w 235"/>
                <a:gd name="T43" fmla="*/ 0 h 973"/>
                <a:gd name="T44" fmla="*/ 0 w 235"/>
                <a:gd name="T45" fmla="*/ 0 h 973"/>
                <a:gd name="T46" fmla="*/ 0 w 235"/>
                <a:gd name="T47" fmla="*/ 0 h 973"/>
                <a:gd name="T48" fmla="*/ 0 w 235"/>
                <a:gd name="T49" fmla="*/ 0 h 973"/>
                <a:gd name="T50" fmla="*/ 0 w 235"/>
                <a:gd name="T51" fmla="*/ 0 h 973"/>
                <a:gd name="T52" fmla="*/ 0 w 235"/>
                <a:gd name="T53" fmla="*/ 0 h 973"/>
                <a:gd name="T54" fmla="*/ 0 w 235"/>
                <a:gd name="T55" fmla="*/ 0 h 973"/>
                <a:gd name="T56" fmla="*/ 0 w 235"/>
                <a:gd name="T57" fmla="*/ 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1" name="Freeform 12"/>
            <p:cNvSpPr>
              <a:spLocks/>
            </p:cNvSpPr>
            <p:nvPr/>
          </p:nvSpPr>
          <p:spPr bwMode="auto">
            <a:xfrm>
              <a:off x="2599" y="2285"/>
              <a:ext cx="134" cy="243"/>
            </a:xfrm>
            <a:custGeom>
              <a:avLst/>
              <a:gdLst>
                <a:gd name="T0" fmla="*/ 0 w 384"/>
                <a:gd name="T1" fmla="*/ 0 h 821"/>
                <a:gd name="T2" fmla="*/ 0 w 384"/>
                <a:gd name="T3" fmla="*/ 0 h 821"/>
                <a:gd name="T4" fmla="*/ 0 w 384"/>
                <a:gd name="T5" fmla="*/ 0 h 821"/>
                <a:gd name="T6" fmla="*/ 0 w 384"/>
                <a:gd name="T7" fmla="*/ 0 h 821"/>
                <a:gd name="T8" fmla="*/ 0 w 384"/>
                <a:gd name="T9" fmla="*/ 0 h 821"/>
                <a:gd name="T10" fmla="*/ 0 w 384"/>
                <a:gd name="T11" fmla="*/ 0 h 821"/>
                <a:gd name="T12" fmla="*/ 0 w 384"/>
                <a:gd name="T13" fmla="*/ 0 h 821"/>
                <a:gd name="T14" fmla="*/ 0 w 384"/>
                <a:gd name="T15" fmla="*/ 0 h 821"/>
                <a:gd name="T16" fmla="*/ 0 w 384"/>
                <a:gd name="T17" fmla="*/ 0 h 821"/>
                <a:gd name="T18" fmla="*/ 0 w 384"/>
                <a:gd name="T19" fmla="*/ 0 h 821"/>
                <a:gd name="T20" fmla="*/ 0 w 384"/>
                <a:gd name="T21" fmla="*/ 0 h 821"/>
                <a:gd name="T22" fmla="*/ 0 w 384"/>
                <a:gd name="T23" fmla="*/ 0 h 821"/>
                <a:gd name="T24" fmla="*/ 0 w 384"/>
                <a:gd name="T25" fmla="*/ 0 h 821"/>
                <a:gd name="T26" fmla="*/ 0 w 384"/>
                <a:gd name="T27" fmla="*/ 0 h 821"/>
                <a:gd name="T28" fmla="*/ 0 w 384"/>
                <a:gd name="T29" fmla="*/ 0 h 821"/>
                <a:gd name="T30" fmla="*/ 0 w 384"/>
                <a:gd name="T31" fmla="*/ 0 h 821"/>
                <a:gd name="T32" fmla="*/ 0 w 384"/>
                <a:gd name="T33" fmla="*/ 0 h 821"/>
                <a:gd name="T34" fmla="*/ 0 w 384"/>
                <a:gd name="T35" fmla="*/ 0 h 821"/>
                <a:gd name="T36" fmla="*/ 0 w 384"/>
                <a:gd name="T37" fmla="*/ 0 h 821"/>
                <a:gd name="T38" fmla="*/ 0 w 384"/>
                <a:gd name="T39" fmla="*/ 0 h 821"/>
                <a:gd name="T40" fmla="*/ 0 w 384"/>
                <a:gd name="T41" fmla="*/ 0 h 821"/>
                <a:gd name="T42" fmla="*/ 0 w 384"/>
                <a:gd name="T43" fmla="*/ 0 h 821"/>
                <a:gd name="T44" fmla="*/ 0 w 384"/>
                <a:gd name="T45" fmla="*/ 0 h 821"/>
                <a:gd name="T46" fmla="*/ 0 w 384"/>
                <a:gd name="T47" fmla="*/ 0 h 821"/>
                <a:gd name="T48" fmla="*/ 0 w 384"/>
                <a:gd name="T49" fmla="*/ 0 h 821"/>
                <a:gd name="T50" fmla="*/ 0 w 384"/>
                <a:gd name="T51" fmla="*/ 0 h 821"/>
                <a:gd name="T52" fmla="*/ 0 w 384"/>
                <a:gd name="T53" fmla="*/ 0 h 821"/>
                <a:gd name="T54" fmla="*/ 0 w 384"/>
                <a:gd name="T55" fmla="*/ 0 h 821"/>
                <a:gd name="T56" fmla="*/ 0 w 384"/>
                <a:gd name="T57" fmla="*/ 0 h 821"/>
                <a:gd name="T58" fmla="*/ 0 w 384"/>
                <a:gd name="T59" fmla="*/ 0 h 821"/>
                <a:gd name="T60" fmla="*/ 0 w 384"/>
                <a:gd name="T61" fmla="*/ 0 h 821"/>
                <a:gd name="T62" fmla="*/ 0 w 384"/>
                <a:gd name="T63" fmla="*/ 0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492" name="Freeform 13"/>
            <p:cNvSpPr>
              <a:spLocks/>
            </p:cNvSpPr>
            <p:nvPr/>
          </p:nvSpPr>
          <p:spPr bwMode="auto">
            <a:xfrm rot="10800000" flipV="1">
              <a:off x="2621" y="2135"/>
              <a:ext cx="115" cy="161"/>
            </a:xfrm>
            <a:custGeom>
              <a:avLst/>
              <a:gdLst>
                <a:gd name="T0" fmla="*/ 0 w 329"/>
                <a:gd name="T1" fmla="*/ 0 h 546"/>
                <a:gd name="T2" fmla="*/ 0 w 329"/>
                <a:gd name="T3" fmla="*/ 0 h 546"/>
                <a:gd name="T4" fmla="*/ 0 w 329"/>
                <a:gd name="T5" fmla="*/ 0 h 546"/>
                <a:gd name="T6" fmla="*/ 0 w 329"/>
                <a:gd name="T7" fmla="*/ 0 h 546"/>
                <a:gd name="T8" fmla="*/ 0 w 329"/>
                <a:gd name="T9" fmla="*/ 0 h 546"/>
                <a:gd name="T10" fmla="*/ 0 w 329"/>
                <a:gd name="T11" fmla="*/ 0 h 546"/>
                <a:gd name="T12" fmla="*/ 0 w 329"/>
                <a:gd name="T13" fmla="*/ 0 h 546"/>
                <a:gd name="T14" fmla="*/ 0 w 329"/>
                <a:gd name="T15" fmla="*/ 0 h 546"/>
                <a:gd name="T16" fmla="*/ 0 w 329"/>
                <a:gd name="T17" fmla="*/ 0 h 546"/>
                <a:gd name="T18" fmla="*/ 0 w 329"/>
                <a:gd name="T19" fmla="*/ 0 h 546"/>
                <a:gd name="T20" fmla="*/ 0 w 329"/>
                <a:gd name="T21" fmla="*/ 0 h 546"/>
                <a:gd name="T22" fmla="*/ 0 w 329"/>
                <a:gd name="T23" fmla="*/ 0 h 546"/>
                <a:gd name="T24" fmla="*/ 0 w 329"/>
                <a:gd name="T25" fmla="*/ 0 h 546"/>
                <a:gd name="T26" fmla="*/ 0 w 329"/>
                <a:gd name="T27" fmla="*/ 0 h 546"/>
                <a:gd name="T28" fmla="*/ 0 w 329"/>
                <a:gd name="T29" fmla="*/ 0 h 546"/>
                <a:gd name="T30" fmla="*/ 0 w 329"/>
                <a:gd name="T31" fmla="*/ 0 h 546"/>
                <a:gd name="T32" fmla="*/ 0 w 329"/>
                <a:gd name="T33" fmla="*/ 0 h 546"/>
                <a:gd name="T34" fmla="*/ 0 w 329"/>
                <a:gd name="T35" fmla="*/ 0 h 546"/>
                <a:gd name="T36" fmla="*/ 0 w 329"/>
                <a:gd name="T37" fmla="*/ 0 h 546"/>
                <a:gd name="T38" fmla="*/ 0 w 329"/>
                <a:gd name="T39" fmla="*/ 0 h 546"/>
                <a:gd name="T40" fmla="*/ 0 w 329"/>
                <a:gd name="T41" fmla="*/ 0 h 546"/>
                <a:gd name="T42" fmla="*/ 0 w 329"/>
                <a:gd name="T43" fmla="*/ 0 h 546"/>
                <a:gd name="T44" fmla="*/ 0 w 329"/>
                <a:gd name="T45" fmla="*/ 0 h 546"/>
                <a:gd name="T46" fmla="*/ 0 w 329"/>
                <a:gd name="T47" fmla="*/ 0 h 546"/>
                <a:gd name="T48" fmla="*/ 0 w 329"/>
                <a:gd name="T49" fmla="*/ 0 h 546"/>
                <a:gd name="T50" fmla="*/ 0 w 329"/>
                <a:gd name="T51" fmla="*/ 0 h 546"/>
                <a:gd name="T52" fmla="*/ 0 w 329"/>
                <a:gd name="T53" fmla="*/ 0 h 546"/>
                <a:gd name="T54" fmla="*/ 0 w 329"/>
                <a:gd name="T55" fmla="*/ 0 h 546"/>
                <a:gd name="T56" fmla="*/ 0 w 329"/>
                <a:gd name="T57" fmla="*/ 0 h 546"/>
                <a:gd name="T58" fmla="*/ 0 w 329"/>
                <a:gd name="T59" fmla="*/ 0 h 546"/>
                <a:gd name="T60" fmla="*/ 0 w 329"/>
                <a:gd name="T61" fmla="*/ 0 h 546"/>
                <a:gd name="T62" fmla="*/ 0 w 329"/>
                <a:gd name="T63" fmla="*/ 0 h 546"/>
                <a:gd name="T64" fmla="*/ 0 w 329"/>
                <a:gd name="T65" fmla="*/ 0 h 546"/>
                <a:gd name="T66" fmla="*/ 0 w 329"/>
                <a:gd name="T67" fmla="*/ 0 h 546"/>
                <a:gd name="T68" fmla="*/ 0 w 329"/>
                <a:gd name="T69" fmla="*/ 0 h 546"/>
                <a:gd name="T70" fmla="*/ 0 w 329"/>
                <a:gd name="T71" fmla="*/ 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0526" name="Text Box 14"/>
          <p:cNvSpPr txBox="1">
            <a:spLocks noChangeArrowheads="1"/>
          </p:cNvSpPr>
          <p:nvPr/>
        </p:nvSpPr>
        <p:spPr bwMode="auto">
          <a:xfrm>
            <a:off x="1752600" y="2362200"/>
            <a:ext cx="36941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/>
              <a:t>Get help from friends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6200" y="3932238"/>
            <a:ext cx="4419600" cy="2743200"/>
            <a:chOff x="48" y="2477"/>
            <a:chExt cx="2784" cy="1728"/>
          </a:xfrm>
        </p:grpSpPr>
        <p:sp>
          <p:nvSpPr>
            <p:cNvPr id="317455" name="Freeform 16"/>
            <p:cNvSpPr>
              <a:spLocks/>
            </p:cNvSpPr>
            <p:nvPr/>
          </p:nvSpPr>
          <p:spPr bwMode="auto">
            <a:xfrm>
              <a:off x="48" y="2861"/>
              <a:ext cx="1680" cy="1344"/>
            </a:xfrm>
            <a:custGeom>
              <a:avLst/>
              <a:gdLst>
                <a:gd name="T0" fmla="*/ 1008 w 1680"/>
                <a:gd name="T1" fmla="*/ 0 h 1344"/>
                <a:gd name="T2" fmla="*/ 288 w 1680"/>
                <a:gd name="T3" fmla="*/ 576 h 1344"/>
                <a:gd name="T4" fmla="*/ 0 w 1680"/>
                <a:gd name="T5" fmla="*/ 1344 h 1344"/>
                <a:gd name="T6" fmla="*/ 1680 w 1680"/>
                <a:gd name="T7" fmla="*/ 1344 h 1344"/>
                <a:gd name="T8" fmla="*/ 1584 w 1680"/>
                <a:gd name="T9" fmla="*/ 432 h 1344"/>
                <a:gd name="T10" fmla="*/ 1008 w 1680"/>
                <a:gd name="T11" fmla="*/ 0 h 1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0"/>
                <a:gd name="T19" fmla="*/ 0 h 1344"/>
                <a:gd name="T20" fmla="*/ 1680 w 1680"/>
                <a:gd name="T21" fmla="*/ 1344 h 1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0" h="1344">
                  <a:moveTo>
                    <a:pt x="1008" y="0"/>
                  </a:moveTo>
                  <a:lnTo>
                    <a:pt x="288" y="576"/>
                  </a:lnTo>
                  <a:lnTo>
                    <a:pt x="0" y="1344"/>
                  </a:lnTo>
                  <a:lnTo>
                    <a:pt x="1680" y="1344"/>
                  </a:lnTo>
                  <a:lnTo>
                    <a:pt x="1584" y="432"/>
                  </a:lnTo>
                  <a:lnTo>
                    <a:pt x="100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6" name="Freeform 17"/>
            <p:cNvSpPr>
              <a:spLocks/>
            </p:cNvSpPr>
            <p:nvPr/>
          </p:nvSpPr>
          <p:spPr bwMode="auto">
            <a:xfrm>
              <a:off x="1728" y="2784"/>
              <a:ext cx="1104" cy="960"/>
            </a:xfrm>
            <a:custGeom>
              <a:avLst/>
              <a:gdLst>
                <a:gd name="T0" fmla="*/ 528 w 1104"/>
                <a:gd name="T1" fmla="*/ 0 h 960"/>
                <a:gd name="T2" fmla="*/ 0 w 1104"/>
                <a:gd name="T3" fmla="*/ 960 h 960"/>
                <a:gd name="T4" fmla="*/ 1104 w 1104"/>
                <a:gd name="T5" fmla="*/ 960 h 960"/>
                <a:gd name="T6" fmla="*/ 528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7457" name="Group 18"/>
            <p:cNvGrpSpPr>
              <a:grpSpLocks/>
            </p:cNvGrpSpPr>
            <p:nvPr/>
          </p:nvGrpSpPr>
          <p:grpSpPr bwMode="auto">
            <a:xfrm>
              <a:off x="768" y="2477"/>
              <a:ext cx="240" cy="626"/>
              <a:chOff x="768" y="2477"/>
              <a:chExt cx="240" cy="626"/>
            </a:xfrm>
          </p:grpSpPr>
          <p:grpSp>
            <p:nvGrpSpPr>
              <p:cNvPr id="317473" name="Group 19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317481" name="Freeform 20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2" name="Freeform 21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3" name="Freeform 22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4" name="Freeform 23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5" name="Freeform 24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86" name="Freeform 25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474" name="Freeform 26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75" name="Freeform 27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76" name="Oval 28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7" name="Oval 29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8" name="Oval 30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79" name="Oval 31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80" name="Oval 32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 i="0">
                  <a:latin typeface="Arial Rounded MT Bold" pitchFamily="34" charset="0"/>
                </a:endParaRPr>
              </a:p>
            </p:txBody>
          </p:sp>
        </p:grpSp>
        <p:grpSp>
          <p:nvGrpSpPr>
            <p:cNvPr id="317458" name="Group 33"/>
            <p:cNvGrpSpPr>
              <a:grpSpLocks/>
            </p:cNvGrpSpPr>
            <p:nvPr/>
          </p:nvGrpSpPr>
          <p:grpSpPr bwMode="auto">
            <a:xfrm>
              <a:off x="1872" y="2542"/>
              <a:ext cx="240" cy="626"/>
              <a:chOff x="768" y="2477"/>
              <a:chExt cx="240" cy="626"/>
            </a:xfrm>
          </p:grpSpPr>
          <p:grpSp>
            <p:nvGrpSpPr>
              <p:cNvPr id="317459" name="Group 34"/>
              <p:cNvGrpSpPr>
                <a:grpSpLocks/>
              </p:cNvGrpSpPr>
              <p:nvPr/>
            </p:nvGrpSpPr>
            <p:grpSpPr bwMode="auto">
              <a:xfrm flipH="1">
                <a:off x="810" y="2532"/>
                <a:ext cx="198" cy="571"/>
                <a:chOff x="2308" y="1740"/>
                <a:chExt cx="957" cy="2343"/>
              </a:xfrm>
            </p:grpSpPr>
            <p:sp>
              <p:nvSpPr>
                <p:cNvPr id="317467" name="Freeform 35"/>
                <p:cNvSpPr>
                  <a:spLocks/>
                </p:cNvSpPr>
                <p:nvPr/>
              </p:nvSpPr>
              <p:spPr bwMode="auto">
                <a:xfrm>
                  <a:off x="2673" y="1740"/>
                  <a:ext cx="432" cy="485"/>
                </a:xfrm>
                <a:custGeom>
                  <a:avLst/>
                  <a:gdLst>
                    <a:gd name="T0" fmla="*/ 123 w 432"/>
                    <a:gd name="T1" fmla="*/ 206 h 485"/>
                    <a:gd name="T2" fmla="*/ 159 w 432"/>
                    <a:gd name="T3" fmla="*/ 53 h 485"/>
                    <a:gd name="T4" fmla="*/ 248 w 432"/>
                    <a:gd name="T5" fmla="*/ 0 h 485"/>
                    <a:gd name="T6" fmla="*/ 335 w 432"/>
                    <a:gd name="T7" fmla="*/ 0 h 485"/>
                    <a:gd name="T8" fmla="*/ 388 w 432"/>
                    <a:gd name="T9" fmla="*/ 53 h 485"/>
                    <a:gd name="T10" fmla="*/ 432 w 432"/>
                    <a:gd name="T11" fmla="*/ 215 h 485"/>
                    <a:gd name="T12" fmla="*/ 415 w 432"/>
                    <a:gd name="T13" fmla="*/ 349 h 485"/>
                    <a:gd name="T14" fmla="*/ 379 w 432"/>
                    <a:gd name="T15" fmla="*/ 458 h 485"/>
                    <a:gd name="T16" fmla="*/ 309 w 432"/>
                    <a:gd name="T17" fmla="*/ 485 h 485"/>
                    <a:gd name="T18" fmla="*/ 221 w 432"/>
                    <a:gd name="T19" fmla="*/ 475 h 485"/>
                    <a:gd name="T20" fmla="*/ 132 w 432"/>
                    <a:gd name="T21" fmla="*/ 368 h 485"/>
                    <a:gd name="T22" fmla="*/ 123 w 432"/>
                    <a:gd name="T23" fmla="*/ 288 h 485"/>
                    <a:gd name="T24" fmla="*/ 0 w 432"/>
                    <a:gd name="T25" fmla="*/ 242 h 485"/>
                    <a:gd name="T26" fmla="*/ 0 w 432"/>
                    <a:gd name="T27" fmla="*/ 189 h 485"/>
                    <a:gd name="T28" fmla="*/ 123 w 432"/>
                    <a:gd name="T29" fmla="*/ 206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68" name="Freeform 36"/>
                <p:cNvSpPr>
                  <a:spLocks/>
                </p:cNvSpPr>
                <p:nvPr/>
              </p:nvSpPr>
              <p:spPr bwMode="auto">
                <a:xfrm>
                  <a:off x="2573" y="2253"/>
                  <a:ext cx="500" cy="828"/>
                </a:xfrm>
                <a:custGeom>
                  <a:avLst/>
                  <a:gdLst>
                    <a:gd name="T0" fmla="*/ 41 w 500"/>
                    <a:gd name="T1" fmla="*/ 173 h 828"/>
                    <a:gd name="T2" fmla="*/ 163 w 500"/>
                    <a:gd name="T3" fmla="*/ 35 h 828"/>
                    <a:gd name="T4" fmla="*/ 232 w 500"/>
                    <a:gd name="T5" fmla="*/ 0 h 828"/>
                    <a:gd name="T6" fmla="*/ 366 w 500"/>
                    <a:gd name="T7" fmla="*/ 5 h 828"/>
                    <a:gd name="T8" fmla="*/ 488 w 500"/>
                    <a:gd name="T9" fmla="*/ 57 h 828"/>
                    <a:gd name="T10" fmla="*/ 500 w 500"/>
                    <a:gd name="T11" fmla="*/ 126 h 828"/>
                    <a:gd name="T12" fmla="*/ 483 w 500"/>
                    <a:gd name="T13" fmla="*/ 207 h 828"/>
                    <a:gd name="T14" fmla="*/ 396 w 500"/>
                    <a:gd name="T15" fmla="*/ 281 h 828"/>
                    <a:gd name="T16" fmla="*/ 349 w 500"/>
                    <a:gd name="T17" fmla="*/ 414 h 828"/>
                    <a:gd name="T18" fmla="*/ 349 w 500"/>
                    <a:gd name="T19" fmla="*/ 552 h 828"/>
                    <a:gd name="T20" fmla="*/ 384 w 500"/>
                    <a:gd name="T21" fmla="*/ 637 h 828"/>
                    <a:gd name="T22" fmla="*/ 448 w 500"/>
                    <a:gd name="T23" fmla="*/ 695 h 828"/>
                    <a:gd name="T24" fmla="*/ 448 w 500"/>
                    <a:gd name="T25" fmla="*/ 765 h 828"/>
                    <a:gd name="T26" fmla="*/ 419 w 500"/>
                    <a:gd name="T27" fmla="*/ 800 h 828"/>
                    <a:gd name="T28" fmla="*/ 384 w 500"/>
                    <a:gd name="T29" fmla="*/ 816 h 828"/>
                    <a:gd name="T30" fmla="*/ 268 w 500"/>
                    <a:gd name="T31" fmla="*/ 828 h 828"/>
                    <a:gd name="T32" fmla="*/ 163 w 500"/>
                    <a:gd name="T33" fmla="*/ 747 h 828"/>
                    <a:gd name="T34" fmla="*/ 53 w 500"/>
                    <a:gd name="T35" fmla="*/ 574 h 828"/>
                    <a:gd name="T36" fmla="*/ 0 w 500"/>
                    <a:gd name="T37" fmla="*/ 368 h 828"/>
                    <a:gd name="T38" fmla="*/ 140 w 500"/>
                    <a:gd name="T39" fmla="*/ 436 h 828"/>
                    <a:gd name="T40" fmla="*/ 192 w 500"/>
                    <a:gd name="T41" fmla="*/ 436 h 828"/>
                    <a:gd name="T42" fmla="*/ 227 w 500"/>
                    <a:gd name="T43" fmla="*/ 396 h 828"/>
                    <a:gd name="T44" fmla="*/ 251 w 500"/>
                    <a:gd name="T45" fmla="*/ 316 h 828"/>
                    <a:gd name="T46" fmla="*/ 209 w 500"/>
                    <a:gd name="T47" fmla="*/ 293 h 828"/>
                    <a:gd name="T48" fmla="*/ 53 w 500"/>
                    <a:gd name="T49" fmla="*/ 293 h 828"/>
                    <a:gd name="T50" fmla="*/ 18 w 500"/>
                    <a:gd name="T51" fmla="*/ 293 h 828"/>
                    <a:gd name="T52" fmla="*/ 41 w 500"/>
                    <a:gd name="T53" fmla="*/ 173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69" name="Freeform 37"/>
                <p:cNvSpPr>
                  <a:spLocks/>
                </p:cNvSpPr>
                <p:nvPr/>
              </p:nvSpPr>
              <p:spPr bwMode="auto">
                <a:xfrm>
                  <a:off x="2950" y="2289"/>
                  <a:ext cx="265" cy="895"/>
                </a:xfrm>
                <a:custGeom>
                  <a:avLst/>
                  <a:gdLst>
                    <a:gd name="T0" fmla="*/ 0 w 265"/>
                    <a:gd name="T1" fmla="*/ 75 h 895"/>
                    <a:gd name="T2" fmla="*/ 29 w 265"/>
                    <a:gd name="T3" fmla="*/ 23 h 895"/>
                    <a:gd name="T4" fmla="*/ 83 w 265"/>
                    <a:gd name="T5" fmla="*/ 0 h 895"/>
                    <a:gd name="T6" fmla="*/ 135 w 265"/>
                    <a:gd name="T7" fmla="*/ 5 h 895"/>
                    <a:gd name="T8" fmla="*/ 206 w 265"/>
                    <a:gd name="T9" fmla="*/ 108 h 895"/>
                    <a:gd name="T10" fmla="*/ 265 w 265"/>
                    <a:gd name="T11" fmla="*/ 264 h 895"/>
                    <a:gd name="T12" fmla="*/ 265 w 265"/>
                    <a:gd name="T13" fmla="*/ 384 h 895"/>
                    <a:gd name="T14" fmla="*/ 241 w 265"/>
                    <a:gd name="T15" fmla="*/ 447 h 895"/>
                    <a:gd name="T16" fmla="*/ 118 w 265"/>
                    <a:gd name="T17" fmla="*/ 522 h 895"/>
                    <a:gd name="T18" fmla="*/ 83 w 265"/>
                    <a:gd name="T19" fmla="*/ 573 h 895"/>
                    <a:gd name="T20" fmla="*/ 83 w 265"/>
                    <a:gd name="T21" fmla="*/ 608 h 895"/>
                    <a:gd name="T22" fmla="*/ 123 w 265"/>
                    <a:gd name="T23" fmla="*/ 654 h 895"/>
                    <a:gd name="T24" fmla="*/ 189 w 265"/>
                    <a:gd name="T25" fmla="*/ 723 h 895"/>
                    <a:gd name="T26" fmla="*/ 224 w 265"/>
                    <a:gd name="T27" fmla="*/ 814 h 895"/>
                    <a:gd name="T28" fmla="*/ 212 w 265"/>
                    <a:gd name="T29" fmla="*/ 895 h 895"/>
                    <a:gd name="T30" fmla="*/ 177 w 265"/>
                    <a:gd name="T31" fmla="*/ 877 h 895"/>
                    <a:gd name="T32" fmla="*/ 159 w 265"/>
                    <a:gd name="T33" fmla="*/ 764 h 895"/>
                    <a:gd name="T34" fmla="*/ 101 w 265"/>
                    <a:gd name="T35" fmla="*/ 694 h 895"/>
                    <a:gd name="T36" fmla="*/ 54 w 265"/>
                    <a:gd name="T37" fmla="*/ 676 h 895"/>
                    <a:gd name="T38" fmla="*/ 29 w 265"/>
                    <a:gd name="T39" fmla="*/ 643 h 895"/>
                    <a:gd name="T40" fmla="*/ 29 w 265"/>
                    <a:gd name="T41" fmla="*/ 568 h 895"/>
                    <a:gd name="T42" fmla="*/ 64 w 265"/>
                    <a:gd name="T43" fmla="*/ 505 h 895"/>
                    <a:gd name="T44" fmla="*/ 123 w 265"/>
                    <a:gd name="T45" fmla="*/ 465 h 895"/>
                    <a:gd name="T46" fmla="*/ 212 w 265"/>
                    <a:gd name="T47" fmla="*/ 402 h 895"/>
                    <a:gd name="T48" fmla="*/ 224 w 265"/>
                    <a:gd name="T49" fmla="*/ 327 h 895"/>
                    <a:gd name="T50" fmla="*/ 177 w 265"/>
                    <a:gd name="T51" fmla="*/ 224 h 895"/>
                    <a:gd name="T52" fmla="*/ 101 w 265"/>
                    <a:gd name="T53" fmla="*/ 143 h 895"/>
                    <a:gd name="T54" fmla="*/ 0 w 265"/>
                    <a:gd name="T55" fmla="*/ 75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0" name="Freeform 38"/>
                <p:cNvSpPr>
                  <a:spLocks/>
                </p:cNvSpPr>
                <p:nvPr/>
              </p:nvSpPr>
              <p:spPr bwMode="auto">
                <a:xfrm>
                  <a:off x="2308" y="2238"/>
                  <a:ext cx="520" cy="435"/>
                </a:xfrm>
                <a:custGeom>
                  <a:avLst/>
                  <a:gdLst>
                    <a:gd name="T0" fmla="*/ 398 w 520"/>
                    <a:gd name="T1" fmla="*/ 5 h 435"/>
                    <a:gd name="T2" fmla="*/ 485 w 520"/>
                    <a:gd name="T3" fmla="*/ 0 h 435"/>
                    <a:gd name="T4" fmla="*/ 520 w 520"/>
                    <a:gd name="T5" fmla="*/ 35 h 435"/>
                    <a:gd name="T6" fmla="*/ 497 w 520"/>
                    <a:gd name="T7" fmla="*/ 87 h 435"/>
                    <a:gd name="T8" fmla="*/ 428 w 520"/>
                    <a:gd name="T9" fmla="*/ 110 h 435"/>
                    <a:gd name="T10" fmla="*/ 365 w 520"/>
                    <a:gd name="T11" fmla="*/ 110 h 435"/>
                    <a:gd name="T12" fmla="*/ 272 w 520"/>
                    <a:gd name="T13" fmla="*/ 127 h 435"/>
                    <a:gd name="T14" fmla="*/ 168 w 520"/>
                    <a:gd name="T15" fmla="*/ 145 h 435"/>
                    <a:gd name="T16" fmla="*/ 87 w 520"/>
                    <a:gd name="T17" fmla="*/ 180 h 435"/>
                    <a:gd name="T18" fmla="*/ 63 w 520"/>
                    <a:gd name="T19" fmla="*/ 214 h 435"/>
                    <a:gd name="T20" fmla="*/ 70 w 520"/>
                    <a:gd name="T21" fmla="*/ 249 h 435"/>
                    <a:gd name="T22" fmla="*/ 115 w 520"/>
                    <a:gd name="T23" fmla="*/ 296 h 435"/>
                    <a:gd name="T24" fmla="*/ 202 w 520"/>
                    <a:gd name="T25" fmla="*/ 331 h 435"/>
                    <a:gd name="T26" fmla="*/ 306 w 520"/>
                    <a:gd name="T27" fmla="*/ 331 h 435"/>
                    <a:gd name="T28" fmla="*/ 382 w 520"/>
                    <a:gd name="T29" fmla="*/ 331 h 435"/>
                    <a:gd name="T30" fmla="*/ 468 w 520"/>
                    <a:gd name="T31" fmla="*/ 348 h 435"/>
                    <a:gd name="T32" fmla="*/ 450 w 520"/>
                    <a:gd name="T33" fmla="*/ 435 h 435"/>
                    <a:gd name="T34" fmla="*/ 330 w 520"/>
                    <a:gd name="T35" fmla="*/ 401 h 435"/>
                    <a:gd name="T36" fmla="*/ 290 w 520"/>
                    <a:gd name="T37" fmla="*/ 371 h 435"/>
                    <a:gd name="T38" fmla="*/ 208 w 520"/>
                    <a:gd name="T39" fmla="*/ 371 h 435"/>
                    <a:gd name="T40" fmla="*/ 70 w 520"/>
                    <a:gd name="T41" fmla="*/ 336 h 435"/>
                    <a:gd name="T42" fmla="*/ 12 w 520"/>
                    <a:gd name="T43" fmla="*/ 284 h 435"/>
                    <a:gd name="T44" fmla="*/ 0 w 520"/>
                    <a:gd name="T45" fmla="*/ 214 h 435"/>
                    <a:gd name="T46" fmla="*/ 46 w 520"/>
                    <a:gd name="T47" fmla="*/ 145 h 435"/>
                    <a:gd name="T48" fmla="*/ 202 w 520"/>
                    <a:gd name="T49" fmla="*/ 75 h 435"/>
                    <a:gd name="T50" fmla="*/ 340 w 520"/>
                    <a:gd name="T51" fmla="*/ 40 h 435"/>
                    <a:gd name="T52" fmla="*/ 398 w 520"/>
                    <a:gd name="T53" fmla="*/ 5 h 43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20"/>
                    <a:gd name="T82" fmla="*/ 0 h 435"/>
                    <a:gd name="T83" fmla="*/ 520 w 520"/>
                    <a:gd name="T84" fmla="*/ 435 h 43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20" h="435">
                      <a:moveTo>
                        <a:pt x="398" y="5"/>
                      </a:moveTo>
                      <a:lnTo>
                        <a:pt x="485" y="0"/>
                      </a:lnTo>
                      <a:lnTo>
                        <a:pt x="520" y="35"/>
                      </a:lnTo>
                      <a:lnTo>
                        <a:pt x="497" y="87"/>
                      </a:lnTo>
                      <a:lnTo>
                        <a:pt x="428" y="110"/>
                      </a:lnTo>
                      <a:lnTo>
                        <a:pt x="365" y="110"/>
                      </a:lnTo>
                      <a:lnTo>
                        <a:pt x="272" y="127"/>
                      </a:lnTo>
                      <a:lnTo>
                        <a:pt x="168" y="145"/>
                      </a:lnTo>
                      <a:lnTo>
                        <a:pt x="87" y="180"/>
                      </a:lnTo>
                      <a:lnTo>
                        <a:pt x="63" y="214"/>
                      </a:lnTo>
                      <a:lnTo>
                        <a:pt x="70" y="249"/>
                      </a:lnTo>
                      <a:lnTo>
                        <a:pt x="115" y="296"/>
                      </a:lnTo>
                      <a:lnTo>
                        <a:pt x="202" y="331"/>
                      </a:lnTo>
                      <a:lnTo>
                        <a:pt x="306" y="331"/>
                      </a:lnTo>
                      <a:lnTo>
                        <a:pt x="382" y="331"/>
                      </a:lnTo>
                      <a:lnTo>
                        <a:pt x="468" y="348"/>
                      </a:lnTo>
                      <a:lnTo>
                        <a:pt x="450" y="435"/>
                      </a:lnTo>
                      <a:lnTo>
                        <a:pt x="330" y="401"/>
                      </a:lnTo>
                      <a:lnTo>
                        <a:pt x="290" y="371"/>
                      </a:lnTo>
                      <a:lnTo>
                        <a:pt x="208" y="371"/>
                      </a:lnTo>
                      <a:lnTo>
                        <a:pt x="70" y="336"/>
                      </a:lnTo>
                      <a:lnTo>
                        <a:pt x="12" y="284"/>
                      </a:lnTo>
                      <a:lnTo>
                        <a:pt x="0" y="214"/>
                      </a:lnTo>
                      <a:lnTo>
                        <a:pt x="46" y="145"/>
                      </a:lnTo>
                      <a:lnTo>
                        <a:pt x="202" y="75"/>
                      </a:lnTo>
                      <a:lnTo>
                        <a:pt x="340" y="40"/>
                      </a:lnTo>
                      <a:lnTo>
                        <a:pt x="398" y="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1" name="Freeform 39"/>
                <p:cNvSpPr>
                  <a:spLocks/>
                </p:cNvSpPr>
                <p:nvPr/>
              </p:nvSpPr>
              <p:spPr bwMode="auto">
                <a:xfrm>
                  <a:off x="2882" y="2923"/>
                  <a:ext cx="383" cy="1160"/>
                </a:xfrm>
                <a:custGeom>
                  <a:avLst/>
                  <a:gdLst>
                    <a:gd name="T0" fmla="*/ 0 w 383"/>
                    <a:gd name="T1" fmla="*/ 0 h 1160"/>
                    <a:gd name="T2" fmla="*/ 99 w 383"/>
                    <a:gd name="T3" fmla="*/ 17 h 1160"/>
                    <a:gd name="T4" fmla="*/ 151 w 383"/>
                    <a:gd name="T5" fmla="*/ 103 h 1160"/>
                    <a:gd name="T6" fmla="*/ 203 w 383"/>
                    <a:gd name="T7" fmla="*/ 257 h 1160"/>
                    <a:gd name="T8" fmla="*/ 226 w 383"/>
                    <a:gd name="T9" fmla="*/ 451 h 1160"/>
                    <a:gd name="T10" fmla="*/ 226 w 383"/>
                    <a:gd name="T11" fmla="*/ 560 h 1160"/>
                    <a:gd name="T12" fmla="*/ 191 w 383"/>
                    <a:gd name="T13" fmla="*/ 696 h 1160"/>
                    <a:gd name="T14" fmla="*/ 134 w 383"/>
                    <a:gd name="T15" fmla="*/ 885 h 1160"/>
                    <a:gd name="T16" fmla="*/ 122 w 383"/>
                    <a:gd name="T17" fmla="*/ 937 h 1160"/>
                    <a:gd name="T18" fmla="*/ 139 w 383"/>
                    <a:gd name="T19" fmla="*/ 965 h 1160"/>
                    <a:gd name="T20" fmla="*/ 261 w 383"/>
                    <a:gd name="T21" fmla="*/ 1006 h 1160"/>
                    <a:gd name="T22" fmla="*/ 383 w 383"/>
                    <a:gd name="T23" fmla="*/ 1086 h 1160"/>
                    <a:gd name="T24" fmla="*/ 378 w 383"/>
                    <a:gd name="T25" fmla="*/ 1119 h 1160"/>
                    <a:gd name="T26" fmla="*/ 290 w 383"/>
                    <a:gd name="T27" fmla="*/ 1160 h 1160"/>
                    <a:gd name="T28" fmla="*/ 256 w 383"/>
                    <a:gd name="T29" fmla="*/ 1142 h 1160"/>
                    <a:gd name="T30" fmla="*/ 191 w 383"/>
                    <a:gd name="T31" fmla="*/ 1057 h 1160"/>
                    <a:gd name="T32" fmla="*/ 116 w 383"/>
                    <a:gd name="T33" fmla="*/ 1016 h 1160"/>
                    <a:gd name="T34" fmla="*/ 34 w 383"/>
                    <a:gd name="T35" fmla="*/ 988 h 1160"/>
                    <a:gd name="T36" fmla="*/ 29 w 383"/>
                    <a:gd name="T37" fmla="*/ 948 h 1160"/>
                    <a:gd name="T38" fmla="*/ 52 w 383"/>
                    <a:gd name="T39" fmla="*/ 868 h 1160"/>
                    <a:gd name="T40" fmla="*/ 116 w 383"/>
                    <a:gd name="T41" fmla="*/ 743 h 1160"/>
                    <a:gd name="T42" fmla="*/ 156 w 383"/>
                    <a:gd name="T43" fmla="*/ 594 h 1160"/>
                    <a:gd name="T44" fmla="*/ 156 w 383"/>
                    <a:gd name="T45" fmla="*/ 423 h 1160"/>
                    <a:gd name="T46" fmla="*/ 122 w 383"/>
                    <a:gd name="T47" fmla="*/ 274 h 1160"/>
                    <a:gd name="T48" fmla="*/ 47 w 383"/>
                    <a:gd name="T49" fmla="*/ 136 h 1160"/>
                    <a:gd name="T50" fmla="*/ 12 w 383"/>
                    <a:gd name="T51" fmla="*/ 63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472" name="Freeform 40"/>
                <p:cNvSpPr>
                  <a:spLocks/>
                </p:cNvSpPr>
                <p:nvPr/>
              </p:nvSpPr>
              <p:spPr bwMode="auto">
                <a:xfrm>
                  <a:off x="2443" y="2919"/>
                  <a:ext cx="461" cy="1027"/>
                </a:xfrm>
                <a:custGeom>
                  <a:avLst/>
                  <a:gdLst>
                    <a:gd name="T0" fmla="*/ 421 w 461"/>
                    <a:gd name="T1" fmla="*/ 0 h 1027"/>
                    <a:gd name="T2" fmla="*/ 449 w 461"/>
                    <a:gd name="T3" fmla="*/ 22 h 1027"/>
                    <a:gd name="T4" fmla="*/ 461 w 461"/>
                    <a:gd name="T5" fmla="*/ 91 h 1027"/>
                    <a:gd name="T6" fmla="*/ 439 w 461"/>
                    <a:gd name="T7" fmla="*/ 159 h 1027"/>
                    <a:gd name="T8" fmla="*/ 380 w 461"/>
                    <a:gd name="T9" fmla="*/ 245 h 1027"/>
                    <a:gd name="T10" fmla="*/ 315 w 461"/>
                    <a:gd name="T11" fmla="*/ 348 h 1027"/>
                    <a:gd name="T12" fmla="*/ 293 w 461"/>
                    <a:gd name="T13" fmla="*/ 462 h 1027"/>
                    <a:gd name="T14" fmla="*/ 310 w 461"/>
                    <a:gd name="T15" fmla="*/ 645 h 1027"/>
                    <a:gd name="T16" fmla="*/ 350 w 461"/>
                    <a:gd name="T17" fmla="*/ 868 h 1027"/>
                    <a:gd name="T18" fmla="*/ 380 w 461"/>
                    <a:gd name="T19" fmla="*/ 959 h 1027"/>
                    <a:gd name="T20" fmla="*/ 368 w 461"/>
                    <a:gd name="T21" fmla="*/ 987 h 1027"/>
                    <a:gd name="T22" fmla="*/ 298 w 461"/>
                    <a:gd name="T23" fmla="*/ 992 h 1027"/>
                    <a:gd name="T24" fmla="*/ 211 w 461"/>
                    <a:gd name="T25" fmla="*/ 969 h 1027"/>
                    <a:gd name="T26" fmla="*/ 134 w 461"/>
                    <a:gd name="T27" fmla="*/ 1004 h 1027"/>
                    <a:gd name="T28" fmla="*/ 87 w 461"/>
                    <a:gd name="T29" fmla="*/ 1027 h 1027"/>
                    <a:gd name="T30" fmla="*/ 53 w 461"/>
                    <a:gd name="T31" fmla="*/ 1022 h 1027"/>
                    <a:gd name="T32" fmla="*/ 0 w 461"/>
                    <a:gd name="T33" fmla="*/ 959 h 1027"/>
                    <a:gd name="T34" fmla="*/ 53 w 461"/>
                    <a:gd name="T35" fmla="*/ 936 h 1027"/>
                    <a:gd name="T36" fmla="*/ 187 w 461"/>
                    <a:gd name="T37" fmla="*/ 908 h 1027"/>
                    <a:gd name="T38" fmla="*/ 263 w 461"/>
                    <a:gd name="T39" fmla="*/ 936 h 1027"/>
                    <a:gd name="T40" fmla="*/ 315 w 461"/>
                    <a:gd name="T41" fmla="*/ 936 h 1027"/>
                    <a:gd name="T42" fmla="*/ 310 w 461"/>
                    <a:gd name="T43" fmla="*/ 890 h 1027"/>
                    <a:gd name="T44" fmla="*/ 258 w 461"/>
                    <a:gd name="T45" fmla="*/ 616 h 1027"/>
                    <a:gd name="T46" fmla="*/ 222 w 461"/>
                    <a:gd name="T47" fmla="*/ 456 h 1027"/>
                    <a:gd name="T48" fmla="*/ 228 w 461"/>
                    <a:gd name="T49" fmla="*/ 376 h 1027"/>
                    <a:gd name="T50" fmla="*/ 280 w 461"/>
                    <a:gd name="T51" fmla="*/ 227 h 1027"/>
                    <a:gd name="T52" fmla="*/ 333 w 461"/>
                    <a:gd name="T53" fmla="*/ 91 h 1027"/>
                    <a:gd name="T54" fmla="*/ 421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7460" name="Freeform 41"/>
              <p:cNvSpPr>
                <a:spLocks/>
              </p:cNvSpPr>
              <p:nvPr/>
            </p:nvSpPr>
            <p:spPr bwMode="auto">
              <a:xfrm flipH="1">
                <a:off x="772" y="2484"/>
                <a:ext cx="170" cy="137"/>
              </a:xfrm>
              <a:custGeom>
                <a:avLst/>
                <a:gdLst>
                  <a:gd name="T0" fmla="*/ 0 w 827"/>
                  <a:gd name="T1" fmla="*/ 0 h 563"/>
                  <a:gd name="T2" fmla="*/ 0 w 827"/>
                  <a:gd name="T3" fmla="*/ 0 h 563"/>
                  <a:gd name="T4" fmla="*/ 0 w 827"/>
                  <a:gd name="T5" fmla="*/ 0 h 563"/>
                  <a:gd name="T6" fmla="*/ 0 w 827"/>
                  <a:gd name="T7" fmla="*/ 0 h 563"/>
                  <a:gd name="T8" fmla="*/ 0 w 827"/>
                  <a:gd name="T9" fmla="*/ 0 h 563"/>
                  <a:gd name="T10" fmla="*/ 0 w 827"/>
                  <a:gd name="T11" fmla="*/ 0 h 563"/>
                  <a:gd name="T12" fmla="*/ 0 w 827"/>
                  <a:gd name="T13" fmla="*/ 0 h 563"/>
                  <a:gd name="T14" fmla="*/ 0 w 827"/>
                  <a:gd name="T15" fmla="*/ 0 h 563"/>
                  <a:gd name="T16" fmla="*/ 0 w 827"/>
                  <a:gd name="T17" fmla="*/ 0 h 563"/>
                  <a:gd name="T18" fmla="*/ 0 w 827"/>
                  <a:gd name="T19" fmla="*/ 0 h 563"/>
                  <a:gd name="T20" fmla="*/ 0 w 827"/>
                  <a:gd name="T21" fmla="*/ 0 h 563"/>
                  <a:gd name="T22" fmla="*/ 0 w 827"/>
                  <a:gd name="T23" fmla="*/ 0 h 563"/>
                  <a:gd name="T24" fmla="*/ 0 w 827"/>
                  <a:gd name="T25" fmla="*/ 0 h 563"/>
                  <a:gd name="T26" fmla="*/ 0 w 827"/>
                  <a:gd name="T27" fmla="*/ 0 h 563"/>
                  <a:gd name="T28" fmla="*/ 0 w 827"/>
                  <a:gd name="T29" fmla="*/ 0 h 563"/>
                  <a:gd name="T30" fmla="*/ 0 w 827"/>
                  <a:gd name="T31" fmla="*/ 0 h 563"/>
                  <a:gd name="T32" fmla="*/ 0 w 827"/>
                  <a:gd name="T33" fmla="*/ 0 h 563"/>
                  <a:gd name="T34" fmla="*/ 0 w 827"/>
                  <a:gd name="T35" fmla="*/ 0 h 563"/>
                  <a:gd name="T36" fmla="*/ 0 w 827"/>
                  <a:gd name="T37" fmla="*/ 0 h 563"/>
                  <a:gd name="T38" fmla="*/ 0 w 827"/>
                  <a:gd name="T39" fmla="*/ 0 h 563"/>
                  <a:gd name="T40" fmla="*/ 0 w 827"/>
                  <a:gd name="T41" fmla="*/ 0 h 563"/>
                  <a:gd name="T42" fmla="*/ 0 w 827"/>
                  <a:gd name="T43" fmla="*/ 0 h 563"/>
                  <a:gd name="T44" fmla="*/ 0 w 827"/>
                  <a:gd name="T45" fmla="*/ 0 h 563"/>
                  <a:gd name="T46" fmla="*/ 0 w 827"/>
                  <a:gd name="T47" fmla="*/ 0 h 5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27"/>
                  <a:gd name="T73" fmla="*/ 0 h 563"/>
                  <a:gd name="T74" fmla="*/ 827 w 827"/>
                  <a:gd name="T75" fmla="*/ 563 h 56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27" h="563">
                    <a:moveTo>
                      <a:pt x="0" y="139"/>
                    </a:moveTo>
                    <a:lnTo>
                      <a:pt x="108" y="18"/>
                    </a:lnTo>
                    <a:lnTo>
                      <a:pt x="160" y="75"/>
                    </a:lnTo>
                    <a:lnTo>
                      <a:pt x="213" y="110"/>
                    </a:lnTo>
                    <a:lnTo>
                      <a:pt x="269" y="110"/>
                    </a:lnTo>
                    <a:lnTo>
                      <a:pt x="327" y="52"/>
                    </a:lnTo>
                    <a:lnTo>
                      <a:pt x="396" y="5"/>
                    </a:lnTo>
                    <a:lnTo>
                      <a:pt x="477" y="0"/>
                    </a:lnTo>
                    <a:lnTo>
                      <a:pt x="563" y="35"/>
                    </a:lnTo>
                    <a:lnTo>
                      <a:pt x="620" y="87"/>
                    </a:lnTo>
                    <a:lnTo>
                      <a:pt x="648" y="157"/>
                    </a:lnTo>
                    <a:lnTo>
                      <a:pt x="654" y="249"/>
                    </a:lnTo>
                    <a:lnTo>
                      <a:pt x="671" y="331"/>
                    </a:lnTo>
                    <a:lnTo>
                      <a:pt x="718" y="371"/>
                    </a:lnTo>
                    <a:lnTo>
                      <a:pt x="774" y="389"/>
                    </a:lnTo>
                    <a:lnTo>
                      <a:pt x="827" y="401"/>
                    </a:lnTo>
                    <a:lnTo>
                      <a:pt x="786" y="563"/>
                    </a:lnTo>
                    <a:lnTo>
                      <a:pt x="654" y="540"/>
                    </a:lnTo>
                    <a:lnTo>
                      <a:pt x="517" y="493"/>
                    </a:lnTo>
                    <a:lnTo>
                      <a:pt x="407" y="441"/>
                    </a:lnTo>
                    <a:lnTo>
                      <a:pt x="286" y="389"/>
                    </a:lnTo>
                    <a:lnTo>
                      <a:pt x="160" y="331"/>
                    </a:lnTo>
                    <a:lnTo>
                      <a:pt x="57" y="20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63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61" name="Freeform 42"/>
              <p:cNvSpPr>
                <a:spLocks/>
              </p:cNvSpPr>
              <p:nvPr/>
            </p:nvSpPr>
            <p:spPr bwMode="auto">
              <a:xfrm flipH="1">
                <a:off x="768" y="2477"/>
                <a:ext cx="177" cy="148"/>
              </a:xfrm>
              <a:custGeom>
                <a:avLst/>
                <a:gdLst>
                  <a:gd name="T0" fmla="*/ 0 w 856"/>
                  <a:gd name="T1" fmla="*/ 0 h 606"/>
                  <a:gd name="T2" fmla="*/ 0 w 856"/>
                  <a:gd name="T3" fmla="*/ 0 h 606"/>
                  <a:gd name="T4" fmla="*/ 0 w 856"/>
                  <a:gd name="T5" fmla="*/ 0 h 606"/>
                  <a:gd name="T6" fmla="*/ 0 w 856"/>
                  <a:gd name="T7" fmla="*/ 0 h 606"/>
                  <a:gd name="T8" fmla="*/ 0 w 856"/>
                  <a:gd name="T9" fmla="*/ 0 h 606"/>
                  <a:gd name="T10" fmla="*/ 0 w 856"/>
                  <a:gd name="T11" fmla="*/ 0 h 606"/>
                  <a:gd name="T12" fmla="*/ 0 w 856"/>
                  <a:gd name="T13" fmla="*/ 0 h 606"/>
                  <a:gd name="T14" fmla="*/ 0 w 856"/>
                  <a:gd name="T15" fmla="*/ 0 h 606"/>
                  <a:gd name="T16" fmla="*/ 0 w 856"/>
                  <a:gd name="T17" fmla="*/ 0 h 606"/>
                  <a:gd name="T18" fmla="*/ 0 w 856"/>
                  <a:gd name="T19" fmla="*/ 0 h 606"/>
                  <a:gd name="T20" fmla="*/ 0 w 856"/>
                  <a:gd name="T21" fmla="*/ 0 h 606"/>
                  <a:gd name="T22" fmla="*/ 0 w 856"/>
                  <a:gd name="T23" fmla="*/ 0 h 606"/>
                  <a:gd name="T24" fmla="*/ 0 w 856"/>
                  <a:gd name="T25" fmla="*/ 0 h 606"/>
                  <a:gd name="T26" fmla="*/ 0 w 856"/>
                  <a:gd name="T27" fmla="*/ 0 h 606"/>
                  <a:gd name="T28" fmla="*/ 0 w 856"/>
                  <a:gd name="T29" fmla="*/ 0 h 606"/>
                  <a:gd name="T30" fmla="*/ 0 w 856"/>
                  <a:gd name="T31" fmla="*/ 0 h 606"/>
                  <a:gd name="T32" fmla="*/ 0 w 856"/>
                  <a:gd name="T33" fmla="*/ 0 h 606"/>
                  <a:gd name="T34" fmla="*/ 0 w 856"/>
                  <a:gd name="T35" fmla="*/ 0 h 606"/>
                  <a:gd name="T36" fmla="*/ 0 w 856"/>
                  <a:gd name="T37" fmla="*/ 0 h 606"/>
                  <a:gd name="T38" fmla="*/ 0 w 856"/>
                  <a:gd name="T39" fmla="*/ 0 h 606"/>
                  <a:gd name="T40" fmla="*/ 0 w 856"/>
                  <a:gd name="T41" fmla="*/ 0 h 606"/>
                  <a:gd name="T42" fmla="*/ 0 w 856"/>
                  <a:gd name="T43" fmla="*/ 0 h 606"/>
                  <a:gd name="T44" fmla="*/ 0 w 856"/>
                  <a:gd name="T45" fmla="*/ 0 h 606"/>
                  <a:gd name="T46" fmla="*/ 0 w 856"/>
                  <a:gd name="T47" fmla="*/ 0 h 606"/>
                  <a:gd name="T48" fmla="*/ 0 w 856"/>
                  <a:gd name="T49" fmla="*/ 0 h 606"/>
                  <a:gd name="T50" fmla="*/ 0 w 856"/>
                  <a:gd name="T51" fmla="*/ 0 h 606"/>
                  <a:gd name="T52" fmla="*/ 0 w 856"/>
                  <a:gd name="T53" fmla="*/ 0 h 606"/>
                  <a:gd name="T54" fmla="*/ 0 w 856"/>
                  <a:gd name="T55" fmla="*/ 0 h 606"/>
                  <a:gd name="T56" fmla="*/ 0 w 856"/>
                  <a:gd name="T57" fmla="*/ 0 h 606"/>
                  <a:gd name="T58" fmla="*/ 0 w 856"/>
                  <a:gd name="T59" fmla="*/ 0 h 606"/>
                  <a:gd name="T60" fmla="*/ 0 w 856"/>
                  <a:gd name="T61" fmla="*/ 0 h 606"/>
                  <a:gd name="T62" fmla="*/ 0 w 856"/>
                  <a:gd name="T63" fmla="*/ 0 h 606"/>
                  <a:gd name="T64" fmla="*/ 0 w 856"/>
                  <a:gd name="T65" fmla="*/ 0 h 606"/>
                  <a:gd name="T66" fmla="*/ 0 w 856"/>
                  <a:gd name="T67" fmla="*/ 0 h 606"/>
                  <a:gd name="T68" fmla="*/ 0 w 856"/>
                  <a:gd name="T69" fmla="*/ 0 h 606"/>
                  <a:gd name="T70" fmla="*/ 0 w 856"/>
                  <a:gd name="T71" fmla="*/ 0 h 606"/>
                  <a:gd name="T72" fmla="*/ 0 w 856"/>
                  <a:gd name="T73" fmla="*/ 0 h 606"/>
                  <a:gd name="T74" fmla="*/ 0 w 856"/>
                  <a:gd name="T75" fmla="*/ 0 h 606"/>
                  <a:gd name="T76" fmla="*/ 0 w 856"/>
                  <a:gd name="T77" fmla="*/ 0 h 606"/>
                  <a:gd name="T78" fmla="*/ 0 w 856"/>
                  <a:gd name="T79" fmla="*/ 0 h 606"/>
                  <a:gd name="T80" fmla="*/ 0 w 856"/>
                  <a:gd name="T81" fmla="*/ 0 h 606"/>
                  <a:gd name="T82" fmla="*/ 0 w 856"/>
                  <a:gd name="T83" fmla="*/ 0 h 606"/>
                  <a:gd name="T84" fmla="*/ 0 w 856"/>
                  <a:gd name="T85" fmla="*/ 0 h 606"/>
                  <a:gd name="T86" fmla="*/ 0 w 856"/>
                  <a:gd name="T87" fmla="*/ 0 h 606"/>
                  <a:gd name="T88" fmla="*/ 0 w 856"/>
                  <a:gd name="T89" fmla="*/ 0 h 606"/>
                  <a:gd name="T90" fmla="*/ 0 w 856"/>
                  <a:gd name="T91" fmla="*/ 0 h 606"/>
                  <a:gd name="T92" fmla="*/ 0 w 856"/>
                  <a:gd name="T93" fmla="*/ 0 h 606"/>
                  <a:gd name="T94" fmla="*/ 0 w 856"/>
                  <a:gd name="T95" fmla="*/ 0 h 606"/>
                  <a:gd name="T96" fmla="*/ 0 w 856"/>
                  <a:gd name="T97" fmla="*/ 0 h 606"/>
                  <a:gd name="T98" fmla="*/ 0 w 856"/>
                  <a:gd name="T99" fmla="*/ 0 h 606"/>
                  <a:gd name="T100" fmla="*/ 0 w 856"/>
                  <a:gd name="T101" fmla="*/ 0 h 6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6"/>
                  <a:gd name="T154" fmla="*/ 0 h 606"/>
                  <a:gd name="T155" fmla="*/ 856 w 856"/>
                  <a:gd name="T156" fmla="*/ 606 h 6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6" h="606">
                    <a:moveTo>
                      <a:pt x="75" y="266"/>
                    </a:moveTo>
                    <a:lnTo>
                      <a:pt x="172" y="363"/>
                    </a:lnTo>
                    <a:lnTo>
                      <a:pt x="304" y="428"/>
                    </a:lnTo>
                    <a:lnTo>
                      <a:pt x="489" y="513"/>
                    </a:lnTo>
                    <a:lnTo>
                      <a:pt x="615" y="566"/>
                    </a:lnTo>
                    <a:lnTo>
                      <a:pt x="816" y="606"/>
                    </a:lnTo>
                    <a:lnTo>
                      <a:pt x="856" y="393"/>
                    </a:lnTo>
                    <a:lnTo>
                      <a:pt x="804" y="393"/>
                    </a:lnTo>
                    <a:lnTo>
                      <a:pt x="753" y="363"/>
                    </a:lnTo>
                    <a:lnTo>
                      <a:pt x="695" y="323"/>
                    </a:lnTo>
                    <a:lnTo>
                      <a:pt x="695" y="243"/>
                    </a:lnTo>
                    <a:lnTo>
                      <a:pt x="660" y="116"/>
                    </a:lnTo>
                    <a:lnTo>
                      <a:pt x="597" y="46"/>
                    </a:lnTo>
                    <a:lnTo>
                      <a:pt x="505" y="0"/>
                    </a:lnTo>
                    <a:lnTo>
                      <a:pt x="391" y="12"/>
                    </a:lnTo>
                    <a:lnTo>
                      <a:pt x="321" y="53"/>
                    </a:lnTo>
                    <a:lnTo>
                      <a:pt x="286" y="98"/>
                    </a:lnTo>
                    <a:lnTo>
                      <a:pt x="253" y="121"/>
                    </a:lnTo>
                    <a:lnTo>
                      <a:pt x="218" y="116"/>
                    </a:lnTo>
                    <a:lnTo>
                      <a:pt x="166" y="63"/>
                    </a:lnTo>
                    <a:lnTo>
                      <a:pt x="132" y="0"/>
                    </a:lnTo>
                    <a:lnTo>
                      <a:pt x="103" y="30"/>
                    </a:lnTo>
                    <a:lnTo>
                      <a:pt x="0" y="150"/>
                    </a:lnTo>
                    <a:lnTo>
                      <a:pt x="5" y="178"/>
                    </a:lnTo>
                    <a:lnTo>
                      <a:pt x="17" y="191"/>
                    </a:lnTo>
                    <a:lnTo>
                      <a:pt x="120" y="81"/>
                    </a:lnTo>
                    <a:lnTo>
                      <a:pt x="172" y="133"/>
                    </a:lnTo>
                    <a:lnTo>
                      <a:pt x="206" y="168"/>
                    </a:lnTo>
                    <a:lnTo>
                      <a:pt x="253" y="168"/>
                    </a:lnTo>
                    <a:lnTo>
                      <a:pt x="286" y="156"/>
                    </a:lnTo>
                    <a:lnTo>
                      <a:pt x="339" y="116"/>
                    </a:lnTo>
                    <a:lnTo>
                      <a:pt x="367" y="70"/>
                    </a:lnTo>
                    <a:lnTo>
                      <a:pt x="442" y="46"/>
                    </a:lnTo>
                    <a:lnTo>
                      <a:pt x="505" y="53"/>
                    </a:lnTo>
                    <a:lnTo>
                      <a:pt x="562" y="87"/>
                    </a:lnTo>
                    <a:lnTo>
                      <a:pt x="615" y="138"/>
                    </a:lnTo>
                    <a:lnTo>
                      <a:pt x="643" y="203"/>
                    </a:lnTo>
                    <a:lnTo>
                      <a:pt x="643" y="260"/>
                    </a:lnTo>
                    <a:lnTo>
                      <a:pt x="643" y="323"/>
                    </a:lnTo>
                    <a:lnTo>
                      <a:pt x="666" y="375"/>
                    </a:lnTo>
                    <a:lnTo>
                      <a:pt x="730" y="410"/>
                    </a:lnTo>
                    <a:lnTo>
                      <a:pt x="804" y="444"/>
                    </a:lnTo>
                    <a:lnTo>
                      <a:pt x="770" y="554"/>
                    </a:lnTo>
                    <a:lnTo>
                      <a:pt x="580" y="503"/>
                    </a:lnTo>
                    <a:lnTo>
                      <a:pt x="454" y="450"/>
                    </a:lnTo>
                    <a:lnTo>
                      <a:pt x="339" y="416"/>
                    </a:lnTo>
                    <a:lnTo>
                      <a:pt x="241" y="363"/>
                    </a:lnTo>
                    <a:lnTo>
                      <a:pt x="120" y="266"/>
                    </a:lnTo>
                    <a:lnTo>
                      <a:pt x="34" y="173"/>
                    </a:lnTo>
                    <a:lnTo>
                      <a:pt x="22" y="185"/>
                    </a:lnTo>
                    <a:lnTo>
                      <a:pt x="75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62" name="Oval 43"/>
              <p:cNvSpPr>
                <a:spLocks noChangeArrowheads="1"/>
              </p:cNvSpPr>
              <p:nvPr/>
            </p:nvSpPr>
            <p:spPr bwMode="auto">
              <a:xfrm rot="4286940" flipH="1">
                <a:off x="877" y="2568"/>
                <a:ext cx="34" cy="11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3" name="Oval 44"/>
              <p:cNvSpPr>
                <a:spLocks noChangeArrowheads="1"/>
              </p:cNvSpPr>
              <p:nvPr/>
            </p:nvSpPr>
            <p:spPr bwMode="auto">
              <a:xfrm rot="4286940" flipH="1">
                <a:off x="88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4" name="Oval 45"/>
              <p:cNvSpPr>
                <a:spLocks noChangeArrowheads="1"/>
              </p:cNvSpPr>
              <p:nvPr/>
            </p:nvSpPr>
            <p:spPr bwMode="auto">
              <a:xfrm rot="4286940" flipH="1">
                <a:off x="887" y="2569"/>
                <a:ext cx="34" cy="10"/>
              </a:xfrm>
              <a:prstGeom prst="ellipse">
                <a:avLst/>
              </a:prstGeom>
              <a:solidFill>
                <a:schemeClr val="tx2"/>
              </a:solidFill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5" name="Oval 46"/>
              <p:cNvSpPr>
                <a:spLocks noChangeArrowheads="1"/>
              </p:cNvSpPr>
              <p:nvPr/>
            </p:nvSpPr>
            <p:spPr bwMode="auto">
              <a:xfrm rot="4286940" flipH="1">
                <a:off x="896" y="2575"/>
                <a:ext cx="20" cy="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274320" rIns="27432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2800"/>
              </a:p>
            </p:txBody>
          </p:sp>
          <p:sp>
            <p:nvSpPr>
              <p:cNvPr id="317466" name="Oval 47"/>
              <p:cNvSpPr>
                <a:spLocks noChangeArrowheads="1"/>
              </p:cNvSpPr>
              <p:nvPr/>
            </p:nvSpPr>
            <p:spPr bwMode="auto">
              <a:xfrm flipH="1">
                <a:off x="889" y="2617"/>
                <a:ext cx="41" cy="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lIns="274320" rIns="274320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CA" altLang="en-US" sz="2400" i="0">
                  <a:latin typeface="Arial Rounded MT Bold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37125" y="4175125"/>
            <a:ext cx="3876675" cy="1668463"/>
            <a:chOff x="4937125" y="4175125"/>
            <a:chExt cx="3876675" cy="1668463"/>
          </a:xfrm>
        </p:grpSpPr>
        <p:sp>
          <p:nvSpPr>
            <p:cNvPr id="317448" name="Text Box 48"/>
            <p:cNvSpPr txBox="1">
              <a:spLocks noChangeArrowheads="1"/>
            </p:cNvSpPr>
            <p:nvPr/>
          </p:nvSpPr>
          <p:spPr bwMode="auto">
            <a:xfrm>
              <a:off x="5089525" y="4724400"/>
              <a:ext cx="37242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dirty="0"/>
                <a:t>T</a:t>
              </a:r>
              <a:r>
                <a:rPr lang="en-US" altLang="en-US" sz="3000" i="0" dirty="0"/>
                <a:t>(</a:t>
              </a:r>
              <a:r>
                <a:rPr lang="en-US" altLang="en-US" sz="3000" dirty="0"/>
                <a:t>n</a:t>
              </a:r>
              <a:r>
                <a:rPr lang="en-US" altLang="en-US" sz="3000" i="0" dirty="0"/>
                <a:t>) = 2</a:t>
              </a:r>
              <a:r>
                <a:rPr lang="en-US" altLang="en-US" sz="3000" dirty="0"/>
                <a:t>T</a:t>
              </a:r>
              <a:r>
                <a:rPr lang="en-US" altLang="en-US" sz="3000" i="0" dirty="0"/>
                <a:t>(</a:t>
              </a:r>
              <a:r>
                <a:rPr lang="en-US" altLang="en-US" sz="3000" dirty="0"/>
                <a:t>n</a:t>
              </a:r>
              <a:r>
                <a:rPr lang="en-US" altLang="en-US" sz="3000" i="0" dirty="0"/>
                <a:t>/2) + log(</a:t>
              </a:r>
              <a:r>
                <a:rPr lang="en-US" altLang="en-US" sz="3000" dirty="0"/>
                <a:t>n</a:t>
              </a:r>
              <a:r>
                <a:rPr lang="en-US" altLang="en-US" sz="3000" i="0" dirty="0"/>
                <a:t>)</a:t>
              </a:r>
            </a:p>
          </p:txBody>
        </p:sp>
        <p:sp>
          <p:nvSpPr>
            <p:cNvPr id="317449" name="Text Box 49"/>
            <p:cNvSpPr txBox="1">
              <a:spLocks noChangeArrowheads="1"/>
            </p:cNvSpPr>
            <p:nvPr/>
          </p:nvSpPr>
          <p:spPr bwMode="auto">
            <a:xfrm>
              <a:off x="4937125" y="4175125"/>
              <a:ext cx="23780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/>
                <a:t>Running time:</a:t>
              </a:r>
            </a:p>
          </p:txBody>
        </p:sp>
        <p:sp>
          <p:nvSpPr>
            <p:cNvPr id="317450" name="Text Box 50"/>
            <p:cNvSpPr txBox="1">
              <a:spLocks noChangeArrowheads="1"/>
            </p:cNvSpPr>
            <p:nvPr/>
          </p:nvSpPr>
          <p:spPr bwMode="auto">
            <a:xfrm>
              <a:off x="5867400" y="5294313"/>
              <a:ext cx="12207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/>
                <a:t>= </a:t>
              </a:r>
              <a:r>
                <a:rPr lang="en-US" altLang="en-US" sz="3000" i="0">
                  <a:latin typeface="Symbol" pitchFamily="18" charset="2"/>
                </a:rPr>
                <a:t>Q</a:t>
              </a:r>
              <a:r>
                <a:rPr lang="en-US" altLang="en-US" sz="3000" i="0"/>
                <a:t>(</a:t>
              </a:r>
              <a:r>
                <a:rPr lang="en-US" altLang="en-US" sz="3000"/>
                <a:t>n</a:t>
              </a:r>
              <a:r>
                <a:rPr lang="en-US" altLang="en-US" sz="3000" i="0"/>
                <a:t>)</a:t>
              </a:r>
            </a:p>
          </p:txBody>
        </p:sp>
      </p:grpSp>
      <p:sp>
        <p:nvSpPr>
          <p:cNvPr id="320563" name="Text Box 51"/>
          <p:cNvSpPr txBox="1">
            <a:spLocks noChangeArrowheads="1"/>
          </p:cNvSpPr>
          <p:nvPr/>
        </p:nvSpPr>
        <p:spPr bwMode="auto">
          <a:xfrm>
            <a:off x="1752600" y="2773363"/>
            <a:ext cx="1493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 err="1"/>
              <a:t>Heapify</a:t>
            </a:r>
            <a:endParaRPr lang="en-US" altLang="en-US" i="0" dirty="0"/>
          </a:p>
        </p:txBody>
      </p: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0" y="3276600"/>
            <a:ext cx="5410200" cy="3475038"/>
            <a:chOff x="3936" y="1776"/>
            <a:chExt cx="2208" cy="1296"/>
          </a:xfrm>
        </p:grpSpPr>
        <p:sp>
          <p:nvSpPr>
            <p:cNvPr id="317453" name="Text Box 53"/>
            <p:cNvSpPr txBox="1">
              <a:spLocks noChangeArrowheads="1"/>
            </p:cNvSpPr>
            <p:nvPr/>
          </p:nvSpPr>
          <p:spPr bwMode="auto">
            <a:xfrm>
              <a:off x="4740" y="2774"/>
              <a:ext cx="40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>
                  <a:solidFill>
                    <a:schemeClr val="hlink"/>
                  </a:solidFill>
                </a:rPr>
                <a:t>Heap</a:t>
              </a:r>
            </a:p>
          </p:txBody>
        </p:sp>
        <p:sp>
          <p:nvSpPr>
            <p:cNvPr id="317454" name="Freeform 54"/>
            <p:cNvSpPr>
              <a:spLocks/>
            </p:cNvSpPr>
            <p:nvPr/>
          </p:nvSpPr>
          <p:spPr bwMode="auto">
            <a:xfrm>
              <a:off x="3936" y="1776"/>
              <a:ext cx="2208" cy="1296"/>
            </a:xfrm>
            <a:custGeom>
              <a:avLst/>
              <a:gdLst>
                <a:gd name="T0" fmla="*/ 2147483647 w 1104"/>
                <a:gd name="T1" fmla="*/ 0 h 960"/>
                <a:gd name="T2" fmla="*/ 0 w 1104"/>
                <a:gd name="T3" fmla="*/ 3173264 h 960"/>
                <a:gd name="T4" fmla="*/ 2147483647 w 1104"/>
                <a:gd name="T5" fmla="*/ 3173264 h 960"/>
                <a:gd name="T6" fmla="*/ 2147483647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48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 descr="cap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400"/>
            <a:ext cx="8867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75" name="Picture 3" descr="makehe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0325"/>
            <a:ext cx="90963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4300" y="4346575"/>
            <a:ext cx="1600200" cy="593725"/>
            <a:chOff x="72" y="2354"/>
            <a:chExt cx="1008" cy="374"/>
          </a:xfrm>
        </p:grpSpPr>
        <p:sp>
          <p:nvSpPr>
            <p:cNvPr id="412686" name="Freeform 5"/>
            <p:cNvSpPr>
              <a:spLocks/>
            </p:cNvSpPr>
            <p:nvPr/>
          </p:nvSpPr>
          <p:spPr bwMode="auto">
            <a:xfrm>
              <a:off x="240" y="2497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2687" name="Text Box 6"/>
            <p:cNvSpPr txBox="1">
              <a:spLocks noChangeArrowheads="1"/>
            </p:cNvSpPr>
            <p:nvPr/>
          </p:nvSpPr>
          <p:spPr bwMode="auto">
            <a:xfrm>
              <a:off x="532" y="2497"/>
              <a:ext cx="4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cs typeface="Arial" pitchFamily="34" charset="0"/>
                </a:rPr>
                <a:t>Heaps</a:t>
              </a:r>
            </a:p>
          </p:txBody>
        </p:sp>
        <p:sp>
          <p:nvSpPr>
            <p:cNvPr id="412688" name="Freeform 7"/>
            <p:cNvSpPr>
              <a:spLocks/>
            </p:cNvSpPr>
            <p:nvPr/>
          </p:nvSpPr>
          <p:spPr bwMode="auto">
            <a:xfrm>
              <a:off x="72" y="2497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2689" name="Freeform 8"/>
            <p:cNvSpPr>
              <a:spLocks/>
            </p:cNvSpPr>
            <p:nvPr/>
          </p:nvSpPr>
          <p:spPr bwMode="auto">
            <a:xfrm>
              <a:off x="888" y="2354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2690" name="Freeform 9"/>
            <p:cNvSpPr>
              <a:spLocks/>
            </p:cNvSpPr>
            <p:nvPr/>
          </p:nvSpPr>
          <p:spPr bwMode="auto">
            <a:xfrm>
              <a:off x="672" y="2354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2691" name="Freeform 10"/>
            <p:cNvSpPr>
              <a:spLocks/>
            </p:cNvSpPr>
            <p:nvPr/>
          </p:nvSpPr>
          <p:spPr bwMode="auto">
            <a:xfrm>
              <a:off x="456" y="2354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81200" y="4267200"/>
            <a:ext cx="1276350" cy="685800"/>
            <a:chOff x="1248" y="2304"/>
            <a:chExt cx="804" cy="432"/>
          </a:xfrm>
        </p:grpSpPr>
        <p:sp>
          <p:nvSpPr>
            <p:cNvPr id="412684" name="Freeform 12"/>
            <p:cNvSpPr>
              <a:spLocks/>
            </p:cNvSpPr>
            <p:nvPr/>
          </p:nvSpPr>
          <p:spPr bwMode="auto">
            <a:xfrm>
              <a:off x="1248" y="2304"/>
              <a:ext cx="480" cy="43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2685" name="Text Box 13"/>
            <p:cNvSpPr txBox="1">
              <a:spLocks noChangeArrowheads="1"/>
            </p:cNvSpPr>
            <p:nvPr/>
          </p:nvSpPr>
          <p:spPr bwMode="auto">
            <a:xfrm>
              <a:off x="1632" y="244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cs typeface="Arial" pitchFamily="34" charset="0"/>
                </a:rPr>
                <a:t>Heap</a:t>
              </a:r>
            </a:p>
          </p:txBody>
        </p:sp>
      </p:grpSp>
      <p:sp>
        <p:nvSpPr>
          <p:cNvPr id="321550" name="Text Box 14"/>
          <p:cNvSpPr txBox="1">
            <a:spLocks noChangeArrowheads="1"/>
          </p:cNvSpPr>
          <p:nvPr/>
        </p:nvSpPr>
        <p:spPr bwMode="auto">
          <a:xfrm>
            <a:off x="381000" y="4191000"/>
            <a:ext cx="3079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2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76200" y="4552413"/>
            <a:ext cx="9067800" cy="2174875"/>
            <a:chOff x="48" y="2892"/>
            <a:chExt cx="5712" cy="1370"/>
          </a:xfrm>
        </p:grpSpPr>
        <p:sp>
          <p:nvSpPr>
            <p:cNvPr id="412681" name="Freeform 16"/>
            <p:cNvSpPr>
              <a:spLocks/>
            </p:cNvSpPr>
            <p:nvPr/>
          </p:nvSpPr>
          <p:spPr bwMode="auto">
            <a:xfrm>
              <a:off x="280" y="2901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2682" name="Freeform 17"/>
            <p:cNvSpPr>
              <a:spLocks/>
            </p:cNvSpPr>
            <p:nvPr/>
          </p:nvSpPr>
          <p:spPr bwMode="auto">
            <a:xfrm>
              <a:off x="64" y="2892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pic>
          <p:nvPicPr>
            <p:cNvPr id="412683" name="Picture 18" descr="cap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168"/>
              <a:ext cx="5712" cy="1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16"/>
          <p:cNvSpPr txBox="1">
            <a:spLocks noChangeArrowheads="1"/>
          </p:cNvSpPr>
          <p:nvPr/>
        </p:nvSpPr>
        <p:spPr bwMode="auto">
          <a:xfrm>
            <a:off x="3004003" y="-103032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Iterative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0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698" name="Picture 2" descr="makehe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688"/>
            <a:ext cx="90963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699" name="Picture 3" descr="cap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3700" name="Group 4"/>
          <p:cNvGrpSpPr>
            <a:grpSpLocks/>
          </p:cNvGrpSpPr>
          <p:nvPr/>
        </p:nvGrpSpPr>
        <p:grpSpPr bwMode="auto">
          <a:xfrm>
            <a:off x="3009900" y="3971925"/>
            <a:ext cx="647700" cy="655638"/>
            <a:chOff x="48" y="3216"/>
            <a:chExt cx="408" cy="413"/>
          </a:xfrm>
        </p:grpSpPr>
        <p:sp>
          <p:nvSpPr>
            <p:cNvPr id="413705" name="Freeform 5"/>
            <p:cNvSpPr>
              <a:spLocks/>
            </p:cNvSpPr>
            <p:nvPr/>
          </p:nvSpPr>
          <p:spPr bwMode="auto">
            <a:xfrm>
              <a:off x="264" y="3437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3706" name="Freeform 6"/>
            <p:cNvSpPr>
              <a:spLocks/>
            </p:cNvSpPr>
            <p:nvPr/>
          </p:nvSpPr>
          <p:spPr bwMode="auto">
            <a:xfrm>
              <a:off x="48" y="3428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3707" name="Text Box 7"/>
            <p:cNvSpPr txBox="1">
              <a:spLocks noChangeArrowheads="1"/>
            </p:cNvSpPr>
            <p:nvPr/>
          </p:nvSpPr>
          <p:spPr bwMode="auto">
            <a:xfrm>
              <a:off x="240" y="3216"/>
              <a:ext cx="1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200">
                  <a:solidFill>
                    <a:srgbClr val="00FFFF"/>
                  </a:solidFill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6800" y="3967163"/>
            <a:ext cx="1276350" cy="685800"/>
            <a:chOff x="1248" y="2304"/>
            <a:chExt cx="804" cy="432"/>
          </a:xfrm>
        </p:grpSpPr>
        <p:sp>
          <p:nvSpPr>
            <p:cNvPr id="413703" name="Freeform 9"/>
            <p:cNvSpPr>
              <a:spLocks/>
            </p:cNvSpPr>
            <p:nvPr/>
          </p:nvSpPr>
          <p:spPr bwMode="auto">
            <a:xfrm>
              <a:off x="1248" y="2304"/>
              <a:ext cx="480" cy="43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3704" name="Text Box 10"/>
            <p:cNvSpPr txBox="1">
              <a:spLocks noChangeArrowheads="1"/>
            </p:cNvSpPr>
            <p:nvPr/>
          </p:nvSpPr>
          <p:spPr bwMode="auto">
            <a:xfrm>
              <a:off x="1632" y="2448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cs typeface="Arial" pitchFamily="34" charset="0"/>
                </a:rPr>
                <a:t>Heap</a:t>
              </a:r>
            </a:p>
          </p:txBody>
        </p:sp>
      </p:grpSp>
      <p:pic>
        <p:nvPicPr>
          <p:cNvPr id="413702" name="Picture 11" descr="cap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400"/>
            <a:ext cx="8867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 txBox="1">
            <a:spLocks noChangeArrowheads="1"/>
          </p:cNvSpPr>
          <p:nvPr/>
        </p:nvSpPr>
        <p:spPr bwMode="auto">
          <a:xfrm>
            <a:off x="3004003" y="-103032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Iterative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722" name="Picture 2" descr="makehe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925"/>
            <a:ext cx="909637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723" name="Picture 3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4724" name="Group 4"/>
          <p:cNvGrpSpPr>
            <a:grpSpLocks/>
          </p:cNvGrpSpPr>
          <p:nvPr/>
        </p:nvGrpSpPr>
        <p:grpSpPr bwMode="auto">
          <a:xfrm>
            <a:off x="5753100" y="3937000"/>
            <a:ext cx="1028700" cy="939800"/>
            <a:chOff x="3624" y="2112"/>
            <a:chExt cx="648" cy="592"/>
          </a:xfrm>
        </p:grpSpPr>
        <p:sp>
          <p:nvSpPr>
            <p:cNvPr id="414729" name="Freeform 5"/>
            <p:cNvSpPr>
              <a:spLocks/>
            </p:cNvSpPr>
            <p:nvPr/>
          </p:nvSpPr>
          <p:spPr bwMode="auto">
            <a:xfrm>
              <a:off x="4080" y="2333"/>
              <a:ext cx="192" cy="19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4730" name="Text Box 6"/>
            <p:cNvSpPr txBox="1">
              <a:spLocks noChangeArrowheads="1"/>
            </p:cNvSpPr>
            <p:nvPr/>
          </p:nvSpPr>
          <p:spPr bwMode="auto">
            <a:xfrm>
              <a:off x="4008" y="2112"/>
              <a:ext cx="1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200">
                  <a:solidFill>
                    <a:srgbClr val="00FFFF"/>
                  </a:solidFill>
                  <a:cs typeface="Arial" pitchFamily="34" charset="0"/>
                </a:rPr>
                <a:t>?</a:t>
              </a:r>
            </a:p>
          </p:txBody>
        </p:sp>
        <p:sp>
          <p:nvSpPr>
            <p:cNvPr id="414731" name="Freeform 7"/>
            <p:cNvSpPr>
              <a:spLocks/>
            </p:cNvSpPr>
            <p:nvPr/>
          </p:nvSpPr>
          <p:spPr bwMode="auto">
            <a:xfrm>
              <a:off x="3624" y="2272"/>
              <a:ext cx="480" cy="43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439025" y="4089400"/>
            <a:ext cx="1704975" cy="762000"/>
            <a:chOff x="1248" y="2304"/>
            <a:chExt cx="631" cy="432"/>
          </a:xfrm>
        </p:grpSpPr>
        <p:sp>
          <p:nvSpPr>
            <p:cNvPr id="414727" name="Freeform 9"/>
            <p:cNvSpPr>
              <a:spLocks/>
            </p:cNvSpPr>
            <p:nvPr/>
          </p:nvSpPr>
          <p:spPr bwMode="auto">
            <a:xfrm>
              <a:off x="1248" y="2304"/>
              <a:ext cx="480" cy="43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4728" name="Text Box 10"/>
            <p:cNvSpPr txBox="1">
              <a:spLocks noChangeArrowheads="1"/>
            </p:cNvSpPr>
            <p:nvPr/>
          </p:nvSpPr>
          <p:spPr bwMode="auto">
            <a:xfrm>
              <a:off x="1632" y="2448"/>
              <a:ext cx="247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cs typeface="Arial" pitchFamily="34" charset="0"/>
                </a:rPr>
                <a:t>Heap</a:t>
              </a:r>
            </a:p>
          </p:txBody>
        </p:sp>
      </p:grpSp>
      <p:pic>
        <p:nvPicPr>
          <p:cNvPr id="414726" name="Picture 11" descr="cap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400"/>
            <a:ext cx="8867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6"/>
          <p:cNvSpPr txBox="1">
            <a:spLocks noChangeArrowheads="1"/>
          </p:cNvSpPr>
          <p:nvPr/>
        </p:nvSpPr>
        <p:spPr bwMode="auto">
          <a:xfrm>
            <a:off x="3004003" y="-103032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Iterative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6" name="Picture 2" descr="makehe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688"/>
            <a:ext cx="90963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47" name="Picture 3" descr="cap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5748" name="Group 4"/>
          <p:cNvGrpSpPr>
            <a:grpSpLocks/>
          </p:cNvGrpSpPr>
          <p:nvPr/>
        </p:nvGrpSpPr>
        <p:grpSpPr bwMode="auto">
          <a:xfrm>
            <a:off x="7466013" y="3743325"/>
            <a:ext cx="1754187" cy="1112838"/>
            <a:chOff x="4703" y="1987"/>
            <a:chExt cx="1105" cy="701"/>
          </a:xfrm>
        </p:grpSpPr>
        <p:sp>
          <p:nvSpPr>
            <p:cNvPr id="415750" name="Freeform 5"/>
            <p:cNvSpPr>
              <a:spLocks/>
            </p:cNvSpPr>
            <p:nvPr/>
          </p:nvSpPr>
          <p:spPr bwMode="auto">
            <a:xfrm>
              <a:off x="4703" y="2208"/>
              <a:ext cx="817" cy="480"/>
            </a:xfrm>
            <a:custGeom>
              <a:avLst/>
              <a:gdLst>
                <a:gd name="T0" fmla="*/ 1 w 1104"/>
                <a:gd name="T1" fmla="*/ 0 h 960"/>
                <a:gd name="T2" fmla="*/ 0 w 1104"/>
                <a:gd name="T3" fmla="*/ 1 h 960"/>
                <a:gd name="T4" fmla="*/ 1 w 1104"/>
                <a:gd name="T5" fmla="*/ 1 h 960"/>
                <a:gd name="T6" fmla="*/ 1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5751" name="Text Box 6"/>
            <p:cNvSpPr txBox="1">
              <a:spLocks noChangeArrowheads="1"/>
            </p:cNvSpPr>
            <p:nvPr/>
          </p:nvSpPr>
          <p:spPr bwMode="auto">
            <a:xfrm>
              <a:off x="5328" y="1987"/>
              <a:ext cx="19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200">
                  <a:solidFill>
                    <a:srgbClr val="00FFFF"/>
                  </a:solidFill>
                  <a:cs typeface="Arial" pitchFamily="34" charset="0"/>
                </a:rPr>
                <a:t>?</a:t>
              </a:r>
            </a:p>
          </p:txBody>
        </p:sp>
        <p:sp>
          <p:nvSpPr>
            <p:cNvPr id="415752" name="Freeform 7"/>
            <p:cNvSpPr>
              <a:spLocks/>
            </p:cNvSpPr>
            <p:nvPr/>
          </p:nvSpPr>
          <p:spPr bwMode="auto">
            <a:xfrm>
              <a:off x="5328" y="2112"/>
              <a:ext cx="480" cy="432"/>
            </a:xfrm>
            <a:custGeom>
              <a:avLst/>
              <a:gdLst>
                <a:gd name="T0" fmla="*/ 0 w 1104"/>
                <a:gd name="T1" fmla="*/ 0 h 960"/>
                <a:gd name="T2" fmla="*/ 0 w 1104"/>
                <a:gd name="T3" fmla="*/ 0 h 960"/>
                <a:gd name="T4" fmla="*/ 0 w 1104"/>
                <a:gd name="T5" fmla="*/ 0 h 960"/>
                <a:gd name="T6" fmla="*/ 0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pic>
        <p:nvPicPr>
          <p:cNvPr id="415749" name="Picture 8" descr="capture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400"/>
            <a:ext cx="8867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6"/>
          <p:cNvSpPr txBox="1">
            <a:spLocks noChangeArrowheads="1"/>
          </p:cNvSpPr>
          <p:nvPr/>
        </p:nvSpPr>
        <p:spPr bwMode="auto">
          <a:xfrm>
            <a:off x="3004003" y="-103032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Iterative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 descr="makehe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9688"/>
            <a:ext cx="909637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1" name="Picture 3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90678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6772" name="Group 4"/>
          <p:cNvGrpSpPr>
            <a:grpSpLocks/>
          </p:cNvGrpSpPr>
          <p:nvPr/>
        </p:nvGrpSpPr>
        <p:grpSpPr bwMode="auto">
          <a:xfrm>
            <a:off x="7467600" y="3636963"/>
            <a:ext cx="2133600" cy="1219200"/>
            <a:chOff x="4704" y="1920"/>
            <a:chExt cx="1344" cy="768"/>
          </a:xfrm>
        </p:grpSpPr>
        <p:sp>
          <p:nvSpPr>
            <p:cNvPr id="416774" name="Freeform 5"/>
            <p:cNvSpPr>
              <a:spLocks/>
            </p:cNvSpPr>
            <p:nvPr/>
          </p:nvSpPr>
          <p:spPr bwMode="auto">
            <a:xfrm>
              <a:off x="4704" y="1920"/>
              <a:ext cx="1344" cy="768"/>
            </a:xfrm>
            <a:custGeom>
              <a:avLst/>
              <a:gdLst>
                <a:gd name="T0" fmla="*/ 106988 w 1104"/>
                <a:gd name="T1" fmla="*/ 0 h 960"/>
                <a:gd name="T2" fmla="*/ 0 w 1104"/>
                <a:gd name="T3" fmla="*/ 2 h 960"/>
                <a:gd name="T4" fmla="*/ 223653 w 1104"/>
                <a:gd name="T5" fmla="*/ 2 h 960"/>
                <a:gd name="T6" fmla="*/ 106988 w 1104"/>
                <a:gd name="T7" fmla="*/ 0 h 9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04"/>
                <a:gd name="T13" fmla="*/ 0 h 960"/>
                <a:gd name="T14" fmla="*/ 1104 w 1104"/>
                <a:gd name="T15" fmla="*/ 960 h 9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04" h="960">
                  <a:moveTo>
                    <a:pt x="528" y="0"/>
                  </a:moveTo>
                  <a:lnTo>
                    <a:pt x="0" y="960"/>
                  </a:lnTo>
                  <a:lnTo>
                    <a:pt x="1104" y="960"/>
                  </a:lnTo>
                  <a:lnTo>
                    <a:pt x="528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6775" name="Text Box 6"/>
            <p:cNvSpPr txBox="1">
              <a:spLocks noChangeArrowheads="1"/>
            </p:cNvSpPr>
            <p:nvPr/>
          </p:nvSpPr>
          <p:spPr bwMode="auto">
            <a:xfrm>
              <a:off x="5328" y="2360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FF0000"/>
                  </a:solidFill>
                  <a:cs typeface="Arial" pitchFamily="34" charset="0"/>
                </a:rPr>
                <a:t>Heap</a:t>
              </a:r>
            </a:p>
          </p:txBody>
        </p:sp>
      </p:grpSp>
      <p:pic>
        <p:nvPicPr>
          <p:cNvPr id="416773" name="Picture 7" descr="cap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52400"/>
            <a:ext cx="8867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6"/>
          <p:cNvSpPr txBox="1">
            <a:spLocks noChangeArrowheads="1"/>
          </p:cNvSpPr>
          <p:nvPr/>
        </p:nvSpPr>
        <p:spPr bwMode="auto">
          <a:xfrm>
            <a:off x="3004003" y="-103032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Iterative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136525" y="2362200"/>
            <a:ext cx="2505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Running Time:</a:t>
            </a:r>
          </a:p>
        </p:txBody>
      </p:sp>
      <p:pic>
        <p:nvPicPr>
          <p:cNvPr id="326659" name="Picture 3" descr="cap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3733800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0" name="Picture 4" descr="capture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4267200"/>
            <a:ext cx="36163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1" name="Picture 5" descr="capture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827588"/>
            <a:ext cx="2916237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2" name="Picture 6" descr="capture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5276850"/>
            <a:ext cx="8372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3" name="Picture 7" descr="capture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5783263"/>
            <a:ext cx="860107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664" name="Picture 8" descr="capture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267450"/>
            <a:ext cx="24352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81013" y="2895600"/>
            <a:ext cx="8688387" cy="2057400"/>
            <a:chOff x="303" y="1824"/>
            <a:chExt cx="5473" cy="1296"/>
          </a:xfrm>
        </p:grpSpPr>
        <p:pic>
          <p:nvPicPr>
            <p:cNvPr id="417803" name="Picture 10" descr="capture2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" y="1824"/>
              <a:ext cx="5313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7804" name="Group 11"/>
            <p:cNvGrpSpPr>
              <a:grpSpLocks/>
            </p:cNvGrpSpPr>
            <p:nvPr/>
          </p:nvGrpSpPr>
          <p:grpSpPr bwMode="auto">
            <a:xfrm>
              <a:off x="4128" y="2448"/>
              <a:ext cx="1648" cy="672"/>
              <a:chOff x="4128" y="2448"/>
              <a:chExt cx="1648" cy="672"/>
            </a:xfrm>
          </p:grpSpPr>
          <p:sp>
            <p:nvSpPr>
              <p:cNvPr id="417805" name="Freeform 12"/>
              <p:cNvSpPr>
                <a:spLocks/>
              </p:cNvSpPr>
              <p:nvPr/>
            </p:nvSpPr>
            <p:spPr bwMode="auto">
              <a:xfrm>
                <a:off x="4512" y="2448"/>
                <a:ext cx="528" cy="672"/>
              </a:xfrm>
              <a:custGeom>
                <a:avLst/>
                <a:gdLst>
                  <a:gd name="T0" fmla="*/ 0 w 1104"/>
                  <a:gd name="T1" fmla="*/ 0 h 960"/>
                  <a:gd name="T2" fmla="*/ 0 w 1104"/>
                  <a:gd name="T3" fmla="*/ 1 h 960"/>
                  <a:gd name="T4" fmla="*/ 0 w 1104"/>
                  <a:gd name="T5" fmla="*/ 1 h 960"/>
                  <a:gd name="T6" fmla="*/ 0 w 1104"/>
                  <a:gd name="T7" fmla="*/ 0 h 9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4"/>
                  <a:gd name="T13" fmla="*/ 0 h 960"/>
                  <a:gd name="T14" fmla="*/ 1104 w 1104"/>
                  <a:gd name="T15" fmla="*/ 960 h 9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4" h="960">
                    <a:moveTo>
                      <a:pt x="528" y="0"/>
                    </a:moveTo>
                    <a:lnTo>
                      <a:pt x="0" y="960"/>
                    </a:lnTo>
                    <a:lnTo>
                      <a:pt x="1104" y="960"/>
                    </a:lnTo>
                    <a:lnTo>
                      <a:pt x="528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hlink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17806" name="Text Box 13"/>
              <p:cNvSpPr txBox="1">
                <a:spLocks noChangeArrowheads="1"/>
              </p:cNvSpPr>
              <p:nvPr/>
            </p:nvSpPr>
            <p:spPr bwMode="auto">
              <a:xfrm>
                <a:off x="5184" y="2840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800" i="1">
                    <a:solidFill>
                      <a:srgbClr val="FF0000"/>
                    </a:solidFill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417807" name="Line 14"/>
              <p:cNvSpPr>
                <a:spLocks noChangeShapeType="1"/>
              </p:cNvSpPr>
              <p:nvPr/>
            </p:nvSpPr>
            <p:spPr bwMode="auto">
              <a:xfrm>
                <a:off x="5184" y="2448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17808" name="Line 15"/>
              <p:cNvSpPr>
                <a:spLocks noChangeShapeType="1"/>
              </p:cNvSpPr>
              <p:nvPr/>
            </p:nvSpPr>
            <p:spPr bwMode="auto">
              <a:xfrm>
                <a:off x="5184" y="2784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17809" name="Text Box 16"/>
              <p:cNvSpPr txBox="1">
                <a:spLocks noChangeArrowheads="1"/>
              </p:cNvSpPr>
              <p:nvPr/>
            </p:nvSpPr>
            <p:spPr bwMode="auto">
              <a:xfrm>
                <a:off x="5184" y="2505"/>
                <a:ext cx="59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cs typeface="Arial" pitchFamily="34" charset="0"/>
                  </a:rPr>
                  <a:t>log(</a:t>
                </a:r>
                <a:r>
                  <a:rPr lang="en-US" altLang="en-US" sz="1800" i="1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r>
                  <a:rPr lang="en-US" altLang="en-US" sz="1800">
                    <a:solidFill>
                      <a:srgbClr val="FF0000"/>
                    </a:solidFill>
                    <a:cs typeface="Arial" pitchFamily="34" charset="0"/>
                  </a:rPr>
                  <a:t>) -</a:t>
                </a:r>
                <a:r>
                  <a:rPr lang="en-US" altLang="en-US" sz="1800" i="1">
                    <a:solidFill>
                      <a:srgbClr val="FF0000"/>
                    </a:solidFill>
                    <a:cs typeface="Arial" pitchFamily="34" charset="0"/>
                  </a:rPr>
                  <a:t>i</a:t>
                </a:r>
              </a:p>
            </p:txBody>
          </p:sp>
          <p:sp>
            <p:nvSpPr>
              <p:cNvPr id="417810" name="Freeform 17"/>
              <p:cNvSpPr>
                <a:spLocks/>
              </p:cNvSpPr>
              <p:nvPr/>
            </p:nvSpPr>
            <p:spPr bwMode="auto">
              <a:xfrm>
                <a:off x="4641" y="2780"/>
                <a:ext cx="263" cy="8"/>
              </a:xfrm>
              <a:custGeom>
                <a:avLst/>
                <a:gdLst>
                  <a:gd name="T0" fmla="*/ 263 w 263"/>
                  <a:gd name="T1" fmla="*/ 4 h 8"/>
                  <a:gd name="T2" fmla="*/ 9 w 263"/>
                  <a:gd name="T3" fmla="*/ 0 h 8"/>
                  <a:gd name="T4" fmla="*/ 0 w 263"/>
                  <a:gd name="T5" fmla="*/ 8 h 8"/>
                  <a:gd name="T6" fmla="*/ 0 60000 65536"/>
                  <a:gd name="T7" fmla="*/ 0 60000 65536"/>
                  <a:gd name="T8" fmla="*/ 0 60000 65536"/>
                  <a:gd name="T9" fmla="*/ 0 w 263"/>
                  <a:gd name="T10" fmla="*/ 0 h 8"/>
                  <a:gd name="T11" fmla="*/ 263 w 263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" h="8">
                    <a:moveTo>
                      <a:pt x="263" y="4"/>
                    </a:moveTo>
                    <a:lnTo>
                      <a:pt x="9" y="0"/>
                    </a:lnTo>
                    <a:lnTo>
                      <a:pt x="0" y="8"/>
                    </a:lnTo>
                  </a:path>
                </a:pathLst>
              </a:custGeom>
              <a:noFill/>
              <a:ln w="12700" cap="flat" cmpd="sng">
                <a:solidFill>
                  <a:schemeClr val="hlink"/>
                </a:solidFill>
                <a:prstDash val="solid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17811" name="Text Box 18"/>
              <p:cNvSpPr txBox="1">
                <a:spLocks noChangeArrowheads="1"/>
              </p:cNvSpPr>
              <p:nvPr/>
            </p:nvSpPr>
            <p:spPr bwMode="auto">
              <a:xfrm>
                <a:off x="4128" y="2640"/>
                <a:ext cx="50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800">
                    <a:solidFill>
                      <a:srgbClr val="FF0000"/>
                    </a:solidFill>
                    <a:cs typeface="Arial" pitchFamily="34" charset="0"/>
                  </a:rPr>
                  <a:t>2</a:t>
                </a:r>
                <a:r>
                  <a:rPr lang="en-US" altLang="en-US" sz="1800" baseline="30000">
                    <a:solidFill>
                      <a:srgbClr val="FF0000"/>
                    </a:solidFill>
                    <a:cs typeface="Arial" pitchFamily="34" charset="0"/>
                  </a:rPr>
                  <a:t>log(</a:t>
                </a:r>
                <a:r>
                  <a:rPr lang="en-US" altLang="en-US" sz="1800" i="1" baseline="30000">
                    <a:solidFill>
                      <a:srgbClr val="FF0000"/>
                    </a:solidFill>
                    <a:cs typeface="Arial" pitchFamily="34" charset="0"/>
                  </a:rPr>
                  <a:t>n</a:t>
                </a:r>
                <a:r>
                  <a:rPr lang="en-US" altLang="en-US" sz="1800" baseline="30000">
                    <a:solidFill>
                      <a:srgbClr val="FF0000"/>
                    </a:solidFill>
                    <a:cs typeface="Arial" pitchFamily="34" charset="0"/>
                  </a:rPr>
                  <a:t>) -i</a:t>
                </a:r>
              </a:p>
            </p:txBody>
          </p:sp>
        </p:grpSp>
      </p:grpSp>
      <p:pic>
        <p:nvPicPr>
          <p:cNvPr id="417802" name="Picture 19" descr="capture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80963"/>
            <a:ext cx="6034087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3004003" y="-206064"/>
            <a:ext cx="2108912" cy="8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sz="3200" kern="0" dirty="0">
                <a:solidFill>
                  <a:srgbClr val="FF0000"/>
                </a:solidFill>
              </a:rPr>
              <a:t>Iterative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965919" y="3766214"/>
            <a:ext cx="302582" cy="34267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2183" y="2962775"/>
            <a:ext cx="302582" cy="342670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48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Heap </a:t>
            </a:r>
            <a:br>
              <a:rPr lang="en-US" altLang="en-US" dirty="0"/>
            </a:br>
            <a:r>
              <a:rPr lang="en-US" altLang="en-US" sz="3200" dirty="0"/>
              <a:t>Pop/Push/Changes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1812830" y="1169131"/>
            <a:ext cx="589937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With </a:t>
            </a:r>
            <a:r>
              <a:rPr lang="en-US" altLang="en-US" sz="3000" dirty="0">
                <a:solidFill>
                  <a:schemeClr val="tx2"/>
                </a:solidFill>
                <a:cs typeface="Arial" pitchFamily="34" charset="0"/>
              </a:rPr>
              <a:t>Pop</a:t>
            </a: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, a </a:t>
            </a:r>
            <a:r>
              <a:rPr lang="en-US" altLang="en-US" sz="3000" dirty="0">
                <a:solidFill>
                  <a:schemeClr val="tx2"/>
                </a:solidFill>
                <a:cs typeface="Arial" pitchFamily="34" charset="0"/>
              </a:rPr>
              <a:t>Priority Queue 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returns the highest priority data item.</a:t>
            </a:r>
          </a:p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This is at the root.</a:t>
            </a:r>
          </a:p>
        </p:txBody>
      </p:sp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2318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0518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667253" y="2903278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520664" y="2878896"/>
            <a:ext cx="785619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58463" y="3681665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711875" y="3694191"/>
            <a:ext cx="544100" cy="66277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2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404482" grpId="0"/>
      <p:bldP spid="14" grpId="0"/>
      <p:bldP spid="11" grpId="0" animBg="1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z="3200" dirty="0"/>
              <a:t>Dictionary/Map ADT</a:t>
            </a:r>
          </a:p>
        </p:txBody>
      </p:sp>
      <p:grpSp>
        <p:nvGrpSpPr>
          <p:cNvPr id="2" name="Group 72"/>
          <p:cNvGrpSpPr/>
          <p:nvPr/>
        </p:nvGrpSpPr>
        <p:grpSpPr>
          <a:xfrm>
            <a:off x="3581400" y="685800"/>
            <a:ext cx="5334000" cy="3200400"/>
            <a:chOff x="3581400" y="685800"/>
            <a:chExt cx="5334000" cy="3200400"/>
          </a:xfrm>
        </p:grpSpPr>
        <p:sp>
          <p:nvSpPr>
            <p:cNvPr id="35" name="AutoShape 38"/>
            <p:cNvSpPr>
              <a:spLocks noChangeArrowheads="1"/>
            </p:cNvSpPr>
            <p:nvPr/>
          </p:nvSpPr>
          <p:spPr bwMode="auto">
            <a:xfrm>
              <a:off x="3581400" y="685800"/>
              <a:ext cx="5334000" cy="1143000"/>
            </a:xfrm>
            <a:prstGeom prst="wedgeRoundRectCallout">
              <a:avLst>
                <a:gd name="adj1" fmla="val 30218"/>
                <a:gd name="adj2" fmla="val 76347"/>
                <a:gd name="adj3" fmla="val 16667"/>
              </a:avLst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i="0" dirty="0">
                  <a:solidFill>
                    <a:srgbClr val="FFFFFF"/>
                  </a:solidFill>
                </a:rPr>
                <a:t>Problem: Store value/data </a:t>
              </a:r>
              <a:br>
                <a:rPr lang="en-US" altLang="en-US" sz="3000" i="0" dirty="0">
                  <a:solidFill>
                    <a:srgbClr val="FFFFFF"/>
                  </a:solidFill>
                </a:rPr>
              </a:br>
              <a:r>
                <a:rPr lang="en-US" altLang="en-US" sz="3000" i="0" dirty="0">
                  <a:solidFill>
                    <a:srgbClr val="FFFFFF"/>
                  </a:solidFill>
                </a:rPr>
                <a:t>                associated with keys.</a:t>
              </a:r>
              <a:endParaRPr lang="en-US" altLang="en-US" i="0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 flipH="1">
              <a:off x="7391400" y="1752600"/>
              <a:ext cx="1447800" cy="2133600"/>
              <a:chOff x="2013" y="2206"/>
              <a:chExt cx="679" cy="1010"/>
            </a:xfrm>
          </p:grpSpPr>
          <p:sp>
            <p:nvSpPr>
              <p:cNvPr id="37" name="Freeform 6"/>
              <p:cNvSpPr>
                <a:spLocks/>
              </p:cNvSpPr>
              <p:nvPr/>
            </p:nvSpPr>
            <p:spPr bwMode="auto">
              <a:xfrm rot="4483878">
                <a:off x="2407" y="2307"/>
                <a:ext cx="138" cy="432"/>
              </a:xfrm>
              <a:custGeom>
                <a:avLst/>
                <a:gdLst>
                  <a:gd name="T0" fmla="*/ 0 w 525"/>
                  <a:gd name="T1" fmla="*/ 0 h 1307"/>
                  <a:gd name="T2" fmla="*/ 0 w 525"/>
                  <a:gd name="T3" fmla="*/ 0 h 1307"/>
                  <a:gd name="T4" fmla="*/ 0 w 525"/>
                  <a:gd name="T5" fmla="*/ 0 h 1307"/>
                  <a:gd name="T6" fmla="*/ 0 w 525"/>
                  <a:gd name="T7" fmla="*/ 0 h 1307"/>
                  <a:gd name="T8" fmla="*/ 0 w 525"/>
                  <a:gd name="T9" fmla="*/ 0 h 1307"/>
                  <a:gd name="T10" fmla="*/ 0 w 525"/>
                  <a:gd name="T11" fmla="*/ 0 h 1307"/>
                  <a:gd name="T12" fmla="*/ 0 w 525"/>
                  <a:gd name="T13" fmla="*/ 0 h 1307"/>
                  <a:gd name="T14" fmla="*/ 0 w 525"/>
                  <a:gd name="T15" fmla="*/ 0 h 1307"/>
                  <a:gd name="T16" fmla="*/ 0 w 525"/>
                  <a:gd name="T17" fmla="*/ 0 h 1307"/>
                  <a:gd name="T18" fmla="*/ 0 w 525"/>
                  <a:gd name="T19" fmla="*/ 0 h 1307"/>
                  <a:gd name="T20" fmla="*/ 0 w 525"/>
                  <a:gd name="T21" fmla="*/ 0 h 1307"/>
                  <a:gd name="T22" fmla="*/ 0 w 525"/>
                  <a:gd name="T23" fmla="*/ 0 h 1307"/>
                  <a:gd name="T24" fmla="*/ 0 w 525"/>
                  <a:gd name="T25" fmla="*/ 0 h 1307"/>
                  <a:gd name="T26" fmla="*/ 0 w 525"/>
                  <a:gd name="T27" fmla="*/ 0 h 1307"/>
                  <a:gd name="T28" fmla="*/ 0 w 525"/>
                  <a:gd name="T29" fmla="*/ 0 h 1307"/>
                  <a:gd name="T30" fmla="*/ 0 w 525"/>
                  <a:gd name="T31" fmla="*/ 0 h 1307"/>
                  <a:gd name="T32" fmla="*/ 0 w 525"/>
                  <a:gd name="T33" fmla="*/ 0 h 1307"/>
                  <a:gd name="T34" fmla="*/ 0 w 525"/>
                  <a:gd name="T35" fmla="*/ 0 h 1307"/>
                  <a:gd name="T36" fmla="*/ 0 w 525"/>
                  <a:gd name="T37" fmla="*/ 0 h 1307"/>
                  <a:gd name="T38" fmla="*/ 0 w 525"/>
                  <a:gd name="T39" fmla="*/ 0 h 1307"/>
                  <a:gd name="T40" fmla="*/ 0 w 525"/>
                  <a:gd name="T41" fmla="*/ 0 h 1307"/>
                  <a:gd name="T42" fmla="*/ 0 w 525"/>
                  <a:gd name="T43" fmla="*/ 0 h 1307"/>
                  <a:gd name="T44" fmla="*/ 0 w 525"/>
                  <a:gd name="T45" fmla="*/ 0 h 1307"/>
                  <a:gd name="T46" fmla="*/ 0 w 525"/>
                  <a:gd name="T47" fmla="*/ 0 h 1307"/>
                  <a:gd name="T48" fmla="*/ 0 w 525"/>
                  <a:gd name="T49" fmla="*/ 0 h 1307"/>
                  <a:gd name="T50" fmla="*/ 0 w 525"/>
                  <a:gd name="T51" fmla="*/ 0 h 1307"/>
                  <a:gd name="T52" fmla="*/ 0 w 525"/>
                  <a:gd name="T53" fmla="*/ 0 h 1307"/>
                  <a:gd name="T54" fmla="*/ 0 w 525"/>
                  <a:gd name="T55" fmla="*/ 0 h 1307"/>
                  <a:gd name="T56" fmla="*/ 0 w 525"/>
                  <a:gd name="T57" fmla="*/ 0 h 1307"/>
                  <a:gd name="T58" fmla="*/ 0 w 525"/>
                  <a:gd name="T59" fmla="*/ 0 h 1307"/>
                  <a:gd name="T60" fmla="*/ 0 w 525"/>
                  <a:gd name="T61" fmla="*/ 0 h 1307"/>
                  <a:gd name="T62" fmla="*/ 0 w 525"/>
                  <a:gd name="T63" fmla="*/ 0 h 1307"/>
                  <a:gd name="T64" fmla="*/ 0 w 525"/>
                  <a:gd name="T65" fmla="*/ 0 h 1307"/>
                  <a:gd name="T66" fmla="*/ 0 w 525"/>
                  <a:gd name="T67" fmla="*/ 0 h 1307"/>
                  <a:gd name="T68" fmla="*/ 0 w 525"/>
                  <a:gd name="T69" fmla="*/ 0 h 1307"/>
                  <a:gd name="T70" fmla="*/ 0 w 525"/>
                  <a:gd name="T71" fmla="*/ 0 h 1307"/>
                  <a:gd name="T72" fmla="*/ 0 w 525"/>
                  <a:gd name="T73" fmla="*/ 0 h 1307"/>
                  <a:gd name="T74" fmla="*/ 0 w 525"/>
                  <a:gd name="T75" fmla="*/ 0 h 1307"/>
                  <a:gd name="T76" fmla="*/ 0 w 525"/>
                  <a:gd name="T77" fmla="*/ 0 h 13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5"/>
                  <a:gd name="T118" fmla="*/ 0 h 1307"/>
                  <a:gd name="T119" fmla="*/ 525 w 525"/>
                  <a:gd name="T120" fmla="*/ 1307 h 130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5" h="1307">
                    <a:moveTo>
                      <a:pt x="146" y="1103"/>
                    </a:moveTo>
                    <a:lnTo>
                      <a:pt x="50" y="1175"/>
                    </a:lnTo>
                    <a:lnTo>
                      <a:pt x="22" y="1199"/>
                    </a:lnTo>
                    <a:lnTo>
                      <a:pt x="0" y="1249"/>
                    </a:lnTo>
                    <a:lnTo>
                      <a:pt x="29" y="1300"/>
                    </a:lnTo>
                    <a:lnTo>
                      <a:pt x="58" y="1307"/>
                    </a:lnTo>
                    <a:lnTo>
                      <a:pt x="146" y="1278"/>
                    </a:lnTo>
                    <a:lnTo>
                      <a:pt x="277" y="1175"/>
                    </a:lnTo>
                    <a:lnTo>
                      <a:pt x="394" y="1053"/>
                    </a:lnTo>
                    <a:lnTo>
                      <a:pt x="518" y="913"/>
                    </a:lnTo>
                    <a:lnTo>
                      <a:pt x="525" y="855"/>
                    </a:lnTo>
                    <a:lnTo>
                      <a:pt x="525" y="695"/>
                    </a:lnTo>
                    <a:lnTo>
                      <a:pt x="489" y="446"/>
                    </a:lnTo>
                    <a:lnTo>
                      <a:pt x="511" y="300"/>
                    </a:lnTo>
                    <a:lnTo>
                      <a:pt x="525" y="241"/>
                    </a:lnTo>
                    <a:lnTo>
                      <a:pt x="503" y="212"/>
                    </a:lnTo>
                    <a:lnTo>
                      <a:pt x="452" y="183"/>
                    </a:lnTo>
                    <a:lnTo>
                      <a:pt x="415" y="162"/>
                    </a:lnTo>
                    <a:lnTo>
                      <a:pt x="437" y="30"/>
                    </a:lnTo>
                    <a:lnTo>
                      <a:pt x="423" y="0"/>
                    </a:lnTo>
                    <a:lnTo>
                      <a:pt x="394" y="9"/>
                    </a:lnTo>
                    <a:lnTo>
                      <a:pt x="379" y="176"/>
                    </a:lnTo>
                    <a:lnTo>
                      <a:pt x="365" y="219"/>
                    </a:lnTo>
                    <a:lnTo>
                      <a:pt x="358" y="248"/>
                    </a:lnTo>
                    <a:lnTo>
                      <a:pt x="299" y="227"/>
                    </a:lnTo>
                    <a:lnTo>
                      <a:pt x="255" y="227"/>
                    </a:lnTo>
                    <a:lnTo>
                      <a:pt x="255" y="255"/>
                    </a:lnTo>
                    <a:lnTo>
                      <a:pt x="284" y="279"/>
                    </a:lnTo>
                    <a:lnTo>
                      <a:pt x="336" y="279"/>
                    </a:lnTo>
                    <a:lnTo>
                      <a:pt x="372" y="307"/>
                    </a:lnTo>
                    <a:lnTo>
                      <a:pt x="401" y="358"/>
                    </a:lnTo>
                    <a:lnTo>
                      <a:pt x="430" y="439"/>
                    </a:lnTo>
                    <a:lnTo>
                      <a:pt x="452" y="599"/>
                    </a:lnTo>
                    <a:lnTo>
                      <a:pt x="452" y="745"/>
                    </a:lnTo>
                    <a:lnTo>
                      <a:pt x="437" y="862"/>
                    </a:lnTo>
                    <a:lnTo>
                      <a:pt x="408" y="913"/>
                    </a:lnTo>
                    <a:lnTo>
                      <a:pt x="306" y="986"/>
                    </a:lnTo>
                    <a:lnTo>
                      <a:pt x="196" y="1053"/>
                    </a:lnTo>
                    <a:lnTo>
                      <a:pt x="146" y="1103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13" y="2206"/>
                <a:ext cx="339" cy="1010"/>
                <a:chOff x="240" y="2880"/>
                <a:chExt cx="339" cy="1010"/>
              </a:xfrm>
            </p:grpSpPr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 flipH="1">
                  <a:off x="361" y="2969"/>
                  <a:ext cx="142" cy="191"/>
                </a:xfrm>
                <a:custGeom>
                  <a:avLst/>
                  <a:gdLst>
                    <a:gd name="T0" fmla="*/ 0 w 432"/>
                    <a:gd name="T1" fmla="*/ 0 h 485"/>
                    <a:gd name="T2" fmla="*/ 0 w 432"/>
                    <a:gd name="T3" fmla="*/ 0 h 485"/>
                    <a:gd name="T4" fmla="*/ 0 w 432"/>
                    <a:gd name="T5" fmla="*/ 0 h 485"/>
                    <a:gd name="T6" fmla="*/ 0 w 432"/>
                    <a:gd name="T7" fmla="*/ 0 h 485"/>
                    <a:gd name="T8" fmla="*/ 0 w 432"/>
                    <a:gd name="T9" fmla="*/ 0 h 485"/>
                    <a:gd name="T10" fmla="*/ 0 w 432"/>
                    <a:gd name="T11" fmla="*/ 0 h 485"/>
                    <a:gd name="T12" fmla="*/ 0 w 432"/>
                    <a:gd name="T13" fmla="*/ 0 h 485"/>
                    <a:gd name="T14" fmla="*/ 0 w 432"/>
                    <a:gd name="T15" fmla="*/ 0 h 485"/>
                    <a:gd name="T16" fmla="*/ 0 w 432"/>
                    <a:gd name="T17" fmla="*/ 0 h 485"/>
                    <a:gd name="T18" fmla="*/ 0 w 432"/>
                    <a:gd name="T19" fmla="*/ 0 h 485"/>
                    <a:gd name="T20" fmla="*/ 0 w 432"/>
                    <a:gd name="T21" fmla="*/ 0 h 485"/>
                    <a:gd name="T22" fmla="*/ 0 w 432"/>
                    <a:gd name="T23" fmla="*/ 0 h 485"/>
                    <a:gd name="T24" fmla="*/ 0 w 432"/>
                    <a:gd name="T25" fmla="*/ 0 h 485"/>
                    <a:gd name="T26" fmla="*/ 0 w 432"/>
                    <a:gd name="T27" fmla="*/ 0 h 485"/>
                    <a:gd name="T28" fmla="*/ 0 w 432"/>
                    <a:gd name="T29" fmla="*/ 0 h 4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2"/>
                    <a:gd name="T46" fmla="*/ 0 h 485"/>
                    <a:gd name="T47" fmla="*/ 432 w 432"/>
                    <a:gd name="T48" fmla="*/ 485 h 4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2" h="485">
                      <a:moveTo>
                        <a:pt x="123" y="206"/>
                      </a:moveTo>
                      <a:lnTo>
                        <a:pt x="159" y="53"/>
                      </a:lnTo>
                      <a:lnTo>
                        <a:pt x="248" y="0"/>
                      </a:lnTo>
                      <a:lnTo>
                        <a:pt x="335" y="0"/>
                      </a:lnTo>
                      <a:lnTo>
                        <a:pt x="388" y="53"/>
                      </a:lnTo>
                      <a:lnTo>
                        <a:pt x="432" y="215"/>
                      </a:lnTo>
                      <a:lnTo>
                        <a:pt x="415" y="349"/>
                      </a:lnTo>
                      <a:lnTo>
                        <a:pt x="379" y="458"/>
                      </a:lnTo>
                      <a:lnTo>
                        <a:pt x="309" y="485"/>
                      </a:lnTo>
                      <a:lnTo>
                        <a:pt x="221" y="475"/>
                      </a:lnTo>
                      <a:lnTo>
                        <a:pt x="132" y="368"/>
                      </a:lnTo>
                      <a:lnTo>
                        <a:pt x="123" y="288"/>
                      </a:lnTo>
                      <a:lnTo>
                        <a:pt x="0" y="242"/>
                      </a:lnTo>
                      <a:lnTo>
                        <a:pt x="0" y="189"/>
                      </a:lnTo>
                      <a:lnTo>
                        <a:pt x="123" y="20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/>
              </p:nvSpPr>
              <p:spPr bwMode="auto">
                <a:xfrm flipH="1">
                  <a:off x="371" y="3171"/>
                  <a:ext cx="165" cy="325"/>
                </a:xfrm>
                <a:custGeom>
                  <a:avLst/>
                  <a:gdLst>
                    <a:gd name="T0" fmla="*/ 0 w 500"/>
                    <a:gd name="T1" fmla="*/ 0 h 828"/>
                    <a:gd name="T2" fmla="*/ 0 w 500"/>
                    <a:gd name="T3" fmla="*/ 0 h 828"/>
                    <a:gd name="T4" fmla="*/ 0 w 500"/>
                    <a:gd name="T5" fmla="*/ 0 h 828"/>
                    <a:gd name="T6" fmla="*/ 0 w 500"/>
                    <a:gd name="T7" fmla="*/ 0 h 828"/>
                    <a:gd name="T8" fmla="*/ 0 w 500"/>
                    <a:gd name="T9" fmla="*/ 0 h 828"/>
                    <a:gd name="T10" fmla="*/ 0 w 500"/>
                    <a:gd name="T11" fmla="*/ 0 h 828"/>
                    <a:gd name="T12" fmla="*/ 0 w 500"/>
                    <a:gd name="T13" fmla="*/ 0 h 828"/>
                    <a:gd name="T14" fmla="*/ 0 w 500"/>
                    <a:gd name="T15" fmla="*/ 0 h 828"/>
                    <a:gd name="T16" fmla="*/ 0 w 500"/>
                    <a:gd name="T17" fmla="*/ 0 h 828"/>
                    <a:gd name="T18" fmla="*/ 0 w 500"/>
                    <a:gd name="T19" fmla="*/ 0 h 828"/>
                    <a:gd name="T20" fmla="*/ 0 w 500"/>
                    <a:gd name="T21" fmla="*/ 0 h 828"/>
                    <a:gd name="T22" fmla="*/ 0 w 500"/>
                    <a:gd name="T23" fmla="*/ 0 h 828"/>
                    <a:gd name="T24" fmla="*/ 0 w 500"/>
                    <a:gd name="T25" fmla="*/ 0 h 828"/>
                    <a:gd name="T26" fmla="*/ 0 w 500"/>
                    <a:gd name="T27" fmla="*/ 0 h 828"/>
                    <a:gd name="T28" fmla="*/ 0 w 500"/>
                    <a:gd name="T29" fmla="*/ 0 h 828"/>
                    <a:gd name="T30" fmla="*/ 0 w 500"/>
                    <a:gd name="T31" fmla="*/ 0 h 828"/>
                    <a:gd name="T32" fmla="*/ 0 w 500"/>
                    <a:gd name="T33" fmla="*/ 0 h 828"/>
                    <a:gd name="T34" fmla="*/ 0 w 500"/>
                    <a:gd name="T35" fmla="*/ 0 h 828"/>
                    <a:gd name="T36" fmla="*/ 0 w 500"/>
                    <a:gd name="T37" fmla="*/ 0 h 828"/>
                    <a:gd name="T38" fmla="*/ 0 w 500"/>
                    <a:gd name="T39" fmla="*/ 0 h 828"/>
                    <a:gd name="T40" fmla="*/ 0 w 500"/>
                    <a:gd name="T41" fmla="*/ 0 h 828"/>
                    <a:gd name="T42" fmla="*/ 0 w 500"/>
                    <a:gd name="T43" fmla="*/ 0 h 828"/>
                    <a:gd name="T44" fmla="*/ 0 w 500"/>
                    <a:gd name="T45" fmla="*/ 0 h 828"/>
                    <a:gd name="T46" fmla="*/ 0 w 500"/>
                    <a:gd name="T47" fmla="*/ 0 h 828"/>
                    <a:gd name="T48" fmla="*/ 0 w 500"/>
                    <a:gd name="T49" fmla="*/ 0 h 828"/>
                    <a:gd name="T50" fmla="*/ 0 w 500"/>
                    <a:gd name="T51" fmla="*/ 0 h 828"/>
                    <a:gd name="T52" fmla="*/ 0 w 500"/>
                    <a:gd name="T53" fmla="*/ 0 h 82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00"/>
                    <a:gd name="T82" fmla="*/ 0 h 828"/>
                    <a:gd name="T83" fmla="*/ 500 w 500"/>
                    <a:gd name="T84" fmla="*/ 828 h 82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00" h="828">
                      <a:moveTo>
                        <a:pt x="41" y="173"/>
                      </a:moveTo>
                      <a:lnTo>
                        <a:pt x="163" y="35"/>
                      </a:lnTo>
                      <a:lnTo>
                        <a:pt x="232" y="0"/>
                      </a:lnTo>
                      <a:lnTo>
                        <a:pt x="366" y="5"/>
                      </a:lnTo>
                      <a:lnTo>
                        <a:pt x="488" y="57"/>
                      </a:lnTo>
                      <a:lnTo>
                        <a:pt x="500" y="126"/>
                      </a:lnTo>
                      <a:lnTo>
                        <a:pt x="483" y="207"/>
                      </a:lnTo>
                      <a:lnTo>
                        <a:pt x="396" y="281"/>
                      </a:lnTo>
                      <a:lnTo>
                        <a:pt x="349" y="414"/>
                      </a:lnTo>
                      <a:lnTo>
                        <a:pt x="349" y="552"/>
                      </a:lnTo>
                      <a:lnTo>
                        <a:pt x="384" y="637"/>
                      </a:lnTo>
                      <a:lnTo>
                        <a:pt x="448" y="695"/>
                      </a:lnTo>
                      <a:lnTo>
                        <a:pt x="448" y="765"/>
                      </a:lnTo>
                      <a:lnTo>
                        <a:pt x="419" y="800"/>
                      </a:lnTo>
                      <a:lnTo>
                        <a:pt x="384" y="816"/>
                      </a:lnTo>
                      <a:lnTo>
                        <a:pt x="268" y="828"/>
                      </a:lnTo>
                      <a:lnTo>
                        <a:pt x="163" y="747"/>
                      </a:lnTo>
                      <a:lnTo>
                        <a:pt x="53" y="574"/>
                      </a:lnTo>
                      <a:lnTo>
                        <a:pt x="0" y="368"/>
                      </a:lnTo>
                      <a:lnTo>
                        <a:pt x="140" y="436"/>
                      </a:lnTo>
                      <a:lnTo>
                        <a:pt x="192" y="436"/>
                      </a:lnTo>
                      <a:lnTo>
                        <a:pt x="227" y="396"/>
                      </a:lnTo>
                      <a:lnTo>
                        <a:pt x="251" y="316"/>
                      </a:lnTo>
                      <a:lnTo>
                        <a:pt x="209" y="293"/>
                      </a:lnTo>
                      <a:lnTo>
                        <a:pt x="53" y="293"/>
                      </a:lnTo>
                      <a:lnTo>
                        <a:pt x="18" y="293"/>
                      </a:lnTo>
                      <a:lnTo>
                        <a:pt x="41" y="173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/>
              </p:nvSpPr>
              <p:spPr bwMode="auto">
                <a:xfrm flipH="1">
                  <a:off x="325" y="3185"/>
                  <a:ext cx="87" cy="352"/>
                </a:xfrm>
                <a:custGeom>
                  <a:avLst/>
                  <a:gdLst>
                    <a:gd name="T0" fmla="*/ 0 w 265"/>
                    <a:gd name="T1" fmla="*/ 0 h 895"/>
                    <a:gd name="T2" fmla="*/ 0 w 265"/>
                    <a:gd name="T3" fmla="*/ 0 h 895"/>
                    <a:gd name="T4" fmla="*/ 0 w 265"/>
                    <a:gd name="T5" fmla="*/ 0 h 895"/>
                    <a:gd name="T6" fmla="*/ 0 w 265"/>
                    <a:gd name="T7" fmla="*/ 0 h 895"/>
                    <a:gd name="T8" fmla="*/ 0 w 265"/>
                    <a:gd name="T9" fmla="*/ 0 h 895"/>
                    <a:gd name="T10" fmla="*/ 0 w 265"/>
                    <a:gd name="T11" fmla="*/ 0 h 895"/>
                    <a:gd name="T12" fmla="*/ 0 w 265"/>
                    <a:gd name="T13" fmla="*/ 0 h 895"/>
                    <a:gd name="T14" fmla="*/ 0 w 265"/>
                    <a:gd name="T15" fmla="*/ 0 h 895"/>
                    <a:gd name="T16" fmla="*/ 0 w 265"/>
                    <a:gd name="T17" fmla="*/ 0 h 895"/>
                    <a:gd name="T18" fmla="*/ 0 w 265"/>
                    <a:gd name="T19" fmla="*/ 0 h 895"/>
                    <a:gd name="T20" fmla="*/ 0 w 265"/>
                    <a:gd name="T21" fmla="*/ 0 h 895"/>
                    <a:gd name="T22" fmla="*/ 0 w 265"/>
                    <a:gd name="T23" fmla="*/ 0 h 895"/>
                    <a:gd name="T24" fmla="*/ 0 w 265"/>
                    <a:gd name="T25" fmla="*/ 0 h 895"/>
                    <a:gd name="T26" fmla="*/ 0 w 265"/>
                    <a:gd name="T27" fmla="*/ 0 h 895"/>
                    <a:gd name="T28" fmla="*/ 0 w 265"/>
                    <a:gd name="T29" fmla="*/ 0 h 895"/>
                    <a:gd name="T30" fmla="*/ 0 w 265"/>
                    <a:gd name="T31" fmla="*/ 0 h 895"/>
                    <a:gd name="T32" fmla="*/ 0 w 265"/>
                    <a:gd name="T33" fmla="*/ 0 h 895"/>
                    <a:gd name="T34" fmla="*/ 0 w 265"/>
                    <a:gd name="T35" fmla="*/ 0 h 895"/>
                    <a:gd name="T36" fmla="*/ 0 w 265"/>
                    <a:gd name="T37" fmla="*/ 0 h 895"/>
                    <a:gd name="T38" fmla="*/ 0 w 265"/>
                    <a:gd name="T39" fmla="*/ 0 h 895"/>
                    <a:gd name="T40" fmla="*/ 0 w 265"/>
                    <a:gd name="T41" fmla="*/ 0 h 895"/>
                    <a:gd name="T42" fmla="*/ 0 w 265"/>
                    <a:gd name="T43" fmla="*/ 0 h 895"/>
                    <a:gd name="T44" fmla="*/ 0 w 265"/>
                    <a:gd name="T45" fmla="*/ 0 h 895"/>
                    <a:gd name="T46" fmla="*/ 0 w 265"/>
                    <a:gd name="T47" fmla="*/ 0 h 895"/>
                    <a:gd name="T48" fmla="*/ 0 w 265"/>
                    <a:gd name="T49" fmla="*/ 0 h 895"/>
                    <a:gd name="T50" fmla="*/ 0 w 265"/>
                    <a:gd name="T51" fmla="*/ 0 h 895"/>
                    <a:gd name="T52" fmla="*/ 0 w 265"/>
                    <a:gd name="T53" fmla="*/ 0 h 895"/>
                    <a:gd name="T54" fmla="*/ 0 w 265"/>
                    <a:gd name="T55" fmla="*/ 0 h 89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265"/>
                    <a:gd name="T85" fmla="*/ 0 h 895"/>
                    <a:gd name="T86" fmla="*/ 265 w 265"/>
                    <a:gd name="T87" fmla="*/ 895 h 89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265" h="895">
                      <a:moveTo>
                        <a:pt x="0" y="75"/>
                      </a:moveTo>
                      <a:lnTo>
                        <a:pt x="29" y="23"/>
                      </a:lnTo>
                      <a:lnTo>
                        <a:pt x="83" y="0"/>
                      </a:lnTo>
                      <a:lnTo>
                        <a:pt x="135" y="5"/>
                      </a:lnTo>
                      <a:lnTo>
                        <a:pt x="206" y="108"/>
                      </a:lnTo>
                      <a:lnTo>
                        <a:pt x="265" y="264"/>
                      </a:lnTo>
                      <a:lnTo>
                        <a:pt x="265" y="384"/>
                      </a:lnTo>
                      <a:lnTo>
                        <a:pt x="241" y="447"/>
                      </a:lnTo>
                      <a:lnTo>
                        <a:pt x="118" y="522"/>
                      </a:lnTo>
                      <a:lnTo>
                        <a:pt x="83" y="573"/>
                      </a:lnTo>
                      <a:lnTo>
                        <a:pt x="83" y="608"/>
                      </a:lnTo>
                      <a:lnTo>
                        <a:pt x="123" y="654"/>
                      </a:lnTo>
                      <a:lnTo>
                        <a:pt x="189" y="723"/>
                      </a:lnTo>
                      <a:lnTo>
                        <a:pt x="224" y="814"/>
                      </a:lnTo>
                      <a:lnTo>
                        <a:pt x="212" y="895"/>
                      </a:lnTo>
                      <a:lnTo>
                        <a:pt x="177" y="877"/>
                      </a:lnTo>
                      <a:lnTo>
                        <a:pt x="159" y="764"/>
                      </a:lnTo>
                      <a:lnTo>
                        <a:pt x="101" y="694"/>
                      </a:lnTo>
                      <a:lnTo>
                        <a:pt x="54" y="676"/>
                      </a:lnTo>
                      <a:lnTo>
                        <a:pt x="29" y="643"/>
                      </a:lnTo>
                      <a:lnTo>
                        <a:pt x="29" y="568"/>
                      </a:lnTo>
                      <a:lnTo>
                        <a:pt x="64" y="505"/>
                      </a:lnTo>
                      <a:lnTo>
                        <a:pt x="123" y="465"/>
                      </a:lnTo>
                      <a:lnTo>
                        <a:pt x="212" y="402"/>
                      </a:lnTo>
                      <a:lnTo>
                        <a:pt x="224" y="327"/>
                      </a:lnTo>
                      <a:lnTo>
                        <a:pt x="177" y="224"/>
                      </a:lnTo>
                      <a:lnTo>
                        <a:pt x="101" y="14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/>
              </p:nvSpPr>
              <p:spPr bwMode="auto">
                <a:xfrm flipH="1">
                  <a:off x="308" y="3434"/>
                  <a:ext cx="126" cy="456"/>
                </a:xfrm>
                <a:custGeom>
                  <a:avLst/>
                  <a:gdLst>
                    <a:gd name="T0" fmla="*/ 0 w 383"/>
                    <a:gd name="T1" fmla="*/ 0 h 1160"/>
                    <a:gd name="T2" fmla="*/ 0 w 383"/>
                    <a:gd name="T3" fmla="*/ 0 h 1160"/>
                    <a:gd name="T4" fmla="*/ 0 w 383"/>
                    <a:gd name="T5" fmla="*/ 0 h 1160"/>
                    <a:gd name="T6" fmla="*/ 0 w 383"/>
                    <a:gd name="T7" fmla="*/ 0 h 1160"/>
                    <a:gd name="T8" fmla="*/ 0 w 383"/>
                    <a:gd name="T9" fmla="*/ 0 h 1160"/>
                    <a:gd name="T10" fmla="*/ 0 w 383"/>
                    <a:gd name="T11" fmla="*/ 0 h 1160"/>
                    <a:gd name="T12" fmla="*/ 0 w 383"/>
                    <a:gd name="T13" fmla="*/ 0 h 1160"/>
                    <a:gd name="T14" fmla="*/ 0 w 383"/>
                    <a:gd name="T15" fmla="*/ 0 h 1160"/>
                    <a:gd name="T16" fmla="*/ 0 w 383"/>
                    <a:gd name="T17" fmla="*/ 0 h 1160"/>
                    <a:gd name="T18" fmla="*/ 0 w 383"/>
                    <a:gd name="T19" fmla="*/ 0 h 1160"/>
                    <a:gd name="T20" fmla="*/ 0 w 383"/>
                    <a:gd name="T21" fmla="*/ 0 h 1160"/>
                    <a:gd name="T22" fmla="*/ 0 w 383"/>
                    <a:gd name="T23" fmla="*/ 0 h 1160"/>
                    <a:gd name="T24" fmla="*/ 0 w 383"/>
                    <a:gd name="T25" fmla="*/ 0 h 1160"/>
                    <a:gd name="T26" fmla="*/ 0 w 383"/>
                    <a:gd name="T27" fmla="*/ 0 h 1160"/>
                    <a:gd name="T28" fmla="*/ 0 w 383"/>
                    <a:gd name="T29" fmla="*/ 0 h 1160"/>
                    <a:gd name="T30" fmla="*/ 0 w 383"/>
                    <a:gd name="T31" fmla="*/ 0 h 1160"/>
                    <a:gd name="T32" fmla="*/ 0 w 383"/>
                    <a:gd name="T33" fmla="*/ 0 h 1160"/>
                    <a:gd name="T34" fmla="*/ 0 w 383"/>
                    <a:gd name="T35" fmla="*/ 0 h 1160"/>
                    <a:gd name="T36" fmla="*/ 0 w 383"/>
                    <a:gd name="T37" fmla="*/ 0 h 1160"/>
                    <a:gd name="T38" fmla="*/ 0 w 383"/>
                    <a:gd name="T39" fmla="*/ 0 h 1160"/>
                    <a:gd name="T40" fmla="*/ 0 w 383"/>
                    <a:gd name="T41" fmla="*/ 0 h 1160"/>
                    <a:gd name="T42" fmla="*/ 0 w 383"/>
                    <a:gd name="T43" fmla="*/ 0 h 1160"/>
                    <a:gd name="T44" fmla="*/ 0 w 383"/>
                    <a:gd name="T45" fmla="*/ 0 h 1160"/>
                    <a:gd name="T46" fmla="*/ 0 w 383"/>
                    <a:gd name="T47" fmla="*/ 0 h 1160"/>
                    <a:gd name="T48" fmla="*/ 0 w 383"/>
                    <a:gd name="T49" fmla="*/ 0 h 1160"/>
                    <a:gd name="T50" fmla="*/ 0 w 383"/>
                    <a:gd name="T51" fmla="*/ 0 h 1160"/>
                    <a:gd name="T52" fmla="*/ 0 w 383"/>
                    <a:gd name="T53" fmla="*/ 0 h 1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83"/>
                    <a:gd name="T82" fmla="*/ 0 h 1160"/>
                    <a:gd name="T83" fmla="*/ 383 w 383"/>
                    <a:gd name="T84" fmla="*/ 1160 h 1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83" h="1160">
                      <a:moveTo>
                        <a:pt x="0" y="0"/>
                      </a:moveTo>
                      <a:lnTo>
                        <a:pt x="99" y="17"/>
                      </a:lnTo>
                      <a:lnTo>
                        <a:pt x="151" y="103"/>
                      </a:lnTo>
                      <a:lnTo>
                        <a:pt x="203" y="257"/>
                      </a:lnTo>
                      <a:lnTo>
                        <a:pt x="226" y="451"/>
                      </a:lnTo>
                      <a:lnTo>
                        <a:pt x="226" y="560"/>
                      </a:lnTo>
                      <a:lnTo>
                        <a:pt x="191" y="696"/>
                      </a:lnTo>
                      <a:lnTo>
                        <a:pt x="134" y="885"/>
                      </a:lnTo>
                      <a:lnTo>
                        <a:pt x="122" y="937"/>
                      </a:lnTo>
                      <a:lnTo>
                        <a:pt x="139" y="965"/>
                      </a:lnTo>
                      <a:lnTo>
                        <a:pt x="261" y="1006"/>
                      </a:lnTo>
                      <a:lnTo>
                        <a:pt x="383" y="1086"/>
                      </a:lnTo>
                      <a:lnTo>
                        <a:pt x="378" y="1119"/>
                      </a:lnTo>
                      <a:lnTo>
                        <a:pt x="290" y="1160"/>
                      </a:lnTo>
                      <a:lnTo>
                        <a:pt x="256" y="1142"/>
                      </a:lnTo>
                      <a:lnTo>
                        <a:pt x="191" y="1057"/>
                      </a:lnTo>
                      <a:lnTo>
                        <a:pt x="116" y="1016"/>
                      </a:lnTo>
                      <a:lnTo>
                        <a:pt x="34" y="988"/>
                      </a:lnTo>
                      <a:lnTo>
                        <a:pt x="29" y="948"/>
                      </a:lnTo>
                      <a:lnTo>
                        <a:pt x="52" y="868"/>
                      </a:lnTo>
                      <a:lnTo>
                        <a:pt x="116" y="743"/>
                      </a:lnTo>
                      <a:lnTo>
                        <a:pt x="156" y="594"/>
                      </a:lnTo>
                      <a:lnTo>
                        <a:pt x="156" y="423"/>
                      </a:lnTo>
                      <a:lnTo>
                        <a:pt x="122" y="274"/>
                      </a:lnTo>
                      <a:lnTo>
                        <a:pt x="47" y="136"/>
                      </a:lnTo>
                      <a:lnTo>
                        <a:pt x="12" y="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/>
              </p:nvSpPr>
              <p:spPr bwMode="auto">
                <a:xfrm flipH="1">
                  <a:off x="427" y="3432"/>
                  <a:ext cx="152" cy="404"/>
                </a:xfrm>
                <a:custGeom>
                  <a:avLst/>
                  <a:gdLst>
                    <a:gd name="T0" fmla="*/ 0 w 461"/>
                    <a:gd name="T1" fmla="*/ 0 h 1027"/>
                    <a:gd name="T2" fmla="*/ 0 w 461"/>
                    <a:gd name="T3" fmla="*/ 0 h 1027"/>
                    <a:gd name="T4" fmla="*/ 0 w 461"/>
                    <a:gd name="T5" fmla="*/ 0 h 1027"/>
                    <a:gd name="T6" fmla="*/ 0 w 461"/>
                    <a:gd name="T7" fmla="*/ 0 h 1027"/>
                    <a:gd name="T8" fmla="*/ 0 w 461"/>
                    <a:gd name="T9" fmla="*/ 0 h 1027"/>
                    <a:gd name="T10" fmla="*/ 0 w 461"/>
                    <a:gd name="T11" fmla="*/ 0 h 1027"/>
                    <a:gd name="T12" fmla="*/ 0 w 461"/>
                    <a:gd name="T13" fmla="*/ 0 h 1027"/>
                    <a:gd name="T14" fmla="*/ 0 w 461"/>
                    <a:gd name="T15" fmla="*/ 0 h 1027"/>
                    <a:gd name="T16" fmla="*/ 0 w 461"/>
                    <a:gd name="T17" fmla="*/ 0 h 1027"/>
                    <a:gd name="T18" fmla="*/ 0 w 461"/>
                    <a:gd name="T19" fmla="*/ 0 h 1027"/>
                    <a:gd name="T20" fmla="*/ 0 w 461"/>
                    <a:gd name="T21" fmla="*/ 0 h 1027"/>
                    <a:gd name="T22" fmla="*/ 0 w 461"/>
                    <a:gd name="T23" fmla="*/ 0 h 1027"/>
                    <a:gd name="T24" fmla="*/ 0 w 461"/>
                    <a:gd name="T25" fmla="*/ 0 h 1027"/>
                    <a:gd name="T26" fmla="*/ 0 w 461"/>
                    <a:gd name="T27" fmla="*/ 0 h 1027"/>
                    <a:gd name="T28" fmla="*/ 0 w 461"/>
                    <a:gd name="T29" fmla="*/ 0 h 1027"/>
                    <a:gd name="T30" fmla="*/ 0 w 461"/>
                    <a:gd name="T31" fmla="*/ 0 h 1027"/>
                    <a:gd name="T32" fmla="*/ 0 w 461"/>
                    <a:gd name="T33" fmla="*/ 0 h 1027"/>
                    <a:gd name="T34" fmla="*/ 0 w 461"/>
                    <a:gd name="T35" fmla="*/ 0 h 1027"/>
                    <a:gd name="T36" fmla="*/ 0 w 461"/>
                    <a:gd name="T37" fmla="*/ 0 h 1027"/>
                    <a:gd name="T38" fmla="*/ 0 w 461"/>
                    <a:gd name="T39" fmla="*/ 0 h 1027"/>
                    <a:gd name="T40" fmla="*/ 0 w 461"/>
                    <a:gd name="T41" fmla="*/ 0 h 1027"/>
                    <a:gd name="T42" fmla="*/ 0 w 461"/>
                    <a:gd name="T43" fmla="*/ 0 h 1027"/>
                    <a:gd name="T44" fmla="*/ 0 w 461"/>
                    <a:gd name="T45" fmla="*/ 0 h 1027"/>
                    <a:gd name="T46" fmla="*/ 0 w 461"/>
                    <a:gd name="T47" fmla="*/ 0 h 1027"/>
                    <a:gd name="T48" fmla="*/ 0 w 461"/>
                    <a:gd name="T49" fmla="*/ 0 h 1027"/>
                    <a:gd name="T50" fmla="*/ 0 w 461"/>
                    <a:gd name="T51" fmla="*/ 0 h 1027"/>
                    <a:gd name="T52" fmla="*/ 0 w 461"/>
                    <a:gd name="T53" fmla="*/ 0 h 1027"/>
                    <a:gd name="T54" fmla="*/ 0 w 461"/>
                    <a:gd name="T55" fmla="*/ 0 h 1027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61"/>
                    <a:gd name="T85" fmla="*/ 0 h 1027"/>
                    <a:gd name="T86" fmla="*/ 461 w 461"/>
                    <a:gd name="T87" fmla="*/ 1027 h 1027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61" h="1027">
                      <a:moveTo>
                        <a:pt x="421" y="0"/>
                      </a:moveTo>
                      <a:lnTo>
                        <a:pt x="449" y="22"/>
                      </a:lnTo>
                      <a:lnTo>
                        <a:pt x="461" y="91"/>
                      </a:lnTo>
                      <a:lnTo>
                        <a:pt x="439" y="159"/>
                      </a:lnTo>
                      <a:lnTo>
                        <a:pt x="380" y="245"/>
                      </a:lnTo>
                      <a:lnTo>
                        <a:pt x="315" y="348"/>
                      </a:lnTo>
                      <a:lnTo>
                        <a:pt x="293" y="462"/>
                      </a:lnTo>
                      <a:lnTo>
                        <a:pt x="310" y="645"/>
                      </a:lnTo>
                      <a:lnTo>
                        <a:pt x="350" y="868"/>
                      </a:lnTo>
                      <a:lnTo>
                        <a:pt x="380" y="959"/>
                      </a:lnTo>
                      <a:lnTo>
                        <a:pt x="368" y="987"/>
                      </a:lnTo>
                      <a:lnTo>
                        <a:pt x="298" y="992"/>
                      </a:lnTo>
                      <a:lnTo>
                        <a:pt x="211" y="969"/>
                      </a:lnTo>
                      <a:lnTo>
                        <a:pt x="134" y="1004"/>
                      </a:lnTo>
                      <a:lnTo>
                        <a:pt x="87" y="1027"/>
                      </a:lnTo>
                      <a:lnTo>
                        <a:pt x="53" y="1022"/>
                      </a:lnTo>
                      <a:lnTo>
                        <a:pt x="0" y="959"/>
                      </a:lnTo>
                      <a:lnTo>
                        <a:pt x="53" y="936"/>
                      </a:lnTo>
                      <a:lnTo>
                        <a:pt x="187" y="908"/>
                      </a:lnTo>
                      <a:lnTo>
                        <a:pt x="263" y="936"/>
                      </a:lnTo>
                      <a:lnTo>
                        <a:pt x="315" y="936"/>
                      </a:lnTo>
                      <a:lnTo>
                        <a:pt x="310" y="890"/>
                      </a:lnTo>
                      <a:lnTo>
                        <a:pt x="258" y="616"/>
                      </a:lnTo>
                      <a:lnTo>
                        <a:pt x="222" y="456"/>
                      </a:lnTo>
                      <a:lnTo>
                        <a:pt x="228" y="376"/>
                      </a:lnTo>
                      <a:lnTo>
                        <a:pt x="280" y="227"/>
                      </a:lnTo>
                      <a:lnTo>
                        <a:pt x="333" y="91"/>
                      </a:lnTo>
                      <a:lnTo>
                        <a:pt x="42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/>
              </p:nvSpPr>
              <p:spPr bwMode="auto">
                <a:xfrm flipH="1">
                  <a:off x="246" y="2891"/>
                  <a:ext cx="273" cy="221"/>
                </a:xfrm>
                <a:custGeom>
                  <a:avLst/>
                  <a:gdLst>
                    <a:gd name="T0" fmla="*/ 0 w 827"/>
                    <a:gd name="T1" fmla="*/ 0 h 563"/>
                    <a:gd name="T2" fmla="*/ 0 w 827"/>
                    <a:gd name="T3" fmla="*/ 0 h 563"/>
                    <a:gd name="T4" fmla="*/ 0 w 827"/>
                    <a:gd name="T5" fmla="*/ 0 h 563"/>
                    <a:gd name="T6" fmla="*/ 0 w 827"/>
                    <a:gd name="T7" fmla="*/ 0 h 563"/>
                    <a:gd name="T8" fmla="*/ 0 w 827"/>
                    <a:gd name="T9" fmla="*/ 0 h 563"/>
                    <a:gd name="T10" fmla="*/ 0 w 827"/>
                    <a:gd name="T11" fmla="*/ 0 h 563"/>
                    <a:gd name="T12" fmla="*/ 0 w 827"/>
                    <a:gd name="T13" fmla="*/ 0 h 563"/>
                    <a:gd name="T14" fmla="*/ 0 w 827"/>
                    <a:gd name="T15" fmla="*/ 0 h 563"/>
                    <a:gd name="T16" fmla="*/ 0 w 827"/>
                    <a:gd name="T17" fmla="*/ 0 h 563"/>
                    <a:gd name="T18" fmla="*/ 0 w 827"/>
                    <a:gd name="T19" fmla="*/ 0 h 563"/>
                    <a:gd name="T20" fmla="*/ 0 w 827"/>
                    <a:gd name="T21" fmla="*/ 0 h 563"/>
                    <a:gd name="T22" fmla="*/ 0 w 827"/>
                    <a:gd name="T23" fmla="*/ 0 h 563"/>
                    <a:gd name="T24" fmla="*/ 0 w 827"/>
                    <a:gd name="T25" fmla="*/ 0 h 563"/>
                    <a:gd name="T26" fmla="*/ 0 w 827"/>
                    <a:gd name="T27" fmla="*/ 0 h 563"/>
                    <a:gd name="T28" fmla="*/ 0 w 827"/>
                    <a:gd name="T29" fmla="*/ 0 h 563"/>
                    <a:gd name="T30" fmla="*/ 0 w 827"/>
                    <a:gd name="T31" fmla="*/ 0 h 563"/>
                    <a:gd name="T32" fmla="*/ 0 w 827"/>
                    <a:gd name="T33" fmla="*/ 0 h 563"/>
                    <a:gd name="T34" fmla="*/ 0 w 827"/>
                    <a:gd name="T35" fmla="*/ 0 h 563"/>
                    <a:gd name="T36" fmla="*/ 0 w 827"/>
                    <a:gd name="T37" fmla="*/ 0 h 563"/>
                    <a:gd name="T38" fmla="*/ 0 w 827"/>
                    <a:gd name="T39" fmla="*/ 0 h 563"/>
                    <a:gd name="T40" fmla="*/ 0 w 827"/>
                    <a:gd name="T41" fmla="*/ 0 h 563"/>
                    <a:gd name="T42" fmla="*/ 0 w 827"/>
                    <a:gd name="T43" fmla="*/ 0 h 563"/>
                    <a:gd name="T44" fmla="*/ 0 w 827"/>
                    <a:gd name="T45" fmla="*/ 0 h 563"/>
                    <a:gd name="T46" fmla="*/ 0 w 827"/>
                    <a:gd name="T47" fmla="*/ 0 h 56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27"/>
                    <a:gd name="T73" fmla="*/ 0 h 563"/>
                    <a:gd name="T74" fmla="*/ 827 w 827"/>
                    <a:gd name="T75" fmla="*/ 563 h 56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27" h="563">
                      <a:moveTo>
                        <a:pt x="0" y="139"/>
                      </a:moveTo>
                      <a:lnTo>
                        <a:pt x="108" y="18"/>
                      </a:lnTo>
                      <a:lnTo>
                        <a:pt x="160" y="75"/>
                      </a:lnTo>
                      <a:lnTo>
                        <a:pt x="213" y="110"/>
                      </a:lnTo>
                      <a:lnTo>
                        <a:pt x="269" y="110"/>
                      </a:lnTo>
                      <a:lnTo>
                        <a:pt x="327" y="52"/>
                      </a:lnTo>
                      <a:lnTo>
                        <a:pt x="396" y="5"/>
                      </a:lnTo>
                      <a:lnTo>
                        <a:pt x="477" y="0"/>
                      </a:lnTo>
                      <a:lnTo>
                        <a:pt x="563" y="35"/>
                      </a:lnTo>
                      <a:lnTo>
                        <a:pt x="620" y="87"/>
                      </a:lnTo>
                      <a:lnTo>
                        <a:pt x="648" y="157"/>
                      </a:lnTo>
                      <a:lnTo>
                        <a:pt x="654" y="249"/>
                      </a:lnTo>
                      <a:lnTo>
                        <a:pt x="671" y="331"/>
                      </a:lnTo>
                      <a:lnTo>
                        <a:pt x="718" y="371"/>
                      </a:lnTo>
                      <a:lnTo>
                        <a:pt x="774" y="389"/>
                      </a:lnTo>
                      <a:lnTo>
                        <a:pt x="827" y="401"/>
                      </a:lnTo>
                      <a:lnTo>
                        <a:pt x="786" y="563"/>
                      </a:lnTo>
                      <a:lnTo>
                        <a:pt x="654" y="540"/>
                      </a:lnTo>
                      <a:lnTo>
                        <a:pt x="517" y="493"/>
                      </a:lnTo>
                      <a:lnTo>
                        <a:pt x="407" y="441"/>
                      </a:lnTo>
                      <a:lnTo>
                        <a:pt x="286" y="389"/>
                      </a:lnTo>
                      <a:lnTo>
                        <a:pt x="160" y="331"/>
                      </a:lnTo>
                      <a:lnTo>
                        <a:pt x="57" y="209"/>
                      </a:lnTo>
                      <a:lnTo>
                        <a:pt x="0" y="139"/>
                      </a:lnTo>
                      <a:close/>
                    </a:path>
                  </a:pathLst>
                </a:custGeom>
                <a:solidFill>
                  <a:srgbClr val="063D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/>
              </p:nvSpPr>
              <p:spPr bwMode="auto">
                <a:xfrm flipH="1">
                  <a:off x="240" y="2880"/>
                  <a:ext cx="283" cy="238"/>
                </a:xfrm>
                <a:custGeom>
                  <a:avLst/>
                  <a:gdLst>
                    <a:gd name="T0" fmla="*/ 0 w 856"/>
                    <a:gd name="T1" fmla="*/ 0 h 606"/>
                    <a:gd name="T2" fmla="*/ 0 w 856"/>
                    <a:gd name="T3" fmla="*/ 0 h 606"/>
                    <a:gd name="T4" fmla="*/ 0 w 856"/>
                    <a:gd name="T5" fmla="*/ 0 h 606"/>
                    <a:gd name="T6" fmla="*/ 0 w 856"/>
                    <a:gd name="T7" fmla="*/ 0 h 606"/>
                    <a:gd name="T8" fmla="*/ 0 w 856"/>
                    <a:gd name="T9" fmla="*/ 0 h 606"/>
                    <a:gd name="T10" fmla="*/ 0 w 856"/>
                    <a:gd name="T11" fmla="*/ 0 h 606"/>
                    <a:gd name="T12" fmla="*/ 0 w 856"/>
                    <a:gd name="T13" fmla="*/ 0 h 606"/>
                    <a:gd name="T14" fmla="*/ 0 w 856"/>
                    <a:gd name="T15" fmla="*/ 0 h 606"/>
                    <a:gd name="T16" fmla="*/ 0 w 856"/>
                    <a:gd name="T17" fmla="*/ 0 h 606"/>
                    <a:gd name="T18" fmla="*/ 0 w 856"/>
                    <a:gd name="T19" fmla="*/ 0 h 606"/>
                    <a:gd name="T20" fmla="*/ 0 w 856"/>
                    <a:gd name="T21" fmla="*/ 0 h 606"/>
                    <a:gd name="T22" fmla="*/ 0 w 856"/>
                    <a:gd name="T23" fmla="*/ 0 h 606"/>
                    <a:gd name="T24" fmla="*/ 0 w 856"/>
                    <a:gd name="T25" fmla="*/ 0 h 606"/>
                    <a:gd name="T26" fmla="*/ 0 w 856"/>
                    <a:gd name="T27" fmla="*/ 0 h 606"/>
                    <a:gd name="T28" fmla="*/ 0 w 856"/>
                    <a:gd name="T29" fmla="*/ 0 h 606"/>
                    <a:gd name="T30" fmla="*/ 0 w 856"/>
                    <a:gd name="T31" fmla="*/ 0 h 606"/>
                    <a:gd name="T32" fmla="*/ 0 w 856"/>
                    <a:gd name="T33" fmla="*/ 0 h 606"/>
                    <a:gd name="T34" fmla="*/ 0 w 856"/>
                    <a:gd name="T35" fmla="*/ 0 h 606"/>
                    <a:gd name="T36" fmla="*/ 0 w 856"/>
                    <a:gd name="T37" fmla="*/ 0 h 606"/>
                    <a:gd name="T38" fmla="*/ 0 w 856"/>
                    <a:gd name="T39" fmla="*/ 0 h 606"/>
                    <a:gd name="T40" fmla="*/ 0 w 856"/>
                    <a:gd name="T41" fmla="*/ 0 h 606"/>
                    <a:gd name="T42" fmla="*/ 0 w 856"/>
                    <a:gd name="T43" fmla="*/ 0 h 606"/>
                    <a:gd name="T44" fmla="*/ 0 w 856"/>
                    <a:gd name="T45" fmla="*/ 0 h 606"/>
                    <a:gd name="T46" fmla="*/ 0 w 856"/>
                    <a:gd name="T47" fmla="*/ 0 h 606"/>
                    <a:gd name="T48" fmla="*/ 0 w 856"/>
                    <a:gd name="T49" fmla="*/ 0 h 606"/>
                    <a:gd name="T50" fmla="*/ 0 w 856"/>
                    <a:gd name="T51" fmla="*/ 0 h 606"/>
                    <a:gd name="T52" fmla="*/ 0 w 856"/>
                    <a:gd name="T53" fmla="*/ 0 h 606"/>
                    <a:gd name="T54" fmla="*/ 0 w 856"/>
                    <a:gd name="T55" fmla="*/ 0 h 606"/>
                    <a:gd name="T56" fmla="*/ 0 w 856"/>
                    <a:gd name="T57" fmla="*/ 0 h 606"/>
                    <a:gd name="T58" fmla="*/ 0 w 856"/>
                    <a:gd name="T59" fmla="*/ 0 h 606"/>
                    <a:gd name="T60" fmla="*/ 0 w 856"/>
                    <a:gd name="T61" fmla="*/ 0 h 606"/>
                    <a:gd name="T62" fmla="*/ 0 w 856"/>
                    <a:gd name="T63" fmla="*/ 0 h 606"/>
                    <a:gd name="T64" fmla="*/ 0 w 856"/>
                    <a:gd name="T65" fmla="*/ 0 h 606"/>
                    <a:gd name="T66" fmla="*/ 0 w 856"/>
                    <a:gd name="T67" fmla="*/ 0 h 606"/>
                    <a:gd name="T68" fmla="*/ 0 w 856"/>
                    <a:gd name="T69" fmla="*/ 0 h 606"/>
                    <a:gd name="T70" fmla="*/ 0 w 856"/>
                    <a:gd name="T71" fmla="*/ 0 h 606"/>
                    <a:gd name="T72" fmla="*/ 0 w 856"/>
                    <a:gd name="T73" fmla="*/ 0 h 606"/>
                    <a:gd name="T74" fmla="*/ 0 w 856"/>
                    <a:gd name="T75" fmla="*/ 0 h 606"/>
                    <a:gd name="T76" fmla="*/ 0 w 856"/>
                    <a:gd name="T77" fmla="*/ 0 h 606"/>
                    <a:gd name="T78" fmla="*/ 0 w 856"/>
                    <a:gd name="T79" fmla="*/ 0 h 606"/>
                    <a:gd name="T80" fmla="*/ 0 w 856"/>
                    <a:gd name="T81" fmla="*/ 0 h 606"/>
                    <a:gd name="T82" fmla="*/ 0 w 856"/>
                    <a:gd name="T83" fmla="*/ 0 h 606"/>
                    <a:gd name="T84" fmla="*/ 0 w 856"/>
                    <a:gd name="T85" fmla="*/ 0 h 606"/>
                    <a:gd name="T86" fmla="*/ 0 w 856"/>
                    <a:gd name="T87" fmla="*/ 0 h 606"/>
                    <a:gd name="T88" fmla="*/ 0 w 856"/>
                    <a:gd name="T89" fmla="*/ 0 h 606"/>
                    <a:gd name="T90" fmla="*/ 0 w 856"/>
                    <a:gd name="T91" fmla="*/ 0 h 606"/>
                    <a:gd name="T92" fmla="*/ 0 w 856"/>
                    <a:gd name="T93" fmla="*/ 0 h 606"/>
                    <a:gd name="T94" fmla="*/ 0 w 856"/>
                    <a:gd name="T95" fmla="*/ 0 h 606"/>
                    <a:gd name="T96" fmla="*/ 0 w 856"/>
                    <a:gd name="T97" fmla="*/ 0 h 606"/>
                    <a:gd name="T98" fmla="*/ 0 w 856"/>
                    <a:gd name="T99" fmla="*/ 0 h 606"/>
                    <a:gd name="T100" fmla="*/ 0 w 856"/>
                    <a:gd name="T101" fmla="*/ 0 h 6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856"/>
                    <a:gd name="T154" fmla="*/ 0 h 606"/>
                    <a:gd name="T155" fmla="*/ 856 w 856"/>
                    <a:gd name="T156" fmla="*/ 606 h 6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856" h="606">
                      <a:moveTo>
                        <a:pt x="75" y="266"/>
                      </a:moveTo>
                      <a:lnTo>
                        <a:pt x="172" y="363"/>
                      </a:lnTo>
                      <a:lnTo>
                        <a:pt x="304" y="428"/>
                      </a:lnTo>
                      <a:lnTo>
                        <a:pt x="489" y="513"/>
                      </a:lnTo>
                      <a:lnTo>
                        <a:pt x="615" y="566"/>
                      </a:lnTo>
                      <a:lnTo>
                        <a:pt x="816" y="606"/>
                      </a:lnTo>
                      <a:lnTo>
                        <a:pt x="856" y="393"/>
                      </a:lnTo>
                      <a:lnTo>
                        <a:pt x="804" y="393"/>
                      </a:lnTo>
                      <a:lnTo>
                        <a:pt x="753" y="363"/>
                      </a:lnTo>
                      <a:lnTo>
                        <a:pt x="695" y="323"/>
                      </a:lnTo>
                      <a:lnTo>
                        <a:pt x="695" y="243"/>
                      </a:lnTo>
                      <a:lnTo>
                        <a:pt x="660" y="116"/>
                      </a:lnTo>
                      <a:lnTo>
                        <a:pt x="597" y="46"/>
                      </a:lnTo>
                      <a:lnTo>
                        <a:pt x="505" y="0"/>
                      </a:lnTo>
                      <a:lnTo>
                        <a:pt x="391" y="12"/>
                      </a:lnTo>
                      <a:lnTo>
                        <a:pt x="321" y="53"/>
                      </a:lnTo>
                      <a:lnTo>
                        <a:pt x="286" y="98"/>
                      </a:lnTo>
                      <a:lnTo>
                        <a:pt x="253" y="121"/>
                      </a:lnTo>
                      <a:lnTo>
                        <a:pt x="218" y="116"/>
                      </a:lnTo>
                      <a:lnTo>
                        <a:pt x="166" y="63"/>
                      </a:lnTo>
                      <a:lnTo>
                        <a:pt x="132" y="0"/>
                      </a:lnTo>
                      <a:lnTo>
                        <a:pt x="103" y="30"/>
                      </a:lnTo>
                      <a:lnTo>
                        <a:pt x="0" y="150"/>
                      </a:lnTo>
                      <a:lnTo>
                        <a:pt x="5" y="178"/>
                      </a:lnTo>
                      <a:lnTo>
                        <a:pt x="17" y="191"/>
                      </a:lnTo>
                      <a:lnTo>
                        <a:pt x="120" y="81"/>
                      </a:lnTo>
                      <a:lnTo>
                        <a:pt x="172" y="133"/>
                      </a:lnTo>
                      <a:lnTo>
                        <a:pt x="206" y="168"/>
                      </a:lnTo>
                      <a:lnTo>
                        <a:pt x="253" y="168"/>
                      </a:lnTo>
                      <a:lnTo>
                        <a:pt x="286" y="156"/>
                      </a:lnTo>
                      <a:lnTo>
                        <a:pt x="339" y="116"/>
                      </a:lnTo>
                      <a:lnTo>
                        <a:pt x="367" y="70"/>
                      </a:lnTo>
                      <a:lnTo>
                        <a:pt x="442" y="46"/>
                      </a:lnTo>
                      <a:lnTo>
                        <a:pt x="505" y="53"/>
                      </a:lnTo>
                      <a:lnTo>
                        <a:pt x="562" y="87"/>
                      </a:lnTo>
                      <a:lnTo>
                        <a:pt x="615" y="138"/>
                      </a:lnTo>
                      <a:lnTo>
                        <a:pt x="643" y="203"/>
                      </a:lnTo>
                      <a:lnTo>
                        <a:pt x="643" y="260"/>
                      </a:lnTo>
                      <a:lnTo>
                        <a:pt x="643" y="323"/>
                      </a:lnTo>
                      <a:lnTo>
                        <a:pt x="666" y="375"/>
                      </a:lnTo>
                      <a:lnTo>
                        <a:pt x="730" y="410"/>
                      </a:lnTo>
                      <a:lnTo>
                        <a:pt x="804" y="444"/>
                      </a:lnTo>
                      <a:lnTo>
                        <a:pt x="770" y="554"/>
                      </a:lnTo>
                      <a:lnTo>
                        <a:pt x="580" y="503"/>
                      </a:lnTo>
                      <a:lnTo>
                        <a:pt x="454" y="450"/>
                      </a:lnTo>
                      <a:lnTo>
                        <a:pt x="339" y="416"/>
                      </a:lnTo>
                      <a:lnTo>
                        <a:pt x="241" y="363"/>
                      </a:lnTo>
                      <a:lnTo>
                        <a:pt x="120" y="266"/>
                      </a:lnTo>
                      <a:lnTo>
                        <a:pt x="34" y="173"/>
                      </a:lnTo>
                      <a:lnTo>
                        <a:pt x="22" y="185"/>
                      </a:lnTo>
                      <a:lnTo>
                        <a:pt x="75" y="26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15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13" y="3029"/>
                  <a:ext cx="55" cy="16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8" name="Oval 16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29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9" name="Oval 17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30" y="3028"/>
                  <a:ext cx="55" cy="17"/>
                </a:xfrm>
                <a:prstGeom prst="ellipse">
                  <a:avLst/>
                </a:prstGeom>
                <a:solidFill>
                  <a:schemeClr val="tx2"/>
                </a:solidFill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0" name="Oval 18"/>
                <p:cNvSpPr>
                  <a:spLocks noChangeArrowheads="1"/>
                </p:cNvSpPr>
                <p:nvPr/>
              </p:nvSpPr>
              <p:spPr bwMode="auto">
                <a:xfrm rot="4286940" flipH="1">
                  <a:off x="445" y="3038"/>
                  <a:ext cx="32" cy="6"/>
                </a:xfrm>
                <a:prstGeom prst="ellipse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lIns="274320" rIns="27432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" name="Oval 19"/>
                <p:cNvSpPr>
                  <a:spLocks noChangeArrowheads="1"/>
                </p:cNvSpPr>
                <p:nvPr/>
              </p:nvSpPr>
              <p:spPr bwMode="auto">
                <a:xfrm flipH="1">
                  <a:off x="433" y="3106"/>
                  <a:ext cx="66" cy="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sq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lIns="274320" rIns="274320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US" altLang="en-US" sz="2400" i="0">
                    <a:solidFill>
                      <a:srgbClr val="FFFFFF"/>
                    </a:solidFill>
                    <a:latin typeface="Arial Rounded MT Bold" pitchFamily="34" charset="0"/>
                  </a:endParaRPr>
                </a:p>
              </p:txBody>
            </p:sp>
            <p:sp>
              <p:nvSpPr>
                <p:cNvPr id="52" name="Oval 20"/>
                <p:cNvSpPr>
                  <a:spLocks noChangeArrowheads="1"/>
                </p:cNvSpPr>
                <p:nvPr/>
              </p:nvSpPr>
              <p:spPr bwMode="auto">
                <a:xfrm>
                  <a:off x="432" y="3264"/>
                  <a:ext cx="96" cy="96"/>
                </a:xfrm>
                <a:prstGeom prst="ellipse">
                  <a:avLst/>
                </a:prstGeom>
                <a:solidFill>
                  <a:srgbClr val="00FFFF"/>
                </a:solidFill>
                <a:ln w="38100">
                  <a:solidFill>
                    <a:srgbClr val="00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i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564230" name="Text Box 6"/>
          <p:cNvSpPr txBox="1">
            <a:spLocks noChangeArrowheads="1"/>
          </p:cNvSpPr>
          <p:nvPr/>
        </p:nvSpPr>
        <p:spPr bwMode="auto">
          <a:xfrm>
            <a:off x="364556" y="76200"/>
            <a:ext cx="18717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i="0" dirty="0"/>
              <a:t>Input</a:t>
            </a:r>
          </a:p>
          <a:p>
            <a:pPr algn="ctr">
              <a:spcBef>
                <a:spcPts val="0"/>
              </a:spcBef>
            </a:pPr>
            <a:r>
              <a:rPr lang="en-US" sz="2800" i="0" dirty="0">
                <a:sym typeface="Symbol"/>
              </a:rPr>
              <a:t></a:t>
            </a:r>
            <a:r>
              <a:rPr lang="en-US" sz="2800" i="0" dirty="0"/>
              <a:t>key,</a:t>
            </a:r>
            <a:r>
              <a:rPr lang="en-US" sz="2800" i="0" dirty="0">
                <a:sym typeface="Symbol"/>
              </a:rPr>
              <a:t> v</a:t>
            </a:r>
            <a:r>
              <a:rPr lang="en-US" sz="2800" i="0" dirty="0"/>
              <a:t>alue</a:t>
            </a:r>
            <a:r>
              <a:rPr lang="en-US" sz="2800" i="0" dirty="0">
                <a:sym typeface="Symbol"/>
              </a:rPr>
              <a:t></a:t>
            </a:r>
            <a:endParaRPr lang="en-US" sz="2800" i="0" dirty="0"/>
          </a:p>
        </p:txBody>
      </p:sp>
      <p:sp>
        <p:nvSpPr>
          <p:cNvPr id="59" name="Rectangle 43"/>
          <p:cNvSpPr>
            <a:spLocks noChangeArrowheads="1"/>
          </p:cNvSpPr>
          <p:nvPr/>
        </p:nvSpPr>
        <p:spPr bwMode="auto">
          <a:xfrm>
            <a:off x="762000" y="1095828"/>
            <a:ext cx="8739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3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4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4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1</a:t>
            </a:r>
            <a:r>
              <a:rPr lang="en-US" sz="2400" i="0" dirty="0">
                <a:sym typeface="Symbol"/>
              </a:rPr>
              <a:t></a:t>
            </a:r>
            <a:br>
              <a:rPr lang="en-US" sz="2400" i="0" dirty="0">
                <a:solidFill>
                  <a:srgbClr val="33CC33"/>
                </a:solidFill>
                <a:sym typeface="Symbol"/>
              </a:rPr>
            </a:br>
            <a:r>
              <a:rPr lang="en-US" sz="2400" i="0" dirty="0">
                <a:sym typeface="Symbol"/>
              </a:rPr>
              <a:t></a:t>
            </a:r>
            <a:r>
              <a:rPr lang="en-US" sz="2400" i="0" dirty="0">
                <a:solidFill>
                  <a:srgbClr val="FF0000"/>
                </a:solidFill>
                <a:sym typeface="Symbol"/>
              </a:rPr>
              <a:t>9</a:t>
            </a:r>
            <a:r>
              <a:rPr lang="en-US" sz="2400" i="0" dirty="0"/>
              <a:t>,</a:t>
            </a:r>
            <a:r>
              <a:rPr lang="en-US" sz="2400" i="0" dirty="0">
                <a:solidFill>
                  <a:srgbClr val="33CC33"/>
                </a:solidFill>
              </a:rPr>
              <a:t>v</a:t>
            </a:r>
            <a:r>
              <a:rPr lang="en-US" sz="2400" i="0" baseline="-25000" dirty="0">
                <a:solidFill>
                  <a:srgbClr val="33CC33"/>
                </a:solidFill>
              </a:rPr>
              <a:t>2</a:t>
            </a:r>
            <a:r>
              <a:rPr lang="en-US" sz="2400" i="0" dirty="0">
                <a:sym typeface="Symbol"/>
              </a:rPr>
              <a:t></a:t>
            </a:r>
            <a:endParaRPr lang="en-US" sz="2400" i="0" dirty="0">
              <a:solidFill>
                <a:srgbClr val="33CC33"/>
              </a:solidFill>
            </a:endParaRPr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306388" y="6300225"/>
            <a:ext cx="16868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Hash Tables</a:t>
            </a:r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>
            <a:off x="2971800" y="6300225"/>
            <a:ext cx="1436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 err="1">
                <a:latin typeface="+mj-lt"/>
              </a:rPr>
              <a:t>Avg</a:t>
            </a:r>
            <a:r>
              <a:rPr lang="en-US" sz="2400" i="0" dirty="0">
                <a:latin typeface="+mj-lt"/>
              </a:rPr>
              <a:t>: O(1)</a:t>
            </a: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5508625" y="6301812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727825" y="4365671"/>
            <a:ext cx="881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Next</a:t>
            </a: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6917908" y="5567900"/>
            <a:ext cx="14547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  </a:t>
            </a:r>
            <a:r>
              <a:rPr lang="en-US" sz="1800" i="0" dirty="0">
                <a:latin typeface="+mj-lt"/>
              </a:rPr>
              <a:t>(</a:t>
            </a:r>
            <a:r>
              <a:rPr lang="en-US" sz="1800" i="0" dirty="0" err="1"/>
              <a:t>Avg</a:t>
            </a:r>
            <a:r>
              <a:rPr lang="en-US" sz="1800" i="0" dirty="0"/>
              <a:t>)</a:t>
            </a:r>
            <a:endParaRPr lang="en-US" sz="1800" i="0" dirty="0">
              <a:latin typeface="+mj-lt"/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6906569" y="5138323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O(1)</a:t>
            </a:r>
          </a:p>
        </p:txBody>
      </p:sp>
      <p:sp>
        <p:nvSpPr>
          <p:cNvPr id="72" name="Text Box 20"/>
          <p:cNvSpPr txBox="1">
            <a:spLocks noChangeArrowheads="1"/>
          </p:cNvSpPr>
          <p:nvPr/>
        </p:nvSpPr>
        <p:spPr bwMode="auto">
          <a:xfrm>
            <a:off x="6943308" y="6296337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78" name="AutoShape 38"/>
          <p:cNvSpPr>
            <a:spLocks noChangeArrowheads="1"/>
          </p:cNvSpPr>
          <p:nvPr/>
        </p:nvSpPr>
        <p:spPr bwMode="auto">
          <a:xfrm>
            <a:off x="1905000" y="2057400"/>
            <a:ext cx="5334000" cy="1143000"/>
          </a:xfrm>
          <a:prstGeom prst="wedgeRoundRectCallout">
            <a:avLst>
              <a:gd name="adj1" fmla="val 63789"/>
              <a:gd name="adj2" fmla="val -1587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i="0" dirty="0">
                <a:solidFill>
                  <a:srgbClr val="FFFFFF"/>
                </a:solidFill>
              </a:rPr>
              <a:t>Hash Tables are very fast,</a:t>
            </a:r>
            <a:br>
              <a:rPr lang="en-US" altLang="en-US" sz="3000" i="0" dirty="0">
                <a:solidFill>
                  <a:srgbClr val="FFFFFF"/>
                </a:solidFill>
              </a:rPr>
            </a:br>
            <a:r>
              <a:rPr lang="en-US" altLang="en-US" sz="3000" i="0" dirty="0">
                <a:solidFill>
                  <a:srgbClr val="FFFFFF"/>
                </a:solidFill>
              </a:rPr>
              <a:t>but keys have no order.</a:t>
            </a:r>
            <a:endParaRPr lang="en-US" altLang="en-US" i="0" dirty="0">
              <a:solidFill>
                <a:srgbClr val="FFFFFF"/>
              </a:solidFill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513138" y="4396287"/>
            <a:ext cx="1114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>
                <a:solidFill>
                  <a:schemeClr val="tx2"/>
                </a:solidFill>
                <a:latin typeface="+mj-lt"/>
              </a:rPr>
              <a:t>Insert</a:t>
            </a: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5280025" y="4380185"/>
            <a:ext cx="1160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Search</a:t>
            </a: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304800" y="5142210"/>
            <a:ext cx="19710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Ordered Array</a:t>
            </a: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304800" y="4796135"/>
            <a:ext cx="2278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Unordered Array</a:t>
            </a:r>
          </a:p>
        </p:txBody>
      </p:sp>
      <p:sp>
        <p:nvSpPr>
          <p:cNvPr id="69" name="Text Box 9"/>
          <p:cNvSpPr txBox="1">
            <a:spLocks noChangeArrowheads="1"/>
          </p:cNvSpPr>
          <p:nvPr/>
        </p:nvSpPr>
        <p:spPr bwMode="auto">
          <a:xfrm>
            <a:off x="304800" y="5573375"/>
            <a:ext cx="25583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Binary Search Tree</a:t>
            </a: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3622675" y="5142210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548322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O(n)</a:t>
            </a: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483225" y="557337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75" name="Text Box 14"/>
          <p:cNvSpPr txBox="1">
            <a:spLocks noChangeArrowheads="1"/>
          </p:cNvSpPr>
          <p:nvPr/>
        </p:nvSpPr>
        <p:spPr bwMode="auto">
          <a:xfrm>
            <a:off x="3648075" y="4796135"/>
            <a:ext cx="7665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>
                <a:latin typeface="+mj-lt"/>
              </a:rPr>
              <a:t>O(1)</a:t>
            </a: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3648075" y="5573375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77" name="Text Box 16"/>
          <p:cNvSpPr txBox="1">
            <a:spLocks noChangeArrowheads="1"/>
          </p:cNvSpPr>
          <p:nvPr/>
        </p:nvSpPr>
        <p:spPr bwMode="auto">
          <a:xfrm>
            <a:off x="5471886" y="5143798"/>
            <a:ext cx="115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latin typeface="+mj-lt"/>
              </a:rPr>
              <a:t>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79" name="Text Box 18"/>
          <p:cNvSpPr txBox="1">
            <a:spLocks noChangeArrowheads="1"/>
          </p:cNvSpPr>
          <p:nvPr/>
        </p:nvSpPr>
        <p:spPr bwMode="auto">
          <a:xfrm>
            <a:off x="306388" y="5910081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accent2"/>
                </a:solidFill>
                <a:latin typeface="+mj-lt"/>
              </a:rPr>
              <a:t>Heaps</a:t>
            </a:r>
          </a:p>
        </p:txBody>
      </p:sp>
      <p:sp>
        <p:nvSpPr>
          <p:cNvPr id="80" name="Text Box 19"/>
          <p:cNvSpPr txBox="1">
            <a:spLocks noChangeArrowheads="1"/>
          </p:cNvSpPr>
          <p:nvPr/>
        </p:nvSpPr>
        <p:spPr bwMode="auto">
          <a:xfrm>
            <a:off x="2727960" y="5910081"/>
            <a:ext cx="2073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Faster</a:t>
            </a:r>
            <a:r>
              <a:rPr lang="en-US" sz="2400" i="0" dirty="0">
                <a:latin typeface="+mj-lt"/>
              </a:rPr>
              <a:t>: O(</a:t>
            </a:r>
            <a:r>
              <a:rPr lang="en-US" sz="2400" i="0" dirty="0" err="1">
                <a:latin typeface="+mj-lt"/>
              </a:rPr>
              <a:t>logn</a:t>
            </a:r>
            <a:r>
              <a:rPr lang="en-US" sz="2400" i="0" dirty="0">
                <a:latin typeface="+mj-lt"/>
              </a:rPr>
              <a:t>)</a:t>
            </a: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304800" y="4365671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i="0" dirty="0">
                <a:solidFill>
                  <a:schemeClr val="tx2"/>
                </a:solidFill>
                <a:latin typeface="+mj-lt"/>
              </a:rPr>
              <a:t>Implementations:</a:t>
            </a:r>
          </a:p>
        </p:txBody>
      </p:sp>
      <p:sp>
        <p:nvSpPr>
          <p:cNvPr id="83" name="Text Box 20"/>
          <p:cNvSpPr txBox="1">
            <a:spLocks noChangeArrowheads="1"/>
          </p:cNvSpPr>
          <p:nvPr/>
        </p:nvSpPr>
        <p:spPr bwMode="auto">
          <a:xfrm>
            <a:off x="5234759" y="5929140"/>
            <a:ext cx="140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i="0" dirty="0">
                <a:solidFill>
                  <a:schemeClr val="tx2"/>
                </a:solidFill>
                <a:latin typeface="+mj-lt"/>
              </a:rPr>
              <a:t>Max</a:t>
            </a:r>
            <a:r>
              <a:rPr lang="en-US" sz="2400" i="0" dirty="0">
                <a:latin typeface="+mj-lt"/>
              </a:rPr>
              <a:t> O(1)</a:t>
            </a:r>
          </a:p>
        </p:txBody>
      </p:sp>
    </p:spTree>
    <p:extLst>
      <p:ext uri="{BB962C8B-B14F-4D97-AF65-F5344CB8AC3E}">
        <p14:creationId xmlns:p14="http://schemas.microsoft.com/office/powerpoint/2010/main" val="226507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7" grpId="0"/>
      <p:bldP spid="70" grpId="0"/>
      <p:bldP spid="72" grpId="0"/>
      <p:bldP spid="7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48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Heap </a:t>
            </a:r>
            <a:br>
              <a:rPr lang="en-US" altLang="en-US" dirty="0"/>
            </a:br>
            <a:r>
              <a:rPr lang="en-US" altLang="en-US" sz="3200" dirty="0"/>
              <a:t>Pop/Push/Changes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2136642" y="1169131"/>
            <a:ext cx="525175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But this is now the wrong shape!</a:t>
            </a:r>
          </a:p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To keep the shape of the tree,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which space should be deleted?</a:t>
            </a:r>
          </a:p>
        </p:txBody>
      </p:sp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2318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0518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520664" y="2878896"/>
            <a:ext cx="785619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711875" y="3694191"/>
            <a:ext cx="544100" cy="662776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13991" y="4492645"/>
            <a:ext cx="785619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14991" y="3678367"/>
            <a:ext cx="527374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3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3" grpId="0" animBg="1"/>
      <p:bldP spid="1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48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Heap </a:t>
            </a:r>
            <a:br>
              <a:rPr lang="en-US" altLang="en-US" dirty="0"/>
            </a:br>
            <a:r>
              <a:rPr lang="en-US" altLang="en-US" sz="3200" dirty="0"/>
              <a:t>Pop/Push/Changes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962451" y="1169131"/>
            <a:ext cx="760015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What do we do with the element that was there?</a:t>
            </a:r>
          </a:p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Move it to the root.</a:t>
            </a:r>
          </a:p>
        </p:txBody>
      </p:sp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2318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0518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713991" y="4492645"/>
            <a:ext cx="785619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14991" y="3678367"/>
            <a:ext cx="527374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813221" y="460448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285017" y="3694191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335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3432E-7 L 0.10399 -0.2490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1" y="-1246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7697E-6 L -0.37465 0.001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48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Heap </a:t>
            </a:r>
            <a:br>
              <a:rPr lang="en-US" altLang="en-US" dirty="0"/>
            </a:br>
            <a:r>
              <a:rPr lang="en-US" altLang="en-US" sz="3200" dirty="0"/>
              <a:t>Pop/Push/Changes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1438548" y="1169131"/>
            <a:ext cx="664797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But now it is not a heap!</a:t>
            </a:r>
          </a:p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The left and right subtrees still are heaps. </a:t>
            </a:r>
          </a:p>
        </p:txBody>
      </p:sp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2318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0518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713991" y="4492645"/>
            <a:ext cx="785619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14991" y="3678367"/>
            <a:ext cx="527374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67171" y="290826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17421" y="366832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>
            <a:off x="1014984" y="3249486"/>
            <a:ext cx="1945848" cy="1822386"/>
          </a:xfrm>
          <a:custGeom>
            <a:avLst/>
            <a:gdLst>
              <a:gd name="T0" fmla="*/ 1008 w 1680"/>
              <a:gd name="T1" fmla="*/ 0 h 1344"/>
              <a:gd name="T2" fmla="*/ 288 w 1680"/>
              <a:gd name="T3" fmla="*/ 576 h 1344"/>
              <a:gd name="T4" fmla="*/ 0 w 1680"/>
              <a:gd name="T5" fmla="*/ 1344 h 1344"/>
              <a:gd name="T6" fmla="*/ 1680 w 1680"/>
              <a:gd name="T7" fmla="*/ 1344 h 1344"/>
              <a:gd name="T8" fmla="*/ 1584 w 1680"/>
              <a:gd name="T9" fmla="*/ 432 h 1344"/>
              <a:gd name="T10" fmla="*/ 1008 w 1680"/>
              <a:gd name="T11" fmla="*/ 0 h 13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0"/>
              <a:gd name="T19" fmla="*/ 0 h 1344"/>
              <a:gd name="T20" fmla="*/ 1680 w 1680"/>
              <a:gd name="T21" fmla="*/ 1344 h 13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0" h="1344">
                <a:moveTo>
                  <a:pt x="1008" y="0"/>
                </a:moveTo>
                <a:lnTo>
                  <a:pt x="288" y="576"/>
                </a:lnTo>
                <a:lnTo>
                  <a:pt x="0" y="1344"/>
                </a:lnTo>
                <a:lnTo>
                  <a:pt x="1680" y="1344"/>
                </a:lnTo>
                <a:lnTo>
                  <a:pt x="1584" y="432"/>
                </a:lnTo>
                <a:lnTo>
                  <a:pt x="1008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Freeform 21"/>
          <p:cNvSpPr>
            <a:spLocks/>
          </p:cNvSpPr>
          <p:nvPr/>
        </p:nvSpPr>
        <p:spPr bwMode="auto">
          <a:xfrm>
            <a:off x="2900680" y="3101849"/>
            <a:ext cx="1752600" cy="1524000"/>
          </a:xfrm>
          <a:custGeom>
            <a:avLst/>
            <a:gdLst>
              <a:gd name="T0" fmla="*/ 528 w 1104"/>
              <a:gd name="T1" fmla="*/ 0 h 960"/>
              <a:gd name="T2" fmla="*/ 0 w 1104"/>
              <a:gd name="T3" fmla="*/ 960 h 960"/>
              <a:gd name="T4" fmla="*/ 1104 w 1104"/>
              <a:gd name="T5" fmla="*/ 960 h 960"/>
              <a:gd name="T6" fmla="*/ 528 w 110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960"/>
              <a:gd name="T14" fmla="*/ 1104 w 110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960">
                <a:moveTo>
                  <a:pt x="528" y="0"/>
                </a:moveTo>
                <a:lnTo>
                  <a:pt x="0" y="960"/>
                </a:lnTo>
                <a:lnTo>
                  <a:pt x="1104" y="960"/>
                </a:lnTo>
                <a:lnTo>
                  <a:pt x="528" y="0"/>
                </a:lnTo>
                <a:close/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2" name="Picture 2" descr="cap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5" y="5266408"/>
            <a:ext cx="8083228" cy="15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4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3483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Heap </a:t>
            </a:r>
            <a:br>
              <a:rPr lang="en-US" altLang="en-US" dirty="0"/>
            </a:br>
            <a:r>
              <a:rPr lang="en-US" altLang="en-US" sz="3200" dirty="0"/>
              <a:t>Pop/Push/Changes</a:t>
            </a:r>
          </a:p>
        </p:txBody>
      </p:sp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2777053" y="1169131"/>
            <a:ext cx="3970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But now it is not a heap!</a:t>
            </a:r>
          </a:p>
        </p:txBody>
      </p:sp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42318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80518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1713991" y="4492645"/>
            <a:ext cx="785619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8214991" y="3678367"/>
            <a:ext cx="527374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767171" y="2908264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17421" y="3668326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1678599" y="2829673"/>
            <a:ext cx="2856298" cy="1191364"/>
          </a:xfrm>
          <a:custGeom>
            <a:avLst/>
            <a:gdLst>
              <a:gd name="T0" fmla="*/ 2147483647 w 1980"/>
              <a:gd name="T1" fmla="*/ 0 h 963"/>
              <a:gd name="T2" fmla="*/ 0 w 1980"/>
              <a:gd name="T3" fmla="*/ 2147483647 h 963"/>
              <a:gd name="T4" fmla="*/ 2147483647 w 1980"/>
              <a:gd name="T5" fmla="*/ 2147483647 h 963"/>
              <a:gd name="T6" fmla="*/ 2147483647 w 1980"/>
              <a:gd name="T7" fmla="*/ 0 h 963"/>
              <a:gd name="T8" fmla="*/ 0 60000 65536"/>
              <a:gd name="T9" fmla="*/ 0 60000 65536"/>
              <a:gd name="T10" fmla="*/ 0 60000 65536"/>
              <a:gd name="T11" fmla="*/ 0 60000 65536"/>
              <a:gd name="T12" fmla="*/ 0 w 1980"/>
              <a:gd name="T13" fmla="*/ 0 h 963"/>
              <a:gd name="T14" fmla="*/ 1980 w 1980"/>
              <a:gd name="T15" fmla="*/ 963 h 963"/>
              <a:gd name="connsiteX0" fmla="*/ 4404 w 10000"/>
              <a:gd name="connsiteY0" fmla="*/ 0 h 9234"/>
              <a:gd name="connsiteX1" fmla="*/ 0 w 10000"/>
              <a:gd name="connsiteY1" fmla="*/ 9234 h 9234"/>
              <a:gd name="connsiteX2" fmla="*/ 10000 w 10000"/>
              <a:gd name="connsiteY2" fmla="*/ 8580 h 9234"/>
              <a:gd name="connsiteX3" fmla="*/ 4404 w 10000"/>
              <a:gd name="connsiteY3" fmla="*/ 0 h 9234"/>
              <a:gd name="connsiteX0" fmla="*/ 4404 w 10405"/>
              <a:gd name="connsiteY0" fmla="*/ 0 h 10000"/>
              <a:gd name="connsiteX1" fmla="*/ 0 w 10405"/>
              <a:gd name="connsiteY1" fmla="*/ 10000 h 10000"/>
              <a:gd name="connsiteX2" fmla="*/ 10405 w 10405"/>
              <a:gd name="connsiteY2" fmla="*/ 8670 h 10000"/>
              <a:gd name="connsiteX3" fmla="*/ 4404 w 10405"/>
              <a:gd name="connsiteY3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05" h="10000">
                <a:moveTo>
                  <a:pt x="4404" y="0"/>
                </a:moveTo>
                <a:lnTo>
                  <a:pt x="0" y="10000"/>
                </a:lnTo>
                <a:lnTo>
                  <a:pt x="10405" y="8670"/>
                </a:lnTo>
                <a:lnTo>
                  <a:pt x="4404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305469" y="1633148"/>
            <a:ext cx="69333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3 “bubbles” down until it finds its spot.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397222" y="3307563"/>
            <a:ext cx="690563" cy="533400"/>
          </a:xfrm>
          <a:custGeom>
            <a:avLst/>
            <a:gdLst>
              <a:gd name="T0" fmla="*/ 0 w 435"/>
              <a:gd name="T1" fmla="*/ 336 h 336"/>
              <a:gd name="T2" fmla="*/ 363 w 435"/>
              <a:gd name="T3" fmla="*/ 277 h 336"/>
              <a:gd name="T4" fmla="*/ 432 w 435"/>
              <a:gd name="T5" fmla="*/ 0 h 336"/>
              <a:gd name="T6" fmla="*/ 0 60000 65536"/>
              <a:gd name="T7" fmla="*/ 0 60000 65536"/>
              <a:gd name="T8" fmla="*/ 0 60000 65536"/>
              <a:gd name="T9" fmla="*/ 0 w 435"/>
              <a:gd name="T10" fmla="*/ 0 h 336"/>
              <a:gd name="T11" fmla="*/ 435 w 435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36">
                <a:moveTo>
                  <a:pt x="0" y="336"/>
                </a:moveTo>
                <a:cubicBezTo>
                  <a:pt x="60" y="326"/>
                  <a:pt x="291" y="333"/>
                  <a:pt x="363" y="277"/>
                </a:cubicBezTo>
                <a:cubicBezTo>
                  <a:pt x="435" y="221"/>
                  <a:pt x="418" y="58"/>
                  <a:pt x="432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>
            <a:off x="1139007" y="3413021"/>
            <a:ext cx="2065562" cy="1105493"/>
          </a:xfrm>
          <a:custGeom>
            <a:avLst/>
            <a:gdLst>
              <a:gd name="T0" fmla="*/ 2147483647 w 1980"/>
              <a:gd name="T1" fmla="*/ 0 h 963"/>
              <a:gd name="T2" fmla="*/ 0 w 1980"/>
              <a:gd name="T3" fmla="*/ 2147483647 h 963"/>
              <a:gd name="T4" fmla="*/ 2147483647 w 1980"/>
              <a:gd name="T5" fmla="*/ 2147483647 h 963"/>
              <a:gd name="T6" fmla="*/ 2147483647 w 1980"/>
              <a:gd name="T7" fmla="*/ 0 h 963"/>
              <a:gd name="T8" fmla="*/ 0 60000 65536"/>
              <a:gd name="T9" fmla="*/ 0 60000 65536"/>
              <a:gd name="T10" fmla="*/ 0 60000 65536"/>
              <a:gd name="T11" fmla="*/ 0 60000 65536"/>
              <a:gd name="T12" fmla="*/ 0 w 1980"/>
              <a:gd name="T13" fmla="*/ 0 h 963"/>
              <a:gd name="T14" fmla="*/ 1980 w 1980"/>
              <a:gd name="T15" fmla="*/ 963 h 963"/>
              <a:gd name="connsiteX0" fmla="*/ 4449 w 10437"/>
              <a:gd name="connsiteY0" fmla="*/ 0 h 10121"/>
              <a:gd name="connsiteX1" fmla="*/ 0 w 10437"/>
              <a:gd name="connsiteY1" fmla="*/ 10000 h 10121"/>
              <a:gd name="connsiteX2" fmla="*/ 10437 w 10437"/>
              <a:gd name="connsiteY2" fmla="*/ 10121 h 10121"/>
              <a:gd name="connsiteX3" fmla="*/ 4449 w 10437"/>
              <a:gd name="connsiteY3" fmla="*/ 0 h 10121"/>
              <a:gd name="connsiteX0" fmla="*/ 5261 w 10437"/>
              <a:gd name="connsiteY0" fmla="*/ 0 h 9457"/>
              <a:gd name="connsiteX1" fmla="*/ 0 w 10437"/>
              <a:gd name="connsiteY1" fmla="*/ 9336 h 9457"/>
              <a:gd name="connsiteX2" fmla="*/ 10437 w 10437"/>
              <a:gd name="connsiteY2" fmla="*/ 9457 h 9457"/>
              <a:gd name="connsiteX3" fmla="*/ 5261 w 10437"/>
              <a:gd name="connsiteY3" fmla="*/ 0 h 9457"/>
              <a:gd name="connsiteX0" fmla="*/ 4921 w 10000"/>
              <a:gd name="connsiteY0" fmla="*/ 0 h 10468"/>
              <a:gd name="connsiteX1" fmla="*/ 0 w 10000"/>
              <a:gd name="connsiteY1" fmla="*/ 10340 h 10468"/>
              <a:gd name="connsiteX2" fmla="*/ 10000 w 10000"/>
              <a:gd name="connsiteY2" fmla="*/ 10468 h 10468"/>
              <a:gd name="connsiteX3" fmla="*/ 4921 w 10000"/>
              <a:gd name="connsiteY3" fmla="*/ 0 h 10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468">
                <a:moveTo>
                  <a:pt x="4921" y="0"/>
                </a:moveTo>
                <a:lnTo>
                  <a:pt x="0" y="10340"/>
                </a:lnTo>
                <a:lnTo>
                  <a:pt x="10000" y="10468"/>
                </a:lnTo>
                <a:lnTo>
                  <a:pt x="4921" y="0"/>
                </a:lnTo>
                <a:close/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 flipH="1">
            <a:off x="2080055" y="3886800"/>
            <a:ext cx="557637" cy="489629"/>
          </a:xfrm>
          <a:custGeom>
            <a:avLst/>
            <a:gdLst>
              <a:gd name="T0" fmla="*/ 0 w 435"/>
              <a:gd name="T1" fmla="*/ 336 h 336"/>
              <a:gd name="T2" fmla="*/ 363 w 435"/>
              <a:gd name="T3" fmla="*/ 277 h 336"/>
              <a:gd name="T4" fmla="*/ 432 w 435"/>
              <a:gd name="T5" fmla="*/ 0 h 336"/>
              <a:gd name="T6" fmla="*/ 0 60000 65536"/>
              <a:gd name="T7" fmla="*/ 0 60000 65536"/>
              <a:gd name="T8" fmla="*/ 0 60000 65536"/>
              <a:gd name="T9" fmla="*/ 0 w 435"/>
              <a:gd name="T10" fmla="*/ 0 h 336"/>
              <a:gd name="T11" fmla="*/ 435 w 435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36">
                <a:moveTo>
                  <a:pt x="0" y="336"/>
                </a:moveTo>
                <a:cubicBezTo>
                  <a:pt x="60" y="326"/>
                  <a:pt x="291" y="333"/>
                  <a:pt x="363" y="277"/>
                </a:cubicBezTo>
                <a:cubicBezTo>
                  <a:pt x="435" y="221"/>
                  <a:pt x="418" y="58"/>
                  <a:pt x="432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4917421" y="2334486"/>
            <a:ext cx="29450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max of these </a:t>
            </a:r>
            <a:br>
              <a:rPr lang="en-US" altLang="en-US" sz="3000" dirty="0">
                <a:cs typeface="Arial" pitchFamily="34" charset="0"/>
              </a:rPr>
            </a:br>
            <a:r>
              <a:rPr lang="en-US" altLang="en-US" sz="3000" dirty="0">
                <a:cs typeface="Arial" pitchFamily="34" charset="0"/>
              </a:rPr>
              <a:t>three moves up.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890299" y="5353654"/>
            <a:ext cx="2708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Time = O(log n)</a:t>
            </a:r>
          </a:p>
        </p:txBody>
      </p:sp>
    </p:spTree>
    <p:extLst>
      <p:ext uri="{BB962C8B-B14F-4D97-AF65-F5344CB8AC3E}">
        <p14:creationId xmlns:p14="http://schemas.microsoft.com/office/powerpoint/2010/main" val="29142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08386 0.0914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1" y="45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4549 -0.0002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86 0.09143 L -0.02882 0.17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400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49 -0.00023 L 0.17969 -0.00023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4" grpId="0" animBg="1"/>
      <p:bldP spid="14" grpId="1" animBg="1"/>
      <p:bldP spid="18" grpId="0"/>
      <p:bldP spid="19" grpId="0" animBg="1"/>
      <p:bldP spid="19" grpId="1" animBg="1"/>
      <p:bldP spid="23" grpId="0" animBg="1"/>
      <p:bldP spid="24" grpId="0" animBg="1"/>
      <p:bldP spid="25" grpId="0"/>
      <p:bldP spid="1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Text Box 4"/>
          <p:cNvSpPr txBox="1">
            <a:spLocks noChangeArrowheads="1"/>
          </p:cNvSpPr>
          <p:nvPr/>
        </p:nvSpPr>
        <p:spPr bwMode="auto">
          <a:xfrm>
            <a:off x="2022813" y="1180080"/>
            <a:ext cx="54793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When </a:t>
            </a:r>
            <a:r>
              <a:rPr lang="en-US" altLang="en-US" sz="3000" dirty="0">
                <a:solidFill>
                  <a:schemeClr val="tx2"/>
                </a:solidFill>
                <a:cs typeface="Arial" pitchFamily="34" charset="0"/>
              </a:rPr>
              <a:t>inserting </a:t>
            </a: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a new item,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to keep the shape of the tree,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which new space should be filled?</a:t>
            </a:r>
          </a:p>
        </p:txBody>
      </p:sp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3267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91467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1726183" y="4503594"/>
            <a:ext cx="785619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8214991" y="3689316"/>
            <a:ext cx="527374" cy="685339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29077" y="460352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192816" y="367625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5800" y="-3483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kern="0" dirty="0"/>
              <a:t>Heap </a:t>
            </a:r>
            <a:br>
              <a:rPr lang="en-US" altLang="en-US" kern="0" dirty="0"/>
            </a:br>
            <a:r>
              <a:rPr lang="en-US" altLang="en-US" sz="3200" kern="0" dirty="0"/>
              <a:t>Pop/Push/Changes</a:t>
            </a:r>
          </a:p>
        </p:txBody>
      </p:sp>
    </p:spTree>
    <p:extLst>
      <p:ext uri="{BB962C8B-B14F-4D97-AF65-F5344CB8AC3E}">
        <p14:creationId xmlns:p14="http://schemas.microsoft.com/office/powerpoint/2010/main" val="16390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  <p:bldP spid="6" grpId="0" animBg="1"/>
      <p:bldP spid="13" grpId="0" animBg="1"/>
      <p:bldP spid="14" grpId="0"/>
      <p:bldP spid="17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3267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4486" name="Picture 6" descr="capture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91467"/>
            <a:ext cx="40179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729077" y="460352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192816" y="367625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21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5800" y="-3483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kern="0" dirty="0"/>
              <a:t>Heap </a:t>
            </a:r>
            <a:br>
              <a:rPr lang="en-US" altLang="en-US" kern="0" dirty="0"/>
            </a:br>
            <a:r>
              <a:rPr lang="en-US" altLang="en-US" sz="3200" kern="0" dirty="0"/>
              <a:t>Pop/Push/Changes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1696988" y="3886800"/>
            <a:ext cx="557637" cy="489629"/>
          </a:xfrm>
          <a:custGeom>
            <a:avLst/>
            <a:gdLst>
              <a:gd name="T0" fmla="*/ 0 w 435"/>
              <a:gd name="T1" fmla="*/ 336 h 336"/>
              <a:gd name="T2" fmla="*/ 363 w 435"/>
              <a:gd name="T3" fmla="*/ 277 h 336"/>
              <a:gd name="T4" fmla="*/ 432 w 435"/>
              <a:gd name="T5" fmla="*/ 0 h 336"/>
              <a:gd name="T6" fmla="*/ 0 60000 65536"/>
              <a:gd name="T7" fmla="*/ 0 60000 65536"/>
              <a:gd name="T8" fmla="*/ 0 60000 65536"/>
              <a:gd name="T9" fmla="*/ 0 w 435"/>
              <a:gd name="T10" fmla="*/ 0 h 336"/>
              <a:gd name="T11" fmla="*/ 435 w 435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36">
                <a:moveTo>
                  <a:pt x="0" y="336"/>
                </a:moveTo>
                <a:cubicBezTo>
                  <a:pt x="60" y="326"/>
                  <a:pt x="291" y="333"/>
                  <a:pt x="363" y="277"/>
                </a:cubicBezTo>
                <a:cubicBezTo>
                  <a:pt x="435" y="221"/>
                  <a:pt x="418" y="58"/>
                  <a:pt x="432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777053" y="1169131"/>
            <a:ext cx="3970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But now it is not a heap!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1429039" y="1633148"/>
            <a:ext cx="66559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21 “bubbles” up until it finds its spot.</a:t>
            </a: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 flipH="1">
            <a:off x="1602248" y="4397554"/>
            <a:ext cx="278818" cy="436802"/>
          </a:xfrm>
          <a:custGeom>
            <a:avLst/>
            <a:gdLst>
              <a:gd name="T0" fmla="*/ 0 w 435"/>
              <a:gd name="T1" fmla="*/ 336 h 336"/>
              <a:gd name="T2" fmla="*/ 363 w 435"/>
              <a:gd name="T3" fmla="*/ 277 h 336"/>
              <a:gd name="T4" fmla="*/ 432 w 435"/>
              <a:gd name="T5" fmla="*/ 0 h 336"/>
              <a:gd name="T6" fmla="*/ 0 60000 65536"/>
              <a:gd name="T7" fmla="*/ 0 60000 65536"/>
              <a:gd name="T8" fmla="*/ 0 60000 65536"/>
              <a:gd name="T9" fmla="*/ 0 w 435"/>
              <a:gd name="T10" fmla="*/ 0 h 336"/>
              <a:gd name="T11" fmla="*/ 435 w 435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36">
                <a:moveTo>
                  <a:pt x="0" y="336"/>
                </a:moveTo>
                <a:cubicBezTo>
                  <a:pt x="60" y="326"/>
                  <a:pt x="291" y="333"/>
                  <a:pt x="363" y="277"/>
                </a:cubicBezTo>
                <a:cubicBezTo>
                  <a:pt x="435" y="221"/>
                  <a:pt x="418" y="58"/>
                  <a:pt x="432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3151589">
            <a:off x="2290236" y="2659853"/>
            <a:ext cx="549317" cy="15805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 rot="2710800">
            <a:off x="1672150" y="3339492"/>
            <a:ext cx="549317" cy="13627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 rot="19629557">
            <a:off x="1525990" y="3927521"/>
            <a:ext cx="501199" cy="12411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917421" y="2334486"/>
            <a:ext cx="29450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max of these </a:t>
            </a:r>
            <a:br>
              <a:rPr lang="en-US" altLang="en-US" sz="3000" dirty="0">
                <a:cs typeface="Arial" pitchFamily="34" charset="0"/>
              </a:rPr>
            </a:br>
            <a:r>
              <a:rPr lang="en-US" altLang="en-US" sz="3000" dirty="0">
                <a:cs typeface="Arial" pitchFamily="34" charset="0"/>
              </a:rPr>
              <a:t>two moves up.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660781" y="2921995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30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843279" y="3668324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30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890299" y="5353654"/>
            <a:ext cx="2708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Time = O(log n)</a:t>
            </a:r>
          </a:p>
        </p:txBody>
      </p:sp>
    </p:spTree>
    <p:extLst>
      <p:ext uri="{BB962C8B-B14F-4D97-AF65-F5344CB8AC3E}">
        <p14:creationId xmlns:p14="http://schemas.microsoft.com/office/powerpoint/2010/main" val="184255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0.03923 -0.0761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38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3507 0.0013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5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-0.07616 L 0.02014 -0.1523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381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507 0.00138 L -0.32431 0.0009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7" grpId="1"/>
      <p:bldP spid="19" grpId="0" animBg="1"/>
      <p:bldP spid="19" grpId="1" animBg="1"/>
      <p:bldP spid="20" grpId="0"/>
      <p:bldP spid="21" grpId="0"/>
      <p:bldP spid="23" grpId="0" animBg="1"/>
      <p:bldP spid="23" grpId="1" animBg="1"/>
      <p:bldP spid="3" grpId="0" animBg="1"/>
      <p:bldP spid="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/>
      <p:bldP spid="28" grpId="0"/>
      <p:bldP spid="18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3267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5800" y="-3483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kern="0" dirty="0"/>
              <a:t>Adaptable Heap </a:t>
            </a:r>
          </a:p>
          <a:p>
            <a:pPr defTabSz="914400" eaLnBrk="1" hangingPunct="1"/>
            <a:r>
              <a:rPr lang="en-US" altLang="en-US" sz="3200" kern="0" dirty="0"/>
              <a:t>Pop/Push/Changes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777053" y="1169131"/>
            <a:ext cx="3970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But now it is not a heap!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23546" y="1633148"/>
            <a:ext cx="8023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39 “bubbles” down or up until it finds its spot.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757664" y="2470709"/>
            <a:ext cx="43428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Suppose some outside user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knows about 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some data item </a:t>
            </a:r>
            <a:r>
              <a:rPr lang="en-US" altLang="en-US" sz="3000" i="1" dirty="0">
                <a:solidFill>
                  <a:srgbClr val="FFFFFF"/>
                </a:solidFill>
                <a:cs typeface="Arial" pitchFamily="34" charset="0"/>
              </a:rPr>
              <a:t>c</a:t>
            </a:r>
            <a:endParaRPr lang="en-US" altLang="en-US" sz="3000" dirty="0">
              <a:solidFill>
                <a:srgbClr val="FFFFFF"/>
              </a:solidFill>
              <a:cs typeface="Arial" pitchFamily="34" charset="0"/>
            </a:endParaRPr>
          </a:p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and remembers where 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it is in the heap.</a:t>
            </a:r>
          </a:p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And changes its priority 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from 21 to 39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47797" y="5181022"/>
            <a:ext cx="704760" cy="620026"/>
            <a:chOff x="3247797" y="5181022"/>
            <a:chExt cx="704760" cy="620026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3266757" y="5223198"/>
              <a:ext cx="685800" cy="577850"/>
              <a:chOff x="3000" y="1152"/>
              <a:chExt cx="672" cy="480"/>
            </a:xfrm>
          </p:grpSpPr>
          <p:sp>
            <p:nvSpPr>
              <p:cNvPr id="103" name="AutoShape 67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4" name="Line 68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5" name="Line 69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9" name="Text Box 70"/>
            <p:cNvSpPr txBox="1">
              <a:spLocks noChangeArrowheads="1"/>
            </p:cNvSpPr>
            <p:nvPr/>
          </p:nvSpPr>
          <p:spPr bwMode="auto">
            <a:xfrm>
              <a:off x="3247797" y="5207323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21</a:t>
              </a:r>
            </a:p>
          </p:txBody>
        </p:sp>
        <p:sp>
          <p:nvSpPr>
            <p:cNvPr id="100" name="Text Box 71"/>
            <p:cNvSpPr txBox="1">
              <a:spLocks noChangeArrowheads="1"/>
            </p:cNvSpPr>
            <p:nvPr/>
          </p:nvSpPr>
          <p:spPr bwMode="auto">
            <a:xfrm>
              <a:off x="3627011" y="5181022"/>
              <a:ext cx="2968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pPr eaLnBrk="1" hangingPunct="1"/>
              <a:r>
                <a:rPr lang="en-US" sz="2000" b="1" i="1" dirty="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c</a:t>
              </a:r>
            </a:p>
          </p:txBody>
        </p:sp>
      </p:grpSp>
      <p:sp>
        <p:nvSpPr>
          <p:cNvPr id="102" name="Freeform 101"/>
          <p:cNvSpPr>
            <a:spLocks/>
          </p:cNvSpPr>
          <p:nvPr/>
        </p:nvSpPr>
        <p:spPr bwMode="auto">
          <a:xfrm rot="4466430" flipH="1">
            <a:off x="1732103" y="4472143"/>
            <a:ext cx="1641138" cy="1206459"/>
          </a:xfrm>
          <a:custGeom>
            <a:avLst/>
            <a:gdLst>
              <a:gd name="T0" fmla="*/ 44 w 329"/>
              <a:gd name="T1" fmla="*/ 0 h 809"/>
              <a:gd name="T2" fmla="*/ 47 w 329"/>
              <a:gd name="T3" fmla="*/ 461 h 809"/>
              <a:gd name="T4" fmla="*/ 329 w 329"/>
              <a:gd name="T5" fmla="*/ 809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  <a:gd name="connsiteX0" fmla="*/ 0 w 28063"/>
              <a:gd name="connsiteY0" fmla="*/ 0 h 8076"/>
              <a:gd name="connsiteX1" fmla="*/ 19492 w 28063"/>
              <a:gd name="connsiteY1" fmla="*/ 3774 h 8076"/>
              <a:gd name="connsiteX2" fmla="*/ 28063 w 28063"/>
              <a:gd name="connsiteY2" fmla="*/ 8076 h 8076"/>
              <a:gd name="connsiteX0" fmla="*/ 0 w 10000"/>
              <a:gd name="connsiteY0" fmla="*/ 0 h 10000"/>
              <a:gd name="connsiteX1" fmla="*/ 6946 w 10000"/>
              <a:gd name="connsiteY1" fmla="*/ 467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508 w 10000"/>
              <a:gd name="connsiteY1" fmla="*/ 165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1197"/>
              <a:gd name="connsiteY0" fmla="*/ 0 h 11632"/>
              <a:gd name="connsiteX1" fmla="*/ 6735 w 11197"/>
              <a:gd name="connsiteY1" fmla="*/ 3443 h 11632"/>
              <a:gd name="connsiteX2" fmla="*/ 11197 w 11197"/>
              <a:gd name="connsiteY2" fmla="*/ 11632 h 11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97" h="11632">
                <a:moveTo>
                  <a:pt x="0" y="0"/>
                </a:moveTo>
                <a:cubicBezTo>
                  <a:pt x="2245" y="1148"/>
                  <a:pt x="4869" y="1504"/>
                  <a:pt x="6735" y="3443"/>
                </a:cubicBezTo>
                <a:cubicBezTo>
                  <a:pt x="8601" y="5382"/>
                  <a:pt x="9719" y="7227"/>
                  <a:pt x="11197" y="11632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00181" y="4069057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21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47797" y="5086157"/>
            <a:ext cx="556909" cy="369332"/>
            <a:chOff x="3247797" y="5086157"/>
            <a:chExt cx="556909" cy="369332"/>
          </a:xfrm>
        </p:grpSpPr>
        <p:cxnSp>
          <p:nvCxnSpPr>
            <p:cNvPr id="5" name="Straight Connector 4"/>
            <p:cNvCxnSpPr>
              <a:stCxn id="99" idx="1"/>
              <a:endCxn id="99" idx="3"/>
            </p:cNvCxnSpPr>
            <p:nvPr/>
          </p:nvCxnSpPr>
          <p:spPr bwMode="auto">
            <a:xfrm>
              <a:off x="3247797" y="5407378"/>
              <a:ext cx="441146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Text Box 4"/>
            <p:cNvSpPr txBox="1">
              <a:spLocks noChangeArrowheads="1"/>
            </p:cNvSpPr>
            <p:nvPr/>
          </p:nvSpPr>
          <p:spPr bwMode="auto">
            <a:xfrm>
              <a:off x="3389208" y="508615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chemeClr val="bg2"/>
                  </a:solidFill>
                  <a:cs typeface="Arial" pitchFamily="34" charset="0"/>
                </a:rPr>
                <a:t>39</a:t>
              </a:r>
            </a:p>
          </p:txBody>
        </p:sp>
      </p:grpSp>
      <p:cxnSp>
        <p:nvCxnSpPr>
          <p:cNvPr id="107" name="Straight Connector 106"/>
          <p:cNvCxnSpPr/>
          <p:nvPr/>
        </p:nvCxnSpPr>
        <p:spPr bwMode="auto">
          <a:xfrm>
            <a:off x="1464260" y="4292023"/>
            <a:ext cx="441146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Text Box 4"/>
          <p:cNvSpPr txBox="1">
            <a:spLocks noChangeArrowheads="1"/>
          </p:cNvSpPr>
          <p:nvPr/>
        </p:nvSpPr>
        <p:spPr bwMode="auto">
          <a:xfrm>
            <a:off x="1567200" y="3932702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39</a:t>
            </a:r>
          </a:p>
        </p:txBody>
      </p:sp>
      <p:sp>
        <p:nvSpPr>
          <p:cNvPr id="119" name="Freeform 9"/>
          <p:cNvSpPr>
            <a:spLocks/>
          </p:cNvSpPr>
          <p:nvPr/>
        </p:nvSpPr>
        <p:spPr bwMode="auto">
          <a:xfrm>
            <a:off x="1696988" y="3886800"/>
            <a:ext cx="557637" cy="489629"/>
          </a:xfrm>
          <a:custGeom>
            <a:avLst/>
            <a:gdLst>
              <a:gd name="T0" fmla="*/ 0 w 435"/>
              <a:gd name="T1" fmla="*/ 336 h 336"/>
              <a:gd name="T2" fmla="*/ 363 w 435"/>
              <a:gd name="T3" fmla="*/ 277 h 336"/>
              <a:gd name="T4" fmla="*/ 432 w 435"/>
              <a:gd name="T5" fmla="*/ 0 h 336"/>
              <a:gd name="T6" fmla="*/ 0 60000 65536"/>
              <a:gd name="T7" fmla="*/ 0 60000 65536"/>
              <a:gd name="T8" fmla="*/ 0 60000 65536"/>
              <a:gd name="T9" fmla="*/ 0 w 435"/>
              <a:gd name="T10" fmla="*/ 0 h 336"/>
              <a:gd name="T11" fmla="*/ 435 w 435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36">
                <a:moveTo>
                  <a:pt x="0" y="336"/>
                </a:moveTo>
                <a:cubicBezTo>
                  <a:pt x="60" y="326"/>
                  <a:pt x="291" y="333"/>
                  <a:pt x="363" y="277"/>
                </a:cubicBezTo>
                <a:cubicBezTo>
                  <a:pt x="435" y="221"/>
                  <a:pt x="418" y="58"/>
                  <a:pt x="432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 rot="2710800">
            <a:off x="1672150" y="3339492"/>
            <a:ext cx="549317" cy="13627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1917311" y="3553751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27</a:t>
            </a:r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 rot="4466430" flipH="1">
            <a:off x="1815910" y="4454768"/>
            <a:ext cx="2120224" cy="623237"/>
          </a:xfrm>
          <a:custGeom>
            <a:avLst/>
            <a:gdLst>
              <a:gd name="T0" fmla="*/ 44 w 329"/>
              <a:gd name="T1" fmla="*/ 0 h 809"/>
              <a:gd name="T2" fmla="*/ 47 w 329"/>
              <a:gd name="T3" fmla="*/ 461 h 809"/>
              <a:gd name="T4" fmla="*/ 329 w 329"/>
              <a:gd name="T5" fmla="*/ 809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  <a:gd name="connsiteX0" fmla="*/ 0 w 28063"/>
              <a:gd name="connsiteY0" fmla="*/ 0 h 8076"/>
              <a:gd name="connsiteX1" fmla="*/ 19492 w 28063"/>
              <a:gd name="connsiteY1" fmla="*/ 3774 h 8076"/>
              <a:gd name="connsiteX2" fmla="*/ 28063 w 28063"/>
              <a:gd name="connsiteY2" fmla="*/ 8076 h 8076"/>
              <a:gd name="connsiteX0" fmla="*/ 0 w 10000"/>
              <a:gd name="connsiteY0" fmla="*/ 0 h 10000"/>
              <a:gd name="connsiteX1" fmla="*/ 6946 w 10000"/>
              <a:gd name="connsiteY1" fmla="*/ 467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508 w 10000"/>
              <a:gd name="connsiteY1" fmla="*/ 165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1197"/>
              <a:gd name="connsiteY0" fmla="*/ 0 h 11632"/>
              <a:gd name="connsiteX1" fmla="*/ 6735 w 11197"/>
              <a:gd name="connsiteY1" fmla="*/ 3443 h 11632"/>
              <a:gd name="connsiteX2" fmla="*/ 11197 w 11197"/>
              <a:gd name="connsiteY2" fmla="*/ 11632 h 11632"/>
              <a:gd name="connsiteX0" fmla="*/ 0 w 14128"/>
              <a:gd name="connsiteY0" fmla="*/ 0 h 6513"/>
              <a:gd name="connsiteX1" fmla="*/ 6735 w 14128"/>
              <a:gd name="connsiteY1" fmla="*/ 3443 h 6513"/>
              <a:gd name="connsiteX2" fmla="*/ 14128 w 14128"/>
              <a:gd name="connsiteY2" fmla="*/ 6513 h 6513"/>
              <a:gd name="connsiteX0" fmla="*/ 0 w 10000"/>
              <a:gd name="connsiteY0" fmla="*/ 0 h 10000"/>
              <a:gd name="connsiteX1" fmla="*/ 4767 w 10000"/>
              <a:gd name="connsiteY1" fmla="*/ 5286 h 10000"/>
              <a:gd name="connsiteX2" fmla="*/ 10000 w 10000"/>
              <a:gd name="connsiteY2" fmla="*/ 10000 h 10000"/>
              <a:gd name="connsiteX0" fmla="*/ 0 w 10239"/>
              <a:gd name="connsiteY0" fmla="*/ 0 h 9226"/>
              <a:gd name="connsiteX1" fmla="*/ 4767 w 10239"/>
              <a:gd name="connsiteY1" fmla="*/ 5286 h 9226"/>
              <a:gd name="connsiteX2" fmla="*/ 10239 w 10239"/>
              <a:gd name="connsiteY2" fmla="*/ 9226 h 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" h="9226">
                <a:moveTo>
                  <a:pt x="0" y="0"/>
                </a:moveTo>
                <a:cubicBezTo>
                  <a:pt x="1589" y="1763"/>
                  <a:pt x="3061" y="3748"/>
                  <a:pt x="4767" y="5286"/>
                </a:cubicBezTo>
                <a:cubicBezTo>
                  <a:pt x="6474" y="6824"/>
                  <a:pt x="8115" y="7833"/>
                  <a:pt x="10239" y="9226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2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0.01921 L 0.03837 -0.0550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3727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85185E-6 L -0.0566 0.078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388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102" grpId="0" animBg="1"/>
      <p:bldP spid="102" grpId="1" animBg="1"/>
      <p:bldP spid="14" grpId="0"/>
      <p:bldP spid="108" grpId="0"/>
      <p:bldP spid="108" grpId="1"/>
      <p:bldP spid="119" grpId="0" animBg="1"/>
      <p:bldP spid="120" grpId="0" animBg="1"/>
      <p:bldP spid="121" grpId="0"/>
      <p:bldP spid="121" grpId="1"/>
      <p:bldP spid="12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5" descr="captur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3267"/>
            <a:ext cx="36750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85800" y="-3483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defTabSz="914400" eaLnBrk="1" hangingPunct="1"/>
            <a:r>
              <a:rPr lang="en-US" altLang="en-US" kern="0" dirty="0"/>
              <a:t>Adaptable Heap </a:t>
            </a:r>
          </a:p>
          <a:p>
            <a:pPr defTabSz="914400" eaLnBrk="1" hangingPunct="1"/>
            <a:r>
              <a:rPr lang="en-US" altLang="en-US" sz="3200" kern="0" dirty="0"/>
              <a:t>Pop/Push/Changes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777053" y="1169131"/>
            <a:ext cx="39709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But now it is not a heap!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823546" y="1633148"/>
            <a:ext cx="80233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The 39 “bubbles” down or up until it finds its spot.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748855" y="2470709"/>
            <a:ext cx="4360488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Suppose some outside user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also knows about 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data item </a:t>
            </a:r>
            <a:r>
              <a:rPr lang="en-US" altLang="en-US" sz="3000" i="1" dirty="0">
                <a:solidFill>
                  <a:srgbClr val="FFFFFF"/>
                </a:solidFill>
                <a:cs typeface="Arial" pitchFamily="34" charset="0"/>
              </a:rPr>
              <a:t>f</a:t>
            </a: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 and its location 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in the heap just changed.</a:t>
            </a:r>
          </a:p>
          <a:p>
            <a:pPr algn="ctr" defTabSz="914400" eaLnBrk="1" fontAlgn="base" hangingPunct="1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The Heap must be able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to find this outside user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and tell him it moved.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247797" y="5181022"/>
            <a:ext cx="704760" cy="620026"/>
            <a:chOff x="3247797" y="5181022"/>
            <a:chExt cx="704760" cy="620026"/>
          </a:xfrm>
        </p:grpSpPr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3266757" y="5223198"/>
              <a:ext cx="685800" cy="577850"/>
              <a:chOff x="3000" y="1152"/>
              <a:chExt cx="672" cy="480"/>
            </a:xfrm>
          </p:grpSpPr>
          <p:sp>
            <p:nvSpPr>
              <p:cNvPr id="103" name="AutoShape 67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4" name="Line 68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5" name="Line 69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99" name="Text Box 70"/>
            <p:cNvSpPr txBox="1">
              <a:spLocks noChangeArrowheads="1"/>
            </p:cNvSpPr>
            <p:nvPr/>
          </p:nvSpPr>
          <p:spPr bwMode="auto">
            <a:xfrm>
              <a:off x="3247797" y="5207323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21</a:t>
              </a:r>
            </a:p>
          </p:txBody>
        </p:sp>
        <p:sp>
          <p:nvSpPr>
            <p:cNvPr id="100" name="Text Box 71"/>
            <p:cNvSpPr txBox="1">
              <a:spLocks noChangeArrowheads="1"/>
            </p:cNvSpPr>
            <p:nvPr/>
          </p:nvSpPr>
          <p:spPr bwMode="auto">
            <a:xfrm>
              <a:off x="3627011" y="5181022"/>
              <a:ext cx="2968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pPr eaLnBrk="1" hangingPunct="1"/>
              <a:r>
                <a:rPr lang="en-US" sz="2000" b="1" i="1" dirty="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c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1400180" y="4069057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27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47797" y="5086157"/>
            <a:ext cx="556909" cy="369332"/>
            <a:chOff x="3247797" y="5086157"/>
            <a:chExt cx="556909" cy="369332"/>
          </a:xfrm>
        </p:grpSpPr>
        <p:cxnSp>
          <p:nvCxnSpPr>
            <p:cNvPr id="5" name="Straight Connector 4"/>
            <p:cNvCxnSpPr>
              <a:stCxn id="99" idx="1"/>
              <a:endCxn id="99" idx="3"/>
            </p:cNvCxnSpPr>
            <p:nvPr/>
          </p:nvCxnSpPr>
          <p:spPr bwMode="auto">
            <a:xfrm>
              <a:off x="3247797" y="5407378"/>
              <a:ext cx="441146" cy="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6" name="Text Box 4"/>
            <p:cNvSpPr txBox="1">
              <a:spLocks noChangeArrowheads="1"/>
            </p:cNvSpPr>
            <p:nvPr/>
          </p:nvSpPr>
          <p:spPr bwMode="auto">
            <a:xfrm>
              <a:off x="3389208" y="5086157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chemeClr val="bg2"/>
                  </a:solidFill>
                  <a:cs typeface="Arial" pitchFamily="34" charset="0"/>
                </a:rPr>
                <a:t>39</a:t>
              </a:r>
            </a:p>
          </p:txBody>
        </p:sp>
      </p:grpSp>
      <p:sp>
        <p:nvSpPr>
          <p:cNvPr id="119" name="Freeform 9"/>
          <p:cNvSpPr>
            <a:spLocks/>
          </p:cNvSpPr>
          <p:nvPr/>
        </p:nvSpPr>
        <p:spPr bwMode="auto">
          <a:xfrm>
            <a:off x="1696988" y="3886800"/>
            <a:ext cx="557637" cy="489629"/>
          </a:xfrm>
          <a:custGeom>
            <a:avLst/>
            <a:gdLst>
              <a:gd name="T0" fmla="*/ 0 w 435"/>
              <a:gd name="T1" fmla="*/ 336 h 336"/>
              <a:gd name="T2" fmla="*/ 363 w 435"/>
              <a:gd name="T3" fmla="*/ 277 h 336"/>
              <a:gd name="T4" fmla="*/ 432 w 435"/>
              <a:gd name="T5" fmla="*/ 0 h 336"/>
              <a:gd name="T6" fmla="*/ 0 60000 65536"/>
              <a:gd name="T7" fmla="*/ 0 60000 65536"/>
              <a:gd name="T8" fmla="*/ 0 60000 65536"/>
              <a:gd name="T9" fmla="*/ 0 w 435"/>
              <a:gd name="T10" fmla="*/ 0 h 336"/>
              <a:gd name="T11" fmla="*/ 435 w 435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5" h="336">
                <a:moveTo>
                  <a:pt x="0" y="336"/>
                </a:moveTo>
                <a:cubicBezTo>
                  <a:pt x="60" y="326"/>
                  <a:pt x="291" y="333"/>
                  <a:pt x="363" y="277"/>
                </a:cubicBezTo>
                <a:cubicBezTo>
                  <a:pt x="435" y="221"/>
                  <a:pt x="418" y="58"/>
                  <a:pt x="432" y="0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 rot="2710800">
            <a:off x="1672150" y="3339492"/>
            <a:ext cx="549317" cy="136270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1" name="Text Box 4"/>
          <p:cNvSpPr txBox="1">
            <a:spLocks noChangeArrowheads="1"/>
          </p:cNvSpPr>
          <p:nvPr/>
        </p:nvSpPr>
        <p:spPr bwMode="auto">
          <a:xfrm>
            <a:off x="1917311" y="3553751"/>
            <a:ext cx="4924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  <a:cs typeface="Arial" pitchFamily="34" charset="0"/>
              </a:rPr>
              <a:t>39</a:t>
            </a:r>
          </a:p>
        </p:txBody>
      </p:sp>
      <p:grpSp>
        <p:nvGrpSpPr>
          <p:cNvPr id="123" name="Group 122"/>
          <p:cNvGrpSpPr/>
          <p:nvPr/>
        </p:nvGrpSpPr>
        <p:grpSpPr>
          <a:xfrm>
            <a:off x="2287677" y="5196262"/>
            <a:ext cx="704760" cy="620026"/>
            <a:chOff x="3247797" y="5181022"/>
            <a:chExt cx="704760" cy="620026"/>
          </a:xfrm>
        </p:grpSpPr>
        <p:grpSp>
          <p:nvGrpSpPr>
            <p:cNvPr id="124" name="Group 123"/>
            <p:cNvGrpSpPr>
              <a:grpSpLocks/>
            </p:cNvGrpSpPr>
            <p:nvPr/>
          </p:nvGrpSpPr>
          <p:grpSpPr bwMode="auto">
            <a:xfrm>
              <a:off x="3266757" y="5223198"/>
              <a:ext cx="685800" cy="577850"/>
              <a:chOff x="3000" y="1152"/>
              <a:chExt cx="672" cy="480"/>
            </a:xfrm>
          </p:grpSpPr>
          <p:sp>
            <p:nvSpPr>
              <p:cNvPr id="127" name="AutoShape 67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28" name="Line 68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29" name="Line 69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1pPr>
                <a:lvl2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2pPr>
                <a:lvl3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3pPr>
                <a:lvl4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4pPr>
                <a:lvl5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125" name="Text Box 70"/>
            <p:cNvSpPr txBox="1">
              <a:spLocks noChangeArrowheads="1"/>
            </p:cNvSpPr>
            <p:nvPr/>
          </p:nvSpPr>
          <p:spPr bwMode="auto">
            <a:xfrm>
              <a:off x="3247797" y="5207323"/>
              <a:ext cx="44114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27</a:t>
              </a:r>
            </a:p>
          </p:txBody>
        </p:sp>
        <p:sp>
          <p:nvSpPr>
            <p:cNvPr id="126" name="Text Box 71"/>
            <p:cNvSpPr txBox="1">
              <a:spLocks noChangeArrowheads="1"/>
            </p:cNvSpPr>
            <p:nvPr/>
          </p:nvSpPr>
          <p:spPr bwMode="auto">
            <a:xfrm>
              <a:off x="3640629" y="5181022"/>
              <a:ext cx="2696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+mn-cs"/>
                </a:defRPr>
              </a:lvl9pPr>
            </a:lstStyle>
            <a:p>
              <a:pPr eaLnBrk="1" hangingPunct="1"/>
              <a:r>
                <a:rPr lang="en-US" sz="2000" b="1" i="1" dirty="0">
                  <a:solidFill>
                    <a:schemeClr val="bg2"/>
                  </a:solidFill>
                  <a:latin typeface="Times New Roman" charset="0"/>
                  <a:sym typeface="Symbol" charset="0"/>
                </a:rPr>
                <a:t>f</a:t>
              </a:r>
            </a:p>
          </p:txBody>
        </p:sp>
      </p:grpSp>
      <p:sp>
        <p:nvSpPr>
          <p:cNvPr id="34" name="Freeform 33"/>
          <p:cNvSpPr>
            <a:spLocks/>
          </p:cNvSpPr>
          <p:nvPr/>
        </p:nvSpPr>
        <p:spPr bwMode="auto">
          <a:xfrm rot="4466430" flipH="1">
            <a:off x="1815910" y="4454768"/>
            <a:ext cx="2120224" cy="623237"/>
          </a:xfrm>
          <a:custGeom>
            <a:avLst/>
            <a:gdLst>
              <a:gd name="T0" fmla="*/ 44 w 329"/>
              <a:gd name="T1" fmla="*/ 0 h 809"/>
              <a:gd name="T2" fmla="*/ 47 w 329"/>
              <a:gd name="T3" fmla="*/ 461 h 809"/>
              <a:gd name="T4" fmla="*/ 329 w 329"/>
              <a:gd name="T5" fmla="*/ 809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  <a:gd name="connsiteX0" fmla="*/ 0 w 28063"/>
              <a:gd name="connsiteY0" fmla="*/ 0 h 8076"/>
              <a:gd name="connsiteX1" fmla="*/ 19492 w 28063"/>
              <a:gd name="connsiteY1" fmla="*/ 3774 h 8076"/>
              <a:gd name="connsiteX2" fmla="*/ 28063 w 28063"/>
              <a:gd name="connsiteY2" fmla="*/ 8076 h 8076"/>
              <a:gd name="connsiteX0" fmla="*/ 0 w 10000"/>
              <a:gd name="connsiteY0" fmla="*/ 0 h 10000"/>
              <a:gd name="connsiteX1" fmla="*/ 6946 w 10000"/>
              <a:gd name="connsiteY1" fmla="*/ 467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508 w 10000"/>
              <a:gd name="connsiteY1" fmla="*/ 165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1197"/>
              <a:gd name="connsiteY0" fmla="*/ 0 h 11632"/>
              <a:gd name="connsiteX1" fmla="*/ 6735 w 11197"/>
              <a:gd name="connsiteY1" fmla="*/ 3443 h 11632"/>
              <a:gd name="connsiteX2" fmla="*/ 11197 w 11197"/>
              <a:gd name="connsiteY2" fmla="*/ 11632 h 11632"/>
              <a:gd name="connsiteX0" fmla="*/ 0 w 14128"/>
              <a:gd name="connsiteY0" fmla="*/ 0 h 6513"/>
              <a:gd name="connsiteX1" fmla="*/ 6735 w 14128"/>
              <a:gd name="connsiteY1" fmla="*/ 3443 h 6513"/>
              <a:gd name="connsiteX2" fmla="*/ 14128 w 14128"/>
              <a:gd name="connsiteY2" fmla="*/ 6513 h 6513"/>
              <a:gd name="connsiteX0" fmla="*/ 0 w 10000"/>
              <a:gd name="connsiteY0" fmla="*/ 0 h 10000"/>
              <a:gd name="connsiteX1" fmla="*/ 4767 w 10000"/>
              <a:gd name="connsiteY1" fmla="*/ 5286 h 10000"/>
              <a:gd name="connsiteX2" fmla="*/ 10000 w 10000"/>
              <a:gd name="connsiteY2" fmla="*/ 10000 h 10000"/>
              <a:gd name="connsiteX0" fmla="*/ 0 w 10239"/>
              <a:gd name="connsiteY0" fmla="*/ 0 h 9226"/>
              <a:gd name="connsiteX1" fmla="*/ 4767 w 10239"/>
              <a:gd name="connsiteY1" fmla="*/ 5286 h 9226"/>
              <a:gd name="connsiteX2" fmla="*/ 10239 w 10239"/>
              <a:gd name="connsiteY2" fmla="*/ 9226 h 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" h="9226">
                <a:moveTo>
                  <a:pt x="0" y="0"/>
                </a:moveTo>
                <a:cubicBezTo>
                  <a:pt x="1589" y="1763"/>
                  <a:pt x="3061" y="3748"/>
                  <a:pt x="4767" y="5286"/>
                </a:cubicBezTo>
                <a:cubicBezTo>
                  <a:pt x="6474" y="6824"/>
                  <a:pt x="8115" y="7833"/>
                  <a:pt x="10239" y="9226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 rot="4466430" flipH="1">
            <a:off x="1356937" y="4855051"/>
            <a:ext cx="1491197" cy="426738"/>
          </a:xfrm>
          <a:custGeom>
            <a:avLst/>
            <a:gdLst>
              <a:gd name="T0" fmla="*/ 44 w 329"/>
              <a:gd name="T1" fmla="*/ 0 h 809"/>
              <a:gd name="T2" fmla="*/ 47 w 329"/>
              <a:gd name="T3" fmla="*/ 461 h 809"/>
              <a:gd name="T4" fmla="*/ 329 w 329"/>
              <a:gd name="T5" fmla="*/ 809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  <a:gd name="connsiteX0" fmla="*/ 0 w 28063"/>
              <a:gd name="connsiteY0" fmla="*/ 0 h 8076"/>
              <a:gd name="connsiteX1" fmla="*/ 19492 w 28063"/>
              <a:gd name="connsiteY1" fmla="*/ 3774 h 8076"/>
              <a:gd name="connsiteX2" fmla="*/ 28063 w 28063"/>
              <a:gd name="connsiteY2" fmla="*/ 8076 h 8076"/>
              <a:gd name="connsiteX0" fmla="*/ 0 w 10000"/>
              <a:gd name="connsiteY0" fmla="*/ 0 h 10000"/>
              <a:gd name="connsiteX1" fmla="*/ 6946 w 10000"/>
              <a:gd name="connsiteY1" fmla="*/ 467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508 w 10000"/>
              <a:gd name="connsiteY1" fmla="*/ 165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1197"/>
              <a:gd name="connsiteY0" fmla="*/ 0 h 11632"/>
              <a:gd name="connsiteX1" fmla="*/ 6735 w 11197"/>
              <a:gd name="connsiteY1" fmla="*/ 3443 h 11632"/>
              <a:gd name="connsiteX2" fmla="*/ 11197 w 11197"/>
              <a:gd name="connsiteY2" fmla="*/ 11632 h 11632"/>
              <a:gd name="connsiteX0" fmla="*/ 0 w 14128"/>
              <a:gd name="connsiteY0" fmla="*/ 0 h 6513"/>
              <a:gd name="connsiteX1" fmla="*/ 6735 w 14128"/>
              <a:gd name="connsiteY1" fmla="*/ 3443 h 6513"/>
              <a:gd name="connsiteX2" fmla="*/ 14128 w 14128"/>
              <a:gd name="connsiteY2" fmla="*/ 6513 h 6513"/>
              <a:gd name="connsiteX0" fmla="*/ 0 w 10000"/>
              <a:gd name="connsiteY0" fmla="*/ 0 h 10000"/>
              <a:gd name="connsiteX1" fmla="*/ 4767 w 10000"/>
              <a:gd name="connsiteY1" fmla="*/ 5286 h 10000"/>
              <a:gd name="connsiteX2" fmla="*/ 10000 w 10000"/>
              <a:gd name="connsiteY2" fmla="*/ 10000 h 10000"/>
              <a:gd name="connsiteX0" fmla="*/ 0 w 10239"/>
              <a:gd name="connsiteY0" fmla="*/ 0 h 9226"/>
              <a:gd name="connsiteX1" fmla="*/ 4767 w 10239"/>
              <a:gd name="connsiteY1" fmla="*/ 5286 h 9226"/>
              <a:gd name="connsiteX2" fmla="*/ 10239 w 10239"/>
              <a:gd name="connsiteY2" fmla="*/ 9226 h 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" h="9226">
                <a:moveTo>
                  <a:pt x="0" y="0"/>
                </a:moveTo>
                <a:cubicBezTo>
                  <a:pt x="1589" y="1763"/>
                  <a:pt x="3061" y="3748"/>
                  <a:pt x="4767" y="5286"/>
                </a:cubicBezTo>
                <a:cubicBezTo>
                  <a:pt x="6474" y="6824"/>
                  <a:pt x="8115" y="7833"/>
                  <a:pt x="10239" y="9226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 rot="4466430" flipH="1">
            <a:off x="2046667" y="4093226"/>
            <a:ext cx="1791299" cy="860314"/>
          </a:xfrm>
          <a:custGeom>
            <a:avLst/>
            <a:gdLst>
              <a:gd name="T0" fmla="*/ 44 w 329"/>
              <a:gd name="T1" fmla="*/ 0 h 809"/>
              <a:gd name="T2" fmla="*/ 47 w 329"/>
              <a:gd name="T3" fmla="*/ 461 h 809"/>
              <a:gd name="T4" fmla="*/ 329 w 329"/>
              <a:gd name="T5" fmla="*/ 809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  <a:gd name="connsiteX0" fmla="*/ 0 w 28063"/>
              <a:gd name="connsiteY0" fmla="*/ 0 h 8076"/>
              <a:gd name="connsiteX1" fmla="*/ 19492 w 28063"/>
              <a:gd name="connsiteY1" fmla="*/ 3774 h 8076"/>
              <a:gd name="connsiteX2" fmla="*/ 28063 w 28063"/>
              <a:gd name="connsiteY2" fmla="*/ 8076 h 8076"/>
              <a:gd name="connsiteX0" fmla="*/ 0 w 10000"/>
              <a:gd name="connsiteY0" fmla="*/ 0 h 10000"/>
              <a:gd name="connsiteX1" fmla="*/ 6946 w 10000"/>
              <a:gd name="connsiteY1" fmla="*/ 467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508 w 10000"/>
              <a:gd name="connsiteY1" fmla="*/ 165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1197"/>
              <a:gd name="connsiteY0" fmla="*/ 0 h 11632"/>
              <a:gd name="connsiteX1" fmla="*/ 6735 w 11197"/>
              <a:gd name="connsiteY1" fmla="*/ 3443 h 11632"/>
              <a:gd name="connsiteX2" fmla="*/ 11197 w 11197"/>
              <a:gd name="connsiteY2" fmla="*/ 11632 h 11632"/>
              <a:gd name="connsiteX0" fmla="*/ 0 w 14128"/>
              <a:gd name="connsiteY0" fmla="*/ 0 h 6513"/>
              <a:gd name="connsiteX1" fmla="*/ 6735 w 14128"/>
              <a:gd name="connsiteY1" fmla="*/ 3443 h 6513"/>
              <a:gd name="connsiteX2" fmla="*/ 14128 w 14128"/>
              <a:gd name="connsiteY2" fmla="*/ 6513 h 6513"/>
              <a:gd name="connsiteX0" fmla="*/ 0 w 10000"/>
              <a:gd name="connsiteY0" fmla="*/ 0 h 10000"/>
              <a:gd name="connsiteX1" fmla="*/ 4767 w 10000"/>
              <a:gd name="connsiteY1" fmla="*/ 5286 h 10000"/>
              <a:gd name="connsiteX2" fmla="*/ 10000 w 10000"/>
              <a:gd name="connsiteY2" fmla="*/ 10000 h 10000"/>
              <a:gd name="connsiteX0" fmla="*/ 0 w 10239"/>
              <a:gd name="connsiteY0" fmla="*/ 0 h 9226"/>
              <a:gd name="connsiteX1" fmla="*/ 4767 w 10239"/>
              <a:gd name="connsiteY1" fmla="*/ 5286 h 9226"/>
              <a:gd name="connsiteX2" fmla="*/ 10239 w 10239"/>
              <a:gd name="connsiteY2" fmla="*/ 9226 h 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" h="9226">
                <a:moveTo>
                  <a:pt x="0" y="0"/>
                </a:moveTo>
                <a:cubicBezTo>
                  <a:pt x="1589" y="1763"/>
                  <a:pt x="3061" y="3748"/>
                  <a:pt x="4767" y="5286"/>
                </a:cubicBezTo>
                <a:cubicBezTo>
                  <a:pt x="6474" y="6824"/>
                  <a:pt x="8115" y="7833"/>
                  <a:pt x="10239" y="9226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 rot="4466430" flipH="1">
            <a:off x="1538314" y="4501802"/>
            <a:ext cx="1128442" cy="527745"/>
          </a:xfrm>
          <a:custGeom>
            <a:avLst/>
            <a:gdLst>
              <a:gd name="T0" fmla="*/ 44 w 329"/>
              <a:gd name="T1" fmla="*/ 0 h 809"/>
              <a:gd name="T2" fmla="*/ 47 w 329"/>
              <a:gd name="T3" fmla="*/ 461 h 809"/>
              <a:gd name="T4" fmla="*/ 329 w 329"/>
              <a:gd name="T5" fmla="*/ 809 h 809"/>
              <a:gd name="T6" fmla="*/ 0 60000 65536"/>
              <a:gd name="T7" fmla="*/ 0 60000 65536"/>
              <a:gd name="T8" fmla="*/ 0 60000 65536"/>
              <a:gd name="T9" fmla="*/ 0 w 329"/>
              <a:gd name="T10" fmla="*/ 0 h 809"/>
              <a:gd name="T11" fmla="*/ 329 w 329"/>
              <a:gd name="T12" fmla="*/ 809 h 809"/>
              <a:gd name="connsiteX0" fmla="*/ 0 w 28063"/>
              <a:gd name="connsiteY0" fmla="*/ 0 h 8076"/>
              <a:gd name="connsiteX1" fmla="*/ 19492 w 28063"/>
              <a:gd name="connsiteY1" fmla="*/ 3774 h 8076"/>
              <a:gd name="connsiteX2" fmla="*/ 28063 w 28063"/>
              <a:gd name="connsiteY2" fmla="*/ 8076 h 8076"/>
              <a:gd name="connsiteX0" fmla="*/ 0 w 10000"/>
              <a:gd name="connsiteY0" fmla="*/ 0 h 10000"/>
              <a:gd name="connsiteX1" fmla="*/ 6946 w 10000"/>
              <a:gd name="connsiteY1" fmla="*/ 467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10000 w 10000"/>
              <a:gd name="connsiteY1" fmla="*/ 10000 h 10000"/>
              <a:gd name="connsiteX0" fmla="*/ 0 w 10000"/>
              <a:gd name="connsiteY0" fmla="*/ 0 h 10000"/>
              <a:gd name="connsiteX1" fmla="*/ 1508 w 10000"/>
              <a:gd name="connsiteY1" fmla="*/ 1656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6735 w 10000"/>
              <a:gd name="connsiteY1" fmla="*/ 3443 h 10000"/>
              <a:gd name="connsiteX2" fmla="*/ 10000 w 10000"/>
              <a:gd name="connsiteY2" fmla="*/ 10000 h 10000"/>
              <a:gd name="connsiteX0" fmla="*/ 0 w 11197"/>
              <a:gd name="connsiteY0" fmla="*/ 0 h 11632"/>
              <a:gd name="connsiteX1" fmla="*/ 6735 w 11197"/>
              <a:gd name="connsiteY1" fmla="*/ 3443 h 11632"/>
              <a:gd name="connsiteX2" fmla="*/ 11197 w 11197"/>
              <a:gd name="connsiteY2" fmla="*/ 11632 h 11632"/>
              <a:gd name="connsiteX0" fmla="*/ 0 w 14128"/>
              <a:gd name="connsiteY0" fmla="*/ 0 h 6513"/>
              <a:gd name="connsiteX1" fmla="*/ 6735 w 14128"/>
              <a:gd name="connsiteY1" fmla="*/ 3443 h 6513"/>
              <a:gd name="connsiteX2" fmla="*/ 14128 w 14128"/>
              <a:gd name="connsiteY2" fmla="*/ 6513 h 6513"/>
              <a:gd name="connsiteX0" fmla="*/ 0 w 10000"/>
              <a:gd name="connsiteY0" fmla="*/ 0 h 10000"/>
              <a:gd name="connsiteX1" fmla="*/ 4767 w 10000"/>
              <a:gd name="connsiteY1" fmla="*/ 5286 h 10000"/>
              <a:gd name="connsiteX2" fmla="*/ 10000 w 10000"/>
              <a:gd name="connsiteY2" fmla="*/ 10000 h 10000"/>
              <a:gd name="connsiteX0" fmla="*/ 0 w 10239"/>
              <a:gd name="connsiteY0" fmla="*/ 0 h 9226"/>
              <a:gd name="connsiteX1" fmla="*/ 4767 w 10239"/>
              <a:gd name="connsiteY1" fmla="*/ 5286 h 9226"/>
              <a:gd name="connsiteX2" fmla="*/ 10239 w 10239"/>
              <a:gd name="connsiteY2" fmla="*/ 9226 h 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39" h="9226">
                <a:moveTo>
                  <a:pt x="0" y="0"/>
                </a:moveTo>
                <a:cubicBezTo>
                  <a:pt x="1589" y="1763"/>
                  <a:pt x="3061" y="3748"/>
                  <a:pt x="4767" y="5286"/>
                </a:cubicBezTo>
                <a:cubicBezTo>
                  <a:pt x="6474" y="6824"/>
                  <a:pt x="8115" y="7833"/>
                  <a:pt x="10239" y="9226"/>
                </a:cubicBezTo>
              </a:path>
            </a:pathLst>
          </a:custGeom>
          <a:noFill/>
          <a:ln w="19050" cap="flat" cmpd="sng">
            <a:solidFill>
              <a:srgbClr val="FF00FF"/>
            </a:solidFill>
            <a:prstDash val="solid"/>
            <a:round/>
            <a:headEnd type="arrow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890299" y="6132145"/>
            <a:ext cx="27086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cs typeface="Arial" pitchFamily="34" charset="0"/>
              </a:rPr>
              <a:t>Time = O(log n)</a:t>
            </a:r>
          </a:p>
        </p:txBody>
      </p:sp>
    </p:spTree>
    <p:extLst>
      <p:ext uri="{BB962C8B-B14F-4D97-AF65-F5344CB8AC3E}">
        <p14:creationId xmlns:p14="http://schemas.microsoft.com/office/powerpoint/2010/main" val="129359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US" dirty="0"/>
              <a:t>Heap Implementation</a:t>
            </a:r>
          </a:p>
        </p:txBody>
      </p:sp>
      <p:sp>
        <p:nvSpPr>
          <p:cNvPr id="131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199" y="1676400"/>
            <a:ext cx="4030663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ea typeface="+mn-ea"/>
              </a:rPr>
              <a:t>A location-aware heap entry is an object storing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key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value</a:t>
            </a: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Char char="§"/>
              <a:defRPr/>
            </a:pPr>
            <a:r>
              <a:rPr lang="en-US" sz="2000" dirty="0"/>
              <a:t>position of the entry in the underlying heap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ea typeface="+mn-ea"/>
              </a:rPr>
              <a:t>In turn, each heap position stores an entry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2400" dirty="0">
                <a:ea typeface="+mn-ea"/>
              </a:rPr>
              <a:t>Back pointers are updated during entry swaps</a:t>
            </a:r>
          </a:p>
        </p:txBody>
      </p:sp>
      <p:sp>
        <p:nvSpPr>
          <p:cNvPr id="11311" name="Date Placeholder 6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70C0"/>
                </a:solidFill>
              </a:rPr>
              <a:t>Last Update: Oct 23, 2014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prstClr val="black"/>
                </a:solidFill>
              </a:rPr>
              <a:t>Andy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69F6EA2-0D08-1044-970A-2DC65BAF5759}" type="slidenum">
              <a:rPr lang="en-US" sz="1400">
                <a:solidFill>
                  <a:prstClr val="black"/>
                </a:solidFill>
              </a:rPr>
              <a:pPr eaLnBrk="1" hangingPunct="1"/>
              <a:t>88</a:t>
            </a:fld>
            <a:endParaRPr lang="en-US" sz="140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8460" y="1407319"/>
            <a:ext cx="4332091" cy="4291012"/>
            <a:chOff x="4558460" y="1407319"/>
            <a:chExt cx="4332091" cy="4291012"/>
          </a:xfrm>
        </p:grpSpPr>
        <p:sp>
          <p:nvSpPr>
            <p:cNvPr id="11270" name="Oval 5"/>
            <p:cNvSpPr>
              <a:spLocks noChangeArrowheads="1"/>
            </p:cNvSpPr>
            <p:nvPr/>
          </p:nvSpPr>
          <p:spPr bwMode="auto">
            <a:xfrm>
              <a:off x="6347573" y="2855119"/>
              <a:ext cx="320675" cy="3190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11271" name="Oval 6"/>
            <p:cNvSpPr>
              <a:spLocks noChangeArrowheads="1"/>
            </p:cNvSpPr>
            <p:nvPr/>
          </p:nvSpPr>
          <p:spPr bwMode="auto">
            <a:xfrm>
              <a:off x="7758860" y="3366294"/>
              <a:ext cx="319088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11272" name="Oval 7"/>
            <p:cNvSpPr>
              <a:spLocks noChangeArrowheads="1"/>
            </p:cNvSpPr>
            <p:nvPr/>
          </p:nvSpPr>
          <p:spPr bwMode="auto">
            <a:xfrm>
              <a:off x="5395073" y="3366294"/>
              <a:ext cx="319087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11273" name="Oval 8"/>
            <p:cNvSpPr>
              <a:spLocks noChangeArrowheads="1"/>
            </p:cNvSpPr>
            <p:nvPr/>
          </p:nvSpPr>
          <p:spPr bwMode="auto">
            <a:xfrm>
              <a:off x="5982448" y="3861594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cxnSp>
          <p:nvCxnSpPr>
            <p:cNvPr id="11274" name="AutoShape 12"/>
            <p:cNvCxnSpPr>
              <a:cxnSpLocks noChangeShapeType="1"/>
              <a:stCxn id="11270" idx="3"/>
              <a:endCxn id="11272" idx="7"/>
            </p:cNvCxnSpPr>
            <p:nvPr/>
          </p:nvCxnSpPr>
          <p:spPr bwMode="auto">
            <a:xfrm flipH="1">
              <a:off x="5668123" y="3136106"/>
              <a:ext cx="727075" cy="26987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5" name="AutoShape 13"/>
            <p:cNvCxnSpPr>
              <a:cxnSpLocks noChangeShapeType="1"/>
              <a:stCxn id="11271" idx="1"/>
              <a:endCxn id="11270" idx="5"/>
            </p:cNvCxnSpPr>
            <p:nvPr/>
          </p:nvCxnSpPr>
          <p:spPr bwMode="auto">
            <a:xfrm flipH="1" flipV="1">
              <a:off x="6620623" y="3137694"/>
              <a:ext cx="1184275" cy="26670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6" name="AutoShape 15"/>
            <p:cNvCxnSpPr>
              <a:cxnSpLocks noChangeShapeType="1"/>
              <a:stCxn id="11280" idx="7"/>
              <a:endCxn id="11271" idx="3"/>
            </p:cNvCxnSpPr>
            <p:nvPr/>
          </p:nvCxnSpPr>
          <p:spPr bwMode="auto">
            <a:xfrm flipV="1">
              <a:off x="7538198" y="3648869"/>
              <a:ext cx="266700" cy="2508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7" name="AutoShape 18"/>
            <p:cNvCxnSpPr>
              <a:cxnSpLocks noChangeShapeType="1"/>
              <a:stCxn id="11279" idx="7"/>
              <a:endCxn id="11272" idx="3"/>
            </p:cNvCxnSpPr>
            <p:nvPr/>
          </p:nvCxnSpPr>
          <p:spPr bwMode="auto">
            <a:xfrm flipV="1">
              <a:off x="5080748" y="3648869"/>
              <a:ext cx="360362" cy="2508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78" name="AutoShape 19"/>
            <p:cNvCxnSpPr>
              <a:cxnSpLocks noChangeShapeType="1"/>
              <a:stCxn id="11273" idx="1"/>
              <a:endCxn id="11272" idx="5"/>
            </p:cNvCxnSpPr>
            <p:nvPr/>
          </p:nvCxnSpPr>
          <p:spPr bwMode="auto">
            <a:xfrm flipH="1" flipV="1">
              <a:off x="5668123" y="3648869"/>
              <a:ext cx="361950" cy="2508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79" name="Oval 20"/>
            <p:cNvSpPr>
              <a:spLocks noChangeArrowheads="1"/>
            </p:cNvSpPr>
            <p:nvPr/>
          </p:nvSpPr>
          <p:spPr bwMode="auto">
            <a:xfrm>
              <a:off x="4807698" y="3861594"/>
              <a:ext cx="319087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11280" name="Oval 25"/>
            <p:cNvSpPr>
              <a:spLocks noChangeArrowheads="1"/>
            </p:cNvSpPr>
            <p:nvPr/>
          </p:nvSpPr>
          <p:spPr bwMode="auto">
            <a:xfrm>
              <a:off x="7265148" y="3861594"/>
              <a:ext cx="320675" cy="320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anchor="ctr" anchorCtr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grpSp>
          <p:nvGrpSpPr>
            <p:cNvPr id="11281" name="Group 33"/>
            <p:cNvGrpSpPr>
              <a:grpSpLocks/>
            </p:cNvGrpSpPr>
            <p:nvPr/>
          </p:nvGrpSpPr>
          <p:grpSpPr bwMode="auto">
            <a:xfrm>
              <a:off x="4558460" y="2034381"/>
              <a:ext cx="685800" cy="577850"/>
              <a:chOff x="3000" y="1152"/>
              <a:chExt cx="672" cy="480"/>
            </a:xfrm>
          </p:grpSpPr>
          <p:sp>
            <p:nvSpPr>
              <p:cNvPr id="11327" name="AutoShape 30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28" name="Line 31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29" name="Line 32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2" name="Text Box 34"/>
            <p:cNvSpPr txBox="1">
              <a:spLocks noChangeArrowheads="1"/>
            </p:cNvSpPr>
            <p:nvPr/>
          </p:nvSpPr>
          <p:spPr bwMode="auto">
            <a:xfrm>
              <a:off x="4604498" y="201850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4</a:t>
              </a:r>
            </a:p>
          </p:txBody>
        </p:sp>
        <p:sp>
          <p:nvSpPr>
            <p:cNvPr id="11283" name="Text Box 35"/>
            <p:cNvSpPr txBox="1">
              <a:spLocks noChangeArrowheads="1"/>
            </p:cNvSpPr>
            <p:nvPr/>
          </p:nvSpPr>
          <p:spPr bwMode="auto">
            <a:xfrm>
              <a:off x="4887073" y="201691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a</a:t>
              </a:r>
            </a:p>
          </p:txBody>
        </p:sp>
        <p:grpSp>
          <p:nvGrpSpPr>
            <p:cNvPr id="11284" name="Group 38"/>
            <p:cNvGrpSpPr>
              <a:grpSpLocks/>
            </p:cNvGrpSpPr>
            <p:nvPr/>
          </p:nvGrpSpPr>
          <p:grpSpPr bwMode="auto">
            <a:xfrm>
              <a:off x="6234860" y="1424781"/>
              <a:ext cx="685800" cy="577850"/>
              <a:chOff x="3000" y="1152"/>
              <a:chExt cx="672" cy="480"/>
            </a:xfrm>
          </p:grpSpPr>
          <p:sp>
            <p:nvSpPr>
              <p:cNvPr id="11324" name="AutoShape 39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25" name="Line 40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26" name="Line 41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5" name="Text Box 42"/>
            <p:cNvSpPr txBox="1">
              <a:spLocks noChangeArrowheads="1"/>
            </p:cNvSpPr>
            <p:nvPr/>
          </p:nvSpPr>
          <p:spPr bwMode="auto">
            <a:xfrm>
              <a:off x="6280898" y="140890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2</a:t>
              </a:r>
            </a:p>
          </p:txBody>
        </p:sp>
        <p:sp>
          <p:nvSpPr>
            <p:cNvPr id="11286" name="Text Box 43"/>
            <p:cNvSpPr txBox="1">
              <a:spLocks noChangeArrowheads="1"/>
            </p:cNvSpPr>
            <p:nvPr/>
          </p:nvSpPr>
          <p:spPr bwMode="auto">
            <a:xfrm>
              <a:off x="6563473" y="140731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d</a:t>
              </a:r>
            </a:p>
          </p:txBody>
        </p:sp>
        <p:grpSp>
          <p:nvGrpSpPr>
            <p:cNvPr id="11287" name="Group 45"/>
            <p:cNvGrpSpPr>
              <a:grpSpLocks/>
            </p:cNvGrpSpPr>
            <p:nvPr/>
          </p:nvGrpSpPr>
          <p:grpSpPr bwMode="auto">
            <a:xfrm>
              <a:off x="7835060" y="2034381"/>
              <a:ext cx="685800" cy="577850"/>
              <a:chOff x="3000" y="1152"/>
              <a:chExt cx="672" cy="480"/>
            </a:xfrm>
          </p:grpSpPr>
          <p:sp>
            <p:nvSpPr>
              <p:cNvPr id="11321" name="AutoShape 46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22" name="Line 47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23" name="Line 48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8" name="Text Box 49"/>
            <p:cNvSpPr txBox="1">
              <a:spLocks noChangeArrowheads="1"/>
            </p:cNvSpPr>
            <p:nvPr/>
          </p:nvSpPr>
          <p:spPr bwMode="auto">
            <a:xfrm>
              <a:off x="7881098" y="201850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6</a:t>
              </a:r>
            </a:p>
          </p:txBody>
        </p:sp>
        <p:sp>
          <p:nvSpPr>
            <p:cNvPr id="11289" name="Text Box 50"/>
            <p:cNvSpPr txBox="1">
              <a:spLocks noChangeArrowheads="1"/>
            </p:cNvSpPr>
            <p:nvPr/>
          </p:nvSpPr>
          <p:spPr bwMode="auto">
            <a:xfrm>
              <a:off x="8163673" y="201691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b</a:t>
              </a:r>
            </a:p>
          </p:txBody>
        </p:sp>
        <p:grpSp>
          <p:nvGrpSpPr>
            <p:cNvPr id="11290" name="Group 52"/>
            <p:cNvGrpSpPr>
              <a:grpSpLocks/>
            </p:cNvGrpSpPr>
            <p:nvPr/>
          </p:nvGrpSpPr>
          <p:grpSpPr bwMode="auto">
            <a:xfrm>
              <a:off x="4710860" y="5120481"/>
              <a:ext cx="685800" cy="577850"/>
              <a:chOff x="3000" y="1152"/>
              <a:chExt cx="672" cy="480"/>
            </a:xfrm>
          </p:grpSpPr>
          <p:sp>
            <p:nvSpPr>
              <p:cNvPr id="11318" name="AutoShape 53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19" name="Line 54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20" name="Line 55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91" name="Text Box 56"/>
            <p:cNvSpPr txBox="1">
              <a:spLocks noChangeArrowheads="1"/>
            </p:cNvSpPr>
            <p:nvPr/>
          </p:nvSpPr>
          <p:spPr bwMode="auto">
            <a:xfrm>
              <a:off x="4756898" y="510460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8</a:t>
              </a:r>
            </a:p>
          </p:txBody>
        </p:sp>
        <p:sp>
          <p:nvSpPr>
            <p:cNvPr id="11292" name="Text Box 57"/>
            <p:cNvSpPr txBox="1">
              <a:spLocks noChangeArrowheads="1"/>
            </p:cNvSpPr>
            <p:nvPr/>
          </p:nvSpPr>
          <p:spPr bwMode="auto">
            <a:xfrm>
              <a:off x="5039473" y="510301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g</a:t>
              </a:r>
            </a:p>
          </p:txBody>
        </p:sp>
        <p:grpSp>
          <p:nvGrpSpPr>
            <p:cNvPr id="11293" name="Group 59"/>
            <p:cNvGrpSpPr>
              <a:grpSpLocks/>
            </p:cNvGrpSpPr>
            <p:nvPr/>
          </p:nvGrpSpPr>
          <p:grpSpPr bwMode="auto">
            <a:xfrm>
              <a:off x="6387260" y="5120481"/>
              <a:ext cx="685800" cy="577850"/>
              <a:chOff x="3000" y="1152"/>
              <a:chExt cx="672" cy="480"/>
            </a:xfrm>
          </p:grpSpPr>
          <p:sp>
            <p:nvSpPr>
              <p:cNvPr id="11315" name="AutoShape 60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16" name="Line 61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17" name="Line 62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94" name="Text Box 63"/>
            <p:cNvSpPr txBox="1">
              <a:spLocks noChangeArrowheads="1"/>
            </p:cNvSpPr>
            <p:nvPr/>
          </p:nvSpPr>
          <p:spPr bwMode="auto">
            <a:xfrm>
              <a:off x="6433298" y="510460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5</a:t>
              </a:r>
            </a:p>
          </p:txBody>
        </p:sp>
        <p:sp>
          <p:nvSpPr>
            <p:cNvPr id="11295" name="Text Box 64"/>
            <p:cNvSpPr txBox="1">
              <a:spLocks noChangeArrowheads="1"/>
            </p:cNvSpPr>
            <p:nvPr/>
          </p:nvSpPr>
          <p:spPr bwMode="auto">
            <a:xfrm>
              <a:off x="6722223" y="5103019"/>
              <a:ext cx="2968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e</a:t>
              </a:r>
            </a:p>
          </p:txBody>
        </p:sp>
        <p:grpSp>
          <p:nvGrpSpPr>
            <p:cNvPr id="11296" name="Group 66"/>
            <p:cNvGrpSpPr>
              <a:grpSpLocks/>
            </p:cNvGrpSpPr>
            <p:nvPr/>
          </p:nvGrpSpPr>
          <p:grpSpPr bwMode="auto">
            <a:xfrm>
              <a:off x="7911260" y="5120481"/>
              <a:ext cx="685800" cy="577850"/>
              <a:chOff x="3000" y="1152"/>
              <a:chExt cx="672" cy="480"/>
            </a:xfrm>
          </p:grpSpPr>
          <p:sp>
            <p:nvSpPr>
              <p:cNvPr id="11312" name="AutoShape 67"/>
              <p:cNvSpPr>
                <a:spLocks noChangeArrowheads="1"/>
              </p:cNvSpPr>
              <p:nvPr/>
            </p:nvSpPr>
            <p:spPr bwMode="auto">
              <a:xfrm>
                <a:off x="3000" y="1152"/>
                <a:ext cx="672" cy="480"/>
              </a:xfrm>
              <a:prstGeom prst="roundRect">
                <a:avLst>
                  <a:gd name="adj" fmla="val 16667"/>
                </a:avLst>
              </a:prstGeom>
              <a:solidFill>
                <a:srgbClr val="F8F0D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13" name="Line 68"/>
              <p:cNvSpPr>
                <a:spLocks noChangeShapeType="1"/>
              </p:cNvSpPr>
              <p:nvPr/>
            </p:nvSpPr>
            <p:spPr bwMode="auto">
              <a:xfrm>
                <a:off x="3000" y="1440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314" name="Line 69"/>
              <p:cNvSpPr>
                <a:spLocks noChangeShapeType="1"/>
              </p:cNvSpPr>
              <p:nvPr/>
            </p:nvSpPr>
            <p:spPr bwMode="auto">
              <a:xfrm>
                <a:off x="3336" y="1152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black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97" name="Text Box 70"/>
            <p:cNvSpPr txBox="1">
              <a:spLocks noChangeArrowheads="1"/>
            </p:cNvSpPr>
            <p:nvPr/>
          </p:nvSpPr>
          <p:spPr bwMode="auto">
            <a:xfrm>
              <a:off x="7957298" y="510460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9</a:t>
              </a:r>
            </a:p>
          </p:txBody>
        </p:sp>
        <p:sp>
          <p:nvSpPr>
            <p:cNvPr id="11298" name="Text Box 71"/>
            <p:cNvSpPr txBox="1">
              <a:spLocks noChangeArrowheads="1"/>
            </p:cNvSpPr>
            <p:nvPr/>
          </p:nvSpPr>
          <p:spPr bwMode="auto">
            <a:xfrm>
              <a:off x="8246223" y="5103019"/>
              <a:ext cx="296862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prstClr val="black"/>
                  </a:solidFill>
                  <a:latin typeface="Times New Roman" charset="0"/>
                  <a:sym typeface="Symbol" charset="0"/>
                </a:rPr>
                <a:t>c</a:t>
              </a:r>
            </a:p>
          </p:txBody>
        </p:sp>
        <p:sp>
          <p:nvSpPr>
            <p:cNvPr id="11299" name="Freeform 72"/>
            <p:cNvSpPr>
              <a:spLocks/>
            </p:cNvSpPr>
            <p:nvPr/>
          </p:nvSpPr>
          <p:spPr bwMode="auto">
            <a:xfrm>
              <a:off x="6558710" y="1874044"/>
              <a:ext cx="590550" cy="1047750"/>
            </a:xfrm>
            <a:custGeom>
              <a:avLst/>
              <a:gdLst>
                <a:gd name="T0" fmla="*/ 0 w 372"/>
                <a:gd name="T1" fmla="*/ 0 h 660"/>
                <a:gd name="T2" fmla="*/ 360 w 372"/>
                <a:gd name="T3" fmla="*/ 300 h 660"/>
                <a:gd name="T4" fmla="*/ 72 w 372"/>
                <a:gd name="T5" fmla="*/ 660 h 660"/>
                <a:gd name="T6" fmla="*/ 0 60000 65536"/>
                <a:gd name="T7" fmla="*/ 0 60000 65536"/>
                <a:gd name="T8" fmla="*/ 0 60000 65536"/>
                <a:gd name="T9" fmla="*/ 0 w 372"/>
                <a:gd name="T10" fmla="*/ 0 h 660"/>
                <a:gd name="T11" fmla="*/ 372 w 372"/>
                <a:gd name="T12" fmla="*/ 660 h 6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2" h="660">
                  <a:moveTo>
                    <a:pt x="0" y="0"/>
                  </a:moveTo>
                  <a:cubicBezTo>
                    <a:pt x="60" y="50"/>
                    <a:pt x="348" y="190"/>
                    <a:pt x="360" y="300"/>
                  </a:cubicBezTo>
                  <a:cubicBezTo>
                    <a:pt x="372" y="410"/>
                    <a:pt x="132" y="585"/>
                    <a:pt x="72" y="66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0" name="Freeform 73"/>
            <p:cNvSpPr>
              <a:spLocks/>
            </p:cNvSpPr>
            <p:nvPr/>
          </p:nvSpPr>
          <p:spPr bwMode="auto">
            <a:xfrm>
              <a:off x="8082710" y="2474119"/>
              <a:ext cx="533400" cy="981075"/>
            </a:xfrm>
            <a:custGeom>
              <a:avLst/>
              <a:gdLst>
                <a:gd name="T0" fmla="*/ 72 w 336"/>
                <a:gd name="T1" fmla="*/ 0 h 618"/>
                <a:gd name="T2" fmla="*/ 324 w 336"/>
                <a:gd name="T3" fmla="*/ 372 h 618"/>
                <a:gd name="T4" fmla="*/ 0 w 336"/>
                <a:gd name="T5" fmla="*/ 618 h 618"/>
                <a:gd name="T6" fmla="*/ 0 60000 65536"/>
                <a:gd name="T7" fmla="*/ 0 60000 65536"/>
                <a:gd name="T8" fmla="*/ 0 60000 65536"/>
                <a:gd name="T9" fmla="*/ 0 w 336"/>
                <a:gd name="T10" fmla="*/ 0 h 618"/>
                <a:gd name="T11" fmla="*/ 336 w 336"/>
                <a:gd name="T12" fmla="*/ 618 h 6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618">
                  <a:moveTo>
                    <a:pt x="72" y="0"/>
                  </a:moveTo>
                  <a:cubicBezTo>
                    <a:pt x="114" y="62"/>
                    <a:pt x="336" y="269"/>
                    <a:pt x="324" y="372"/>
                  </a:cubicBezTo>
                  <a:cubicBezTo>
                    <a:pt x="312" y="475"/>
                    <a:pt x="67" y="567"/>
                    <a:pt x="0" y="618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1" name="Freeform 74"/>
            <p:cNvSpPr>
              <a:spLocks/>
            </p:cNvSpPr>
            <p:nvPr/>
          </p:nvSpPr>
          <p:spPr bwMode="auto">
            <a:xfrm>
              <a:off x="4702923" y="2483644"/>
              <a:ext cx="693737" cy="1000125"/>
            </a:xfrm>
            <a:custGeom>
              <a:avLst/>
              <a:gdLst>
                <a:gd name="T0" fmla="*/ 119 w 437"/>
                <a:gd name="T1" fmla="*/ 0 h 630"/>
                <a:gd name="T2" fmla="*/ 53 w 437"/>
                <a:gd name="T3" fmla="*/ 360 h 630"/>
                <a:gd name="T4" fmla="*/ 437 w 437"/>
                <a:gd name="T5" fmla="*/ 630 h 630"/>
                <a:gd name="T6" fmla="*/ 0 60000 65536"/>
                <a:gd name="T7" fmla="*/ 0 60000 65536"/>
                <a:gd name="T8" fmla="*/ 0 60000 65536"/>
                <a:gd name="T9" fmla="*/ 0 w 437"/>
                <a:gd name="T10" fmla="*/ 0 h 630"/>
                <a:gd name="T11" fmla="*/ 437 w 437"/>
                <a:gd name="T12" fmla="*/ 630 h 6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7" h="630">
                  <a:moveTo>
                    <a:pt x="119" y="0"/>
                  </a:moveTo>
                  <a:cubicBezTo>
                    <a:pt x="108" y="60"/>
                    <a:pt x="0" y="255"/>
                    <a:pt x="53" y="360"/>
                  </a:cubicBezTo>
                  <a:cubicBezTo>
                    <a:pt x="106" y="465"/>
                    <a:pt x="357" y="574"/>
                    <a:pt x="437" y="63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2" name="Freeform 75"/>
            <p:cNvSpPr>
              <a:spLocks/>
            </p:cNvSpPr>
            <p:nvPr/>
          </p:nvSpPr>
          <p:spPr bwMode="auto">
            <a:xfrm>
              <a:off x="5063285" y="4126497"/>
              <a:ext cx="696999" cy="1496461"/>
            </a:xfrm>
            <a:custGeom>
              <a:avLst/>
              <a:gdLst>
                <a:gd name="T0" fmla="*/ 0 w 421"/>
                <a:gd name="T1" fmla="*/ 978 h 1165"/>
                <a:gd name="T2" fmla="*/ 372 w 421"/>
                <a:gd name="T3" fmla="*/ 1038 h 1165"/>
                <a:gd name="T4" fmla="*/ 294 w 421"/>
                <a:gd name="T5" fmla="*/ 216 h 1165"/>
                <a:gd name="T6" fmla="*/ 54 w 421"/>
                <a:gd name="T7" fmla="*/ 0 h 116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1"/>
                <a:gd name="T13" fmla="*/ 0 h 1165"/>
                <a:gd name="T14" fmla="*/ 421 w 421"/>
                <a:gd name="T15" fmla="*/ 1165 h 1165"/>
                <a:gd name="connsiteX0" fmla="*/ 0 w 10308"/>
                <a:gd name="connsiteY0" fmla="*/ 8395 h 8609"/>
                <a:gd name="connsiteX1" fmla="*/ 10043 w 10308"/>
                <a:gd name="connsiteY1" fmla="*/ 7941 h 8609"/>
                <a:gd name="connsiteX2" fmla="*/ 6983 w 10308"/>
                <a:gd name="connsiteY2" fmla="*/ 1854 h 8609"/>
                <a:gd name="connsiteX3" fmla="*/ 1283 w 10308"/>
                <a:gd name="connsiteY3" fmla="*/ 0 h 8609"/>
                <a:gd name="connsiteX0" fmla="*/ 0 w 10094"/>
                <a:gd name="connsiteY0" fmla="*/ 9751 h 9906"/>
                <a:gd name="connsiteX1" fmla="*/ 9743 w 10094"/>
                <a:gd name="connsiteY1" fmla="*/ 9224 h 9906"/>
                <a:gd name="connsiteX2" fmla="*/ 7425 w 10094"/>
                <a:gd name="connsiteY2" fmla="*/ 3674 h 9906"/>
                <a:gd name="connsiteX3" fmla="*/ 1245 w 10094"/>
                <a:gd name="connsiteY3" fmla="*/ 0 h 9906"/>
                <a:gd name="connsiteX0" fmla="*/ 0 w 10127"/>
                <a:gd name="connsiteY0" fmla="*/ 9844 h 10000"/>
                <a:gd name="connsiteX1" fmla="*/ 9652 w 10127"/>
                <a:gd name="connsiteY1" fmla="*/ 9312 h 10000"/>
                <a:gd name="connsiteX2" fmla="*/ 7356 w 10127"/>
                <a:gd name="connsiteY2" fmla="*/ 3709 h 10000"/>
                <a:gd name="connsiteX3" fmla="*/ 1233 w 10127"/>
                <a:gd name="connsiteY3" fmla="*/ 0 h 10000"/>
                <a:gd name="connsiteX0" fmla="*/ 0 w 10040"/>
                <a:gd name="connsiteY0" fmla="*/ 9844 h 10000"/>
                <a:gd name="connsiteX1" fmla="*/ 9652 w 10040"/>
                <a:gd name="connsiteY1" fmla="*/ 9312 h 10000"/>
                <a:gd name="connsiteX2" fmla="*/ 7356 w 10040"/>
                <a:gd name="connsiteY2" fmla="*/ 3709 h 10000"/>
                <a:gd name="connsiteX3" fmla="*/ 1233 w 10040"/>
                <a:gd name="connsiteY3" fmla="*/ 0 h 10000"/>
                <a:gd name="connsiteX0" fmla="*/ 0 w 10193"/>
                <a:gd name="connsiteY0" fmla="*/ 9844 h 10000"/>
                <a:gd name="connsiteX1" fmla="*/ 9652 w 10193"/>
                <a:gd name="connsiteY1" fmla="*/ 9312 h 10000"/>
                <a:gd name="connsiteX2" fmla="*/ 7356 w 10193"/>
                <a:gd name="connsiteY2" fmla="*/ 3709 h 10000"/>
                <a:gd name="connsiteX3" fmla="*/ 1233 w 10193"/>
                <a:gd name="connsiteY3" fmla="*/ 0 h 10000"/>
                <a:gd name="connsiteX0" fmla="*/ 0 w 10023"/>
                <a:gd name="connsiteY0" fmla="*/ 9332 h 9488"/>
                <a:gd name="connsiteX1" fmla="*/ 9652 w 10023"/>
                <a:gd name="connsiteY1" fmla="*/ 8800 h 9488"/>
                <a:gd name="connsiteX2" fmla="*/ 7356 w 10023"/>
                <a:gd name="connsiteY2" fmla="*/ 3197 h 9488"/>
                <a:gd name="connsiteX3" fmla="*/ 975 w 10023"/>
                <a:gd name="connsiteY3" fmla="*/ 0 h 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23" h="9488">
                  <a:moveTo>
                    <a:pt x="0" y="9332"/>
                  </a:moveTo>
                  <a:cubicBezTo>
                    <a:pt x="1416" y="9432"/>
                    <a:pt x="8427" y="9822"/>
                    <a:pt x="9652" y="8800"/>
                  </a:cubicBezTo>
                  <a:cubicBezTo>
                    <a:pt x="10878" y="7777"/>
                    <a:pt x="8802" y="4664"/>
                    <a:pt x="7356" y="3197"/>
                  </a:cubicBezTo>
                  <a:cubicBezTo>
                    <a:pt x="5910" y="1730"/>
                    <a:pt x="2116" y="452"/>
                    <a:pt x="975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3" name="Freeform 77"/>
            <p:cNvSpPr>
              <a:spLocks/>
            </p:cNvSpPr>
            <p:nvPr/>
          </p:nvSpPr>
          <p:spPr bwMode="auto">
            <a:xfrm>
              <a:off x="6330110" y="4055268"/>
              <a:ext cx="1012550" cy="1570830"/>
            </a:xfrm>
            <a:custGeom>
              <a:avLst/>
              <a:gdLst>
                <a:gd name="T0" fmla="*/ 257 w 648"/>
                <a:gd name="T1" fmla="*/ 953 h 1221"/>
                <a:gd name="T2" fmla="*/ 642 w 648"/>
                <a:gd name="T3" fmla="*/ 1104 h 1221"/>
                <a:gd name="T4" fmla="*/ 294 w 648"/>
                <a:gd name="T5" fmla="*/ 252 h 1221"/>
                <a:gd name="T6" fmla="*/ 0 w 648"/>
                <a:gd name="T7" fmla="*/ 0 h 12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8"/>
                <a:gd name="T13" fmla="*/ 0 h 1221"/>
                <a:gd name="T14" fmla="*/ 648 w 648"/>
                <a:gd name="T15" fmla="*/ 1221 h 1221"/>
                <a:gd name="connsiteX0" fmla="*/ 3966 w 9995"/>
                <a:gd name="connsiteY0" fmla="*/ 7805 h 8404"/>
                <a:gd name="connsiteX1" fmla="*/ 9994 w 9995"/>
                <a:gd name="connsiteY1" fmla="*/ 7978 h 8404"/>
                <a:gd name="connsiteX2" fmla="*/ 4537 w 9995"/>
                <a:gd name="connsiteY2" fmla="*/ 2064 h 8404"/>
                <a:gd name="connsiteX3" fmla="*/ 0 w 9995"/>
                <a:gd name="connsiteY3" fmla="*/ 0 h 8404"/>
                <a:gd name="connsiteX0" fmla="*/ 3968 w 10259"/>
                <a:gd name="connsiteY0" fmla="*/ 9287 h 10147"/>
                <a:gd name="connsiteX1" fmla="*/ 9999 w 10259"/>
                <a:gd name="connsiteY1" fmla="*/ 9493 h 10147"/>
                <a:gd name="connsiteX2" fmla="*/ 4539 w 10259"/>
                <a:gd name="connsiteY2" fmla="*/ 2456 h 10147"/>
                <a:gd name="connsiteX3" fmla="*/ 0 w 10259"/>
                <a:gd name="connsiteY3" fmla="*/ 0 h 10147"/>
                <a:gd name="connsiteX0" fmla="*/ 3968 w 10035"/>
                <a:gd name="connsiteY0" fmla="*/ 9287 h 9910"/>
                <a:gd name="connsiteX1" fmla="*/ 9999 w 10035"/>
                <a:gd name="connsiteY1" fmla="*/ 9493 h 9910"/>
                <a:gd name="connsiteX2" fmla="*/ 6196 w 10035"/>
                <a:gd name="connsiteY2" fmla="*/ 3667 h 9910"/>
                <a:gd name="connsiteX3" fmla="*/ 0 w 10035"/>
                <a:gd name="connsiteY3" fmla="*/ 0 h 9910"/>
                <a:gd name="connsiteX0" fmla="*/ 3954 w 10000"/>
                <a:gd name="connsiteY0" fmla="*/ 9371 h 10000"/>
                <a:gd name="connsiteX1" fmla="*/ 9964 w 10000"/>
                <a:gd name="connsiteY1" fmla="*/ 9579 h 10000"/>
                <a:gd name="connsiteX2" fmla="*/ 6174 w 10000"/>
                <a:gd name="connsiteY2" fmla="*/ 3700 h 10000"/>
                <a:gd name="connsiteX3" fmla="*/ 0 w 10000"/>
                <a:gd name="connsiteY3" fmla="*/ 0 h 10000"/>
                <a:gd name="connsiteX0" fmla="*/ 3954 w 10000"/>
                <a:gd name="connsiteY0" fmla="*/ 9371 h 10000"/>
                <a:gd name="connsiteX1" fmla="*/ 9964 w 10000"/>
                <a:gd name="connsiteY1" fmla="*/ 9579 h 10000"/>
                <a:gd name="connsiteX2" fmla="*/ 6174 w 10000"/>
                <a:gd name="connsiteY2" fmla="*/ 3700 h 10000"/>
                <a:gd name="connsiteX3" fmla="*/ 0 w 10000"/>
                <a:gd name="connsiteY3" fmla="*/ 0 h 10000"/>
                <a:gd name="connsiteX0" fmla="*/ 3954 w 10005"/>
                <a:gd name="connsiteY0" fmla="*/ 9371 h 10000"/>
                <a:gd name="connsiteX1" fmla="*/ 9964 w 10005"/>
                <a:gd name="connsiteY1" fmla="*/ 9579 h 10000"/>
                <a:gd name="connsiteX2" fmla="*/ 6174 w 10005"/>
                <a:gd name="connsiteY2" fmla="*/ 3700 h 10000"/>
                <a:gd name="connsiteX3" fmla="*/ 0 w 10005"/>
                <a:gd name="connsiteY3" fmla="*/ 0 h 10000"/>
                <a:gd name="connsiteX0" fmla="*/ 3954 w 10003"/>
                <a:gd name="connsiteY0" fmla="*/ 9371 h 10000"/>
                <a:gd name="connsiteX1" fmla="*/ 9964 w 10003"/>
                <a:gd name="connsiteY1" fmla="*/ 9579 h 10000"/>
                <a:gd name="connsiteX2" fmla="*/ 6174 w 10003"/>
                <a:gd name="connsiteY2" fmla="*/ 3700 h 10000"/>
                <a:gd name="connsiteX3" fmla="*/ 0 w 10003"/>
                <a:gd name="connsiteY3" fmla="*/ 0 h 10000"/>
                <a:gd name="connsiteX0" fmla="*/ 3954 w 9914"/>
                <a:gd name="connsiteY0" fmla="*/ 9371 h 9770"/>
                <a:gd name="connsiteX1" fmla="*/ 9877 w 9914"/>
                <a:gd name="connsiteY1" fmla="*/ 9246 h 9770"/>
                <a:gd name="connsiteX2" fmla="*/ 6174 w 9914"/>
                <a:gd name="connsiteY2" fmla="*/ 3700 h 9770"/>
                <a:gd name="connsiteX3" fmla="*/ 0 w 9914"/>
                <a:gd name="connsiteY3" fmla="*/ 0 h 9770"/>
                <a:gd name="connsiteX0" fmla="*/ 3988 w 10057"/>
                <a:gd name="connsiteY0" fmla="*/ 9592 h 10321"/>
                <a:gd name="connsiteX1" fmla="*/ 9963 w 10057"/>
                <a:gd name="connsiteY1" fmla="*/ 9464 h 10321"/>
                <a:gd name="connsiteX2" fmla="*/ 6228 w 10057"/>
                <a:gd name="connsiteY2" fmla="*/ 3787 h 10321"/>
                <a:gd name="connsiteX3" fmla="*/ 0 w 10057"/>
                <a:gd name="connsiteY3" fmla="*/ 0 h 10321"/>
                <a:gd name="connsiteX0" fmla="*/ 3988 w 9887"/>
                <a:gd name="connsiteY0" fmla="*/ 9592 h 9978"/>
                <a:gd name="connsiteX1" fmla="*/ 9788 w 9887"/>
                <a:gd name="connsiteY1" fmla="*/ 8896 h 9978"/>
                <a:gd name="connsiteX2" fmla="*/ 6228 w 9887"/>
                <a:gd name="connsiteY2" fmla="*/ 3787 h 9978"/>
                <a:gd name="connsiteX3" fmla="*/ 0 w 9887"/>
                <a:gd name="connsiteY3" fmla="*/ 0 h 9978"/>
                <a:gd name="connsiteX0" fmla="*/ 4034 w 9965"/>
                <a:gd name="connsiteY0" fmla="*/ 9613 h 9762"/>
                <a:gd name="connsiteX1" fmla="*/ 9900 w 9965"/>
                <a:gd name="connsiteY1" fmla="*/ 8916 h 9762"/>
                <a:gd name="connsiteX2" fmla="*/ 6742 w 9965"/>
                <a:gd name="connsiteY2" fmla="*/ 3738 h 9762"/>
                <a:gd name="connsiteX3" fmla="*/ 0 w 9965"/>
                <a:gd name="connsiteY3" fmla="*/ 0 h 9762"/>
                <a:gd name="connsiteX0" fmla="*/ 4048 w 10047"/>
                <a:gd name="connsiteY0" fmla="*/ 9847 h 10225"/>
                <a:gd name="connsiteX1" fmla="*/ 9935 w 10047"/>
                <a:gd name="connsiteY1" fmla="*/ 9133 h 10225"/>
                <a:gd name="connsiteX2" fmla="*/ 6766 w 10047"/>
                <a:gd name="connsiteY2" fmla="*/ 3829 h 10225"/>
                <a:gd name="connsiteX3" fmla="*/ 0 w 10047"/>
                <a:gd name="connsiteY3" fmla="*/ 0 h 1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47" h="10225">
                  <a:moveTo>
                    <a:pt x="4048" y="9847"/>
                  </a:moveTo>
                  <a:cubicBezTo>
                    <a:pt x="5057" y="10107"/>
                    <a:pt x="9305" y="10835"/>
                    <a:pt x="9935" y="9133"/>
                  </a:cubicBezTo>
                  <a:cubicBezTo>
                    <a:pt x="10565" y="7431"/>
                    <a:pt x="8421" y="5352"/>
                    <a:pt x="6766" y="3829"/>
                  </a:cubicBezTo>
                  <a:cubicBezTo>
                    <a:pt x="5111" y="2307"/>
                    <a:pt x="960" y="538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4" name="Freeform 78"/>
            <p:cNvSpPr>
              <a:spLocks/>
            </p:cNvSpPr>
            <p:nvPr/>
          </p:nvSpPr>
          <p:spPr bwMode="auto">
            <a:xfrm>
              <a:off x="7606460" y="4036219"/>
              <a:ext cx="1284091" cy="1628447"/>
            </a:xfrm>
            <a:custGeom>
              <a:avLst/>
              <a:gdLst>
                <a:gd name="T0" fmla="*/ 401 w 813"/>
                <a:gd name="T1" fmla="*/ 977 h 1237"/>
                <a:gd name="T2" fmla="*/ 786 w 813"/>
                <a:gd name="T3" fmla="*/ 1128 h 1237"/>
                <a:gd name="T4" fmla="*/ 564 w 813"/>
                <a:gd name="T5" fmla="*/ 324 h 1237"/>
                <a:gd name="T6" fmla="*/ 0 w 813"/>
                <a:gd name="T7" fmla="*/ 0 h 12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3"/>
                <a:gd name="T13" fmla="*/ 0 h 1237"/>
                <a:gd name="T14" fmla="*/ 813 w 813"/>
                <a:gd name="T15" fmla="*/ 1237 h 1237"/>
                <a:gd name="connsiteX0" fmla="*/ 4932 w 9782"/>
                <a:gd name="connsiteY0" fmla="*/ 7898 h 8162"/>
                <a:gd name="connsiteX1" fmla="*/ 9737 w 9782"/>
                <a:gd name="connsiteY1" fmla="*/ 7613 h 8162"/>
                <a:gd name="connsiteX2" fmla="*/ 6937 w 9782"/>
                <a:gd name="connsiteY2" fmla="*/ 2619 h 8162"/>
                <a:gd name="connsiteX3" fmla="*/ 0 w 9782"/>
                <a:gd name="connsiteY3" fmla="*/ 0 h 8162"/>
                <a:gd name="connsiteX0" fmla="*/ 5042 w 10147"/>
                <a:gd name="connsiteY0" fmla="*/ 9677 h 10160"/>
                <a:gd name="connsiteX1" fmla="*/ 9954 w 10147"/>
                <a:gd name="connsiteY1" fmla="*/ 9327 h 10160"/>
                <a:gd name="connsiteX2" fmla="*/ 7092 w 10147"/>
                <a:gd name="connsiteY2" fmla="*/ 3209 h 10160"/>
                <a:gd name="connsiteX3" fmla="*/ 0 w 10147"/>
                <a:gd name="connsiteY3" fmla="*/ 0 h 10160"/>
                <a:gd name="connsiteX0" fmla="*/ 5042 w 10147"/>
                <a:gd name="connsiteY0" fmla="*/ 9677 h 10160"/>
                <a:gd name="connsiteX1" fmla="*/ 9954 w 10147"/>
                <a:gd name="connsiteY1" fmla="*/ 9327 h 10160"/>
                <a:gd name="connsiteX2" fmla="*/ 7092 w 10147"/>
                <a:gd name="connsiteY2" fmla="*/ 3209 h 10160"/>
                <a:gd name="connsiteX3" fmla="*/ 0 w 10147"/>
                <a:gd name="connsiteY3" fmla="*/ 0 h 10160"/>
                <a:gd name="connsiteX0" fmla="*/ 5042 w 10171"/>
                <a:gd name="connsiteY0" fmla="*/ 9677 h 10160"/>
                <a:gd name="connsiteX1" fmla="*/ 9954 w 10171"/>
                <a:gd name="connsiteY1" fmla="*/ 9327 h 10160"/>
                <a:gd name="connsiteX2" fmla="*/ 7092 w 10171"/>
                <a:gd name="connsiteY2" fmla="*/ 3209 h 10160"/>
                <a:gd name="connsiteX3" fmla="*/ 0 w 10171"/>
                <a:gd name="connsiteY3" fmla="*/ 0 h 1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1" h="10160">
                  <a:moveTo>
                    <a:pt x="5042" y="9677"/>
                  </a:moveTo>
                  <a:cubicBezTo>
                    <a:pt x="5847" y="9924"/>
                    <a:pt x="9118" y="10798"/>
                    <a:pt x="9954" y="9327"/>
                  </a:cubicBezTo>
                  <a:cubicBezTo>
                    <a:pt x="10790" y="7856"/>
                    <a:pt x="9089" y="4690"/>
                    <a:pt x="7092" y="3209"/>
                  </a:cubicBezTo>
                  <a:cubicBezTo>
                    <a:pt x="4806" y="1514"/>
                    <a:pt x="1483" y="674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5" name="Freeform 79"/>
            <p:cNvSpPr>
              <a:spLocks/>
            </p:cNvSpPr>
            <p:nvPr/>
          </p:nvSpPr>
          <p:spPr bwMode="auto">
            <a:xfrm>
              <a:off x="5063285" y="2599531"/>
              <a:ext cx="604838" cy="912813"/>
            </a:xfrm>
            <a:custGeom>
              <a:avLst/>
              <a:gdLst>
                <a:gd name="T0" fmla="*/ 307 w 381"/>
                <a:gd name="T1" fmla="*/ 575 h 575"/>
                <a:gd name="T2" fmla="*/ 330 w 381"/>
                <a:gd name="T3" fmla="*/ 300 h 575"/>
                <a:gd name="T4" fmla="*/ 0 w 381"/>
                <a:gd name="T5" fmla="*/ 0 h 575"/>
                <a:gd name="T6" fmla="*/ 0 60000 65536"/>
                <a:gd name="T7" fmla="*/ 0 60000 65536"/>
                <a:gd name="T8" fmla="*/ 0 60000 65536"/>
                <a:gd name="T9" fmla="*/ 0 w 381"/>
                <a:gd name="T10" fmla="*/ 0 h 575"/>
                <a:gd name="T11" fmla="*/ 381 w 381"/>
                <a:gd name="T12" fmla="*/ 575 h 5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" h="575">
                  <a:moveTo>
                    <a:pt x="307" y="575"/>
                  </a:moveTo>
                  <a:cubicBezTo>
                    <a:pt x="311" y="529"/>
                    <a:pt x="381" y="396"/>
                    <a:pt x="330" y="300"/>
                  </a:cubicBezTo>
                  <a:cubicBezTo>
                    <a:pt x="279" y="204"/>
                    <a:pt x="69" y="6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6" name="Freeform 80"/>
            <p:cNvSpPr>
              <a:spLocks/>
            </p:cNvSpPr>
            <p:nvPr/>
          </p:nvSpPr>
          <p:spPr bwMode="auto">
            <a:xfrm>
              <a:off x="7898560" y="2618581"/>
              <a:ext cx="269875" cy="903288"/>
            </a:xfrm>
            <a:custGeom>
              <a:avLst/>
              <a:gdLst>
                <a:gd name="T0" fmla="*/ 14 w 170"/>
                <a:gd name="T1" fmla="*/ 569 h 569"/>
                <a:gd name="T2" fmla="*/ 26 w 170"/>
                <a:gd name="T3" fmla="*/ 252 h 569"/>
                <a:gd name="T4" fmla="*/ 170 w 170"/>
                <a:gd name="T5" fmla="*/ 0 h 569"/>
                <a:gd name="T6" fmla="*/ 0 60000 65536"/>
                <a:gd name="T7" fmla="*/ 0 60000 65536"/>
                <a:gd name="T8" fmla="*/ 0 60000 65536"/>
                <a:gd name="T9" fmla="*/ 0 w 170"/>
                <a:gd name="T10" fmla="*/ 0 h 569"/>
                <a:gd name="T11" fmla="*/ 170 w 170"/>
                <a:gd name="T12" fmla="*/ 569 h 5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" h="569">
                  <a:moveTo>
                    <a:pt x="14" y="569"/>
                  </a:moveTo>
                  <a:cubicBezTo>
                    <a:pt x="16" y="516"/>
                    <a:pt x="0" y="347"/>
                    <a:pt x="26" y="252"/>
                  </a:cubicBezTo>
                  <a:cubicBezTo>
                    <a:pt x="52" y="157"/>
                    <a:pt x="140" y="52"/>
                    <a:pt x="170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7" name="Freeform 81"/>
            <p:cNvSpPr>
              <a:spLocks/>
            </p:cNvSpPr>
            <p:nvPr/>
          </p:nvSpPr>
          <p:spPr bwMode="auto">
            <a:xfrm>
              <a:off x="6230098" y="2008981"/>
              <a:ext cx="309562" cy="979488"/>
            </a:xfrm>
            <a:custGeom>
              <a:avLst/>
              <a:gdLst>
                <a:gd name="T0" fmla="*/ 177 w 195"/>
                <a:gd name="T1" fmla="*/ 617 h 617"/>
                <a:gd name="T2" fmla="*/ 3 w 195"/>
                <a:gd name="T3" fmla="*/ 312 h 617"/>
                <a:gd name="T4" fmla="*/ 195 w 195"/>
                <a:gd name="T5" fmla="*/ 0 h 617"/>
                <a:gd name="T6" fmla="*/ 0 60000 65536"/>
                <a:gd name="T7" fmla="*/ 0 60000 65536"/>
                <a:gd name="T8" fmla="*/ 0 60000 65536"/>
                <a:gd name="T9" fmla="*/ 0 w 195"/>
                <a:gd name="T10" fmla="*/ 0 h 617"/>
                <a:gd name="T11" fmla="*/ 195 w 195"/>
                <a:gd name="T12" fmla="*/ 617 h 6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5" h="617">
                  <a:moveTo>
                    <a:pt x="177" y="617"/>
                  </a:moveTo>
                  <a:cubicBezTo>
                    <a:pt x="148" y="566"/>
                    <a:pt x="0" y="415"/>
                    <a:pt x="3" y="312"/>
                  </a:cubicBezTo>
                  <a:cubicBezTo>
                    <a:pt x="6" y="209"/>
                    <a:pt x="155" y="65"/>
                    <a:pt x="195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8" name="Freeform 82"/>
            <p:cNvSpPr>
              <a:spLocks/>
            </p:cNvSpPr>
            <p:nvPr/>
          </p:nvSpPr>
          <p:spPr bwMode="auto">
            <a:xfrm>
              <a:off x="7360398" y="4029869"/>
              <a:ext cx="522287" cy="1284287"/>
            </a:xfrm>
            <a:custGeom>
              <a:avLst/>
              <a:gdLst>
                <a:gd name="T0" fmla="*/ 44 w 329"/>
                <a:gd name="T1" fmla="*/ 0 h 809"/>
                <a:gd name="T2" fmla="*/ 47 w 329"/>
                <a:gd name="T3" fmla="*/ 461 h 809"/>
                <a:gd name="T4" fmla="*/ 329 w 329"/>
                <a:gd name="T5" fmla="*/ 809 h 809"/>
                <a:gd name="T6" fmla="*/ 0 60000 65536"/>
                <a:gd name="T7" fmla="*/ 0 60000 65536"/>
                <a:gd name="T8" fmla="*/ 0 60000 65536"/>
                <a:gd name="T9" fmla="*/ 0 w 329"/>
                <a:gd name="T10" fmla="*/ 0 h 809"/>
                <a:gd name="T11" fmla="*/ 329 w 329"/>
                <a:gd name="T12" fmla="*/ 809 h 8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" h="809">
                  <a:moveTo>
                    <a:pt x="44" y="0"/>
                  </a:moveTo>
                  <a:cubicBezTo>
                    <a:pt x="44" y="77"/>
                    <a:pt x="0" y="326"/>
                    <a:pt x="47" y="461"/>
                  </a:cubicBezTo>
                  <a:cubicBezTo>
                    <a:pt x="94" y="596"/>
                    <a:pt x="270" y="737"/>
                    <a:pt x="329" y="809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09" name="Freeform 83"/>
            <p:cNvSpPr>
              <a:spLocks/>
            </p:cNvSpPr>
            <p:nvPr/>
          </p:nvSpPr>
          <p:spPr bwMode="auto">
            <a:xfrm>
              <a:off x="6023723" y="4028281"/>
              <a:ext cx="363537" cy="1343025"/>
            </a:xfrm>
            <a:custGeom>
              <a:avLst/>
              <a:gdLst>
                <a:gd name="T0" fmla="*/ 81 w 229"/>
                <a:gd name="T1" fmla="*/ 0 h 846"/>
                <a:gd name="T2" fmla="*/ 25 w 229"/>
                <a:gd name="T3" fmla="*/ 558 h 846"/>
                <a:gd name="T4" fmla="*/ 229 w 229"/>
                <a:gd name="T5" fmla="*/ 846 h 846"/>
                <a:gd name="T6" fmla="*/ 0 60000 65536"/>
                <a:gd name="T7" fmla="*/ 0 60000 65536"/>
                <a:gd name="T8" fmla="*/ 0 60000 65536"/>
                <a:gd name="T9" fmla="*/ 0 w 229"/>
                <a:gd name="T10" fmla="*/ 0 h 846"/>
                <a:gd name="T11" fmla="*/ 229 w 229"/>
                <a:gd name="T12" fmla="*/ 846 h 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" h="846">
                  <a:moveTo>
                    <a:pt x="81" y="0"/>
                  </a:moveTo>
                  <a:cubicBezTo>
                    <a:pt x="72" y="93"/>
                    <a:pt x="0" y="417"/>
                    <a:pt x="25" y="558"/>
                  </a:cubicBezTo>
                  <a:cubicBezTo>
                    <a:pt x="50" y="699"/>
                    <a:pt x="187" y="786"/>
                    <a:pt x="229" y="846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310" name="Freeform 84"/>
            <p:cNvSpPr>
              <a:spLocks/>
            </p:cNvSpPr>
            <p:nvPr/>
          </p:nvSpPr>
          <p:spPr bwMode="auto">
            <a:xfrm>
              <a:off x="4891835" y="4018756"/>
              <a:ext cx="142875" cy="1076325"/>
            </a:xfrm>
            <a:custGeom>
              <a:avLst/>
              <a:gdLst>
                <a:gd name="T0" fmla="*/ 51 w 90"/>
                <a:gd name="T1" fmla="*/ 0 h 678"/>
                <a:gd name="T2" fmla="*/ 6 w 90"/>
                <a:gd name="T3" fmla="*/ 378 h 678"/>
                <a:gd name="T4" fmla="*/ 90 w 90"/>
                <a:gd name="T5" fmla="*/ 678 h 678"/>
                <a:gd name="T6" fmla="*/ 0 60000 65536"/>
                <a:gd name="T7" fmla="*/ 0 60000 65536"/>
                <a:gd name="T8" fmla="*/ 0 60000 65536"/>
                <a:gd name="T9" fmla="*/ 0 w 90"/>
                <a:gd name="T10" fmla="*/ 0 h 678"/>
                <a:gd name="T11" fmla="*/ 90 w 90"/>
                <a:gd name="T12" fmla="*/ 678 h 6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" h="678">
                  <a:moveTo>
                    <a:pt x="51" y="0"/>
                  </a:moveTo>
                  <a:cubicBezTo>
                    <a:pt x="44" y="63"/>
                    <a:pt x="0" y="265"/>
                    <a:pt x="6" y="378"/>
                  </a:cubicBezTo>
                  <a:cubicBezTo>
                    <a:pt x="12" y="491"/>
                    <a:pt x="72" y="616"/>
                    <a:pt x="90" y="678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black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157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Selection Sort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676400" y="2743200"/>
            <a:ext cx="1439863" cy="1439863"/>
            <a:chOff x="4464" y="2736"/>
            <a:chExt cx="912" cy="912"/>
          </a:xfrm>
        </p:grpSpPr>
        <p:grpSp>
          <p:nvGrpSpPr>
            <p:cNvPr id="419910" name="Group 4"/>
            <p:cNvGrpSpPr>
              <a:grpSpLocks noChangeAspect="1"/>
            </p:cNvGrpSpPr>
            <p:nvPr/>
          </p:nvGrpSpPr>
          <p:grpSpPr bwMode="auto">
            <a:xfrm>
              <a:off x="4560" y="2832"/>
              <a:ext cx="744" cy="672"/>
              <a:chOff x="1224" y="2539"/>
              <a:chExt cx="2280" cy="1785"/>
            </a:xfrm>
          </p:grpSpPr>
          <p:sp>
            <p:nvSpPr>
              <p:cNvPr id="419912" name="Freeform 5" descr="Green marble"/>
              <p:cNvSpPr>
                <a:spLocks noChangeAspect="1"/>
              </p:cNvSpPr>
              <p:nvPr/>
            </p:nvSpPr>
            <p:spPr bwMode="auto">
              <a:xfrm>
                <a:off x="1224" y="2539"/>
                <a:ext cx="2280" cy="1785"/>
              </a:xfrm>
              <a:custGeom>
                <a:avLst/>
                <a:gdLst>
                  <a:gd name="T0" fmla="*/ 748 w 2280"/>
                  <a:gd name="T1" fmla="*/ 30 h 1785"/>
                  <a:gd name="T2" fmla="*/ 1224 w 2280"/>
                  <a:gd name="T3" fmla="*/ 305 h 1785"/>
                  <a:gd name="T4" fmla="*/ 2184 w 2280"/>
                  <a:gd name="T5" fmla="*/ 257 h 1785"/>
                  <a:gd name="T6" fmla="*/ 1800 w 2280"/>
                  <a:gd name="T7" fmla="*/ 1121 h 1785"/>
                  <a:gd name="T8" fmla="*/ 1743 w 2280"/>
                  <a:gd name="T9" fmla="*/ 1313 h 1785"/>
                  <a:gd name="T10" fmla="*/ 1717 w 2280"/>
                  <a:gd name="T11" fmla="*/ 1479 h 1785"/>
                  <a:gd name="T12" fmla="*/ 1560 w 2280"/>
                  <a:gd name="T13" fmla="*/ 1549 h 1785"/>
                  <a:gd name="T14" fmla="*/ 1272 w 2280"/>
                  <a:gd name="T15" fmla="*/ 1553 h 1785"/>
                  <a:gd name="T16" fmla="*/ 168 w 2280"/>
                  <a:gd name="T17" fmla="*/ 1649 h 1785"/>
                  <a:gd name="T18" fmla="*/ 264 w 2280"/>
                  <a:gd name="T19" fmla="*/ 737 h 1785"/>
                  <a:gd name="T20" fmla="*/ 425 w 2280"/>
                  <a:gd name="T21" fmla="*/ 126 h 1785"/>
                  <a:gd name="T22" fmla="*/ 748 w 2280"/>
                  <a:gd name="T23" fmla="*/ 3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grpSp>
            <p:nvGrpSpPr>
              <p:cNvPr id="419913" name="Group 6"/>
              <p:cNvGrpSpPr>
                <a:grpSpLocks noChangeAspect="1"/>
              </p:cNvGrpSpPr>
              <p:nvPr/>
            </p:nvGrpSpPr>
            <p:grpSpPr bwMode="auto">
              <a:xfrm>
                <a:off x="1584" y="2688"/>
                <a:ext cx="1216" cy="1440"/>
                <a:chOff x="2641" y="1488"/>
                <a:chExt cx="2655" cy="2488"/>
              </a:xfrm>
            </p:grpSpPr>
            <p:grpSp>
              <p:nvGrpSpPr>
                <p:cNvPr id="419914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641" y="1488"/>
                  <a:ext cx="2496" cy="2436"/>
                  <a:chOff x="2641" y="1488"/>
                  <a:chExt cx="2496" cy="2436"/>
                </a:xfrm>
              </p:grpSpPr>
              <p:sp>
                <p:nvSpPr>
                  <p:cNvPr id="419919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3465" y="1900"/>
                    <a:ext cx="434" cy="514"/>
                  </a:xfrm>
                  <a:custGeom>
                    <a:avLst/>
                    <a:gdLst>
                      <a:gd name="T0" fmla="*/ 132 w 434"/>
                      <a:gd name="T1" fmla="*/ 186 h 514"/>
                      <a:gd name="T2" fmla="*/ 157 w 434"/>
                      <a:gd name="T3" fmla="*/ 114 h 514"/>
                      <a:gd name="T4" fmla="*/ 189 w 434"/>
                      <a:gd name="T5" fmla="*/ 42 h 514"/>
                      <a:gd name="T6" fmla="*/ 236 w 434"/>
                      <a:gd name="T7" fmla="*/ 6 h 514"/>
                      <a:gd name="T8" fmla="*/ 302 w 434"/>
                      <a:gd name="T9" fmla="*/ 0 h 514"/>
                      <a:gd name="T10" fmla="*/ 355 w 434"/>
                      <a:gd name="T11" fmla="*/ 24 h 514"/>
                      <a:gd name="T12" fmla="*/ 393 w 434"/>
                      <a:gd name="T13" fmla="*/ 63 h 514"/>
                      <a:gd name="T14" fmla="*/ 421 w 434"/>
                      <a:gd name="T15" fmla="*/ 135 h 514"/>
                      <a:gd name="T16" fmla="*/ 434 w 434"/>
                      <a:gd name="T17" fmla="*/ 222 h 514"/>
                      <a:gd name="T18" fmla="*/ 434 w 434"/>
                      <a:gd name="T19" fmla="*/ 312 h 514"/>
                      <a:gd name="T20" fmla="*/ 412 w 434"/>
                      <a:gd name="T21" fmla="*/ 411 h 514"/>
                      <a:gd name="T22" fmla="*/ 355 w 434"/>
                      <a:gd name="T23" fmla="*/ 474 h 514"/>
                      <a:gd name="T24" fmla="*/ 299 w 434"/>
                      <a:gd name="T25" fmla="*/ 514 h 514"/>
                      <a:gd name="T26" fmla="*/ 245 w 434"/>
                      <a:gd name="T27" fmla="*/ 510 h 514"/>
                      <a:gd name="T28" fmla="*/ 198 w 434"/>
                      <a:gd name="T29" fmla="*/ 468 h 514"/>
                      <a:gd name="T30" fmla="*/ 157 w 434"/>
                      <a:gd name="T31" fmla="*/ 396 h 514"/>
                      <a:gd name="T32" fmla="*/ 129 w 434"/>
                      <a:gd name="T33" fmla="*/ 333 h 514"/>
                      <a:gd name="T34" fmla="*/ 129 w 434"/>
                      <a:gd name="T35" fmla="*/ 252 h 514"/>
                      <a:gd name="T36" fmla="*/ 0 w 434"/>
                      <a:gd name="T37" fmla="*/ 234 h 514"/>
                      <a:gd name="T38" fmla="*/ 16 w 434"/>
                      <a:gd name="T39" fmla="*/ 189 h 514"/>
                      <a:gd name="T40" fmla="*/ 132 w 434"/>
                      <a:gd name="T41" fmla="*/ 186 h 51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34"/>
                      <a:gd name="T64" fmla="*/ 0 h 514"/>
                      <a:gd name="T65" fmla="*/ 434 w 434"/>
                      <a:gd name="T66" fmla="*/ 514 h 51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34" h="514">
                        <a:moveTo>
                          <a:pt x="132" y="186"/>
                        </a:moveTo>
                        <a:lnTo>
                          <a:pt x="157" y="114"/>
                        </a:lnTo>
                        <a:lnTo>
                          <a:pt x="189" y="42"/>
                        </a:lnTo>
                        <a:lnTo>
                          <a:pt x="236" y="6"/>
                        </a:lnTo>
                        <a:lnTo>
                          <a:pt x="302" y="0"/>
                        </a:lnTo>
                        <a:lnTo>
                          <a:pt x="355" y="24"/>
                        </a:lnTo>
                        <a:lnTo>
                          <a:pt x="393" y="63"/>
                        </a:lnTo>
                        <a:lnTo>
                          <a:pt x="421" y="135"/>
                        </a:lnTo>
                        <a:lnTo>
                          <a:pt x="434" y="222"/>
                        </a:lnTo>
                        <a:lnTo>
                          <a:pt x="434" y="312"/>
                        </a:lnTo>
                        <a:lnTo>
                          <a:pt x="412" y="411"/>
                        </a:lnTo>
                        <a:lnTo>
                          <a:pt x="355" y="474"/>
                        </a:lnTo>
                        <a:lnTo>
                          <a:pt x="299" y="514"/>
                        </a:lnTo>
                        <a:lnTo>
                          <a:pt x="245" y="510"/>
                        </a:lnTo>
                        <a:lnTo>
                          <a:pt x="198" y="468"/>
                        </a:lnTo>
                        <a:lnTo>
                          <a:pt x="157" y="396"/>
                        </a:lnTo>
                        <a:lnTo>
                          <a:pt x="129" y="333"/>
                        </a:lnTo>
                        <a:lnTo>
                          <a:pt x="129" y="252"/>
                        </a:lnTo>
                        <a:lnTo>
                          <a:pt x="0" y="234"/>
                        </a:lnTo>
                        <a:lnTo>
                          <a:pt x="16" y="189"/>
                        </a:lnTo>
                        <a:lnTo>
                          <a:pt x="132" y="18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920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3752" y="1488"/>
                    <a:ext cx="566" cy="1154"/>
                  </a:xfrm>
                  <a:custGeom>
                    <a:avLst/>
                    <a:gdLst>
                      <a:gd name="T0" fmla="*/ 13 w 566"/>
                      <a:gd name="T1" fmla="*/ 1145 h 1154"/>
                      <a:gd name="T2" fmla="*/ 0 w 566"/>
                      <a:gd name="T3" fmla="*/ 1088 h 1154"/>
                      <a:gd name="T4" fmla="*/ 31 w 566"/>
                      <a:gd name="T5" fmla="*/ 1042 h 1154"/>
                      <a:gd name="T6" fmla="*/ 134 w 566"/>
                      <a:gd name="T7" fmla="*/ 988 h 1154"/>
                      <a:gd name="T8" fmla="*/ 226 w 566"/>
                      <a:gd name="T9" fmla="*/ 927 h 1154"/>
                      <a:gd name="T10" fmla="*/ 313 w 566"/>
                      <a:gd name="T11" fmla="*/ 827 h 1154"/>
                      <a:gd name="T12" fmla="*/ 432 w 566"/>
                      <a:gd name="T13" fmla="*/ 689 h 1154"/>
                      <a:gd name="T14" fmla="*/ 463 w 566"/>
                      <a:gd name="T15" fmla="*/ 634 h 1154"/>
                      <a:gd name="T16" fmla="*/ 479 w 566"/>
                      <a:gd name="T17" fmla="*/ 580 h 1154"/>
                      <a:gd name="T18" fmla="*/ 472 w 566"/>
                      <a:gd name="T19" fmla="*/ 526 h 1154"/>
                      <a:gd name="T20" fmla="*/ 444 w 566"/>
                      <a:gd name="T21" fmla="*/ 426 h 1154"/>
                      <a:gd name="T22" fmla="*/ 376 w 566"/>
                      <a:gd name="T23" fmla="*/ 299 h 1154"/>
                      <a:gd name="T24" fmla="*/ 301 w 566"/>
                      <a:gd name="T25" fmla="*/ 229 h 1154"/>
                      <a:gd name="T26" fmla="*/ 235 w 566"/>
                      <a:gd name="T27" fmla="*/ 190 h 1154"/>
                      <a:gd name="T28" fmla="*/ 181 w 566"/>
                      <a:gd name="T29" fmla="*/ 184 h 1154"/>
                      <a:gd name="T30" fmla="*/ 153 w 566"/>
                      <a:gd name="T31" fmla="*/ 190 h 1154"/>
                      <a:gd name="T32" fmla="*/ 150 w 566"/>
                      <a:gd name="T33" fmla="*/ 163 h 1154"/>
                      <a:gd name="T34" fmla="*/ 215 w 566"/>
                      <a:gd name="T35" fmla="*/ 154 h 1154"/>
                      <a:gd name="T36" fmla="*/ 291 w 566"/>
                      <a:gd name="T37" fmla="*/ 154 h 1154"/>
                      <a:gd name="T38" fmla="*/ 238 w 566"/>
                      <a:gd name="T39" fmla="*/ 93 h 1154"/>
                      <a:gd name="T40" fmla="*/ 206 w 566"/>
                      <a:gd name="T41" fmla="*/ 45 h 1154"/>
                      <a:gd name="T42" fmla="*/ 229 w 566"/>
                      <a:gd name="T43" fmla="*/ 27 h 1154"/>
                      <a:gd name="T44" fmla="*/ 313 w 566"/>
                      <a:gd name="T45" fmla="*/ 109 h 1154"/>
                      <a:gd name="T46" fmla="*/ 329 w 566"/>
                      <a:gd name="T47" fmla="*/ 121 h 1154"/>
                      <a:gd name="T48" fmla="*/ 313 w 566"/>
                      <a:gd name="T49" fmla="*/ 57 h 1154"/>
                      <a:gd name="T50" fmla="*/ 301 w 566"/>
                      <a:gd name="T51" fmla="*/ 9 h 1154"/>
                      <a:gd name="T52" fmla="*/ 313 w 566"/>
                      <a:gd name="T53" fmla="*/ 0 h 1154"/>
                      <a:gd name="T54" fmla="*/ 341 w 566"/>
                      <a:gd name="T55" fmla="*/ 9 h 1154"/>
                      <a:gd name="T56" fmla="*/ 366 w 566"/>
                      <a:gd name="T57" fmla="*/ 121 h 1154"/>
                      <a:gd name="T58" fmla="*/ 379 w 566"/>
                      <a:gd name="T59" fmla="*/ 118 h 1154"/>
                      <a:gd name="T60" fmla="*/ 379 w 566"/>
                      <a:gd name="T61" fmla="*/ 30 h 1154"/>
                      <a:gd name="T62" fmla="*/ 404 w 566"/>
                      <a:gd name="T63" fmla="*/ 21 h 1154"/>
                      <a:gd name="T64" fmla="*/ 422 w 566"/>
                      <a:gd name="T65" fmla="*/ 36 h 1154"/>
                      <a:gd name="T66" fmla="*/ 413 w 566"/>
                      <a:gd name="T67" fmla="*/ 154 h 1154"/>
                      <a:gd name="T68" fmla="*/ 407 w 566"/>
                      <a:gd name="T69" fmla="*/ 202 h 1154"/>
                      <a:gd name="T70" fmla="*/ 422 w 566"/>
                      <a:gd name="T71" fmla="*/ 299 h 1154"/>
                      <a:gd name="T72" fmla="*/ 472 w 566"/>
                      <a:gd name="T73" fmla="*/ 402 h 1154"/>
                      <a:gd name="T74" fmla="*/ 525 w 566"/>
                      <a:gd name="T75" fmla="*/ 520 h 1154"/>
                      <a:gd name="T76" fmla="*/ 566 w 566"/>
                      <a:gd name="T77" fmla="*/ 607 h 1154"/>
                      <a:gd name="T78" fmla="*/ 563 w 566"/>
                      <a:gd name="T79" fmla="*/ 652 h 1154"/>
                      <a:gd name="T80" fmla="*/ 488 w 566"/>
                      <a:gd name="T81" fmla="*/ 734 h 1154"/>
                      <a:gd name="T82" fmla="*/ 385 w 566"/>
                      <a:gd name="T83" fmla="*/ 836 h 1154"/>
                      <a:gd name="T84" fmla="*/ 301 w 566"/>
                      <a:gd name="T85" fmla="*/ 937 h 1154"/>
                      <a:gd name="T86" fmla="*/ 197 w 566"/>
                      <a:gd name="T87" fmla="*/ 1070 h 1154"/>
                      <a:gd name="T88" fmla="*/ 112 w 566"/>
                      <a:gd name="T89" fmla="*/ 1136 h 1154"/>
                      <a:gd name="T90" fmla="*/ 47 w 566"/>
                      <a:gd name="T91" fmla="*/ 1154 h 1154"/>
                      <a:gd name="T92" fmla="*/ 13 w 566"/>
                      <a:gd name="T93" fmla="*/ 1145 h 115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66"/>
                      <a:gd name="T142" fmla="*/ 0 h 1154"/>
                      <a:gd name="T143" fmla="*/ 566 w 566"/>
                      <a:gd name="T144" fmla="*/ 1154 h 115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66" h="1154">
                        <a:moveTo>
                          <a:pt x="13" y="1145"/>
                        </a:moveTo>
                        <a:lnTo>
                          <a:pt x="0" y="1088"/>
                        </a:lnTo>
                        <a:lnTo>
                          <a:pt x="31" y="1042"/>
                        </a:lnTo>
                        <a:lnTo>
                          <a:pt x="134" y="988"/>
                        </a:lnTo>
                        <a:lnTo>
                          <a:pt x="226" y="927"/>
                        </a:lnTo>
                        <a:lnTo>
                          <a:pt x="313" y="827"/>
                        </a:lnTo>
                        <a:lnTo>
                          <a:pt x="432" y="689"/>
                        </a:lnTo>
                        <a:lnTo>
                          <a:pt x="463" y="634"/>
                        </a:lnTo>
                        <a:lnTo>
                          <a:pt x="479" y="580"/>
                        </a:lnTo>
                        <a:lnTo>
                          <a:pt x="472" y="526"/>
                        </a:lnTo>
                        <a:lnTo>
                          <a:pt x="444" y="426"/>
                        </a:lnTo>
                        <a:lnTo>
                          <a:pt x="376" y="299"/>
                        </a:lnTo>
                        <a:lnTo>
                          <a:pt x="301" y="229"/>
                        </a:lnTo>
                        <a:lnTo>
                          <a:pt x="235" y="190"/>
                        </a:lnTo>
                        <a:lnTo>
                          <a:pt x="181" y="184"/>
                        </a:lnTo>
                        <a:lnTo>
                          <a:pt x="153" y="190"/>
                        </a:lnTo>
                        <a:lnTo>
                          <a:pt x="150" y="163"/>
                        </a:lnTo>
                        <a:lnTo>
                          <a:pt x="215" y="154"/>
                        </a:lnTo>
                        <a:lnTo>
                          <a:pt x="291" y="154"/>
                        </a:lnTo>
                        <a:lnTo>
                          <a:pt x="238" y="93"/>
                        </a:lnTo>
                        <a:lnTo>
                          <a:pt x="206" y="45"/>
                        </a:lnTo>
                        <a:lnTo>
                          <a:pt x="229" y="27"/>
                        </a:lnTo>
                        <a:lnTo>
                          <a:pt x="313" y="109"/>
                        </a:lnTo>
                        <a:lnTo>
                          <a:pt x="329" y="121"/>
                        </a:lnTo>
                        <a:lnTo>
                          <a:pt x="313" y="57"/>
                        </a:lnTo>
                        <a:lnTo>
                          <a:pt x="301" y="9"/>
                        </a:lnTo>
                        <a:lnTo>
                          <a:pt x="313" y="0"/>
                        </a:lnTo>
                        <a:lnTo>
                          <a:pt x="341" y="9"/>
                        </a:lnTo>
                        <a:lnTo>
                          <a:pt x="366" y="121"/>
                        </a:lnTo>
                        <a:lnTo>
                          <a:pt x="379" y="118"/>
                        </a:lnTo>
                        <a:lnTo>
                          <a:pt x="379" y="30"/>
                        </a:lnTo>
                        <a:lnTo>
                          <a:pt x="404" y="21"/>
                        </a:lnTo>
                        <a:lnTo>
                          <a:pt x="422" y="36"/>
                        </a:lnTo>
                        <a:lnTo>
                          <a:pt x="413" y="154"/>
                        </a:lnTo>
                        <a:lnTo>
                          <a:pt x="407" y="202"/>
                        </a:lnTo>
                        <a:lnTo>
                          <a:pt x="422" y="299"/>
                        </a:lnTo>
                        <a:lnTo>
                          <a:pt x="472" y="402"/>
                        </a:lnTo>
                        <a:lnTo>
                          <a:pt x="525" y="520"/>
                        </a:lnTo>
                        <a:lnTo>
                          <a:pt x="566" y="607"/>
                        </a:lnTo>
                        <a:lnTo>
                          <a:pt x="563" y="652"/>
                        </a:lnTo>
                        <a:lnTo>
                          <a:pt x="488" y="734"/>
                        </a:lnTo>
                        <a:lnTo>
                          <a:pt x="385" y="836"/>
                        </a:lnTo>
                        <a:lnTo>
                          <a:pt x="301" y="937"/>
                        </a:lnTo>
                        <a:lnTo>
                          <a:pt x="197" y="1070"/>
                        </a:lnTo>
                        <a:lnTo>
                          <a:pt x="112" y="1136"/>
                        </a:lnTo>
                        <a:lnTo>
                          <a:pt x="47" y="1154"/>
                        </a:lnTo>
                        <a:lnTo>
                          <a:pt x="13" y="114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921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641" y="2564"/>
                    <a:ext cx="1037" cy="581"/>
                  </a:xfrm>
                  <a:custGeom>
                    <a:avLst/>
                    <a:gdLst>
                      <a:gd name="T0" fmla="*/ 210 w 1037"/>
                      <a:gd name="T1" fmla="*/ 468 h 581"/>
                      <a:gd name="T2" fmla="*/ 361 w 1037"/>
                      <a:gd name="T3" fmla="*/ 462 h 581"/>
                      <a:gd name="T4" fmla="*/ 498 w 1037"/>
                      <a:gd name="T5" fmla="*/ 444 h 581"/>
                      <a:gd name="T6" fmla="*/ 583 w 1037"/>
                      <a:gd name="T7" fmla="*/ 423 h 581"/>
                      <a:gd name="T8" fmla="*/ 705 w 1037"/>
                      <a:gd name="T9" fmla="*/ 354 h 581"/>
                      <a:gd name="T10" fmla="*/ 792 w 1037"/>
                      <a:gd name="T11" fmla="*/ 288 h 581"/>
                      <a:gd name="T12" fmla="*/ 906 w 1037"/>
                      <a:gd name="T13" fmla="*/ 207 h 581"/>
                      <a:gd name="T14" fmla="*/ 959 w 1037"/>
                      <a:gd name="T15" fmla="*/ 156 h 581"/>
                      <a:gd name="T16" fmla="*/ 1000 w 1037"/>
                      <a:gd name="T17" fmla="*/ 120 h 581"/>
                      <a:gd name="T18" fmla="*/ 1037 w 1037"/>
                      <a:gd name="T19" fmla="*/ 81 h 581"/>
                      <a:gd name="T20" fmla="*/ 1037 w 1037"/>
                      <a:gd name="T21" fmla="*/ 39 h 581"/>
                      <a:gd name="T22" fmla="*/ 996 w 1037"/>
                      <a:gd name="T23" fmla="*/ 0 h 581"/>
                      <a:gd name="T24" fmla="*/ 971 w 1037"/>
                      <a:gd name="T25" fmla="*/ 9 h 581"/>
                      <a:gd name="T26" fmla="*/ 903 w 1037"/>
                      <a:gd name="T27" fmla="*/ 90 h 581"/>
                      <a:gd name="T28" fmla="*/ 828 w 1037"/>
                      <a:gd name="T29" fmla="*/ 183 h 581"/>
                      <a:gd name="T30" fmla="*/ 752 w 1037"/>
                      <a:gd name="T31" fmla="*/ 270 h 581"/>
                      <a:gd name="T32" fmla="*/ 642 w 1037"/>
                      <a:gd name="T33" fmla="*/ 342 h 581"/>
                      <a:gd name="T34" fmla="*/ 548 w 1037"/>
                      <a:gd name="T35" fmla="*/ 390 h 581"/>
                      <a:gd name="T36" fmla="*/ 445 w 1037"/>
                      <a:gd name="T37" fmla="*/ 414 h 581"/>
                      <a:gd name="T38" fmla="*/ 301 w 1037"/>
                      <a:gd name="T39" fmla="*/ 417 h 581"/>
                      <a:gd name="T40" fmla="*/ 216 w 1037"/>
                      <a:gd name="T41" fmla="*/ 417 h 581"/>
                      <a:gd name="T42" fmla="*/ 144 w 1037"/>
                      <a:gd name="T43" fmla="*/ 363 h 581"/>
                      <a:gd name="T44" fmla="*/ 125 w 1037"/>
                      <a:gd name="T45" fmla="*/ 327 h 581"/>
                      <a:gd name="T46" fmla="*/ 94 w 1037"/>
                      <a:gd name="T47" fmla="*/ 327 h 581"/>
                      <a:gd name="T48" fmla="*/ 116 w 1037"/>
                      <a:gd name="T49" fmla="*/ 372 h 581"/>
                      <a:gd name="T50" fmla="*/ 150 w 1037"/>
                      <a:gd name="T51" fmla="*/ 414 h 581"/>
                      <a:gd name="T52" fmla="*/ 66 w 1037"/>
                      <a:gd name="T53" fmla="*/ 396 h 581"/>
                      <a:gd name="T54" fmla="*/ 3 w 1037"/>
                      <a:gd name="T55" fmla="*/ 387 h 581"/>
                      <a:gd name="T56" fmla="*/ 3 w 1037"/>
                      <a:gd name="T57" fmla="*/ 405 h 581"/>
                      <a:gd name="T58" fmla="*/ 59 w 1037"/>
                      <a:gd name="T59" fmla="*/ 417 h 581"/>
                      <a:gd name="T60" fmla="*/ 97 w 1037"/>
                      <a:gd name="T61" fmla="*/ 441 h 581"/>
                      <a:gd name="T62" fmla="*/ 131 w 1037"/>
                      <a:gd name="T63" fmla="*/ 444 h 581"/>
                      <a:gd name="T64" fmla="*/ 78 w 1037"/>
                      <a:gd name="T65" fmla="*/ 462 h 581"/>
                      <a:gd name="T66" fmla="*/ 0 w 1037"/>
                      <a:gd name="T67" fmla="*/ 481 h 581"/>
                      <a:gd name="T68" fmla="*/ 3 w 1037"/>
                      <a:gd name="T69" fmla="*/ 499 h 581"/>
                      <a:gd name="T70" fmla="*/ 28 w 1037"/>
                      <a:gd name="T71" fmla="*/ 505 h 581"/>
                      <a:gd name="T72" fmla="*/ 103 w 1037"/>
                      <a:gd name="T73" fmla="*/ 481 h 581"/>
                      <a:gd name="T74" fmla="*/ 150 w 1037"/>
                      <a:gd name="T75" fmla="*/ 477 h 581"/>
                      <a:gd name="T76" fmla="*/ 122 w 1037"/>
                      <a:gd name="T77" fmla="*/ 505 h 581"/>
                      <a:gd name="T78" fmla="*/ 78 w 1037"/>
                      <a:gd name="T79" fmla="*/ 550 h 581"/>
                      <a:gd name="T80" fmla="*/ 59 w 1037"/>
                      <a:gd name="T81" fmla="*/ 562 h 581"/>
                      <a:gd name="T82" fmla="*/ 75 w 1037"/>
                      <a:gd name="T83" fmla="*/ 581 h 581"/>
                      <a:gd name="T84" fmla="*/ 113 w 1037"/>
                      <a:gd name="T85" fmla="*/ 559 h 581"/>
                      <a:gd name="T86" fmla="*/ 163 w 1037"/>
                      <a:gd name="T87" fmla="*/ 514 h 581"/>
                      <a:gd name="T88" fmla="*/ 210 w 1037"/>
                      <a:gd name="T89" fmla="*/ 468 h 58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7"/>
                      <a:gd name="T136" fmla="*/ 0 h 581"/>
                      <a:gd name="T137" fmla="*/ 1037 w 1037"/>
                      <a:gd name="T138" fmla="*/ 581 h 58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7" h="581">
                        <a:moveTo>
                          <a:pt x="210" y="468"/>
                        </a:moveTo>
                        <a:lnTo>
                          <a:pt x="361" y="462"/>
                        </a:lnTo>
                        <a:lnTo>
                          <a:pt x="498" y="444"/>
                        </a:lnTo>
                        <a:lnTo>
                          <a:pt x="583" y="423"/>
                        </a:lnTo>
                        <a:lnTo>
                          <a:pt x="705" y="354"/>
                        </a:lnTo>
                        <a:lnTo>
                          <a:pt x="792" y="288"/>
                        </a:lnTo>
                        <a:lnTo>
                          <a:pt x="906" y="207"/>
                        </a:lnTo>
                        <a:lnTo>
                          <a:pt x="959" y="156"/>
                        </a:lnTo>
                        <a:lnTo>
                          <a:pt x="1000" y="120"/>
                        </a:lnTo>
                        <a:lnTo>
                          <a:pt x="1037" y="81"/>
                        </a:lnTo>
                        <a:lnTo>
                          <a:pt x="1037" y="39"/>
                        </a:lnTo>
                        <a:lnTo>
                          <a:pt x="996" y="0"/>
                        </a:lnTo>
                        <a:lnTo>
                          <a:pt x="971" y="9"/>
                        </a:lnTo>
                        <a:lnTo>
                          <a:pt x="903" y="90"/>
                        </a:lnTo>
                        <a:lnTo>
                          <a:pt x="828" y="183"/>
                        </a:lnTo>
                        <a:lnTo>
                          <a:pt x="752" y="270"/>
                        </a:lnTo>
                        <a:lnTo>
                          <a:pt x="642" y="342"/>
                        </a:lnTo>
                        <a:lnTo>
                          <a:pt x="548" y="390"/>
                        </a:lnTo>
                        <a:lnTo>
                          <a:pt x="445" y="414"/>
                        </a:lnTo>
                        <a:lnTo>
                          <a:pt x="301" y="417"/>
                        </a:lnTo>
                        <a:lnTo>
                          <a:pt x="216" y="417"/>
                        </a:lnTo>
                        <a:lnTo>
                          <a:pt x="144" y="363"/>
                        </a:lnTo>
                        <a:lnTo>
                          <a:pt x="125" y="327"/>
                        </a:lnTo>
                        <a:lnTo>
                          <a:pt x="94" y="327"/>
                        </a:lnTo>
                        <a:lnTo>
                          <a:pt x="116" y="372"/>
                        </a:lnTo>
                        <a:lnTo>
                          <a:pt x="150" y="414"/>
                        </a:lnTo>
                        <a:lnTo>
                          <a:pt x="66" y="396"/>
                        </a:lnTo>
                        <a:lnTo>
                          <a:pt x="3" y="387"/>
                        </a:lnTo>
                        <a:lnTo>
                          <a:pt x="3" y="405"/>
                        </a:lnTo>
                        <a:lnTo>
                          <a:pt x="59" y="417"/>
                        </a:lnTo>
                        <a:lnTo>
                          <a:pt x="97" y="441"/>
                        </a:lnTo>
                        <a:lnTo>
                          <a:pt x="131" y="444"/>
                        </a:lnTo>
                        <a:lnTo>
                          <a:pt x="78" y="462"/>
                        </a:lnTo>
                        <a:lnTo>
                          <a:pt x="0" y="481"/>
                        </a:lnTo>
                        <a:lnTo>
                          <a:pt x="3" y="499"/>
                        </a:lnTo>
                        <a:lnTo>
                          <a:pt x="28" y="505"/>
                        </a:lnTo>
                        <a:lnTo>
                          <a:pt x="103" y="481"/>
                        </a:lnTo>
                        <a:lnTo>
                          <a:pt x="150" y="477"/>
                        </a:lnTo>
                        <a:lnTo>
                          <a:pt x="122" y="505"/>
                        </a:lnTo>
                        <a:lnTo>
                          <a:pt x="78" y="550"/>
                        </a:lnTo>
                        <a:lnTo>
                          <a:pt x="59" y="562"/>
                        </a:lnTo>
                        <a:lnTo>
                          <a:pt x="75" y="581"/>
                        </a:lnTo>
                        <a:lnTo>
                          <a:pt x="113" y="559"/>
                        </a:lnTo>
                        <a:lnTo>
                          <a:pt x="163" y="514"/>
                        </a:lnTo>
                        <a:lnTo>
                          <a:pt x="210" y="46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922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3596" y="2504"/>
                    <a:ext cx="608" cy="800"/>
                  </a:xfrm>
                  <a:custGeom>
                    <a:avLst/>
                    <a:gdLst>
                      <a:gd name="T0" fmla="*/ 38 w 608"/>
                      <a:gd name="T1" fmla="*/ 90 h 800"/>
                      <a:gd name="T2" fmla="*/ 63 w 608"/>
                      <a:gd name="T3" fmla="*/ 27 h 800"/>
                      <a:gd name="T4" fmla="*/ 104 w 608"/>
                      <a:gd name="T5" fmla="*/ 0 h 800"/>
                      <a:gd name="T6" fmla="*/ 141 w 608"/>
                      <a:gd name="T7" fmla="*/ 0 h 800"/>
                      <a:gd name="T8" fmla="*/ 179 w 608"/>
                      <a:gd name="T9" fmla="*/ 18 h 800"/>
                      <a:gd name="T10" fmla="*/ 216 w 608"/>
                      <a:gd name="T11" fmla="*/ 54 h 800"/>
                      <a:gd name="T12" fmla="*/ 235 w 608"/>
                      <a:gd name="T13" fmla="*/ 117 h 800"/>
                      <a:gd name="T14" fmla="*/ 245 w 608"/>
                      <a:gd name="T15" fmla="*/ 180 h 800"/>
                      <a:gd name="T16" fmla="*/ 263 w 608"/>
                      <a:gd name="T17" fmla="*/ 243 h 800"/>
                      <a:gd name="T18" fmla="*/ 298 w 608"/>
                      <a:gd name="T19" fmla="*/ 312 h 800"/>
                      <a:gd name="T20" fmla="*/ 357 w 608"/>
                      <a:gd name="T21" fmla="*/ 384 h 800"/>
                      <a:gd name="T22" fmla="*/ 415 w 608"/>
                      <a:gd name="T23" fmla="*/ 432 h 800"/>
                      <a:gd name="T24" fmla="*/ 499 w 608"/>
                      <a:gd name="T25" fmla="*/ 468 h 800"/>
                      <a:gd name="T26" fmla="*/ 571 w 608"/>
                      <a:gd name="T27" fmla="*/ 522 h 800"/>
                      <a:gd name="T28" fmla="*/ 608 w 608"/>
                      <a:gd name="T29" fmla="*/ 577 h 800"/>
                      <a:gd name="T30" fmla="*/ 602 w 608"/>
                      <a:gd name="T31" fmla="*/ 622 h 800"/>
                      <a:gd name="T32" fmla="*/ 593 w 608"/>
                      <a:gd name="T33" fmla="*/ 676 h 800"/>
                      <a:gd name="T34" fmla="*/ 565 w 608"/>
                      <a:gd name="T35" fmla="*/ 712 h 800"/>
                      <a:gd name="T36" fmla="*/ 518 w 608"/>
                      <a:gd name="T37" fmla="*/ 757 h 800"/>
                      <a:gd name="T38" fmla="*/ 449 w 608"/>
                      <a:gd name="T39" fmla="*/ 790 h 800"/>
                      <a:gd name="T40" fmla="*/ 396 w 608"/>
                      <a:gd name="T41" fmla="*/ 800 h 800"/>
                      <a:gd name="T42" fmla="*/ 320 w 608"/>
                      <a:gd name="T43" fmla="*/ 784 h 800"/>
                      <a:gd name="T44" fmla="*/ 251 w 608"/>
                      <a:gd name="T45" fmla="*/ 748 h 800"/>
                      <a:gd name="T46" fmla="*/ 179 w 608"/>
                      <a:gd name="T47" fmla="*/ 694 h 800"/>
                      <a:gd name="T48" fmla="*/ 129 w 608"/>
                      <a:gd name="T49" fmla="*/ 631 h 800"/>
                      <a:gd name="T50" fmla="*/ 82 w 608"/>
                      <a:gd name="T51" fmla="*/ 550 h 800"/>
                      <a:gd name="T52" fmla="*/ 44 w 608"/>
                      <a:gd name="T53" fmla="*/ 456 h 800"/>
                      <a:gd name="T54" fmla="*/ 19 w 608"/>
                      <a:gd name="T55" fmla="*/ 375 h 800"/>
                      <a:gd name="T56" fmla="*/ 7 w 608"/>
                      <a:gd name="T57" fmla="*/ 297 h 800"/>
                      <a:gd name="T58" fmla="*/ 0 w 608"/>
                      <a:gd name="T59" fmla="*/ 189 h 800"/>
                      <a:gd name="T60" fmla="*/ 19 w 608"/>
                      <a:gd name="T61" fmla="*/ 117 h 800"/>
                      <a:gd name="T62" fmla="*/ 38 w 608"/>
                      <a:gd name="T63" fmla="*/ 90 h 8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08"/>
                      <a:gd name="T97" fmla="*/ 0 h 800"/>
                      <a:gd name="T98" fmla="*/ 608 w 608"/>
                      <a:gd name="T99" fmla="*/ 800 h 8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08" h="800">
                        <a:moveTo>
                          <a:pt x="38" y="90"/>
                        </a:moveTo>
                        <a:lnTo>
                          <a:pt x="63" y="27"/>
                        </a:lnTo>
                        <a:lnTo>
                          <a:pt x="104" y="0"/>
                        </a:lnTo>
                        <a:lnTo>
                          <a:pt x="141" y="0"/>
                        </a:lnTo>
                        <a:lnTo>
                          <a:pt x="179" y="18"/>
                        </a:lnTo>
                        <a:lnTo>
                          <a:pt x="216" y="54"/>
                        </a:lnTo>
                        <a:lnTo>
                          <a:pt x="235" y="117"/>
                        </a:lnTo>
                        <a:lnTo>
                          <a:pt x="245" y="180"/>
                        </a:lnTo>
                        <a:lnTo>
                          <a:pt x="263" y="243"/>
                        </a:lnTo>
                        <a:lnTo>
                          <a:pt x="298" y="312"/>
                        </a:lnTo>
                        <a:lnTo>
                          <a:pt x="357" y="384"/>
                        </a:lnTo>
                        <a:lnTo>
                          <a:pt x="415" y="432"/>
                        </a:lnTo>
                        <a:lnTo>
                          <a:pt x="499" y="468"/>
                        </a:lnTo>
                        <a:lnTo>
                          <a:pt x="571" y="522"/>
                        </a:lnTo>
                        <a:lnTo>
                          <a:pt x="608" y="577"/>
                        </a:lnTo>
                        <a:lnTo>
                          <a:pt x="602" y="622"/>
                        </a:lnTo>
                        <a:lnTo>
                          <a:pt x="593" y="676"/>
                        </a:lnTo>
                        <a:lnTo>
                          <a:pt x="565" y="712"/>
                        </a:lnTo>
                        <a:lnTo>
                          <a:pt x="518" y="757"/>
                        </a:lnTo>
                        <a:lnTo>
                          <a:pt x="449" y="790"/>
                        </a:lnTo>
                        <a:lnTo>
                          <a:pt x="396" y="800"/>
                        </a:lnTo>
                        <a:lnTo>
                          <a:pt x="320" y="784"/>
                        </a:lnTo>
                        <a:lnTo>
                          <a:pt x="251" y="748"/>
                        </a:lnTo>
                        <a:lnTo>
                          <a:pt x="179" y="694"/>
                        </a:lnTo>
                        <a:lnTo>
                          <a:pt x="129" y="631"/>
                        </a:lnTo>
                        <a:lnTo>
                          <a:pt x="82" y="550"/>
                        </a:lnTo>
                        <a:lnTo>
                          <a:pt x="44" y="456"/>
                        </a:lnTo>
                        <a:lnTo>
                          <a:pt x="19" y="375"/>
                        </a:lnTo>
                        <a:lnTo>
                          <a:pt x="7" y="297"/>
                        </a:lnTo>
                        <a:lnTo>
                          <a:pt x="0" y="189"/>
                        </a:lnTo>
                        <a:lnTo>
                          <a:pt x="19" y="117"/>
                        </a:lnTo>
                        <a:lnTo>
                          <a:pt x="38" y="9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923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4094" y="2846"/>
                    <a:ext cx="1043" cy="726"/>
                  </a:xfrm>
                  <a:custGeom>
                    <a:avLst/>
                    <a:gdLst>
                      <a:gd name="T0" fmla="*/ 116 w 1043"/>
                      <a:gd name="T1" fmla="*/ 230 h 726"/>
                      <a:gd name="T2" fmla="*/ 216 w 1043"/>
                      <a:gd name="T3" fmla="*/ 147 h 726"/>
                      <a:gd name="T4" fmla="*/ 338 w 1043"/>
                      <a:gd name="T5" fmla="*/ 72 h 726"/>
                      <a:gd name="T6" fmla="*/ 417 w 1043"/>
                      <a:gd name="T7" fmla="*/ 27 h 726"/>
                      <a:gd name="T8" fmla="*/ 479 w 1043"/>
                      <a:gd name="T9" fmla="*/ 12 h 726"/>
                      <a:gd name="T10" fmla="*/ 529 w 1043"/>
                      <a:gd name="T11" fmla="*/ 0 h 726"/>
                      <a:gd name="T12" fmla="*/ 573 w 1043"/>
                      <a:gd name="T13" fmla="*/ 18 h 726"/>
                      <a:gd name="T14" fmla="*/ 601 w 1043"/>
                      <a:gd name="T15" fmla="*/ 75 h 726"/>
                      <a:gd name="T16" fmla="*/ 620 w 1043"/>
                      <a:gd name="T17" fmla="*/ 230 h 726"/>
                      <a:gd name="T18" fmla="*/ 620 w 1043"/>
                      <a:gd name="T19" fmla="*/ 416 h 726"/>
                      <a:gd name="T20" fmla="*/ 620 w 1043"/>
                      <a:gd name="T21" fmla="*/ 536 h 726"/>
                      <a:gd name="T22" fmla="*/ 642 w 1043"/>
                      <a:gd name="T23" fmla="*/ 609 h 726"/>
                      <a:gd name="T24" fmla="*/ 686 w 1043"/>
                      <a:gd name="T25" fmla="*/ 597 h 726"/>
                      <a:gd name="T26" fmla="*/ 717 w 1043"/>
                      <a:gd name="T27" fmla="*/ 552 h 726"/>
                      <a:gd name="T28" fmla="*/ 779 w 1043"/>
                      <a:gd name="T29" fmla="*/ 500 h 726"/>
                      <a:gd name="T30" fmla="*/ 876 w 1043"/>
                      <a:gd name="T31" fmla="*/ 470 h 726"/>
                      <a:gd name="T32" fmla="*/ 943 w 1043"/>
                      <a:gd name="T33" fmla="*/ 470 h 726"/>
                      <a:gd name="T34" fmla="*/ 1043 w 1043"/>
                      <a:gd name="T35" fmla="*/ 488 h 726"/>
                      <a:gd name="T36" fmla="*/ 1037 w 1043"/>
                      <a:gd name="T37" fmla="*/ 524 h 726"/>
                      <a:gd name="T38" fmla="*/ 1015 w 1043"/>
                      <a:gd name="T39" fmla="*/ 555 h 726"/>
                      <a:gd name="T40" fmla="*/ 981 w 1043"/>
                      <a:gd name="T41" fmla="*/ 561 h 726"/>
                      <a:gd name="T42" fmla="*/ 943 w 1043"/>
                      <a:gd name="T43" fmla="*/ 542 h 726"/>
                      <a:gd name="T44" fmla="*/ 886 w 1043"/>
                      <a:gd name="T45" fmla="*/ 518 h 726"/>
                      <a:gd name="T46" fmla="*/ 829 w 1043"/>
                      <a:gd name="T47" fmla="*/ 518 h 726"/>
                      <a:gd name="T48" fmla="*/ 754 w 1043"/>
                      <a:gd name="T49" fmla="*/ 564 h 726"/>
                      <a:gd name="T50" fmla="*/ 708 w 1043"/>
                      <a:gd name="T51" fmla="*/ 633 h 726"/>
                      <a:gd name="T52" fmla="*/ 698 w 1043"/>
                      <a:gd name="T53" fmla="*/ 690 h 726"/>
                      <a:gd name="T54" fmla="*/ 679 w 1043"/>
                      <a:gd name="T55" fmla="*/ 726 h 726"/>
                      <a:gd name="T56" fmla="*/ 604 w 1043"/>
                      <a:gd name="T57" fmla="*/ 723 h 726"/>
                      <a:gd name="T58" fmla="*/ 601 w 1043"/>
                      <a:gd name="T59" fmla="*/ 669 h 726"/>
                      <a:gd name="T60" fmla="*/ 576 w 1043"/>
                      <a:gd name="T61" fmla="*/ 591 h 726"/>
                      <a:gd name="T62" fmla="*/ 567 w 1043"/>
                      <a:gd name="T63" fmla="*/ 509 h 726"/>
                      <a:gd name="T64" fmla="*/ 573 w 1043"/>
                      <a:gd name="T65" fmla="*/ 401 h 726"/>
                      <a:gd name="T66" fmla="*/ 564 w 1043"/>
                      <a:gd name="T67" fmla="*/ 248 h 726"/>
                      <a:gd name="T68" fmla="*/ 558 w 1043"/>
                      <a:gd name="T69" fmla="*/ 147 h 726"/>
                      <a:gd name="T70" fmla="*/ 539 w 1043"/>
                      <a:gd name="T71" fmla="*/ 111 h 726"/>
                      <a:gd name="T72" fmla="*/ 501 w 1043"/>
                      <a:gd name="T73" fmla="*/ 75 h 726"/>
                      <a:gd name="T74" fmla="*/ 461 w 1043"/>
                      <a:gd name="T75" fmla="*/ 75 h 726"/>
                      <a:gd name="T76" fmla="*/ 403 w 1043"/>
                      <a:gd name="T77" fmla="*/ 111 h 726"/>
                      <a:gd name="T78" fmla="*/ 328 w 1043"/>
                      <a:gd name="T79" fmla="*/ 181 h 726"/>
                      <a:gd name="T80" fmla="*/ 235 w 1043"/>
                      <a:gd name="T81" fmla="*/ 272 h 726"/>
                      <a:gd name="T82" fmla="*/ 141 w 1043"/>
                      <a:gd name="T83" fmla="*/ 356 h 726"/>
                      <a:gd name="T84" fmla="*/ 94 w 1043"/>
                      <a:gd name="T85" fmla="*/ 383 h 726"/>
                      <a:gd name="T86" fmla="*/ 38 w 1043"/>
                      <a:gd name="T87" fmla="*/ 383 h 726"/>
                      <a:gd name="T88" fmla="*/ 0 w 1043"/>
                      <a:gd name="T89" fmla="*/ 344 h 726"/>
                      <a:gd name="T90" fmla="*/ 3 w 1043"/>
                      <a:gd name="T91" fmla="*/ 281 h 726"/>
                      <a:gd name="T92" fmla="*/ 41 w 1043"/>
                      <a:gd name="T93" fmla="*/ 248 h 726"/>
                      <a:gd name="T94" fmla="*/ 84 w 1043"/>
                      <a:gd name="T95" fmla="*/ 239 h 726"/>
                      <a:gd name="T96" fmla="*/ 116 w 1043"/>
                      <a:gd name="T97" fmla="*/ 230 h 72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43"/>
                      <a:gd name="T148" fmla="*/ 0 h 726"/>
                      <a:gd name="T149" fmla="*/ 1043 w 1043"/>
                      <a:gd name="T150" fmla="*/ 726 h 72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43" h="726">
                        <a:moveTo>
                          <a:pt x="116" y="230"/>
                        </a:moveTo>
                        <a:lnTo>
                          <a:pt x="216" y="147"/>
                        </a:lnTo>
                        <a:lnTo>
                          <a:pt x="338" y="72"/>
                        </a:lnTo>
                        <a:lnTo>
                          <a:pt x="417" y="27"/>
                        </a:lnTo>
                        <a:lnTo>
                          <a:pt x="479" y="12"/>
                        </a:lnTo>
                        <a:lnTo>
                          <a:pt x="529" y="0"/>
                        </a:lnTo>
                        <a:lnTo>
                          <a:pt x="573" y="18"/>
                        </a:lnTo>
                        <a:lnTo>
                          <a:pt x="601" y="75"/>
                        </a:lnTo>
                        <a:lnTo>
                          <a:pt x="620" y="230"/>
                        </a:lnTo>
                        <a:lnTo>
                          <a:pt x="620" y="416"/>
                        </a:lnTo>
                        <a:lnTo>
                          <a:pt x="620" y="536"/>
                        </a:lnTo>
                        <a:lnTo>
                          <a:pt x="642" y="609"/>
                        </a:lnTo>
                        <a:lnTo>
                          <a:pt x="686" y="597"/>
                        </a:lnTo>
                        <a:lnTo>
                          <a:pt x="717" y="552"/>
                        </a:lnTo>
                        <a:lnTo>
                          <a:pt x="779" y="500"/>
                        </a:lnTo>
                        <a:lnTo>
                          <a:pt x="876" y="470"/>
                        </a:lnTo>
                        <a:lnTo>
                          <a:pt x="943" y="470"/>
                        </a:lnTo>
                        <a:lnTo>
                          <a:pt x="1043" y="488"/>
                        </a:lnTo>
                        <a:lnTo>
                          <a:pt x="1037" y="524"/>
                        </a:lnTo>
                        <a:lnTo>
                          <a:pt x="1015" y="555"/>
                        </a:lnTo>
                        <a:lnTo>
                          <a:pt x="981" y="561"/>
                        </a:lnTo>
                        <a:lnTo>
                          <a:pt x="943" y="542"/>
                        </a:lnTo>
                        <a:lnTo>
                          <a:pt x="886" y="518"/>
                        </a:lnTo>
                        <a:lnTo>
                          <a:pt x="829" y="518"/>
                        </a:lnTo>
                        <a:lnTo>
                          <a:pt x="754" y="564"/>
                        </a:lnTo>
                        <a:lnTo>
                          <a:pt x="708" y="633"/>
                        </a:lnTo>
                        <a:lnTo>
                          <a:pt x="698" y="690"/>
                        </a:lnTo>
                        <a:lnTo>
                          <a:pt x="679" y="726"/>
                        </a:lnTo>
                        <a:lnTo>
                          <a:pt x="604" y="723"/>
                        </a:lnTo>
                        <a:lnTo>
                          <a:pt x="601" y="669"/>
                        </a:lnTo>
                        <a:lnTo>
                          <a:pt x="576" y="591"/>
                        </a:lnTo>
                        <a:lnTo>
                          <a:pt x="567" y="509"/>
                        </a:lnTo>
                        <a:lnTo>
                          <a:pt x="573" y="401"/>
                        </a:lnTo>
                        <a:lnTo>
                          <a:pt x="564" y="248"/>
                        </a:lnTo>
                        <a:lnTo>
                          <a:pt x="558" y="147"/>
                        </a:lnTo>
                        <a:lnTo>
                          <a:pt x="539" y="111"/>
                        </a:lnTo>
                        <a:lnTo>
                          <a:pt x="501" y="75"/>
                        </a:lnTo>
                        <a:lnTo>
                          <a:pt x="461" y="75"/>
                        </a:lnTo>
                        <a:lnTo>
                          <a:pt x="403" y="111"/>
                        </a:lnTo>
                        <a:lnTo>
                          <a:pt x="328" y="181"/>
                        </a:lnTo>
                        <a:lnTo>
                          <a:pt x="235" y="272"/>
                        </a:lnTo>
                        <a:lnTo>
                          <a:pt x="141" y="356"/>
                        </a:lnTo>
                        <a:lnTo>
                          <a:pt x="94" y="383"/>
                        </a:lnTo>
                        <a:lnTo>
                          <a:pt x="38" y="383"/>
                        </a:lnTo>
                        <a:lnTo>
                          <a:pt x="0" y="344"/>
                        </a:lnTo>
                        <a:lnTo>
                          <a:pt x="3" y="281"/>
                        </a:lnTo>
                        <a:lnTo>
                          <a:pt x="41" y="248"/>
                        </a:lnTo>
                        <a:lnTo>
                          <a:pt x="84" y="239"/>
                        </a:lnTo>
                        <a:lnTo>
                          <a:pt x="116" y="23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924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38" y="3162"/>
                    <a:ext cx="713" cy="762"/>
                  </a:xfrm>
                  <a:custGeom>
                    <a:avLst/>
                    <a:gdLst>
                      <a:gd name="T0" fmla="*/ 0 w 713"/>
                      <a:gd name="T1" fmla="*/ 64 h 762"/>
                      <a:gd name="T2" fmla="*/ 22 w 713"/>
                      <a:gd name="T3" fmla="*/ 16 h 762"/>
                      <a:gd name="T4" fmla="*/ 69 w 713"/>
                      <a:gd name="T5" fmla="*/ 0 h 762"/>
                      <a:gd name="T6" fmla="*/ 134 w 713"/>
                      <a:gd name="T7" fmla="*/ 7 h 762"/>
                      <a:gd name="T8" fmla="*/ 150 w 713"/>
                      <a:gd name="T9" fmla="*/ 52 h 762"/>
                      <a:gd name="T10" fmla="*/ 125 w 713"/>
                      <a:gd name="T11" fmla="*/ 227 h 762"/>
                      <a:gd name="T12" fmla="*/ 122 w 713"/>
                      <a:gd name="T13" fmla="*/ 360 h 762"/>
                      <a:gd name="T14" fmla="*/ 116 w 713"/>
                      <a:gd name="T15" fmla="*/ 435 h 762"/>
                      <a:gd name="T16" fmla="*/ 116 w 713"/>
                      <a:gd name="T17" fmla="*/ 450 h 762"/>
                      <a:gd name="T18" fmla="*/ 131 w 713"/>
                      <a:gd name="T19" fmla="*/ 524 h 762"/>
                      <a:gd name="T20" fmla="*/ 172 w 713"/>
                      <a:gd name="T21" fmla="*/ 536 h 762"/>
                      <a:gd name="T22" fmla="*/ 225 w 713"/>
                      <a:gd name="T23" fmla="*/ 524 h 762"/>
                      <a:gd name="T24" fmla="*/ 303 w 713"/>
                      <a:gd name="T25" fmla="*/ 481 h 762"/>
                      <a:gd name="T26" fmla="*/ 387 w 713"/>
                      <a:gd name="T27" fmla="*/ 460 h 762"/>
                      <a:gd name="T28" fmla="*/ 482 w 713"/>
                      <a:gd name="T29" fmla="*/ 444 h 762"/>
                      <a:gd name="T30" fmla="*/ 585 w 713"/>
                      <a:gd name="T31" fmla="*/ 432 h 762"/>
                      <a:gd name="T32" fmla="*/ 660 w 713"/>
                      <a:gd name="T33" fmla="*/ 432 h 762"/>
                      <a:gd name="T34" fmla="*/ 694 w 713"/>
                      <a:gd name="T35" fmla="*/ 441 h 762"/>
                      <a:gd name="T36" fmla="*/ 713 w 713"/>
                      <a:gd name="T37" fmla="*/ 463 h 762"/>
                      <a:gd name="T38" fmla="*/ 704 w 713"/>
                      <a:gd name="T39" fmla="*/ 496 h 762"/>
                      <a:gd name="T40" fmla="*/ 657 w 713"/>
                      <a:gd name="T41" fmla="*/ 524 h 762"/>
                      <a:gd name="T42" fmla="*/ 613 w 713"/>
                      <a:gd name="T43" fmla="*/ 563 h 762"/>
                      <a:gd name="T44" fmla="*/ 572 w 713"/>
                      <a:gd name="T45" fmla="*/ 618 h 762"/>
                      <a:gd name="T46" fmla="*/ 547 w 713"/>
                      <a:gd name="T47" fmla="*/ 663 h 762"/>
                      <a:gd name="T48" fmla="*/ 526 w 713"/>
                      <a:gd name="T49" fmla="*/ 708 h 762"/>
                      <a:gd name="T50" fmla="*/ 510 w 713"/>
                      <a:gd name="T51" fmla="*/ 762 h 762"/>
                      <a:gd name="T52" fmla="*/ 488 w 713"/>
                      <a:gd name="T53" fmla="*/ 762 h 762"/>
                      <a:gd name="T54" fmla="*/ 469 w 713"/>
                      <a:gd name="T55" fmla="*/ 741 h 762"/>
                      <a:gd name="T56" fmla="*/ 462 w 713"/>
                      <a:gd name="T57" fmla="*/ 681 h 762"/>
                      <a:gd name="T58" fmla="*/ 507 w 713"/>
                      <a:gd name="T59" fmla="*/ 627 h 762"/>
                      <a:gd name="T60" fmla="*/ 566 w 713"/>
                      <a:gd name="T61" fmla="*/ 563 h 762"/>
                      <a:gd name="T62" fmla="*/ 622 w 713"/>
                      <a:gd name="T63" fmla="*/ 515 h 762"/>
                      <a:gd name="T64" fmla="*/ 647 w 713"/>
                      <a:gd name="T65" fmla="*/ 499 h 762"/>
                      <a:gd name="T66" fmla="*/ 657 w 713"/>
                      <a:gd name="T67" fmla="*/ 478 h 762"/>
                      <a:gd name="T68" fmla="*/ 632 w 713"/>
                      <a:gd name="T69" fmla="*/ 463 h 762"/>
                      <a:gd name="T70" fmla="*/ 547 w 713"/>
                      <a:gd name="T71" fmla="*/ 463 h 762"/>
                      <a:gd name="T72" fmla="*/ 440 w 713"/>
                      <a:gd name="T73" fmla="*/ 481 h 762"/>
                      <a:gd name="T74" fmla="*/ 356 w 713"/>
                      <a:gd name="T75" fmla="*/ 509 h 762"/>
                      <a:gd name="T76" fmla="*/ 265 w 713"/>
                      <a:gd name="T77" fmla="*/ 560 h 762"/>
                      <a:gd name="T78" fmla="*/ 187 w 713"/>
                      <a:gd name="T79" fmla="*/ 596 h 762"/>
                      <a:gd name="T80" fmla="*/ 103 w 713"/>
                      <a:gd name="T81" fmla="*/ 599 h 762"/>
                      <a:gd name="T82" fmla="*/ 69 w 713"/>
                      <a:gd name="T83" fmla="*/ 587 h 762"/>
                      <a:gd name="T84" fmla="*/ 50 w 713"/>
                      <a:gd name="T85" fmla="*/ 542 h 762"/>
                      <a:gd name="T86" fmla="*/ 37 w 713"/>
                      <a:gd name="T87" fmla="*/ 478 h 762"/>
                      <a:gd name="T88" fmla="*/ 31 w 713"/>
                      <a:gd name="T89" fmla="*/ 360 h 762"/>
                      <a:gd name="T90" fmla="*/ 19 w 713"/>
                      <a:gd name="T91" fmla="*/ 151 h 762"/>
                      <a:gd name="T92" fmla="*/ 0 w 713"/>
                      <a:gd name="T93" fmla="*/ 64 h 76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13"/>
                      <a:gd name="T142" fmla="*/ 0 h 762"/>
                      <a:gd name="T143" fmla="*/ 713 w 713"/>
                      <a:gd name="T144" fmla="*/ 762 h 76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13" h="762">
                        <a:moveTo>
                          <a:pt x="0" y="64"/>
                        </a:moveTo>
                        <a:lnTo>
                          <a:pt x="22" y="16"/>
                        </a:lnTo>
                        <a:lnTo>
                          <a:pt x="69" y="0"/>
                        </a:lnTo>
                        <a:lnTo>
                          <a:pt x="134" y="7"/>
                        </a:lnTo>
                        <a:lnTo>
                          <a:pt x="150" y="52"/>
                        </a:lnTo>
                        <a:lnTo>
                          <a:pt x="125" y="227"/>
                        </a:lnTo>
                        <a:lnTo>
                          <a:pt x="122" y="360"/>
                        </a:lnTo>
                        <a:lnTo>
                          <a:pt x="116" y="435"/>
                        </a:lnTo>
                        <a:lnTo>
                          <a:pt x="116" y="450"/>
                        </a:lnTo>
                        <a:lnTo>
                          <a:pt x="131" y="524"/>
                        </a:lnTo>
                        <a:lnTo>
                          <a:pt x="172" y="536"/>
                        </a:lnTo>
                        <a:lnTo>
                          <a:pt x="225" y="524"/>
                        </a:lnTo>
                        <a:lnTo>
                          <a:pt x="303" y="481"/>
                        </a:lnTo>
                        <a:lnTo>
                          <a:pt x="387" y="460"/>
                        </a:lnTo>
                        <a:lnTo>
                          <a:pt x="482" y="444"/>
                        </a:lnTo>
                        <a:lnTo>
                          <a:pt x="585" y="432"/>
                        </a:lnTo>
                        <a:lnTo>
                          <a:pt x="660" y="432"/>
                        </a:lnTo>
                        <a:lnTo>
                          <a:pt x="694" y="441"/>
                        </a:lnTo>
                        <a:lnTo>
                          <a:pt x="713" y="463"/>
                        </a:lnTo>
                        <a:lnTo>
                          <a:pt x="704" y="496"/>
                        </a:lnTo>
                        <a:lnTo>
                          <a:pt x="657" y="524"/>
                        </a:lnTo>
                        <a:lnTo>
                          <a:pt x="613" y="563"/>
                        </a:lnTo>
                        <a:lnTo>
                          <a:pt x="572" y="618"/>
                        </a:lnTo>
                        <a:lnTo>
                          <a:pt x="547" y="663"/>
                        </a:lnTo>
                        <a:lnTo>
                          <a:pt x="526" y="708"/>
                        </a:lnTo>
                        <a:lnTo>
                          <a:pt x="510" y="762"/>
                        </a:lnTo>
                        <a:lnTo>
                          <a:pt x="488" y="762"/>
                        </a:lnTo>
                        <a:lnTo>
                          <a:pt x="469" y="741"/>
                        </a:lnTo>
                        <a:lnTo>
                          <a:pt x="462" y="681"/>
                        </a:lnTo>
                        <a:lnTo>
                          <a:pt x="507" y="627"/>
                        </a:lnTo>
                        <a:lnTo>
                          <a:pt x="566" y="563"/>
                        </a:lnTo>
                        <a:lnTo>
                          <a:pt x="622" y="515"/>
                        </a:lnTo>
                        <a:lnTo>
                          <a:pt x="647" y="499"/>
                        </a:lnTo>
                        <a:lnTo>
                          <a:pt x="657" y="478"/>
                        </a:lnTo>
                        <a:lnTo>
                          <a:pt x="632" y="463"/>
                        </a:lnTo>
                        <a:lnTo>
                          <a:pt x="547" y="463"/>
                        </a:lnTo>
                        <a:lnTo>
                          <a:pt x="440" y="481"/>
                        </a:lnTo>
                        <a:lnTo>
                          <a:pt x="356" y="509"/>
                        </a:lnTo>
                        <a:lnTo>
                          <a:pt x="265" y="560"/>
                        </a:lnTo>
                        <a:lnTo>
                          <a:pt x="187" y="596"/>
                        </a:lnTo>
                        <a:lnTo>
                          <a:pt x="103" y="599"/>
                        </a:lnTo>
                        <a:lnTo>
                          <a:pt x="69" y="587"/>
                        </a:lnTo>
                        <a:lnTo>
                          <a:pt x="50" y="542"/>
                        </a:lnTo>
                        <a:lnTo>
                          <a:pt x="37" y="478"/>
                        </a:lnTo>
                        <a:lnTo>
                          <a:pt x="31" y="360"/>
                        </a:lnTo>
                        <a:lnTo>
                          <a:pt x="19" y="151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9915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4864" y="3099"/>
                  <a:ext cx="432" cy="877"/>
                  <a:chOff x="4864" y="3099"/>
                  <a:chExt cx="432" cy="877"/>
                </a:xfrm>
              </p:grpSpPr>
              <p:sp>
                <p:nvSpPr>
                  <p:cNvPr id="419916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4956" y="3588"/>
                    <a:ext cx="340" cy="109"/>
                  </a:xfrm>
                  <a:custGeom>
                    <a:avLst/>
                    <a:gdLst>
                      <a:gd name="T0" fmla="*/ 340 w 340"/>
                      <a:gd name="T1" fmla="*/ 109 h 109"/>
                      <a:gd name="T2" fmla="*/ 165 w 340"/>
                      <a:gd name="T3" fmla="*/ 30 h 109"/>
                      <a:gd name="T4" fmla="*/ 48 w 340"/>
                      <a:gd name="T5" fmla="*/ 0 h 109"/>
                      <a:gd name="T6" fmla="*/ 10 w 340"/>
                      <a:gd name="T7" fmla="*/ 0 h 109"/>
                      <a:gd name="T8" fmla="*/ 0 w 340"/>
                      <a:gd name="T9" fmla="*/ 27 h 109"/>
                      <a:gd name="T10" fmla="*/ 22 w 340"/>
                      <a:gd name="T11" fmla="*/ 48 h 109"/>
                      <a:gd name="T12" fmla="*/ 70 w 340"/>
                      <a:gd name="T13" fmla="*/ 54 h 109"/>
                      <a:gd name="T14" fmla="*/ 184 w 340"/>
                      <a:gd name="T15" fmla="*/ 75 h 109"/>
                      <a:gd name="T16" fmla="*/ 340 w 340"/>
                      <a:gd name="T17" fmla="*/ 109 h 1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0"/>
                      <a:gd name="T28" fmla="*/ 0 h 109"/>
                      <a:gd name="T29" fmla="*/ 340 w 340"/>
                      <a:gd name="T30" fmla="*/ 109 h 1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0" h="109">
                        <a:moveTo>
                          <a:pt x="340" y="109"/>
                        </a:moveTo>
                        <a:lnTo>
                          <a:pt x="165" y="30"/>
                        </a:lnTo>
                        <a:lnTo>
                          <a:pt x="48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  <a:lnTo>
                          <a:pt x="22" y="48"/>
                        </a:lnTo>
                        <a:lnTo>
                          <a:pt x="70" y="54"/>
                        </a:lnTo>
                        <a:lnTo>
                          <a:pt x="184" y="75"/>
                        </a:lnTo>
                        <a:lnTo>
                          <a:pt x="340" y="10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917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4864" y="3685"/>
                    <a:ext cx="97" cy="291"/>
                  </a:xfrm>
                  <a:custGeom>
                    <a:avLst/>
                    <a:gdLst>
                      <a:gd name="T0" fmla="*/ 97 w 97"/>
                      <a:gd name="T1" fmla="*/ 291 h 291"/>
                      <a:gd name="T2" fmla="*/ 94 w 97"/>
                      <a:gd name="T3" fmla="*/ 148 h 291"/>
                      <a:gd name="T4" fmla="*/ 69 w 97"/>
                      <a:gd name="T5" fmla="*/ 39 h 291"/>
                      <a:gd name="T6" fmla="*/ 41 w 97"/>
                      <a:gd name="T7" fmla="*/ 0 h 291"/>
                      <a:gd name="T8" fmla="*/ 19 w 97"/>
                      <a:gd name="T9" fmla="*/ 0 h 291"/>
                      <a:gd name="T10" fmla="*/ 0 w 97"/>
                      <a:gd name="T11" fmla="*/ 12 h 291"/>
                      <a:gd name="T12" fmla="*/ 0 w 97"/>
                      <a:gd name="T13" fmla="*/ 54 h 291"/>
                      <a:gd name="T14" fmla="*/ 47 w 97"/>
                      <a:gd name="T15" fmla="*/ 184 h 291"/>
                      <a:gd name="T16" fmla="*/ 97 w 97"/>
                      <a:gd name="T17" fmla="*/ 291 h 2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7"/>
                      <a:gd name="T28" fmla="*/ 0 h 291"/>
                      <a:gd name="T29" fmla="*/ 97 w 97"/>
                      <a:gd name="T30" fmla="*/ 291 h 29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7" h="291">
                        <a:moveTo>
                          <a:pt x="97" y="291"/>
                        </a:moveTo>
                        <a:lnTo>
                          <a:pt x="94" y="148"/>
                        </a:lnTo>
                        <a:lnTo>
                          <a:pt x="69" y="39"/>
                        </a:lnTo>
                        <a:lnTo>
                          <a:pt x="41" y="0"/>
                        </a:lnTo>
                        <a:lnTo>
                          <a:pt x="19" y="0"/>
                        </a:lnTo>
                        <a:lnTo>
                          <a:pt x="0" y="12"/>
                        </a:lnTo>
                        <a:lnTo>
                          <a:pt x="0" y="54"/>
                        </a:lnTo>
                        <a:lnTo>
                          <a:pt x="47" y="184"/>
                        </a:lnTo>
                        <a:lnTo>
                          <a:pt x="97" y="2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918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004" y="3099"/>
                    <a:ext cx="214" cy="111"/>
                  </a:xfrm>
                  <a:custGeom>
                    <a:avLst/>
                    <a:gdLst>
                      <a:gd name="T0" fmla="*/ 0 w 214"/>
                      <a:gd name="T1" fmla="*/ 72 h 111"/>
                      <a:gd name="T2" fmla="*/ 42 w 214"/>
                      <a:gd name="T3" fmla="*/ 30 h 111"/>
                      <a:gd name="T4" fmla="*/ 100 w 214"/>
                      <a:gd name="T5" fmla="*/ 3 h 111"/>
                      <a:gd name="T6" fmla="*/ 166 w 214"/>
                      <a:gd name="T7" fmla="*/ 0 h 111"/>
                      <a:gd name="T8" fmla="*/ 214 w 214"/>
                      <a:gd name="T9" fmla="*/ 9 h 111"/>
                      <a:gd name="T10" fmla="*/ 138 w 214"/>
                      <a:gd name="T11" fmla="*/ 18 h 111"/>
                      <a:gd name="T12" fmla="*/ 109 w 214"/>
                      <a:gd name="T13" fmla="*/ 36 h 111"/>
                      <a:gd name="T14" fmla="*/ 81 w 214"/>
                      <a:gd name="T15" fmla="*/ 63 h 111"/>
                      <a:gd name="T16" fmla="*/ 68 w 214"/>
                      <a:gd name="T17" fmla="*/ 93 h 111"/>
                      <a:gd name="T18" fmla="*/ 42 w 214"/>
                      <a:gd name="T19" fmla="*/ 111 h 111"/>
                      <a:gd name="T20" fmla="*/ 10 w 214"/>
                      <a:gd name="T21" fmla="*/ 108 h 111"/>
                      <a:gd name="T22" fmla="*/ 0 w 214"/>
                      <a:gd name="T23" fmla="*/ 72 h 1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14"/>
                      <a:gd name="T37" fmla="*/ 0 h 111"/>
                      <a:gd name="T38" fmla="*/ 214 w 214"/>
                      <a:gd name="T39" fmla="*/ 111 h 1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14" h="111">
                        <a:moveTo>
                          <a:pt x="0" y="72"/>
                        </a:moveTo>
                        <a:lnTo>
                          <a:pt x="42" y="30"/>
                        </a:lnTo>
                        <a:lnTo>
                          <a:pt x="100" y="3"/>
                        </a:lnTo>
                        <a:lnTo>
                          <a:pt x="166" y="0"/>
                        </a:lnTo>
                        <a:lnTo>
                          <a:pt x="214" y="9"/>
                        </a:lnTo>
                        <a:lnTo>
                          <a:pt x="138" y="18"/>
                        </a:lnTo>
                        <a:lnTo>
                          <a:pt x="109" y="36"/>
                        </a:lnTo>
                        <a:lnTo>
                          <a:pt x="81" y="63"/>
                        </a:lnTo>
                        <a:lnTo>
                          <a:pt x="68" y="93"/>
                        </a:lnTo>
                        <a:lnTo>
                          <a:pt x="42" y="111"/>
                        </a:lnTo>
                        <a:lnTo>
                          <a:pt x="10" y="10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419911" name="Oval 18"/>
            <p:cNvSpPr>
              <a:spLocks noChangeAspect="1" noChangeArrowheads="1"/>
            </p:cNvSpPr>
            <p:nvPr/>
          </p:nvSpPr>
          <p:spPr bwMode="auto">
            <a:xfrm>
              <a:off x="4464" y="2736"/>
              <a:ext cx="912" cy="912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3276600" y="2879725"/>
            <a:ext cx="5473700" cy="2765425"/>
            <a:chOff x="2064" y="1814"/>
            <a:chExt cx="3448" cy="1742"/>
          </a:xfrm>
        </p:grpSpPr>
        <p:grpSp>
          <p:nvGrpSpPr>
            <p:cNvPr id="419892" name="Group 20"/>
            <p:cNvGrpSpPr>
              <a:grpSpLocks/>
            </p:cNvGrpSpPr>
            <p:nvPr/>
          </p:nvGrpSpPr>
          <p:grpSpPr bwMode="auto">
            <a:xfrm>
              <a:off x="2064" y="1814"/>
              <a:ext cx="3448" cy="634"/>
              <a:chOff x="2160" y="1728"/>
              <a:chExt cx="3448" cy="634"/>
            </a:xfrm>
          </p:grpSpPr>
          <p:sp>
            <p:nvSpPr>
              <p:cNvPr id="419908" name="Text Box 21"/>
              <p:cNvSpPr txBox="1">
                <a:spLocks noChangeArrowheads="1"/>
              </p:cNvSpPr>
              <p:nvPr/>
            </p:nvSpPr>
            <p:spPr bwMode="auto">
              <a:xfrm>
                <a:off x="2162" y="1728"/>
                <a:ext cx="344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3000">
                    <a:solidFill>
                      <a:srgbClr val="FFFFFF"/>
                    </a:solidFill>
                    <a:cs typeface="Arial" pitchFamily="34" charset="0"/>
                  </a:rPr>
                  <a:t>Largest </a:t>
                </a:r>
                <a:r>
                  <a:rPr lang="en-US" altLang="en-US" sz="3000" i="1">
                    <a:solidFill>
                      <a:srgbClr val="FFFFFF"/>
                    </a:solidFill>
                    <a:cs typeface="Arial" pitchFamily="34" charset="0"/>
                  </a:rPr>
                  <a:t>i</a:t>
                </a:r>
                <a:r>
                  <a:rPr lang="en-US" altLang="en-US" sz="3000">
                    <a:solidFill>
                      <a:srgbClr val="FFFFFF"/>
                    </a:solidFill>
                    <a:cs typeface="Arial" pitchFamily="34" charset="0"/>
                  </a:rPr>
                  <a:t> values are sorted on side.</a:t>
                </a:r>
              </a:p>
            </p:txBody>
          </p:sp>
          <p:sp>
            <p:nvSpPr>
              <p:cNvPr id="419909" name="Text Box 22"/>
              <p:cNvSpPr txBox="1">
                <a:spLocks noChangeArrowheads="1"/>
              </p:cNvSpPr>
              <p:nvPr/>
            </p:nvSpPr>
            <p:spPr bwMode="auto">
              <a:xfrm>
                <a:off x="2160" y="2016"/>
                <a:ext cx="3293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3000">
                    <a:solidFill>
                      <a:srgbClr val="FFFFFF"/>
                    </a:solidFill>
                    <a:cs typeface="Arial" pitchFamily="34" charset="0"/>
                  </a:rPr>
                  <a:t>Remaining values are off to side.</a:t>
                </a:r>
              </a:p>
            </p:txBody>
          </p:sp>
        </p:grpSp>
        <p:grpSp>
          <p:nvGrpSpPr>
            <p:cNvPr id="419893" name="Group 23"/>
            <p:cNvGrpSpPr>
              <a:grpSpLocks/>
            </p:cNvGrpSpPr>
            <p:nvPr/>
          </p:nvGrpSpPr>
          <p:grpSpPr bwMode="auto">
            <a:xfrm>
              <a:off x="2397" y="2760"/>
              <a:ext cx="2929" cy="796"/>
              <a:chOff x="787" y="3226"/>
              <a:chExt cx="2929" cy="796"/>
            </a:xfrm>
          </p:grpSpPr>
          <p:sp>
            <p:nvSpPr>
              <p:cNvPr id="419894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154" y="3503"/>
                <a:ext cx="5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800">
                    <a:solidFill>
                      <a:srgbClr val="FFFFFF"/>
                    </a:solidFill>
                    <a:cs typeface="Arial" pitchFamily="34" charset="0"/>
                  </a:rPr>
                  <a:t>6,7,8,9</a:t>
                </a:r>
                <a:endParaRPr lang="en-CA" altLang="en-US" sz="18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19895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2523" y="3476"/>
                <a:ext cx="1193" cy="294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30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19896" name="Text Box 26"/>
              <p:cNvSpPr txBox="1">
                <a:spLocks noChangeArrowheads="1"/>
              </p:cNvSpPr>
              <p:nvPr/>
            </p:nvSpPr>
            <p:spPr bwMode="auto">
              <a:xfrm>
                <a:off x="2064" y="3370"/>
                <a:ext cx="315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4400">
                    <a:solidFill>
                      <a:srgbClr val="FFFFFF"/>
                    </a:solidFill>
                    <a:cs typeface="Arial" pitchFamily="34" charset="0"/>
                  </a:rPr>
                  <a:t>&lt;</a:t>
                </a:r>
                <a:endParaRPr lang="en-CA" altLang="en-US" sz="4400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grpSp>
            <p:nvGrpSpPr>
              <p:cNvPr id="419897" name="Group 27"/>
              <p:cNvGrpSpPr>
                <a:grpSpLocks/>
              </p:cNvGrpSpPr>
              <p:nvPr/>
            </p:nvGrpSpPr>
            <p:grpSpPr bwMode="auto">
              <a:xfrm>
                <a:off x="787" y="3226"/>
                <a:ext cx="1229" cy="796"/>
                <a:chOff x="4353" y="2485"/>
                <a:chExt cx="1229" cy="796"/>
              </a:xfrm>
            </p:grpSpPr>
            <p:sp>
              <p:nvSpPr>
                <p:cNvPr id="419898" name="Freeform 28"/>
                <p:cNvSpPr>
                  <a:spLocks noChangeAspect="1"/>
                </p:cNvSpPr>
                <p:nvPr/>
              </p:nvSpPr>
              <p:spPr bwMode="auto">
                <a:xfrm>
                  <a:off x="4353" y="2485"/>
                  <a:ext cx="1229" cy="789"/>
                </a:xfrm>
                <a:custGeom>
                  <a:avLst/>
                  <a:gdLst>
                    <a:gd name="T0" fmla="*/ 1 w 1856"/>
                    <a:gd name="T1" fmla="*/ 1 h 1355"/>
                    <a:gd name="T2" fmla="*/ 1 w 1856"/>
                    <a:gd name="T3" fmla="*/ 1 h 1355"/>
                    <a:gd name="T4" fmla="*/ 1 w 1856"/>
                    <a:gd name="T5" fmla="*/ 1 h 1355"/>
                    <a:gd name="T6" fmla="*/ 1 w 1856"/>
                    <a:gd name="T7" fmla="*/ 1 h 1355"/>
                    <a:gd name="T8" fmla="*/ 1 w 1856"/>
                    <a:gd name="T9" fmla="*/ 1 h 1355"/>
                    <a:gd name="T10" fmla="*/ 1 w 1856"/>
                    <a:gd name="T11" fmla="*/ 1 h 1355"/>
                    <a:gd name="T12" fmla="*/ 1 w 1856"/>
                    <a:gd name="T13" fmla="*/ 1 h 1355"/>
                    <a:gd name="T14" fmla="*/ 1 w 1856"/>
                    <a:gd name="T15" fmla="*/ 1 h 13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56"/>
                    <a:gd name="T25" fmla="*/ 0 h 1355"/>
                    <a:gd name="T26" fmla="*/ 1856 w 1856"/>
                    <a:gd name="T27" fmla="*/ 1355 h 135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56" h="1355">
                      <a:moveTo>
                        <a:pt x="364" y="288"/>
                      </a:moveTo>
                      <a:cubicBezTo>
                        <a:pt x="204" y="400"/>
                        <a:pt x="0" y="662"/>
                        <a:pt x="28" y="768"/>
                      </a:cubicBezTo>
                      <a:cubicBezTo>
                        <a:pt x="56" y="874"/>
                        <a:pt x="392" y="846"/>
                        <a:pt x="535" y="923"/>
                      </a:cubicBezTo>
                      <a:cubicBezTo>
                        <a:pt x="678" y="1000"/>
                        <a:pt x="760" y="1171"/>
                        <a:pt x="888" y="1233"/>
                      </a:cubicBezTo>
                      <a:cubicBezTo>
                        <a:pt x="1016" y="1295"/>
                        <a:pt x="1148" y="1355"/>
                        <a:pt x="1301" y="1293"/>
                      </a:cubicBezTo>
                      <a:cubicBezTo>
                        <a:pt x="1454" y="1231"/>
                        <a:pt x="1856" y="1063"/>
                        <a:pt x="1804" y="864"/>
                      </a:cubicBezTo>
                      <a:cubicBezTo>
                        <a:pt x="1752" y="665"/>
                        <a:pt x="1228" y="192"/>
                        <a:pt x="988" y="96"/>
                      </a:cubicBezTo>
                      <a:cubicBezTo>
                        <a:pt x="748" y="0"/>
                        <a:pt x="524" y="176"/>
                        <a:pt x="364" y="288"/>
                      </a:cubicBez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899" name="Text Box 2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77" y="2578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FFFFFF"/>
                      </a:solidFill>
                      <a:cs typeface="Arial" pitchFamily="34" charset="0"/>
                    </a:rPr>
                    <a:t>3</a:t>
                  </a: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0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9" y="2642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1" name="Text Box 3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26" y="2928"/>
                  <a:ext cx="34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FFFFFF"/>
                      </a:solidFill>
                      <a:cs typeface="Arial" pitchFamily="34" charset="0"/>
                    </a:rPr>
                    <a:t>4</a:t>
                  </a: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2" name="Text Box 3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18" y="2811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3" name="Text Box 3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45" y="2772"/>
                  <a:ext cx="291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FFFFFF"/>
                      </a:solidFill>
                      <a:cs typeface="Arial" pitchFamily="34" charset="0"/>
                    </a:rPr>
                    <a:t>1</a:t>
                  </a: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4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26" y="2575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FFFFFF"/>
                      </a:solidFill>
                      <a:cs typeface="Arial" pitchFamily="34" charset="0"/>
                    </a:rPr>
                    <a:t>5</a:t>
                  </a: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5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60" y="3050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800">
                      <a:solidFill>
                        <a:srgbClr val="FFFFFF"/>
                      </a:solidFill>
                      <a:cs typeface="Arial" pitchFamily="34" charset="0"/>
                    </a:rPr>
                    <a:t>2</a:t>
                  </a: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6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136" y="2811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907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33" y="2742"/>
                  <a:ext cx="1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CA" altLang="en-US" sz="1800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pic>
        <p:nvPicPr>
          <p:cNvPr id="419845" name="Picture 38" descr="capture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90600"/>
            <a:ext cx="8458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312738" y="4724400"/>
            <a:ext cx="3040062" cy="1447800"/>
            <a:chOff x="197" y="2976"/>
            <a:chExt cx="1915" cy="912"/>
          </a:xfrm>
        </p:grpSpPr>
        <p:grpSp>
          <p:nvGrpSpPr>
            <p:cNvPr id="419852" name="Group 40"/>
            <p:cNvGrpSpPr>
              <a:grpSpLocks/>
            </p:cNvGrpSpPr>
            <p:nvPr/>
          </p:nvGrpSpPr>
          <p:grpSpPr bwMode="auto">
            <a:xfrm>
              <a:off x="1200" y="2976"/>
              <a:ext cx="912" cy="912"/>
              <a:chOff x="4320" y="2016"/>
              <a:chExt cx="912" cy="912"/>
            </a:xfrm>
          </p:grpSpPr>
          <p:grpSp>
            <p:nvGrpSpPr>
              <p:cNvPr id="419874" name="Group 41"/>
              <p:cNvGrpSpPr>
                <a:grpSpLocks/>
              </p:cNvGrpSpPr>
              <p:nvPr/>
            </p:nvGrpSpPr>
            <p:grpSpPr bwMode="auto">
              <a:xfrm>
                <a:off x="4320" y="2016"/>
                <a:ext cx="912" cy="912"/>
                <a:chOff x="2496" y="1104"/>
                <a:chExt cx="912" cy="912"/>
              </a:xfrm>
            </p:grpSpPr>
            <p:grpSp>
              <p:nvGrpSpPr>
                <p:cNvPr id="419881" name="Group 42"/>
                <p:cNvGrpSpPr>
                  <a:grpSpLocks noChangeAspect="1"/>
                </p:cNvGrpSpPr>
                <p:nvPr/>
              </p:nvGrpSpPr>
              <p:grpSpPr bwMode="auto">
                <a:xfrm rot="2360341">
                  <a:off x="2592" y="1248"/>
                  <a:ext cx="680" cy="680"/>
                  <a:chOff x="1224" y="1212"/>
                  <a:chExt cx="3144" cy="3112"/>
                </a:xfrm>
              </p:grpSpPr>
              <p:sp>
                <p:nvSpPr>
                  <p:cNvPr id="419883" name="Freeform 43" descr="Green marble"/>
                  <p:cNvSpPr>
                    <a:spLocks noChangeAspect="1"/>
                  </p:cNvSpPr>
                  <p:nvPr/>
                </p:nvSpPr>
                <p:spPr bwMode="auto">
                  <a:xfrm>
                    <a:off x="1224" y="2539"/>
                    <a:ext cx="2280" cy="1785"/>
                  </a:xfrm>
                  <a:custGeom>
                    <a:avLst/>
                    <a:gdLst>
                      <a:gd name="T0" fmla="*/ 748 w 2280"/>
                      <a:gd name="T1" fmla="*/ 30 h 1785"/>
                      <a:gd name="T2" fmla="*/ 1224 w 2280"/>
                      <a:gd name="T3" fmla="*/ 305 h 1785"/>
                      <a:gd name="T4" fmla="*/ 2184 w 2280"/>
                      <a:gd name="T5" fmla="*/ 257 h 1785"/>
                      <a:gd name="T6" fmla="*/ 1800 w 2280"/>
                      <a:gd name="T7" fmla="*/ 1121 h 1785"/>
                      <a:gd name="T8" fmla="*/ 1743 w 2280"/>
                      <a:gd name="T9" fmla="*/ 1313 h 1785"/>
                      <a:gd name="T10" fmla="*/ 1717 w 2280"/>
                      <a:gd name="T11" fmla="*/ 1479 h 1785"/>
                      <a:gd name="T12" fmla="*/ 1560 w 2280"/>
                      <a:gd name="T13" fmla="*/ 1549 h 1785"/>
                      <a:gd name="T14" fmla="*/ 1272 w 2280"/>
                      <a:gd name="T15" fmla="*/ 1553 h 1785"/>
                      <a:gd name="T16" fmla="*/ 168 w 2280"/>
                      <a:gd name="T17" fmla="*/ 1649 h 1785"/>
                      <a:gd name="T18" fmla="*/ 264 w 2280"/>
                      <a:gd name="T19" fmla="*/ 737 h 1785"/>
                      <a:gd name="T20" fmla="*/ 425 w 2280"/>
                      <a:gd name="T21" fmla="*/ 126 h 1785"/>
                      <a:gd name="T22" fmla="*/ 748 w 2280"/>
                      <a:gd name="T23" fmla="*/ 30 h 17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80"/>
                      <a:gd name="T37" fmla="*/ 0 h 1785"/>
                      <a:gd name="T38" fmla="*/ 2280 w 2280"/>
                      <a:gd name="T39" fmla="*/ 1785 h 17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80" h="1785">
                        <a:moveTo>
                          <a:pt x="748" y="30"/>
                        </a:moveTo>
                        <a:cubicBezTo>
                          <a:pt x="881" y="60"/>
                          <a:pt x="985" y="267"/>
                          <a:pt x="1224" y="305"/>
                        </a:cubicBezTo>
                        <a:cubicBezTo>
                          <a:pt x="1463" y="343"/>
                          <a:pt x="2088" y="121"/>
                          <a:pt x="2184" y="257"/>
                        </a:cubicBezTo>
                        <a:cubicBezTo>
                          <a:pt x="2280" y="393"/>
                          <a:pt x="1873" y="945"/>
                          <a:pt x="1800" y="1121"/>
                        </a:cubicBezTo>
                        <a:cubicBezTo>
                          <a:pt x="1727" y="1297"/>
                          <a:pt x="1757" y="1253"/>
                          <a:pt x="1743" y="1313"/>
                        </a:cubicBezTo>
                        <a:cubicBezTo>
                          <a:pt x="1729" y="1373"/>
                          <a:pt x="1747" y="1440"/>
                          <a:pt x="1717" y="1479"/>
                        </a:cubicBezTo>
                        <a:cubicBezTo>
                          <a:pt x="1687" y="1518"/>
                          <a:pt x="1634" y="1537"/>
                          <a:pt x="1560" y="1549"/>
                        </a:cubicBezTo>
                        <a:cubicBezTo>
                          <a:pt x="1486" y="1561"/>
                          <a:pt x="1504" y="1536"/>
                          <a:pt x="1272" y="1553"/>
                        </a:cubicBezTo>
                        <a:cubicBezTo>
                          <a:pt x="1040" y="1570"/>
                          <a:pt x="336" y="1785"/>
                          <a:pt x="168" y="1649"/>
                        </a:cubicBezTo>
                        <a:cubicBezTo>
                          <a:pt x="0" y="1513"/>
                          <a:pt x="221" y="991"/>
                          <a:pt x="264" y="737"/>
                        </a:cubicBezTo>
                        <a:cubicBezTo>
                          <a:pt x="307" y="483"/>
                          <a:pt x="344" y="244"/>
                          <a:pt x="425" y="126"/>
                        </a:cubicBezTo>
                        <a:cubicBezTo>
                          <a:pt x="506" y="8"/>
                          <a:pt x="615" y="0"/>
                          <a:pt x="748" y="3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84" name="Freeform 44" descr="Green marble"/>
                  <p:cNvSpPr>
                    <a:spLocks noChangeAspect="1"/>
                  </p:cNvSpPr>
                  <p:nvPr/>
                </p:nvSpPr>
                <p:spPr bwMode="auto">
                  <a:xfrm>
                    <a:off x="3056" y="1628"/>
                    <a:ext cx="1312" cy="1296"/>
                  </a:xfrm>
                  <a:custGeom>
                    <a:avLst/>
                    <a:gdLst>
                      <a:gd name="T0" fmla="*/ 592 w 1312"/>
                      <a:gd name="T1" fmla="*/ 160 h 1296"/>
                      <a:gd name="T2" fmla="*/ 16 w 1312"/>
                      <a:gd name="T3" fmla="*/ 640 h 1296"/>
                      <a:gd name="T4" fmla="*/ 496 w 1312"/>
                      <a:gd name="T5" fmla="*/ 1024 h 1296"/>
                      <a:gd name="T6" fmla="*/ 1216 w 1312"/>
                      <a:gd name="T7" fmla="*/ 1216 h 1296"/>
                      <a:gd name="T8" fmla="*/ 1072 w 1312"/>
                      <a:gd name="T9" fmla="*/ 544 h 1296"/>
                      <a:gd name="T10" fmla="*/ 1120 w 1312"/>
                      <a:gd name="T11" fmla="*/ 64 h 1296"/>
                      <a:gd name="T12" fmla="*/ 592 w 1312"/>
                      <a:gd name="T13" fmla="*/ 160 h 12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12"/>
                      <a:gd name="T22" fmla="*/ 0 h 1296"/>
                      <a:gd name="T23" fmla="*/ 1312 w 1312"/>
                      <a:gd name="T24" fmla="*/ 1296 h 12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12" h="1296">
                        <a:moveTo>
                          <a:pt x="592" y="160"/>
                        </a:moveTo>
                        <a:cubicBezTo>
                          <a:pt x="408" y="256"/>
                          <a:pt x="32" y="496"/>
                          <a:pt x="16" y="640"/>
                        </a:cubicBezTo>
                        <a:cubicBezTo>
                          <a:pt x="0" y="784"/>
                          <a:pt x="296" y="928"/>
                          <a:pt x="496" y="1024"/>
                        </a:cubicBezTo>
                        <a:cubicBezTo>
                          <a:pt x="696" y="1120"/>
                          <a:pt x="1120" y="1296"/>
                          <a:pt x="1216" y="1216"/>
                        </a:cubicBezTo>
                        <a:cubicBezTo>
                          <a:pt x="1312" y="1136"/>
                          <a:pt x="1088" y="736"/>
                          <a:pt x="1072" y="544"/>
                        </a:cubicBezTo>
                        <a:cubicBezTo>
                          <a:pt x="1056" y="352"/>
                          <a:pt x="1208" y="128"/>
                          <a:pt x="1120" y="64"/>
                        </a:cubicBezTo>
                        <a:cubicBezTo>
                          <a:pt x="1032" y="0"/>
                          <a:pt x="776" y="64"/>
                          <a:pt x="592" y="16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grpSp>
                <p:nvGrpSpPr>
                  <p:cNvPr id="419885" name="Group 4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76" y="1212"/>
                    <a:ext cx="1944" cy="2413"/>
                    <a:chOff x="2227" y="1194"/>
                    <a:chExt cx="1944" cy="2413"/>
                  </a:xfrm>
                </p:grpSpPr>
                <p:sp>
                  <p:nvSpPr>
                    <p:cNvPr id="419886" name="Freeform 46"/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08" y="1513"/>
                      <a:ext cx="406" cy="340"/>
                    </a:xfrm>
                    <a:custGeom>
                      <a:avLst/>
                      <a:gdLst>
                        <a:gd name="T0" fmla="*/ 1 w 600"/>
                        <a:gd name="T1" fmla="*/ 1 h 608"/>
                        <a:gd name="T2" fmla="*/ 1 w 600"/>
                        <a:gd name="T3" fmla="*/ 1 h 608"/>
                        <a:gd name="T4" fmla="*/ 1 w 600"/>
                        <a:gd name="T5" fmla="*/ 1 h 608"/>
                        <a:gd name="T6" fmla="*/ 1 w 600"/>
                        <a:gd name="T7" fmla="*/ 1 h 608"/>
                        <a:gd name="T8" fmla="*/ 1 w 600"/>
                        <a:gd name="T9" fmla="*/ 0 h 608"/>
                        <a:gd name="T10" fmla="*/ 1 w 600"/>
                        <a:gd name="T11" fmla="*/ 1 h 608"/>
                        <a:gd name="T12" fmla="*/ 1 w 600"/>
                        <a:gd name="T13" fmla="*/ 1 h 608"/>
                        <a:gd name="T14" fmla="*/ 0 w 600"/>
                        <a:gd name="T15" fmla="*/ 1 h 608"/>
                        <a:gd name="T16" fmla="*/ 1 w 600"/>
                        <a:gd name="T17" fmla="*/ 1 h 608"/>
                        <a:gd name="T18" fmla="*/ 1 w 600"/>
                        <a:gd name="T19" fmla="*/ 1 h 608"/>
                        <a:gd name="T20" fmla="*/ 1 w 600"/>
                        <a:gd name="T21" fmla="*/ 1 h 608"/>
                        <a:gd name="T22" fmla="*/ 1 w 600"/>
                        <a:gd name="T23" fmla="*/ 1 h 608"/>
                        <a:gd name="T24" fmla="*/ 1 w 600"/>
                        <a:gd name="T25" fmla="*/ 1 h 608"/>
                        <a:gd name="T26" fmla="*/ 1 w 600"/>
                        <a:gd name="T27" fmla="*/ 1 h 608"/>
                        <a:gd name="T28" fmla="*/ 1 w 600"/>
                        <a:gd name="T29" fmla="*/ 1 h 608"/>
                        <a:gd name="T30" fmla="*/ 1 w 600"/>
                        <a:gd name="T31" fmla="*/ 1 h 608"/>
                        <a:gd name="T32" fmla="*/ 1 w 600"/>
                        <a:gd name="T33" fmla="*/ 1 h 608"/>
                        <a:gd name="T34" fmla="*/ 1 w 600"/>
                        <a:gd name="T35" fmla="*/ 1 h 608"/>
                        <a:gd name="T36" fmla="*/ 1 w 600"/>
                        <a:gd name="T37" fmla="*/ 1 h 608"/>
                        <a:gd name="T38" fmla="*/ 1 w 600"/>
                        <a:gd name="T39" fmla="*/ 1 h 608"/>
                        <a:gd name="T40" fmla="*/ 1 w 600"/>
                        <a:gd name="T41" fmla="*/ 1 h 608"/>
                        <a:gd name="T42" fmla="*/ 1 w 600"/>
                        <a:gd name="T43" fmla="*/ 1 h 60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600"/>
                        <a:gd name="T67" fmla="*/ 0 h 608"/>
                        <a:gd name="T68" fmla="*/ 600 w 600"/>
                        <a:gd name="T69" fmla="*/ 608 h 60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600" h="608">
                          <a:moveTo>
                            <a:pt x="388" y="289"/>
                          </a:moveTo>
                          <a:lnTo>
                            <a:pt x="372" y="177"/>
                          </a:lnTo>
                          <a:lnTo>
                            <a:pt x="341" y="78"/>
                          </a:lnTo>
                          <a:lnTo>
                            <a:pt x="284" y="24"/>
                          </a:lnTo>
                          <a:lnTo>
                            <a:pt x="185" y="0"/>
                          </a:lnTo>
                          <a:lnTo>
                            <a:pt x="100" y="24"/>
                          </a:lnTo>
                          <a:lnTo>
                            <a:pt x="19" y="123"/>
                          </a:lnTo>
                          <a:lnTo>
                            <a:pt x="0" y="243"/>
                          </a:lnTo>
                          <a:lnTo>
                            <a:pt x="19" y="370"/>
                          </a:lnTo>
                          <a:lnTo>
                            <a:pt x="50" y="447"/>
                          </a:lnTo>
                          <a:lnTo>
                            <a:pt x="88" y="528"/>
                          </a:lnTo>
                          <a:lnTo>
                            <a:pt x="130" y="582"/>
                          </a:lnTo>
                          <a:lnTo>
                            <a:pt x="177" y="608"/>
                          </a:lnTo>
                          <a:lnTo>
                            <a:pt x="242" y="585"/>
                          </a:lnTo>
                          <a:lnTo>
                            <a:pt x="307" y="531"/>
                          </a:lnTo>
                          <a:lnTo>
                            <a:pt x="349" y="455"/>
                          </a:lnTo>
                          <a:lnTo>
                            <a:pt x="388" y="390"/>
                          </a:lnTo>
                          <a:lnTo>
                            <a:pt x="400" y="351"/>
                          </a:lnTo>
                          <a:lnTo>
                            <a:pt x="565" y="293"/>
                          </a:lnTo>
                          <a:lnTo>
                            <a:pt x="600" y="270"/>
                          </a:lnTo>
                          <a:lnTo>
                            <a:pt x="580" y="235"/>
                          </a:lnTo>
                          <a:lnTo>
                            <a:pt x="388" y="28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i="1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9887" name="Freeform 47"/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999" y="1873"/>
                      <a:ext cx="418" cy="758"/>
                    </a:xfrm>
                    <a:custGeom>
                      <a:avLst/>
                      <a:gdLst>
                        <a:gd name="T0" fmla="*/ 1 w 619"/>
                        <a:gd name="T1" fmla="*/ 1 h 1085"/>
                        <a:gd name="T2" fmla="*/ 1 w 619"/>
                        <a:gd name="T3" fmla="*/ 1 h 1085"/>
                        <a:gd name="T4" fmla="*/ 1 w 619"/>
                        <a:gd name="T5" fmla="*/ 1 h 1085"/>
                        <a:gd name="T6" fmla="*/ 1 w 619"/>
                        <a:gd name="T7" fmla="*/ 0 h 1085"/>
                        <a:gd name="T8" fmla="*/ 1 w 619"/>
                        <a:gd name="T9" fmla="*/ 1 h 1085"/>
                        <a:gd name="T10" fmla="*/ 1 w 619"/>
                        <a:gd name="T11" fmla="*/ 1 h 1085"/>
                        <a:gd name="T12" fmla="*/ 1 w 619"/>
                        <a:gd name="T13" fmla="*/ 1 h 1085"/>
                        <a:gd name="T14" fmla="*/ 1 w 619"/>
                        <a:gd name="T15" fmla="*/ 1 h 1085"/>
                        <a:gd name="T16" fmla="*/ 1 w 619"/>
                        <a:gd name="T17" fmla="*/ 1 h 1085"/>
                        <a:gd name="T18" fmla="*/ 1 w 619"/>
                        <a:gd name="T19" fmla="*/ 1 h 1085"/>
                        <a:gd name="T20" fmla="*/ 1 w 619"/>
                        <a:gd name="T21" fmla="*/ 1 h 1085"/>
                        <a:gd name="T22" fmla="*/ 1 w 619"/>
                        <a:gd name="T23" fmla="*/ 1 h 1085"/>
                        <a:gd name="T24" fmla="*/ 1 w 619"/>
                        <a:gd name="T25" fmla="*/ 1 h 1085"/>
                        <a:gd name="T26" fmla="*/ 1 w 619"/>
                        <a:gd name="T27" fmla="*/ 1 h 1085"/>
                        <a:gd name="T28" fmla="*/ 1 w 619"/>
                        <a:gd name="T29" fmla="*/ 1 h 1085"/>
                        <a:gd name="T30" fmla="*/ 1 w 619"/>
                        <a:gd name="T31" fmla="*/ 1 h 1085"/>
                        <a:gd name="T32" fmla="*/ 1 w 619"/>
                        <a:gd name="T33" fmla="*/ 1 h 1085"/>
                        <a:gd name="T34" fmla="*/ 1 w 619"/>
                        <a:gd name="T35" fmla="*/ 1 h 1085"/>
                        <a:gd name="T36" fmla="*/ 1 w 619"/>
                        <a:gd name="T37" fmla="*/ 1 h 1085"/>
                        <a:gd name="T38" fmla="*/ 1 w 619"/>
                        <a:gd name="T39" fmla="*/ 1 h 1085"/>
                        <a:gd name="T40" fmla="*/ 0 w 619"/>
                        <a:gd name="T41" fmla="*/ 1 h 1085"/>
                        <a:gd name="T42" fmla="*/ 1 w 619"/>
                        <a:gd name="T43" fmla="*/ 1 h 1085"/>
                        <a:gd name="T44" fmla="*/ 1 w 619"/>
                        <a:gd name="T45" fmla="*/ 1 h 1085"/>
                        <a:gd name="T46" fmla="*/ 1 w 619"/>
                        <a:gd name="T47" fmla="*/ 1 h 1085"/>
                        <a:gd name="T48" fmla="*/ 1 w 619"/>
                        <a:gd name="T49" fmla="*/ 1 h 10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619"/>
                        <a:gd name="T76" fmla="*/ 0 h 1085"/>
                        <a:gd name="T77" fmla="*/ 619 w 619"/>
                        <a:gd name="T78" fmla="*/ 1085 h 10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619" h="1085">
                          <a:moveTo>
                            <a:pt x="208" y="161"/>
                          </a:moveTo>
                          <a:lnTo>
                            <a:pt x="284" y="80"/>
                          </a:lnTo>
                          <a:lnTo>
                            <a:pt x="411" y="3"/>
                          </a:lnTo>
                          <a:lnTo>
                            <a:pt x="469" y="0"/>
                          </a:lnTo>
                          <a:lnTo>
                            <a:pt x="573" y="34"/>
                          </a:lnTo>
                          <a:lnTo>
                            <a:pt x="619" y="85"/>
                          </a:lnTo>
                          <a:lnTo>
                            <a:pt x="619" y="161"/>
                          </a:lnTo>
                          <a:lnTo>
                            <a:pt x="542" y="304"/>
                          </a:lnTo>
                          <a:lnTo>
                            <a:pt x="458" y="415"/>
                          </a:lnTo>
                          <a:lnTo>
                            <a:pt x="422" y="508"/>
                          </a:lnTo>
                          <a:lnTo>
                            <a:pt x="399" y="615"/>
                          </a:lnTo>
                          <a:lnTo>
                            <a:pt x="422" y="719"/>
                          </a:lnTo>
                          <a:lnTo>
                            <a:pt x="445" y="820"/>
                          </a:lnTo>
                          <a:lnTo>
                            <a:pt x="445" y="935"/>
                          </a:lnTo>
                          <a:lnTo>
                            <a:pt x="411" y="1005"/>
                          </a:lnTo>
                          <a:lnTo>
                            <a:pt x="334" y="1043"/>
                          </a:lnTo>
                          <a:lnTo>
                            <a:pt x="242" y="1085"/>
                          </a:lnTo>
                          <a:lnTo>
                            <a:pt x="157" y="1085"/>
                          </a:lnTo>
                          <a:lnTo>
                            <a:pt x="100" y="1054"/>
                          </a:lnTo>
                          <a:lnTo>
                            <a:pt x="23" y="927"/>
                          </a:lnTo>
                          <a:lnTo>
                            <a:pt x="0" y="797"/>
                          </a:lnTo>
                          <a:lnTo>
                            <a:pt x="8" y="628"/>
                          </a:lnTo>
                          <a:lnTo>
                            <a:pt x="65" y="415"/>
                          </a:lnTo>
                          <a:lnTo>
                            <a:pt x="123" y="277"/>
                          </a:lnTo>
                          <a:lnTo>
                            <a:pt x="208" y="161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i="1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9888" name="Freeform 48"/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3504" y="2064"/>
                      <a:ext cx="812" cy="523"/>
                    </a:xfrm>
                    <a:custGeom>
                      <a:avLst/>
                      <a:gdLst>
                        <a:gd name="T0" fmla="*/ 0 w 782"/>
                        <a:gd name="T1" fmla="*/ 1 h 808"/>
                        <a:gd name="T2" fmla="*/ 184 w 782"/>
                        <a:gd name="T3" fmla="*/ 0 h 808"/>
                        <a:gd name="T4" fmla="*/ 449 w 782"/>
                        <a:gd name="T5" fmla="*/ 0 h 808"/>
                        <a:gd name="T6" fmla="*/ 946 w 782"/>
                        <a:gd name="T7" fmla="*/ 1 h 808"/>
                        <a:gd name="T8" fmla="*/ 1536 w 782"/>
                        <a:gd name="T9" fmla="*/ 1 h 808"/>
                        <a:gd name="T10" fmla="*/ 1753 w 782"/>
                        <a:gd name="T11" fmla="*/ 1 h 808"/>
                        <a:gd name="T12" fmla="*/ 1855 w 782"/>
                        <a:gd name="T13" fmla="*/ 1 h 808"/>
                        <a:gd name="T14" fmla="*/ 1870 w 782"/>
                        <a:gd name="T15" fmla="*/ 1 h 808"/>
                        <a:gd name="T16" fmla="*/ 1805 w 782"/>
                        <a:gd name="T17" fmla="*/ 1 h 808"/>
                        <a:gd name="T18" fmla="*/ 1625 w 782"/>
                        <a:gd name="T19" fmla="*/ 1 h 808"/>
                        <a:gd name="T20" fmla="*/ 1389 w 782"/>
                        <a:gd name="T21" fmla="*/ 1 h 808"/>
                        <a:gd name="T22" fmla="*/ 1218 w 782"/>
                        <a:gd name="T23" fmla="*/ 1 h 808"/>
                        <a:gd name="T24" fmla="*/ 1140 w 782"/>
                        <a:gd name="T25" fmla="*/ 1 h 808"/>
                        <a:gd name="T26" fmla="*/ 1090 w 782"/>
                        <a:gd name="T27" fmla="*/ 1 h 808"/>
                        <a:gd name="T28" fmla="*/ 1105 w 782"/>
                        <a:gd name="T29" fmla="*/ 1 h 808"/>
                        <a:gd name="T30" fmla="*/ 1118 w 782"/>
                        <a:gd name="T31" fmla="*/ 1 h 808"/>
                        <a:gd name="T32" fmla="*/ 1329 w 782"/>
                        <a:gd name="T33" fmla="*/ 1 h 808"/>
                        <a:gd name="T34" fmla="*/ 1662 w 782"/>
                        <a:gd name="T35" fmla="*/ 1 h 808"/>
                        <a:gd name="T36" fmla="*/ 1870 w 782"/>
                        <a:gd name="T37" fmla="*/ 1 h 808"/>
                        <a:gd name="T38" fmla="*/ 2091 w 782"/>
                        <a:gd name="T39" fmla="*/ 1 h 808"/>
                        <a:gd name="T40" fmla="*/ 2162 w 782"/>
                        <a:gd name="T41" fmla="*/ 1 h 808"/>
                        <a:gd name="T42" fmla="*/ 2091 w 782"/>
                        <a:gd name="T43" fmla="*/ 1 h 808"/>
                        <a:gd name="T44" fmla="*/ 2004 w 782"/>
                        <a:gd name="T45" fmla="*/ 1 h 808"/>
                        <a:gd name="T46" fmla="*/ 1855 w 782"/>
                        <a:gd name="T47" fmla="*/ 1 h 808"/>
                        <a:gd name="T48" fmla="*/ 1655 w 782"/>
                        <a:gd name="T49" fmla="*/ 1 h 808"/>
                        <a:gd name="T50" fmla="*/ 1436 w 782"/>
                        <a:gd name="T51" fmla="*/ 1 h 808"/>
                        <a:gd name="T52" fmla="*/ 1090 w 782"/>
                        <a:gd name="T53" fmla="*/ 1 h 808"/>
                        <a:gd name="T54" fmla="*/ 981 w 782"/>
                        <a:gd name="T55" fmla="*/ 1 h 808"/>
                        <a:gd name="T56" fmla="*/ 922 w 782"/>
                        <a:gd name="T57" fmla="*/ 1 h 808"/>
                        <a:gd name="T58" fmla="*/ 922 w 782"/>
                        <a:gd name="T59" fmla="*/ 1 h 808"/>
                        <a:gd name="T60" fmla="*/ 922 w 782"/>
                        <a:gd name="T61" fmla="*/ 1 h 808"/>
                        <a:gd name="T62" fmla="*/ 1072 w 782"/>
                        <a:gd name="T63" fmla="*/ 1 h 808"/>
                        <a:gd name="T64" fmla="*/ 1295 w 782"/>
                        <a:gd name="T65" fmla="*/ 1 h 808"/>
                        <a:gd name="T66" fmla="*/ 1491 w 782"/>
                        <a:gd name="T67" fmla="*/ 1 h 808"/>
                        <a:gd name="T68" fmla="*/ 1614 w 782"/>
                        <a:gd name="T69" fmla="*/ 1 h 808"/>
                        <a:gd name="T70" fmla="*/ 1677 w 782"/>
                        <a:gd name="T71" fmla="*/ 1 h 808"/>
                        <a:gd name="T72" fmla="*/ 1655 w 782"/>
                        <a:gd name="T73" fmla="*/ 1 h 808"/>
                        <a:gd name="T74" fmla="*/ 1564 w 782"/>
                        <a:gd name="T75" fmla="*/ 1 h 808"/>
                        <a:gd name="T76" fmla="*/ 1436 w 782"/>
                        <a:gd name="T77" fmla="*/ 1 h 808"/>
                        <a:gd name="T78" fmla="*/ 1295 w 782"/>
                        <a:gd name="T79" fmla="*/ 1 h 808"/>
                        <a:gd name="T80" fmla="*/ 989 w 782"/>
                        <a:gd name="T81" fmla="*/ 1 h 808"/>
                        <a:gd name="T82" fmla="*/ 535 w 782"/>
                        <a:gd name="T83" fmla="*/ 1 h 808"/>
                        <a:gd name="T84" fmla="*/ 193 w 782"/>
                        <a:gd name="T85" fmla="*/ 1 h 808"/>
                        <a:gd name="T86" fmla="*/ 54 w 782"/>
                        <a:gd name="T87" fmla="*/ 1 h 808"/>
                        <a:gd name="T88" fmla="*/ 0 w 782"/>
                        <a:gd name="T89" fmla="*/ 1 h 808"/>
                        <a:gd name="T90" fmla="*/ 0 w 782"/>
                        <a:gd name="T91" fmla="*/ 1 h 808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782"/>
                        <a:gd name="T139" fmla="*/ 0 h 808"/>
                        <a:gd name="T140" fmla="*/ 782 w 782"/>
                        <a:gd name="T141" fmla="*/ 808 h 808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782" h="808">
                          <a:moveTo>
                            <a:pt x="0" y="76"/>
                          </a:moveTo>
                          <a:lnTo>
                            <a:pt x="66" y="0"/>
                          </a:lnTo>
                          <a:lnTo>
                            <a:pt x="163" y="0"/>
                          </a:lnTo>
                          <a:lnTo>
                            <a:pt x="343" y="19"/>
                          </a:lnTo>
                          <a:lnTo>
                            <a:pt x="555" y="30"/>
                          </a:lnTo>
                          <a:lnTo>
                            <a:pt x="636" y="65"/>
                          </a:lnTo>
                          <a:lnTo>
                            <a:pt x="670" y="110"/>
                          </a:lnTo>
                          <a:lnTo>
                            <a:pt x="678" y="180"/>
                          </a:lnTo>
                          <a:lnTo>
                            <a:pt x="654" y="253"/>
                          </a:lnTo>
                          <a:lnTo>
                            <a:pt x="589" y="365"/>
                          </a:lnTo>
                          <a:lnTo>
                            <a:pt x="504" y="457"/>
                          </a:lnTo>
                          <a:lnTo>
                            <a:pt x="439" y="541"/>
                          </a:lnTo>
                          <a:lnTo>
                            <a:pt x="412" y="607"/>
                          </a:lnTo>
                          <a:lnTo>
                            <a:pt x="393" y="653"/>
                          </a:lnTo>
                          <a:lnTo>
                            <a:pt x="400" y="689"/>
                          </a:lnTo>
                          <a:lnTo>
                            <a:pt x="405" y="711"/>
                          </a:lnTo>
                          <a:lnTo>
                            <a:pt x="482" y="711"/>
                          </a:lnTo>
                          <a:lnTo>
                            <a:pt x="601" y="692"/>
                          </a:lnTo>
                          <a:lnTo>
                            <a:pt x="678" y="692"/>
                          </a:lnTo>
                          <a:lnTo>
                            <a:pt x="758" y="723"/>
                          </a:lnTo>
                          <a:lnTo>
                            <a:pt x="782" y="761"/>
                          </a:lnTo>
                          <a:lnTo>
                            <a:pt x="758" y="796"/>
                          </a:lnTo>
                          <a:lnTo>
                            <a:pt x="724" y="808"/>
                          </a:lnTo>
                          <a:lnTo>
                            <a:pt x="670" y="792"/>
                          </a:lnTo>
                          <a:lnTo>
                            <a:pt x="597" y="749"/>
                          </a:lnTo>
                          <a:lnTo>
                            <a:pt x="520" y="757"/>
                          </a:lnTo>
                          <a:lnTo>
                            <a:pt x="393" y="780"/>
                          </a:lnTo>
                          <a:lnTo>
                            <a:pt x="355" y="773"/>
                          </a:lnTo>
                          <a:lnTo>
                            <a:pt x="335" y="746"/>
                          </a:lnTo>
                          <a:lnTo>
                            <a:pt x="335" y="681"/>
                          </a:lnTo>
                          <a:lnTo>
                            <a:pt x="335" y="588"/>
                          </a:lnTo>
                          <a:lnTo>
                            <a:pt x="389" y="518"/>
                          </a:lnTo>
                          <a:lnTo>
                            <a:pt x="470" y="414"/>
                          </a:lnTo>
                          <a:lnTo>
                            <a:pt x="540" y="323"/>
                          </a:lnTo>
                          <a:lnTo>
                            <a:pt x="586" y="253"/>
                          </a:lnTo>
                          <a:lnTo>
                            <a:pt x="609" y="192"/>
                          </a:lnTo>
                          <a:lnTo>
                            <a:pt x="597" y="157"/>
                          </a:lnTo>
                          <a:lnTo>
                            <a:pt x="566" y="115"/>
                          </a:lnTo>
                          <a:lnTo>
                            <a:pt x="520" y="103"/>
                          </a:lnTo>
                          <a:lnTo>
                            <a:pt x="470" y="103"/>
                          </a:lnTo>
                          <a:lnTo>
                            <a:pt x="358" y="103"/>
                          </a:lnTo>
                          <a:lnTo>
                            <a:pt x="193" y="134"/>
                          </a:lnTo>
                          <a:lnTo>
                            <a:pt x="70" y="146"/>
                          </a:lnTo>
                          <a:lnTo>
                            <a:pt x="20" y="134"/>
                          </a:lnTo>
                          <a:lnTo>
                            <a:pt x="0" y="115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i="1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9889" name="Freeform 49"/>
                    <p:cNvSpPr>
                      <a:spLocks noChangeAspect="1"/>
                    </p:cNvSpPr>
                    <p:nvPr/>
                  </p:nvSpPr>
                  <p:spPr bwMode="auto">
                    <a:xfrm rot="-4121048">
                      <a:off x="2675" y="2797"/>
                      <a:ext cx="1159" cy="461"/>
                    </a:xfrm>
                    <a:custGeom>
                      <a:avLst/>
                      <a:gdLst>
                        <a:gd name="T0" fmla="*/ 53939 w 992"/>
                        <a:gd name="T1" fmla="*/ 1 h 770"/>
                        <a:gd name="T2" fmla="*/ 54957 w 992"/>
                        <a:gd name="T3" fmla="*/ 1 h 770"/>
                        <a:gd name="T4" fmla="*/ 58732 w 992"/>
                        <a:gd name="T5" fmla="*/ 1 h 770"/>
                        <a:gd name="T6" fmla="*/ 63413 w 992"/>
                        <a:gd name="T7" fmla="*/ 1 h 770"/>
                        <a:gd name="T8" fmla="*/ 66185 w 992"/>
                        <a:gd name="T9" fmla="*/ 1 h 770"/>
                        <a:gd name="T10" fmla="*/ 64971 w 992"/>
                        <a:gd name="T11" fmla="*/ 1 h 770"/>
                        <a:gd name="T12" fmla="*/ 62389 w 992"/>
                        <a:gd name="T13" fmla="*/ 1 h 770"/>
                        <a:gd name="T14" fmla="*/ 57208 w 992"/>
                        <a:gd name="T15" fmla="*/ 1 h 770"/>
                        <a:gd name="T16" fmla="*/ 50816 w 992"/>
                        <a:gd name="T17" fmla="*/ 1 h 770"/>
                        <a:gd name="T18" fmla="*/ 45491 w 992"/>
                        <a:gd name="T19" fmla="*/ 1 h 770"/>
                        <a:gd name="T20" fmla="*/ 39515 w 992"/>
                        <a:gd name="T21" fmla="*/ 1 h 770"/>
                        <a:gd name="T22" fmla="*/ 33821 w 992"/>
                        <a:gd name="T23" fmla="*/ 1 h 770"/>
                        <a:gd name="T24" fmla="*/ 29498 w 992"/>
                        <a:gd name="T25" fmla="*/ 1 h 770"/>
                        <a:gd name="T26" fmla="*/ 27925 w 992"/>
                        <a:gd name="T27" fmla="*/ 1 h 770"/>
                        <a:gd name="T28" fmla="*/ 26173 w 992"/>
                        <a:gd name="T29" fmla="*/ 1 h 770"/>
                        <a:gd name="T30" fmla="*/ 24108 w 992"/>
                        <a:gd name="T31" fmla="*/ 1 h 770"/>
                        <a:gd name="T32" fmla="*/ 22569 w 992"/>
                        <a:gd name="T33" fmla="*/ 1 h 770"/>
                        <a:gd name="T34" fmla="*/ 22569 w 992"/>
                        <a:gd name="T35" fmla="*/ 1 h 770"/>
                        <a:gd name="T36" fmla="*/ 21507 w 992"/>
                        <a:gd name="T37" fmla="*/ 1 h 770"/>
                        <a:gd name="T38" fmla="*/ 18555 w 992"/>
                        <a:gd name="T39" fmla="*/ 1 h 770"/>
                        <a:gd name="T40" fmla="*/ 14912 w 992"/>
                        <a:gd name="T41" fmla="*/ 1 h 770"/>
                        <a:gd name="T42" fmla="*/ 11523 w 992"/>
                        <a:gd name="T43" fmla="*/ 1 h 770"/>
                        <a:gd name="T44" fmla="*/ 7646 w 992"/>
                        <a:gd name="T45" fmla="*/ 1 h 770"/>
                        <a:gd name="T46" fmla="*/ 1769 w 992"/>
                        <a:gd name="T47" fmla="*/ 1 h 770"/>
                        <a:gd name="T48" fmla="*/ 0 w 992"/>
                        <a:gd name="T49" fmla="*/ 1 h 770"/>
                        <a:gd name="T50" fmla="*/ 0 w 992"/>
                        <a:gd name="T51" fmla="*/ 1 h 770"/>
                        <a:gd name="T52" fmla="*/ 2635 w 992"/>
                        <a:gd name="T53" fmla="*/ 1 h 770"/>
                        <a:gd name="T54" fmla="*/ 5459 w 992"/>
                        <a:gd name="T55" fmla="*/ 1 h 770"/>
                        <a:gd name="T56" fmla="*/ 7903 w 992"/>
                        <a:gd name="T57" fmla="*/ 1 h 770"/>
                        <a:gd name="T58" fmla="*/ 12603 w 992"/>
                        <a:gd name="T59" fmla="*/ 1 h 770"/>
                        <a:gd name="T60" fmla="*/ 17164 w 992"/>
                        <a:gd name="T61" fmla="*/ 1 h 770"/>
                        <a:gd name="T62" fmla="*/ 21507 w 992"/>
                        <a:gd name="T63" fmla="*/ 1 h 770"/>
                        <a:gd name="T64" fmla="*/ 27700 w 992"/>
                        <a:gd name="T65" fmla="*/ 0 h 770"/>
                        <a:gd name="T66" fmla="*/ 27925 w 992"/>
                        <a:gd name="T67" fmla="*/ 1 h 770"/>
                        <a:gd name="T68" fmla="*/ 26520 w 992"/>
                        <a:gd name="T69" fmla="*/ 1 h 770"/>
                        <a:gd name="T70" fmla="*/ 26173 w 992"/>
                        <a:gd name="T71" fmla="*/ 1 h 770"/>
                        <a:gd name="T72" fmla="*/ 27925 w 992"/>
                        <a:gd name="T73" fmla="*/ 1 h 770"/>
                        <a:gd name="T74" fmla="*/ 30846 w 992"/>
                        <a:gd name="T75" fmla="*/ 1 h 770"/>
                        <a:gd name="T76" fmla="*/ 33326 w 992"/>
                        <a:gd name="T77" fmla="*/ 1 h 770"/>
                        <a:gd name="T78" fmla="*/ 37247 w 992"/>
                        <a:gd name="T79" fmla="*/ 1 h 770"/>
                        <a:gd name="T80" fmla="*/ 41042 w 992"/>
                        <a:gd name="T81" fmla="*/ 1 h 770"/>
                        <a:gd name="T82" fmla="*/ 44922 w 992"/>
                        <a:gd name="T83" fmla="*/ 1 h 770"/>
                        <a:gd name="T84" fmla="*/ 50029 w 992"/>
                        <a:gd name="T85" fmla="*/ 1 h 770"/>
                        <a:gd name="T86" fmla="*/ 53399 w 992"/>
                        <a:gd name="T87" fmla="*/ 1 h 770"/>
                        <a:gd name="T88" fmla="*/ 53939 w 992"/>
                        <a:gd name="T89" fmla="*/ 1 h 77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992"/>
                        <a:gd name="T136" fmla="*/ 0 h 770"/>
                        <a:gd name="T137" fmla="*/ 992 w 992"/>
                        <a:gd name="T138" fmla="*/ 770 h 77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992" h="770">
                          <a:moveTo>
                            <a:pt x="808" y="320"/>
                          </a:moveTo>
                          <a:lnTo>
                            <a:pt x="823" y="219"/>
                          </a:lnTo>
                          <a:lnTo>
                            <a:pt x="881" y="181"/>
                          </a:lnTo>
                          <a:lnTo>
                            <a:pt x="950" y="174"/>
                          </a:lnTo>
                          <a:lnTo>
                            <a:pt x="992" y="219"/>
                          </a:lnTo>
                          <a:lnTo>
                            <a:pt x="973" y="308"/>
                          </a:lnTo>
                          <a:lnTo>
                            <a:pt x="935" y="427"/>
                          </a:lnTo>
                          <a:lnTo>
                            <a:pt x="857" y="562"/>
                          </a:lnTo>
                          <a:lnTo>
                            <a:pt x="761" y="677"/>
                          </a:lnTo>
                          <a:lnTo>
                            <a:pt x="681" y="739"/>
                          </a:lnTo>
                          <a:lnTo>
                            <a:pt x="592" y="770"/>
                          </a:lnTo>
                          <a:lnTo>
                            <a:pt x="507" y="759"/>
                          </a:lnTo>
                          <a:lnTo>
                            <a:pt x="442" y="723"/>
                          </a:lnTo>
                          <a:lnTo>
                            <a:pt x="419" y="666"/>
                          </a:lnTo>
                          <a:lnTo>
                            <a:pt x="392" y="566"/>
                          </a:lnTo>
                          <a:lnTo>
                            <a:pt x="361" y="382"/>
                          </a:lnTo>
                          <a:lnTo>
                            <a:pt x="338" y="254"/>
                          </a:lnTo>
                          <a:lnTo>
                            <a:pt x="338" y="104"/>
                          </a:lnTo>
                          <a:lnTo>
                            <a:pt x="323" y="78"/>
                          </a:lnTo>
                          <a:lnTo>
                            <a:pt x="277" y="70"/>
                          </a:lnTo>
                          <a:lnTo>
                            <a:pt x="223" y="112"/>
                          </a:lnTo>
                          <a:lnTo>
                            <a:pt x="173" y="181"/>
                          </a:lnTo>
                          <a:lnTo>
                            <a:pt x="115" y="219"/>
                          </a:lnTo>
                          <a:lnTo>
                            <a:pt x="27" y="219"/>
                          </a:lnTo>
                          <a:lnTo>
                            <a:pt x="0" y="196"/>
                          </a:lnTo>
                          <a:lnTo>
                            <a:pt x="0" y="158"/>
                          </a:lnTo>
                          <a:lnTo>
                            <a:pt x="39" y="123"/>
                          </a:lnTo>
                          <a:lnTo>
                            <a:pt x="81" y="135"/>
                          </a:lnTo>
                          <a:lnTo>
                            <a:pt x="119" y="127"/>
                          </a:lnTo>
                          <a:lnTo>
                            <a:pt x="189" y="78"/>
                          </a:lnTo>
                          <a:lnTo>
                            <a:pt x="257" y="23"/>
                          </a:lnTo>
                          <a:lnTo>
                            <a:pt x="323" y="8"/>
                          </a:lnTo>
                          <a:lnTo>
                            <a:pt x="415" y="0"/>
                          </a:lnTo>
                          <a:lnTo>
                            <a:pt x="419" y="42"/>
                          </a:lnTo>
                          <a:lnTo>
                            <a:pt x="397" y="89"/>
                          </a:lnTo>
                          <a:lnTo>
                            <a:pt x="392" y="208"/>
                          </a:lnTo>
                          <a:lnTo>
                            <a:pt x="419" y="366"/>
                          </a:lnTo>
                          <a:lnTo>
                            <a:pt x="462" y="520"/>
                          </a:lnTo>
                          <a:lnTo>
                            <a:pt x="499" y="612"/>
                          </a:lnTo>
                          <a:lnTo>
                            <a:pt x="558" y="655"/>
                          </a:lnTo>
                          <a:lnTo>
                            <a:pt x="615" y="655"/>
                          </a:lnTo>
                          <a:lnTo>
                            <a:pt x="673" y="612"/>
                          </a:lnTo>
                          <a:lnTo>
                            <a:pt x="750" y="515"/>
                          </a:lnTo>
                          <a:lnTo>
                            <a:pt x="800" y="377"/>
                          </a:lnTo>
                          <a:lnTo>
                            <a:pt x="808" y="320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i="1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9890" name="Freeform 50"/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414" y="1540"/>
                      <a:ext cx="474" cy="848"/>
                    </a:xfrm>
                    <a:custGeom>
                      <a:avLst/>
                      <a:gdLst>
                        <a:gd name="T0" fmla="*/ 1 w 699"/>
                        <a:gd name="T1" fmla="*/ 1 h 1216"/>
                        <a:gd name="T2" fmla="*/ 1 w 699"/>
                        <a:gd name="T3" fmla="*/ 1 h 1216"/>
                        <a:gd name="T4" fmla="*/ 1 w 699"/>
                        <a:gd name="T5" fmla="*/ 1 h 1216"/>
                        <a:gd name="T6" fmla="*/ 1 w 699"/>
                        <a:gd name="T7" fmla="*/ 1 h 1216"/>
                        <a:gd name="T8" fmla="*/ 1 w 699"/>
                        <a:gd name="T9" fmla="*/ 1 h 1216"/>
                        <a:gd name="T10" fmla="*/ 1 w 699"/>
                        <a:gd name="T11" fmla="*/ 1 h 1216"/>
                        <a:gd name="T12" fmla="*/ 1 w 699"/>
                        <a:gd name="T13" fmla="*/ 1 h 1216"/>
                        <a:gd name="T14" fmla="*/ 1 w 699"/>
                        <a:gd name="T15" fmla="*/ 1 h 1216"/>
                        <a:gd name="T16" fmla="*/ 1 w 699"/>
                        <a:gd name="T17" fmla="*/ 1 h 1216"/>
                        <a:gd name="T18" fmla="*/ 1 w 699"/>
                        <a:gd name="T19" fmla="*/ 1 h 1216"/>
                        <a:gd name="T20" fmla="*/ 1 w 699"/>
                        <a:gd name="T21" fmla="*/ 1 h 1216"/>
                        <a:gd name="T22" fmla="*/ 1 w 699"/>
                        <a:gd name="T23" fmla="*/ 1 h 1216"/>
                        <a:gd name="T24" fmla="*/ 1 w 699"/>
                        <a:gd name="T25" fmla="*/ 1 h 1216"/>
                        <a:gd name="T26" fmla="*/ 1 w 699"/>
                        <a:gd name="T27" fmla="*/ 1 h 1216"/>
                        <a:gd name="T28" fmla="*/ 1 w 699"/>
                        <a:gd name="T29" fmla="*/ 1 h 1216"/>
                        <a:gd name="T30" fmla="*/ 1 w 699"/>
                        <a:gd name="T31" fmla="*/ 1 h 1216"/>
                        <a:gd name="T32" fmla="*/ 0 w 699"/>
                        <a:gd name="T33" fmla="*/ 1 h 1216"/>
                        <a:gd name="T34" fmla="*/ 1 w 699"/>
                        <a:gd name="T35" fmla="*/ 1 h 1216"/>
                        <a:gd name="T36" fmla="*/ 1 w 699"/>
                        <a:gd name="T37" fmla="*/ 1 h 1216"/>
                        <a:gd name="T38" fmla="*/ 1 w 699"/>
                        <a:gd name="T39" fmla="*/ 1 h 1216"/>
                        <a:gd name="T40" fmla="*/ 1 w 699"/>
                        <a:gd name="T41" fmla="*/ 1 h 1216"/>
                        <a:gd name="T42" fmla="*/ 1 w 699"/>
                        <a:gd name="T43" fmla="*/ 1 h 1216"/>
                        <a:gd name="T44" fmla="*/ 1 w 699"/>
                        <a:gd name="T45" fmla="*/ 1 h 1216"/>
                        <a:gd name="T46" fmla="*/ 1 w 699"/>
                        <a:gd name="T47" fmla="*/ 1 h 1216"/>
                        <a:gd name="T48" fmla="*/ 1 w 699"/>
                        <a:gd name="T49" fmla="*/ 1 h 1216"/>
                        <a:gd name="T50" fmla="*/ 1 w 699"/>
                        <a:gd name="T51" fmla="*/ 1 h 1216"/>
                        <a:gd name="T52" fmla="*/ 1 w 699"/>
                        <a:gd name="T53" fmla="*/ 0 h 1216"/>
                        <a:gd name="T54" fmla="*/ 1 w 699"/>
                        <a:gd name="T55" fmla="*/ 1 h 1216"/>
                        <a:gd name="T56" fmla="*/ 1 w 699"/>
                        <a:gd name="T57" fmla="*/ 1 h 1216"/>
                        <a:gd name="T58" fmla="*/ 1 w 699"/>
                        <a:gd name="T59" fmla="*/ 1 h 1216"/>
                        <a:gd name="T60" fmla="*/ 1 w 699"/>
                        <a:gd name="T61" fmla="*/ 1 h 1216"/>
                        <a:gd name="T62" fmla="*/ 1 w 699"/>
                        <a:gd name="T63" fmla="*/ 1 h 1216"/>
                        <a:gd name="T64" fmla="*/ 1 w 699"/>
                        <a:gd name="T65" fmla="*/ 1 h 1216"/>
                        <a:gd name="T66" fmla="*/ 1 w 699"/>
                        <a:gd name="T67" fmla="*/ 1 h 1216"/>
                        <a:gd name="T68" fmla="*/ 1 w 699"/>
                        <a:gd name="T69" fmla="*/ 1 h 1216"/>
                        <a:gd name="T70" fmla="*/ 1 w 699"/>
                        <a:gd name="T71" fmla="*/ 1 h 1216"/>
                        <a:gd name="T72" fmla="*/ 1 w 699"/>
                        <a:gd name="T73" fmla="*/ 1 h 1216"/>
                        <a:gd name="T74" fmla="*/ 1 w 699"/>
                        <a:gd name="T75" fmla="*/ 1 h 1216"/>
                        <a:gd name="T76" fmla="*/ 1 w 699"/>
                        <a:gd name="T77" fmla="*/ 1 h 1216"/>
                        <a:gd name="T78" fmla="*/ 1 w 699"/>
                        <a:gd name="T79" fmla="*/ 1 h 1216"/>
                        <a:gd name="T80" fmla="*/ 1 w 699"/>
                        <a:gd name="T81" fmla="*/ 1 h 1216"/>
                        <a:gd name="T82" fmla="*/ 1 w 699"/>
                        <a:gd name="T83" fmla="*/ 1 h 121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99"/>
                        <a:gd name="T127" fmla="*/ 0 h 1216"/>
                        <a:gd name="T128" fmla="*/ 699 w 699"/>
                        <a:gd name="T129" fmla="*/ 1216 h 121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99" h="1216">
                          <a:moveTo>
                            <a:pt x="445" y="923"/>
                          </a:moveTo>
                          <a:lnTo>
                            <a:pt x="560" y="1039"/>
                          </a:lnTo>
                          <a:lnTo>
                            <a:pt x="606" y="1039"/>
                          </a:lnTo>
                          <a:lnTo>
                            <a:pt x="684" y="1086"/>
                          </a:lnTo>
                          <a:lnTo>
                            <a:pt x="699" y="1139"/>
                          </a:lnTo>
                          <a:lnTo>
                            <a:pt x="676" y="1208"/>
                          </a:lnTo>
                          <a:lnTo>
                            <a:pt x="614" y="1216"/>
                          </a:lnTo>
                          <a:lnTo>
                            <a:pt x="537" y="1162"/>
                          </a:lnTo>
                          <a:lnTo>
                            <a:pt x="383" y="1016"/>
                          </a:lnTo>
                          <a:lnTo>
                            <a:pt x="284" y="878"/>
                          </a:lnTo>
                          <a:lnTo>
                            <a:pt x="237" y="769"/>
                          </a:lnTo>
                          <a:lnTo>
                            <a:pt x="206" y="585"/>
                          </a:lnTo>
                          <a:lnTo>
                            <a:pt x="206" y="346"/>
                          </a:lnTo>
                          <a:lnTo>
                            <a:pt x="198" y="285"/>
                          </a:lnTo>
                          <a:lnTo>
                            <a:pt x="153" y="239"/>
                          </a:lnTo>
                          <a:lnTo>
                            <a:pt x="22" y="247"/>
                          </a:lnTo>
                          <a:lnTo>
                            <a:pt x="0" y="223"/>
                          </a:lnTo>
                          <a:lnTo>
                            <a:pt x="29" y="208"/>
                          </a:lnTo>
                          <a:lnTo>
                            <a:pt x="122" y="200"/>
                          </a:lnTo>
                          <a:lnTo>
                            <a:pt x="138" y="185"/>
                          </a:lnTo>
                          <a:lnTo>
                            <a:pt x="6" y="107"/>
                          </a:lnTo>
                          <a:lnTo>
                            <a:pt x="6" y="77"/>
                          </a:lnTo>
                          <a:lnTo>
                            <a:pt x="29" y="70"/>
                          </a:lnTo>
                          <a:lnTo>
                            <a:pt x="138" y="130"/>
                          </a:lnTo>
                          <a:lnTo>
                            <a:pt x="161" y="123"/>
                          </a:lnTo>
                          <a:lnTo>
                            <a:pt x="138" y="8"/>
                          </a:lnTo>
                          <a:lnTo>
                            <a:pt x="153" y="0"/>
                          </a:lnTo>
                          <a:lnTo>
                            <a:pt x="169" y="8"/>
                          </a:lnTo>
                          <a:lnTo>
                            <a:pt x="198" y="123"/>
                          </a:lnTo>
                          <a:lnTo>
                            <a:pt x="222" y="130"/>
                          </a:lnTo>
                          <a:lnTo>
                            <a:pt x="284" y="8"/>
                          </a:lnTo>
                          <a:lnTo>
                            <a:pt x="299" y="8"/>
                          </a:lnTo>
                          <a:lnTo>
                            <a:pt x="299" y="46"/>
                          </a:lnTo>
                          <a:lnTo>
                            <a:pt x="260" y="146"/>
                          </a:lnTo>
                          <a:lnTo>
                            <a:pt x="260" y="200"/>
                          </a:lnTo>
                          <a:lnTo>
                            <a:pt x="276" y="270"/>
                          </a:lnTo>
                          <a:lnTo>
                            <a:pt x="268" y="361"/>
                          </a:lnTo>
                          <a:lnTo>
                            <a:pt x="276" y="531"/>
                          </a:lnTo>
                          <a:lnTo>
                            <a:pt x="291" y="639"/>
                          </a:lnTo>
                          <a:lnTo>
                            <a:pt x="330" y="762"/>
                          </a:lnTo>
                          <a:lnTo>
                            <a:pt x="383" y="855"/>
                          </a:lnTo>
                          <a:lnTo>
                            <a:pt x="445" y="923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i="1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419891" name="Freeform 51"/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93" y="1150"/>
                      <a:ext cx="620" cy="708"/>
                    </a:xfrm>
                    <a:custGeom>
                      <a:avLst/>
                      <a:gdLst>
                        <a:gd name="T0" fmla="*/ 1 w 915"/>
                        <a:gd name="T1" fmla="*/ 1 h 1139"/>
                        <a:gd name="T2" fmla="*/ 0 w 915"/>
                        <a:gd name="T3" fmla="*/ 1 h 1139"/>
                        <a:gd name="T4" fmla="*/ 1 w 915"/>
                        <a:gd name="T5" fmla="*/ 1 h 1139"/>
                        <a:gd name="T6" fmla="*/ 1 w 915"/>
                        <a:gd name="T7" fmla="*/ 1 h 1139"/>
                        <a:gd name="T8" fmla="*/ 1 w 915"/>
                        <a:gd name="T9" fmla="*/ 1 h 1139"/>
                        <a:gd name="T10" fmla="*/ 1 w 915"/>
                        <a:gd name="T11" fmla="*/ 1 h 1139"/>
                        <a:gd name="T12" fmla="*/ 1 w 915"/>
                        <a:gd name="T13" fmla="*/ 1 h 1139"/>
                        <a:gd name="T14" fmla="*/ 1 w 915"/>
                        <a:gd name="T15" fmla="*/ 1 h 1139"/>
                        <a:gd name="T16" fmla="*/ 1 w 915"/>
                        <a:gd name="T17" fmla="*/ 1 h 1139"/>
                        <a:gd name="T18" fmla="*/ 1 w 915"/>
                        <a:gd name="T19" fmla="*/ 1 h 1139"/>
                        <a:gd name="T20" fmla="*/ 1 w 915"/>
                        <a:gd name="T21" fmla="*/ 1 h 1139"/>
                        <a:gd name="T22" fmla="*/ 1 w 915"/>
                        <a:gd name="T23" fmla="*/ 1 h 1139"/>
                        <a:gd name="T24" fmla="*/ 1 w 915"/>
                        <a:gd name="T25" fmla="*/ 1 h 1139"/>
                        <a:gd name="T26" fmla="*/ 1 w 915"/>
                        <a:gd name="T27" fmla="*/ 1 h 1139"/>
                        <a:gd name="T28" fmla="*/ 1 w 915"/>
                        <a:gd name="T29" fmla="*/ 1 h 1139"/>
                        <a:gd name="T30" fmla="*/ 1 w 915"/>
                        <a:gd name="T31" fmla="*/ 1 h 1139"/>
                        <a:gd name="T32" fmla="*/ 1 w 915"/>
                        <a:gd name="T33" fmla="*/ 1 h 1139"/>
                        <a:gd name="T34" fmla="*/ 1 w 915"/>
                        <a:gd name="T35" fmla="*/ 1 h 1139"/>
                        <a:gd name="T36" fmla="*/ 1 w 915"/>
                        <a:gd name="T37" fmla="*/ 1 h 1139"/>
                        <a:gd name="T38" fmla="*/ 1 w 915"/>
                        <a:gd name="T39" fmla="*/ 1 h 1139"/>
                        <a:gd name="T40" fmla="*/ 1 w 915"/>
                        <a:gd name="T41" fmla="*/ 1 h 1139"/>
                        <a:gd name="T42" fmla="*/ 1 w 915"/>
                        <a:gd name="T43" fmla="*/ 1 h 1139"/>
                        <a:gd name="T44" fmla="*/ 1 w 915"/>
                        <a:gd name="T45" fmla="*/ 1 h 1139"/>
                        <a:gd name="T46" fmla="*/ 1 w 915"/>
                        <a:gd name="T47" fmla="*/ 0 h 1139"/>
                        <a:gd name="T48" fmla="*/ 1 w 915"/>
                        <a:gd name="T49" fmla="*/ 1 h 1139"/>
                        <a:gd name="T50" fmla="*/ 1 w 915"/>
                        <a:gd name="T51" fmla="*/ 1 h 1139"/>
                        <a:gd name="T52" fmla="*/ 1 w 915"/>
                        <a:gd name="T53" fmla="*/ 1 h 1139"/>
                        <a:gd name="T54" fmla="*/ 1 w 915"/>
                        <a:gd name="T55" fmla="*/ 1 h 1139"/>
                        <a:gd name="T56" fmla="*/ 1 w 915"/>
                        <a:gd name="T57" fmla="*/ 1 h 1139"/>
                        <a:gd name="T58" fmla="*/ 1 w 915"/>
                        <a:gd name="T59" fmla="*/ 1 h 1139"/>
                        <a:gd name="T60" fmla="*/ 1 w 915"/>
                        <a:gd name="T61" fmla="*/ 1 h 1139"/>
                        <a:gd name="T62" fmla="*/ 1 w 915"/>
                        <a:gd name="T63" fmla="*/ 1 h 1139"/>
                        <a:gd name="T64" fmla="*/ 1 w 915"/>
                        <a:gd name="T65" fmla="*/ 1 h 1139"/>
                        <a:gd name="T66" fmla="*/ 1 w 915"/>
                        <a:gd name="T67" fmla="*/ 1 h 1139"/>
                        <a:gd name="T68" fmla="*/ 1 w 915"/>
                        <a:gd name="T69" fmla="*/ 1 h 1139"/>
                        <a:gd name="T70" fmla="*/ 1 w 915"/>
                        <a:gd name="T71" fmla="*/ 1 h 1139"/>
                        <a:gd name="T72" fmla="*/ 1 w 915"/>
                        <a:gd name="T73" fmla="*/ 1 h 1139"/>
                        <a:gd name="T74" fmla="*/ 1 w 915"/>
                        <a:gd name="T75" fmla="*/ 1 h 1139"/>
                        <a:gd name="T76" fmla="*/ 1 w 915"/>
                        <a:gd name="T77" fmla="*/ 1 h 1139"/>
                        <a:gd name="T78" fmla="*/ 1 w 915"/>
                        <a:gd name="T79" fmla="*/ 1 h 1139"/>
                        <a:gd name="T80" fmla="*/ 1 w 915"/>
                        <a:gd name="T81" fmla="*/ 1 h 1139"/>
                        <a:gd name="T82" fmla="*/ 1 w 915"/>
                        <a:gd name="T83" fmla="*/ 1 h 1139"/>
                        <a:gd name="T84" fmla="*/ 1 w 915"/>
                        <a:gd name="T85" fmla="*/ 1 h 1139"/>
                        <a:gd name="T86" fmla="*/ 1 w 915"/>
                        <a:gd name="T87" fmla="*/ 1 h 1139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15"/>
                        <a:gd name="T133" fmla="*/ 0 h 1139"/>
                        <a:gd name="T134" fmla="*/ 915 w 915"/>
                        <a:gd name="T135" fmla="*/ 1139 h 1139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15" h="1139">
                          <a:moveTo>
                            <a:pt x="15" y="1008"/>
                          </a:moveTo>
                          <a:lnTo>
                            <a:pt x="0" y="1061"/>
                          </a:lnTo>
                          <a:lnTo>
                            <a:pt x="15" y="1139"/>
                          </a:lnTo>
                          <a:lnTo>
                            <a:pt x="70" y="1139"/>
                          </a:lnTo>
                          <a:lnTo>
                            <a:pt x="231" y="1108"/>
                          </a:lnTo>
                          <a:lnTo>
                            <a:pt x="408" y="1046"/>
                          </a:lnTo>
                          <a:lnTo>
                            <a:pt x="554" y="946"/>
                          </a:lnTo>
                          <a:lnTo>
                            <a:pt x="639" y="816"/>
                          </a:lnTo>
                          <a:lnTo>
                            <a:pt x="715" y="593"/>
                          </a:lnTo>
                          <a:lnTo>
                            <a:pt x="738" y="385"/>
                          </a:lnTo>
                          <a:lnTo>
                            <a:pt x="738" y="285"/>
                          </a:lnTo>
                          <a:lnTo>
                            <a:pt x="777" y="224"/>
                          </a:lnTo>
                          <a:lnTo>
                            <a:pt x="845" y="200"/>
                          </a:lnTo>
                          <a:lnTo>
                            <a:pt x="907" y="200"/>
                          </a:lnTo>
                          <a:lnTo>
                            <a:pt x="915" y="169"/>
                          </a:lnTo>
                          <a:lnTo>
                            <a:pt x="823" y="177"/>
                          </a:lnTo>
                          <a:lnTo>
                            <a:pt x="808" y="154"/>
                          </a:lnTo>
                          <a:lnTo>
                            <a:pt x="884" y="70"/>
                          </a:lnTo>
                          <a:lnTo>
                            <a:pt x="868" y="47"/>
                          </a:lnTo>
                          <a:lnTo>
                            <a:pt x="853" y="62"/>
                          </a:lnTo>
                          <a:lnTo>
                            <a:pt x="792" y="123"/>
                          </a:lnTo>
                          <a:lnTo>
                            <a:pt x="777" y="123"/>
                          </a:lnTo>
                          <a:lnTo>
                            <a:pt x="777" y="16"/>
                          </a:lnTo>
                          <a:lnTo>
                            <a:pt x="761" y="0"/>
                          </a:lnTo>
                          <a:lnTo>
                            <a:pt x="738" y="8"/>
                          </a:lnTo>
                          <a:lnTo>
                            <a:pt x="746" y="123"/>
                          </a:lnTo>
                          <a:lnTo>
                            <a:pt x="730" y="131"/>
                          </a:lnTo>
                          <a:lnTo>
                            <a:pt x="668" y="70"/>
                          </a:lnTo>
                          <a:lnTo>
                            <a:pt x="623" y="62"/>
                          </a:lnTo>
                          <a:lnTo>
                            <a:pt x="631" y="93"/>
                          </a:lnTo>
                          <a:lnTo>
                            <a:pt x="699" y="162"/>
                          </a:lnTo>
                          <a:lnTo>
                            <a:pt x="699" y="200"/>
                          </a:lnTo>
                          <a:lnTo>
                            <a:pt x="676" y="278"/>
                          </a:lnTo>
                          <a:lnTo>
                            <a:pt x="676" y="346"/>
                          </a:lnTo>
                          <a:lnTo>
                            <a:pt x="676" y="462"/>
                          </a:lnTo>
                          <a:lnTo>
                            <a:pt x="645" y="608"/>
                          </a:lnTo>
                          <a:lnTo>
                            <a:pt x="615" y="700"/>
                          </a:lnTo>
                          <a:lnTo>
                            <a:pt x="561" y="816"/>
                          </a:lnTo>
                          <a:lnTo>
                            <a:pt x="499" y="908"/>
                          </a:lnTo>
                          <a:lnTo>
                            <a:pt x="454" y="954"/>
                          </a:lnTo>
                          <a:lnTo>
                            <a:pt x="330" y="993"/>
                          </a:lnTo>
                          <a:lnTo>
                            <a:pt x="215" y="1008"/>
                          </a:lnTo>
                          <a:lnTo>
                            <a:pt x="99" y="1024"/>
                          </a:lnTo>
                          <a:lnTo>
                            <a:pt x="15" y="100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defTabSz="91440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2800" i="1">
                        <a:solidFill>
                          <a:srgbClr val="FFFFFF"/>
                        </a:solidFill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419882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1104"/>
                  <a:ext cx="912" cy="912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CA" alt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19875" name="Group 53"/>
              <p:cNvGrpSpPr>
                <a:grpSpLocks/>
              </p:cNvGrpSpPr>
              <p:nvPr/>
            </p:nvGrpSpPr>
            <p:grpSpPr bwMode="auto">
              <a:xfrm>
                <a:off x="4368" y="2112"/>
                <a:ext cx="432" cy="240"/>
                <a:chOff x="-1152" y="3504"/>
                <a:chExt cx="432" cy="240"/>
              </a:xfrm>
            </p:grpSpPr>
            <p:grpSp>
              <p:nvGrpSpPr>
                <p:cNvPr id="419876" name="Group 54"/>
                <p:cNvGrpSpPr>
                  <a:grpSpLocks noChangeAspect="1"/>
                </p:cNvGrpSpPr>
                <p:nvPr/>
              </p:nvGrpSpPr>
              <p:grpSpPr bwMode="auto">
                <a:xfrm>
                  <a:off x="-1075" y="3504"/>
                  <a:ext cx="256" cy="210"/>
                  <a:chOff x="1728" y="2064"/>
                  <a:chExt cx="768" cy="672"/>
                </a:xfrm>
              </p:grpSpPr>
              <p:sp>
                <p:nvSpPr>
                  <p:cNvPr id="419879" name="AutoShap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8" y="2064"/>
                    <a:ext cx="768" cy="576"/>
                  </a:xfrm>
                  <a:prstGeom prst="horizontalScroll">
                    <a:avLst>
                      <a:gd name="adj" fmla="val 12500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400" baseline="-8000">
                        <a:solidFill>
                          <a:srgbClr val="000000"/>
                        </a:solidFill>
                        <a:cs typeface="Arial" pitchFamily="34" charset="0"/>
                      </a:rPr>
                      <a:t>Exit</a:t>
                    </a:r>
                    <a:endParaRPr lang="en-CA" altLang="en-US" sz="1400" baseline="-80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80" name="Line 5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2592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9877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878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19853" name="Group 59"/>
            <p:cNvGrpSpPr>
              <a:grpSpLocks noChangeAspect="1"/>
            </p:cNvGrpSpPr>
            <p:nvPr/>
          </p:nvGrpSpPr>
          <p:grpSpPr bwMode="auto">
            <a:xfrm>
              <a:off x="197" y="2976"/>
              <a:ext cx="907" cy="907"/>
              <a:chOff x="528" y="3264"/>
              <a:chExt cx="907" cy="907"/>
            </a:xfrm>
          </p:grpSpPr>
          <p:grpSp>
            <p:nvGrpSpPr>
              <p:cNvPr id="419854" name="Group 60"/>
              <p:cNvGrpSpPr>
                <a:grpSpLocks noChangeAspect="1"/>
              </p:cNvGrpSpPr>
              <p:nvPr/>
            </p:nvGrpSpPr>
            <p:grpSpPr bwMode="auto">
              <a:xfrm>
                <a:off x="528" y="3264"/>
                <a:ext cx="907" cy="907"/>
                <a:chOff x="3120" y="1872"/>
                <a:chExt cx="907" cy="907"/>
              </a:xfrm>
            </p:grpSpPr>
            <p:sp>
              <p:nvSpPr>
                <p:cNvPr id="419861" name="Freeform 61"/>
                <p:cNvSpPr>
                  <a:spLocks noChangeAspect="1"/>
                </p:cNvSpPr>
                <p:nvPr/>
              </p:nvSpPr>
              <p:spPr bwMode="auto">
                <a:xfrm>
                  <a:off x="3453" y="2386"/>
                  <a:ext cx="225" cy="63"/>
                </a:xfrm>
                <a:custGeom>
                  <a:avLst/>
                  <a:gdLst>
                    <a:gd name="T0" fmla="*/ 0 w 672"/>
                    <a:gd name="T1" fmla="*/ 0 h 200"/>
                    <a:gd name="T2" fmla="*/ 0 w 672"/>
                    <a:gd name="T3" fmla="*/ 0 h 200"/>
                    <a:gd name="T4" fmla="*/ 0 w 672"/>
                    <a:gd name="T5" fmla="*/ 0 h 200"/>
                    <a:gd name="T6" fmla="*/ 0 w 672"/>
                    <a:gd name="T7" fmla="*/ 0 h 2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"/>
                    <a:gd name="T13" fmla="*/ 0 h 200"/>
                    <a:gd name="T14" fmla="*/ 672 w 672"/>
                    <a:gd name="T15" fmla="*/ 200 h 2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" h="200">
                      <a:moveTo>
                        <a:pt x="0" y="192"/>
                      </a:moveTo>
                      <a:cubicBezTo>
                        <a:pt x="184" y="96"/>
                        <a:pt x="368" y="0"/>
                        <a:pt x="432" y="0"/>
                      </a:cubicBezTo>
                      <a:cubicBezTo>
                        <a:pt x="496" y="0"/>
                        <a:pt x="344" y="184"/>
                        <a:pt x="384" y="192"/>
                      </a:cubicBezTo>
                      <a:cubicBezTo>
                        <a:pt x="424" y="200"/>
                        <a:pt x="548" y="124"/>
                        <a:pt x="672" y="48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hlink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19862" name="Group 62"/>
                <p:cNvGrpSpPr>
                  <a:grpSpLocks noChangeAspect="1"/>
                </p:cNvGrpSpPr>
                <p:nvPr/>
              </p:nvGrpSpPr>
              <p:grpSpPr bwMode="auto">
                <a:xfrm>
                  <a:off x="3469" y="2146"/>
                  <a:ext cx="249" cy="285"/>
                  <a:chOff x="3469" y="2146"/>
                  <a:chExt cx="249" cy="285"/>
                </a:xfrm>
              </p:grpSpPr>
              <p:sp>
                <p:nvSpPr>
                  <p:cNvPr id="419868" name="Freeform 63"/>
                  <p:cNvSpPr>
                    <a:spLocks noChangeAspect="1"/>
                  </p:cNvSpPr>
                  <p:nvPr/>
                </p:nvSpPr>
                <p:spPr bwMode="auto">
                  <a:xfrm>
                    <a:off x="3590" y="2187"/>
                    <a:ext cx="67" cy="63"/>
                  </a:xfrm>
                  <a:custGeom>
                    <a:avLst/>
                    <a:gdLst>
                      <a:gd name="T0" fmla="*/ 0 w 603"/>
                      <a:gd name="T1" fmla="*/ 0 h 570"/>
                      <a:gd name="T2" fmla="*/ 0 w 603"/>
                      <a:gd name="T3" fmla="*/ 0 h 570"/>
                      <a:gd name="T4" fmla="*/ 0 w 603"/>
                      <a:gd name="T5" fmla="*/ 0 h 570"/>
                      <a:gd name="T6" fmla="*/ 0 w 603"/>
                      <a:gd name="T7" fmla="*/ 0 h 570"/>
                      <a:gd name="T8" fmla="*/ 0 w 603"/>
                      <a:gd name="T9" fmla="*/ 0 h 570"/>
                      <a:gd name="T10" fmla="*/ 0 w 603"/>
                      <a:gd name="T11" fmla="*/ 0 h 570"/>
                      <a:gd name="T12" fmla="*/ 0 w 603"/>
                      <a:gd name="T13" fmla="*/ 0 h 570"/>
                      <a:gd name="T14" fmla="*/ 0 w 603"/>
                      <a:gd name="T15" fmla="*/ 0 h 570"/>
                      <a:gd name="T16" fmla="*/ 0 w 603"/>
                      <a:gd name="T17" fmla="*/ 0 h 570"/>
                      <a:gd name="T18" fmla="*/ 0 w 603"/>
                      <a:gd name="T19" fmla="*/ 0 h 570"/>
                      <a:gd name="T20" fmla="*/ 0 w 603"/>
                      <a:gd name="T21" fmla="*/ 0 h 570"/>
                      <a:gd name="T22" fmla="*/ 0 w 603"/>
                      <a:gd name="T23" fmla="*/ 0 h 570"/>
                      <a:gd name="T24" fmla="*/ 0 w 603"/>
                      <a:gd name="T25" fmla="*/ 0 h 570"/>
                      <a:gd name="T26" fmla="*/ 0 w 603"/>
                      <a:gd name="T27" fmla="*/ 0 h 570"/>
                      <a:gd name="T28" fmla="*/ 0 w 603"/>
                      <a:gd name="T29" fmla="*/ 0 h 570"/>
                      <a:gd name="T30" fmla="*/ 0 w 603"/>
                      <a:gd name="T31" fmla="*/ 0 h 570"/>
                      <a:gd name="T32" fmla="*/ 0 w 603"/>
                      <a:gd name="T33" fmla="*/ 0 h 570"/>
                      <a:gd name="T34" fmla="*/ 0 w 603"/>
                      <a:gd name="T35" fmla="*/ 0 h 570"/>
                      <a:gd name="T36" fmla="*/ 0 w 603"/>
                      <a:gd name="T37" fmla="*/ 0 h 570"/>
                      <a:gd name="T38" fmla="*/ 0 w 603"/>
                      <a:gd name="T39" fmla="*/ 0 h 570"/>
                      <a:gd name="T40" fmla="*/ 0 w 603"/>
                      <a:gd name="T41" fmla="*/ 0 h 570"/>
                      <a:gd name="T42" fmla="*/ 0 w 603"/>
                      <a:gd name="T43" fmla="*/ 0 h 570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3"/>
                      <a:gd name="T67" fmla="*/ 0 h 570"/>
                      <a:gd name="T68" fmla="*/ 603 w 603"/>
                      <a:gd name="T69" fmla="*/ 570 h 570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3" h="570">
                        <a:moveTo>
                          <a:pt x="390" y="270"/>
                        </a:moveTo>
                        <a:lnTo>
                          <a:pt x="374" y="166"/>
                        </a:lnTo>
                        <a:lnTo>
                          <a:pt x="343" y="72"/>
                        </a:lnTo>
                        <a:lnTo>
                          <a:pt x="286" y="22"/>
                        </a:lnTo>
                        <a:lnTo>
                          <a:pt x="186" y="0"/>
                        </a:lnTo>
                        <a:lnTo>
                          <a:pt x="100" y="22"/>
                        </a:lnTo>
                        <a:lnTo>
                          <a:pt x="19" y="115"/>
                        </a:lnTo>
                        <a:lnTo>
                          <a:pt x="0" y="227"/>
                        </a:lnTo>
                        <a:lnTo>
                          <a:pt x="19" y="346"/>
                        </a:lnTo>
                        <a:lnTo>
                          <a:pt x="50" y="419"/>
                        </a:lnTo>
                        <a:lnTo>
                          <a:pt x="89" y="494"/>
                        </a:lnTo>
                        <a:lnTo>
                          <a:pt x="131" y="545"/>
                        </a:lnTo>
                        <a:lnTo>
                          <a:pt x="178" y="570"/>
                        </a:lnTo>
                        <a:lnTo>
                          <a:pt x="243" y="548"/>
                        </a:lnTo>
                        <a:lnTo>
                          <a:pt x="309" y="497"/>
                        </a:lnTo>
                        <a:lnTo>
                          <a:pt x="351" y="426"/>
                        </a:lnTo>
                        <a:lnTo>
                          <a:pt x="390" y="365"/>
                        </a:lnTo>
                        <a:lnTo>
                          <a:pt x="402" y="328"/>
                        </a:lnTo>
                        <a:lnTo>
                          <a:pt x="567" y="275"/>
                        </a:lnTo>
                        <a:lnTo>
                          <a:pt x="603" y="253"/>
                        </a:lnTo>
                        <a:lnTo>
                          <a:pt x="583" y="220"/>
                        </a:lnTo>
                        <a:lnTo>
                          <a:pt x="390" y="27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69" name="Freeform 64"/>
                  <p:cNvSpPr>
                    <a:spLocks noChangeAspect="1"/>
                  </p:cNvSpPr>
                  <p:nvPr/>
                </p:nvSpPr>
                <p:spPr bwMode="auto">
                  <a:xfrm>
                    <a:off x="3557" y="2255"/>
                    <a:ext cx="69" cy="113"/>
                  </a:xfrm>
                  <a:custGeom>
                    <a:avLst/>
                    <a:gdLst>
                      <a:gd name="T0" fmla="*/ 0 w 622"/>
                      <a:gd name="T1" fmla="*/ 0 h 1018"/>
                      <a:gd name="T2" fmla="*/ 0 w 622"/>
                      <a:gd name="T3" fmla="*/ 0 h 1018"/>
                      <a:gd name="T4" fmla="*/ 0 w 622"/>
                      <a:gd name="T5" fmla="*/ 0 h 1018"/>
                      <a:gd name="T6" fmla="*/ 0 w 622"/>
                      <a:gd name="T7" fmla="*/ 0 h 1018"/>
                      <a:gd name="T8" fmla="*/ 0 w 622"/>
                      <a:gd name="T9" fmla="*/ 0 h 1018"/>
                      <a:gd name="T10" fmla="*/ 0 w 622"/>
                      <a:gd name="T11" fmla="*/ 0 h 1018"/>
                      <a:gd name="T12" fmla="*/ 0 w 622"/>
                      <a:gd name="T13" fmla="*/ 0 h 1018"/>
                      <a:gd name="T14" fmla="*/ 0 w 622"/>
                      <a:gd name="T15" fmla="*/ 0 h 1018"/>
                      <a:gd name="T16" fmla="*/ 0 w 622"/>
                      <a:gd name="T17" fmla="*/ 0 h 1018"/>
                      <a:gd name="T18" fmla="*/ 0 w 622"/>
                      <a:gd name="T19" fmla="*/ 0 h 1018"/>
                      <a:gd name="T20" fmla="*/ 0 w 622"/>
                      <a:gd name="T21" fmla="*/ 0 h 1018"/>
                      <a:gd name="T22" fmla="*/ 0 w 622"/>
                      <a:gd name="T23" fmla="*/ 0 h 1018"/>
                      <a:gd name="T24" fmla="*/ 0 w 622"/>
                      <a:gd name="T25" fmla="*/ 0 h 1018"/>
                      <a:gd name="T26" fmla="*/ 0 w 622"/>
                      <a:gd name="T27" fmla="*/ 0 h 1018"/>
                      <a:gd name="T28" fmla="*/ 0 w 622"/>
                      <a:gd name="T29" fmla="*/ 0 h 1018"/>
                      <a:gd name="T30" fmla="*/ 0 w 622"/>
                      <a:gd name="T31" fmla="*/ 0 h 1018"/>
                      <a:gd name="T32" fmla="*/ 0 w 622"/>
                      <a:gd name="T33" fmla="*/ 0 h 1018"/>
                      <a:gd name="T34" fmla="*/ 0 w 622"/>
                      <a:gd name="T35" fmla="*/ 0 h 1018"/>
                      <a:gd name="T36" fmla="*/ 0 w 622"/>
                      <a:gd name="T37" fmla="*/ 0 h 1018"/>
                      <a:gd name="T38" fmla="*/ 0 w 622"/>
                      <a:gd name="T39" fmla="*/ 0 h 1018"/>
                      <a:gd name="T40" fmla="*/ 0 w 622"/>
                      <a:gd name="T41" fmla="*/ 0 h 1018"/>
                      <a:gd name="T42" fmla="*/ 0 w 622"/>
                      <a:gd name="T43" fmla="*/ 0 h 1018"/>
                      <a:gd name="T44" fmla="*/ 0 w 622"/>
                      <a:gd name="T45" fmla="*/ 0 h 1018"/>
                      <a:gd name="T46" fmla="*/ 0 w 622"/>
                      <a:gd name="T47" fmla="*/ 0 h 1018"/>
                      <a:gd name="T48" fmla="*/ 0 w 622"/>
                      <a:gd name="T49" fmla="*/ 0 h 1018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22"/>
                      <a:gd name="T76" fmla="*/ 0 h 1018"/>
                      <a:gd name="T77" fmla="*/ 622 w 622"/>
                      <a:gd name="T78" fmla="*/ 1018 h 1018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22" h="1018">
                        <a:moveTo>
                          <a:pt x="209" y="152"/>
                        </a:moveTo>
                        <a:lnTo>
                          <a:pt x="285" y="76"/>
                        </a:lnTo>
                        <a:lnTo>
                          <a:pt x="413" y="4"/>
                        </a:lnTo>
                        <a:lnTo>
                          <a:pt x="471" y="0"/>
                        </a:lnTo>
                        <a:lnTo>
                          <a:pt x="575" y="33"/>
                        </a:lnTo>
                        <a:lnTo>
                          <a:pt x="622" y="80"/>
                        </a:lnTo>
                        <a:lnTo>
                          <a:pt x="622" y="152"/>
                        </a:lnTo>
                        <a:lnTo>
                          <a:pt x="544" y="285"/>
                        </a:lnTo>
                        <a:lnTo>
                          <a:pt x="460" y="390"/>
                        </a:lnTo>
                        <a:lnTo>
                          <a:pt x="424" y="477"/>
                        </a:lnTo>
                        <a:lnTo>
                          <a:pt x="401" y="578"/>
                        </a:lnTo>
                        <a:lnTo>
                          <a:pt x="424" y="675"/>
                        </a:lnTo>
                        <a:lnTo>
                          <a:pt x="447" y="769"/>
                        </a:lnTo>
                        <a:lnTo>
                          <a:pt x="447" y="877"/>
                        </a:lnTo>
                        <a:lnTo>
                          <a:pt x="413" y="942"/>
                        </a:lnTo>
                        <a:lnTo>
                          <a:pt x="335" y="979"/>
                        </a:lnTo>
                        <a:lnTo>
                          <a:pt x="243" y="1018"/>
                        </a:lnTo>
                        <a:lnTo>
                          <a:pt x="158" y="1018"/>
                        </a:lnTo>
                        <a:lnTo>
                          <a:pt x="100" y="989"/>
                        </a:lnTo>
                        <a:lnTo>
                          <a:pt x="24" y="870"/>
                        </a:lnTo>
                        <a:lnTo>
                          <a:pt x="0" y="748"/>
                        </a:lnTo>
                        <a:lnTo>
                          <a:pt x="8" y="589"/>
                        </a:lnTo>
                        <a:lnTo>
                          <a:pt x="66" y="390"/>
                        </a:lnTo>
                        <a:lnTo>
                          <a:pt x="123" y="261"/>
                        </a:lnTo>
                        <a:lnTo>
                          <a:pt x="209" y="15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70" name="Freeform 65"/>
                  <p:cNvSpPr>
                    <a:spLocks noChangeAspect="1"/>
                  </p:cNvSpPr>
                  <p:nvPr/>
                </p:nvSpPr>
                <p:spPr bwMode="auto">
                  <a:xfrm>
                    <a:off x="3562" y="2347"/>
                    <a:ext cx="87" cy="84"/>
                  </a:xfrm>
                  <a:custGeom>
                    <a:avLst/>
                    <a:gdLst>
                      <a:gd name="T0" fmla="*/ 0 w 784"/>
                      <a:gd name="T1" fmla="*/ 0 h 758"/>
                      <a:gd name="T2" fmla="*/ 0 w 784"/>
                      <a:gd name="T3" fmla="*/ 0 h 758"/>
                      <a:gd name="T4" fmla="*/ 0 w 784"/>
                      <a:gd name="T5" fmla="*/ 0 h 758"/>
                      <a:gd name="T6" fmla="*/ 0 w 784"/>
                      <a:gd name="T7" fmla="*/ 0 h 758"/>
                      <a:gd name="T8" fmla="*/ 0 w 784"/>
                      <a:gd name="T9" fmla="*/ 0 h 758"/>
                      <a:gd name="T10" fmla="*/ 0 w 784"/>
                      <a:gd name="T11" fmla="*/ 0 h 758"/>
                      <a:gd name="T12" fmla="*/ 0 w 784"/>
                      <a:gd name="T13" fmla="*/ 0 h 758"/>
                      <a:gd name="T14" fmla="*/ 0 w 784"/>
                      <a:gd name="T15" fmla="*/ 0 h 758"/>
                      <a:gd name="T16" fmla="*/ 0 w 784"/>
                      <a:gd name="T17" fmla="*/ 0 h 758"/>
                      <a:gd name="T18" fmla="*/ 0 w 784"/>
                      <a:gd name="T19" fmla="*/ 0 h 758"/>
                      <a:gd name="T20" fmla="*/ 0 w 784"/>
                      <a:gd name="T21" fmla="*/ 0 h 758"/>
                      <a:gd name="T22" fmla="*/ 0 w 784"/>
                      <a:gd name="T23" fmla="*/ 0 h 758"/>
                      <a:gd name="T24" fmla="*/ 0 w 784"/>
                      <a:gd name="T25" fmla="*/ 0 h 758"/>
                      <a:gd name="T26" fmla="*/ 0 w 784"/>
                      <a:gd name="T27" fmla="*/ 0 h 758"/>
                      <a:gd name="T28" fmla="*/ 0 w 784"/>
                      <a:gd name="T29" fmla="*/ 0 h 758"/>
                      <a:gd name="T30" fmla="*/ 0 w 784"/>
                      <a:gd name="T31" fmla="*/ 0 h 758"/>
                      <a:gd name="T32" fmla="*/ 0 w 784"/>
                      <a:gd name="T33" fmla="*/ 0 h 758"/>
                      <a:gd name="T34" fmla="*/ 0 w 784"/>
                      <a:gd name="T35" fmla="*/ 0 h 758"/>
                      <a:gd name="T36" fmla="*/ 0 w 784"/>
                      <a:gd name="T37" fmla="*/ 0 h 758"/>
                      <a:gd name="T38" fmla="*/ 0 w 784"/>
                      <a:gd name="T39" fmla="*/ 0 h 758"/>
                      <a:gd name="T40" fmla="*/ 0 w 784"/>
                      <a:gd name="T41" fmla="*/ 0 h 758"/>
                      <a:gd name="T42" fmla="*/ 0 w 784"/>
                      <a:gd name="T43" fmla="*/ 0 h 758"/>
                      <a:gd name="T44" fmla="*/ 0 w 784"/>
                      <a:gd name="T45" fmla="*/ 0 h 758"/>
                      <a:gd name="T46" fmla="*/ 0 w 784"/>
                      <a:gd name="T47" fmla="*/ 0 h 758"/>
                      <a:gd name="T48" fmla="*/ 0 w 784"/>
                      <a:gd name="T49" fmla="*/ 0 h 758"/>
                      <a:gd name="T50" fmla="*/ 0 w 784"/>
                      <a:gd name="T51" fmla="*/ 0 h 758"/>
                      <a:gd name="T52" fmla="*/ 0 w 784"/>
                      <a:gd name="T53" fmla="*/ 0 h 758"/>
                      <a:gd name="T54" fmla="*/ 0 w 784"/>
                      <a:gd name="T55" fmla="*/ 0 h 758"/>
                      <a:gd name="T56" fmla="*/ 0 w 784"/>
                      <a:gd name="T57" fmla="*/ 0 h 758"/>
                      <a:gd name="T58" fmla="*/ 0 w 784"/>
                      <a:gd name="T59" fmla="*/ 0 h 758"/>
                      <a:gd name="T60" fmla="*/ 0 w 784"/>
                      <a:gd name="T61" fmla="*/ 0 h 758"/>
                      <a:gd name="T62" fmla="*/ 0 w 784"/>
                      <a:gd name="T63" fmla="*/ 0 h 758"/>
                      <a:gd name="T64" fmla="*/ 0 w 784"/>
                      <a:gd name="T65" fmla="*/ 0 h 758"/>
                      <a:gd name="T66" fmla="*/ 0 w 784"/>
                      <a:gd name="T67" fmla="*/ 0 h 758"/>
                      <a:gd name="T68" fmla="*/ 0 w 784"/>
                      <a:gd name="T69" fmla="*/ 0 h 758"/>
                      <a:gd name="T70" fmla="*/ 0 w 784"/>
                      <a:gd name="T71" fmla="*/ 0 h 758"/>
                      <a:gd name="T72" fmla="*/ 0 w 784"/>
                      <a:gd name="T73" fmla="*/ 0 h 758"/>
                      <a:gd name="T74" fmla="*/ 0 w 784"/>
                      <a:gd name="T75" fmla="*/ 0 h 758"/>
                      <a:gd name="T76" fmla="*/ 0 w 784"/>
                      <a:gd name="T77" fmla="*/ 0 h 758"/>
                      <a:gd name="T78" fmla="*/ 0 w 784"/>
                      <a:gd name="T79" fmla="*/ 0 h 758"/>
                      <a:gd name="T80" fmla="*/ 0 w 784"/>
                      <a:gd name="T81" fmla="*/ 0 h 758"/>
                      <a:gd name="T82" fmla="*/ 0 w 784"/>
                      <a:gd name="T83" fmla="*/ 0 h 758"/>
                      <a:gd name="T84" fmla="*/ 0 w 784"/>
                      <a:gd name="T85" fmla="*/ 0 h 758"/>
                      <a:gd name="T86" fmla="*/ 0 w 784"/>
                      <a:gd name="T87" fmla="*/ 0 h 758"/>
                      <a:gd name="T88" fmla="*/ 0 w 784"/>
                      <a:gd name="T89" fmla="*/ 0 h 758"/>
                      <a:gd name="T90" fmla="*/ 0 w 784"/>
                      <a:gd name="T91" fmla="*/ 0 h 75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4"/>
                      <a:gd name="T139" fmla="*/ 0 h 758"/>
                      <a:gd name="T140" fmla="*/ 784 w 784"/>
                      <a:gd name="T141" fmla="*/ 758 h 75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4" h="758">
                        <a:moveTo>
                          <a:pt x="0" y="72"/>
                        </a:moveTo>
                        <a:lnTo>
                          <a:pt x="65" y="0"/>
                        </a:lnTo>
                        <a:lnTo>
                          <a:pt x="163" y="0"/>
                        </a:lnTo>
                        <a:lnTo>
                          <a:pt x="344" y="18"/>
                        </a:lnTo>
                        <a:lnTo>
                          <a:pt x="557" y="28"/>
                        </a:lnTo>
                        <a:lnTo>
                          <a:pt x="638" y="62"/>
                        </a:lnTo>
                        <a:lnTo>
                          <a:pt x="672" y="104"/>
                        </a:lnTo>
                        <a:lnTo>
                          <a:pt x="680" y="169"/>
                        </a:lnTo>
                        <a:lnTo>
                          <a:pt x="656" y="238"/>
                        </a:lnTo>
                        <a:lnTo>
                          <a:pt x="591" y="342"/>
                        </a:lnTo>
                        <a:lnTo>
                          <a:pt x="506" y="429"/>
                        </a:lnTo>
                        <a:lnTo>
                          <a:pt x="440" y="508"/>
                        </a:lnTo>
                        <a:lnTo>
                          <a:pt x="414" y="569"/>
                        </a:lnTo>
                        <a:lnTo>
                          <a:pt x="394" y="613"/>
                        </a:lnTo>
                        <a:lnTo>
                          <a:pt x="401" y="646"/>
                        </a:lnTo>
                        <a:lnTo>
                          <a:pt x="406" y="667"/>
                        </a:lnTo>
                        <a:lnTo>
                          <a:pt x="483" y="667"/>
                        </a:lnTo>
                        <a:lnTo>
                          <a:pt x="603" y="649"/>
                        </a:lnTo>
                        <a:lnTo>
                          <a:pt x="680" y="649"/>
                        </a:lnTo>
                        <a:lnTo>
                          <a:pt x="761" y="678"/>
                        </a:lnTo>
                        <a:lnTo>
                          <a:pt x="784" y="714"/>
                        </a:lnTo>
                        <a:lnTo>
                          <a:pt x="761" y="747"/>
                        </a:lnTo>
                        <a:lnTo>
                          <a:pt x="726" y="758"/>
                        </a:lnTo>
                        <a:lnTo>
                          <a:pt x="672" y="743"/>
                        </a:lnTo>
                        <a:lnTo>
                          <a:pt x="599" y="703"/>
                        </a:lnTo>
                        <a:lnTo>
                          <a:pt x="521" y="710"/>
                        </a:lnTo>
                        <a:lnTo>
                          <a:pt x="394" y="732"/>
                        </a:lnTo>
                        <a:lnTo>
                          <a:pt x="356" y="725"/>
                        </a:lnTo>
                        <a:lnTo>
                          <a:pt x="336" y="700"/>
                        </a:lnTo>
                        <a:lnTo>
                          <a:pt x="336" y="639"/>
                        </a:lnTo>
                        <a:lnTo>
                          <a:pt x="336" y="552"/>
                        </a:lnTo>
                        <a:lnTo>
                          <a:pt x="390" y="486"/>
                        </a:lnTo>
                        <a:lnTo>
                          <a:pt x="471" y="389"/>
                        </a:lnTo>
                        <a:lnTo>
                          <a:pt x="541" y="303"/>
                        </a:lnTo>
                        <a:lnTo>
                          <a:pt x="588" y="238"/>
                        </a:lnTo>
                        <a:lnTo>
                          <a:pt x="611" y="181"/>
                        </a:lnTo>
                        <a:lnTo>
                          <a:pt x="599" y="148"/>
                        </a:lnTo>
                        <a:lnTo>
                          <a:pt x="568" y="108"/>
                        </a:lnTo>
                        <a:lnTo>
                          <a:pt x="521" y="97"/>
                        </a:lnTo>
                        <a:lnTo>
                          <a:pt x="471" y="97"/>
                        </a:lnTo>
                        <a:lnTo>
                          <a:pt x="359" y="97"/>
                        </a:lnTo>
                        <a:lnTo>
                          <a:pt x="193" y="126"/>
                        </a:lnTo>
                        <a:lnTo>
                          <a:pt x="70" y="137"/>
                        </a:lnTo>
                        <a:lnTo>
                          <a:pt x="20" y="126"/>
                        </a:lnTo>
                        <a:lnTo>
                          <a:pt x="0" y="10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71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3469" y="2327"/>
                    <a:ext cx="111" cy="81"/>
                  </a:xfrm>
                  <a:custGeom>
                    <a:avLst/>
                    <a:gdLst>
                      <a:gd name="T0" fmla="*/ 0 w 996"/>
                      <a:gd name="T1" fmla="*/ 0 h 722"/>
                      <a:gd name="T2" fmla="*/ 0 w 996"/>
                      <a:gd name="T3" fmla="*/ 0 h 722"/>
                      <a:gd name="T4" fmla="*/ 0 w 996"/>
                      <a:gd name="T5" fmla="*/ 0 h 722"/>
                      <a:gd name="T6" fmla="*/ 0 w 996"/>
                      <a:gd name="T7" fmla="*/ 0 h 722"/>
                      <a:gd name="T8" fmla="*/ 0 w 996"/>
                      <a:gd name="T9" fmla="*/ 0 h 722"/>
                      <a:gd name="T10" fmla="*/ 0 w 996"/>
                      <a:gd name="T11" fmla="*/ 0 h 722"/>
                      <a:gd name="T12" fmla="*/ 0 w 996"/>
                      <a:gd name="T13" fmla="*/ 0 h 722"/>
                      <a:gd name="T14" fmla="*/ 0 w 996"/>
                      <a:gd name="T15" fmla="*/ 0 h 722"/>
                      <a:gd name="T16" fmla="*/ 0 w 996"/>
                      <a:gd name="T17" fmla="*/ 0 h 722"/>
                      <a:gd name="T18" fmla="*/ 0 w 996"/>
                      <a:gd name="T19" fmla="*/ 0 h 722"/>
                      <a:gd name="T20" fmla="*/ 0 w 996"/>
                      <a:gd name="T21" fmla="*/ 0 h 722"/>
                      <a:gd name="T22" fmla="*/ 0 w 996"/>
                      <a:gd name="T23" fmla="*/ 0 h 722"/>
                      <a:gd name="T24" fmla="*/ 0 w 996"/>
                      <a:gd name="T25" fmla="*/ 0 h 722"/>
                      <a:gd name="T26" fmla="*/ 0 w 996"/>
                      <a:gd name="T27" fmla="*/ 0 h 722"/>
                      <a:gd name="T28" fmla="*/ 0 w 996"/>
                      <a:gd name="T29" fmla="*/ 0 h 722"/>
                      <a:gd name="T30" fmla="*/ 0 w 996"/>
                      <a:gd name="T31" fmla="*/ 0 h 722"/>
                      <a:gd name="T32" fmla="*/ 0 w 996"/>
                      <a:gd name="T33" fmla="*/ 0 h 722"/>
                      <a:gd name="T34" fmla="*/ 0 w 996"/>
                      <a:gd name="T35" fmla="*/ 0 h 722"/>
                      <a:gd name="T36" fmla="*/ 0 w 996"/>
                      <a:gd name="T37" fmla="*/ 0 h 722"/>
                      <a:gd name="T38" fmla="*/ 0 w 996"/>
                      <a:gd name="T39" fmla="*/ 0 h 722"/>
                      <a:gd name="T40" fmla="*/ 0 w 996"/>
                      <a:gd name="T41" fmla="*/ 0 h 722"/>
                      <a:gd name="T42" fmla="*/ 0 w 996"/>
                      <a:gd name="T43" fmla="*/ 0 h 722"/>
                      <a:gd name="T44" fmla="*/ 0 w 996"/>
                      <a:gd name="T45" fmla="*/ 0 h 722"/>
                      <a:gd name="T46" fmla="*/ 0 w 996"/>
                      <a:gd name="T47" fmla="*/ 0 h 722"/>
                      <a:gd name="T48" fmla="*/ 0 w 996"/>
                      <a:gd name="T49" fmla="*/ 0 h 722"/>
                      <a:gd name="T50" fmla="*/ 0 w 996"/>
                      <a:gd name="T51" fmla="*/ 0 h 722"/>
                      <a:gd name="T52" fmla="*/ 0 w 996"/>
                      <a:gd name="T53" fmla="*/ 0 h 722"/>
                      <a:gd name="T54" fmla="*/ 0 w 996"/>
                      <a:gd name="T55" fmla="*/ 0 h 722"/>
                      <a:gd name="T56" fmla="*/ 0 w 996"/>
                      <a:gd name="T57" fmla="*/ 0 h 722"/>
                      <a:gd name="T58" fmla="*/ 0 w 996"/>
                      <a:gd name="T59" fmla="*/ 0 h 722"/>
                      <a:gd name="T60" fmla="*/ 0 w 996"/>
                      <a:gd name="T61" fmla="*/ 0 h 722"/>
                      <a:gd name="T62" fmla="*/ 0 w 996"/>
                      <a:gd name="T63" fmla="*/ 0 h 722"/>
                      <a:gd name="T64" fmla="*/ 0 w 996"/>
                      <a:gd name="T65" fmla="*/ 0 h 722"/>
                      <a:gd name="T66" fmla="*/ 0 w 996"/>
                      <a:gd name="T67" fmla="*/ 0 h 722"/>
                      <a:gd name="T68" fmla="*/ 0 w 996"/>
                      <a:gd name="T69" fmla="*/ 0 h 722"/>
                      <a:gd name="T70" fmla="*/ 0 w 996"/>
                      <a:gd name="T71" fmla="*/ 0 h 722"/>
                      <a:gd name="T72" fmla="*/ 0 w 996"/>
                      <a:gd name="T73" fmla="*/ 0 h 722"/>
                      <a:gd name="T74" fmla="*/ 0 w 996"/>
                      <a:gd name="T75" fmla="*/ 0 h 722"/>
                      <a:gd name="T76" fmla="*/ 0 w 996"/>
                      <a:gd name="T77" fmla="*/ 0 h 722"/>
                      <a:gd name="T78" fmla="*/ 0 w 996"/>
                      <a:gd name="T79" fmla="*/ 0 h 722"/>
                      <a:gd name="T80" fmla="*/ 0 w 996"/>
                      <a:gd name="T81" fmla="*/ 0 h 722"/>
                      <a:gd name="T82" fmla="*/ 0 w 996"/>
                      <a:gd name="T83" fmla="*/ 0 h 722"/>
                      <a:gd name="T84" fmla="*/ 0 w 996"/>
                      <a:gd name="T85" fmla="*/ 0 h 722"/>
                      <a:gd name="T86" fmla="*/ 0 w 996"/>
                      <a:gd name="T87" fmla="*/ 0 h 722"/>
                      <a:gd name="T88" fmla="*/ 0 w 996"/>
                      <a:gd name="T89" fmla="*/ 0 h 722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6"/>
                      <a:gd name="T136" fmla="*/ 0 h 722"/>
                      <a:gd name="T137" fmla="*/ 996 w 996"/>
                      <a:gd name="T138" fmla="*/ 722 h 722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6" h="722">
                        <a:moveTo>
                          <a:pt x="811" y="300"/>
                        </a:moveTo>
                        <a:lnTo>
                          <a:pt x="827" y="206"/>
                        </a:lnTo>
                        <a:lnTo>
                          <a:pt x="884" y="170"/>
                        </a:lnTo>
                        <a:lnTo>
                          <a:pt x="954" y="163"/>
                        </a:lnTo>
                        <a:lnTo>
                          <a:pt x="996" y="206"/>
                        </a:lnTo>
                        <a:lnTo>
                          <a:pt x="977" y="288"/>
                        </a:lnTo>
                        <a:lnTo>
                          <a:pt x="939" y="400"/>
                        </a:lnTo>
                        <a:lnTo>
                          <a:pt x="861" y="527"/>
                        </a:lnTo>
                        <a:lnTo>
                          <a:pt x="764" y="635"/>
                        </a:lnTo>
                        <a:lnTo>
                          <a:pt x="683" y="693"/>
                        </a:lnTo>
                        <a:lnTo>
                          <a:pt x="595" y="722"/>
                        </a:lnTo>
                        <a:lnTo>
                          <a:pt x="509" y="711"/>
                        </a:lnTo>
                        <a:lnTo>
                          <a:pt x="444" y="678"/>
                        </a:lnTo>
                        <a:lnTo>
                          <a:pt x="420" y="624"/>
                        </a:lnTo>
                        <a:lnTo>
                          <a:pt x="394" y="531"/>
                        </a:lnTo>
                        <a:lnTo>
                          <a:pt x="363" y="358"/>
                        </a:lnTo>
                        <a:lnTo>
                          <a:pt x="339" y="239"/>
                        </a:lnTo>
                        <a:lnTo>
                          <a:pt x="339" y="98"/>
                        </a:lnTo>
                        <a:lnTo>
                          <a:pt x="324" y="73"/>
                        </a:lnTo>
                        <a:lnTo>
                          <a:pt x="278" y="66"/>
                        </a:lnTo>
                        <a:lnTo>
                          <a:pt x="224" y="105"/>
                        </a:lnTo>
                        <a:lnTo>
                          <a:pt x="174" y="170"/>
                        </a:lnTo>
                        <a:lnTo>
                          <a:pt x="115" y="206"/>
                        </a:lnTo>
                        <a:lnTo>
                          <a:pt x="27" y="206"/>
                        </a:lnTo>
                        <a:lnTo>
                          <a:pt x="0" y="184"/>
                        </a:lnTo>
                        <a:lnTo>
                          <a:pt x="0" y="149"/>
                        </a:lnTo>
                        <a:lnTo>
                          <a:pt x="39" y="115"/>
                        </a:lnTo>
                        <a:lnTo>
                          <a:pt x="81" y="127"/>
                        </a:lnTo>
                        <a:lnTo>
                          <a:pt x="120" y="119"/>
                        </a:lnTo>
                        <a:lnTo>
                          <a:pt x="190" y="73"/>
                        </a:lnTo>
                        <a:lnTo>
                          <a:pt x="258" y="22"/>
                        </a:lnTo>
                        <a:lnTo>
                          <a:pt x="324" y="8"/>
                        </a:lnTo>
                        <a:lnTo>
                          <a:pt x="417" y="0"/>
                        </a:lnTo>
                        <a:lnTo>
                          <a:pt x="420" y="40"/>
                        </a:lnTo>
                        <a:lnTo>
                          <a:pt x="398" y="83"/>
                        </a:lnTo>
                        <a:lnTo>
                          <a:pt x="394" y="195"/>
                        </a:lnTo>
                        <a:lnTo>
                          <a:pt x="420" y="343"/>
                        </a:lnTo>
                        <a:lnTo>
                          <a:pt x="464" y="487"/>
                        </a:lnTo>
                        <a:lnTo>
                          <a:pt x="501" y="573"/>
                        </a:lnTo>
                        <a:lnTo>
                          <a:pt x="560" y="614"/>
                        </a:lnTo>
                        <a:lnTo>
                          <a:pt x="618" y="614"/>
                        </a:lnTo>
                        <a:lnTo>
                          <a:pt x="676" y="573"/>
                        </a:lnTo>
                        <a:lnTo>
                          <a:pt x="753" y="483"/>
                        </a:lnTo>
                        <a:lnTo>
                          <a:pt x="803" y="354"/>
                        </a:lnTo>
                        <a:lnTo>
                          <a:pt x="811" y="30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72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3521" y="2146"/>
                    <a:ext cx="78" cy="127"/>
                  </a:xfrm>
                  <a:custGeom>
                    <a:avLst/>
                    <a:gdLst>
                      <a:gd name="T0" fmla="*/ 0 w 703"/>
                      <a:gd name="T1" fmla="*/ 0 h 1140"/>
                      <a:gd name="T2" fmla="*/ 0 w 703"/>
                      <a:gd name="T3" fmla="*/ 0 h 1140"/>
                      <a:gd name="T4" fmla="*/ 0 w 703"/>
                      <a:gd name="T5" fmla="*/ 0 h 1140"/>
                      <a:gd name="T6" fmla="*/ 0 w 703"/>
                      <a:gd name="T7" fmla="*/ 0 h 1140"/>
                      <a:gd name="T8" fmla="*/ 0 w 703"/>
                      <a:gd name="T9" fmla="*/ 0 h 1140"/>
                      <a:gd name="T10" fmla="*/ 0 w 703"/>
                      <a:gd name="T11" fmla="*/ 0 h 1140"/>
                      <a:gd name="T12" fmla="*/ 0 w 703"/>
                      <a:gd name="T13" fmla="*/ 0 h 1140"/>
                      <a:gd name="T14" fmla="*/ 0 w 703"/>
                      <a:gd name="T15" fmla="*/ 0 h 1140"/>
                      <a:gd name="T16" fmla="*/ 0 w 703"/>
                      <a:gd name="T17" fmla="*/ 0 h 1140"/>
                      <a:gd name="T18" fmla="*/ 0 w 703"/>
                      <a:gd name="T19" fmla="*/ 0 h 1140"/>
                      <a:gd name="T20" fmla="*/ 0 w 703"/>
                      <a:gd name="T21" fmla="*/ 0 h 1140"/>
                      <a:gd name="T22" fmla="*/ 0 w 703"/>
                      <a:gd name="T23" fmla="*/ 0 h 1140"/>
                      <a:gd name="T24" fmla="*/ 0 w 703"/>
                      <a:gd name="T25" fmla="*/ 0 h 1140"/>
                      <a:gd name="T26" fmla="*/ 0 w 703"/>
                      <a:gd name="T27" fmla="*/ 0 h 1140"/>
                      <a:gd name="T28" fmla="*/ 0 w 703"/>
                      <a:gd name="T29" fmla="*/ 0 h 1140"/>
                      <a:gd name="T30" fmla="*/ 0 w 703"/>
                      <a:gd name="T31" fmla="*/ 0 h 1140"/>
                      <a:gd name="T32" fmla="*/ 0 w 703"/>
                      <a:gd name="T33" fmla="*/ 0 h 1140"/>
                      <a:gd name="T34" fmla="*/ 0 w 703"/>
                      <a:gd name="T35" fmla="*/ 0 h 1140"/>
                      <a:gd name="T36" fmla="*/ 0 w 703"/>
                      <a:gd name="T37" fmla="*/ 0 h 1140"/>
                      <a:gd name="T38" fmla="*/ 0 w 703"/>
                      <a:gd name="T39" fmla="*/ 0 h 1140"/>
                      <a:gd name="T40" fmla="*/ 0 w 703"/>
                      <a:gd name="T41" fmla="*/ 0 h 1140"/>
                      <a:gd name="T42" fmla="*/ 0 w 703"/>
                      <a:gd name="T43" fmla="*/ 0 h 1140"/>
                      <a:gd name="T44" fmla="*/ 0 w 703"/>
                      <a:gd name="T45" fmla="*/ 0 h 1140"/>
                      <a:gd name="T46" fmla="*/ 0 w 703"/>
                      <a:gd name="T47" fmla="*/ 0 h 1140"/>
                      <a:gd name="T48" fmla="*/ 0 w 703"/>
                      <a:gd name="T49" fmla="*/ 0 h 1140"/>
                      <a:gd name="T50" fmla="*/ 0 w 703"/>
                      <a:gd name="T51" fmla="*/ 0 h 1140"/>
                      <a:gd name="T52" fmla="*/ 0 w 703"/>
                      <a:gd name="T53" fmla="*/ 0 h 1140"/>
                      <a:gd name="T54" fmla="*/ 0 w 703"/>
                      <a:gd name="T55" fmla="*/ 0 h 1140"/>
                      <a:gd name="T56" fmla="*/ 0 w 703"/>
                      <a:gd name="T57" fmla="*/ 0 h 1140"/>
                      <a:gd name="T58" fmla="*/ 0 w 703"/>
                      <a:gd name="T59" fmla="*/ 0 h 1140"/>
                      <a:gd name="T60" fmla="*/ 0 w 703"/>
                      <a:gd name="T61" fmla="*/ 0 h 1140"/>
                      <a:gd name="T62" fmla="*/ 0 w 703"/>
                      <a:gd name="T63" fmla="*/ 0 h 1140"/>
                      <a:gd name="T64" fmla="*/ 0 w 703"/>
                      <a:gd name="T65" fmla="*/ 0 h 1140"/>
                      <a:gd name="T66" fmla="*/ 0 w 703"/>
                      <a:gd name="T67" fmla="*/ 0 h 1140"/>
                      <a:gd name="T68" fmla="*/ 0 w 703"/>
                      <a:gd name="T69" fmla="*/ 0 h 1140"/>
                      <a:gd name="T70" fmla="*/ 0 w 703"/>
                      <a:gd name="T71" fmla="*/ 0 h 1140"/>
                      <a:gd name="T72" fmla="*/ 0 w 703"/>
                      <a:gd name="T73" fmla="*/ 0 h 1140"/>
                      <a:gd name="T74" fmla="*/ 0 w 703"/>
                      <a:gd name="T75" fmla="*/ 0 h 1140"/>
                      <a:gd name="T76" fmla="*/ 0 w 703"/>
                      <a:gd name="T77" fmla="*/ 0 h 1140"/>
                      <a:gd name="T78" fmla="*/ 0 w 703"/>
                      <a:gd name="T79" fmla="*/ 0 h 1140"/>
                      <a:gd name="T80" fmla="*/ 0 w 703"/>
                      <a:gd name="T81" fmla="*/ 0 h 1140"/>
                      <a:gd name="T82" fmla="*/ 0 w 703"/>
                      <a:gd name="T83" fmla="*/ 0 h 1140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703"/>
                      <a:gd name="T127" fmla="*/ 0 h 1140"/>
                      <a:gd name="T128" fmla="*/ 703 w 703"/>
                      <a:gd name="T129" fmla="*/ 1140 h 1140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703" h="1140">
                        <a:moveTo>
                          <a:pt x="448" y="865"/>
                        </a:moveTo>
                        <a:lnTo>
                          <a:pt x="563" y="974"/>
                        </a:lnTo>
                        <a:lnTo>
                          <a:pt x="610" y="974"/>
                        </a:lnTo>
                        <a:lnTo>
                          <a:pt x="687" y="1018"/>
                        </a:lnTo>
                        <a:lnTo>
                          <a:pt x="703" y="1067"/>
                        </a:lnTo>
                        <a:lnTo>
                          <a:pt x="679" y="1133"/>
                        </a:lnTo>
                        <a:lnTo>
                          <a:pt x="617" y="1140"/>
                        </a:lnTo>
                        <a:lnTo>
                          <a:pt x="540" y="1089"/>
                        </a:lnTo>
                        <a:lnTo>
                          <a:pt x="385" y="952"/>
                        </a:lnTo>
                        <a:lnTo>
                          <a:pt x="286" y="823"/>
                        </a:lnTo>
                        <a:lnTo>
                          <a:pt x="239" y="721"/>
                        </a:lnTo>
                        <a:lnTo>
                          <a:pt x="208" y="548"/>
                        </a:lnTo>
                        <a:lnTo>
                          <a:pt x="208" y="324"/>
                        </a:lnTo>
                        <a:lnTo>
                          <a:pt x="200" y="267"/>
                        </a:lnTo>
                        <a:lnTo>
                          <a:pt x="155" y="224"/>
                        </a:lnTo>
                        <a:lnTo>
                          <a:pt x="23" y="231"/>
                        </a:lnTo>
                        <a:lnTo>
                          <a:pt x="0" y="209"/>
                        </a:lnTo>
                        <a:lnTo>
                          <a:pt x="30" y="195"/>
                        </a:lnTo>
                        <a:lnTo>
                          <a:pt x="124" y="188"/>
                        </a:lnTo>
                        <a:lnTo>
                          <a:pt x="139" y="173"/>
                        </a:lnTo>
                        <a:lnTo>
                          <a:pt x="7" y="101"/>
                        </a:lnTo>
                        <a:lnTo>
                          <a:pt x="7" y="73"/>
                        </a:lnTo>
                        <a:lnTo>
                          <a:pt x="30" y="65"/>
                        </a:lnTo>
                        <a:lnTo>
                          <a:pt x="139" y="122"/>
                        </a:lnTo>
                        <a:lnTo>
                          <a:pt x="162" y="115"/>
                        </a:lnTo>
                        <a:lnTo>
                          <a:pt x="139" y="7"/>
                        </a:lnTo>
                        <a:lnTo>
                          <a:pt x="155" y="0"/>
                        </a:lnTo>
                        <a:lnTo>
                          <a:pt x="170" y="7"/>
                        </a:lnTo>
                        <a:lnTo>
                          <a:pt x="200" y="115"/>
                        </a:lnTo>
                        <a:lnTo>
                          <a:pt x="223" y="122"/>
                        </a:lnTo>
                        <a:lnTo>
                          <a:pt x="286" y="7"/>
                        </a:lnTo>
                        <a:lnTo>
                          <a:pt x="301" y="7"/>
                        </a:lnTo>
                        <a:lnTo>
                          <a:pt x="301" y="44"/>
                        </a:lnTo>
                        <a:lnTo>
                          <a:pt x="262" y="137"/>
                        </a:lnTo>
                        <a:lnTo>
                          <a:pt x="262" y="188"/>
                        </a:lnTo>
                        <a:lnTo>
                          <a:pt x="278" y="253"/>
                        </a:lnTo>
                        <a:lnTo>
                          <a:pt x="270" y="339"/>
                        </a:lnTo>
                        <a:lnTo>
                          <a:pt x="278" y="497"/>
                        </a:lnTo>
                        <a:lnTo>
                          <a:pt x="293" y="599"/>
                        </a:lnTo>
                        <a:lnTo>
                          <a:pt x="332" y="714"/>
                        </a:lnTo>
                        <a:lnTo>
                          <a:pt x="385" y="801"/>
                        </a:lnTo>
                        <a:lnTo>
                          <a:pt x="448" y="86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73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3616" y="2157"/>
                    <a:ext cx="102" cy="119"/>
                  </a:xfrm>
                  <a:custGeom>
                    <a:avLst/>
                    <a:gdLst>
                      <a:gd name="T0" fmla="*/ 0 w 919"/>
                      <a:gd name="T1" fmla="*/ 0 h 1067"/>
                      <a:gd name="T2" fmla="*/ 0 w 919"/>
                      <a:gd name="T3" fmla="*/ 0 h 1067"/>
                      <a:gd name="T4" fmla="*/ 0 w 919"/>
                      <a:gd name="T5" fmla="*/ 0 h 1067"/>
                      <a:gd name="T6" fmla="*/ 0 w 919"/>
                      <a:gd name="T7" fmla="*/ 0 h 1067"/>
                      <a:gd name="T8" fmla="*/ 0 w 919"/>
                      <a:gd name="T9" fmla="*/ 0 h 1067"/>
                      <a:gd name="T10" fmla="*/ 0 w 919"/>
                      <a:gd name="T11" fmla="*/ 0 h 1067"/>
                      <a:gd name="T12" fmla="*/ 0 w 919"/>
                      <a:gd name="T13" fmla="*/ 0 h 1067"/>
                      <a:gd name="T14" fmla="*/ 0 w 919"/>
                      <a:gd name="T15" fmla="*/ 0 h 1067"/>
                      <a:gd name="T16" fmla="*/ 0 w 919"/>
                      <a:gd name="T17" fmla="*/ 0 h 1067"/>
                      <a:gd name="T18" fmla="*/ 0 w 919"/>
                      <a:gd name="T19" fmla="*/ 0 h 1067"/>
                      <a:gd name="T20" fmla="*/ 0 w 919"/>
                      <a:gd name="T21" fmla="*/ 0 h 1067"/>
                      <a:gd name="T22" fmla="*/ 0 w 919"/>
                      <a:gd name="T23" fmla="*/ 0 h 1067"/>
                      <a:gd name="T24" fmla="*/ 0 w 919"/>
                      <a:gd name="T25" fmla="*/ 0 h 1067"/>
                      <a:gd name="T26" fmla="*/ 0 w 919"/>
                      <a:gd name="T27" fmla="*/ 0 h 1067"/>
                      <a:gd name="T28" fmla="*/ 0 w 919"/>
                      <a:gd name="T29" fmla="*/ 0 h 1067"/>
                      <a:gd name="T30" fmla="*/ 0 w 919"/>
                      <a:gd name="T31" fmla="*/ 0 h 1067"/>
                      <a:gd name="T32" fmla="*/ 0 w 919"/>
                      <a:gd name="T33" fmla="*/ 0 h 1067"/>
                      <a:gd name="T34" fmla="*/ 0 w 919"/>
                      <a:gd name="T35" fmla="*/ 0 h 1067"/>
                      <a:gd name="T36" fmla="*/ 0 w 919"/>
                      <a:gd name="T37" fmla="*/ 0 h 1067"/>
                      <a:gd name="T38" fmla="*/ 0 w 919"/>
                      <a:gd name="T39" fmla="*/ 0 h 1067"/>
                      <a:gd name="T40" fmla="*/ 0 w 919"/>
                      <a:gd name="T41" fmla="*/ 0 h 1067"/>
                      <a:gd name="T42" fmla="*/ 0 w 919"/>
                      <a:gd name="T43" fmla="*/ 0 h 1067"/>
                      <a:gd name="T44" fmla="*/ 0 w 919"/>
                      <a:gd name="T45" fmla="*/ 0 h 1067"/>
                      <a:gd name="T46" fmla="*/ 0 w 919"/>
                      <a:gd name="T47" fmla="*/ 0 h 1067"/>
                      <a:gd name="T48" fmla="*/ 0 w 919"/>
                      <a:gd name="T49" fmla="*/ 0 h 1067"/>
                      <a:gd name="T50" fmla="*/ 0 w 919"/>
                      <a:gd name="T51" fmla="*/ 0 h 1067"/>
                      <a:gd name="T52" fmla="*/ 0 w 919"/>
                      <a:gd name="T53" fmla="*/ 0 h 1067"/>
                      <a:gd name="T54" fmla="*/ 0 w 919"/>
                      <a:gd name="T55" fmla="*/ 0 h 1067"/>
                      <a:gd name="T56" fmla="*/ 0 w 919"/>
                      <a:gd name="T57" fmla="*/ 0 h 1067"/>
                      <a:gd name="T58" fmla="*/ 0 w 919"/>
                      <a:gd name="T59" fmla="*/ 0 h 1067"/>
                      <a:gd name="T60" fmla="*/ 0 w 919"/>
                      <a:gd name="T61" fmla="*/ 0 h 1067"/>
                      <a:gd name="T62" fmla="*/ 0 w 919"/>
                      <a:gd name="T63" fmla="*/ 0 h 1067"/>
                      <a:gd name="T64" fmla="*/ 0 w 919"/>
                      <a:gd name="T65" fmla="*/ 0 h 1067"/>
                      <a:gd name="T66" fmla="*/ 0 w 919"/>
                      <a:gd name="T67" fmla="*/ 0 h 1067"/>
                      <a:gd name="T68" fmla="*/ 0 w 919"/>
                      <a:gd name="T69" fmla="*/ 0 h 1067"/>
                      <a:gd name="T70" fmla="*/ 0 w 919"/>
                      <a:gd name="T71" fmla="*/ 0 h 1067"/>
                      <a:gd name="T72" fmla="*/ 0 w 919"/>
                      <a:gd name="T73" fmla="*/ 0 h 1067"/>
                      <a:gd name="T74" fmla="*/ 0 w 919"/>
                      <a:gd name="T75" fmla="*/ 0 h 1067"/>
                      <a:gd name="T76" fmla="*/ 0 w 919"/>
                      <a:gd name="T77" fmla="*/ 0 h 1067"/>
                      <a:gd name="T78" fmla="*/ 0 w 919"/>
                      <a:gd name="T79" fmla="*/ 0 h 1067"/>
                      <a:gd name="T80" fmla="*/ 0 w 919"/>
                      <a:gd name="T81" fmla="*/ 0 h 1067"/>
                      <a:gd name="T82" fmla="*/ 0 w 919"/>
                      <a:gd name="T83" fmla="*/ 0 h 1067"/>
                      <a:gd name="T84" fmla="*/ 0 w 919"/>
                      <a:gd name="T85" fmla="*/ 0 h 1067"/>
                      <a:gd name="T86" fmla="*/ 0 w 919"/>
                      <a:gd name="T87" fmla="*/ 0 h 106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9"/>
                      <a:gd name="T133" fmla="*/ 0 h 1067"/>
                      <a:gd name="T134" fmla="*/ 919 w 919"/>
                      <a:gd name="T135" fmla="*/ 1067 h 106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9" h="1067">
                        <a:moveTo>
                          <a:pt x="16" y="945"/>
                        </a:moveTo>
                        <a:lnTo>
                          <a:pt x="0" y="994"/>
                        </a:lnTo>
                        <a:lnTo>
                          <a:pt x="16" y="1067"/>
                        </a:lnTo>
                        <a:lnTo>
                          <a:pt x="70" y="1067"/>
                        </a:lnTo>
                        <a:lnTo>
                          <a:pt x="232" y="1038"/>
                        </a:lnTo>
                        <a:lnTo>
                          <a:pt x="410" y="980"/>
                        </a:lnTo>
                        <a:lnTo>
                          <a:pt x="556" y="887"/>
                        </a:lnTo>
                        <a:lnTo>
                          <a:pt x="642" y="764"/>
                        </a:lnTo>
                        <a:lnTo>
                          <a:pt x="718" y="555"/>
                        </a:lnTo>
                        <a:lnTo>
                          <a:pt x="741" y="360"/>
                        </a:lnTo>
                        <a:lnTo>
                          <a:pt x="741" y="267"/>
                        </a:lnTo>
                        <a:lnTo>
                          <a:pt x="780" y="209"/>
                        </a:lnTo>
                        <a:lnTo>
                          <a:pt x="849" y="187"/>
                        </a:lnTo>
                        <a:lnTo>
                          <a:pt x="911" y="187"/>
                        </a:lnTo>
                        <a:lnTo>
                          <a:pt x="919" y="158"/>
                        </a:lnTo>
                        <a:lnTo>
                          <a:pt x="827" y="165"/>
                        </a:lnTo>
                        <a:lnTo>
                          <a:pt x="811" y="144"/>
                        </a:lnTo>
                        <a:lnTo>
                          <a:pt x="888" y="65"/>
                        </a:lnTo>
                        <a:lnTo>
                          <a:pt x="872" y="43"/>
                        </a:lnTo>
                        <a:lnTo>
                          <a:pt x="857" y="58"/>
                        </a:lnTo>
                        <a:lnTo>
                          <a:pt x="796" y="115"/>
                        </a:lnTo>
                        <a:lnTo>
                          <a:pt x="780" y="115"/>
                        </a:lnTo>
                        <a:lnTo>
                          <a:pt x="780" y="14"/>
                        </a:lnTo>
                        <a:lnTo>
                          <a:pt x="765" y="0"/>
                        </a:lnTo>
                        <a:lnTo>
                          <a:pt x="741" y="7"/>
                        </a:lnTo>
                        <a:lnTo>
                          <a:pt x="749" y="115"/>
                        </a:lnTo>
                        <a:lnTo>
                          <a:pt x="734" y="122"/>
                        </a:lnTo>
                        <a:lnTo>
                          <a:pt x="671" y="65"/>
                        </a:lnTo>
                        <a:lnTo>
                          <a:pt x="626" y="58"/>
                        </a:lnTo>
                        <a:lnTo>
                          <a:pt x="634" y="87"/>
                        </a:lnTo>
                        <a:lnTo>
                          <a:pt x="703" y="151"/>
                        </a:lnTo>
                        <a:lnTo>
                          <a:pt x="703" y="187"/>
                        </a:lnTo>
                        <a:lnTo>
                          <a:pt x="679" y="260"/>
                        </a:lnTo>
                        <a:lnTo>
                          <a:pt x="679" y="324"/>
                        </a:lnTo>
                        <a:lnTo>
                          <a:pt x="679" y="433"/>
                        </a:lnTo>
                        <a:lnTo>
                          <a:pt x="648" y="570"/>
                        </a:lnTo>
                        <a:lnTo>
                          <a:pt x="618" y="656"/>
                        </a:lnTo>
                        <a:lnTo>
                          <a:pt x="564" y="764"/>
                        </a:lnTo>
                        <a:lnTo>
                          <a:pt x="502" y="850"/>
                        </a:lnTo>
                        <a:lnTo>
                          <a:pt x="456" y="894"/>
                        </a:lnTo>
                        <a:lnTo>
                          <a:pt x="332" y="930"/>
                        </a:lnTo>
                        <a:lnTo>
                          <a:pt x="217" y="945"/>
                        </a:lnTo>
                        <a:lnTo>
                          <a:pt x="100" y="959"/>
                        </a:lnTo>
                        <a:lnTo>
                          <a:pt x="16" y="94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9863" name="AutoShap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3197" y="2206"/>
                  <a:ext cx="256" cy="180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400" baseline="-8000">
                      <a:solidFill>
                        <a:srgbClr val="000000"/>
                      </a:solidFill>
                      <a:cs typeface="Arial" pitchFamily="34" charset="0"/>
                    </a:rPr>
                    <a:t>79 km</a:t>
                  </a:r>
                  <a:endParaRPr lang="en-CA" altLang="en-US" sz="1400" baseline="-80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864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3325" y="2371"/>
                  <a:ext cx="0" cy="45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865" name="AutoShap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3694" y="2206"/>
                  <a:ext cx="256" cy="180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400" baseline="-8000">
                      <a:solidFill>
                        <a:srgbClr val="000000"/>
                      </a:solidFill>
                      <a:cs typeface="Arial" pitchFamily="34" charset="0"/>
                    </a:rPr>
                    <a:t>75 km</a:t>
                  </a:r>
                  <a:endParaRPr lang="en-CA" altLang="en-US" sz="1400" baseline="-80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866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3822" y="2371"/>
                  <a:ext cx="0" cy="45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867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3120" y="1872"/>
                  <a:ext cx="907" cy="907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</a:pPr>
                  <a:endParaRPr lang="en-CA" alt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419855" name="Group 74"/>
              <p:cNvGrpSpPr>
                <a:grpSpLocks noChangeAspect="1"/>
              </p:cNvGrpSpPr>
              <p:nvPr/>
            </p:nvGrpSpPr>
            <p:grpSpPr bwMode="auto">
              <a:xfrm>
                <a:off x="624" y="3312"/>
                <a:ext cx="432" cy="240"/>
                <a:chOff x="-1152" y="3504"/>
                <a:chExt cx="432" cy="240"/>
              </a:xfrm>
            </p:grpSpPr>
            <p:grpSp>
              <p:nvGrpSpPr>
                <p:cNvPr id="419856" name="Group 75"/>
                <p:cNvGrpSpPr>
                  <a:grpSpLocks noChangeAspect="1"/>
                </p:cNvGrpSpPr>
                <p:nvPr/>
              </p:nvGrpSpPr>
              <p:grpSpPr bwMode="auto">
                <a:xfrm>
                  <a:off x="-1075" y="3504"/>
                  <a:ext cx="256" cy="210"/>
                  <a:chOff x="1728" y="2064"/>
                  <a:chExt cx="768" cy="672"/>
                </a:xfrm>
              </p:grpSpPr>
              <p:sp>
                <p:nvSpPr>
                  <p:cNvPr id="419859" name="AutoShap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8" y="2064"/>
                    <a:ext cx="768" cy="576"/>
                  </a:xfrm>
                  <a:prstGeom prst="horizontalScroll">
                    <a:avLst>
                      <a:gd name="adj" fmla="val 12500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defTabSz="914400" eaLnBrk="1" fontAlgn="base" hangingPunct="1">
                      <a:spcBef>
                        <a:spcPct val="50000"/>
                      </a:spcBef>
                      <a:spcAft>
                        <a:spcPct val="0"/>
                      </a:spcAft>
                      <a:buFontTx/>
                      <a:buNone/>
                    </a:pPr>
                    <a:r>
                      <a:rPr lang="en-US" altLang="en-US" sz="1400" baseline="-8000">
                        <a:solidFill>
                          <a:srgbClr val="000000"/>
                        </a:solidFill>
                        <a:cs typeface="Arial" pitchFamily="34" charset="0"/>
                      </a:rPr>
                      <a:t>Exit</a:t>
                    </a:r>
                    <a:endParaRPr lang="en-CA" altLang="en-US" sz="1400" baseline="-8000">
                      <a:solidFill>
                        <a:srgbClr val="000000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9860" name="Line 7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2592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9857" name="Line 7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9858" name="Line 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3" name="Group 80"/>
          <p:cNvGrpSpPr>
            <a:grpSpLocks/>
          </p:cNvGrpSpPr>
          <p:nvPr/>
        </p:nvGrpSpPr>
        <p:grpSpPr bwMode="auto">
          <a:xfrm>
            <a:off x="4559300" y="4403725"/>
            <a:ext cx="2984500" cy="511175"/>
            <a:chOff x="2872" y="2774"/>
            <a:chExt cx="1880" cy="322"/>
          </a:xfrm>
        </p:grpSpPr>
        <p:sp>
          <p:nvSpPr>
            <p:cNvPr id="419850" name="Freeform 81"/>
            <p:cNvSpPr>
              <a:spLocks/>
            </p:cNvSpPr>
            <p:nvPr/>
          </p:nvSpPr>
          <p:spPr bwMode="auto">
            <a:xfrm>
              <a:off x="3068" y="2774"/>
              <a:ext cx="1684" cy="322"/>
            </a:xfrm>
            <a:custGeom>
              <a:avLst/>
              <a:gdLst>
                <a:gd name="T0" fmla="*/ 0 w 1684"/>
                <a:gd name="T1" fmla="*/ 115 h 322"/>
                <a:gd name="T2" fmla="*/ 1204 w 1684"/>
                <a:gd name="T3" fmla="*/ 34 h 322"/>
                <a:gd name="T4" fmla="*/ 1684 w 1684"/>
                <a:gd name="T5" fmla="*/ 322 h 322"/>
                <a:gd name="T6" fmla="*/ 0 60000 65536"/>
                <a:gd name="T7" fmla="*/ 0 60000 65536"/>
                <a:gd name="T8" fmla="*/ 0 60000 65536"/>
                <a:gd name="T9" fmla="*/ 0 w 1684"/>
                <a:gd name="T10" fmla="*/ 0 h 322"/>
                <a:gd name="T11" fmla="*/ 1684 w 1684"/>
                <a:gd name="T12" fmla="*/ 322 h 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" h="322">
                  <a:moveTo>
                    <a:pt x="0" y="115"/>
                  </a:moveTo>
                  <a:cubicBezTo>
                    <a:pt x="202" y="102"/>
                    <a:pt x="923" y="0"/>
                    <a:pt x="1204" y="34"/>
                  </a:cubicBezTo>
                  <a:cubicBezTo>
                    <a:pt x="1485" y="68"/>
                    <a:pt x="1588" y="194"/>
                    <a:pt x="1684" y="322"/>
                  </a:cubicBez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19851" name="Oval 82"/>
            <p:cNvSpPr>
              <a:spLocks noChangeArrowheads="1"/>
            </p:cNvSpPr>
            <p:nvPr/>
          </p:nvSpPr>
          <p:spPr bwMode="auto">
            <a:xfrm>
              <a:off x="2872" y="2832"/>
              <a:ext cx="192" cy="240"/>
            </a:xfrm>
            <a:prstGeom prst="ellips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sp>
        <p:nvSpPr>
          <p:cNvPr id="328787" name="Text Box 83"/>
          <p:cNvSpPr txBox="1">
            <a:spLocks noChangeArrowheads="1"/>
          </p:cNvSpPr>
          <p:nvPr/>
        </p:nvSpPr>
        <p:spPr bwMode="auto">
          <a:xfrm>
            <a:off x="3794125" y="6062663"/>
            <a:ext cx="4824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Max is easier to find if a heap.</a:t>
            </a:r>
          </a:p>
        </p:txBody>
      </p:sp>
      <p:sp>
        <p:nvSpPr>
          <p:cNvPr id="419849" name="Text Box 84"/>
          <p:cNvSpPr txBox="1">
            <a:spLocks noChangeArrowheads="1"/>
          </p:cNvSpPr>
          <p:nvPr/>
        </p:nvSpPr>
        <p:spPr bwMode="auto">
          <a:xfrm>
            <a:off x="1905000" y="990600"/>
            <a:ext cx="1141413" cy="3968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dirty="0">
                <a:solidFill>
                  <a:srgbClr val="000000"/>
                </a:solidFill>
                <a:cs typeface="Arial" pitchFamily="34" charset="0"/>
              </a:rPr>
              <a:t>Selection</a:t>
            </a:r>
          </a:p>
        </p:txBody>
      </p:sp>
      <p:sp>
        <p:nvSpPr>
          <p:cNvPr id="3" name="Text Box 83">
            <a:extLst>
              <a:ext uri="{FF2B5EF4-FFF2-40B4-BE49-F238E27FC236}">
                <a16:creationId xmlns:a16="http://schemas.microsoft.com/office/drawing/2014/main" id="{877AC764-22C4-7AD1-4CF0-BA5BF5B4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5069" y="3749771"/>
            <a:ext cx="37689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Find max value on left </a:t>
            </a:r>
            <a:b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 dirty="0">
                <a:solidFill>
                  <a:srgbClr val="FFFFFF"/>
                </a:solidFill>
                <a:cs typeface="Arial" pitchFamily="34" charset="0"/>
              </a:rPr>
              <a:t>     and put into place.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8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8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2" grpId="0"/>
      <p:bldP spid="328787" grpId="0" autoUpdateAnimBg="0"/>
      <p:bldP spid="419849" grpId="0" animBg="1"/>
      <p:bldP spid="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75" y="-106680"/>
            <a:ext cx="7265521" cy="2215896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/>
              <a:t>I learned AVL trees from </a:t>
            </a:r>
            <a:br>
              <a:rPr lang="en-US" dirty="0"/>
            </a:br>
            <a:r>
              <a:rPr lang="en-US" dirty="0"/>
              <a:t>slides from </a:t>
            </a:r>
            <a:br>
              <a:rPr lang="en-US" dirty="0"/>
            </a:br>
            <a:r>
              <a:rPr lang="en-US" dirty="0"/>
              <a:t>Andy </a:t>
            </a:r>
            <a:r>
              <a:rPr lang="en-US" dirty="0" err="1"/>
              <a:t>Mirzaian</a:t>
            </a:r>
            <a:r>
              <a:rPr lang="en-US" dirty="0"/>
              <a:t> and </a:t>
            </a:r>
            <a:r>
              <a:rPr lang="en-US"/>
              <a:t>James Elder</a:t>
            </a:r>
            <a:br>
              <a:rPr lang="en-US" dirty="0"/>
            </a:br>
            <a:r>
              <a:rPr lang="en-US" dirty="0"/>
              <a:t>and then reworked them</a:t>
            </a:r>
            <a:endParaRPr lang="en-US" sz="4000" dirty="0"/>
          </a:p>
        </p:txBody>
      </p:sp>
      <p:pic>
        <p:nvPicPr>
          <p:cNvPr id="125954" name="Picture 2" descr="Andy Mirza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108201"/>
            <a:ext cx="2536825" cy="338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958" name="Picture 6" descr="http://lassonde.yorku.ca/sites/default/files/styles/user_image_smartport/public/Unknown_12.jpeg?itok=VWW69Hy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 r="29211" b="2437"/>
          <a:stretch/>
        </p:blipFill>
        <p:spPr bwMode="auto">
          <a:xfrm>
            <a:off x="4279900" y="1966911"/>
            <a:ext cx="3773656" cy="352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0837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 Sort</a:t>
            </a:r>
          </a:p>
        </p:txBody>
      </p:sp>
      <p:grpSp>
        <p:nvGrpSpPr>
          <p:cNvPr id="420867" name="Group 3"/>
          <p:cNvGrpSpPr>
            <a:grpSpLocks noChangeAspect="1"/>
          </p:cNvGrpSpPr>
          <p:nvPr/>
        </p:nvGrpSpPr>
        <p:grpSpPr bwMode="auto">
          <a:xfrm>
            <a:off x="1676400" y="2743200"/>
            <a:ext cx="1439863" cy="1439863"/>
            <a:chOff x="4464" y="2736"/>
            <a:chExt cx="912" cy="912"/>
          </a:xfrm>
        </p:grpSpPr>
        <p:grpSp>
          <p:nvGrpSpPr>
            <p:cNvPr id="420915" name="Group 4"/>
            <p:cNvGrpSpPr>
              <a:grpSpLocks noChangeAspect="1"/>
            </p:cNvGrpSpPr>
            <p:nvPr/>
          </p:nvGrpSpPr>
          <p:grpSpPr bwMode="auto">
            <a:xfrm>
              <a:off x="4560" y="2832"/>
              <a:ext cx="744" cy="672"/>
              <a:chOff x="1224" y="2539"/>
              <a:chExt cx="2280" cy="1785"/>
            </a:xfrm>
          </p:grpSpPr>
          <p:sp>
            <p:nvSpPr>
              <p:cNvPr id="420917" name="Freeform 5" descr="Green marble"/>
              <p:cNvSpPr>
                <a:spLocks noChangeAspect="1"/>
              </p:cNvSpPr>
              <p:nvPr/>
            </p:nvSpPr>
            <p:spPr bwMode="auto">
              <a:xfrm>
                <a:off x="1224" y="2539"/>
                <a:ext cx="2280" cy="1785"/>
              </a:xfrm>
              <a:custGeom>
                <a:avLst/>
                <a:gdLst>
                  <a:gd name="T0" fmla="*/ 748 w 2280"/>
                  <a:gd name="T1" fmla="*/ 30 h 1785"/>
                  <a:gd name="T2" fmla="*/ 1224 w 2280"/>
                  <a:gd name="T3" fmla="*/ 305 h 1785"/>
                  <a:gd name="T4" fmla="*/ 2184 w 2280"/>
                  <a:gd name="T5" fmla="*/ 257 h 1785"/>
                  <a:gd name="T6" fmla="*/ 1800 w 2280"/>
                  <a:gd name="T7" fmla="*/ 1121 h 1785"/>
                  <a:gd name="T8" fmla="*/ 1743 w 2280"/>
                  <a:gd name="T9" fmla="*/ 1313 h 1785"/>
                  <a:gd name="T10" fmla="*/ 1717 w 2280"/>
                  <a:gd name="T11" fmla="*/ 1479 h 1785"/>
                  <a:gd name="T12" fmla="*/ 1560 w 2280"/>
                  <a:gd name="T13" fmla="*/ 1549 h 1785"/>
                  <a:gd name="T14" fmla="*/ 1272 w 2280"/>
                  <a:gd name="T15" fmla="*/ 1553 h 1785"/>
                  <a:gd name="T16" fmla="*/ 168 w 2280"/>
                  <a:gd name="T17" fmla="*/ 1649 h 1785"/>
                  <a:gd name="T18" fmla="*/ 264 w 2280"/>
                  <a:gd name="T19" fmla="*/ 737 h 1785"/>
                  <a:gd name="T20" fmla="*/ 425 w 2280"/>
                  <a:gd name="T21" fmla="*/ 126 h 1785"/>
                  <a:gd name="T22" fmla="*/ 748 w 2280"/>
                  <a:gd name="T23" fmla="*/ 3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grpSp>
            <p:nvGrpSpPr>
              <p:cNvPr id="420918" name="Group 6"/>
              <p:cNvGrpSpPr>
                <a:grpSpLocks noChangeAspect="1"/>
              </p:cNvGrpSpPr>
              <p:nvPr/>
            </p:nvGrpSpPr>
            <p:grpSpPr bwMode="auto">
              <a:xfrm>
                <a:off x="1584" y="2688"/>
                <a:ext cx="1216" cy="1440"/>
                <a:chOff x="2641" y="1488"/>
                <a:chExt cx="2655" cy="2488"/>
              </a:xfrm>
            </p:grpSpPr>
            <p:grpSp>
              <p:nvGrpSpPr>
                <p:cNvPr id="420919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641" y="1488"/>
                  <a:ext cx="2496" cy="2436"/>
                  <a:chOff x="2641" y="1488"/>
                  <a:chExt cx="2496" cy="2436"/>
                </a:xfrm>
              </p:grpSpPr>
              <p:sp>
                <p:nvSpPr>
                  <p:cNvPr id="420924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3465" y="1900"/>
                    <a:ext cx="434" cy="514"/>
                  </a:xfrm>
                  <a:custGeom>
                    <a:avLst/>
                    <a:gdLst>
                      <a:gd name="T0" fmla="*/ 132 w 434"/>
                      <a:gd name="T1" fmla="*/ 186 h 514"/>
                      <a:gd name="T2" fmla="*/ 157 w 434"/>
                      <a:gd name="T3" fmla="*/ 114 h 514"/>
                      <a:gd name="T4" fmla="*/ 189 w 434"/>
                      <a:gd name="T5" fmla="*/ 42 h 514"/>
                      <a:gd name="T6" fmla="*/ 236 w 434"/>
                      <a:gd name="T7" fmla="*/ 6 h 514"/>
                      <a:gd name="T8" fmla="*/ 302 w 434"/>
                      <a:gd name="T9" fmla="*/ 0 h 514"/>
                      <a:gd name="T10" fmla="*/ 355 w 434"/>
                      <a:gd name="T11" fmla="*/ 24 h 514"/>
                      <a:gd name="T12" fmla="*/ 393 w 434"/>
                      <a:gd name="T13" fmla="*/ 63 h 514"/>
                      <a:gd name="T14" fmla="*/ 421 w 434"/>
                      <a:gd name="T15" fmla="*/ 135 h 514"/>
                      <a:gd name="T16" fmla="*/ 434 w 434"/>
                      <a:gd name="T17" fmla="*/ 222 h 514"/>
                      <a:gd name="T18" fmla="*/ 434 w 434"/>
                      <a:gd name="T19" fmla="*/ 312 h 514"/>
                      <a:gd name="T20" fmla="*/ 412 w 434"/>
                      <a:gd name="T21" fmla="*/ 411 h 514"/>
                      <a:gd name="T22" fmla="*/ 355 w 434"/>
                      <a:gd name="T23" fmla="*/ 474 h 514"/>
                      <a:gd name="T24" fmla="*/ 299 w 434"/>
                      <a:gd name="T25" fmla="*/ 514 h 514"/>
                      <a:gd name="T26" fmla="*/ 245 w 434"/>
                      <a:gd name="T27" fmla="*/ 510 h 514"/>
                      <a:gd name="T28" fmla="*/ 198 w 434"/>
                      <a:gd name="T29" fmla="*/ 468 h 514"/>
                      <a:gd name="T30" fmla="*/ 157 w 434"/>
                      <a:gd name="T31" fmla="*/ 396 h 514"/>
                      <a:gd name="T32" fmla="*/ 129 w 434"/>
                      <a:gd name="T33" fmla="*/ 333 h 514"/>
                      <a:gd name="T34" fmla="*/ 129 w 434"/>
                      <a:gd name="T35" fmla="*/ 252 h 514"/>
                      <a:gd name="T36" fmla="*/ 0 w 434"/>
                      <a:gd name="T37" fmla="*/ 234 h 514"/>
                      <a:gd name="T38" fmla="*/ 16 w 434"/>
                      <a:gd name="T39" fmla="*/ 189 h 514"/>
                      <a:gd name="T40" fmla="*/ 132 w 434"/>
                      <a:gd name="T41" fmla="*/ 186 h 51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34"/>
                      <a:gd name="T64" fmla="*/ 0 h 514"/>
                      <a:gd name="T65" fmla="*/ 434 w 434"/>
                      <a:gd name="T66" fmla="*/ 514 h 51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34" h="514">
                        <a:moveTo>
                          <a:pt x="132" y="186"/>
                        </a:moveTo>
                        <a:lnTo>
                          <a:pt x="157" y="114"/>
                        </a:lnTo>
                        <a:lnTo>
                          <a:pt x="189" y="42"/>
                        </a:lnTo>
                        <a:lnTo>
                          <a:pt x="236" y="6"/>
                        </a:lnTo>
                        <a:lnTo>
                          <a:pt x="302" y="0"/>
                        </a:lnTo>
                        <a:lnTo>
                          <a:pt x="355" y="24"/>
                        </a:lnTo>
                        <a:lnTo>
                          <a:pt x="393" y="63"/>
                        </a:lnTo>
                        <a:lnTo>
                          <a:pt x="421" y="135"/>
                        </a:lnTo>
                        <a:lnTo>
                          <a:pt x="434" y="222"/>
                        </a:lnTo>
                        <a:lnTo>
                          <a:pt x="434" y="312"/>
                        </a:lnTo>
                        <a:lnTo>
                          <a:pt x="412" y="411"/>
                        </a:lnTo>
                        <a:lnTo>
                          <a:pt x="355" y="474"/>
                        </a:lnTo>
                        <a:lnTo>
                          <a:pt x="299" y="514"/>
                        </a:lnTo>
                        <a:lnTo>
                          <a:pt x="245" y="510"/>
                        </a:lnTo>
                        <a:lnTo>
                          <a:pt x="198" y="468"/>
                        </a:lnTo>
                        <a:lnTo>
                          <a:pt x="157" y="396"/>
                        </a:lnTo>
                        <a:lnTo>
                          <a:pt x="129" y="333"/>
                        </a:lnTo>
                        <a:lnTo>
                          <a:pt x="129" y="252"/>
                        </a:lnTo>
                        <a:lnTo>
                          <a:pt x="0" y="234"/>
                        </a:lnTo>
                        <a:lnTo>
                          <a:pt x="16" y="189"/>
                        </a:lnTo>
                        <a:lnTo>
                          <a:pt x="132" y="18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25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3752" y="1488"/>
                    <a:ext cx="566" cy="1154"/>
                  </a:xfrm>
                  <a:custGeom>
                    <a:avLst/>
                    <a:gdLst>
                      <a:gd name="T0" fmla="*/ 13 w 566"/>
                      <a:gd name="T1" fmla="*/ 1145 h 1154"/>
                      <a:gd name="T2" fmla="*/ 0 w 566"/>
                      <a:gd name="T3" fmla="*/ 1088 h 1154"/>
                      <a:gd name="T4" fmla="*/ 31 w 566"/>
                      <a:gd name="T5" fmla="*/ 1042 h 1154"/>
                      <a:gd name="T6" fmla="*/ 134 w 566"/>
                      <a:gd name="T7" fmla="*/ 988 h 1154"/>
                      <a:gd name="T8" fmla="*/ 226 w 566"/>
                      <a:gd name="T9" fmla="*/ 927 h 1154"/>
                      <a:gd name="T10" fmla="*/ 313 w 566"/>
                      <a:gd name="T11" fmla="*/ 827 h 1154"/>
                      <a:gd name="T12" fmla="*/ 432 w 566"/>
                      <a:gd name="T13" fmla="*/ 689 h 1154"/>
                      <a:gd name="T14" fmla="*/ 463 w 566"/>
                      <a:gd name="T15" fmla="*/ 634 h 1154"/>
                      <a:gd name="T16" fmla="*/ 479 w 566"/>
                      <a:gd name="T17" fmla="*/ 580 h 1154"/>
                      <a:gd name="T18" fmla="*/ 472 w 566"/>
                      <a:gd name="T19" fmla="*/ 526 h 1154"/>
                      <a:gd name="T20" fmla="*/ 444 w 566"/>
                      <a:gd name="T21" fmla="*/ 426 h 1154"/>
                      <a:gd name="T22" fmla="*/ 376 w 566"/>
                      <a:gd name="T23" fmla="*/ 299 h 1154"/>
                      <a:gd name="T24" fmla="*/ 301 w 566"/>
                      <a:gd name="T25" fmla="*/ 229 h 1154"/>
                      <a:gd name="T26" fmla="*/ 235 w 566"/>
                      <a:gd name="T27" fmla="*/ 190 h 1154"/>
                      <a:gd name="T28" fmla="*/ 181 w 566"/>
                      <a:gd name="T29" fmla="*/ 184 h 1154"/>
                      <a:gd name="T30" fmla="*/ 153 w 566"/>
                      <a:gd name="T31" fmla="*/ 190 h 1154"/>
                      <a:gd name="T32" fmla="*/ 150 w 566"/>
                      <a:gd name="T33" fmla="*/ 163 h 1154"/>
                      <a:gd name="T34" fmla="*/ 215 w 566"/>
                      <a:gd name="T35" fmla="*/ 154 h 1154"/>
                      <a:gd name="T36" fmla="*/ 291 w 566"/>
                      <a:gd name="T37" fmla="*/ 154 h 1154"/>
                      <a:gd name="T38" fmla="*/ 238 w 566"/>
                      <a:gd name="T39" fmla="*/ 93 h 1154"/>
                      <a:gd name="T40" fmla="*/ 206 w 566"/>
                      <a:gd name="T41" fmla="*/ 45 h 1154"/>
                      <a:gd name="T42" fmla="*/ 229 w 566"/>
                      <a:gd name="T43" fmla="*/ 27 h 1154"/>
                      <a:gd name="T44" fmla="*/ 313 w 566"/>
                      <a:gd name="T45" fmla="*/ 109 h 1154"/>
                      <a:gd name="T46" fmla="*/ 329 w 566"/>
                      <a:gd name="T47" fmla="*/ 121 h 1154"/>
                      <a:gd name="T48" fmla="*/ 313 w 566"/>
                      <a:gd name="T49" fmla="*/ 57 h 1154"/>
                      <a:gd name="T50" fmla="*/ 301 w 566"/>
                      <a:gd name="T51" fmla="*/ 9 h 1154"/>
                      <a:gd name="T52" fmla="*/ 313 w 566"/>
                      <a:gd name="T53" fmla="*/ 0 h 1154"/>
                      <a:gd name="T54" fmla="*/ 341 w 566"/>
                      <a:gd name="T55" fmla="*/ 9 h 1154"/>
                      <a:gd name="T56" fmla="*/ 366 w 566"/>
                      <a:gd name="T57" fmla="*/ 121 h 1154"/>
                      <a:gd name="T58" fmla="*/ 379 w 566"/>
                      <a:gd name="T59" fmla="*/ 118 h 1154"/>
                      <a:gd name="T60" fmla="*/ 379 w 566"/>
                      <a:gd name="T61" fmla="*/ 30 h 1154"/>
                      <a:gd name="T62" fmla="*/ 404 w 566"/>
                      <a:gd name="T63" fmla="*/ 21 h 1154"/>
                      <a:gd name="T64" fmla="*/ 422 w 566"/>
                      <a:gd name="T65" fmla="*/ 36 h 1154"/>
                      <a:gd name="T66" fmla="*/ 413 w 566"/>
                      <a:gd name="T67" fmla="*/ 154 h 1154"/>
                      <a:gd name="T68" fmla="*/ 407 w 566"/>
                      <a:gd name="T69" fmla="*/ 202 h 1154"/>
                      <a:gd name="T70" fmla="*/ 422 w 566"/>
                      <a:gd name="T71" fmla="*/ 299 h 1154"/>
                      <a:gd name="T72" fmla="*/ 472 w 566"/>
                      <a:gd name="T73" fmla="*/ 402 h 1154"/>
                      <a:gd name="T74" fmla="*/ 525 w 566"/>
                      <a:gd name="T75" fmla="*/ 520 h 1154"/>
                      <a:gd name="T76" fmla="*/ 566 w 566"/>
                      <a:gd name="T77" fmla="*/ 607 h 1154"/>
                      <a:gd name="T78" fmla="*/ 563 w 566"/>
                      <a:gd name="T79" fmla="*/ 652 h 1154"/>
                      <a:gd name="T80" fmla="*/ 488 w 566"/>
                      <a:gd name="T81" fmla="*/ 734 h 1154"/>
                      <a:gd name="T82" fmla="*/ 385 w 566"/>
                      <a:gd name="T83" fmla="*/ 836 h 1154"/>
                      <a:gd name="T84" fmla="*/ 301 w 566"/>
                      <a:gd name="T85" fmla="*/ 937 h 1154"/>
                      <a:gd name="T86" fmla="*/ 197 w 566"/>
                      <a:gd name="T87" fmla="*/ 1070 h 1154"/>
                      <a:gd name="T88" fmla="*/ 112 w 566"/>
                      <a:gd name="T89" fmla="*/ 1136 h 1154"/>
                      <a:gd name="T90" fmla="*/ 47 w 566"/>
                      <a:gd name="T91" fmla="*/ 1154 h 1154"/>
                      <a:gd name="T92" fmla="*/ 13 w 566"/>
                      <a:gd name="T93" fmla="*/ 1145 h 115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66"/>
                      <a:gd name="T142" fmla="*/ 0 h 1154"/>
                      <a:gd name="T143" fmla="*/ 566 w 566"/>
                      <a:gd name="T144" fmla="*/ 1154 h 115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66" h="1154">
                        <a:moveTo>
                          <a:pt x="13" y="1145"/>
                        </a:moveTo>
                        <a:lnTo>
                          <a:pt x="0" y="1088"/>
                        </a:lnTo>
                        <a:lnTo>
                          <a:pt x="31" y="1042"/>
                        </a:lnTo>
                        <a:lnTo>
                          <a:pt x="134" y="988"/>
                        </a:lnTo>
                        <a:lnTo>
                          <a:pt x="226" y="927"/>
                        </a:lnTo>
                        <a:lnTo>
                          <a:pt x="313" y="827"/>
                        </a:lnTo>
                        <a:lnTo>
                          <a:pt x="432" y="689"/>
                        </a:lnTo>
                        <a:lnTo>
                          <a:pt x="463" y="634"/>
                        </a:lnTo>
                        <a:lnTo>
                          <a:pt x="479" y="580"/>
                        </a:lnTo>
                        <a:lnTo>
                          <a:pt x="472" y="526"/>
                        </a:lnTo>
                        <a:lnTo>
                          <a:pt x="444" y="426"/>
                        </a:lnTo>
                        <a:lnTo>
                          <a:pt x="376" y="299"/>
                        </a:lnTo>
                        <a:lnTo>
                          <a:pt x="301" y="229"/>
                        </a:lnTo>
                        <a:lnTo>
                          <a:pt x="235" y="190"/>
                        </a:lnTo>
                        <a:lnTo>
                          <a:pt x="181" y="184"/>
                        </a:lnTo>
                        <a:lnTo>
                          <a:pt x="153" y="190"/>
                        </a:lnTo>
                        <a:lnTo>
                          <a:pt x="150" y="163"/>
                        </a:lnTo>
                        <a:lnTo>
                          <a:pt x="215" y="154"/>
                        </a:lnTo>
                        <a:lnTo>
                          <a:pt x="291" y="154"/>
                        </a:lnTo>
                        <a:lnTo>
                          <a:pt x="238" y="93"/>
                        </a:lnTo>
                        <a:lnTo>
                          <a:pt x="206" y="45"/>
                        </a:lnTo>
                        <a:lnTo>
                          <a:pt x="229" y="27"/>
                        </a:lnTo>
                        <a:lnTo>
                          <a:pt x="313" y="109"/>
                        </a:lnTo>
                        <a:lnTo>
                          <a:pt x="329" y="121"/>
                        </a:lnTo>
                        <a:lnTo>
                          <a:pt x="313" y="57"/>
                        </a:lnTo>
                        <a:lnTo>
                          <a:pt x="301" y="9"/>
                        </a:lnTo>
                        <a:lnTo>
                          <a:pt x="313" y="0"/>
                        </a:lnTo>
                        <a:lnTo>
                          <a:pt x="341" y="9"/>
                        </a:lnTo>
                        <a:lnTo>
                          <a:pt x="366" y="121"/>
                        </a:lnTo>
                        <a:lnTo>
                          <a:pt x="379" y="118"/>
                        </a:lnTo>
                        <a:lnTo>
                          <a:pt x="379" y="30"/>
                        </a:lnTo>
                        <a:lnTo>
                          <a:pt x="404" y="21"/>
                        </a:lnTo>
                        <a:lnTo>
                          <a:pt x="422" y="36"/>
                        </a:lnTo>
                        <a:lnTo>
                          <a:pt x="413" y="154"/>
                        </a:lnTo>
                        <a:lnTo>
                          <a:pt x="407" y="202"/>
                        </a:lnTo>
                        <a:lnTo>
                          <a:pt x="422" y="299"/>
                        </a:lnTo>
                        <a:lnTo>
                          <a:pt x="472" y="402"/>
                        </a:lnTo>
                        <a:lnTo>
                          <a:pt x="525" y="520"/>
                        </a:lnTo>
                        <a:lnTo>
                          <a:pt x="566" y="607"/>
                        </a:lnTo>
                        <a:lnTo>
                          <a:pt x="563" y="652"/>
                        </a:lnTo>
                        <a:lnTo>
                          <a:pt x="488" y="734"/>
                        </a:lnTo>
                        <a:lnTo>
                          <a:pt x="385" y="836"/>
                        </a:lnTo>
                        <a:lnTo>
                          <a:pt x="301" y="937"/>
                        </a:lnTo>
                        <a:lnTo>
                          <a:pt x="197" y="1070"/>
                        </a:lnTo>
                        <a:lnTo>
                          <a:pt x="112" y="1136"/>
                        </a:lnTo>
                        <a:lnTo>
                          <a:pt x="47" y="1154"/>
                        </a:lnTo>
                        <a:lnTo>
                          <a:pt x="13" y="114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26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641" y="2564"/>
                    <a:ext cx="1037" cy="581"/>
                  </a:xfrm>
                  <a:custGeom>
                    <a:avLst/>
                    <a:gdLst>
                      <a:gd name="T0" fmla="*/ 210 w 1037"/>
                      <a:gd name="T1" fmla="*/ 468 h 581"/>
                      <a:gd name="T2" fmla="*/ 361 w 1037"/>
                      <a:gd name="T3" fmla="*/ 462 h 581"/>
                      <a:gd name="T4" fmla="*/ 498 w 1037"/>
                      <a:gd name="T5" fmla="*/ 444 h 581"/>
                      <a:gd name="T6" fmla="*/ 583 w 1037"/>
                      <a:gd name="T7" fmla="*/ 423 h 581"/>
                      <a:gd name="T8" fmla="*/ 705 w 1037"/>
                      <a:gd name="T9" fmla="*/ 354 h 581"/>
                      <a:gd name="T10" fmla="*/ 792 w 1037"/>
                      <a:gd name="T11" fmla="*/ 288 h 581"/>
                      <a:gd name="T12" fmla="*/ 906 w 1037"/>
                      <a:gd name="T13" fmla="*/ 207 h 581"/>
                      <a:gd name="T14" fmla="*/ 959 w 1037"/>
                      <a:gd name="T15" fmla="*/ 156 h 581"/>
                      <a:gd name="T16" fmla="*/ 1000 w 1037"/>
                      <a:gd name="T17" fmla="*/ 120 h 581"/>
                      <a:gd name="T18" fmla="*/ 1037 w 1037"/>
                      <a:gd name="T19" fmla="*/ 81 h 581"/>
                      <a:gd name="T20" fmla="*/ 1037 w 1037"/>
                      <a:gd name="T21" fmla="*/ 39 h 581"/>
                      <a:gd name="T22" fmla="*/ 996 w 1037"/>
                      <a:gd name="T23" fmla="*/ 0 h 581"/>
                      <a:gd name="T24" fmla="*/ 971 w 1037"/>
                      <a:gd name="T25" fmla="*/ 9 h 581"/>
                      <a:gd name="T26" fmla="*/ 903 w 1037"/>
                      <a:gd name="T27" fmla="*/ 90 h 581"/>
                      <a:gd name="T28" fmla="*/ 828 w 1037"/>
                      <a:gd name="T29" fmla="*/ 183 h 581"/>
                      <a:gd name="T30" fmla="*/ 752 w 1037"/>
                      <a:gd name="T31" fmla="*/ 270 h 581"/>
                      <a:gd name="T32" fmla="*/ 642 w 1037"/>
                      <a:gd name="T33" fmla="*/ 342 h 581"/>
                      <a:gd name="T34" fmla="*/ 548 w 1037"/>
                      <a:gd name="T35" fmla="*/ 390 h 581"/>
                      <a:gd name="T36" fmla="*/ 445 w 1037"/>
                      <a:gd name="T37" fmla="*/ 414 h 581"/>
                      <a:gd name="T38" fmla="*/ 301 w 1037"/>
                      <a:gd name="T39" fmla="*/ 417 h 581"/>
                      <a:gd name="T40" fmla="*/ 216 w 1037"/>
                      <a:gd name="T41" fmla="*/ 417 h 581"/>
                      <a:gd name="T42" fmla="*/ 144 w 1037"/>
                      <a:gd name="T43" fmla="*/ 363 h 581"/>
                      <a:gd name="T44" fmla="*/ 125 w 1037"/>
                      <a:gd name="T45" fmla="*/ 327 h 581"/>
                      <a:gd name="T46" fmla="*/ 94 w 1037"/>
                      <a:gd name="T47" fmla="*/ 327 h 581"/>
                      <a:gd name="T48" fmla="*/ 116 w 1037"/>
                      <a:gd name="T49" fmla="*/ 372 h 581"/>
                      <a:gd name="T50" fmla="*/ 150 w 1037"/>
                      <a:gd name="T51" fmla="*/ 414 h 581"/>
                      <a:gd name="T52" fmla="*/ 66 w 1037"/>
                      <a:gd name="T53" fmla="*/ 396 h 581"/>
                      <a:gd name="T54" fmla="*/ 3 w 1037"/>
                      <a:gd name="T55" fmla="*/ 387 h 581"/>
                      <a:gd name="T56" fmla="*/ 3 w 1037"/>
                      <a:gd name="T57" fmla="*/ 405 h 581"/>
                      <a:gd name="T58" fmla="*/ 59 w 1037"/>
                      <a:gd name="T59" fmla="*/ 417 h 581"/>
                      <a:gd name="T60" fmla="*/ 97 w 1037"/>
                      <a:gd name="T61" fmla="*/ 441 h 581"/>
                      <a:gd name="T62" fmla="*/ 131 w 1037"/>
                      <a:gd name="T63" fmla="*/ 444 h 581"/>
                      <a:gd name="T64" fmla="*/ 78 w 1037"/>
                      <a:gd name="T65" fmla="*/ 462 h 581"/>
                      <a:gd name="T66" fmla="*/ 0 w 1037"/>
                      <a:gd name="T67" fmla="*/ 481 h 581"/>
                      <a:gd name="T68" fmla="*/ 3 w 1037"/>
                      <a:gd name="T69" fmla="*/ 499 h 581"/>
                      <a:gd name="T70" fmla="*/ 28 w 1037"/>
                      <a:gd name="T71" fmla="*/ 505 h 581"/>
                      <a:gd name="T72" fmla="*/ 103 w 1037"/>
                      <a:gd name="T73" fmla="*/ 481 h 581"/>
                      <a:gd name="T74" fmla="*/ 150 w 1037"/>
                      <a:gd name="T75" fmla="*/ 477 h 581"/>
                      <a:gd name="T76" fmla="*/ 122 w 1037"/>
                      <a:gd name="T77" fmla="*/ 505 h 581"/>
                      <a:gd name="T78" fmla="*/ 78 w 1037"/>
                      <a:gd name="T79" fmla="*/ 550 h 581"/>
                      <a:gd name="T80" fmla="*/ 59 w 1037"/>
                      <a:gd name="T81" fmla="*/ 562 h 581"/>
                      <a:gd name="T82" fmla="*/ 75 w 1037"/>
                      <a:gd name="T83" fmla="*/ 581 h 581"/>
                      <a:gd name="T84" fmla="*/ 113 w 1037"/>
                      <a:gd name="T85" fmla="*/ 559 h 581"/>
                      <a:gd name="T86" fmla="*/ 163 w 1037"/>
                      <a:gd name="T87" fmla="*/ 514 h 581"/>
                      <a:gd name="T88" fmla="*/ 210 w 1037"/>
                      <a:gd name="T89" fmla="*/ 468 h 58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7"/>
                      <a:gd name="T136" fmla="*/ 0 h 581"/>
                      <a:gd name="T137" fmla="*/ 1037 w 1037"/>
                      <a:gd name="T138" fmla="*/ 581 h 58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7" h="581">
                        <a:moveTo>
                          <a:pt x="210" y="468"/>
                        </a:moveTo>
                        <a:lnTo>
                          <a:pt x="361" y="462"/>
                        </a:lnTo>
                        <a:lnTo>
                          <a:pt x="498" y="444"/>
                        </a:lnTo>
                        <a:lnTo>
                          <a:pt x="583" y="423"/>
                        </a:lnTo>
                        <a:lnTo>
                          <a:pt x="705" y="354"/>
                        </a:lnTo>
                        <a:lnTo>
                          <a:pt x="792" y="288"/>
                        </a:lnTo>
                        <a:lnTo>
                          <a:pt x="906" y="207"/>
                        </a:lnTo>
                        <a:lnTo>
                          <a:pt x="959" y="156"/>
                        </a:lnTo>
                        <a:lnTo>
                          <a:pt x="1000" y="120"/>
                        </a:lnTo>
                        <a:lnTo>
                          <a:pt x="1037" y="81"/>
                        </a:lnTo>
                        <a:lnTo>
                          <a:pt x="1037" y="39"/>
                        </a:lnTo>
                        <a:lnTo>
                          <a:pt x="996" y="0"/>
                        </a:lnTo>
                        <a:lnTo>
                          <a:pt x="971" y="9"/>
                        </a:lnTo>
                        <a:lnTo>
                          <a:pt x="903" y="90"/>
                        </a:lnTo>
                        <a:lnTo>
                          <a:pt x="828" y="183"/>
                        </a:lnTo>
                        <a:lnTo>
                          <a:pt x="752" y="270"/>
                        </a:lnTo>
                        <a:lnTo>
                          <a:pt x="642" y="342"/>
                        </a:lnTo>
                        <a:lnTo>
                          <a:pt x="548" y="390"/>
                        </a:lnTo>
                        <a:lnTo>
                          <a:pt x="445" y="414"/>
                        </a:lnTo>
                        <a:lnTo>
                          <a:pt x="301" y="417"/>
                        </a:lnTo>
                        <a:lnTo>
                          <a:pt x="216" y="417"/>
                        </a:lnTo>
                        <a:lnTo>
                          <a:pt x="144" y="363"/>
                        </a:lnTo>
                        <a:lnTo>
                          <a:pt x="125" y="327"/>
                        </a:lnTo>
                        <a:lnTo>
                          <a:pt x="94" y="327"/>
                        </a:lnTo>
                        <a:lnTo>
                          <a:pt x="116" y="372"/>
                        </a:lnTo>
                        <a:lnTo>
                          <a:pt x="150" y="414"/>
                        </a:lnTo>
                        <a:lnTo>
                          <a:pt x="66" y="396"/>
                        </a:lnTo>
                        <a:lnTo>
                          <a:pt x="3" y="387"/>
                        </a:lnTo>
                        <a:lnTo>
                          <a:pt x="3" y="405"/>
                        </a:lnTo>
                        <a:lnTo>
                          <a:pt x="59" y="417"/>
                        </a:lnTo>
                        <a:lnTo>
                          <a:pt x="97" y="441"/>
                        </a:lnTo>
                        <a:lnTo>
                          <a:pt x="131" y="444"/>
                        </a:lnTo>
                        <a:lnTo>
                          <a:pt x="78" y="462"/>
                        </a:lnTo>
                        <a:lnTo>
                          <a:pt x="0" y="481"/>
                        </a:lnTo>
                        <a:lnTo>
                          <a:pt x="3" y="499"/>
                        </a:lnTo>
                        <a:lnTo>
                          <a:pt x="28" y="505"/>
                        </a:lnTo>
                        <a:lnTo>
                          <a:pt x="103" y="481"/>
                        </a:lnTo>
                        <a:lnTo>
                          <a:pt x="150" y="477"/>
                        </a:lnTo>
                        <a:lnTo>
                          <a:pt x="122" y="505"/>
                        </a:lnTo>
                        <a:lnTo>
                          <a:pt x="78" y="550"/>
                        </a:lnTo>
                        <a:lnTo>
                          <a:pt x="59" y="562"/>
                        </a:lnTo>
                        <a:lnTo>
                          <a:pt x="75" y="581"/>
                        </a:lnTo>
                        <a:lnTo>
                          <a:pt x="113" y="559"/>
                        </a:lnTo>
                        <a:lnTo>
                          <a:pt x="163" y="514"/>
                        </a:lnTo>
                        <a:lnTo>
                          <a:pt x="210" y="46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27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3596" y="2504"/>
                    <a:ext cx="608" cy="800"/>
                  </a:xfrm>
                  <a:custGeom>
                    <a:avLst/>
                    <a:gdLst>
                      <a:gd name="T0" fmla="*/ 38 w 608"/>
                      <a:gd name="T1" fmla="*/ 90 h 800"/>
                      <a:gd name="T2" fmla="*/ 63 w 608"/>
                      <a:gd name="T3" fmla="*/ 27 h 800"/>
                      <a:gd name="T4" fmla="*/ 104 w 608"/>
                      <a:gd name="T5" fmla="*/ 0 h 800"/>
                      <a:gd name="T6" fmla="*/ 141 w 608"/>
                      <a:gd name="T7" fmla="*/ 0 h 800"/>
                      <a:gd name="T8" fmla="*/ 179 w 608"/>
                      <a:gd name="T9" fmla="*/ 18 h 800"/>
                      <a:gd name="T10" fmla="*/ 216 w 608"/>
                      <a:gd name="T11" fmla="*/ 54 h 800"/>
                      <a:gd name="T12" fmla="*/ 235 w 608"/>
                      <a:gd name="T13" fmla="*/ 117 h 800"/>
                      <a:gd name="T14" fmla="*/ 245 w 608"/>
                      <a:gd name="T15" fmla="*/ 180 h 800"/>
                      <a:gd name="T16" fmla="*/ 263 w 608"/>
                      <a:gd name="T17" fmla="*/ 243 h 800"/>
                      <a:gd name="T18" fmla="*/ 298 w 608"/>
                      <a:gd name="T19" fmla="*/ 312 h 800"/>
                      <a:gd name="T20" fmla="*/ 357 w 608"/>
                      <a:gd name="T21" fmla="*/ 384 h 800"/>
                      <a:gd name="T22" fmla="*/ 415 w 608"/>
                      <a:gd name="T23" fmla="*/ 432 h 800"/>
                      <a:gd name="T24" fmla="*/ 499 w 608"/>
                      <a:gd name="T25" fmla="*/ 468 h 800"/>
                      <a:gd name="T26" fmla="*/ 571 w 608"/>
                      <a:gd name="T27" fmla="*/ 522 h 800"/>
                      <a:gd name="T28" fmla="*/ 608 w 608"/>
                      <a:gd name="T29" fmla="*/ 577 h 800"/>
                      <a:gd name="T30" fmla="*/ 602 w 608"/>
                      <a:gd name="T31" fmla="*/ 622 h 800"/>
                      <a:gd name="T32" fmla="*/ 593 w 608"/>
                      <a:gd name="T33" fmla="*/ 676 h 800"/>
                      <a:gd name="T34" fmla="*/ 565 w 608"/>
                      <a:gd name="T35" fmla="*/ 712 h 800"/>
                      <a:gd name="T36" fmla="*/ 518 w 608"/>
                      <a:gd name="T37" fmla="*/ 757 h 800"/>
                      <a:gd name="T38" fmla="*/ 449 w 608"/>
                      <a:gd name="T39" fmla="*/ 790 h 800"/>
                      <a:gd name="T40" fmla="*/ 396 w 608"/>
                      <a:gd name="T41" fmla="*/ 800 h 800"/>
                      <a:gd name="T42" fmla="*/ 320 w 608"/>
                      <a:gd name="T43" fmla="*/ 784 h 800"/>
                      <a:gd name="T44" fmla="*/ 251 w 608"/>
                      <a:gd name="T45" fmla="*/ 748 h 800"/>
                      <a:gd name="T46" fmla="*/ 179 w 608"/>
                      <a:gd name="T47" fmla="*/ 694 h 800"/>
                      <a:gd name="T48" fmla="*/ 129 w 608"/>
                      <a:gd name="T49" fmla="*/ 631 h 800"/>
                      <a:gd name="T50" fmla="*/ 82 w 608"/>
                      <a:gd name="T51" fmla="*/ 550 h 800"/>
                      <a:gd name="T52" fmla="*/ 44 w 608"/>
                      <a:gd name="T53" fmla="*/ 456 h 800"/>
                      <a:gd name="T54" fmla="*/ 19 w 608"/>
                      <a:gd name="T55" fmla="*/ 375 h 800"/>
                      <a:gd name="T56" fmla="*/ 7 w 608"/>
                      <a:gd name="T57" fmla="*/ 297 h 800"/>
                      <a:gd name="T58" fmla="*/ 0 w 608"/>
                      <a:gd name="T59" fmla="*/ 189 h 800"/>
                      <a:gd name="T60" fmla="*/ 19 w 608"/>
                      <a:gd name="T61" fmla="*/ 117 h 800"/>
                      <a:gd name="T62" fmla="*/ 38 w 608"/>
                      <a:gd name="T63" fmla="*/ 90 h 8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08"/>
                      <a:gd name="T97" fmla="*/ 0 h 800"/>
                      <a:gd name="T98" fmla="*/ 608 w 608"/>
                      <a:gd name="T99" fmla="*/ 800 h 8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08" h="800">
                        <a:moveTo>
                          <a:pt x="38" y="90"/>
                        </a:moveTo>
                        <a:lnTo>
                          <a:pt x="63" y="27"/>
                        </a:lnTo>
                        <a:lnTo>
                          <a:pt x="104" y="0"/>
                        </a:lnTo>
                        <a:lnTo>
                          <a:pt x="141" y="0"/>
                        </a:lnTo>
                        <a:lnTo>
                          <a:pt x="179" y="18"/>
                        </a:lnTo>
                        <a:lnTo>
                          <a:pt x="216" y="54"/>
                        </a:lnTo>
                        <a:lnTo>
                          <a:pt x="235" y="117"/>
                        </a:lnTo>
                        <a:lnTo>
                          <a:pt x="245" y="180"/>
                        </a:lnTo>
                        <a:lnTo>
                          <a:pt x="263" y="243"/>
                        </a:lnTo>
                        <a:lnTo>
                          <a:pt x="298" y="312"/>
                        </a:lnTo>
                        <a:lnTo>
                          <a:pt x="357" y="384"/>
                        </a:lnTo>
                        <a:lnTo>
                          <a:pt x="415" y="432"/>
                        </a:lnTo>
                        <a:lnTo>
                          <a:pt x="499" y="468"/>
                        </a:lnTo>
                        <a:lnTo>
                          <a:pt x="571" y="522"/>
                        </a:lnTo>
                        <a:lnTo>
                          <a:pt x="608" y="577"/>
                        </a:lnTo>
                        <a:lnTo>
                          <a:pt x="602" y="622"/>
                        </a:lnTo>
                        <a:lnTo>
                          <a:pt x="593" y="676"/>
                        </a:lnTo>
                        <a:lnTo>
                          <a:pt x="565" y="712"/>
                        </a:lnTo>
                        <a:lnTo>
                          <a:pt x="518" y="757"/>
                        </a:lnTo>
                        <a:lnTo>
                          <a:pt x="449" y="790"/>
                        </a:lnTo>
                        <a:lnTo>
                          <a:pt x="396" y="800"/>
                        </a:lnTo>
                        <a:lnTo>
                          <a:pt x="320" y="784"/>
                        </a:lnTo>
                        <a:lnTo>
                          <a:pt x="251" y="748"/>
                        </a:lnTo>
                        <a:lnTo>
                          <a:pt x="179" y="694"/>
                        </a:lnTo>
                        <a:lnTo>
                          <a:pt x="129" y="631"/>
                        </a:lnTo>
                        <a:lnTo>
                          <a:pt x="82" y="550"/>
                        </a:lnTo>
                        <a:lnTo>
                          <a:pt x="44" y="456"/>
                        </a:lnTo>
                        <a:lnTo>
                          <a:pt x="19" y="375"/>
                        </a:lnTo>
                        <a:lnTo>
                          <a:pt x="7" y="297"/>
                        </a:lnTo>
                        <a:lnTo>
                          <a:pt x="0" y="189"/>
                        </a:lnTo>
                        <a:lnTo>
                          <a:pt x="19" y="117"/>
                        </a:lnTo>
                        <a:lnTo>
                          <a:pt x="38" y="9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28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4094" y="2846"/>
                    <a:ext cx="1043" cy="726"/>
                  </a:xfrm>
                  <a:custGeom>
                    <a:avLst/>
                    <a:gdLst>
                      <a:gd name="T0" fmla="*/ 116 w 1043"/>
                      <a:gd name="T1" fmla="*/ 230 h 726"/>
                      <a:gd name="T2" fmla="*/ 216 w 1043"/>
                      <a:gd name="T3" fmla="*/ 147 h 726"/>
                      <a:gd name="T4" fmla="*/ 338 w 1043"/>
                      <a:gd name="T5" fmla="*/ 72 h 726"/>
                      <a:gd name="T6" fmla="*/ 417 w 1043"/>
                      <a:gd name="T7" fmla="*/ 27 h 726"/>
                      <a:gd name="T8" fmla="*/ 479 w 1043"/>
                      <a:gd name="T9" fmla="*/ 12 h 726"/>
                      <a:gd name="T10" fmla="*/ 529 w 1043"/>
                      <a:gd name="T11" fmla="*/ 0 h 726"/>
                      <a:gd name="T12" fmla="*/ 573 w 1043"/>
                      <a:gd name="T13" fmla="*/ 18 h 726"/>
                      <a:gd name="T14" fmla="*/ 601 w 1043"/>
                      <a:gd name="T15" fmla="*/ 75 h 726"/>
                      <a:gd name="T16" fmla="*/ 620 w 1043"/>
                      <a:gd name="T17" fmla="*/ 230 h 726"/>
                      <a:gd name="T18" fmla="*/ 620 w 1043"/>
                      <a:gd name="T19" fmla="*/ 416 h 726"/>
                      <a:gd name="T20" fmla="*/ 620 w 1043"/>
                      <a:gd name="T21" fmla="*/ 536 h 726"/>
                      <a:gd name="T22" fmla="*/ 642 w 1043"/>
                      <a:gd name="T23" fmla="*/ 609 h 726"/>
                      <a:gd name="T24" fmla="*/ 686 w 1043"/>
                      <a:gd name="T25" fmla="*/ 597 h 726"/>
                      <a:gd name="T26" fmla="*/ 717 w 1043"/>
                      <a:gd name="T27" fmla="*/ 552 h 726"/>
                      <a:gd name="T28" fmla="*/ 779 w 1043"/>
                      <a:gd name="T29" fmla="*/ 500 h 726"/>
                      <a:gd name="T30" fmla="*/ 876 w 1043"/>
                      <a:gd name="T31" fmla="*/ 470 h 726"/>
                      <a:gd name="T32" fmla="*/ 943 w 1043"/>
                      <a:gd name="T33" fmla="*/ 470 h 726"/>
                      <a:gd name="T34" fmla="*/ 1043 w 1043"/>
                      <a:gd name="T35" fmla="*/ 488 h 726"/>
                      <a:gd name="T36" fmla="*/ 1037 w 1043"/>
                      <a:gd name="T37" fmla="*/ 524 h 726"/>
                      <a:gd name="T38" fmla="*/ 1015 w 1043"/>
                      <a:gd name="T39" fmla="*/ 555 h 726"/>
                      <a:gd name="T40" fmla="*/ 981 w 1043"/>
                      <a:gd name="T41" fmla="*/ 561 h 726"/>
                      <a:gd name="T42" fmla="*/ 943 w 1043"/>
                      <a:gd name="T43" fmla="*/ 542 h 726"/>
                      <a:gd name="T44" fmla="*/ 886 w 1043"/>
                      <a:gd name="T45" fmla="*/ 518 h 726"/>
                      <a:gd name="T46" fmla="*/ 829 w 1043"/>
                      <a:gd name="T47" fmla="*/ 518 h 726"/>
                      <a:gd name="T48" fmla="*/ 754 w 1043"/>
                      <a:gd name="T49" fmla="*/ 564 h 726"/>
                      <a:gd name="T50" fmla="*/ 708 w 1043"/>
                      <a:gd name="T51" fmla="*/ 633 h 726"/>
                      <a:gd name="T52" fmla="*/ 698 w 1043"/>
                      <a:gd name="T53" fmla="*/ 690 h 726"/>
                      <a:gd name="T54" fmla="*/ 679 w 1043"/>
                      <a:gd name="T55" fmla="*/ 726 h 726"/>
                      <a:gd name="T56" fmla="*/ 604 w 1043"/>
                      <a:gd name="T57" fmla="*/ 723 h 726"/>
                      <a:gd name="T58" fmla="*/ 601 w 1043"/>
                      <a:gd name="T59" fmla="*/ 669 h 726"/>
                      <a:gd name="T60" fmla="*/ 576 w 1043"/>
                      <a:gd name="T61" fmla="*/ 591 h 726"/>
                      <a:gd name="T62" fmla="*/ 567 w 1043"/>
                      <a:gd name="T63" fmla="*/ 509 h 726"/>
                      <a:gd name="T64" fmla="*/ 573 w 1043"/>
                      <a:gd name="T65" fmla="*/ 401 h 726"/>
                      <a:gd name="T66" fmla="*/ 564 w 1043"/>
                      <a:gd name="T67" fmla="*/ 248 h 726"/>
                      <a:gd name="T68" fmla="*/ 558 w 1043"/>
                      <a:gd name="T69" fmla="*/ 147 h 726"/>
                      <a:gd name="T70" fmla="*/ 539 w 1043"/>
                      <a:gd name="T71" fmla="*/ 111 h 726"/>
                      <a:gd name="T72" fmla="*/ 501 w 1043"/>
                      <a:gd name="T73" fmla="*/ 75 h 726"/>
                      <a:gd name="T74" fmla="*/ 461 w 1043"/>
                      <a:gd name="T75" fmla="*/ 75 h 726"/>
                      <a:gd name="T76" fmla="*/ 403 w 1043"/>
                      <a:gd name="T77" fmla="*/ 111 h 726"/>
                      <a:gd name="T78" fmla="*/ 328 w 1043"/>
                      <a:gd name="T79" fmla="*/ 181 h 726"/>
                      <a:gd name="T80" fmla="*/ 235 w 1043"/>
                      <a:gd name="T81" fmla="*/ 272 h 726"/>
                      <a:gd name="T82" fmla="*/ 141 w 1043"/>
                      <a:gd name="T83" fmla="*/ 356 h 726"/>
                      <a:gd name="T84" fmla="*/ 94 w 1043"/>
                      <a:gd name="T85" fmla="*/ 383 h 726"/>
                      <a:gd name="T86" fmla="*/ 38 w 1043"/>
                      <a:gd name="T87" fmla="*/ 383 h 726"/>
                      <a:gd name="T88" fmla="*/ 0 w 1043"/>
                      <a:gd name="T89" fmla="*/ 344 h 726"/>
                      <a:gd name="T90" fmla="*/ 3 w 1043"/>
                      <a:gd name="T91" fmla="*/ 281 h 726"/>
                      <a:gd name="T92" fmla="*/ 41 w 1043"/>
                      <a:gd name="T93" fmla="*/ 248 h 726"/>
                      <a:gd name="T94" fmla="*/ 84 w 1043"/>
                      <a:gd name="T95" fmla="*/ 239 h 726"/>
                      <a:gd name="T96" fmla="*/ 116 w 1043"/>
                      <a:gd name="T97" fmla="*/ 230 h 72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43"/>
                      <a:gd name="T148" fmla="*/ 0 h 726"/>
                      <a:gd name="T149" fmla="*/ 1043 w 1043"/>
                      <a:gd name="T150" fmla="*/ 726 h 72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43" h="726">
                        <a:moveTo>
                          <a:pt x="116" y="230"/>
                        </a:moveTo>
                        <a:lnTo>
                          <a:pt x="216" y="147"/>
                        </a:lnTo>
                        <a:lnTo>
                          <a:pt x="338" y="72"/>
                        </a:lnTo>
                        <a:lnTo>
                          <a:pt x="417" y="27"/>
                        </a:lnTo>
                        <a:lnTo>
                          <a:pt x="479" y="12"/>
                        </a:lnTo>
                        <a:lnTo>
                          <a:pt x="529" y="0"/>
                        </a:lnTo>
                        <a:lnTo>
                          <a:pt x="573" y="18"/>
                        </a:lnTo>
                        <a:lnTo>
                          <a:pt x="601" y="75"/>
                        </a:lnTo>
                        <a:lnTo>
                          <a:pt x="620" y="230"/>
                        </a:lnTo>
                        <a:lnTo>
                          <a:pt x="620" y="416"/>
                        </a:lnTo>
                        <a:lnTo>
                          <a:pt x="620" y="536"/>
                        </a:lnTo>
                        <a:lnTo>
                          <a:pt x="642" y="609"/>
                        </a:lnTo>
                        <a:lnTo>
                          <a:pt x="686" y="597"/>
                        </a:lnTo>
                        <a:lnTo>
                          <a:pt x="717" y="552"/>
                        </a:lnTo>
                        <a:lnTo>
                          <a:pt x="779" y="500"/>
                        </a:lnTo>
                        <a:lnTo>
                          <a:pt x="876" y="470"/>
                        </a:lnTo>
                        <a:lnTo>
                          <a:pt x="943" y="470"/>
                        </a:lnTo>
                        <a:lnTo>
                          <a:pt x="1043" y="488"/>
                        </a:lnTo>
                        <a:lnTo>
                          <a:pt x="1037" y="524"/>
                        </a:lnTo>
                        <a:lnTo>
                          <a:pt x="1015" y="555"/>
                        </a:lnTo>
                        <a:lnTo>
                          <a:pt x="981" y="561"/>
                        </a:lnTo>
                        <a:lnTo>
                          <a:pt x="943" y="542"/>
                        </a:lnTo>
                        <a:lnTo>
                          <a:pt x="886" y="518"/>
                        </a:lnTo>
                        <a:lnTo>
                          <a:pt x="829" y="518"/>
                        </a:lnTo>
                        <a:lnTo>
                          <a:pt x="754" y="564"/>
                        </a:lnTo>
                        <a:lnTo>
                          <a:pt x="708" y="633"/>
                        </a:lnTo>
                        <a:lnTo>
                          <a:pt x="698" y="690"/>
                        </a:lnTo>
                        <a:lnTo>
                          <a:pt x="679" y="726"/>
                        </a:lnTo>
                        <a:lnTo>
                          <a:pt x="604" y="723"/>
                        </a:lnTo>
                        <a:lnTo>
                          <a:pt x="601" y="669"/>
                        </a:lnTo>
                        <a:lnTo>
                          <a:pt x="576" y="591"/>
                        </a:lnTo>
                        <a:lnTo>
                          <a:pt x="567" y="509"/>
                        </a:lnTo>
                        <a:lnTo>
                          <a:pt x="573" y="401"/>
                        </a:lnTo>
                        <a:lnTo>
                          <a:pt x="564" y="248"/>
                        </a:lnTo>
                        <a:lnTo>
                          <a:pt x="558" y="147"/>
                        </a:lnTo>
                        <a:lnTo>
                          <a:pt x="539" y="111"/>
                        </a:lnTo>
                        <a:lnTo>
                          <a:pt x="501" y="75"/>
                        </a:lnTo>
                        <a:lnTo>
                          <a:pt x="461" y="75"/>
                        </a:lnTo>
                        <a:lnTo>
                          <a:pt x="403" y="111"/>
                        </a:lnTo>
                        <a:lnTo>
                          <a:pt x="328" y="181"/>
                        </a:lnTo>
                        <a:lnTo>
                          <a:pt x="235" y="272"/>
                        </a:lnTo>
                        <a:lnTo>
                          <a:pt x="141" y="356"/>
                        </a:lnTo>
                        <a:lnTo>
                          <a:pt x="94" y="383"/>
                        </a:lnTo>
                        <a:lnTo>
                          <a:pt x="38" y="383"/>
                        </a:lnTo>
                        <a:lnTo>
                          <a:pt x="0" y="344"/>
                        </a:lnTo>
                        <a:lnTo>
                          <a:pt x="3" y="281"/>
                        </a:lnTo>
                        <a:lnTo>
                          <a:pt x="41" y="248"/>
                        </a:lnTo>
                        <a:lnTo>
                          <a:pt x="84" y="239"/>
                        </a:lnTo>
                        <a:lnTo>
                          <a:pt x="116" y="23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29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38" y="3162"/>
                    <a:ext cx="713" cy="762"/>
                  </a:xfrm>
                  <a:custGeom>
                    <a:avLst/>
                    <a:gdLst>
                      <a:gd name="T0" fmla="*/ 0 w 713"/>
                      <a:gd name="T1" fmla="*/ 64 h 762"/>
                      <a:gd name="T2" fmla="*/ 22 w 713"/>
                      <a:gd name="T3" fmla="*/ 16 h 762"/>
                      <a:gd name="T4" fmla="*/ 69 w 713"/>
                      <a:gd name="T5" fmla="*/ 0 h 762"/>
                      <a:gd name="T6" fmla="*/ 134 w 713"/>
                      <a:gd name="T7" fmla="*/ 7 h 762"/>
                      <a:gd name="T8" fmla="*/ 150 w 713"/>
                      <a:gd name="T9" fmla="*/ 52 h 762"/>
                      <a:gd name="T10" fmla="*/ 125 w 713"/>
                      <a:gd name="T11" fmla="*/ 227 h 762"/>
                      <a:gd name="T12" fmla="*/ 122 w 713"/>
                      <a:gd name="T13" fmla="*/ 360 h 762"/>
                      <a:gd name="T14" fmla="*/ 116 w 713"/>
                      <a:gd name="T15" fmla="*/ 435 h 762"/>
                      <a:gd name="T16" fmla="*/ 116 w 713"/>
                      <a:gd name="T17" fmla="*/ 450 h 762"/>
                      <a:gd name="T18" fmla="*/ 131 w 713"/>
                      <a:gd name="T19" fmla="*/ 524 h 762"/>
                      <a:gd name="T20" fmla="*/ 172 w 713"/>
                      <a:gd name="T21" fmla="*/ 536 h 762"/>
                      <a:gd name="T22" fmla="*/ 225 w 713"/>
                      <a:gd name="T23" fmla="*/ 524 h 762"/>
                      <a:gd name="T24" fmla="*/ 303 w 713"/>
                      <a:gd name="T25" fmla="*/ 481 h 762"/>
                      <a:gd name="T26" fmla="*/ 387 w 713"/>
                      <a:gd name="T27" fmla="*/ 460 h 762"/>
                      <a:gd name="T28" fmla="*/ 482 w 713"/>
                      <a:gd name="T29" fmla="*/ 444 h 762"/>
                      <a:gd name="T30" fmla="*/ 585 w 713"/>
                      <a:gd name="T31" fmla="*/ 432 h 762"/>
                      <a:gd name="T32" fmla="*/ 660 w 713"/>
                      <a:gd name="T33" fmla="*/ 432 h 762"/>
                      <a:gd name="T34" fmla="*/ 694 w 713"/>
                      <a:gd name="T35" fmla="*/ 441 h 762"/>
                      <a:gd name="T36" fmla="*/ 713 w 713"/>
                      <a:gd name="T37" fmla="*/ 463 h 762"/>
                      <a:gd name="T38" fmla="*/ 704 w 713"/>
                      <a:gd name="T39" fmla="*/ 496 h 762"/>
                      <a:gd name="T40" fmla="*/ 657 w 713"/>
                      <a:gd name="T41" fmla="*/ 524 h 762"/>
                      <a:gd name="T42" fmla="*/ 613 w 713"/>
                      <a:gd name="T43" fmla="*/ 563 h 762"/>
                      <a:gd name="T44" fmla="*/ 572 w 713"/>
                      <a:gd name="T45" fmla="*/ 618 h 762"/>
                      <a:gd name="T46" fmla="*/ 547 w 713"/>
                      <a:gd name="T47" fmla="*/ 663 h 762"/>
                      <a:gd name="T48" fmla="*/ 526 w 713"/>
                      <a:gd name="T49" fmla="*/ 708 h 762"/>
                      <a:gd name="T50" fmla="*/ 510 w 713"/>
                      <a:gd name="T51" fmla="*/ 762 h 762"/>
                      <a:gd name="T52" fmla="*/ 488 w 713"/>
                      <a:gd name="T53" fmla="*/ 762 h 762"/>
                      <a:gd name="T54" fmla="*/ 469 w 713"/>
                      <a:gd name="T55" fmla="*/ 741 h 762"/>
                      <a:gd name="T56" fmla="*/ 462 w 713"/>
                      <a:gd name="T57" fmla="*/ 681 h 762"/>
                      <a:gd name="T58" fmla="*/ 507 w 713"/>
                      <a:gd name="T59" fmla="*/ 627 h 762"/>
                      <a:gd name="T60" fmla="*/ 566 w 713"/>
                      <a:gd name="T61" fmla="*/ 563 h 762"/>
                      <a:gd name="T62" fmla="*/ 622 w 713"/>
                      <a:gd name="T63" fmla="*/ 515 h 762"/>
                      <a:gd name="T64" fmla="*/ 647 w 713"/>
                      <a:gd name="T65" fmla="*/ 499 h 762"/>
                      <a:gd name="T66" fmla="*/ 657 w 713"/>
                      <a:gd name="T67" fmla="*/ 478 h 762"/>
                      <a:gd name="T68" fmla="*/ 632 w 713"/>
                      <a:gd name="T69" fmla="*/ 463 h 762"/>
                      <a:gd name="T70" fmla="*/ 547 w 713"/>
                      <a:gd name="T71" fmla="*/ 463 h 762"/>
                      <a:gd name="T72" fmla="*/ 440 w 713"/>
                      <a:gd name="T73" fmla="*/ 481 h 762"/>
                      <a:gd name="T74" fmla="*/ 356 w 713"/>
                      <a:gd name="T75" fmla="*/ 509 h 762"/>
                      <a:gd name="T76" fmla="*/ 265 w 713"/>
                      <a:gd name="T77" fmla="*/ 560 h 762"/>
                      <a:gd name="T78" fmla="*/ 187 w 713"/>
                      <a:gd name="T79" fmla="*/ 596 h 762"/>
                      <a:gd name="T80" fmla="*/ 103 w 713"/>
                      <a:gd name="T81" fmla="*/ 599 h 762"/>
                      <a:gd name="T82" fmla="*/ 69 w 713"/>
                      <a:gd name="T83" fmla="*/ 587 h 762"/>
                      <a:gd name="T84" fmla="*/ 50 w 713"/>
                      <a:gd name="T85" fmla="*/ 542 h 762"/>
                      <a:gd name="T86" fmla="*/ 37 w 713"/>
                      <a:gd name="T87" fmla="*/ 478 h 762"/>
                      <a:gd name="T88" fmla="*/ 31 w 713"/>
                      <a:gd name="T89" fmla="*/ 360 h 762"/>
                      <a:gd name="T90" fmla="*/ 19 w 713"/>
                      <a:gd name="T91" fmla="*/ 151 h 762"/>
                      <a:gd name="T92" fmla="*/ 0 w 713"/>
                      <a:gd name="T93" fmla="*/ 64 h 76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13"/>
                      <a:gd name="T142" fmla="*/ 0 h 762"/>
                      <a:gd name="T143" fmla="*/ 713 w 713"/>
                      <a:gd name="T144" fmla="*/ 762 h 76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13" h="762">
                        <a:moveTo>
                          <a:pt x="0" y="64"/>
                        </a:moveTo>
                        <a:lnTo>
                          <a:pt x="22" y="16"/>
                        </a:lnTo>
                        <a:lnTo>
                          <a:pt x="69" y="0"/>
                        </a:lnTo>
                        <a:lnTo>
                          <a:pt x="134" y="7"/>
                        </a:lnTo>
                        <a:lnTo>
                          <a:pt x="150" y="52"/>
                        </a:lnTo>
                        <a:lnTo>
                          <a:pt x="125" y="227"/>
                        </a:lnTo>
                        <a:lnTo>
                          <a:pt x="122" y="360"/>
                        </a:lnTo>
                        <a:lnTo>
                          <a:pt x="116" y="435"/>
                        </a:lnTo>
                        <a:lnTo>
                          <a:pt x="116" y="450"/>
                        </a:lnTo>
                        <a:lnTo>
                          <a:pt x="131" y="524"/>
                        </a:lnTo>
                        <a:lnTo>
                          <a:pt x="172" y="536"/>
                        </a:lnTo>
                        <a:lnTo>
                          <a:pt x="225" y="524"/>
                        </a:lnTo>
                        <a:lnTo>
                          <a:pt x="303" y="481"/>
                        </a:lnTo>
                        <a:lnTo>
                          <a:pt x="387" y="460"/>
                        </a:lnTo>
                        <a:lnTo>
                          <a:pt x="482" y="444"/>
                        </a:lnTo>
                        <a:lnTo>
                          <a:pt x="585" y="432"/>
                        </a:lnTo>
                        <a:lnTo>
                          <a:pt x="660" y="432"/>
                        </a:lnTo>
                        <a:lnTo>
                          <a:pt x="694" y="441"/>
                        </a:lnTo>
                        <a:lnTo>
                          <a:pt x="713" y="463"/>
                        </a:lnTo>
                        <a:lnTo>
                          <a:pt x="704" y="496"/>
                        </a:lnTo>
                        <a:lnTo>
                          <a:pt x="657" y="524"/>
                        </a:lnTo>
                        <a:lnTo>
                          <a:pt x="613" y="563"/>
                        </a:lnTo>
                        <a:lnTo>
                          <a:pt x="572" y="618"/>
                        </a:lnTo>
                        <a:lnTo>
                          <a:pt x="547" y="663"/>
                        </a:lnTo>
                        <a:lnTo>
                          <a:pt x="526" y="708"/>
                        </a:lnTo>
                        <a:lnTo>
                          <a:pt x="510" y="762"/>
                        </a:lnTo>
                        <a:lnTo>
                          <a:pt x="488" y="762"/>
                        </a:lnTo>
                        <a:lnTo>
                          <a:pt x="469" y="741"/>
                        </a:lnTo>
                        <a:lnTo>
                          <a:pt x="462" y="681"/>
                        </a:lnTo>
                        <a:lnTo>
                          <a:pt x="507" y="627"/>
                        </a:lnTo>
                        <a:lnTo>
                          <a:pt x="566" y="563"/>
                        </a:lnTo>
                        <a:lnTo>
                          <a:pt x="622" y="515"/>
                        </a:lnTo>
                        <a:lnTo>
                          <a:pt x="647" y="499"/>
                        </a:lnTo>
                        <a:lnTo>
                          <a:pt x="657" y="478"/>
                        </a:lnTo>
                        <a:lnTo>
                          <a:pt x="632" y="463"/>
                        </a:lnTo>
                        <a:lnTo>
                          <a:pt x="547" y="463"/>
                        </a:lnTo>
                        <a:lnTo>
                          <a:pt x="440" y="481"/>
                        </a:lnTo>
                        <a:lnTo>
                          <a:pt x="356" y="509"/>
                        </a:lnTo>
                        <a:lnTo>
                          <a:pt x="265" y="560"/>
                        </a:lnTo>
                        <a:lnTo>
                          <a:pt x="187" y="596"/>
                        </a:lnTo>
                        <a:lnTo>
                          <a:pt x="103" y="599"/>
                        </a:lnTo>
                        <a:lnTo>
                          <a:pt x="69" y="587"/>
                        </a:lnTo>
                        <a:lnTo>
                          <a:pt x="50" y="542"/>
                        </a:lnTo>
                        <a:lnTo>
                          <a:pt x="37" y="478"/>
                        </a:lnTo>
                        <a:lnTo>
                          <a:pt x="31" y="360"/>
                        </a:lnTo>
                        <a:lnTo>
                          <a:pt x="19" y="151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20920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4864" y="3099"/>
                  <a:ext cx="432" cy="877"/>
                  <a:chOff x="4864" y="3099"/>
                  <a:chExt cx="432" cy="877"/>
                </a:xfrm>
              </p:grpSpPr>
              <p:sp>
                <p:nvSpPr>
                  <p:cNvPr id="420921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4956" y="3588"/>
                    <a:ext cx="340" cy="109"/>
                  </a:xfrm>
                  <a:custGeom>
                    <a:avLst/>
                    <a:gdLst>
                      <a:gd name="T0" fmla="*/ 340 w 340"/>
                      <a:gd name="T1" fmla="*/ 109 h 109"/>
                      <a:gd name="T2" fmla="*/ 165 w 340"/>
                      <a:gd name="T3" fmla="*/ 30 h 109"/>
                      <a:gd name="T4" fmla="*/ 48 w 340"/>
                      <a:gd name="T5" fmla="*/ 0 h 109"/>
                      <a:gd name="T6" fmla="*/ 10 w 340"/>
                      <a:gd name="T7" fmla="*/ 0 h 109"/>
                      <a:gd name="T8" fmla="*/ 0 w 340"/>
                      <a:gd name="T9" fmla="*/ 27 h 109"/>
                      <a:gd name="T10" fmla="*/ 22 w 340"/>
                      <a:gd name="T11" fmla="*/ 48 h 109"/>
                      <a:gd name="T12" fmla="*/ 70 w 340"/>
                      <a:gd name="T13" fmla="*/ 54 h 109"/>
                      <a:gd name="T14" fmla="*/ 184 w 340"/>
                      <a:gd name="T15" fmla="*/ 75 h 109"/>
                      <a:gd name="T16" fmla="*/ 340 w 340"/>
                      <a:gd name="T17" fmla="*/ 109 h 1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0"/>
                      <a:gd name="T28" fmla="*/ 0 h 109"/>
                      <a:gd name="T29" fmla="*/ 340 w 340"/>
                      <a:gd name="T30" fmla="*/ 109 h 1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0" h="109">
                        <a:moveTo>
                          <a:pt x="340" y="109"/>
                        </a:moveTo>
                        <a:lnTo>
                          <a:pt x="165" y="30"/>
                        </a:lnTo>
                        <a:lnTo>
                          <a:pt x="48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  <a:lnTo>
                          <a:pt x="22" y="48"/>
                        </a:lnTo>
                        <a:lnTo>
                          <a:pt x="70" y="54"/>
                        </a:lnTo>
                        <a:lnTo>
                          <a:pt x="184" y="75"/>
                        </a:lnTo>
                        <a:lnTo>
                          <a:pt x="340" y="10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22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4864" y="3685"/>
                    <a:ext cx="97" cy="291"/>
                  </a:xfrm>
                  <a:custGeom>
                    <a:avLst/>
                    <a:gdLst>
                      <a:gd name="T0" fmla="*/ 97 w 97"/>
                      <a:gd name="T1" fmla="*/ 291 h 291"/>
                      <a:gd name="T2" fmla="*/ 94 w 97"/>
                      <a:gd name="T3" fmla="*/ 148 h 291"/>
                      <a:gd name="T4" fmla="*/ 69 w 97"/>
                      <a:gd name="T5" fmla="*/ 39 h 291"/>
                      <a:gd name="T6" fmla="*/ 41 w 97"/>
                      <a:gd name="T7" fmla="*/ 0 h 291"/>
                      <a:gd name="T8" fmla="*/ 19 w 97"/>
                      <a:gd name="T9" fmla="*/ 0 h 291"/>
                      <a:gd name="T10" fmla="*/ 0 w 97"/>
                      <a:gd name="T11" fmla="*/ 12 h 291"/>
                      <a:gd name="T12" fmla="*/ 0 w 97"/>
                      <a:gd name="T13" fmla="*/ 54 h 291"/>
                      <a:gd name="T14" fmla="*/ 47 w 97"/>
                      <a:gd name="T15" fmla="*/ 184 h 291"/>
                      <a:gd name="T16" fmla="*/ 97 w 97"/>
                      <a:gd name="T17" fmla="*/ 291 h 2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7"/>
                      <a:gd name="T28" fmla="*/ 0 h 291"/>
                      <a:gd name="T29" fmla="*/ 97 w 97"/>
                      <a:gd name="T30" fmla="*/ 291 h 29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7" h="291">
                        <a:moveTo>
                          <a:pt x="97" y="291"/>
                        </a:moveTo>
                        <a:lnTo>
                          <a:pt x="94" y="148"/>
                        </a:lnTo>
                        <a:lnTo>
                          <a:pt x="69" y="39"/>
                        </a:lnTo>
                        <a:lnTo>
                          <a:pt x="41" y="0"/>
                        </a:lnTo>
                        <a:lnTo>
                          <a:pt x="19" y="0"/>
                        </a:lnTo>
                        <a:lnTo>
                          <a:pt x="0" y="12"/>
                        </a:lnTo>
                        <a:lnTo>
                          <a:pt x="0" y="54"/>
                        </a:lnTo>
                        <a:lnTo>
                          <a:pt x="47" y="184"/>
                        </a:lnTo>
                        <a:lnTo>
                          <a:pt x="97" y="2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23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004" y="3099"/>
                    <a:ext cx="214" cy="111"/>
                  </a:xfrm>
                  <a:custGeom>
                    <a:avLst/>
                    <a:gdLst>
                      <a:gd name="T0" fmla="*/ 0 w 214"/>
                      <a:gd name="T1" fmla="*/ 72 h 111"/>
                      <a:gd name="T2" fmla="*/ 42 w 214"/>
                      <a:gd name="T3" fmla="*/ 30 h 111"/>
                      <a:gd name="T4" fmla="*/ 100 w 214"/>
                      <a:gd name="T5" fmla="*/ 3 h 111"/>
                      <a:gd name="T6" fmla="*/ 166 w 214"/>
                      <a:gd name="T7" fmla="*/ 0 h 111"/>
                      <a:gd name="T8" fmla="*/ 214 w 214"/>
                      <a:gd name="T9" fmla="*/ 9 h 111"/>
                      <a:gd name="T10" fmla="*/ 138 w 214"/>
                      <a:gd name="T11" fmla="*/ 18 h 111"/>
                      <a:gd name="T12" fmla="*/ 109 w 214"/>
                      <a:gd name="T13" fmla="*/ 36 h 111"/>
                      <a:gd name="T14" fmla="*/ 81 w 214"/>
                      <a:gd name="T15" fmla="*/ 63 h 111"/>
                      <a:gd name="T16" fmla="*/ 68 w 214"/>
                      <a:gd name="T17" fmla="*/ 93 h 111"/>
                      <a:gd name="T18" fmla="*/ 42 w 214"/>
                      <a:gd name="T19" fmla="*/ 111 h 111"/>
                      <a:gd name="T20" fmla="*/ 10 w 214"/>
                      <a:gd name="T21" fmla="*/ 108 h 111"/>
                      <a:gd name="T22" fmla="*/ 0 w 214"/>
                      <a:gd name="T23" fmla="*/ 72 h 1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14"/>
                      <a:gd name="T37" fmla="*/ 0 h 111"/>
                      <a:gd name="T38" fmla="*/ 214 w 214"/>
                      <a:gd name="T39" fmla="*/ 111 h 1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14" h="111">
                        <a:moveTo>
                          <a:pt x="0" y="72"/>
                        </a:moveTo>
                        <a:lnTo>
                          <a:pt x="42" y="30"/>
                        </a:lnTo>
                        <a:lnTo>
                          <a:pt x="100" y="3"/>
                        </a:lnTo>
                        <a:lnTo>
                          <a:pt x="166" y="0"/>
                        </a:lnTo>
                        <a:lnTo>
                          <a:pt x="214" y="9"/>
                        </a:lnTo>
                        <a:lnTo>
                          <a:pt x="138" y="18"/>
                        </a:lnTo>
                        <a:lnTo>
                          <a:pt x="109" y="36"/>
                        </a:lnTo>
                        <a:lnTo>
                          <a:pt x="81" y="63"/>
                        </a:lnTo>
                        <a:lnTo>
                          <a:pt x="68" y="93"/>
                        </a:lnTo>
                        <a:lnTo>
                          <a:pt x="42" y="111"/>
                        </a:lnTo>
                        <a:lnTo>
                          <a:pt x="10" y="10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420916" name="Oval 18"/>
            <p:cNvSpPr>
              <a:spLocks noChangeAspect="1" noChangeArrowheads="1"/>
            </p:cNvSpPr>
            <p:nvPr/>
          </p:nvSpPr>
          <p:spPr bwMode="auto">
            <a:xfrm>
              <a:off x="4464" y="2736"/>
              <a:ext cx="912" cy="912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420868" name="Group 19"/>
          <p:cNvGrpSpPr>
            <a:grpSpLocks/>
          </p:cNvGrpSpPr>
          <p:nvPr/>
        </p:nvGrpSpPr>
        <p:grpSpPr bwMode="auto">
          <a:xfrm>
            <a:off x="3276600" y="2879725"/>
            <a:ext cx="5473700" cy="1006475"/>
            <a:chOff x="2160" y="1728"/>
            <a:chExt cx="3448" cy="634"/>
          </a:xfrm>
        </p:grpSpPr>
        <p:sp>
          <p:nvSpPr>
            <p:cNvPr id="420913" name="Text Box 20"/>
            <p:cNvSpPr txBox="1">
              <a:spLocks noChangeArrowheads="1"/>
            </p:cNvSpPr>
            <p:nvPr/>
          </p:nvSpPr>
          <p:spPr bwMode="auto">
            <a:xfrm>
              <a:off x="2162" y="1728"/>
              <a:ext cx="344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  <a:t>Largest </a:t>
              </a:r>
              <a:r>
                <a:rPr lang="en-US" altLang="en-US" sz="3000" i="1">
                  <a:solidFill>
                    <a:srgbClr val="FFFFFF"/>
                  </a:solidFill>
                  <a:cs typeface="Arial" pitchFamily="34" charset="0"/>
                </a:rPr>
                <a:t>i </a:t>
              </a:r>
              <a: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  <a:t>values are sorted on side.</a:t>
              </a:r>
            </a:p>
          </p:txBody>
        </p:sp>
        <p:sp>
          <p:nvSpPr>
            <p:cNvPr id="420914" name="Text Box 21"/>
            <p:cNvSpPr txBox="1">
              <a:spLocks noChangeArrowheads="1"/>
            </p:cNvSpPr>
            <p:nvPr/>
          </p:nvSpPr>
          <p:spPr bwMode="auto">
            <a:xfrm>
              <a:off x="2160" y="2016"/>
              <a:ext cx="318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  <a:t>Remaining values are in a heap.</a:t>
              </a:r>
            </a:p>
          </p:txBody>
        </p:sp>
      </p:grpSp>
      <p:pic>
        <p:nvPicPr>
          <p:cNvPr id="420869" name="Picture 22" descr="capture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93775"/>
            <a:ext cx="84582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870" name="Group 23"/>
          <p:cNvGrpSpPr>
            <a:grpSpLocks/>
          </p:cNvGrpSpPr>
          <p:nvPr/>
        </p:nvGrpSpPr>
        <p:grpSpPr bwMode="auto">
          <a:xfrm>
            <a:off x="1905000" y="4724400"/>
            <a:ext cx="1447800" cy="1447800"/>
            <a:chOff x="4320" y="2016"/>
            <a:chExt cx="912" cy="912"/>
          </a:xfrm>
        </p:grpSpPr>
        <p:grpSp>
          <p:nvGrpSpPr>
            <p:cNvPr id="420895" name="Group 24"/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420902" name="Group 25"/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420904" name="Freeform 26" descr="Green marble"/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905" name="Freeform 27" descr="Green marble"/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20906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420907" name="Freeform 29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1 w 600"/>
                      <a:gd name="T1" fmla="*/ 1 h 608"/>
                      <a:gd name="T2" fmla="*/ 1 w 600"/>
                      <a:gd name="T3" fmla="*/ 1 h 608"/>
                      <a:gd name="T4" fmla="*/ 1 w 600"/>
                      <a:gd name="T5" fmla="*/ 1 h 608"/>
                      <a:gd name="T6" fmla="*/ 1 w 600"/>
                      <a:gd name="T7" fmla="*/ 1 h 608"/>
                      <a:gd name="T8" fmla="*/ 1 w 600"/>
                      <a:gd name="T9" fmla="*/ 0 h 608"/>
                      <a:gd name="T10" fmla="*/ 1 w 600"/>
                      <a:gd name="T11" fmla="*/ 1 h 608"/>
                      <a:gd name="T12" fmla="*/ 1 w 600"/>
                      <a:gd name="T13" fmla="*/ 1 h 608"/>
                      <a:gd name="T14" fmla="*/ 0 w 600"/>
                      <a:gd name="T15" fmla="*/ 1 h 608"/>
                      <a:gd name="T16" fmla="*/ 1 w 600"/>
                      <a:gd name="T17" fmla="*/ 1 h 608"/>
                      <a:gd name="T18" fmla="*/ 1 w 600"/>
                      <a:gd name="T19" fmla="*/ 1 h 608"/>
                      <a:gd name="T20" fmla="*/ 1 w 600"/>
                      <a:gd name="T21" fmla="*/ 1 h 608"/>
                      <a:gd name="T22" fmla="*/ 1 w 600"/>
                      <a:gd name="T23" fmla="*/ 1 h 608"/>
                      <a:gd name="T24" fmla="*/ 1 w 600"/>
                      <a:gd name="T25" fmla="*/ 1 h 608"/>
                      <a:gd name="T26" fmla="*/ 1 w 600"/>
                      <a:gd name="T27" fmla="*/ 1 h 608"/>
                      <a:gd name="T28" fmla="*/ 1 w 600"/>
                      <a:gd name="T29" fmla="*/ 1 h 608"/>
                      <a:gd name="T30" fmla="*/ 1 w 600"/>
                      <a:gd name="T31" fmla="*/ 1 h 608"/>
                      <a:gd name="T32" fmla="*/ 1 w 600"/>
                      <a:gd name="T33" fmla="*/ 1 h 608"/>
                      <a:gd name="T34" fmla="*/ 1 w 600"/>
                      <a:gd name="T35" fmla="*/ 1 h 608"/>
                      <a:gd name="T36" fmla="*/ 1 w 600"/>
                      <a:gd name="T37" fmla="*/ 1 h 608"/>
                      <a:gd name="T38" fmla="*/ 1 w 600"/>
                      <a:gd name="T39" fmla="*/ 1 h 608"/>
                      <a:gd name="T40" fmla="*/ 1 w 600"/>
                      <a:gd name="T41" fmla="*/ 1 h 608"/>
                      <a:gd name="T42" fmla="*/ 1 w 600"/>
                      <a:gd name="T43" fmla="*/ 1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08" name="Freeform 30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1 w 619"/>
                      <a:gd name="T1" fmla="*/ 1 h 1085"/>
                      <a:gd name="T2" fmla="*/ 1 w 619"/>
                      <a:gd name="T3" fmla="*/ 1 h 1085"/>
                      <a:gd name="T4" fmla="*/ 1 w 619"/>
                      <a:gd name="T5" fmla="*/ 1 h 1085"/>
                      <a:gd name="T6" fmla="*/ 1 w 619"/>
                      <a:gd name="T7" fmla="*/ 0 h 1085"/>
                      <a:gd name="T8" fmla="*/ 1 w 619"/>
                      <a:gd name="T9" fmla="*/ 1 h 1085"/>
                      <a:gd name="T10" fmla="*/ 1 w 619"/>
                      <a:gd name="T11" fmla="*/ 1 h 1085"/>
                      <a:gd name="T12" fmla="*/ 1 w 619"/>
                      <a:gd name="T13" fmla="*/ 1 h 1085"/>
                      <a:gd name="T14" fmla="*/ 1 w 619"/>
                      <a:gd name="T15" fmla="*/ 1 h 1085"/>
                      <a:gd name="T16" fmla="*/ 1 w 619"/>
                      <a:gd name="T17" fmla="*/ 1 h 1085"/>
                      <a:gd name="T18" fmla="*/ 1 w 619"/>
                      <a:gd name="T19" fmla="*/ 1 h 1085"/>
                      <a:gd name="T20" fmla="*/ 1 w 619"/>
                      <a:gd name="T21" fmla="*/ 1 h 1085"/>
                      <a:gd name="T22" fmla="*/ 1 w 619"/>
                      <a:gd name="T23" fmla="*/ 1 h 1085"/>
                      <a:gd name="T24" fmla="*/ 1 w 619"/>
                      <a:gd name="T25" fmla="*/ 1 h 1085"/>
                      <a:gd name="T26" fmla="*/ 1 w 619"/>
                      <a:gd name="T27" fmla="*/ 1 h 1085"/>
                      <a:gd name="T28" fmla="*/ 1 w 619"/>
                      <a:gd name="T29" fmla="*/ 1 h 1085"/>
                      <a:gd name="T30" fmla="*/ 1 w 619"/>
                      <a:gd name="T31" fmla="*/ 1 h 1085"/>
                      <a:gd name="T32" fmla="*/ 1 w 619"/>
                      <a:gd name="T33" fmla="*/ 1 h 1085"/>
                      <a:gd name="T34" fmla="*/ 1 w 619"/>
                      <a:gd name="T35" fmla="*/ 1 h 1085"/>
                      <a:gd name="T36" fmla="*/ 1 w 619"/>
                      <a:gd name="T37" fmla="*/ 1 h 1085"/>
                      <a:gd name="T38" fmla="*/ 1 w 619"/>
                      <a:gd name="T39" fmla="*/ 1 h 1085"/>
                      <a:gd name="T40" fmla="*/ 0 w 619"/>
                      <a:gd name="T41" fmla="*/ 1 h 1085"/>
                      <a:gd name="T42" fmla="*/ 1 w 619"/>
                      <a:gd name="T43" fmla="*/ 1 h 1085"/>
                      <a:gd name="T44" fmla="*/ 1 w 619"/>
                      <a:gd name="T45" fmla="*/ 1 h 1085"/>
                      <a:gd name="T46" fmla="*/ 1 w 619"/>
                      <a:gd name="T47" fmla="*/ 1 h 1085"/>
                      <a:gd name="T48" fmla="*/ 1 w 619"/>
                      <a:gd name="T49" fmla="*/ 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09" name="Freeform 31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1 h 808"/>
                      <a:gd name="T2" fmla="*/ 184 w 782"/>
                      <a:gd name="T3" fmla="*/ 0 h 808"/>
                      <a:gd name="T4" fmla="*/ 449 w 782"/>
                      <a:gd name="T5" fmla="*/ 0 h 808"/>
                      <a:gd name="T6" fmla="*/ 946 w 782"/>
                      <a:gd name="T7" fmla="*/ 1 h 808"/>
                      <a:gd name="T8" fmla="*/ 1536 w 782"/>
                      <a:gd name="T9" fmla="*/ 1 h 808"/>
                      <a:gd name="T10" fmla="*/ 1753 w 782"/>
                      <a:gd name="T11" fmla="*/ 1 h 808"/>
                      <a:gd name="T12" fmla="*/ 1855 w 782"/>
                      <a:gd name="T13" fmla="*/ 1 h 808"/>
                      <a:gd name="T14" fmla="*/ 1870 w 782"/>
                      <a:gd name="T15" fmla="*/ 1 h 808"/>
                      <a:gd name="T16" fmla="*/ 1805 w 782"/>
                      <a:gd name="T17" fmla="*/ 1 h 808"/>
                      <a:gd name="T18" fmla="*/ 1625 w 782"/>
                      <a:gd name="T19" fmla="*/ 1 h 808"/>
                      <a:gd name="T20" fmla="*/ 1389 w 782"/>
                      <a:gd name="T21" fmla="*/ 1 h 808"/>
                      <a:gd name="T22" fmla="*/ 1218 w 782"/>
                      <a:gd name="T23" fmla="*/ 1 h 808"/>
                      <a:gd name="T24" fmla="*/ 1140 w 782"/>
                      <a:gd name="T25" fmla="*/ 1 h 808"/>
                      <a:gd name="T26" fmla="*/ 1090 w 782"/>
                      <a:gd name="T27" fmla="*/ 1 h 808"/>
                      <a:gd name="T28" fmla="*/ 1105 w 782"/>
                      <a:gd name="T29" fmla="*/ 1 h 808"/>
                      <a:gd name="T30" fmla="*/ 1118 w 782"/>
                      <a:gd name="T31" fmla="*/ 1 h 808"/>
                      <a:gd name="T32" fmla="*/ 1329 w 782"/>
                      <a:gd name="T33" fmla="*/ 1 h 808"/>
                      <a:gd name="T34" fmla="*/ 1662 w 782"/>
                      <a:gd name="T35" fmla="*/ 1 h 808"/>
                      <a:gd name="T36" fmla="*/ 1870 w 782"/>
                      <a:gd name="T37" fmla="*/ 1 h 808"/>
                      <a:gd name="T38" fmla="*/ 2091 w 782"/>
                      <a:gd name="T39" fmla="*/ 1 h 808"/>
                      <a:gd name="T40" fmla="*/ 2162 w 782"/>
                      <a:gd name="T41" fmla="*/ 1 h 808"/>
                      <a:gd name="T42" fmla="*/ 2091 w 782"/>
                      <a:gd name="T43" fmla="*/ 1 h 808"/>
                      <a:gd name="T44" fmla="*/ 2004 w 782"/>
                      <a:gd name="T45" fmla="*/ 1 h 808"/>
                      <a:gd name="T46" fmla="*/ 1855 w 782"/>
                      <a:gd name="T47" fmla="*/ 1 h 808"/>
                      <a:gd name="T48" fmla="*/ 1655 w 782"/>
                      <a:gd name="T49" fmla="*/ 1 h 808"/>
                      <a:gd name="T50" fmla="*/ 1436 w 782"/>
                      <a:gd name="T51" fmla="*/ 1 h 808"/>
                      <a:gd name="T52" fmla="*/ 1090 w 782"/>
                      <a:gd name="T53" fmla="*/ 1 h 808"/>
                      <a:gd name="T54" fmla="*/ 981 w 782"/>
                      <a:gd name="T55" fmla="*/ 1 h 808"/>
                      <a:gd name="T56" fmla="*/ 922 w 782"/>
                      <a:gd name="T57" fmla="*/ 1 h 808"/>
                      <a:gd name="T58" fmla="*/ 922 w 782"/>
                      <a:gd name="T59" fmla="*/ 1 h 808"/>
                      <a:gd name="T60" fmla="*/ 922 w 782"/>
                      <a:gd name="T61" fmla="*/ 1 h 808"/>
                      <a:gd name="T62" fmla="*/ 1072 w 782"/>
                      <a:gd name="T63" fmla="*/ 1 h 808"/>
                      <a:gd name="T64" fmla="*/ 1295 w 782"/>
                      <a:gd name="T65" fmla="*/ 1 h 808"/>
                      <a:gd name="T66" fmla="*/ 1491 w 782"/>
                      <a:gd name="T67" fmla="*/ 1 h 808"/>
                      <a:gd name="T68" fmla="*/ 1614 w 782"/>
                      <a:gd name="T69" fmla="*/ 1 h 808"/>
                      <a:gd name="T70" fmla="*/ 1677 w 782"/>
                      <a:gd name="T71" fmla="*/ 1 h 808"/>
                      <a:gd name="T72" fmla="*/ 1655 w 782"/>
                      <a:gd name="T73" fmla="*/ 1 h 808"/>
                      <a:gd name="T74" fmla="*/ 1564 w 782"/>
                      <a:gd name="T75" fmla="*/ 1 h 808"/>
                      <a:gd name="T76" fmla="*/ 1436 w 782"/>
                      <a:gd name="T77" fmla="*/ 1 h 808"/>
                      <a:gd name="T78" fmla="*/ 1295 w 782"/>
                      <a:gd name="T79" fmla="*/ 1 h 808"/>
                      <a:gd name="T80" fmla="*/ 989 w 782"/>
                      <a:gd name="T81" fmla="*/ 1 h 808"/>
                      <a:gd name="T82" fmla="*/ 535 w 782"/>
                      <a:gd name="T83" fmla="*/ 1 h 808"/>
                      <a:gd name="T84" fmla="*/ 193 w 782"/>
                      <a:gd name="T85" fmla="*/ 1 h 808"/>
                      <a:gd name="T86" fmla="*/ 54 w 782"/>
                      <a:gd name="T87" fmla="*/ 1 h 808"/>
                      <a:gd name="T88" fmla="*/ 0 w 782"/>
                      <a:gd name="T89" fmla="*/ 1 h 808"/>
                      <a:gd name="T90" fmla="*/ 0 w 782"/>
                      <a:gd name="T91" fmla="*/ 1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10" name="Freeform 32"/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53939 w 992"/>
                      <a:gd name="T1" fmla="*/ 1 h 770"/>
                      <a:gd name="T2" fmla="*/ 54957 w 992"/>
                      <a:gd name="T3" fmla="*/ 1 h 770"/>
                      <a:gd name="T4" fmla="*/ 58732 w 992"/>
                      <a:gd name="T5" fmla="*/ 1 h 770"/>
                      <a:gd name="T6" fmla="*/ 63413 w 992"/>
                      <a:gd name="T7" fmla="*/ 1 h 770"/>
                      <a:gd name="T8" fmla="*/ 66185 w 992"/>
                      <a:gd name="T9" fmla="*/ 1 h 770"/>
                      <a:gd name="T10" fmla="*/ 64971 w 992"/>
                      <a:gd name="T11" fmla="*/ 1 h 770"/>
                      <a:gd name="T12" fmla="*/ 62389 w 992"/>
                      <a:gd name="T13" fmla="*/ 1 h 770"/>
                      <a:gd name="T14" fmla="*/ 57208 w 992"/>
                      <a:gd name="T15" fmla="*/ 1 h 770"/>
                      <a:gd name="T16" fmla="*/ 50816 w 992"/>
                      <a:gd name="T17" fmla="*/ 1 h 770"/>
                      <a:gd name="T18" fmla="*/ 45491 w 992"/>
                      <a:gd name="T19" fmla="*/ 1 h 770"/>
                      <a:gd name="T20" fmla="*/ 39515 w 992"/>
                      <a:gd name="T21" fmla="*/ 1 h 770"/>
                      <a:gd name="T22" fmla="*/ 33821 w 992"/>
                      <a:gd name="T23" fmla="*/ 1 h 770"/>
                      <a:gd name="T24" fmla="*/ 29498 w 992"/>
                      <a:gd name="T25" fmla="*/ 1 h 770"/>
                      <a:gd name="T26" fmla="*/ 27925 w 992"/>
                      <a:gd name="T27" fmla="*/ 1 h 770"/>
                      <a:gd name="T28" fmla="*/ 26173 w 992"/>
                      <a:gd name="T29" fmla="*/ 1 h 770"/>
                      <a:gd name="T30" fmla="*/ 24108 w 992"/>
                      <a:gd name="T31" fmla="*/ 1 h 770"/>
                      <a:gd name="T32" fmla="*/ 22569 w 992"/>
                      <a:gd name="T33" fmla="*/ 1 h 770"/>
                      <a:gd name="T34" fmla="*/ 22569 w 992"/>
                      <a:gd name="T35" fmla="*/ 1 h 770"/>
                      <a:gd name="T36" fmla="*/ 21507 w 992"/>
                      <a:gd name="T37" fmla="*/ 1 h 770"/>
                      <a:gd name="T38" fmla="*/ 18555 w 992"/>
                      <a:gd name="T39" fmla="*/ 1 h 770"/>
                      <a:gd name="T40" fmla="*/ 14912 w 992"/>
                      <a:gd name="T41" fmla="*/ 1 h 770"/>
                      <a:gd name="T42" fmla="*/ 11523 w 992"/>
                      <a:gd name="T43" fmla="*/ 1 h 770"/>
                      <a:gd name="T44" fmla="*/ 7646 w 992"/>
                      <a:gd name="T45" fmla="*/ 1 h 770"/>
                      <a:gd name="T46" fmla="*/ 1769 w 992"/>
                      <a:gd name="T47" fmla="*/ 1 h 770"/>
                      <a:gd name="T48" fmla="*/ 0 w 992"/>
                      <a:gd name="T49" fmla="*/ 1 h 770"/>
                      <a:gd name="T50" fmla="*/ 0 w 992"/>
                      <a:gd name="T51" fmla="*/ 1 h 770"/>
                      <a:gd name="T52" fmla="*/ 2635 w 992"/>
                      <a:gd name="T53" fmla="*/ 1 h 770"/>
                      <a:gd name="T54" fmla="*/ 5459 w 992"/>
                      <a:gd name="T55" fmla="*/ 1 h 770"/>
                      <a:gd name="T56" fmla="*/ 7903 w 992"/>
                      <a:gd name="T57" fmla="*/ 1 h 770"/>
                      <a:gd name="T58" fmla="*/ 12603 w 992"/>
                      <a:gd name="T59" fmla="*/ 1 h 770"/>
                      <a:gd name="T60" fmla="*/ 17164 w 992"/>
                      <a:gd name="T61" fmla="*/ 1 h 770"/>
                      <a:gd name="T62" fmla="*/ 21507 w 992"/>
                      <a:gd name="T63" fmla="*/ 1 h 770"/>
                      <a:gd name="T64" fmla="*/ 27700 w 992"/>
                      <a:gd name="T65" fmla="*/ 0 h 770"/>
                      <a:gd name="T66" fmla="*/ 27925 w 992"/>
                      <a:gd name="T67" fmla="*/ 1 h 770"/>
                      <a:gd name="T68" fmla="*/ 26520 w 992"/>
                      <a:gd name="T69" fmla="*/ 1 h 770"/>
                      <a:gd name="T70" fmla="*/ 26173 w 992"/>
                      <a:gd name="T71" fmla="*/ 1 h 770"/>
                      <a:gd name="T72" fmla="*/ 27925 w 992"/>
                      <a:gd name="T73" fmla="*/ 1 h 770"/>
                      <a:gd name="T74" fmla="*/ 30846 w 992"/>
                      <a:gd name="T75" fmla="*/ 1 h 770"/>
                      <a:gd name="T76" fmla="*/ 33326 w 992"/>
                      <a:gd name="T77" fmla="*/ 1 h 770"/>
                      <a:gd name="T78" fmla="*/ 37247 w 992"/>
                      <a:gd name="T79" fmla="*/ 1 h 770"/>
                      <a:gd name="T80" fmla="*/ 41042 w 992"/>
                      <a:gd name="T81" fmla="*/ 1 h 770"/>
                      <a:gd name="T82" fmla="*/ 44922 w 992"/>
                      <a:gd name="T83" fmla="*/ 1 h 770"/>
                      <a:gd name="T84" fmla="*/ 50029 w 992"/>
                      <a:gd name="T85" fmla="*/ 1 h 770"/>
                      <a:gd name="T86" fmla="*/ 53399 w 992"/>
                      <a:gd name="T87" fmla="*/ 1 h 770"/>
                      <a:gd name="T88" fmla="*/ 53939 w 992"/>
                      <a:gd name="T89" fmla="*/ 1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11" name="Freeform 33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1 w 699"/>
                      <a:gd name="T1" fmla="*/ 1 h 1216"/>
                      <a:gd name="T2" fmla="*/ 1 w 699"/>
                      <a:gd name="T3" fmla="*/ 1 h 1216"/>
                      <a:gd name="T4" fmla="*/ 1 w 699"/>
                      <a:gd name="T5" fmla="*/ 1 h 1216"/>
                      <a:gd name="T6" fmla="*/ 1 w 699"/>
                      <a:gd name="T7" fmla="*/ 1 h 1216"/>
                      <a:gd name="T8" fmla="*/ 1 w 699"/>
                      <a:gd name="T9" fmla="*/ 1 h 1216"/>
                      <a:gd name="T10" fmla="*/ 1 w 699"/>
                      <a:gd name="T11" fmla="*/ 1 h 1216"/>
                      <a:gd name="T12" fmla="*/ 1 w 699"/>
                      <a:gd name="T13" fmla="*/ 1 h 1216"/>
                      <a:gd name="T14" fmla="*/ 1 w 699"/>
                      <a:gd name="T15" fmla="*/ 1 h 1216"/>
                      <a:gd name="T16" fmla="*/ 1 w 699"/>
                      <a:gd name="T17" fmla="*/ 1 h 1216"/>
                      <a:gd name="T18" fmla="*/ 1 w 699"/>
                      <a:gd name="T19" fmla="*/ 1 h 1216"/>
                      <a:gd name="T20" fmla="*/ 1 w 699"/>
                      <a:gd name="T21" fmla="*/ 1 h 1216"/>
                      <a:gd name="T22" fmla="*/ 1 w 699"/>
                      <a:gd name="T23" fmla="*/ 1 h 1216"/>
                      <a:gd name="T24" fmla="*/ 1 w 699"/>
                      <a:gd name="T25" fmla="*/ 1 h 1216"/>
                      <a:gd name="T26" fmla="*/ 1 w 699"/>
                      <a:gd name="T27" fmla="*/ 1 h 1216"/>
                      <a:gd name="T28" fmla="*/ 1 w 699"/>
                      <a:gd name="T29" fmla="*/ 1 h 1216"/>
                      <a:gd name="T30" fmla="*/ 1 w 699"/>
                      <a:gd name="T31" fmla="*/ 1 h 1216"/>
                      <a:gd name="T32" fmla="*/ 0 w 699"/>
                      <a:gd name="T33" fmla="*/ 1 h 1216"/>
                      <a:gd name="T34" fmla="*/ 1 w 699"/>
                      <a:gd name="T35" fmla="*/ 1 h 1216"/>
                      <a:gd name="T36" fmla="*/ 1 w 699"/>
                      <a:gd name="T37" fmla="*/ 1 h 1216"/>
                      <a:gd name="T38" fmla="*/ 1 w 699"/>
                      <a:gd name="T39" fmla="*/ 1 h 1216"/>
                      <a:gd name="T40" fmla="*/ 1 w 699"/>
                      <a:gd name="T41" fmla="*/ 1 h 1216"/>
                      <a:gd name="T42" fmla="*/ 1 w 699"/>
                      <a:gd name="T43" fmla="*/ 1 h 1216"/>
                      <a:gd name="T44" fmla="*/ 1 w 699"/>
                      <a:gd name="T45" fmla="*/ 1 h 1216"/>
                      <a:gd name="T46" fmla="*/ 1 w 699"/>
                      <a:gd name="T47" fmla="*/ 1 h 1216"/>
                      <a:gd name="T48" fmla="*/ 1 w 699"/>
                      <a:gd name="T49" fmla="*/ 1 h 1216"/>
                      <a:gd name="T50" fmla="*/ 1 w 699"/>
                      <a:gd name="T51" fmla="*/ 1 h 1216"/>
                      <a:gd name="T52" fmla="*/ 1 w 699"/>
                      <a:gd name="T53" fmla="*/ 0 h 1216"/>
                      <a:gd name="T54" fmla="*/ 1 w 699"/>
                      <a:gd name="T55" fmla="*/ 1 h 1216"/>
                      <a:gd name="T56" fmla="*/ 1 w 699"/>
                      <a:gd name="T57" fmla="*/ 1 h 1216"/>
                      <a:gd name="T58" fmla="*/ 1 w 699"/>
                      <a:gd name="T59" fmla="*/ 1 h 1216"/>
                      <a:gd name="T60" fmla="*/ 1 w 699"/>
                      <a:gd name="T61" fmla="*/ 1 h 1216"/>
                      <a:gd name="T62" fmla="*/ 1 w 699"/>
                      <a:gd name="T63" fmla="*/ 1 h 1216"/>
                      <a:gd name="T64" fmla="*/ 1 w 699"/>
                      <a:gd name="T65" fmla="*/ 1 h 1216"/>
                      <a:gd name="T66" fmla="*/ 1 w 699"/>
                      <a:gd name="T67" fmla="*/ 1 h 1216"/>
                      <a:gd name="T68" fmla="*/ 1 w 699"/>
                      <a:gd name="T69" fmla="*/ 1 h 1216"/>
                      <a:gd name="T70" fmla="*/ 1 w 699"/>
                      <a:gd name="T71" fmla="*/ 1 h 1216"/>
                      <a:gd name="T72" fmla="*/ 1 w 699"/>
                      <a:gd name="T73" fmla="*/ 1 h 1216"/>
                      <a:gd name="T74" fmla="*/ 1 w 699"/>
                      <a:gd name="T75" fmla="*/ 1 h 1216"/>
                      <a:gd name="T76" fmla="*/ 1 w 699"/>
                      <a:gd name="T77" fmla="*/ 1 h 1216"/>
                      <a:gd name="T78" fmla="*/ 1 w 699"/>
                      <a:gd name="T79" fmla="*/ 1 h 1216"/>
                      <a:gd name="T80" fmla="*/ 1 w 699"/>
                      <a:gd name="T81" fmla="*/ 1 h 1216"/>
                      <a:gd name="T82" fmla="*/ 1 w 699"/>
                      <a:gd name="T83" fmla="*/ 1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0912" name="Freeform 34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 w 915"/>
                      <a:gd name="T1" fmla="*/ 1 h 1139"/>
                      <a:gd name="T2" fmla="*/ 0 w 915"/>
                      <a:gd name="T3" fmla="*/ 1 h 1139"/>
                      <a:gd name="T4" fmla="*/ 1 w 915"/>
                      <a:gd name="T5" fmla="*/ 1 h 1139"/>
                      <a:gd name="T6" fmla="*/ 1 w 915"/>
                      <a:gd name="T7" fmla="*/ 1 h 1139"/>
                      <a:gd name="T8" fmla="*/ 1 w 915"/>
                      <a:gd name="T9" fmla="*/ 1 h 1139"/>
                      <a:gd name="T10" fmla="*/ 1 w 915"/>
                      <a:gd name="T11" fmla="*/ 1 h 1139"/>
                      <a:gd name="T12" fmla="*/ 1 w 915"/>
                      <a:gd name="T13" fmla="*/ 1 h 1139"/>
                      <a:gd name="T14" fmla="*/ 1 w 915"/>
                      <a:gd name="T15" fmla="*/ 1 h 1139"/>
                      <a:gd name="T16" fmla="*/ 1 w 915"/>
                      <a:gd name="T17" fmla="*/ 1 h 1139"/>
                      <a:gd name="T18" fmla="*/ 1 w 915"/>
                      <a:gd name="T19" fmla="*/ 1 h 1139"/>
                      <a:gd name="T20" fmla="*/ 1 w 915"/>
                      <a:gd name="T21" fmla="*/ 1 h 1139"/>
                      <a:gd name="T22" fmla="*/ 1 w 915"/>
                      <a:gd name="T23" fmla="*/ 1 h 1139"/>
                      <a:gd name="T24" fmla="*/ 1 w 915"/>
                      <a:gd name="T25" fmla="*/ 1 h 1139"/>
                      <a:gd name="T26" fmla="*/ 1 w 915"/>
                      <a:gd name="T27" fmla="*/ 1 h 1139"/>
                      <a:gd name="T28" fmla="*/ 1 w 915"/>
                      <a:gd name="T29" fmla="*/ 1 h 1139"/>
                      <a:gd name="T30" fmla="*/ 1 w 915"/>
                      <a:gd name="T31" fmla="*/ 1 h 1139"/>
                      <a:gd name="T32" fmla="*/ 1 w 915"/>
                      <a:gd name="T33" fmla="*/ 1 h 1139"/>
                      <a:gd name="T34" fmla="*/ 1 w 915"/>
                      <a:gd name="T35" fmla="*/ 1 h 1139"/>
                      <a:gd name="T36" fmla="*/ 1 w 915"/>
                      <a:gd name="T37" fmla="*/ 1 h 1139"/>
                      <a:gd name="T38" fmla="*/ 1 w 915"/>
                      <a:gd name="T39" fmla="*/ 1 h 1139"/>
                      <a:gd name="T40" fmla="*/ 1 w 915"/>
                      <a:gd name="T41" fmla="*/ 1 h 1139"/>
                      <a:gd name="T42" fmla="*/ 1 w 915"/>
                      <a:gd name="T43" fmla="*/ 1 h 1139"/>
                      <a:gd name="T44" fmla="*/ 1 w 915"/>
                      <a:gd name="T45" fmla="*/ 1 h 1139"/>
                      <a:gd name="T46" fmla="*/ 1 w 915"/>
                      <a:gd name="T47" fmla="*/ 0 h 1139"/>
                      <a:gd name="T48" fmla="*/ 1 w 915"/>
                      <a:gd name="T49" fmla="*/ 1 h 1139"/>
                      <a:gd name="T50" fmla="*/ 1 w 915"/>
                      <a:gd name="T51" fmla="*/ 1 h 1139"/>
                      <a:gd name="T52" fmla="*/ 1 w 915"/>
                      <a:gd name="T53" fmla="*/ 1 h 1139"/>
                      <a:gd name="T54" fmla="*/ 1 w 915"/>
                      <a:gd name="T55" fmla="*/ 1 h 1139"/>
                      <a:gd name="T56" fmla="*/ 1 w 915"/>
                      <a:gd name="T57" fmla="*/ 1 h 1139"/>
                      <a:gd name="T58" fmla="*/ 1 w 915"/>
                      <a:gd name="T59" fmla="*/ 1 h 1139"/>
                      <a:gd name="T60" fmla="*/ 1 w 915"/>
                      <a:gd name="T61" fmla="*/ 1 h 1139"/>
                      <a:gd name="T62" fmla="*/ 1 w 915"/>
                      <a:gd name="T63" fmla="*/ 1 h 1139"/>
                      <a:gd name="T64" fmla="*/ 1 w 915"/>
                      <a:gd name="T65" fmla="*/ 1 h 1139"/>
                      <a:gd name="T66" fmla="*/ 1 w 915"/>
                      <a:gd name="T67" fmla="*/ 1 h 1139"/>
                      <a:gd name="T68" fmla="*/ 1 w 915"/>
                      <a:gd name="T69" fmla="*/ 1 h 1139"/>
                      <a:gd name="T70" fmla="*/ 1 w 915"/>
                      <a:gd name="T71" fmla="*/ 1 h 1139"/>
                      <a:gd name="T72" fmla="*/ 1 w 915"/>
                      <a:gd name="T73" fmla="*/ 1 h 1139"/>
                      <a:gd name="T74" fmla="*/ 1 w 915"/>
                      <a:gd name="T75" fmla="*/ 1 h 1139"/>
                      <a:gd name="T76" fmla="*/ 1 w 915"/>
                      <a:gd name="T77" fmla="*/ 1 h 1139"/>
                      <a:gd name="T78" fmla="*/ 1 w 915"/>
                      <a:gd name="T79" fmla="*/ 1 h 1139"/>
                      <a:gd name="T80" fmla="*/ 1 w 915"/>
                      <a:gd name="T81" fmla="*/ 1 h 1139"/>
                      <a:gd name="T82" fmla="*/ 1 w 915"/>
                      <a:gd name="T83" fmla="*/ 1 h 1139"/>
                      <a:gd name="T84" fmla="*/ 1 w 915"/>
                      <a:gd name="T85" fmla="*/ 1 h 1139"/>
                      <a:gd name="T86" fmla="*/ 1 w 915"/>
                      <a:gd name="T87" fmla="*/ 1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20903" name="Oval 35"/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0896" name="Group 36"/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420897" name="Group 37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420900" name="AutoShap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400" baseline="-8000">
                      <a:solidFill>
                        <a:srgbClr val="000000"/>
                      </a:solidFill>
                      <a:cs typeface="Arial" pitchFamily="34" charset="0"/>
                    </a:rPr>
                    <a:t>Exit</a:t>
                  </a:r>
                  <a:endParaRPr lang="en-CA" altLang="en-US" sz="2400" baseline="-80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901" name="Line 39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0898" name="Line 40"/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0899" name="Line 41"/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20871" name="Group 42"/>
          <p:cNvGrpSpPr>
            <a:grpSpLocks noChangeAspect="1"/>
          </p:cNvGrpSpPr>
          <p:nvPr/>
        </p:nvGrpSpPr>
        <p:grpSpPr bwMode="auto">
          <a:xfrm>
            <a:off x="312738" y="4724400"/>
            <a:ext cx="1439862" cy="1439863"/>
            <a:chOff x="528" y="3264"/>
            <a:chExt cx="907" cy="907"/>
          </a:xfrm>
        </p:grpSpPr>
        <p:grpSp>
          <p:nvGrpSpPr>
            <p:cNvPr id="420875" name="Group 43"/>
            <p:cNvGrpSpPr>
              <a:grpSpLocks noChangeAspect="1"/>
            </p:cNvGrpSpPr>
            <p:nvPr/>
          </p:nvGrpSpPr>
          <p:grpSpPr bwMode="auto">
            <a:xfrm>
              <a:off x="528" y="3264"/>
              <a:ext cx="907" cy="907"/>
              <a:chOff x="3120" y="1872"/>
              <a:chExt cx="907" cy="907"/>
            </a:xfrm>
          </p:grpSpPr>
          <p:sp>
            <p:nvSpPr>
              <p:cNvPr id="420882" name="Freeform 44"/>
              <p:cNvSpPr>
                <a:spLocks noChangeAspect="1"/>
              </p:cNvSpPr>
              <p:nvPr/>
            </p:nvSpPr>
            <p:spPr bwMode="auto">
              <a:xfrm>
                <a:off x="3453" y="2386"/>
                <a:ext cx="225" cy="63"/>
              </a:xfrm>
              <a:custGeom>
                <a:avLst/>
                <a:gdLst>
                  <a:gd name="T0" fmla="*/ 0 w 672"/>
                  <a:gd name="T1" fmla="*/ 0 h 200"/>
                  <a:gd name="T2" fmla="*/ 0 w 672"/>
                  <a:gd name="T3" fmla="*/ 0 h 200"/>
                  <a:gd name="T4" fmla="*/ 0 w 672"/>
                  <a:gd name="T5" fmla="*/ 0 h 200"/>
                  <a:gd name="T6" fmla="*/ 0 w 672"/>
                  <a:gd name="T7" fmla="*/ 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200"/>
                  <a:gd name="T14" fmla="*/ 672 w 672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200">
                    <a:moveTo>
                      <a:pt x="0" y="192"/>
                    </a:moveTo>
                    <a:cubicBezTo>
                      <a:pt x="184" y="96"/>
                      <a:pt x="368" y="0"/>
                      <a:pt x="432" y="0"/>
                    </a:cubicBezTo>
                    <a:cubicBezTo>
                      <a:pt x="496" y="0"/>
                      <a:pt x="344" y="184"/>
                      <a:pt x="384" y="192"/>
                    </a:cubicBezTo>
                    <a:cubicBezTo>
                      <a:pt x="424" y="200"/>
                      <a:pt x="548" y="124"/>
                      <a:pt x="672" y="48"/>
                    </a:cubicBezTo>
                  </a:path>
                </a:pathLst>
              </a:custGeom>
              <a:noFill/>
              <a:ln w="254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grpSp>
            <p:nvGrpSpPr>
              <p:cNvPr id="420883" name="Group 45"/>
              <p:cNvGrpSpPr>
                <a:grpSpLocks noChangeAspect="1"/>
              </p:cNvGrpSpPr>
              <p:nvPr/>
            </p:nvGrpSpPr>
            <p:grpSpPr bwMode="auto">
              <a:xfrm>
                <a:off x="3469" y="2146"/>
                <a:ext cx="249" cy="285"/>
                <a:chOff x="3469" y="2146"/>
                <a:chExt cx="249" cy="285"/>
              </a:xfrm>
            </p:grpSpPr>
            <p:sp>
              <p:nvSpPr>
                <p:cNvPr id="420889" name="Freeform 46"/>
                <p:cNvSpPr>
                  <a:spLocks noChangeAspect="1"/>
                </p:cNvSpPr>
                <p:nvPr/>
              </p:nvSpPr>
              <p:spPr bwMode="auto">
                <a:xfrm>
                  <a:off x="3590" y="2187"/>
                  <a:ext cx="67" cy="63"/>
                </a:xfrm>
                <a:custGeom>
                  <a:avLst/>
                  <a:gdLst>
                    <a:gd name="T0" fmla="*/ 0 w 603"/>
                    <a:gd name="T1" fmla="*/ 0 h 570"/>
                    <a:gd name="T2" fmla="*/ 0 w 603"/>
                    <a:gd name="T3" fmla="*/ 0 h 570"/>
                    <a:gd name="T4" fmla="*/ 0 w 603"/>
                    <a:gd name="T5" fmla="*/ 0 h 570"/>
                    <a:gd name="T6" fmla="*/ 0 w 603"/>
                    <a:gd name="T7" fmla="*/ 0 h 570"/>
                    <a:gd name="T8" fmla="*/ 0 w 603"/>
                    <a:gd name="T9" fmla="*/ 0 h 570"/>
                    <a:gd name="T10" fmla="*/ 0 w 603"/>
                    <a:gd name="T11" fmla="*/ 0 h 570"/>
                    <a:gd name="T12" fmla="*/ 0 w 603"/>
                    <a:gd name="T13" fmla="*/ 0 h 570"/>
                    <a:gd name="T14" fmla="*/ 0 w 603"/>
                    <a:gd name="T15" fmla="*/ 0 h 570"/>
                    <a:gd name="T16" fmla="*/ 0 w 603"/>
                    <a:gd name="T17" fmla="*/ 0 h 570"/>
                    <a:gd name="T18" fmla="*/ 0 w 603"/>
                    <a:gd name="T19" fmla="*/ 0 h 570"/>
                    <a:gd name="T20" fmla="*/ 0 w 603"/>
                    <a:gd name="T21" fmla="*/ 0 h 570"/>
                    <a:gd name="T22" fmla="*/ 0 w 603"/>
                    <a:gd name="T23" fmla="*/ 0 h 570"/>
                    <a:gd name="T24" fmla="*/ 0 w 603"/>
                    <a:gd name="T25" fmla="*/ 0 h 570"/>
                    <a:gd name="T26" fmla="*/ 0 w 603"/>
                    <a:gd name="T27" fmla="*/ 0 h 570"/>
                    <a:gd name="T28" fmla="*/ 0 w 603"/>
                    <a:gd name="T29" fmla="*/ 0 h 570"/>
                    <a:gd name="T30" fmla="*/ 0 w 603"/>
                    <a:gd name="T31" fmla="*/ 0 h 570"/>
                    <a:gd name="T32" fmla="*/ 0 w 603"/>
                    <a:gd name="T33" fmla="*/ 0 h 570"/>
                    <a:gd name="T34" fmla="*/ 0 w 603"/>
                    <a:gd name="T35" fmla="*/ 0 h 570"/>
                    <a:gd name="T36" fmla="*/ 0 w 603"/>
                    <a:gd name="T37" fmla="*/ 0 h 570"/>
                    <a:gd name="T38" fmla="*/ 0 w 603"/>
                    <a:gd name="T39" fmla="*/ 0 h 570"/>
                    <a:gd name="T40" fmla="*/ 0 w 603"/>
                    <a:gd name="T41" fmla="*/ 0 h 570"/>
                    <a:gd name="T42" fmla="*/ 0 w 603"/>
                    <a:gd name="T43" fmla="*/ 0 h 57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3"/>
                    <a:gd name="T67" fmla="*/ 0 h 570"/>
                    <a:gd name="T68" fmla="*/ 603 w 603"/>
                    <a:gd name="T69" fmla="*/ 570 h 57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3" h="570">
                      <a:moveTo>
                        <a:pt x="390" y="270"/>
                      </a:moveTo>
                      <a:lnTo>
                        <a:pt x="374" y="166"/>
                      </a:lnTo>
                      <a:lnTo>
                        <a:pt x="343" y="72"/>
                      </a:lnTo>
                      <a:lnTo>
                        <a:pt x="286" y="22"/>
                      </a:lnTo>
                      <a:lnTo>
                        <a:pt x="186" y="0"/>
                      </a:lnTo>
                      <a:lnTo>
                        <a:pt x="100" y="22"/>
                      </a:lnTo>
                      <a:lnTo>
                        <a:pt x="19" y="115"/>
                      </a:lnTo>
                      <a:lnTo>
                        <a:pt x="0" y="227"/>
                      </a:lnTo>
                      <a:lnTo>
                        <a:pt x="19" y="346"/>
                      </a:lnTo>
                      <a:lnTo>
                        <a:pt x="50" y="419"/>
                      </a:lnTo>
                      <a:lnTo>
                        <a:pt x="89" y="494"/>
                      </a:lnTo>
                      <a:lnTo>
                        <a:pt x="131" y="545"/>
                      </a:lnTo>
                      <a:lnTo>
                        <a:pt x="178" y="570"/>
                      </a:lnTo>
                      <a:lnTo>
                        <a:pt x="243" y="548"/>
                      </a:lnTo>
                      <a:lnTo>
                        <a:pt x="309" y="497"/>
                      </a:lnTo>
                      <a:lnTo>
                        <a:pt x="351" y="426"/>
                      </a:lnTo>
                      <a:lnTo>
                        <a:pt x="390" y="365"/>
                      </a:lnTo>
                      <a:lnTo>
                        <a:pt x="402" y="328"/>
                      </a:lnTo>
                      <a:lnTo>
                        <a:pt x="567" y="275"/>
                      </a:lnTo>
                      <a:lnTo>
                        <a:pt x="603" y="253"/>
                      </a:lnTo>
                      <a:lnTo>
                        <a:pt x="583" y="220"/>
                      </a:lnTo>
                      <a:lnTo>
                        <a:pt x="390" y="27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890" name="Freeform 47"/>
                <p:cNvSpPr>
                  <a:spLocks noChangeAspect="1"/>
                </p:cNvSpPr>
                <p:nvPr/>
              </p:nvSpPr>
              <p:spPr bwMode="auto">
                <a:xfrm>
                  <a:off x="3557" y="2255"/>
                  <a:ext cx="69" cy="113"/>
                </a:xfrm>
                <a:custGeom>
                  <a:avLst/>
                  <a:gdLst>
                    <a:gd name="T0" fmla="*/ 0 w 622"/>
                    <a:gd name="T1" fmla="*/ 0 h 1018"/>
                    <a:gd name="T2" fmla="*/ 0 w 622"/>
                    <a:gd name="T3" fmla="*/ 0 h 1018"/>
                    <a:gd name="T4" fmla="*/ 0 w 622"/>
                    <a:gd name="T5" fmla="*/ 0 h 1018"/>
                    <a:gd name="T6" fmla="*/ 0 w 622"/>
                    <a:gd name="T7" fmla="*/ 0 h 1018"/>
                    <a:gd name="T8" fmla="*/ 0 w 622"/>
                    <a:gd name="T9" fmla="*/ 0 h 1018"/>
                    <a:gd name="T10" fmla="*/ 0 w 622"/>
                    <a:gd name="T11" fmla="*/ 0 h 1018"/>
                    <a:gd name="T12" fmla="*/ 0 w 622"/>
                    <a:gd name="T13" fmla="*/ 0 h 1018"/>
                    <a:gd name="T14" fmla="*/ 0 w 622"/>
                    <a:gd name="T15" fmla="*/ 0 h 1018"/>
                    <a:gd name="T16" fmla="*/ 0 w 622"/>
                    <a:gd name="T17" fmla="*/ 0 h 1018"/>
                    <a:gd name="T18" fmla="*/ 0 w 622"/>
                    <a:gd name="T19" fmla="*/ 0 h 1018"/>
                    <a:gd name="T20" fmla="*/ 0 w 622"/>
                    <a:gd name="T21" fmla="*/ 0 h 1018"/>
                    <a:gd name="T22" fmla="*/ 0 w 622"/>
                    <a:gd name="T23" fmla="*/ 0 h 1018"/>
                    <a:gd name="T24" fmla="*/ 0 w 622"/>
                    <a:gd name="T25" fmla="*/ 0 h 1018"/>
                    <a:gd name="T26" fmla="*/ 0 w 622"/>
                    <a:gd name="T27" fmla="*/ 0 h 1018"/>
                    <a:gd name="T28" fmla="*/ 0 w 622"/>
                    <a:gd name="T29" fmla="*/ 0 h 1018"/>
                    <a:gd name="T30" fmla="*/ 0 w 622"/>
                    <a:gd name="T31" fmla="*/ 0 h 1018"/>
                    <a:gd name="T32" fmla="*/ 0 w 622"/>
                    <a:gd name="T33" fmla="*/ 0 h 1018"/>
                    <a:gd name="T34" fmla="*/ 0 w 622"/>
                    <a:gd name="T35" fmla="*/ 0 h 1018"/>
                    <a:gd name="T36" fmla="*/ 0 w 622"/>
                    <a:gd name="T37" fmla="*/ 0 h 1018"/>
                    <a:gd name="T38" fmla="*/ 0 w 622"/>
                    <a:gd name="T39" fmla="*/ 0 h 1018"/>
                    <a:gd name="T40" fmla="*/ 0 w 622"/>
                    <a:gd name="T41" fmla="*/ 0 h 1018"/>
                    <a:gd name="T42" fmla="*/ 0 w 622"/>
                    <a:gd name="T43" fmla="*/ 0 h 1018"/>
                    <a:gd name="T44" fmla="*/ 0 w 622"/>
                    <a:gd name="T45" fmla="*/ 0 h 1018"/>
                    <a:gd name="T46" fmla="*/ 0 w 622"/>
                    <a:gd name="T47" fmla="*/ 0 h 1018"/>
                    <a:gd name="T48" fmla="*/ 0 w 622"/>
                    <a:gd name="T49" fmla="*/ 0 h 10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2"/>
                    <a:gd name="T76" fmla="*/ 0 h 1018"/>
                    <a:gd name="T77" fmla="*/ 622 w 622"/>
                    <a:gd name="T78" fmla="*/ 1018 h 10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2" h="1018">
                      <a:moveTo>
                        <a:pt x="209" y="152"/>
                      </a:moveTo>
                      <a:lnTo>
                        <a:pt x="285" y="76"/>
                      </a:lnTo>
                      <a:lnTo>
                        <a:pt x="413" y="4"/>
                      </a:lnTo>
                      <a:lnTo>
                        <a:pt x="471" y="0"/>
                      </a:lnTo>
                      <a:lnTo>
                        <a:pt x="575" y="33"/>
                      </a:lnTo>
                      <a:lnTo>
                        <a:pt x="622" y="80"/>
                      </a:lnTo>
                      <a:lnTo>
                        <a:pt x="622" y="152"/>
                      </a:lnTo>
                      <a:lnTo>
                        <a:pt x="544" y="285"/>
                      </a:lnTo>
                      <a:lnTo>
                        <a:pt x="460" y="390"/>
                      </a:lnTo>
                      <a:lnTo>
                        <a:pt x="424" y="477"/>
                      </a:lnTo>
                      <a:lnTo>
                        <a:pt x="401" y="578"/>
                      </a:lnTo>
                      <a:lnTo>
                        <a:pt x="424" y="675"/>
                      </a:lnTo>
                      <a:lnTo>
                        <a:pt x="447" y="769"/>
                      </a:lnTo>
                      <a:lnTo>
                        <a:pt x="447" y="877"/>
                      </a:lnTo>
                      <a:lnTo>
                        <a:pt x="413" y="942"/>
                      </a:lnTo>
                      <a:lnTo>
                        <a:pt x="335" y="979"/>
                      </a:lnTo>
                      <a:lnTo>
                        <a:pt x="243" y="1018"/>
                      </a:lnTo>
                      <a:lnTo>
                        <a:pt x="158" y="1018"/>
                      </a:lnTo>
                      <a:lnTo>
                        <a:pt x="100" y="989"/>
                      </a:lnTo>
                      <a:lnTo>
                        <a:pt x="24" y="870"/>
                      </a:lnTo>
                      <a:lnTo>
                        <a:pt x="0" y="748"/>
                      </a:lnTo>
                      <a:lnTo>
                        <a:pt x="8" y="589"/>
                      </a:lnTo>
                      <a:lnTo>
                        <a:pt x="66" y="390"/>
                      </a:lnTo>
                      <a:lnTo>
                        <a:pt x="123" y="261"/>
                      </a:lnTo>
                      <a:lnTo>
                        <a:pt x="209" y="15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891" name="Freeform 48"/>
                <p:cNvSpPr>
                  <a:spLocks noChangeAspect="1"/>
                </p:cNvSpPr>
                <p:nvPr/>
              </p:nvSpPr>
              <p:spPr bwMode="auto">
                <a:xfrm>
                  <a:off x="3562" y="2347"/>
                  <a:ext cx="87" cy="84"/>
                </a:xfrm>
                <a:custGeom>
                  <a:avLst/>
                  <a:gdLst>
                    <a:gd name="T0" fmla="*/ 0 w 784"/>
                    <a:gd name="T1" fmla="*/ 0 h 758"/>
                    <a:gd name="T2" fmla="*/ 0 w 784"/>
                    <a:gd name="T3" fmla="*/ 0 h 758"/>
                    <a:gd name="T4" fmla="*/ 0 w 784"/>
                    <a:gd name="T5" fmla="*/ 0 h 758"/>
                    <a:gd name="T6" fmla="*/ 0 w 784"/>
                    <a:gd name="T7" fmla="*/ 0 h 758"/>
                    <a:gd name="T8" fmla="*/ 0 w 784"/>
                    <a:gd name="T9" fmla="*/ 0 h 758"/>
                    <a:gd name="T10" fmla="*/ 0 w 784"/>
                    <a:gd name="T11" fmla="*/ 0 h 758"/>
                    <a:gd name="T12" fmla="*/ 0 w 784"/>
                    <a:gd name="T13" fmla="*/ 0 h 758"/>
                    <a:gd name="T14" fmla="*/ 0 w 784"/>
                    <a:gd name="T15" fmla="*/ 0 h 758"/>
                    <a:gd name="T16" fmla="*/ 0 w 784"/>
                    <a:gd name="T17" fmla="*/ 0 h 758"/>
                    <a:gd name="T18" fmla="*/ 0 w 784"/>
                    <a:gd name="T19" fmla="*/ 0 h 758"/>
                    <a:gd name="T20" fmla="*/ 0 w 784"/>
                    <a:gd name="T21" fmla="*/ 0 h 758"/>
                    <a:gd name="T22" fmla="*/ 0 w 784"/>
                    <a:gd name="T23" fmla="*/ 0 h 758"/>
                    <a:gd name="T24" fmla="*/ 0 w 784"/>
                    <a:gd name="T25" fmla="*/ 0 h 758"/>
                    <a:gd name="T26" fmla="*/ 0 w 784"/>
                    <a:gd name="T27" fmla="*/ 0 h 758"/>
                    <a:gd name="T28" fmla="*/ 0 w 784"/>
                    <a:gd name="T29" fmla="*/ 0 h 758"/>
                    <a:gd name="T30" fmla="*/ 0 w 784"/>
                    <a:gd name="T31" fmla="*/ 0 h 758"/>
                    <a:gd name="T32" fmla="*/ 0 w 784"/>
                    <a:gd name="T33" fmla="*/ 0 h 758"/>
                    <a:gd name="T34" fmla="*/ 0 w 784"/>
                    <a:gd name="T35" fmla="*/ 0 h 758"/>
                    <a:gd name="T36" fmla="*/ 0 w 784"/>
                    <a:gd name="T37" fmla="*/ 0 h 758"/>
                    <a:gd name="T38" fmla="*/ 0 w 784"/>
                    <a:gd name="T39" fmla="*/ 0 h 758"/>
                    <a:gd name="T40" fmla="*/ 0 w 784"/>
                    <a:gd name="T41" fmla="*/ 0 h 758"/>
                    <a:gd name="T42" fmla="*/ 0 w 784"/>
                    <a:gd name="T43" fmla="*/ 0 h 758"/>
                    <a:gd name="T44" fmla="*/ 0 w 784"/>
                    <a:gd name="T45" fmla="*/ 0 h 758"/>
                    <a:gd name="T46" fmla="*/ 0 w 784"/>
                    <a:gd name="T47" fmla="*/ 0 h 758"/>
                    <a:gd name="T48" fmla="*/ 0 w 784"/>
                    <a:gd name="T49" fmla="*/ 0 h 758"/>
                    <a:gd name="T50" fmla="*/ 0 w 784"/>
                    <a:gd name="T51" fmla="*/ 0 h 758"/>
                    <a:gd name="T52" fmla="*/ 0 w 784"/>
                    <a:gd name="T53" fmla="*/ 0 h 758"/>
                    <a:gd name="T54" fmla="*/ 0 w 784"/>
                    <a:gd name="T55" fmla="*/ 0 h 758"/>
                    <a:gd name="T56" fmla="*/ 0 w 784"/>
                    <a:gd name="T57" fmla="*/ 0 h 758"/>
                    <a:gd name="T58" fmla="*/ 0 w 784"/>
                    <a:gd name="T59" fmla="*/ 0 h 758"/>
                    <a:gd name="T60" fmla="*/ 0 w 784"/>
                    <a:gd name="T61" fmla="*/ 0 h 758"/>
                    <a:gd name="T62" fmla="*/ 0 w 784"/>
                    <a:gd name="T63" fmla="*/ 0 h 758"/>
                    <a:gd name="T64" fmla="*/ 0 w 784"/>
                    <a:gd name="T65" fmla="*/ 0 h 758"/>
                    <a:gd name="T66" fmla="*/ 0 w 784"/>
                    <a:gd name="T67" fmla="*/ 0 h 758"/>
                    <a:gd name="T68" fmla="*/ 0 w 784"/>
                    <a:gd name="T69" fmla="*/ 0 h 758"/>
                    <a:gd name="T70" fmla="*/ 0 w 784"/>
                    <a:gd name="T71" fmla="*/ 0 h 758"/>
                    <a:gd name="T72" fmla="*/ 0 w 784"/>
                    <a:gd name="T73" fmla="*/ 0 h 758"/>
                    <a:gd name="T74" fmla="*/ 0 w 784"/>
                    <a:gd name="T75" fmla="*/ 0 h 758"/>
                    <a:gd name="T76" fmla="*/ 0 w 784"/>
                    <a:gd name="T77" fmla="*/ 0 h 758"/>
                    <a:gd name="T78" fmla="*/ 0 w 784"/>
                    <a:gd name="T79" fmla="*/ 0 h 758"/>
                    <a:gd name="T80" fmla="*/ 0 w 784"/>
                    <a:gd name="T81" fmla="*/ 0 h 758"/>
                    <a:gd name="T82" fmla="*/ 0 w 784"/>
                    <a:gd name="T83" fmla="*/ 0 h 758"/>
                    <a:gd name="T84" fmla="*/ 0 w 784"/>
                    <a:gd name="T85" fmla="*/ 0 h 758"/>
                    <a:gd name="T86" fmla="*/ 0 w 784"/>
                    <a:gd name="T87" fmla="*/ 0 h 758"/>
                    <a:gd name="T88" fmla="*/ 0 w 784"/>
                    <a:gd name="T89" fmla="*/ 0 h 758"/>
                    <a:gd name="T90" fmla="*/ 0 w 784"/>
                    <a:gd name="T91" fmla="*/ 0 h 7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4"/>
                    <a:gd name="T139" fmla="*/ 0 h 758"/>
                    <a:gd name="T140" fmla="*/ 784 w 784"/>
                    <a:gd name="T141" fmla="*/ 758 h 7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4" h="758">
                      <a:moveTo>
                        <a:pt x="0" y="72"/>
                      </a:moveTo>
                      <a:lnTo>
                        <a:pt x="65" y="0"/>
                      </a:lnTo>
                      <a:lnTo>
                        <a:pt x="163" y="0"/>
                      </a:lnTo>
                      <a:lnTo>
                        <a:pt x="344" y="18"/>
                      </a:lnTo>
                      <a:lnTo>
                        <a:pt x="557" y="28"/>
                      </a:lnTo>
                      <a:lnTo>
                        <a:pt x="638" y="62"/>
                      </a:lnTo>
                      <a:lnTo>
                        <a:pt x="672" y="104"/>
                      </a:lnTo>
                      <a:lnTo>
                        <a:pt x="680" y="169"/>
                      </a:lnTo>
                      <a:lnTo>
                        <a:pt x="656" y="238"/>
                      </a:lnTo>
                      <a:lnTo>
                        <a:pt x="591" y="342"/>
                      </a:lnTo>
                      <a:lnTo>
                        <a:pt x="506" y="429"/>
                      </a:lnTo>
                      <a:lnTo>
                        <a:pt x="440" y="508"/>
                      </a:lnTo>
                      <a:lnTo>
                        <a:pt x="414" y="569"/>
                      </a:lnTo>
                      <a:lnTo>
                        <a:pt x="394" y="613"/>
                      </a:lnTo>
                      <a:lnTo>
                        <a:pt x="401" y="646"/>
                      </a:lnTo>
                      <a:lnTo>
                        <a:pt x="406" y="667"/>
                      </a:lnTo>
                      <a:lnTo>
                        <a:pt x="483" y="667"/>
                      </a:lnTo>
                      <a:lnTo>
                        <a:pt x="603" y="649"/>
                      </a:lnTo>
                      <a:lnTo>
                        <a:pt x="680" y="649"/>
                      </a:lnTo>
                      <a:lnTo>
                        <a:pt x="761" y="678"/>
                      </a:lnTo>
                      <a:lnTo>
                        <a:pt x="784" y="714"/>
                      </a:lnTo>
                      <a:lnTo>
                        <a:pt x="761" y="747"/>
                      </a:lnTo>
                      <a:lnTo>
                        <a:pt x="726" y="758"/>
                      </a:lnTo>
                      <a:lnTo>
                        <a:pt x="672" y="743"/>
                      </a:lnTo>
                      <a:lnTo>
                        <a:pt x="599" y="703"/>
                      </a:lnTo>
                      <a:lnTo>
                        <a:pt x="521" y="710"/>
                      </a:lnTo>
                      <a:lnTo>
                        <a:pt x="394" y="732"/>
                      </a:lnTo>
                      <a:lnTo>
                        <a:pt x="356" y="725"/>
                      </a:lnTo>
                      <a:lnTo>
                        <a:pt x="336" y="700"/>
                      </a:lnTo>
                      <a:lnTo>
                        <a:pt x="336" y="639"/>
                      </a:lnTo>
                      <a:lnTo>
                        <a:pt x="336" y="552"/>
                      </a:lnTo>
                      <a:lnTo>
                        <a:pt x="390" y="486"/>
                      </a:lnTo>
                      <a:lnTo>
                        <a:pt x="471" y="389"/>
                      </a:lnTo>
                      <a:lnTo>
                        <a:pt x="541" y="303"/>
                      </a:lnTo>
                      <a:lnTo>
                        <a:pt x="588" y="238"/>
                      </a:lnTo>
                      <a:lnTo>
                        <a:pt x="611" y="181"/>
                      </a:lnTo>
                      <a:lnTo>
                        <a:pt x="599" y="148"/>
                      </a:lnTo>
                      <a:lnTo>
                        <a:pt x="568" y="108"/>
                      </a:lnTo>
                      <a:lnTo>
                        <a:pt x="521" y="97"/>
                      </a:lnTo>
                      <a:lnTo>
                        <a:pt x="471" y="97"/>
                      </a:lnTo>
                      <a:lnTo>
                        <a:pt x="359" y="97"/>
                      </a:lnTo>
                      <a:lnTo>
                        <a:pt x="193" y="126"/>
                      </a:lnTo>
                      <a:lnTo>
                        <a:pt x="70" y="137"/>
                      </a:lnTo>
                      <a:lnTo>
                        <a:pt x="20" y="126"/>
                      </a:lnTo>
                      <a:lnTo>
                        <a:pt x="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892" name="Freeform 49"/>
                <p:cNvSpPr>
                  <a:spLocks noChangeAspect="1"/>
                </p:cNvSpPr>
                <p:nvPr/>
              </p:nvSpPr>
              <p:spPr bwMode="auto">
                <a:xfrm>
                  <a:off x="3469" y="2327"/>
                  <a:ext cx="111" cy="81"/>
                </a:xfrm>
                <a:custGeom>
                  <a:avLst/>
                  <a:gdLst>
                    <a:gd name="T0" fmla="*/ 0 w 996"/>
                    <a:gd name="T1" fmla="*/ 0 h 722"/>
                    <a:gd name="T2" fmla="*/ 0 w 996"/>
                    <a:gd name="T3" fmla="*/ 0 h 722"/>
                    <a:gd name="T4" fmla="*/ 0 w 996"/>
                    <a:gd name="T5" fmla="*/ 0 h 722"/>
                    <a:gd name="T6" fmla="*/ 0 w 996"/>
                    <a:gd name="T7" fmla="*/ 0 h 722"/>
                    <a:gd name="T8" fmla="*/ 0 w 996"/>
                    <a:gd name="T9" fmla="*/ 0 h 722"/>
                    <a:gd name="T10" fmla="*/ 0 w 996"/>
                    <a:gd name="T11" fmla="*/ 0 h 722"/>
                    <a:gd name="T12" fmla="*/ 0 w 996"/>
                    <a:gd name="T13" fmla="*/ 0 h 722"/>
                    <a:gd name="T14" fmla="*/ 0 w 996"/>
                    <a:gd name="T15" fmla="*/ 0 h 722"/>
                    <a:gd name="T16" fmla="*/ 0 w 996"/>
                    <a:gd name="T17" fmla="*/ 0 h 722"/>
                    <a:gd name="T18" fmla="*/ 0 w 996"/>
                    <a:gd name="T19" fmla="*/ 0 h 722"/>
                    <a:gd name="T20" fmla="*/ 0 w 996"/>
                    <a:gd name="T21" fmla="*/ 0 h 722"/>
                    <a:gd name="T22" fmla="*/ 0 w 996"/>
                    <a:gd name="T23" fmla="*/ 0 h 722"/>
                    <a:gd name="T24" fmla="*/ 0 w 996"/>
                    <a:gd name="T25" fmla="*/ 0 h 722"/>
                    <a:gd name="T26" fmla="*/ 0 w 996"/>
                    <a:gd name="T27" fmla="*/ 0 h 722"/>
                    <a:gd name="T28" fmla="*/ 0 w 996"/>
                    <a:gd name="T29" fmla="*/ 0 h 722"/>
                    <a:gd name="T30" fmla="*/ 0 w 996"/>
                    <a:gd name="T31" fmla="*/ 0 h 722"/>
                    <a:gd name="T32" fmla="*/ 0 w 996"/>
                    <a:gd name="T33" fmla="*/ 0 h 722"/>
                    <a:gd name="T34" fmla="*/ 0 w 996"/>
                    <a:gd name="T35" fmla="*/ 0 h 722"/>
                    <a:gd name="T36" fmla="*/ 0 w 996"/>
                    <a:gd name="T37" fmla="*/ 0 h 722"/>
                    <a:gd name="T38" fmla="*/ 0 w 996"/>
                    <a:gd name="T39" fmla="*/ 0 h 722"/>
                    <a:gd name="T40" fmla="*/ 0 w 996"/>
                    <a:gd name="T41" fmla="*/ 0 h 722"/>
                    <a:gd name="T42" fmla="*/ 0 w 996"/>
                    <a:gd name="T43" fmla="*/ 0 h 722"/>
                    <a:gd name="T44" fmla="*/ 0 w 996"/>
                    <a:gd name="T45" fmla="*/ 0 h 722"/>
                    <a:gd name="T46" fmla="*/ 0 w 996"/>
                    <a:gd name="T47" fmla="*/ 0 h 722"/>
                    <a:gd name="T48" fmla="*/ 0 w 996"/>
                    <a:gd name="T49" fmla="*/ 0 h 722"/>
                    <a:gd name="T50" fmla="*/ 0 w 996"/>
                    <a:gd name="T51" fmla="*/ 0 h 722"/>
                    <a:gd name="T52" fmla="*/ 0 w 996"/>
                    <a:gd name="T53" fmla="*/ 0 h 722"/>
                    <a:gd name="T54" fmla="*/ 0 w 996"/>
                    <a:gd name="T55" fmla="*/ 0 h 722"/>
                    <a:gd name="T56" fmla="*/ 0 w 996"/>
                    <a:gd name="T57" fmla="*/ 0 h 722"/>
                    <a:gd name="T58" fmla="*/ 0 w 996"/>
                    <a:gd name="T59" fmla="*/ 0 h 722"/>
                    <a:gd name="T60" fmla="*/ 0 w 996"/>
                    <a:gd name="T61" fmla="*/ 0 h 722"/>
                    <a:gd name="T62" fmla="*/ 0 w 996"/>
                    <a:gd name="T63" fmla="*/ 0 h 722"/>
                    <a:gd name="T64" fmla="*/ 0 w 996"/>
                    <a:gd name="T65" fmla="*/ 0 h 722"/>
                    <a:gd name="T66" fmla="*/ 0 w 996"/>
                    <a:gd name="T67" fmla="*/ 0 h 722"/>
                    <a:gd name="T68" fmla="*/ 0 w 996"/>
                    <a:gd name="T69" fmla="*/ 0 h 722"/>
                    <a:gd name="T70" fmla="*/ 0 w 996"/>
                    <a:gd name="T71" fmla="*/ 0 h 722"/>
                    <a:gd name="T72" fmla="*/ 0 w 996"/>
                    <a:gd name="T73" fmla="*/ 0 h 722"/>
                    <a:gd name="T74" fmla="*/ 0 w 996"/>
                    <a:gd name="T75" fmla="*/ 0 h 722"/>
                    <a:gd name="T76" fmla="*/ 0 w 996"/>
                    <a:gd name="T77" fmla="*/ 0 h 722"/>
                    <a:gd name="T78" fmla="*/ 0 w 996"/>
                    <a:gd name="T79" fmla="*/ 0 h 722"/>
                    <a:gd name="T80" fmla="*/ 0 w 996"/>
                    <a:gd name="T81" fmla="*/ 0 h 722"/>
                    <a:gd name="T82" fmla="*/ 0 w 996"/>
                    <a:gd name="T83" fmla="*/ 0 h 722"/>
                    <a:gd name="T84" fmla="*/ 0 w 996"/>
                    <a:gd name="T85" fmla="*/ 0 h 722"/>
                    <a:gd name="T86" fmla="*/ 0 w 996"/>
                    <a:gd name="T87" fmla="*/ 0 h 722"/>
                    <a:gd name="T88" fmla="*/ 0 w 996"/>
                    <a:gd name="T89" fmla="*/ 0 h 72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6"/>
                    <a:gd name="T136" fmla="*/ 0 h 722"/>
                    <a:gd name="T137" fmla="*/ 996 w 996"/>
                    <a:gd name="T138" fmla="*/ 722 h 72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6" h="722">
                      <a:moveTo>
                        <a:pt x="811" y="300"/>
                      </a:moveTo>
                      <a:lnTo>
                        <a:pt x="827" y="206"/>
                      </a:lnTo>
                      <a:lnTo>
                        <a:pt x="884" y="170"/>
                      </a:lnTo>
                      <a:lnTo>
                        <a:pt x="954" y="163"/>
                      </a:lnTo>
                      <a:lnTo>
                        <a:pt x="996" y="206"/>
                      </a:lnTo>
                      <a:lnTo>
                        <a:pt x="977" y="288"/>
                      </a:lnTo>
                      <a:lnTo>
                        <a:pt x="939" y="400"/>
                      </a:lnTo>
                      <a:lnTo>
                        <a:pt x="861" y="527"/>
                      </a:lnTo>
                      <a:lnTo>
                        <a:pt x="764" y="635"/>
                      </a:lnTo>
                      <a:lnTo>
                        <a:pt x="683" y="693"/>
                      </a:lnTo>
                      <a:lnTo>
                        <a:pt x="595" y="722"/>
                      </a:lnTo>
                      <a:lnTo>
                        <a:pt x="509" y="711"/>
                      </a:lnTo>
                      <a:lnTo>
                        <a:pt x="444" y="678"/>
                      </a:lnTo>
                      <a:lnTo>
                        <a:pt x="420" y="624"/>
                      </a:lnTo>
                      <a:lnTo>
                        <a:pt x="394" y="531"/>
                      </a:lnTo>
                      <a:lnTo>
                        <a:pt x="363" y="358"/>
                      </a:lnTo>
                      <a:lnTo>
                        <a:pt x="339" y="239"/>
                      </a:lnTo>
                      <a:lnTo>
                        <a:pt x="339" y="98"/>
                      </a:lnTo>
                      <a:lnTo>
                        <a:pt x="324" y="73"/>
                      </a:lnTo>
                      <a:lnTo>
                        <a:pt x="278" y="66"/>
                      </a:lnTo>
                      <a:lnTo>
                        <a:pt x="224" y="105"/>
                      </a:lnTo>
                      <a:lnTo>
                        <a:pt x="174" y="170"/>
                      </a:lnTo>
                      <a:lnTo>
                        <a:pt x="115" y="206"/>
                      </a:lnTo>
                      <a:lnTo>
                        <a:pt x="27" y="206"/>
                      </a:lnTo>
                      <a:lnTo>
                        <a:pt x="0" y="184"/>
                      </a:lnTo>
                      <a:lnTo>
                        <a:pt x="0" y="149"/>
                      </a:lnTo>
                      <a:lnTo>
                        <a:pt x="39" y="115"/>
                      </a:lnTo>
                      <a:lnTo>
                        <a:pt x="81" y="127"/>
                      </a:lnTo>
                      <a:lnTo>
                        <a:pt x="120" y="119"/>
                      </a:lnTo>
                      <a:lnTo>
                        <a:pt x="190" y="73"/>
                      </a:lnTo>
                      <a:lnTo>
                        <a:pt x="258" y="22"/>
                      </a:lnTo>
                      <a:lnTo>
                        <a:pt x="324" y="8"/>
                      </a:lnTo>
                      <a:lnTo>
                        <a:pt x="417" y="0"/>
                      </a:lnTo>
                      <a:lnTo>
                        <a:pt x="420" y="40"/>
                      </a:lnTo>
                      <a:lnTo>
                        <a:pt x="398" y="83"/>
                      </a:lnTo>
                      <a:lnTo>
                        <a:pt x="394" y="195"/>
                      </a:lnTo>
                      <a:lnTo>
                        <a:pt x="420" y="343"/>
                      </a:lnTo>
                      <a:lnTo>
                        <a:pt x="464" y="487"/>
                      </a:lnTo>
                      <a:lnTo>
                        <a:pt x="501" y="573"/>
                      </a:lnTo>
                      <a:lnTo>
                        <a:pt x="560" y="614"/>
                      </a:lnTo>
                      <a:lnTo>
                        <a:pt x="618" y="614"/>
                      </a:lnTo>
                      <a:lnTo>
                        <a:pt x="676" y="573"/>
                      </a:lnTo>
                      <a:lnTo>
                        <a:pt x="753" y="483"/>
                      </a:lnTo>
                      <a:lnTo>
                        <a:pt x="803" y="354"/>
                      </a:lnTo>
                      <a:lnTo>
                        <a:pt x="811" y="3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893" name="Freeform 50"/>
                <p:cNvSpPr>
                  <a:spLocks noChangeAspect="1"/>
                </p:cNvSpPr>
                <p:nvPr/>
              </p:nvSpPr>
              <p:spPr bwMode="auto">
                <a:xfrm>
                  <a:off x="3521" y="2146"/>
                  <a:ext cx="78" cy="127"/>
                </a:xfrm>
                <a:custGeom>
                  <a:avLst/>
                  <a:gdLst>
                    <a:gd name="T0" fmla="*/ 0 w 703"/>
                    <a:gd name="T1" fmla="*/ 0 h 1140"/>
                    <a:gd name="T2" fmla="*/ 0 w 703"/>
                    <a:gd name="T3" fmla="*/ 0 h 1140"/>
                    <a:gd name="T4" fmla="*/ 0 w 703"/>
                    <a:gd name="T5" fmla="*/ 0 h 1140"/>
                    <a:gd name="T6" fmla="*/ 0 w 703"/>
                    <a:gd name="T7" fmla="*/ 0 h 1140"/>
                    <a:gd name="T8" fmla="*/ 0 w 703"/>
                    <a:gd name="T9" fmla="*/ 0 h 1140"/>
                    <a:gd name="T10" fmla="*/ 0 w 703"/>
                    <a:gd name="T11" fmla="*/ 0 h 1140"/>
                    <a:gd name="T12" fmla="*/ 0 w 703"/>
                    <a:gd name="T13" fmla="*/ 0 h 1140"/>
                    <a:gd name="T14" fmla="*/ 0 w 703"/>
                    <a:gd name="T15" fmla="*/ 0 h 1140"/>
                    <a:gd name="T16" fmla="*/ 0 w 703"/>
                    <a:gd name="T17" fmla="*/ 0 h 1140"/>
                    <a:gd name="T18" fmla="*/ 0 w 703"/>
                    <a:gd name="T19" fmla="*/ 0 h 1140"/>
                    <a:gd name="T20" fmla="*/ 0 w 703"/>
                    <a:gd name="T21" fmla="*/ 0 h 1140"/>
                    <a:gd name="T22" fmla="*/ 0 w 703"/>
                    <a:gd name="T23" fmla="*/ 0 h 1140"/>
                    <a:gd name="T24" fmla="*/ 0 w 703"/>
                    <a:gd name="T25" fmla="*/ 0 h 1140"/>
                    <a:gd name="T26" fmla="*/ 0 w 703"/>
                    <a:gd name="T27" fmla="*/ 0 h 1140"/>
                    <a:gd name="T28" fmla="*/ 0 w 703"/>
                    <a:gd name="T29" fmla="*/ 0 h 1140"/>
                    <a:gd name="T30" fmla="*/ 0 w 703"/>
                    <a:gd name="T31" fmla="*/ 0 h 1140"/>
                    <a:gd name="T32" fmla="*/ 0 w 703"/>
                    <a:gd name="T33" fmla="*/ 0 h 1140"/>
                    <a:gd name="T34" fmla="*/ 0 w 703"/>
                    <a:gd name="T35" fmla="*/ 0 h 1140"/>
                    <a:gd name="T36" fmla="*/ 0 w 703"/>
                    <a:gd name="T37" fmla="*/ 0 h 1140"/>
                    <a:gd name="T38" fmla="*/ 0 w 703"/>
                    <a:gd name="T39" fmla="*/ 0 h 1140"/>
                    <a:gd name="T40" fmla="*/ 0 w 703"/>
                    <a:gd name="T41" fmla="*/ 0 h 1140"/>
                    <a:gd name="T42" fmla="*/ 0 w 703"/>
                    <a:gd name="T43" fmla="*/ 0 h 1140"/>
                    <a:gd name="T44" fmla="*/ 0 w 703"/>
                    <a:gd name="T45" fmla="*/ 0 h 1140"/>
                    <a:gd name="T46" fmla="*/ 0 w 703"/>
                    <a:gd name="T47" fmla="*/ 0 h 1140"/>
                    <a:gd name="T48" fmla="*/ 0 w 703"/>
                    <a:gd name="T49" fmla="*/ 0 h 1140"/>
                    <a:gd name="T50" fmla="*/ 0 w 703"/>
                    <a:gd name="T51" fmla="*/ 0 h 1140"/>
                    <a:gd name="T52" fmla="*/ 0 w 703"/>
                    <a:gd name="T53" fmla="*/ 0 h 1140"/>
                    <a:gd name="T54" fmla="*/ 0 w 703"/>
                    <a:gd name="T55" fmla="*/ 0 h 1140"/>
                    <a:gd name="T56" fmla="*/ 0 w 703"/>
                    <a:gd name="T57" fmla="*/ 0 h 1140"/>
                    <a:gd name="T58" fmla="*/ 0 w 703"/>
                    <a:gd name="T59" fmla="*/ 0 h 1140"/>
                    <a:gd name="T60" fmla="*/ 0 w 703"/>
                    <a:gd name="T61" fmla="*/ 0 h 1140"/>
                    <a:gd name="T62" fmla="*/ 0 w 703"/>
                    <a:gd name="T63" fmla="*/ 0 h 1140"/>
                    <a:gd name="T64" fmla="*/ 0 w 703"/>
                    <a:gd name="T65" fmla="*/ 0 h 1140"/>
                    <a:gd name="T66" fmla="*/ 0 w 703"/>
                    <a:gd name="T67" fmla="*/ 0 h 1140"/>
                    <a:gd name="T68" fmla="*/ 0 w 703"/>
                    <a:gd name="T69" fmla="*/ 0 h 1140"/>
                    <a:gd name="T70" fmla="*/ 0 w 703"/>
                    <a:gd name="T71" fmla="*/ 0 h 1140"/>
                    <a:gd name="T72" fmla="*/ 0 w 703"/>
                    <a:gd name="T73" fmla="*/ 0 h 1140"/>
                    <a:gd name="T74" fmla="*/ 0 w 703"/>
                    <a:gd name="T75" fmla="*/ 0 h 1140"/>
                    <a:gd name="T76" fmla="*/ 0 w 703"/>
                    <a:gd name="T77" fmla="*/ 0 h 1140"/>
                    <a:gd name="T78" fmla="*/ 0 w 703"/>
                    <a:gd name="T79" fmla="*/ 0 h 1140"/>
                    <a:gd name="T80" fmla="*/ 0 w 703"/>
                    <a:gd name="T81" fmla="*/ 0 h 1140"/>
                    <a:gd name="T82" fmla="*/ 0 w 703"/>
                    <a:gd name="T83" fmla="*/ 0 h 11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03"/>
                    <a:gd name="T127" fmla="*/ 0 h 1140"/>
                    <a:gd name="T128" fmla="*/ 703 w 703"/>
                    <a:gd name="T129" fmla="*/ 1140 h 11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03" h="1140">
                      <a:moveTo>
                        <a:pt x="448" y="865"/>
                      </a:moveTo>
                      <a:lnTo>
                        <a:pt x="563" y="974"/>
                      </a:lnTo>
                      <a:lnTo>
                        <a:pt x="610" y="974"/>
                      </a:lnTo>
                      <a:lnTo>
                        <a:pt x="687" y="1018"/>
                      </a:lnTo>
                      <a:lnTo>
                        <a:pt x="703" y="1067"/>
                      </a:lnTo>
                      <a:lnTo>
                        <a:pt x="679" y="1133"/>
                      </a:lnTo>
                      <a:lnTo>
                        <a:pt x="617" y="1140"/>
                      </a:lnTo>
                      <a:lnTo>
                        <a:pt x="540" y="1089"/>
                      </a:lnTo>
                      <a:lnTo>
                        <a:pt x="385" y="952"/>
                      </a:lnTo>
                      <a:lnTo>
                        <a:pt x="286" y="823"/>
                      </a:lnTo>
                      <a:lnTo>
                        <a:pt x="239" y="721"/>
                      </a:lnTo>
                      <a:lnTo>
                        <a:pt x="208" y="548"/>
                      </a:lnTo>
                      <a:lnTo>
                        <a:pt x="208" y="324"/>
                      </a:lnTo>
                      <a:lnTo>
                        <a:pt x="200" y="267"/>
                      </a:lnTo>
                      <a:lnTo>
                        <a:pt x="155" y="224"/>
                      </a:lnTo>
                      <a:lnTo>
                        <a:pt x="23" y="231"/>
                      </a:lnTo>
                      <a:lnTo>
                        <a:pt x="0" y="209"/>
                      </a:lnTo>
                      <a:lnTo>
                        <a:pt x="30" y="195"/>
                      </a:lnTo>
                      <a:lnTo>
                        <a:pt x="124" y="188"/>
                      </a:lnTo>
                      <a:lnTo>
                        <a:pt x="139" y="173"/>
                      </a:lnTo>
                      <a:lnTo>
                        <a:pt x="7" y="101"/>
                      </a:lnTo>
                      <a:lnTo>
                        <a:pt x="7" y="73"/>
                      </a:lnTo>
                      <a:lnTo>
                        <a:pt x="30" y="65"/>
                      </a:lnTo>
                      <a:lnTo>
                        <a:pt x="139" y="122"/>
                      </a:lnTo>
                      <a:lnTo>
                        <a:pt x="162" y="115"/>
                      </a:lnTo>
                      <a:lnTo>
                        <a:pt x="139" y="7"/>
                      </a:lnTo>
                      <a:lnTo>
                        <a:pt x="155" y="0"/>
                      </a:lnTo>
                      <a:lnTo>
                        <a:pt x="170" y="7"/>
                      </a:lnTo>
                      <a:lnTo>
                        <a:pt x="200" y="115"/>
                      </a:lnTo>
                      <a:lnTo>
                        <a:pt x="223" y="122"/>
                      </a:lnTo>
                      <a:lnTo>
                        <a:pt x="286" y="7"/>
                      </a:lnTo>
                      <a:lnTo>
                        <a:pt x="301" y="7"/>
                      </a:lnTo>
                      <a:lnTo>
                        <a:pt x="301" y="44"/>
                      </a:lnTo>
                      <a:lnTo>
                        <a:pt x="262" y="137"/>
                      </a:lnTo>
                      <a:lnTo>
                        <a:pt x="262" y="188"/>
                      </a:lnTo>
                      <a:lnTo>
                        <a:pt x="278" y="253"/>
                      </a:lnTo>
                      <a:lnTo>
                        <a:pt x="270" y="339"/>
                      </a:lnTo>
                      <a:lnTo>
                        <a:pt x="278" y="497"/>
                      </a:lnTo>
                      <a:lnTo>
                        <a:pt x="293" y="599"/>
                      </a:lnTo>
                      <a:lnTo>
                        <a:pt x="332" y="714"/>
                      </a:lnTo>
                      <a:lnTo>
                        <a:pt x="385" y="801"/>
                      </a:lnTo>
                      <a:lnTo>
                        <a:pt x="448" y="8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894" name="Freeform 51"/>
                <p:cNvSpPr>
                  <a:spLocks noChangeAspect="1"/>
                </p:cNvSpPr>
                <p:nvPr/>
              </p:nvSpPr>
              <p:spPr bwMode="auto">
                <a:xfrm>
                  <a:off x="3616" y="2157"/>
                  <a:ext cx="102" cy="119"/>
                </a:xfrm>
                <a:custGeom>
                  <a:avLst/>
                  <a:gdLst>
                    <a:gd name="T0" fmla="*/ 0 w 919"/>
                    <a:gd name="T1" fmla="*/ 0 h 1067"/>
                    <a:gd name="T2" fmla="*/ 0 w 919"/>
                    <a:gd name="T3" fmla="*/ 0 h 1067"/>
                    <a:gd name="T4" fmla="*/ 0 w 919"/>
                    <a:gd name="T5" fmla="*/ 0 h 1067"/>
                    <a:gd name="T6" fmla="*/ 0 w 919"/>
                    <a:gd name="T7" fmla="*/ 0 h 1067"/>
                    <a:gd name="T8" fmla="*/ 0 w 919"/>
                    <a:gd name="T9" fmla="*/ 0 h 1067"/>
                    <a:gd name="T10" fmla="*/ 0 w 919"/>
                    <a:gd name="T11" fmla="*/ 0 h 1067"/>
                    <a:gd name="T12" fmla="*/ 0 w 919"/>
                    <a:gd name="T13" fmla="*/ 0 h 1067"/>
                    <a:gd name="T14" fmla="*/ 0 w 919"/>
                    <a:gd name="T15" fmla="*/ 0 h 1067"/>
                    <a:gd name="T16" fmla="*/ 0 w 919"/>
                    <a:gd name="T17" fmla="*/ 0 h 1067"/>
                    <a:gd name="T18" fmla="*/ 0 w 919"/>
                    <a:gd name="T19" fmla="*/ 0 h 1067"/>
                    <a:gd name="T20" fmla="*/ 0 w 919"/>
                    <a:gd name="T21" fmla="*/ 0 h 1067"/>
                    <a:gd name="T22" fmla="*/ 0 w 919"/>
                    <a:gd name="T23" fmla="*/ 0 h 1067"/>
                    <a:gd name="T24" fmla="*/ 0 w 919"/>
                    <a:gd name="T25" fmla="*/ 0 h 1067"/>
                    <a:gd name="T26" fmla="*/ 0 w 919"/>
                    <a:gd name="T27" fmla="*/ 0 h 1067"/>
                    <a:gd name="T28" fmla="*/ 0 w 919"/>
                    <a:gd name="T29" fmla="*/ 0 h 1067"/>
                    <a:gd name="T30" fmla="*/ 0 w 919"/>
                    <a:gd name="T31" fmla="*/ 0 h 1067"/>
                    <a:gd name="T32" fmla="*/ 0 w 919"/>
                    <a:gd name="T33" fmla="*/ 0 h 1067"/>
                    <a:gd name="T34" fmla="*/ 0 w 919"/>
                    <a:gd name="T35" fmla="*/ 0 h 1067"/>
                    <a:gd name="T36" fmla="*/ 0 w 919"/>
                    <a:gd name="T37" fmla="*/ 0 h 1067"/>
                    <a:gd name="T38" fmla="*/ 0 w 919"/>
                    <a:gd name="T39" fmla="*/ 0 h 1067"/>
                    <a:gd name="T40" fmla="*/ 0 w 919"/>
                    <a:gd name="T41" fmla="*/ 0 h 1067"/>
                    <a:gd name="T42" fmla="*/ 0 w 919"/>
                    <a:gd name="T43" fmla="*/ 0 h 1067"/>
                    <a:gd name="T44" fmla="*/ 0 w 919"/>
                    <a:gd name="T45" fmla="*/ 0 h 1067"/>
                    <a:gd name="T46" fmla="*/ 0 w 919"/>
                    <a:gd name="T47" fmla="*/ 0 h 1067"/>
                    <a:gd name="T48" fmla="*/ 0 w 919"/>
                    <a:gd name="T49" fmla="*/ 0 h 1067"/>
                    <a:gd name="T50" fmla="*/ 0 w 919"/>
                    <a:gd name="T51" fmla="*/ 0 h 1067"/>
                    <a:gd name="T52" fmla="*/ 0 w 919"/>
                    <a:gd name="T53" fmla="*/ 0 h 1067"/>
                    <a:gd name="T54" fmla="*/ 0 w 919"/>
                    <a:gd name="T55" fmla="*/ 0 h 1067"/>
                    <a:gd name="T56" fmla="*/ 0 w 919"/>
                    <a:gd name="T57" fmla="*/ 0 h 1067"/>
                    <a:gd name="T58" fmla="*/ 0 w 919"/>
                    <a:gd name="T59" fmla="*/ 0 h 1067"/>
                    <a:gd name="T60" fmla="*/ 0 w 919"/>
                    <a:gd name="T61" fmla="*/ 0 h 1067"/>
                    <a:gd name="T62" fmla="*/ 0 w 919"/>
                    <a:gd name="T63" fmla="*/ 0 h 1067"/>
                    <a:gd name="T64" fmla="*/ 0 w 919"/>
                    <a:gd name="T65" fmla="*/ 0 h 1067"/>
                    <a:gd name="T66" fmla="*/ 0 w 919"/>
                    <a:gd name="T67" fmla="*/ 0 h 1067"/>
                    <a:gd name="T68" fmla="*/ 0 w 919"/>
                    <a:gd name="T69" fmla="*/ 0 h 1067"/>
                    <a:gd name="T70" fmla="*/ 0 w 919"/>
                    <a:gd name="T71" fmla="*/ 0 h 1067"/>
                    <a:gd name="T72" fmla="*/ 0 w 919"/>
                    <a:gd name="T73" fmla="*/ 0 h 1067"/>
                    <a:gd name="T74" fmla="*/ 0 w 919"/>
                    <a:gd name="T75" fmla="*/ 0 h 1067"/>
                    <a:gd name="T76" fmla="*/ 0 w 919"/>
                    <a:gd name="T77" fmla="*/ 0 h 1067"/>
                    <a:gd name="T78" fmla="*/ 0 w 919"/>
                    <a:gd name="T79" fmla="*/ 0 h 1067"/>
                    <a:gd name="T80" fmla="*/ 0 w 919"/>
                    <a:gd name="T81" fmla="*/ 0 h 1067"/>
                    <a:gd name="T82" fmla="*/ 0 w 919"/>
                    <a:gd name="T83" fmla="*/ 0 h 1067"/>
                    <a:gd name="T84" fmla="*/ 0 w 919"/>
                    <a:gd name="T85" fmla="*/ 0 h 1067"/>
                    <a:gd name="T86" fmla="*/ 0 w 919"/>
                    <a:gd name="T87" fmla="*/ 0 h 10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9"/>
                    <a:gd name="T133" fmla="*/ 0 h 1067"/>
                    <a:gd name="T134" fmla="*/ 919 w 919"/>
                    <a:gd name="T135" fmla="*/ 1067 h 10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9" h="1067">
                      <a:moveTo>
                        <a:pt x="16" y="945"/>
                      </a:moveTo>
                      <a:lnTo>
                        <a:pt x="0" y="994"/>
                      </a:lnTo>
                      <a:lnTo>
                        <a:pt x="16" y="1067"/>
                      </a:lnTo>
                      <a:lnTo>
                        <a:pt x="70" y="1067"/>
                      </a:lnTo>
                      <a:lnTo>
                        <a:pt x="232" y="1038"/>
                      </a:lnTo>
                      <a:lnTo>
                        <a:pt x="410" y="980"/>
                      </a:lnTo>
                      <a:lnTo>
                        <a:pt x="556" y="887"/>
                      </a:lnTo>
                      <a:lnTo>
                        <a:pt x="642" y="764"/>
                      </a:lnTo>
                      <a:lnTo>
                        <a:pt x="718" y="555"/>
                      </a:lnTo>
                      <a:lnTo>
                        <a:pt x="741" y="360"/>
                      </a:lnTo>
                      <a:lnTo>
                        <a:pt x="741" y="267"/>
                      </a:lnTo>
                      <a:lnTo>
                        <a:pt x="780" y="209"/>
                      </a:lnTo>
                      <a:lnTo>
                        <a:pt x="849" y="187"/>
                      </a:lnTo>
                      <a:lnTo>
                        <a:pt x="911" y="187"/>
                      </a:lnTo>
                      <a:lnTo>
                        <a:pt x="919" y="158"/>
                      </a:lnTo>
                      <a:lnTo>
                        <a:pt x="827" y="165"/>
                      </a:lnTo>
                      <a:lnTo>
                        <a:pt x="811" y="144"/>
                      </a:lnTo>
                      <a:lnTo>
                        <a:pt x="888" y="65"/>
                      </a:lnTo>
                      <a:lnTo>
                        <a:pt x="872" y="43"/>
                      </a:lnTo>
                      <a:lnTo>
                        <a:pt x="857" y="58"/>
                      </a:lnTo>
                      <a:lnTo>
                        <a:pt x="796" y="115"/>
                      </a:lnTo>
                      <a:lnTo>
                        <a:pt x="780" y="115"/>
                      </a:lnTo>
                      <a:lnTo>
                        <a:pt x="780" y="14"/>
                      </a:lnTo>
                      <a:lnTo>
                        <a:pt x="765" y="0"/>
                      </a:lnTo>
                      <a:lnTo>
                        <a:pt x="741" y="7"/>
                      </a:lnTo>
                      <a:lnTo>
                        <a:pt x="749" y="115"/>
                      </a:lnTo>
                      <a:lnTo>
                        <a:pt x="734" y="122"/>
                      </a:lnTo>
                      <a:lnTo>
                        <a:pt x="671" y="65"/>
                      </a:lnTo>
                      <a:lnTo>
                        <a:pt x="626" y="58"/>
                      </a:lnTo>
                      <a:lnTo>
                        <a:pt x="634" y="87"/>
                      </a:lnTo>
                      <a:lnTo>
                        <a:pt x="703" y="151"/>
                      </a:lnTo>
                      <a:lnTo>
                        <a:pt x="703" y="187"/>
                      </a:lnTo>
                      <a:lnTo>
                        <a:pt x="679" y="260"/>
                      </a:lnTo>
                      <a:lnTo>
                        <a:pt x="679" y="324"/>
                      </a:lnTo>
                      <a:lnTo>
                        <a:pt x="679" y="433"/>
                      </a:lnTo>
                      <a:lnTo>
                        <a:pt x="648" y="570"/>
                      </a:lnTo>
                      <a:lnTo>
                        <a:pt x="618" y="656"/>
                      </a:lnTo>
                      <a:lnTo>
                        <a:pt x="564" y="764"/>
                      </a:lnTo>
                      <a:lnTo>
                        <a:pt x="502" y="850"/>
                      </a:lnTo>
                      <a:lnTo>
                        <a:pt x="456" y="894"/>
                      </a:lnTo>
                      <a:lnTo>
                        <a:pt x="332" y="930"/>
                      </a:lnTo>
                      <a:lnTo>
                        <a:pt x="217" y="945"/>
                      </a:lnTo>
                      <a:lnTo>
                        <a:pt x="100" y="959"/>
                      </a:lnTo>
                      <a:lnTo>
                        <a:pt x="16" y="94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0884" name="AutoShape 52"/>
              <p:cNvSpPr>
                <a:spLocks noChangeAspect="1" noChangeArrowheads="1"/>
              </p:cNvSpPr>
              <p:nvPr/>
            </p:nvSpPr>
            <p:spPr bwMode="auto">
              <a:xfrm>
                <a:off x="3197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400" baseline="-8000">
                    <a:solidFill>
                      <a:srgbClr val="000000"/>
                    </a:solidFill>
                    <a:cs typeface="Arial" pitchFamily="34" charset="0"/>
                  </a:rPr>
                  <a:t>79 km</a:t>
                </a:r>
                <a:endParaRPr lang="en-CA" altLang="en-US" sz="2400" baseline="-8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20885" name="Line 53"/>
              <p:cNvSpPr>
                <a:spLocks noChangeAspect="1" noChangeShapeType="1"/>
              </p:cNvSpPr>
              <p:nvPr/>
            </p:nvSpPr>
            <p:spPr bwMode="auto">
              <a:xfrm>
                <a:off x="3325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0886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3694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400" baseline="-8000">
                    <a:solidFill>
                      <a:srgbClr val="000000"/>
                    </a:solidFill>
                    <a:cs typeface="Arial" pitchFamily="34" charset="0"/>
                  </a:rPr>
                  <a:t>75 km</a:t>
                </a:r>
                <a:endParaRPr lang="en-CA" altLang="en-US" sz="2400" baseline="-8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20887" name="Line 55"/>
              <p:cNvSpPr>
                <a:spLocks noChangeAspect="1" noChangeShapeType="1"/>
              </p:cNvSpPr>
              <p:nvPr/>
            </p:nvSpPr>
            <p:spPr bwMode="auto">
              <a:xfrm>
                <a:off x="3822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0888" name="Oval 56"/>
              <p:cNvSpPr>
                <a:spLocks noChangeAspect="1" noChangeArrowheads="1"/>
              </p:cNvSpPr>
              <p:nvPr/>
            </p:nvSpPr>
            <p:spPr bwMode="auto">
              <a:xfrm>
                <a:off x="3120" y="1872"/>
                <a:ext cx="907" cy="907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0876" name="Group 57"/>
            <p:cNvGrpSpPr>
              <a:grpSpLocks noChangeAspect="1"/>
            </p:cNvGrpSpPr>
            <p:nvPr/>
          </p:nvGrpSpPr>
          <p:grpSpPr bwMode="auto">
            <a:xfrm>
              <a:off x="624" y="3312"/>
              <a:ext cx="432" cy="240"/>
              <a:chOff x="-1152" y="3504"/>
              <a:chExt cx="432" cy="240"/>
            </a:xfrm>
          </p:grpSpPr>
          <p:grpSp>
            <p:nvGrpSpPr>
              <p:cNvPr id="420877" name="Group 58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420880" name="AutoShap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400" baseline="-8000">
                      <a:solidFill>
                        <a:srgbClr val="000000"/>
                      </a:solidFill>
                      <a:cs typeface="Arial" pitchFamily="34" charset="0"/>
                    </a:rPr>
                    <a:t>Exit</a:t>
                  </a:r>
                  <a:endParaRPr lang="en-CA" altLang="en-US" sz="2400" baseline="-80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0881" name="Line 60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0878" name="Line 6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0879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420872" name="Picture 63" descr="captur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89388"/>
            <a:ext cx="3429000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873" name="Freeform 64"/>
          <p:cNvSpPr>
            <a:spLocks/>
          </p:cNvSpPr>
          <p:nvPr/>
        </p:nvSpPr>
        <p:spPr bwMode="auto">
          <a:xfrm>
            <a:off x="5791200" y="4400550"/>
            <a:ext cx="157163" cy="1576388"/>
          </a:xfrm>
          <a:custGeom>
            <a:avLst/>
            <a:gdLst>
              <a:gd name="T0" fmla="*/ 0 w 99"/>
              <a:gd name="T1" fmla="*/ 0 h 993"/>
              <a:gd name="T2" fmla="*/ 2147483647 w 99"/>
              <a:gd name="T3" fmla="*/ 2147483647 h 993"/>
              <a:gd name="T4" fmla="*/ 2147483647 w 99"/>
              <a:gd name="T5" fmla="*/ 2147483647 h 993"/>
              <a:gd name="T6" fmla="*/ 0 60000 65536"/>
              <a:gd name="T7" fmla="*/ 0 60000 65536"/>
              <a:gd name="T8" fmla="*/ 0 60000 65536"/>
              <a:gd name="T9" fmla="*/ 0 w 99"/>
              <a:gd name="T10" fmla="*/ 0 h 993"/>
              <a:gd name="T11" fmla="*/ 99 w 99"/>
              <a:gd name="T12" fmla="*/ 993 h 9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9" h="993">
                <a:moveTo>
                  <a:pt x="0" y="0"/>
                </a:moveTo>
                <a:cubicBezTo>
                  <a:pt x="15" y="68"/>
                  <a:pt x="83" y="244"/>
                  <a:pt x="91" y="409"/>
                </a:cubicBezTo>
                <a:cubicBezTo>
                  <a:pt x="99" y="574"/>
                  <a:pt x="59" y="871"/>
                  <a:pt x="50" y="993"/>
                </a:cubicBezTo>
              </a:path>
            </a:pathLst>
          </a:custGeom>
          <a:noFill/>
          <a:ln w="38100" cap="flat" cmpd="sng">
            <a:solidFill>
              <a:schemeClr val="hlink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20874" name="Oval 65"/>
          <p:cNvSpPr>
            <a:spLocks noChangeArrowheads="1"/>
          </p:cNvSpPr>
          <p:nvPr/>
        </p:nvSpPr>
        <p:spPr bwMode="auto">
          <a:xfrm>
            <a:off x="5499100" y="4027488"/>
            <a:ext cx="381000" cy="381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CA" altLang="en-US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cs typeface="Arial" pitchFamily="34" charset="0"/>
              </a:rPr>
              <a:t>Heap Data Structure</a:t>
            </a:r>
          </a:p>
        </p:txBody>
      </p:sp>
      <p:pic>
        <p:nvPicPr>
          <p:cNvPr id="421891" name="Picture 3" descr="captu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4290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0756" name="Picture 4" descr="capture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09800"/>
            <a:ext cx="28194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51100" y="2247900"/>
            <a:ext cx="4635500" cy="1949450"/>
            <a:chOff x="1544" y="1416"/>
            <a:chExt cx="2920" cy="1228"/>
          </a:xfrm>
        </p:grpSpPr>
        <p:sp>
          <p:nvSpPr>
            <p:cNvPr id="421913" name="Freeform 6"/>
            <p:cNvSpPr>
              <a:spLocks/>
            </p:cNvSpPr>
            <p:nvPr/>
          </p:nvSpPr>
          <p:spPr bwMode="auto">
            <a:xfrm>
              <a:off x="1728" y="1651"/>
              <a:ext cx="99" cy="993"/>
            </a:xfrm>
            <a:custGeom>
              <a:avLst/>
              <a:gdLst>
                <a:gd name="T0" fmla="*/ 0 w 99"/>
                <a:gd name="T1" fmla="*/ 0 h 993"/>
                <a:gd name="T2" fmla="*/ 91 w 99"/>
                <a:gd name="T3" fmla="*/ 409 h 993"/>
                <a:gd name="T4" fmla="*/ 50 w 99"/>
                <a:gd name="T5" fmla="*/ 993 h 993"/>
                <a:gd name="T6" fmla="*/ 0 60000 65536"/>
                <a:gd name="T7" fmla="*/ 0 60000 65536"/>
                <a:gd name="T8" fmla="*/ 0 60000 65536"/>
                <a:gd name="T9" fmla="*/ 0 w 99"/>
                <a:gd name="T10" fmla="*/ 0 h 993"/>
                <a:gd name="T11" fmla="*/ 99 w 99"/>
                <a:gd name="T12" fmla="*/ 993 h 9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" h="993">
                  <a:moveTo>
                    <a:pt x="0" y="0"/>
                  </a:moveTo>
                  <a:cubicBezTo>
                    <a:pt x="15" y="68"/>
                    <a:pt x="83" y="244"/>
                    <a:pt x="91" y="409"/>
                  </a:cubicBezTo>
                  <a:cubicBezTo>
                    <a:pt x="99" y="574"/>
                    <a:pt x="59" y="871"/>
                    <a:pt x="50" y="993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21914" name="Oval 7"/>
            <p:cNvSpPr>
              <a:spLocks noChangeArrowheads="1"/>
            </p:cNvSpPr>
            <p:nvPr/>
          </p:nvSpPr>
          <p:spPr bwMode="auto">
            <a:xfrm>
              <a:off x="1544" y="1416"/>
              <a:ext cx="240" cy="2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21915" name="Freeform 8"/>
            <p:cNvSpPr>
              <a:spLocks/>
            </p:cNvSpPr>
            <p:nvPr/>
          </p:nvSpPr>
          <p:spPr bwMode="auto">
            <a:xfrm>
              <a:off x="4282" y="1651"/>
              <a:ext cx="138" cy="344"/>
            </a:xfrm>
            <a:custGeom>
              <a:avLst/>
              <a:gdLst>
                <a:gd name="T0" fmla="*/ 126 w 138"/>
                <a:gd name="T1" fmla="*/ 0 h 344"/>
                <a:gd name="T2" fmla="*/ 117 w 138"/>
                <a:gd name="T3" fmla="*/ 186 h 344"/>
                <a:gd name="T4" fmla="*/ 0 w 138"/>
                <a:gd name="T5" fmla="*/ 344 h 344"/>
                <a:gd name="T6" fmla="*/ 0 60000 65536"/>
                <a:gd name="T7" fmla="*/ 0 60000 65536"/>
                <a:gd name="T8" fmla="*/ 0 60000 65536"/>
                <a:gd name="T9" fmla="*/ 0 w 138"/>
                <a:gd name="T10" fmla="*/ 0 h 344"/>
                <a:gd name="T11" fmla="*/ 138 w 138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8" h="344">
                  <a:moveTo>
                    <a:pt x="126" y="0"/>
                  </a:moveTo>
                  <a:cubicBezTo>
                    <a:pt x="124" y="31"/>
                    <a:pt x="138" y="129"/>
                    <a:pt x="117" y="186"/>
                  </a:cubicBezTo>
                  <a:cubicBezTo>
                    <a:pt x="96" y="243"/>
                    <a:pt x="24" y="311"/>
                    <a:pt x="0" y="344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21916" name="Oval 9"/>
            <p:cNvSpPr>
              <a:spLocks noChangeArrowheads="1"/>
            </p:cNvSpPr>
            <p:nvPr/>
          </p:nvSpPr>
          <p:spPr bwMode="auto">
            <a:xfrm>
              <a:off x="4224" y="1416"/>
              <a:ext cx="240" cy="240"/>
            </a:xfrm>
            <a:prstGeom prst="ellips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203325" y="3962400"/>
            <a:ext cx="3146425" cy="1371600"/>
            <a:chOff x="758" y="2496"/>
            <a:chExt cx="1982" cy="864"/>
          </a:xfrm>
        </p:grpSpPr>
        <p:sp>
          <p:nvSpPr>
            <p:cNvPr id="421904" name="Text Box 11"/>
            <p:cNvSpPr txBox="1">
              <a:spLocks noChangeArrowheads="1"/>
            </p:cNvSpPr>
            <p:nvPr/>
          </p:nvSpPr>
          <p:spPr bwMode="auto">
            <a:xfrm>
              <a:off x="960" y="3014"/>
              <a:ext cx="6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9900"/>
                  </a:solidFill>
                  <a:cs typeface="Arial" pitchFamily="34" charset="0"/>
                </a:rPr>
                <a:t>Heap</a:t>
              </a:r>
            </a:p>
          </p:txBody>
        </p:sp>
        <p:sp>
          <p:nvSpPr>
            <p:cNvPr id="421905" name="Text Box 12"/>
            <p:cNvSpPr txBox="1">
              <a:spLocks noChangeArrowheads="1"/>
            </p:cNvSpPr>
            <p:nvPr/>
          </p:nvSpPr>
          <p:spPr bwMode="auto">
            <a:xfrm>
              <a:off x="2064" y="3014"/>
              <a:ext cx="6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9900"/>
                  </a:solidFill>
                  <a:cs typeface="Arial" pitchFamily="34" charset="0"/>
                </a:rPr>
                <a:t>Array</a:t>
              </a:r>
            </a:p>
          </p:txBody>
        </p:sp>
        <p:sp>
          <p:nvSpPr>
            <p:cNvPr id="421906" name="Line 13"/>
            <p:cNvSpPr>
              <a:spLocks noChangeShapeType="1"/>
            </p:cNvSpPr>
            <p:nvPr/>
          </p:nvSpPr>
          <p:spPr bwMode="auto">
            <a:xfrm flipH="1">
              <a:off x="1824" y="2496"/>
              <a:ext cx="96" cy="52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grpSp>
          <p:nvGrpSpPr>
            <p:cNvPr id="421907" name="Group 14"/>
            <p:cNvGrpSpPr>
              <a:grpSpLocks/>
            </p:cNvGrpSpPr>
            <p:nvPr/>
          </p:nvGrpSpPr>
          <p:grpSpPr bwMode="auto">
            <a:xfrm>
              <a:off x="758" y="2600"/>
              <a:ext cx="1042" cy="258"/>
              <a:chOff x="758" y="2600"/>
              <a:chExt cx="1042" cy="258"/>
            </a:xfrm>
          </p:grpSpPr>
          <p:sp>
            <p:nvSpPr>
              <p:cNvPr id="421908" name="Text Box 15"/>
              <p:cNvSpPr txBox="1">
                <a:spLocks noChangeArrowheads="1"/>
              </p:cNvSpPr>
              <p:nvPr/>
            </p:nvSpPr>
            <p:spPr bwMode="auto">
              <a:xfrm>
                <a:off x="758" y="260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421909" name="Text Box 16"/>
              <p:cNvSpPr txBox="1">
                <a:spLocks noChangeArrowheads="1"/>
              </p:cNvSpPr>
              <p:nvPr/>
            </p:nvSpPr>
            <p:spPr bwMode="auto">
              <a:xfrm>
                <a:off x="956" y="260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421910" name="Text Box 17"/>
              <p:cNvSpPr txBox="1">
                <a:spLocks noChangeArrowheads="1"/>
              </p:cNvSpPr>
              <p:nvPr/>
            </p:nvSpPr>
            <p:spPr bwMode="auto">
              <a:xfrm>
                <a:off x="1162" y="260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421911" name="Text Box 18"/>
              <p:cNvSpPr txBox="1">
                <a:spLocks noChangeArrowheads="1"/>
              </p:cNvSpPr>
              <p:nvPr/>
            </p:nvSpPr>
            <p:spPr bwMode="auto">
              <a:xfrm>
                <a:off x="1376" y="260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21912" name="Text Box 19"/>
              <p:cNvSpPr txBox="1">
                <a:spLocks noChangeArrowheads="1"/>
              </p:cNvSpPr>
              <p:nvPr/>
            </p:nvSpPr>
            <p:spPr bwMode="auto">
              <a:xfrm>
                <a:off x="1604" y="260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143000" y="1981200"/>
            <a:ext cx="2978150" cy="2057400"/>
            <a:chOff x="720" y="1248"/>
            <a:chExt cx="1876" cy="1296"/>
          </a:xfrm>
        </p:grpSpPr>
        <p:grpSp>
          <p:nvGrpSpPr>
            <p:cNvPr id="421896" name="Group 21"/>
            <p:cNvGrpSpPr>
              <a:grpSpLocks/>
            </p:cNvGrpSpPr>
            <p:nvPr/>
          </p:nvGrpSpPr>
          <p:grpSpPr bwMode="auto">
            <a:xfrm>
              <a:off x="760" y="2014"/>
              <a:ext cx="1664" cy="530"/>
              <a:chOff x="760" y="2014"/>
              <a:chExt cx="1664" cy="530"/>
            </a:xfrm>
          </p:grpSpPr>
          <p:sp>
            <p:nvSpPr>
              <p:cNvPr id="421900" name="Text Box 22"/>
              <p:cNvSpPr txBox="1">
                <a:spLocks noChangeArrowheads="1"/>
              </p:cNvSpPr>
              <p:nvPr/>
            </p:nvSpPr>
            <p:spPr bwMode="auto">
              <a:xfrm>
                <a:off x="1080" y="229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9</a:t>
                </a:r>
              </a:p>
            </p:txBody>
          </p:sp>
          <p:sp>
            <p:nvSpPr>
              <p:cNvPr id="421901" name="Text Box 23"/>
              <p:cNvSpPr txBox="1">
                <a:spLocks noChangeArrowheads="1"/>
              </p:cNvSpPr>
              <p:nvPr/>
            </p:nvSpPr>
            <p:spPr bwMode="auto">
              <a:xfrm>
                <a:off x="760" y="228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8</a:t>
                </a:r>
              </a:p>
            </p:txBody>
          </p:sp>
          <p:sp>
            <p:nvSpPr>
              <p:cNvPr id="421902" name="Text Box 24"/>
              <p:cNvSpPr txBox="1">
                <a:spLocks noChangeArrowheads="1"/>
              </p:cNvSpPr>
              <p:nvPr/>
            </p:nvSpPr>
            <p:spPr bwMode="auto">
              <a:xfrm>
                <a:off x="2228" y="2014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7</a:t>
                </a:r>
              </a:p>
            </p:txBody>
          </p:sp>
          <p:sp>
            <p:nvSpPr>
              <p:cNvPr id="421903" name="Text Box 25"/>
              <p:cNvSpPr txBox="1">
                <a:spLocks noChangeArrowheads="1"/>
              </p:cNvSpPr>
              <p:nvPr/>
            </p:nvSpPr>
            <p:spPr bwMode="auto">
              <a:xfrm>
                <a:off x="1840" y="2030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2000" b="1" i="1">
                    <a:solidFill>
                      <a:srgbClr val="000000"/>
                    </a:solidFill>
                    <a:cs typeface="Arial" pitchFamily="34" charset="0"/>
                  </a:rPr>
                  <a:t>6</a:t>
                </a:r>
              </a:p>
            </p:txBody>
          </p:sp>
        </p:grpSp>
        <p:sp>
          <p:nvSpPr>
            <p:cNvPr id="421897" name="Freeform 26"/>
            <p:cNvSpPr>
              <a:spLocks/>
            </p:cNvSpPr>
            <p:nvPr/>
          </p:nvSpPr>
          <p:spPr bwMode="auto">
            <a:xfrm>
              <a:off x="720" y="1248"/>
              <a:ext cx="1776" cy="1008"/>
            </a:xfrm>
            <a:custGeom>
              <a:avLst/>
              <a:gdLst>
                <a:gd name="T0" fmla="*/ 960 w 1776"/>
                <a:gd name="T1" fmla="*/ 0 h 1008"/>
                <a:gd name="T2" fmla="*/ 0 w 1776"/>
                <a:gd name="T3" fmla="*/ 1008 h 1008"/>
                <a:gd name="T4" fmla="*/ 1056 w 1776"/>
                <a:gd name="T5" fmla="*/ 1008 h 1008"/>
                <a:gd name="T6" fmla="*/ 1056 w 1776"/>
                <a:gd name="T7" fmla="*/ 720 h 1008"/>
                <a:gd name="T8" fmla="*/ 1776 w 1776"/>
                <a:gd name="T9" fmla="*/ 720 h 1008"/>
                <a:gd name="T10" fmla="*/ 960 w 1776"/>
                <a:gd name="T11" fmla="*/ 0 h 10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76"/>
                <a:gd name="T19" fmla="*/ 0 h 1008"/>
                <a:gd name="T20" fmla="*/ 1776 w 1776"/>
                <a:gd name="T21" fmla="*/ 1008 h 10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76" h="1008">
                  <a:moveTo>
                    <a:pt x="960" y="0"/>
                  </a:moveTo>
                  <a:lnTo>
                    <a:pt x="0" y="1008"/>
                  </a:lnTo>
                  <a:lnTo>
                    <a:pt x="1056" y="1008"/>
                  </a:lnTo>
                  <a:lnTo>
                    <a:pt x="1056" y="720"/>
                  </a:lnTo>
                  <a:lnTo>
                    <a:pt x="1776" y="720"/>
                  </a:lnTo>
                  <a:lnTo>
                    <a:pt x="960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21898" name="Text Box 27"/>
            <p:cNvSpPr txBox="1">
              <a:spLocks noChangeArrowheads="1"/>
            </p:cNvSpPr>
            <p:nvPr/>
          </p:nvSpPr>
          <p:spPr bwMode="auto">
            <a:xfrm>
              <a:off x="720" y="1382"/>
              <a:ext cx="6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9900"/>
                  </a:solidFill>
                  <a:cs typeface="Arial" pitchFamily="34" charset="0"/>
                </a:rPr>
                <a:t>Heap</a:t>
              </a:r>
            </a:p>
          </p:txBody>
        </p:sp>
        <p:sp>
          <p:nvSpPr>
            <p:cNvPr id="421899" name="Text Box 28"/>
            <p:cNvSpPr txBox="1">
              <a:spLocks noChangeArrowheads="1"/>
            </p:cNvSpPr>
            <p:nvPr/>
          </p:nvSpPr>
          <p:spPr bwMode="auto">
            <a:xfrm>
              <a:off x="1920" y="2112"/>
              <a:ext cx="67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9900"/>
                  </a:solidFill>
                  <a:cs typeface="Arial" pitchFamily="34" charset="0"/>
                </a:rPr>
                <a:t>Array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Heap Sort</a:t>
            </a:r>
          </a:p>
        </p:txBody>
      </p:sp>
      <p:grpSp>
        <p:nvGrpSpPr>
          <p:cNvPr id="422915" name="Group 3"/>
          <p:cNvGrpSpPr>
            <a:grpSpLocks noChangeAspect="1"/>
          </p:cNvGrpSpPr>
          <p:nvPr/>
        </p:nvGrpSpPr>
        <p:grpSpPr bwMode="auto">
          <a:xfrm>
            <a:off x="381000" y="914400"/>
            <a:ext cx="1439863" cy="1439863"/>
            <a:chOff x="4464" y="2736"/>
            <a:chExt cx="912" cy="912"/>
          </a:xfrm>
        </p:grpSpPr>
        <p:grpSp>
          <p:nvGrpSpPr>
            <p:cNvPr id="422977" name="Group 4"/>
            <p:cNvGrpSpPr>
              <a:grpSpLocks noChangeAspect="1"/>
            </p:cNvGrpSpPr>
            <p:nvPr/>
          </p:nvGrpSpPr>
          <p:grpSpPr bwMode="auto">
            <a:xfrm>
              <a:off x="4560" y="2832"/>
              <a:ext cx="744" cy="672"/>
              <a:chOff x="1224" y="2539"/>
              <a:chExt cx="2280" cy="1785"/>
            </a:xfrm>
          </p:grpSpPr>
          <p:sp>
            <p:nvSpPr>
              <p:cNvPr id="422979" name="Freeform 5" descr="Green marble"/>
              <p:cNvSpPr>
                <a:spLocks noChangeAspect="1"/>
              </p:cNvSpPr>
              <p:nvPr/>
            </p:nvSpPr>
            <p:spPr bwMode="auto">
              <a:xfrm>
                <a:off x="1224" y="2539"/>
                <a:ext cx="2280" cy="1785"/>
              </a:xfrm>
              <a:custGeom>
                <a:avLst/>
                <a:gdLst>
                  <a:gd name="T0" fmla="*/ 748 w 2280"/>
                  <a:gd name="T1" fmla="*/ 30 h 1785"/>
                  <a:gd name="T2" fmla="*/ 1224 w 2280"/>
                  <a:gd name="T3" fmla="*/ 305 h 1785"/>
                  <a:gd name="T4" fmla="*/ 2184 w 2280"/>
                  <a:gd name="T5" fmla="*/ 257 h 1785"/>
                  <a:gd name="T6" fmla="*/ 1800 w 2280"/>
                  <a:gd name="T7" fmla="*/ 1121 h 1785"/>
                  <a:gd name="T8" fmla="*/ 1743 w 2280"/>
                  <a:gd name="T9" fmla="*/ 1313 h 1785"/>
                  <a:gd name="T10" fmla="*/ 1717 w 2280"/>
                  <a:gd name="T11" fmla="*/ 1479 h 1785"/>
                  <a:gd name="T12" fmla="*/ 1560 w 2280"/>
                  <a:gd name="T13" fmla="*/ 1549 h 1785"/>
                  <a:gd name="T14" fmla="*/ 1272 w 2280"/>
                  <a:gd name="T15" fmla="*/ 1553 h 1785"/>
                  <a:gd name="T16" fmla="*/ 168 w 2280"/>
                  <a:gd name="T17" fmla="*/ 1649 h 1785"/>
                  <a:gd name="T18" fmla="*/ 264 w 2280"/>
                  <a:gd name="T19" fmla="*/ 737 h 1785"/>
                  <a:gd name="T20" fmla="*/ 425 w 2280"/>
                  <a:gd name="T21" fmla="*/ 126 h 1785"/>
                  <a:gd name="T22" fmla="*/ 748 w 2280"/>
                  <a:gd name="T23" fmla="*/ 3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grpSp>
            <p:nvGrpSpPr>
              <p:cNvPr id="422980" name="Group 6"/>
              <p:cNvGrpSpPr>
                <a:grpSpLocks noChangeAspect="1"/>
              </p:cNvGrpSpPr>
              <p:nvPr/>
            </p:nvGrpSpPr>
            <p:grpSpPr bwMode="auto">
              <a:xfrm>
                <a:off x="1584" y="2688"/>
                <a:ext cx="1216" cy="1440"/>
                <a:chOff x="2641" y="1488"/>
                <a:chExt cx="2655" cy="2488"/>
              </a:xfrm>
            </p:grpSpPr>
            <p:grpSp>
              <p:nvGrpSpPr>
                <p:cNvPr id="422981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2641" y="1488"/>
                  <a:ext cx="2496" cy="2436"/>
                  <a:chOff x="2641" y="1488"/>
                  <a:chExt cx="2496" cy="2436"/>
                </a:xfrm>
              </p:grpSpPr>
              <p:sp>
                <p:nvSpPr>
                  <p:cNvPr id="42298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3465" y="1900"/>
                    <a:ext cx="434" cy="514"/>
                  </a:xfrm>
                  <a:custGeom>
                    <a:avLst/>
                    <a:gdLst>
                      <a:gd name="T0" fmla="*/ 132 w 434"/>
                      <a:gd name="T1" fmla="*/ 186 h 514"/>
                      <a:gd name="T2" fmla="*/ 157 w 434"/>
                      <a:gd name="T3" fmla="*/ 114 h 514"/>
                      <a:gd name="T4" fmla="*/ 189 w 434"/>
                      <a:gd name="T5" fmla="*/ 42 h 514"/>
                      <a:gd name="T6" fmla="*/ 236 w 434"/>
                      <a:gd name="T7" fmla="*/ 6 h 514"/>
                      <a:gd name="T8" fmla="*/ 302 w 434"/>
                      <a:gd name="T9" fmla="*/ 0 h 514"/>
                      <a:gd name="T10" fmla="*/ 355 w 434"/>
                      <a:gd name="T11" fmla="*/ 24 h 514"/>
                      <a:gd name="T12" fmla="*/ 393 w 434"/>
                      <a:gd name="T13" fmla="*/ 63 h 514"/>
                      <a:gd name="T14" fmla="*/ 421 w 434"/>
                      <a:gd name="T15" fmla="*/ 135 h 514"/>
                      <a:gd name="T16" fmla="*/ 434 w 434"/>
                      <a:gd name="T17" fmla="*/ 222 h 514"/>
                      <a:gd name="T18" fmla="*/ 434 w 434"/>
                      <a:gd name="T19" fmla="*/ 312 h 514"/>
                      <a:gd name="T20" fmla="*/ 412 w 434"/>
                      <a:gd name="T21" fmla="*/ 411 h 514"/>
                      <a:gd name="T22" fmla="*/ 355 w 434"/>
                      <a:gd name="T23" fmla="*/ 474 h 514"/>
                      <a:gd name="T24" fmla="*/ 299 w 434"/>
                      <a:gd name="T25" fmla="*/ 514 h 514"/>
                      <a:gd name="T26" fmla="*/ 245 w 434"/>
                      <a:gd name="T27" fmla="*/ 510 h 514"/>
                      <a:gd name="T28" fmla="*/ 198 w 434"/>
                      <a:gd name="T29" fmla="*/ 468 h 514"/>
                      <a:gd name="T30" fmla="*/ 157 w 434"/>
                      <a:gd name="T31" fmla="*/ 396 h 514"/>
                      <a:gd name="T32" fmla="*/ 129 w 434"/>
                      <a:gd name="T33" fmla="*/ 333 h 514"/>
                      <a:gd name="T34" fmla="*/ 129 w 434"/>
                      <a:gd name="T35" fmla="*/ 252 h 514"/>
                      <a:gd name="T36" fmla="*/ 0 w 434"/>
                      <a:gd name="T37" fmla="*/ 234 h 514"/>
                      <a:gd name="T38" fmla="*/ 16 w 434"/>
                      <a:gd name="T39" fmla="*/ 189 h 514"/>
                      <a:gd name="T40" fmla="*/ 132 w 434"/>
                      <a:gd name="T41" fmla="*/ 186 h 51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34"/>
                      <a:gd name="T64" fmla="*/ 0 h 514"/>
                      <a:gd name="T65" fmla="*/ 434 w 434"/>
                      <a:gd name="T66" fmla="*/ 514 h 514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34" h="514">
                        <a:moveTo>
                          <a:pt x="132" y="186"/>
                        </a:moveTo>
                        <a:lnTo>
                          <a:pt x="157" y="114"/>
                        </a:lnTo>
                        <a:lnTo>
                          <a:pt x="189" y="42"/>
                        </a:lnTo>
                        <a:lnTo>
                          <a:pt x="236" y="6"/>
                        </a:lnTo>
                        <a:lnTo>
                          <a:pt x="302" y="0"/>
                        </a:lnTo>
                        <a:lnTo>
                          <a:pt x="355" y="24"/>
                        </a:lnTo>
                        <a:lnTo>
                          <a:pt x="393" y="63"/>
                        </a:lnTo>
                        <a:lnTo>
                          <a:pt x="421" y="135"/>
                        </a:lnTo>
                        <a:lnTo>
                          <a:pt x="434" y="222"/>
                        </a:lnTo>
                        <a:lnTo>
                          <a:pt x="434" y="312"/>
                        </a:lnTo>
                        <a:lnTo>
                          <a:pt x="412" y="411"/>
                        </a:lnTo>
                        <a:lnTo>
                          <a:pt x="355" y="474"/>
                        </a:lnTo>
                        <a:lnTo>
                          <a:pt x="299" y="514"/>
                        </a:lnTo>
                        <a:lnTo>
                          <a:pt x="245" y="510"/>
                        </a:lnTo>
                        <a:lnTo>
                          <a:pt x="198" y="468"/>
                        </a:lnTo>
                        <a:lnTo>
                          <a:pt x="157" y="396"/>
                        </a:lnTo>
                        <a:lnTo>
                          <a:pt x="129" y="333"/>
                        </a:lnTo>
                        <a:lnTo>
                          <a:pt x="129" y="252"/>
                        </a:lnTo>
                        <a:lnTo>
                          <a:pt x="0" y="234"/>
                        </a:lnTo>
                        <a:lnTo>
                          <a:pt x="16" y="189"/>
                        </a:lnTo>
                        <a:lnTo>
                          <a:pt x="132" y="18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87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3752" y="1488"/>
                    <a:ext cx="566" cy="1154"/>
                  </a:xfrm>
                  <a:custGeom>
                    <a:avLst/>
                    <a:gdLst>
                      <a:gd name="T0" fmla="*/ 13 w 566"/>
                      <a:gd name="T1" fmla="*/ 1145 h 1154"/>
                      <a:gd name="T2" fmla="*/ 0 w 566"/>
                      <a:gd name="T3" fmla="*/ 1088 h 1154"/>
                      <a:gd name="T4" fmla="*/ 31 w 566"/>
                      <a:gd name="T5" fmla="*/ 1042 h 1154"/>
                      <a:gd name="T6" fmla="*/ 134 w 566"/>
                      <a:gd name="T7" fmla="*/ 988 h 1154"/>
                      <a:gd name="T8" fmla="*/ 226 w 566"/>
                      <a:gd name="T9" fmla="*/ 927 h 1154"/>
                      <a:gd name="T10" fmla="*/ 313 w 566"/>
                      <a:gd name="T11" fmla="*/ 827 h 1154"/>
                      <a:gd name="T12" fmla="*/ 432 w 566"/>
                      <a:gd name="T13" fmla="*/ 689 h 1154"/>
                      <a:gd name="T14" fmla="*/ 463 w 566"/>
                      <a:gd name="T15" fmla="*/ 634 h 1154"/>
                      <a:gd name="T16" fmla="*/ 479 w 566"/>
                      <a:gd name="T17" fmla="*/ 580 h 1154"/>
                      <a:gd name="T18" fmla="*/ 472 w 566"/>
                      <a:gd name="T19" fmla="*/ 526 h 1154"/>
                      <a:gd name="T20" fmla="*/ 444 w 566"/>
                      <a:gd name="T21" fmla="*/ 426 h 1154"/>
                      <a:gd name="T22" fmla="*/ 376 w 566"/>
                      <a:gd name="T23" fmla="*/ 299 h 1154"/>
                      <a:gd name="T24" fmla="*/ 301 w 566"/>
                      <a:gd name="T25" fmla="*/ 229 h 1154"/>
                      <a:gd name="T26" fmla="*/ 235 w 566"/>
                      <a:gd name="T27" fmla="*/ 190 h 1154"/>
                      <a:gd name="T28" fmla="*/ 181 w 566"/>
                      <a:gd name="T29" fmla="*/ 184 h 1154"/>
                      <a:gd name="T30" fmla="*/ 153 w 566"/>
                      <a:gd name="T31" fmla="*/ 190 h 1154"/>
                      <a:gd name="T32" fmla="*/ 150 w 566"/>
                      <a:gd name="T33" fmla="*/ 163 h 1154"/>
                      <a:gd name="T34" fmla="*/ 215 w 566"/>
                      <a:gd name="T35" fmla="*/ 154 h 1154"/>
                      <a:gd name="T36" fmla="*/ 291 w 566"/>
                      <a:gd name="T37" fmla="*/ 154 h 1154"/>
                      <a:gd name="T38" fmla="*/ 238 w 566"/>
                      <a:gd name="T39" fmla="*/ 93 h 1154"/>
                      <a:gd name="T40" fmla="*/ 206 w 566"/>
                      <a:gd name="T41" fmla="*/ 45 h 1154"/>
                      <a:gd name="T42" fmla="*/ 229 w 566"/>
                      <a:gd name="T43" fmla="*/ 27 h 1154"/>
                      <a:gd name="T44" fmla="*/ 313 w 566"/>
                      <a:gd name="T45" fmla="*/ 109 h 1154"/>
                      <a:gd name="T46" fmla="*/ 329 w 566"/>
                      <a:gd name="T47" fmla="*/ 121 h 1154"/>
                      <a:gd name="T48" fmla="*/ 313 w 566"/>
                      <a:gd name="T49" fmla="*/ 57 h 1154"/>
                      <a:gd name="T50" fmla="*/ 301 w 566"/>
                      <a:gd name="T51" fmla="*/ 9 h 1154"/>
                      <a:gd name="T52" fmla="*/ 313 w 566"/>
                      <a:gd name="T53" fmla="*/ 0 h 1154"/>
                      <a:gd name="T54" fmla="*/ 341 w 566"/>
                      <a:gd name="T55" fmla="*/ 9 h 1154"/>
                      <a:gd name="T56" fmla="*/ 366 w 566"/>
                      <a:gd name="T57" fmla="*/ 121 h 1154"/>
                      <a:gd name="T58" fmla="*/ 379 w 566"/>
                      <a:gd name="T59" fmla="*/ 118 h 1154"/>
                      <a:gd name="T60" fmla="*/ 379 w 566"/>
                      <a:gd name="T61" fmla="*/ 30 h 1154"/>
                      <a:gd name="T62" fmla="*/ 404 w 566"/>
                      <a:gd name="T63" fmla="*/ 21 h 1154"/>
                      <a:gd name="T64" fmla="*/ 422 w 566"/>
                      <a:gd name="T65" fmla="*/ 36 h 1154"/>
                      <a:gd name="T66" fmla="*/ 413 w 566"/>
                      <a:gd name="T67" fmla="*/ 154 h 1154"/>
                      <a:gd name="T68" fmla="*/ 407 w 566"/>
                      <a:gd name="T69" fmla="*/ 202 h 1154"/>
                      <a:gd name="T70" fmla="*/ 422 w 566"/>
                      <a:gd name="T71" fmla="*/ 299 h 1154"/>
                      <a:gd name="T72" fmla="*/ 472 w 566"/>
                      <a:gd name="T73" fmla="*/ 402 h 1154"/>
                      <a:gd name="T74" fmla="*/ 525 w 566"/>
                      <a:gd name="T75" fmla="*/ 520 h 1154"/>
                      <a:gd name="T76" fmla="*/ 566 w 566"/>
                      <a:gd name="T77" fmla="*/ 607 h 1154"/>
                      <a:gd name="T78" fmla="*/ 563 w 566"/>
                      <a:gd name="T79" fmla="*/ 652 h 1154"/>
                      <a:gd name="T80" fmla="*/ 488 w 566"/>
                      <a:gd name="T81" fmla="*/ 734 h 1154"/>
                      <a:gd name="T82" fmla="*/ 385 w 566"/>
                      <a:gd name="T83" fmla="*/ 836 h 1154"/>
                      <a:gd name="T84" fmla="*/ 301 w 566"/>
                      <a:gd name="T85" fmla="*/ 937 h 1154"/>
                      <a:gd name="T86" fmla="*/ 197 w 566"/>
                      <a:gd name="T87" fmla="*/ 1070 h 1154"/>
                      <a:gd name="T88" fmla="*/ 112 w 566"/>
                      <a:gd name="T89" fmla="*/ 1136 h 1154"/>
                      <a:gd name="T90" fmla="*/ 47 w 566"/>
                      <a:gd name="T91" fmla="*/ 1154 h 1154"/>
                      <a:gd name="T92" fmla="*/ 13 w 566"/>
                      <a:gd name="T93" fmla="*/ 1145 h 1154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566"/>
                      <a:gd name="T142" fmla="*/ 0 h 1154"/>
                      <a:gd name="T143" fmla="*/ 566 w 566"/>
                      <a:gd name="T144" fmla="*/ 1154 h 1154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566" h="1154">
                        <a:moveTo>
                          <a:pt x="13" y="1145"/>
                        </a:moveTo>
                        <a:lnTo>
                          <a:pt x="0" y="1088"/>
                        </a:lnTo>
                        <a:lnTo>
                          <a:pt x="31" y="1042"/>
                        </a:lnTo>
                        <a:lnTo>
                          <a:pt x="134" y="988"/>
                        </a:lnTo>
                        <a:lnTo>
                          <a:pt x="226" y="927"/>
                        </a:lnTo>
                        <a:lnTo>
                          <a:pt x="313" y="827"/>
                        </a:lnTo>
                        <a:lnTo>
                          <a:pt x="432" y="689"/>
                        </a:lnTo>
                        <a:lnTo>
                          <a:pt x="463" y="634"/>
                        </a:lnTo>
                        <a:lnTo>
                          <a:pt x="479" y="580"/>
                        </a:lnTo>
                        <a:lnTo>
                          <a:pt x="472" y="526"/>
                        </a:lnTo>
                        <a:lnTo>
                          <a:pt x="444" y="426"/>
                        </a:lnTo>
                        <a:lnTo>
                          <a:pt x="376" y="299"/>
                        </a:lnTo>
                        <a:lnTo>
                          <a:pt x="301" y="229"/>
                        </a:lnTo>
                        <a:lnTo>
                          <a:pt x="235" y="190"/>
                        </a:lnTo>
                        <a:lnTo>
                          <a:pt x="181" y="184"/>
                        </a:lnTo>
                        <a:lnTo>
                          <a:pt x="153" y="190"/>
                        </a:lnTo>
                        <a:lnTo>
                          <a:pt x="150" y="163"/>
                        </a:lnTo>
                        <a:lnTo>
                          <a:pt x="215" y="154"/>
                        </a:lnTo>
                        <a:lnTo>
                          <a:pt x="291" y="154"/>
                        </a:lnTo>
                        <a:lnTo>
                          <a:pt x="238" y="93"/>
                        </a:lnTo>
                        <a:lnTo>
                          <a:pt x="206" y="45"/>
                        </a:lnTo>
                        <a:lnTo>
                          <a:pt x="229" y="27"/>
                        </a:lnTo>
                        <a:lnTo>
                          <a:pt x="313" y="109"/>
                        </a:lnTo>
                        <a:lnTo>
                          <a:pt x="329" y="121"/>
                        </a:lnTo>
                        <a:lnTo>
                          <a:pt x="313" y="57"/>
                        </a:lnTo>
                        <a:lnTo>
                          <a:pt x="301" y="9"/>
                        </a:lnTo>
                        <a:lnTo>
                          <a:pt x="313" y="0"/>
                        </a:lnTo>
                        <a:lnTo>
                          <a:pt x="341" y="9"/>
                        </a:lnTo>
                        <a:lnTo>
                          <a:pt x="366" y="121"/>
                        </a:lnTo>
                        <a:lnTo>
                          <a:pt x="379" y="118"/>
                        </a:lnTo>
                        <a:lnTo>
                          <a:pt x="379" y="30"/>
                        </a:lnTo>
                        <a:lnTo>
                          <a:pt x="404" y="21"/>
                        </a:lnTo>
                        <a:lnTo>
                          <a:pt x="422" y="36"/>
                        </a:lnTo>
                        <a:lnTo>
                          <a:pt x="413" y="154"/>
                        </a:lnTo>
                        <a:lnTo>
                          <a:pt x="407" y="202"/>
                        </a:lnTo>
                        <a:lnTo>
                          <a:pt x="422" y="299"/>
                        </a:lnTo>
                        <a:lnTo>
                          <a:pt x="472" y="402"/>
                        </a:lnTo>
                        <a:lnTo>
                          <a:pt x="525" y="520"/>
                        </a:lnTo>
                        <a:lnTo>
                          <a:pt x="566" y="607"/>
                        </a:lnTo>
                        <a:lnTo>
                          <a:pt x="563" y="652"/>
                        </a:lnTo>
                        <a:lnTo>
                          <a:pt x="488" y="734"/>
                        </a:lnTo>
                        <a:lnTo>
                          <a:pt x="385" y="836"/>
                        </a:lnTo>
                        <a:lnTo>
                          <a:pt x="301" y="937"/>
                        </a:lnTo>
                        <a:lnTo>
                          <a:pt x="197" y="1070"/>
                        </a:lnTo>
                        <a:lnTo>
                          <a:pt x="112" y="1136"/>
                        </a:lnTo>
                        <a:lnTo>
                          <a:pt x="47" y="1154"/>
                        </a:lnTo>
                        <a:lnTo>
                          <a:pt x="13" y="114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88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641" y="2564"/>
                    <a:ext cx="1037" cy="581"/>
                  </a:xfrm>
                  <a:custGeom>
                    <a:avLst/>
                    <a:gdLst>
                      <a:gd name="T0" fmla="*/ 210 w 1037"/>
                      <a:gd name="T1" fmla="*/ 468 h 581"/>
                      <a:gd name="T2" fmla="*/ 361 w 1037"/>
                      <a:gd name="T3" fmla="*/ 462 h 581"/>
                      <a:gd name="T4" fmla="*/ 498 w 1037"/>
                      <a:gd name="T5" fmla="*/ 444 h 581"/>
                      <a:gd name="T6" fmla="*/ 583 w 1037"/>
                      <a:gd name="T7" fmla="*/ 423 h 581"/>
                      <a:gd name="T8" fmla="*/ 705 w 1037"/>
                      <a:gd name="T9" fmla="*/ 354 h 581"/>
                      <a:gd name="T10" fmla="*/ 792 w 1037"/>
                      <a:gd name="T11" fmla="*/ 288 h 581"/>
                      <a:gd name="T12" fmla="*/ 906 w 1037"/>
                      <a:gd name="T13" fmla="*/ 207 h 581"/>
                      <a:gd name="T14" fmla="*/ 959 w 1037"/>
                      <a:gd name="T15" fmla="*/ 156 h 581"/>
                      <a:gd name="T16" fmla="*/ 1000 w 1037"/>
                      <a:gd name="T17" fmla="*/ 120 h 581"/>
                      <a:gd name="T18" fmla="*/ 1037 w 1037"/>
                      <a:gd name="T19" fmla="*/ 81 h 581"/>
                      <a:gd name="T20" fmla="*/ 1037 w 1037"/>
                      <a:gd name="T21" fmla="*/ 39 h 581"/>
                      <a:gd name="T22" fmla="*/ 996 w 1037"/>
                      <a:gd name="T23" fmla="*/ 0 h 581"/>
                      <a:gd name="T24" fmla="*/ 971 w 1037"/>
                      <a:gd name="T25" fmla="*/ 9 h 581"/>
                      <a:gd name="T26" fmla="*/ 903 w 1037"/>
                      <a:gd name="T27" fmla="*/ 90 h 581"/>
                      <a:gd name="T28" fmla="*/ 828 w 1037"/>
                      <a:gd name="T29" fmla="*/ 183 h 581"/>
                      <a:gd name="T30" fmla="*/ 752 w 1037"/>
                      <a:gd name="T31" fmla="*/ 270 h 581"/>
                      <a:gd name="T32" fmla="*/ 642 w 1037"/>
                      <a:gd name="T33" fmla="*/ 342 h 581"/>
                      <a:gd name="T34" fmla="*/ 548 w 1037"/>
                      <a:gd name="T35" fmla="*/ 390 h 581"/>
                      <a:gd name="T36" fmla="*/ 445 w 1037"/>
                      <a:gd name="T37" fmla="*/ 414 h 581"/>
                      <a:gd name="T38" fmla="*/ 301 w 1037"/>
                      <a:gd name="T39" fmla="*/ 417 h 581"/>
                      <a:gd name="T40" fmla="*/ 216 w 1037"/>
                      <a:gd name="T41" fmla="*/ 417 h 581"/>
                      <a:gd name="T42" fmla="*/ 144 w 1037"/>
                      <a:gd name="T43" fmla="*/ 363 h 581"/>
                      <a:gd name="T44" fmla="*/ 125 w 1037"/>
                      <a:gd name="T45" fmla="*/ 327 h 581"/>
                      <a:gd name="T46" fmla="*/ 94 w 1037"/>
                      <a:gd name="T47" fmla="*/ 327 h 581"/>
                      <a:gd name="T48" fmla="*/ 116 w 1037"/>
                      <a:gd name="T49" fmla="*/ 372 h 581"/>
                      <a:gd name="T50" fmla="*/ 150 w 1037"/>
                      <a:gd name="T51" fmla="*/ 414 h 581"/>
                      <a:gd name="T52" fmla="*/ 66 w 1037"/>
                      <a:gd name="T53" fmla="*/ 396 h 581"/>
                      <a:gd name="T54" fmla="*/ 3 w 1037"/>
                      <a:gd name="T55" fmla="*/ 387 h 581"/>
                      <a:gd name="T56" fmla="*/ 3 w 1037"/>
                      <a:gd name="T57" fmla="*/ 405 h 581"/>
                      <a:gd name="T58" fmla="*/ 59 w 1037"/>
                      <a:gd name="T59" fmla="*/ 417 h 581"/>
                      <a:gd name="T60" fmla="*/ 97 w 1037"/>
                      <a:gd name="T61" fmla="*/ 441 h 581"/>
                      <a:gd name="T62" fmla="*/ 131 w 1037"/>
                      <a:gd name="T63" fmla="*/ 444 h 581"/>
                      <a:gd name="T64" fmla="*/ 78 w 1037"/>
                      <a:gd name="T65" fmla="*/ 462 h 581"/>
                      <a:gd name="T66" fmla="*/ 0 w 1037"/>
                      <a:gd name="T67" fmla="*/ 481 h 581"/>
                      <a:gd name="T68" fmla="*/ 3 w 1037"/>
                      <a:gd name="T69" fmla="*/ 499 h 581"/>
                      <a:gd name="T70" fmla="*/ 28 w 1037"/>
                      <a:gd name="T71" fmla="*/ 505 h 581"/>
                      <a:gd name="T72" fmla="*/ 103 w 1037"/>
                      <a:gd name="T73" fmla="*/ 481 h 581"/>
                      <a:gd name="T74" fmla="*/ 150 w 1037"/>
                      <a:gd name="T75" fmla="*/ 477 h 581"/>
                      <a:gd name="T76" fmla="*/ 122 w 1037"/>
                      <a:gd name="T77" fmla="*/ 505 h 581"/>
                      <a:gd name="T78" fmla="*/ 78 w 1037"/>
                      <a:gd name="T79" fmla="*/ 550 h 581"/>
                      <a:gd name="T80" fmla="*/ 59 w 1037"/>
                      <a:gd name="T81" fmla="*/ 562 h 581"/>
                      <a:gd name="T82" fmla="*/ 75 w 1037"/>
                      <a:gd name="T83" fmla="*/ 581 h 581"/>
                      <a:gd name="T84" fmla="*/ 113 w 1037"/>
                      <a:gd name="T85" fmla="*/ 559 h 581"/>
                      <a:gd name="T86" fmla="*/ 163 w 1037"/>
                      <a:gd name="T87" fmla="*/ 514 h 581"/>
                      <a:gd name="T88" fmla="*/ 210 w 1037"/>
                      <a:gd name="T89" fmla="*/ 468 h 581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1037"/>
                      <a:gd name="T136" fmla="*/ 0 h 581"/>
                      <a:gd name="T137" fmla="*/ 1037 w 1037"/>
                      <a:gd name="T138" fmla="*/ 581 h 581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1037" h="581">
                        <a:moveTo>
                          <a:pt x="210" y="468"/>
                        </a:moveTo>
                        <a:lnTo>
                          <a:pt x="361" y="462"/>
                        </a:lnTo>
                        <a:lnTo>
                          <a:pt x="498" y="444"/>
                        </a:lnTo>
                        <a:lnTo>
                          <a:pt x="583" y="423"/>
                        </a:lnTo>
                        <a:lnTo>
                          <a:pt x="705" y="354"/>
                        </a:lnTo>
                        <a:lnTo>
                          <a:pt x="792" y="288"/>
                        </a:lnTo>
                        <a:lnTo>
                          <a:pt x="906" y="207"/>
                        </a:lnTo>
                        <a:lnTo>
                          <a:pt x="959" y="156"/>
                        </a:lnTo>
                        <a:lnTo>
                          <a:pt x="1000" y="120"/>
                        </a:lnTo>
                        <a:lnTo>
                          <a:pt x="1037" y="81"/>
                        </a:lnTo>
                        <a:lnTo>
                          <a:pt x="1037" y="39"/>
                        </a:lnTo>
                        <a:lnTo>
                          <a:pt x="996" y="0"/>
                        </a:lnTo>
                        <a:lnTo>
                          <a:pt x="971" y="9"/>
                        </a:lnTo>
                        <a:lnTo>
                          <a:pt x="903" y="90"/>
                        </a:lnTo>
                        <a:lnTo>
                          <a:pt x="828" y="183"/>
                        </a:lnTo>
                        <a:lnTo>
                          <a:pt x="752" y="270"/>
                        </a:lnTo>
                        <a:lnTo>
                          <a:pt x="642" y="342"/>
                        </a:lnTo>
                        <a:lnTo>
                          <a:pt x="548" y="390"/>
                        </a:lnTo>
                        <a:lnTo>
                          <a:pt x="445" y="414"/>
                        </a:lnTo>
                        <a:lnTo>
                          <a:pt x="301" y="417"/>
                        </a:lnTo>
                        <a:lnTo>
                          <a:pt x="216" y="417"/>
                        </a:lnTo>
                        <a:lnTo>
                          <a:pt x="144" y="363"/>
                        </a:lnTo>
                        <a:lnTo>
                          <a:pt x="125" y="327"/>
                        </a:lnTo>
                        <a:lnTo>
                          <a:pt x="94" y="327"/>
                        </a:lnTo>
                        <a:lnTo>
                          <a:pt x="116" y="372"/>
                        </a:lnTo>
                        <a:lnTo>
                          <a:pt x="150" y="414"/>
                        </a:lnTo>
                        <a:lnTo>
                          <a:pt x="66" y="396"/>
                        </a:lnTo>
                        <a:lnTo>
                          <a:pt x="3" y="387"/>
                        </a:lnTo>
                        <a:lnTo>
                          <a:pt x="3" y="405"/>
                        </a:lnTo>
                        <a:lnTo>
                          <a:pt x="59" y="417"/>
                        </a:lnTo>
                        <a:lnTo>
                          <a:pt x="97" y="441"/>
                        </a:lnTo>
                        <a:lnTo>
                          <a:pt x="131" y="444"/>
                        </a:lnTo>
                        <a:lnTo>
                          <a:pt x="78" y="462"/>
                        </a:lnTo>
                        <a:lnTo>
                          <a:pt x="0" y="481"/>
                        </a:lnTo>
                        <a:lnTo>
                          <a:pt x="3" y="499"/>
                        </a:lnTo>
                        <a:lnTo>
                          <a:pt x="28" y="505"/>
                        </a:lnTo>
                        <a:lnTo>
                          <a:pt x="103" y="481"/>
                        </a:lnTo>
                        <a:lnTo>
                          <a:pt x="150" y="477"/>
                        </a:lnTo>
                        <a:lnTo>
                          <a:pt x="122" y="505"/>
                        </a:lnTo>
                        <a:lnTo>
                          <a:pt x="78" y="550"/>
                        </a:lnTo>
                        <a:lnTo>
                          <a:pt x="59" y="562"/>
                        </a:lnTo>
                        <a:lnTo>
                          <a:pt x="75" y="581"/>
                        </a:lnTo>
                        <a:lnTo>
                          <a:pt x="113" y="559"/>
                        </a:lnTo>
                        <a:lnTo>
                          <a:pt x="163" y="514"/>
                        </a:lnTo>
                        <a:lnTo>
                          <a:pt x="210" y="46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89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3596" y="2504"/>
                    <a:ext cx="608" cy="800"/>
                  </a:xfrm>
                  <a:custGeom>
                    <a:avLst/>
                    <a:gdLst>
                      <a:gd name="T0" fmla="*/ 38 w 608"/>
                      <a:gd name="T1" fmla="*/ 90 h 800"/>
                      <a:gd name="T2" fmla="*/ 63 w 608"/>
                      <a:gd name="T3" fmla="*/ 27 h 800"/>
                      <a:gd name="T4" fmla="*/ 104 w 608"/>
                      <a:gd name="T5" fmla="*/ 0 h 800"/>
                      <a:gd name="T6" fmla="*/ 141 w 608"/>
                      <a:gd name="T7" fmla="*/ 0 h 800"/>
                      <a:gd name="T8" fmla="*/ 179 w 608"/>
                      <a:gd name="T9" fmla="*/ 18 h 800"/>
                      <a:gd name="T10" fmla="*/ 216 w 608"/>
                      <a:gd name="T11" fmla="*/ 54 h 800"/>
                      <a:gd name="T12" fmla="*/ 235 w 608"/>
                      <a:gd name="T13" fmla="*/ 117 h 800"/>
                      <a:gd name="T14" fmla="*/ 245 w 608"/>
                      <a:gd name="T15" fmla="*/ 180 h 800"/>
                      <a:gd name="T16" fmla="*/ 263 w 608"/>
                      <a:gd name="T17" fmla="*/ 243 h 800"/>
                      <a:gd name="T18" fmla="*/ 298 w 608"/>
                      <a:gd name="T19" fmla="*/ 312 h 800"/>
                      <a:gd name="T20" fmla="*/ 357 w 608"/>
                      <a:gd name="T21" fmla="*/ 384 h 800"/>
                      <a:gd name="T22" fmla="*/ 415 w 608"/>
                      <a:gd name="T23" fmla="*/ 432 h 800"/>
                      <a:gd name="T24" fmla="*/ 499 w 608"/>
                      <a:gd name="T25" fmla="*/ 468 h 800"/>
                      <a:gd name="T26" fmla="*/ 571 w 608"/>
                      <a:gd name="T27" fmla="*/ 522 h 800"/>
                      <a:gd name="T28" fmla="*/ 608 w 608"/>
                      <a:gd name="T29" fmla="*/ 577 h 800"/>
                      <a:gd name="T30" fmla="*/ 602 w 608"/>
                      <a:gd name="T31" fmla="*/ 622 h 800"/>
                      <a:gd name="T32" fmla="*/ 593 w 608"/>
                      <a:gd name="T33" fmla="*/ 676 h 800"/>
                      <a:gd name="T34" fmla="*/ 565 w 608"/>
                      <a:gd name="T35" fmla="*/ 712 h 800"/>
                      <a:gd name="T36" fmla="*/ 518 w 608"/>
                      <a:gd name="T37" fmla="*/ 757 h 800"/>
                      <a:gd name="T38" fmla="*/ 449 w 608"/>
                      <a:gd name="T39" fmla="*/ 790 h 800"/>
                      <a:gd name="T40" fmla="*/ 396 w 608"/>
                      <a:gd name="T41" fmla="*/ 800 h 800"/>
                      <a:gd name="T42" fmla="*/ 320 w 608"/>
                      <a:gd name="T43" fmla="*/ 784 h 800"/>
                      <a:gd name="T44" fmla="*/ 251 w 608"/>
                      <a:gd name="T45" fmla="*/ 748 h 800"/>
                      <a:gd name="T46" fmla="*/ 179 w 608"/>
                      <a:gd name="T47" fmla="*/ 694 h 800"/>
                      <a:gd name="T48" fmla="*/ 129 w 608"/>
                      <a:gd name="T49" fmla="*/ 631 h 800"/>
                      <a:gd name="T50" fmla="*/ 82 w 608"/>
                      <a:gd name="T51" fmla="*/ 550 h 800"/>
                      <a:gd name="T52" fmla="*/ 44 w 608"/>
                      <a:gd name="T53" fmla="*/ 456 h 800"/>
                      <a:gd name="T54" fmla="*/ 19 w 608"/>
                      <a:gd name="T55" fmla="*/ 375 h 800"/>
                      <a:gd name="T56" fmla="*/ 7 w 608"/>
                      <a:gd name="T57" fmla="*/ 297 h 800"/>
                      <a:gd name="T58" fmla="*/ 0 w 608"/>
                      <a:gd name="T59" fmla="*/ 189 h 800"/>
                      <a:gd name="T60" fmla="*/ 19 w 608"/>
                      <a:gd name="T61" fmla="*/ 117 h 800"/>
                      <a:gd name="T62" fmla="*/ 38 w 608"/>
                      <a:gd name="T63" fmla="*/ 90 h 800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w 608"/>
                      <a:gd name="T97" fmla="*/ 0 h 800"/>
                      <a:gd name="T98" fmla="*/ 608 w 608"/>
                      <a:gd name="T99" fmla="*/ 800 h 800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T96" t="T97" r="T98" b="T99"/>
                    <a:pathLst>
                      <a:path w="608" h="800">
                        <a:moveTo>
                          <a:pt x="38" y="90"/>
                        </a:moveTo>
                        <a:lnTo>
                          <a:pt x="63" y="27"/>
                        </a:lnTo>
                        <a:lnTo>
                          <a:pt x="104" y="0"/>
                        </a:lnTo>
                        <a:lnTo>
                          <a:pt x="141" y="0"/>
                        </a:lnTo>
                        <a:lnTo>
                          <a:pt x="179" y="18"/>
                        </a:lnTo>
                        <a:lnTo>
                          <a:pt x="216" y="54"/>
                        </a:lnTo>
                        <a:lnTo>
                          <a:pt x="235" y="117"/>
                        </a:lnTo>
                        <a:lnTo>
                          <a:pt x="245" y="180"/>
                        </a:lnTo>
                        <a:lnTo>
                          <a:pt x="263" y="243"/>
                        </a:lnTo>
                        <a:lnTo>
                          <a:pt x="298" y="312"/>
                        </a:lnTo>
                        <a:lnTo>
                          <a:pt x="357" y="384"/>
                        </a:lnTo>
                        <a:lnTo>
                          <a:pt x="415" y="432"/>
                        </a:lnTo>
                        <a:lnTo>
                          <a:pt x="499" y="468"/>
                        </a:lnTo>
                        <a:lnTo>
                          <a:pt x="571" y="522"/>
                        </a:lnTo>
                        <a:lnTo>
                          <a:pt x="608" y="577"/>
                        </a:lnTo>
                        <a:lnTo>
                          <a:pt x="602" y="622"/>
                        </a:lnTo>
                        <a:lnTo>
                          <a:pt x="593" y="676"/>
                        </a:lnTo>
                        <a:lnTo>
                          <a:pt x="565" y="712"/>
                        </a:lnTo>
                        <a:lnTo>
                          <a:pt x="518" y="757"/>
                        </a:lnTo>
                        <a:lnTo>
                          <a:pt x="449" y="790"/>
                        </a:lnTo>
                        <a:lnTo>
                          <a:pt x="396" y="800"/>
                        </a:lnTo>
                        <a:lnTo>
                          <a:pt x="320" y="784"/>
                        </a:lnTo>
                        <a:lnTo>
                          <a:pt x="251" y="748"/>
                        </a:lnTo>
                        <a:lnTo>
                          <a:pt x="179" y="694"/>
                        </a:lnTo>
                        <a:lnTo>
                          <a:pt x="129" y="631"/>
                        </a:lnTo>
                        <a:lnTo>
                          <a:pt x="82" y="550"/>
                        </a:lnTo>
                        <a:lnTo>
                          <a:pt x="44" y="456"/>
                        </a:lnTo>
                        <a:lnTo>
                          <a:pt x="19" y="375"/>
                        </a:lnTo>
                        <a:lnTo>
                          <a:pt x="7" y="297"/>
                        </a:lnTo>
                        <a:lnTo>
                          <a:pt x="0" y="189"/>
                        </a:lnTo>
                        <a:lnTo>
                          <a:pt x="19" y="117"/>
                        </a:lnTo>
                        <a:lnTo>
                          <a:pt x="38" y="9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90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4094" y="2846"/>
                    <a:ext cx="1043" cy="726"/>
                  </a:xfrm>
                  <a:custGeom>
                    <a:avLst/>
                    <a:gdLst>
                      <a:gd name="T0" fmla="*/ 116 w 1043"/>
                      <a:gd name="T1" fmla="*/ 230 h 726"/>
                      <a:gd name="T2" fmla="*/ 216 w 1043"/>
                      <a:gd name="T3" fmla="*/ 147 h 726"/>
                      <a:gd name="T4" fmla="*/ 338 w 1043"/>
                      <a:gd name="T5" fmla="*/ 72 h 726"/>
                      <a:gd name="T6" fmla="*/ 417 w 1043"/>
                      <a:gd name="T7" fmla="*/ 27 h 726"/>
                      <a:gd name="T8" fmla="*/ 479 w 1043"/>
                      <a:gd name="T9" fmla="*/ 12 h 726"/>
                      <a:gd name="T10" fmla="*/ 529 w 1043"/>
                      <a:gd name="T11" fmla="*/ 0 h 726"/>
                      <a:gd name="T12" fmla="*/ 573 w 1043"/>
                      <a:gd name="T13" fmla="*/ 18 h 726"/>
                      <a:gd name="T14" fmla="*/ 601 w 1043"/>
                      <a:gd name="T15" fmla="*/ 75 h 726"/>
                      <a:gd name="T16" fmla="*/ 620 w 1043"/>
                      <a:gd name="T17" fmla="*/ 230 h 726"/>
                      <a:gd name="T18" fmla="*/ 620 w 1043"/>
                      <a:gd name="T19" fmla="*/ 416 h 726"/>
                      <a:gd name="T20" fmla="*/ 620 w 1043"/>
                      <a:gd name="T21" fmla="*/ 536 h 726"/>
                      <a:gd name="T22" fmla="*/ 642 w 1043"/>
                      <a:gd name="T23" fmla="*/ 609 h 726"/>
                      <a:gd name="T24" fmla="*/ 686 w 1043"/>
                      <a:gd name="T25" fmla="*/ 597 h 726"/>
                      <a:gd name="T26" fmla="*/ 717 w 1043"/>
                      <a:gd name="T27" fmla="*/ 552 h 726"/>
                      <a:gd name="T28" fmla="*/ 779 w 1043"/>
                      <a:gd name="T29" fmla="*/ 500 h 726"/>
                      <a:gd name="T30" fmla="*/ 876 w 1043"/>
                      <a:gd name="T31" fmla="*/ 470 h 726"/>
                      <a:gd name="T32" fmla="*/ 943 w 1043"/>
                      <a:gd name="T33" fmla="*/ 470 h 726"/>
                      <a:gd name="T34" fmla="*/ 1043 w 1043"/>
                      <a:gd name="T35" fmla="*/ 488 h 726"/>
                      <a:gd name="T36" fmla="*/ 1037 w 1043"/>
                      <a:gd name="T37" fmla="*/ 524 h 726"/>
                      <a:gd name="T38" fmla="*/ 1015 w 1043"/>
                      <a:gd name="T39" fmla="*/ 555 h 726"/>
                      <a:gd name="T40" fmla="*/ 981 w 1043"/>
                      <a:gd name="T41" fmla="*/ 561 h 726"/>
                      <a:gd name="T42" fmla="*/ 943 w 1043"/>
                      <a:gd name="T43" fmla="*/ 542 h 726"/>
                      <a:gd name="T44" fmla="*/ 886 w 1043"/>
                      <a:gd name="T45" fmla="*/ 518 h 726"/>
                      <a:gd name="T46" fmla="*/ 829 w 1043"/>
                      <a:gd name="T47" fmla="*/ 518 h 726"/>
                      <a:gd name="T48" fmla="*/ 754 w 1043"/>
                      <a:gd name="T49" fmla="*/ 564 h 726"/>
                      <a:gd name="T50" fmla="*/ 708 w 1043"/>
                      <a:gd name="T51" fmla="*/ 633 h 726"/>
                      <a:gd name="T52" fmla="*/ 698 w 1043"/>
                      <a:gd name="T53" fmla="*/ 690 h 726"/>
                      <a:gd name="T54" fmla="*/ 679 w 1043"/>
                      <a:gd name="T55" fmla="*/ 726 h 726"/>
                      <a:gd name="T56" fmla="*/ 604 w 1043"/>
                      <a:gd name="T57" fmla="*/ 723 h 726"/>
                      <a:gd name="T58" fmla="*/ 601 w 1043"/>
                      <a:gd name="T59" fmla="*/ 669 h 726"/>
                      <a:gd name="T60" fmla="*/ 576 w 1043"/>
                      <a:gd name="T61" fmla="*/ 591 h 726"/>
                      <a:gd name="T62" fmla="*/ 567 w 1043"/>
                      <a:gd name="T63" fmla="*/ 509 h 726"/>
                      <a:gd name="T64" fmla="*/ 573 w 1043"/>
                      <a:gd name="T65" fmla="*/ 401 h 726"/>
                      <a:gd name="T66" fmla="*/ 564 w 1043"/>
                      <a:gd name="T67" fmla="*/ 248 h 726"/>
                      <a:gd name="T68" fmla="*/ 558 w 1043"/>
                      <a:gd name="T69" fmla="*/ 147 h 726"/>
                      <a:gd name="T70" fmla="*/ 539 w 1043"/>
                      <a:gd name="T71" fmla="*/ 111 h 726"/>
                      <a:gd name="T72" fmla="*/ 501 w 1043"/>
                      <a:gd name="T73" fmla="*/ 75 h 726"/>
                      <a:gd name="T74" fmla="*/ 461 w 1043"/>
                      <a:gd name="T75" fmla="*/ 75 h 726"/>
                      <a:gd name="T76" fmla="*/ 403 w 1043"/>
                      <a:gd name="T77" fmla="*/ 111 h 726"/>
                      <a:gd name="T78" fmla="*/ 328 w 1043"/>
                      <a:gd name="T79" fmla="*/ 181 h 726"/>
                      <a:gd name="T80" fmla="*/ 235 w 1043"/>
                      <a:gd name="T81" fmla="*/ 272 h 726"/>
                      <a:gd name="T82" fmla="*/ 141 w 1043"/>
                      <a:gd name="T83" fmla="*/ 356 h 726"/>
                      <a:gd name="T84" fmla="*/ 94 w 1043"/>
                      <a:gd name="T85" fmla="*/ 383 h 726"/>
                      <a:gd name="T86" fmla="*/ 38 w 1043"/>
                      <a:gd name="T87" fmla="*/ 383 h 726"/>
                      <a:gd name="T88" fmla="*/ 0 w 1043"/>
                      <a:gd name="T89" fmla="*/ 344 h 726"/>
                      <a:gd name="T90" fmla="*/ 3 w 1043"/>
                      <a:gd name="T91" fmla="*/ 281 h 726"/>
                      <a:gd name="T92" fmla="*/ 41 w 1043"/>
                      <a:gd name="T93" fmla="*/ 248 h 726"/>
                      <a:gd name="T94" fmla="*/ 84 w 1043"/>
                      <a:gd name="T95" fmla="*/ 239 h 726"/>
                      <a:gd name="T96" fmla="*/ 116 w 1043"/>
                      <a:gd name="T97" fmla="*/ 230 h 72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043"/>
                      <a:gd name="T148" fmla="*/ 0 h 726"/>
                      <a:gd name="T149" fmla="*/ 1043 w 1043"/>
                      <a:gd name="T150" fmla="*/ 726 h 72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043" h="726">
                        <a:moveTo>
                          <a:pt x="116" y="230"/>
                        </a:moveTo>
                        <a:lnTo>
                          <a:pt x="216" y="147"/>
                        </a:lnTo>
                        <a:lnTo>
                          <a:pt x="338" y="72"/>
                        </a:lnTo>
                        <a:lnTo>
                          <a:pt x="417" y="27"/>
                        </a:lnTo>
                        <a:lnTo>
                          <a:pt x="479" y="12"/>
                        </a:lnTo>
                        <a:lnTo>
                          <a:pt x="529" y="0"/>
                        </a:lnTo>
                        <a:lnTo>
                          <a:pt x="573" y="18"/>
                        </a:lnTo>
                        <a:lnTo>
                          <a:pt x="601" y="75"/>
                        </a:lnTo>
                        <a:lnTo>
                          <a:pt x="620" y="230"/>
                        </a:lnTo>
                        <a:lnTo>
                          <a:pt x="620" y="416"/>
                        </a:lnTo>
                        <a:lnTo>
                          <a:pt x="620" y="536"/>
                        </a:lnTo>
                        <a:lnTo>
                          <a:pt x="642" y="609"/>
                        </a:lnTo>
                        <a:lnTo>
                          <a:pt x="686" y="597"/>
                        </a:lnTo>
                        <a:lnTo>
                          <a:pt x="717" y="552"/>
                        </a:lnTo>
                        <a:lnTo>
                          <a:pt x="779" y="500"/>
                        </a:lnTo>
                        <a:lnTo>
                          <a:pt x="876" y="470"/>
                        </a:lnTo>
                        <a:lnTo>
                          <a:pt x="943" y="470"/>
                        </a:lnTo>
                        <a:lnTo>
                          <a:pt x="1043" y="488"/>
                        </a:lnTo>
                        <a:lnTo>
                          <a:pt x="1037" y="524"/>
                        </a:lnTo>
                        <a:lnTo>
                          <a:pt x="1015" y="555"/>
                        </a:lnTo>
                        <a:lnTo>
                          <a:pt x="981" y="561"/>
                        </a:lnTo>
                        <a:lnTo>
                          <a:pt x="943" y="542"/>
                        </a:lnTo>
                        <a:lnTo>
                          <a:pt x="886" y="518"/>
                        </a:lnTo>
                        <a:lnTo>
                          <a:pt x="829" y="518"/>
                        </a:lnTo>
                        <a:lnTo>
                          <a:pt x="754" y="564"/>
                        </a:lnTo>
                        <a:lnTo>
                          <a:pt x="708" y="633"/>
                        </a:lnTo>
                        <a:lnTo>
                          <a:pt x="698" y="690"/>
                        </a:lnTo>
                        <a:lnTo>
                          <a:pt x="679" y="726"/>
                        </a:lnTo>
                        <a:lnTo>
                          <a:pt x="604" y="723"/>
                        </a:lnTo>
                        <a:lnTo>
                          <a:pt x="601" y="669"/>
                        </a:lnTo>
                        <a:lnTo>
                          <a:pt x="576" y="591"/>
                        </a:lnTo>
                        <a:lnTo>
                          <a:pt x="567" y="509"/>
                        </a:lnTo>
                        <a:lnTo>
                          <a:pt x="573" y="401"/>
                        </a:lnTo>
                        <a:lnTo>
                          <a:pt x="564" y="248"/>
                        </a:lnTo>
                        <a:lnTo>
                          <a:pt x="558" y="147"/>
                        </a:lnTo>
                        <a:lnTo>
                          <a:pt x="539" y="111"/>
                        </a:lnTo>
                        <a:lnTo>
                          <a:pt x="501" y="75"/>
                        </a:lnTo>
                        <a:lnTo>
                          <a:pt x="461" y="75"/>
                        </a:lnTo>
                        <a:lnTo>
                          <a:pt x="403" y="111"/>
                        </a:lnTo>
                        <a:lnTo>
                          <a:pt x="328" y="181"/>
                        </a:lnTo>
                        <a:lnTo>
                          <a:pt x="235" y="272"/>
                        </a:lnTo>
                        <a:lnTo>
                          <a:pt x="141" y="356"/>
                        </a:lnTo>
                        <a:lnTo>
                          <a:pt x="94" y="383"/>
                        </a:lnTo>
                        <a:lnTo>
                          <a:pt x="38" y="383"/>
                        </a:lnTo>
                        <a:lnTo>
                          <a:pt x="0" y="344"/>
                        </a:lnTo>
                        <a:lnTo>
                          <a:pt x="3" y="281"/>
                        </a:lnTo>
                        <a:lnTo>
                          <a:pt x="41" y="248"/>
                        </a:lnTo>
                        <a:lnTo>
                          <a:pt x="84" y="239"/>
                        </a:lnTo>
                        <a:lnTo>
                          <a:pt x="116" y="23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91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38" y="3162"/>
                    <a:ext cx="713" cy="762"/>
                  </a:xfrm>
                  <a:custGeom>
                    <a:avLst/>
                    <a:gdLst>
                      <a:gd name="T0" fmla="*/ 0 w 713"/>
                      <a:gd name="T1" fmla="*/ 64 h 762"/>
                      <a:gd name="T2" fmla="*/ 22 w 713"/>
                      <a:gd name="T3" fmla="*/ 16 h 762"/>
                      <a:gd name="T4" fmla="*/ 69 w 713"/>
                      <a:gd name="T5" fmla="*/ 0 h 762"/>
                      <a:gd name="T6" fmla="*/ 134 w 713"/>
                      <a:gd name="T7" fmla="*/ 7 h 762"/>
                      <a:gd name="T8" fmla="*/ 150 w 713"/>
                      <a:gd name="T9" fmla="*/ 52 h 762"/>
                      <a:gd name="T10" fmla="*/ 125 w 713"/>
                      <a:gd name="T11" fmla="*/ 227 h 762"/>
                      <a:gd name="T12" fmla="*/ 122 w 713"/>
                      <a:gd name="T13" fmla="*/ 360 h 762"/>
                      <a:gd name="T14" fmla="*/ 116 w 713"/>
                      <a:gd name="T15" fmla="*/ 435 h 762"/>
                      <a:gd name="T16" fmla="*/ 116 w 713"/>
                      <a:gd name="T17" fmla="*/ 450 h 762"/>
                      <a:gd name="T18" fmla="*/ 131 w 713"/>
                      <a:gd name="T19" fmla="*/ 524 h 762"/>
                      <a:gd name="T20" fmla="*/ 172 w 713"/>
                      <a:gd name="T21" fmla="*/ 536 h 762"/>
                      <a:gd name="T22" fmla="*/ 225 w 713"/>
                      <a:gd name="T23" fmla="*/ 524 h 762"/>
                      <a:gd name="T24" fmla="*/ 303 w 713"/>
                      <a:gd name="T25" fmla="*/ 481 h 762"/>
                      <a:gd name="T26" fmla="*/ 387 w 713"/>
                      <a:gd name="T27" fmla="*/ 460 h 762"/>
                      <a:gd name="T28" fmla="*/ 482 w 713"/>
                      <a:gd name="T29" fmla="*/ 444 h 762"/>
                      <a:gd name="T30" fmla="*/ 585 w 713"/>
                      <a:gd name="T31" fmla="*/ 432 h 762"/>
                      <a:gd name="T32" fmla="*/ 660 w 713"/>
                      <a:gd name="T33" fmla="*/ 432 h 762"/>
                      <a:gd name="T34" fmla="*/ 694 w 713"/>
                      <a:gd name="T35" fmla="*/ 441 h 762"/>
                      <a:gd name="T36" fmla="*/ 713 w 713"/>
                      <a:gd name="T37" fmla="*/ 463 h 762"/>
                      <a:gd name="T38" fmla="*/ 704 w 713"/>
                      <a:gd name="T39" fmla="*/ 496 h 762"/>
                      <a:gd name="T40" fmla="*/ 657 w 713"/>
                      <a:gd name="T41" fmla="*/ 524 h 762"/>
                      <a:gd name="T42" fmla="*/ 613 w 713"/>
                      <a:gd name="T43" fmla="*/ 563 h 762"/>
                      <a:gd name="T44" fmla="*/ 572 w 713"/>
                      <a:gd name="T45" fmla="*/ 618 h 762"/>
                      <a:gd name="T46" fmla="*/ 547 w 713"/>
                      <a:gd name="T47" fmla="*/ 663 h 762"/>
                      <a:gd name="T48" fmla="*/ 526 w 713"/>
                      <a:gd name="T49" fmla="*/ 708 h 762"/>
                      <a:gd name="T50" fmla="*/ 510 w 713"/>
                      <a:gd name="T51" fmla="*/ 762 h 762"/>
                      <a:gd name="T52" fmla="*/ 488 w 713"/>
                      <a:gd name="T53" fmla="*/ 762 h 762"/>
                      <a:gd name="T54" fmla="*/ 469 w 713"/>
                      <a:gd name="T55" fmla="*/ 741 h 762"/>
                      <a:gd name="T56" fmla="*/ 462 w 713"/>
                      <a:gd name="T57" fmla="*/ 681 h 762"/>
                      <a:gd name="T58" fmla="*/ 507 w 713"/>
                      <a:gd name="T59" fmla="*/ 627 h 762"/>
                      <a:gd name="T60" fmla="*/ 566 w 713"/>
                      <a:gd name="T61" fmla="*/ 563 h 762"/>
                      <a:gd name="T62" fmla="*/ 622 w 713"/>
                      <a:gd name="T63" fmla="*/ 515 h 762"/>
                      <a:gd name="T64" fmla="*/ 647 w 713"/>
                      <a:gd name="T65" fmla="*/ 499 h 762"/>
                      <a:gd name="T66" fmla="*/ 657 w 713"/>
                      <a:gd name="T67" fmla="*/ 478 h 762"/>
                      <a:gd name="T68" fmla="*/ 632 w 713"/>
                      <a:gd name="T69" fmla="*/ 463 h 762"/>
                      <a:gd name="T70" fmla="*/ 547 w 713"/>
                      <a:gd name="T71" fmla="*/ 463 h 762"/>
                      <a:gd name="T72" fmla="*/ 440 w 713"/>
                      <a:gd name="T73" fmla="*/ 481 h 762"/>
                      <a:gd name="T74" fmla="*/ 356 w 713"/>
                      <a:gd name="T75" fmla="*/ 509 h 762"/>
                      <a:gd name="T76" fmla="*/ 265 w 713"/>
                      <a:gd name="T77" fmla="*/ 560 h 762"/>
                      <a:gd name="T78" fmla="*/ 187 w 713"/>
                      <a:gd name="T79" fmla="*/ 596 h 762"/>
                      <a:gd name="T80" fmla="*/ 103 w 713"/>
                      <a:gd name="T81" fmla="*/ 599 h 762"/>
                      <a:gd name="T82" fmla="*/ 69 w 713"/>
                      <a:gd name="T83" fmla="*/ 587 h 762"/>
                      <a:gd name="T84" fmla="*/ 50 w 713"/>
                      <a:gd name="T85" fmla="*/ 542 h 762"/>
                      <a:gd name="T86" fmla="*/ 37 w 713"/>
                      <a:gd name="T87" fmla="*/ 478 h 762"/>
                      <a:gd name="T88" fmla="*/ 31 w 713"/>
                      <a:gd name="T89" fmla="*/ 360 h 762"/>
                      <a:gd name="T90" fmla="*/ 19 w 713"/>
                      <a:gd name="T91" fmla="*/ 151 h 762"/>
                      <a:gd name="T92" fmla="*/ 0 w 713"/>
                      <a:gd name="T93" fmla="*/ 64 h 762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w 713"/>
                      <a:gd name="T142" fmla="*/ 0 h 762"/>
                      <a:gd name="T143" fmla="*/ 713 w 713"/>
                      <a:gd name="T144" fmla="*/ 762 h 762"/>
                    </a:gdLst>
                    <a:ahLst/>
                    <a:cxnLst>
                      <a:cxn ang="T94">
                        <a:pos x="T0" y="T1"/>
                      </a:cxn>
                      <a:cxn ang="T95">
                        <a:pos x="T2" y="T3"/>
                      </a:cxn>
                      <a:cxn ang="T96">
                        <a:pos x="T4" y="T5"/>
                      </a:cxn>
                      <a:cxn ang="T97">
                        <a:pos x="T6" y="T7"/>
                      </a:cxn>
                      <a:cxn ang="T98">
                        <a:pos x="T8" y="T9"/>
                      </a:cxn>
                      <a:cxn ang="T99">
                        <a:pos x="T10" y="T11"/>
                      </a:cxn>
                      <a:cxn ang="T100">
                        <a:pos x="T12" y="T13"/>
                      </a:cxn>
                      <a:cxn ang="T101">
                        <a:pos x="T14" y="T15"/>
                      </a:cxn>
                      <a:cxn ang="T102">
                        <a:pos x="T16" y="T17"/>
                      </a:cxn>
                      <a:cxn ang="T103">
                        <a:pos x="T18" y="T19"/>
                      </a:cxn>
                      <a:cxn ang="T104">
                        <a:pos x="T20" y="T21"/>
                      </a:cxn>
                      <a:cxn ang="T105">
                        <a:pos x="T22" y="T23"/>
                      </a:cxn>
                      <a:cxn ang="T106">
                        <a:pos x="T24" y="T25"/>
                      </a:cxn>
                      <a:cxn ang="T107">
                        <a:pos x="T26" y="T27"/>
                      </a:cxn>
                      <a:cxn ang="T108">
                        <a:pos x="T28" y="T29"/>
                      </a:cxn>
                      <a:cxn ang="T109">
                        <a:pos x="T30" y="T31"/>
                      </a:cxn>
                      <a:cxn ang="T110">
                        <a:pos x="T32" y="T33"/>
                      </a:cxn>
                      <a:cxn ang="T111">
                        <a:pos x="T34" y="T35"/>
                      </a:cxn>
                      <a:cxn ang="T112">
                        <a:pos x="T36" y="T37"/>
                      </a:cxn>
                      <a:cxn ang="T113">
                        <a:pos x="T38" y="T39"/>
                      </a:cxn>
                      <a:cxn ang="T114">
                        <a:pos x="T40" y="T41"/>
                      </a:cxn>
                      <a:cxn ang="T115">
                        <a:pos x="T42" y="T43"/>
                      </a:cxn>
                      <a:cxn ang="T116">
                        <a:pos x="T44" y="T45"/>
                      </a:cxn>
                      <a:cxn ang="T117">
                        <a:pos x="T46" y="T47"/>
                      </a:cxn>
                      <a:cxn ang="T118">
                        <a:pos x="T48" y="T49"/>
                      </a:cxn>
                      <a:cxn ang="T119">
                        <a:pos x="T50" y="T51"/>
                      </a:cxn>
                      <a:cxn ang="T120">
                        <a:pos x="T52" y="T53"/>
                      </a:cxn>
                      <a:cxn ang="T121">
                        <a:pos x="T54" y="T55"/>
                      </a:cxn>
                      <a:cxn ang="T122">
                        <a:pos x="T56" y="T57"/>
                      </a:cxn>
                      <a:cxn ang="T123">
                        <a:pos x="T58" y="T59"/>
                      </a:cxn>
                      <a:cxn ang="T124">
                        <a:pos x="T60" y="T61"/>
                      </a:cxn>
                      <a:cxn ang="T125">
                        <a:pos x="T62" y="T63"/>
                      </a:cxn>
                      <a:cxn ang="T126">
                        <a:pos x="T64" y="T65"/>
                      </a:cxn>
                      <a:cxn ang="T127">
                        <a:pos x="T66" y="T67"/>
                      </a:cxn>
                      <a:cxn ang="T128">
                        <a:pos x="T68" y="T69"/>
                      </a:cxn>
                      <a:cxn ang="T129">
                        <a:pos x="T70" y="T71"/>
                      </a:cxn>
                      <a:cxn ang="T130">
                        <a:pos x="T72" y="T73"/>
                      </a:cxn>
                      <a:cxn ang="T131">
                        <a:pos x="T74" y="T75"/>
                      </a:cxn>
                      <a:cxn ang="T132">
                        <a:pos x="T76" y="T77"/>
                      </a:cxn>
                      <a:cxn ang="T133">
                        <a:pos x="T78" y="T79"/>
                      </a:cxn>
                      <a:cxn ang="T134">
                        <a:pos x="T80" y="T81"/>
                      </a:cxn>
                      <a:cxn ang="T135">
                        <a:pos x="T82" y="T83"/>
                      </a:cxn>
                      <a:cxn ang="T136">
                        <a:pos x="T84" y="T85"/>
                      </a:cxn>
                      <a:cxn ang="T137">
                        <a:pos x="T86" y="T87"/>
                      </a:cxn>
                      <a:cxn ang="T138">
                        <a:pos x="T88" y="T89"/>
                      </a:cxn>
                      <a:cxn ang="T139">
                        <a:pos x="T90" y="T91"/>
                      </a:cxn>
                      <a:cxn ang="T140">
                        <a:pos x="T92" y="T93"/>
                      </a:cxn>
                    </a:cxnLst>
                    <a:rect l="T141" t="T142" r="T143" b="T144"/>
                    <a:pathLst>
                      <a:path w="713" h="762">
                        <a:moveTo>
                          <a:pt x="0" y="64"/>
                        </a:moveTo>
                        <a:lnTo>
                          <a:pt x="22" y="16"/>
                        </a:lnTo>
                        <a:lnTo>
                          <a:pt x="69" y="0"/>
                        </a:lnTo>
                        <a:lnTo>
                          <a:pt x="134" y="7"/>
                        </a:lnTo>
                        <a:lnTo>
                          <a:pt x="150" y="52"/>
                        </a:lnTo>
                        <a:lnTo>
                          <a:pt x="125" y="227"/>
                        </a:lnTo>
                        <a:lnTo>
                          <a:pt x="122" y="360"/>
                        </a:lnTo>
                        <a:lnTo>
                          <a:pt x="116" y="435"/>
                        </a:lnTo>
                        <a:lnTo>
                          <a:pt x="116" y="450"/>
                        </a:lnTo>
                        <a:lnTo>
                          <a:pt x="131" y="524"/>
                        </a:lnTo>
                        <a:lnTo>
                          <a:pt x="172" y="536"/>
                        </a:lnTo>
                        <a:lnTo>
                          <a:pt x="225" y="524"/>
                        </a:lnTo>
                        <a:lnTo>
                          <a:pt x="303" y="481"/>
                        </a:lnTo>
                        <a:lnTo>
                          <a:pt x="387" y="460"/>
                        </a:lnTo>
                        <a:lnTo>
                          <a:pt x="482" y="444"/>
                        </a:lnTo>
                        <a:lnTo>
                          <a:pt x="585" y="432"/>
                        </a:lnTo>
                        <a:lnTo>
                          <a:pt x="660" y="432"/>
                        </a:lnTo>
                        <a:lnTo>
                          <a:pt x="694" y="441"/>
                        </a:lnTo>
                        <a:lnTo>
                          <a:pt x="713" y="463"/>
                        </a:lnTo>
                        <a:lnTo>
                          <a:pt x="704" y="496"/>
                        </a:lnTo>
                        <a:lnTo>
                          <a:pt x="657" y="524"/>
                        </a:lnTo>
                        <a:lnTo>
                          <a:pt x="613" y="563"/>
                        </a:lnTo>
                        <a:lnTo>
                          <a:pt x="572" y="618"/>
                        </a:lnTo>
                        <a:lnTo>
                          <a:pt x="547" y="663"/>
                        </a:lnTo>
                        <a:lnTo>
                          <a:pt x="526" y="708"/>
                        </a:lnTo>
                        <a:lnTo>
                          <a:pt x="510" y="762"/>
                        </a:lnTo>
                        <a:lnTo>
                          <a:pt x="488" y="762"/>
                        </a:lnTo>
                        <a:lnTo>
                          <a:pt x="469" y="741"/>
                        </a:lnTo>
                        <a:lnTo>
                          <a:pt x="462" y="681"/>
                        </a:lnTo>
                        <a:lnTo>
                          <a:pt x="507" y="627"/>
                        </a:lnTo>
                        <a:lnTo>
                          <a:pt x="566" y="563"/>
                        </a:lnTo>
                        <a:lnTo>
                          <a:pt x="622" y="515"/>
                        </a:lnTo>
                        <a:lnTo>
                          <a:pt x="647" y="499"/>
                        </a:lnTo>
                        <a:lnTo>
                          <a:pt x="657" y="478"/>
                        </a:lnTo>
                        <a:lnTo>
                          <a:pt x="632" y="463"/>
                        </a:lnTo>
                        <a:lnTo>
                          <a:pt x="547" y="463"/>
                        </a:lnTo>
                        <a:lnTo>
                          <a:pt x="440" y="481"/>
                        </a:lnTo>
                        <a:lnTo>
                          <a:pt x="356" y="509"/>
                        </a:lnTo>
                        <a:lnTo>
                          <a:pt x="265" y="560"/>
                        </a:lnTo>
                        <a:lnTo>
                          <a:pt x="187" y="596"/>
                        </a:lnTo>
                        <a:lnTo>
                          <a:pt x="103" y="599"/>
                        </a:lnTo>
                        <a:lnTo>
                          <a:pt x="69" y="587"/>
                        </a:lnTo>
                        <a:lnTo>
                          <a:pt x="50" y="542"/>
                        </a:lnTo>
                        <a:lnTo>
                          <a:pt x="37" y="478"/>
                        </a:lnTo>
                        <a:lnTo>
                          <a:pt x="31" y="360"/>
                        </a:lnTo>
                        <a:lnTo>
                          <a:pt x="19" y="151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22982" name="Group 14"/>
                <p:cNvGrpSpPr>
                  <a:grpSpLocks noChangeAspect="1"/>
                </p:cNvGrpSpPr>
                <p:nvPr/>
              </p:nvGrpSpPr>
              <p:grpSpPr bwMode="auto">
                <a:xfrm>
                  <a:off x="4864" y="3099"/>
                  <a:ext cx="432" cy="877"/>
                  <a:chOff x="4864" y="3099"/>
                  <a:chExt cx="432" cy="877"/>
                </a:xfrm>
              </p:grpSpPr>
              <p:sp>
                <p:nvSpPr>
                  <p:cNvPr id="422983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4956" y="3588"/>
                    <a:ext cx="340" cy="109"/>
                  </a:xfrm>
                  <a:custGeom>
                    <a:avLst/>
                    <a:gdLst>
                      <a:gd name="T0" fmla="*/ 340 w 340"/>
                      <a:gd name="T1" fmla="*/ 109 h 109"/>
                      <a:gd name="T2" fmla="*/ 165 w 340"/>
                      <a:gd name="T3" fmla="*/ 30 h 109"/>
                      <a:gd name="T4" fmla="*/ 48 w 340"/>
                      <a:gd name="T5" fmla="*/ 0 h 109"/>
                      <a:gd name="T6" fmla="*/ 10 w 340"/>
                      <a:gd name="T7" fmla="*/ 0 h 109"/>
                      <a:gd name="T8" fmla="*/ 0 w 340"/>
                      <a:gd name="T9" fmla="*/ 27 h 109"/>
                      <a:gd name="T10" fmla="*/ 22 w 340"/>
                      <a:gd name="T11" fmla="*/ 48 h 109"/>
                      <a:gd name="T12" fmla="*/ 70 w 340"/>
                      <a:gd name="T13" fmla="*/ 54 h 109"/>
                      <a:gd name="T14" fmla="*/ 184 w 340"/>
                      <a:gd name="T15" fmla="*/ 75 h 109"/>
                      <a:gd name="T16" fmla="*/ 340 w 340"/>
                      <a:gd name="T17" fmla="*/ 109 h 10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40"/>
                      <a:gd name="T28" fmla="*/ 0 h 109"/>
                      <a:gd name="T29" fmla="*/ 340 w 340"/>
                      <a:gd name="T30" fmla="*/ 109 h 10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40" h="109">
                        <a:moveTo>
                          <a:pt x="340" y="109"/>
                        </a:moveTo>
                        <a:lnTo>
                          <a:pt x="165" y="30"/>
                        </a:lnTo>
                        <a:lnTo>
                          <a:pt x="48" y="0"/>
                        </a:lnTo>
                        <a:lnTo>
                          <a:pt x="10" y="0"/>
                        </a:lnTo>
                        <a:lnTo>
                          <a:pt x="0" y="27"/>
                        </a:lnTo>
                        <a:lnTo>
                          <a:pt x="22" y="48"/>
                        </a:lnTo>
                        <a:lnTo>
                          <a:pt x="70" y="54"/>
                        </a:lnTo>
                        <a:lnTo>
                          <a:pt x="184" y="75"/>
                        </a:lnTo>
                        <a:lnTo>
                          <a:pt x="340" y="10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84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4864" y="3685"/>
                    <a:ext cx="97" cy="291"/>
                  </a:xfrm>
                  <a:custGeom>
                    <a:avLst/>
                    <a:gdLst>
                      <a:gd name="T0" fmla="*/ 97 w 97"/>
                      <a:gd name="T1" fmla="*/ 291 h 291"/>
                      <a:gd name="T2" fmla="*/ 94 w 97"/>
                      <a:gd name="T3" fmla="*/ 148 h 291"/>
                      <a:gd name="T4" fmla="*/ 69 w 97"/>
                      <a:gd name="T5" fmla="*/ 39 h 291"/>
                      <a:gd name="T6" fmla="*/ 41 w 97"/>
                      <a:gd name="T7" fmla="*/ 0 h 291"/>
                      <a:gd name="T8" fmla="*/ 19 w 97"/>
                      <a:gd name="T9" fmla="*/ 0 h 291"/>
                      <a:gd name="T10" fmla="*/ 0 w 97"/>
                      <a:gd name="T11" fmla="*/ 12 h 291"/>
                      <a:gd name="T12" fmla="*/ 0 w 97"/>
                      <a:gd name="T13" fmla="*/ 54 h 291"/>
                      <a:gd name="T14" fmla="*/ 47 w 97"/>
                      <a:gd name="T15" fmla="*/ 184 h 291"/>
                      <a:gd name="T16" fmla="*/ 97 w 97"/>
                      <a:gd name="T17" fmla="*/ 291 h 29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7"/>
                      <a:gd name="T28" fmla="*/ 0 h 291"/>
                      <a:gd name="T29" fmla="*/ 97 w 97"/>
                      <a:gd name="T30" fmla="*/ 291 h 29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7" h="291">
                        <a:moveTo>
                          <a:pt x="97" y="291"/>
                        </a:moveTo>
                        <a:lnTo>
                          <a:pt x="94" y="148"/>
                        </a:lnTo>
                        <a:lnTo>
                          <a:pt x="69" y="39"/>
                        </a:lnTo>
                        <a:lnTo>
                          <a:pt x="41" y="0"/>
                        </a:lnTo>
                        <a:lnTo>
                          <a:pt x="19" y="0"/>
                        </a:lnTo>
                        <a:lnTo>
                          <a:pt x="0" y="12"/>
                        </a:lnTo>
                        <a:lnTo>
                          <a:pt x="0" y="54"/>
                        </a:lnTo>
                        <a:lnTo>
                          <a:pt x="47" y="184"/>
                        </a:lnTo>
                        <a:lnTo>
                          <a:pt x="97" y="29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85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004" y="3099"/>
                    <a:ext cx="214" cy="111"/>
                  </a:xfrm>
                  <a:custGeom>
                    <a:avLst/>
                    <a:gdLst>
                      <a:gd name="T0" fmla="*/ 0 w 214"/>
                      <a:gd name="T1" fmla="*/ 72 h 111"/>
                      <a:gd name="T2" fmla="*/ 42 w 214"/>
                      <a:gd name="T3" fmla="*/ 30 h 111"/>
                      <a:gd name="T4" fmla="*/ 100 w 214"/>
                      <a:gd name="T5" fmla="*/ 3 h 111"/>
                      <a:gd name="T6" fmla="*/ 166 w 214"/>
                      <a:gd name="T7" fmla="*/ 0 h 111"/>
                      <a:gd name="T8" fmla="*/ 214 w 214"/>
                      <a:gd name="T9" fmla="*/ 9 h 111"/>
                      <a:gd name="T10" fmla="*/ 138 w 214"/>
                      <a:gd name="T11" fmla="*/ 18 h 111"/>
                      <a:gd name="T12" fmla="*/ 109 w 214"/>
                      <a:gd name="T13" fmla="*/ 36 h 111"/>
                      <a:gd name="T14" fmla="*/ 81 w 214"/>
                      <a:gd name="T15" fmla="*/ 63 h 111"/>
                      <a:gd name="T16" fmla="*/ 68 w 214"/>
                      <a:gd name="T17" fmla="*/ 93 h 111"/>
                      <a:gd name="T18" fmla="*/ 42 w 214"/>
                      <a:gd name="T19" fmla="*/ 111 h 111"/>
                      <a:gd name="T20" fmla="*/ 10 w 214"/>
                      <a:gd name="T21" fmla="*/ 108 h 111"/>
                      <a:gd name="T22" fmla="*/ 0 w 214"/>
                      <a:gd name="T23" fmla="*/ 72 h 1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14"/>
                      <a:gd name="T37" fmla="*/ 0 h 111"/>
                      <a:gd name="T38" fmla="*/ 214 w 214"/>
                      <a:gd name="T39" fmla="*/ 111 h 1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14" h="111">
                        <a:moveTo>
                          <a:pt x="0" y="72"/>
                        </a:moveTo>
                        <a:lnTo>
                          <a:pt x="42" y="30"/>
                        </a:lnTo>
                        <a:lnTo>
                          <a:pt x="100" y="3"/>
                        </a:lnTo>
                        <a:lnTo>
                          <a:pt x="166" y="0"/>
                        </a:lnTo>
                        <a:lnTo>
                          <a:pt x="214" y="9"/>
                        </a:lnTo>
                        <a:lnTo>
                          <a:pt x="138" y="18"/>
                        </a:lnTo>
                        <a:lnTo>
                          <a:pt x="109" y="36"/>
                        </a:lnTo>
                        <a:lnTo>
                          <a:pt x="81" y="63"/>
                        </a:lnTo>
                        <a:lnTo>
                          <a:pt x="68" y="93"/>
                        </a:lnTo>
                        <a:lnTo>
                          <a:pt x="42" y="111"/>
                        </a:lnTo>
                        <a:lnTo>
                          <a:pt x="10" y="108"/>
                        </a:lnTo>
                        <a:lnTo>
                          <a:pt x="0" y="7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422978" name="Oval 18"/>
            <p:cNvSpPr>
              <a:spLocks noChangeAspect="1" noChangeArrowheads="1"/>
            </p:cNvSpPr>
            <p:nvPr/>
          </p:nvSpPr>
          <p:spPr bwMode="auto">
            <a:xfrm>
              <a:off x="4464" y="2736"/>
              <a:ext cx="912" cy="912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CA" alt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422916" name="Group 19"/>
          <p:cNvGrpSpPr>
            <a:grpSpLocks/>
          </p:cNvGrpSpPr>
          <p:nvPr/>
        </p:nvGrpSpPr>
        <p:grpSpPr bwMode="auto">
          <a:xfrm>
            <a:off x="2070100" y="685800"/>
            <a:ext cx="3490913" cy="1387475"/>
            <a:chOff x="1304" y="432"/>
            <a:chExt cx="2199" cy="874"/>
          </a:xfrm>
        </p:grpSpPr>
        <p:sp>
          <p:nvSpPr>
            <p:cNvPr id="422975" name="Text Box 20"/>
            <p:cNvSpPr txBox="1">
              <a:spLocks noChangeArrowheads="1"/>
            </p:cNvSpPr>
            <p:nvPr/>
          </p:nvSpPr>
          <p:spPr bwMode="auto">
            <a:xfrm>
              <a:off x="1306" y="432"/>
              <a:ext cx="1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  <a:t>Largest </a:t>
              </a:r>
              <a:r>
                <a:rPr lang="en-US" altLang="en-US" sz="3000" i="1">
                  <a:solidFill>
                    <a:srgbClr val="FFFFFF"/>
                  </a:solidFill>
                  <a:cs typeface="Arial" pitchFamily="34" charset="0"/>
                </a:rPr>
                <a:t>i</a:t>
              </a:r>
              <a: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  <a:t> values </a:t>
              </a:r>
              <a:b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</a:br>
              <a: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  <a:t>are sorted on side.</a:t>
              </a:r>
            </a:p>
          </p:txBody>
        </p:sp>
        <p:sp>
          <p:nvSpPr>
            <p:cNvPr id="422976" name="Text Box 21"/>
            <p:cNvSpPr txBox="1">
              <a:spLocks noChangeArrowheads="1"/>
            </p:cNvSpPr>
            <p:nvPr/>
          </p:nvSpPr>
          <p:spPr bwMode="auto">
            <a:xfrm>
              <a:off x="1304" y="960"/>
              <a:ext cx="219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>
                  <a:solidFill>
                    <a:srgbClr val="FFFFFF"/>
                  </a:solidFill>
                  <a:cs typeface="Arial" pitchFamily="34" charset="0"/>
                </a:rPr>
                <a:t>Remaining values are</a:t>
              </a:r>
            </a:p>
          </p:txBody>
        </p:sp>
      </p:grpSp>
      <p:sp>
        <p:nvSpPr>
          <p:cNvPr id="422917" name="Rectangle 22"/>
          <p:cNvSpPr>
            <a:spLocks noChangeArrowheads="1"/>
          </p:cNvSpPr>
          <p:nvPr/>
        </p:nvSpPr>
        <p:spPr bwMode="auto">
          <a:xfrm>
            <a:off x="2047875" y="1905000"/>
            <a:ext cx="1657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in a heap.</a:t>
            </a:r>
          </a:p>
        </p:txBody>
      </p:sp>
      <p:pic>
        <p:nvPicPr>
          <p:cNvPr id="422918" name="Picture 23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87400"/>
            <a:ext cx="28956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381000" y="5181600"/>
            <a:ext cx="1447800" cy="1447800"/>
            <a:chOff x="4320" y="2016"/>
            <a:chExt cx="912" cy="912"/>
          </a:xfrm>
        </p:grpSpPr>
        <p:grpSp>
          <p:nvGrpSpPr>
            <p:cNvPr id="422957" name="Group 25"/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422964" name="Group 26"/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422966" name="Freeform 27" descr="Green marble"/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67" name="Freeform 28" descr="Green marble"/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grpSp>
              <p:nvGrpSpPr>
                <p:cNvPr id="422968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422969" name="Freeform 30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1 w 600"/>
                      <a:gd name="T1" fmla="*/ 1 h 608"/>
                      <a:gd name="T2" fmla="*/ 1 w 600"/>
                      <a:gd name="T3" fmla="*/ 1 h 608"/>
                      <a:gd name="T4" fmla="*/ 1 w 600"/>
                      <a:gd name="T5" fmla="*/ 1 h 608"/>
                      <a:gd name="T6" fmla="*/ 1 w 600"/>
                      <a:gd name="T7" fmla="*/ 1 h 608"/>
                      <a:gd name="T8" fmla="*/ 1 w 600"/>
                      <a:gd name="T9" fmla="*/ 0 h 608"/>
                      <a:gd name="T10" fmla="*/ 1 w 600"/>
                      <a:gd name="T11" fmla="*/ 1 h 608"/>
                      <a:gd name="T12" fmla="*/ 1 w 600"/>
                      <a:gd name="T13" fmla="*/ 1 h 608"/>
                      <a:gd name="T14" fmla="*/ 0 w 600"/>
                      <a:gd name="T15" fmla="*/ 1 h 608"/>
                      <a:gd name="T16" fmla="*/ 1 w 600"/>
                      <a:gd name="T17" fmla="*/ 1 h 608"/>
                      <a:gd name="T18" fmla="*/ 1 w 600"/>
                      <a:gd name="T19" fmla="*/ 1 h 608"/>
                      <a:gd name="T20" fmla="*/ 1 w 600"/>
                      <a:gd name="T21" fmla="*/ 1 h 608"/>
                      <a:gd name="T22" fmla="*/ 1 w 600"/>
                      <a:gd name="T23" fmla="*/ 1 h 608"/>
                      <a:gd name="T24" fmla="*/ 1 w 600"/>
                      <a:gd name="T25" fmla="*/ 1 h 608"/>
                      <a:gd name="T26" fmla="*/ 1 w 600"/>
                      <a:gd name="T27" fmla="*/ 1 h 608"/>
                      <a:gd name="T28" fmla="*/ 1 w 600"/>
                      <a:gd name="T29" fmla="*/ 1 h 608"/>
                      <a:gd name="T30" fmla="*/ 1 w 600"/>
                      <a:gd name="T31" fmla="*/ 1 h 608"/>
                      <a:gd name="T32" fmla="*/ 1 w 600"/>
                      <a:gd name="T33" fmla="*/ 1 h 608"/>
                      <a:gd name="T34" fmla="*/ 1 w 600"/>
                      <a:gd name="T35" fmla="*/ 1 h 608"/>
                      <a:gd name="T36" fmla="*/ 1 w 600"/>
                      <a:gd name="T37" fmla="*/ 1 h 608"/>
                      <a:gd name="T38" fmla="*/ 1 w 600"/>
                      <a:gd name="T39" fmla="*/ 1 h 608"/>
                      <a:gd name="T40" fmla="*/ 1 w 600"/>
                      <a:gd name="T41" fmla="*/ 1 h 608"/>
                      <a:gd name="T42" fmla="*/ 1 w 600"/>
                      <a:gd name="T43" fmla="*/ 1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70" name="Freeform 31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1 w 619"/>
                      <a:gd name="T1" fmla="*/ 1 h 1085"/>
                      <a:gd name="T2" fmla="*/ 1 w 619"/>
                      <a:gd name="T3" fmla="*/ 1 h 1085"/>
                      <a:gd name="T4" fmla="*/ 1 w 619"/>
                      <a:gd name="T5" fmla="*/ 1 h 1085"/>
                      <a:gd name="T6" fmla="*/ 1 w 619"/>
                      <a:gd name="T7" fmla="*/ 0 h 1085"/>
                      <a:gd name="T8" fmla="*/ 1 w 619"/>
                      <a:gd name="T9" fmla="*/ 1 h 1085"/>
                      <a:gd name="T10" fmla="*/ 1 w 619"/>
                      <a:gd name="T11" fmla="*/ 1 h 1085"/>
                      <a:gd name="T12" fmla="*/ 1 w 619"/>
                      <a:gd name="T13" fmla="*/ 1 h 1085"/>
                      <a:gd name="T14" fmla="*/ 1 w 619"/>
                      <a:gd name="T15" fmla="*/ 1 h 1085"/>
                      <a:gd name="T16" fmla="*/ 1 w 619"/>
                      <a:gd name="T17" fmla="*/ 1 h 1085"/>
                      <a:gd name="T18" fmla="*/ 1 w 619"/>
                      <a:gd name="T19" fmla="*/ 1 h 1085"/>
                      <a:gd name="T20" fmla="*/ 1 w 619"/>
                      <a:gd name="T21" fmla="*/ 1 h 1085"/>
                      <a:gd name="T22" fmla="*/ 1 w 619"/>
                      <a:gd name="T23" fmla="*/ 1 h 1085"/>
                      <a:gd name="T24" fmla="*/ 1 w 619"/>
                      <a:gd name="T25" fmla="*/ 1 h 1085"/>
                      <a:gd name="T26" fmla="*/ 1 w 619"/>
                      <a:gd name="T27" fmla="*/ 1 h 1085"/>
                      <a:gd name="T28" fmla="*/ 1 w 619"/>
                      <a:gd name="T29" fmla="*/ 1 h 1085"/>
                      <a:gd name="T30" fmla="*/ 1 w 619"/>
                      <a:gd name="T31" fmla="*/ 1 h 1085"/>
                      <a:gd name="T32" fmla="*/ 1 w 619"/>
                      <a:gd name="T33" fmla="*/ 1 h 1085"/>
                      <a:gd name="T34" fmla="*/ 1 w 619"/>
                      <a:gd name="T35" fmla="*/ 1 h 1085"/>
                      <a:gd name="T36" fmla="*/ 1 w 619"/>
                      <a:gd name="T37" fmla="*/ 1 h 1085"/>
                      <a:gd name="T38" fmla="*/ 1 w 619"/>
                      <a:gd name="T39" fmla="*/ 1 h 1085"/>
                      <a:gd name="T40" fmla="*/ 0 w 619"/>
                      <a:gd name="T41" fmla="*/ 1 h 1085"/>
                      <a:gd name="T42" fmla="*/ 1 w 619"/>
                      <a:gd name="T43" fmla="*/ 1 h 1085"/>
                      <a:gd name="T44" fmla="*/ 1 w 619"/>
                      <a:gd name="T45" fmla="*/ 1 h 1085"/>
                      <a:gd name="T46" fmla="*/ 1 w 619"/>
                      <a:gd name="T47" fmla="*/ 1 h 1085"/>
                      <a:gd name="T48" fmla="*/ 1 w 619"/>
                      <a:gd name="T49" fmla="*/ 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71" name="Freeform 32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1 h 808"/>
                      <a:gd name="T2" fmla="*/ 184 w 782"/>
                      <a:gd name="T3" fmla="*/ 0 h 808"/>
                      <a:gd name="T4" fmla="*/ 449 w 782"/>
                      <a:gd name="T5" fmla="*/ 0 h 808"/>
                      <a:gd name="T6" fmla="*/ 946 w 782"/>
                      <a:gd name="T7" fmla="*/ 1 h 808"/>
                      <a:gd name="T8" fmla="*/ 1536 w 782"/>
                      <a:gd name="T9" fmla="*/ 1 h 808"/>
                      <a:gd name="T10" fmla="*/ 1753 w 782"/>
                      <a:gd name="T11" fmla="*/ 1 h 808"/>
                      <a:gd name="T12" fmla="*/ 1855 w 782"/>
                      <a:gd name="T13" fmla="*/ 1 h 808"/>
                      <a:gd name="T14" fmla="*/ 1870 w 782"/>
                      <a:gd name="T15" fmla="*/ 1 h 808"/>
                      <a:gd name="T16" fmla="*/ 1805 w 782"/>
                      <a:gd name="T17" fmla="*/ 1 h 808"/>
                      <a:gd name="T18" fmla="*/ 1625 w 782"/>
                      <a:gd name="T19" fmla="*/ 1 h 808"/>
                      <a:gd name="T20" fmla="*/ 1389 w 782"/>
                      <a:gd name="T21" fmla="*/ 1 h 808"/>
                      <a:gd name="T22" fmla="*/ 1218 w 782"/>
                      <a:gd name="T23" fmla="*/ 1 h 808"/>
                      <a:gd name="T24" fmla="*/ 1140 w 782"/>
                      <a:gd name="T25" fmla="*/ 1 h 808"/>
                      <a:gd name="T26" fmla="*/ 1090 w 782"/>
                      <a:gd name="T27" fmla="*/ 1 h 808"/>
                      <a:gd name="T28" fmla="*/ 1105 w 782"/>
                      <a:gd name="T29" fmla="*/ 1 h 808"/>
                      <a:gd name="T30" fmla="*/ 1118 w 782"/>
                      <a:gd name="T31" fmla="*/ 1 h 808"/>
                      <a:gd name="T32" fmla="*/ 1329 w 782"/>
                      <a:gd name="T33" fmla="*/ 1 h 808"/>
                      <a:gd name="T34" fmla="*/ 1662 w 782"/>
                      <a:gd name="T35" fmla="*/ 1 h 808"/>
                      <a:gd name="T36" fmla="*/ 1870 w 782"/>
                      <a:gd name="T37" fmla="*/ 1 h 808"/>
                      <a:gd name="T38" fmla="*/ 2091 w 782"/>
                      <a:gd name="T39" fmla="*/ 1 h 808"/>
                      <a:gd name="T40" fmla="*/ 2162 w 782"/>
                      <a:gd name="T41" fmla="*/ 1 h 808"/>
                      <a:gd name="T42" fmla="*/ 2091 w 782"/>
                      <a:gd name="T43" fmla="*/ 1 h 808"/>
                      <a:gd name="T44" fmla="*/ 2004 w 782"/>
                      <a:gd name="T45" fmla="*/ 1 h 808"/>
                      <a:gd name="T46" fmla="*/ 1855 w 782"/>
                      <a:gd name="T47" fmla="*/ 1 h 808"/>
                      <a:gd name="T48" fmla="*/ 1655 w 782"/>
                      <a:gd name="T49" fmla="*/ 1 h 808"/>
                      <a:gd name="T50" fmla="*/ 1436 w 782"/>
                      <a:gd name="T51" fmla="*/ 1 h 808"/>
                      <a:gd name="T52" fmla="*/ 1090 w 782"/>
                      <a:gd name="T53" fmla="*/ 1 h 808"/>
                      <a:gd name="T54" fmla="*/ 981 w 782"/>
                      <a:gd name="T55" fmla="*/ 1 h 808"/>
                      <a:gd name="T56" fmla="*/ 922 w 782"/>
                      <a:gd name="T57" fmla="*/ 1 h 808"/>
                      <a:gd name="T58" fmla="*/ 922 w 782"/>
                      <a:gd name="T59" fmla="*/ 1 h 808"/>
                      <a:gd name="T60" fmla="*/ 922 w 782"/>
                      <a:gd name="T61" fmla="*/ 1 h 808"/>
                      <a:gd name="T62" fmla="*/ 1072 w 782"/>
                      <a:gd name="T63" fmla="*/ 1 h 808"/>
                      <a:gd name="T64" fmla="*/ 1295 w 782"/>
                      <a:gd name="T65" fmla="*/ 1 h 808"/>
                      <a:gd name="T66" fmla="*/ 1491 w 782"/>
                      <a:gd name="T67" fmla="*/ 1 h 808"/>
                      <a:gd name="T68" fmla="*/ 1614 w 782"/>
                      <a:gd name="T69" fmla="*/ 1 h 808"/>
                      <a:gd name="T70" fmla="*/ 1677 w 782"/>
                      <a:gd name="T71" fmla="*/ 1 h 808"/>
                      <a:gd name="T72" fmla="*/ 1655 w 782"/>
                      <a:gd name="T73" fmla="*/ 1 h 808"/>
                      <a:gd name="T74" fmla="*/ 1564 w 782"/>
                      <a:gd name="T75" fmla="*/ 1 h 808"/>
                      <a:gd name="T76" fmla="*/ 1436 w 782"/>
                      <a:gd name="T77" fmla="*/ 1 h 808"/>
                      <a:gd name="T78" fmla="*/ 1295 w 782"/>
                      <a:gd name="T79" fmla="*/ 1 h 808"/>
                      <a:gd name="T80" fmla="*/ 989 w 782"/>
                      <a:gd name="T81" fmla="*/ 1 h 808"/>
                      <a:gd name="T82" fmla="*/ 535 w 782"/>
                      <a:gd name="T83" fmla="*/ 1 h 808"/>
                      <a:gd name="T84" fmla="*/ 193 w 782"/>
                      <a:gd name="T85" fmla="*/ 1 h 808"/>
                      <a:gd name="T86" fmla="*/ 54 w 782"/>
                      <a:gd name="T87" fmla="*/ 1 h 808"/>
                      <a:gd name="T88" fmla="*/ 0 w 782"/>
                      <a:gd name="T89" fmla="*/ 1 h 808"/>
                      <a:gd name="T90" fmla="*/ 0 w 782"/>
                      <a:gd name="T91" fmla="*/ 1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72" name="Freeform 33"/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53939 w 992"/>
                      <a:gd name="T1" fmla="*/ 1 h 770"/>
                      <a:gd name="T2" fmla="*/ 54957 w 992"/>
                      <a:gd name="T3" fmla="*/ 1 h 770"/>
                      <a:gd name="T4" fmla="*/ 58732 w 992"/>
                      <a:gd name="T5" fmla="*/ 1 h 770"/>
                      <a:gd name="T6" fmla="*/ 63413 w 992"/>
                      <a:gd name="T7" fmla="*/ 1 h 770"/>
                      <a:gd name="T8" fmla="*/ 66185 w 992"/>
                      <a:gd name="T9" fmla="*/ 1 h 770"/>
                      <a:gd name="T10" fmla="*/ 64971 w 992"/>
                      <a:gd name="T11" fmla="*/ 1 h 770"/>
                      <a:gd name="T12" fmla="*/ 62389 w 992"/>
                      <a:gd name="T13" fmla="*/ 1 h 770"/>
                      <a:gd name="T14" fmla="*/ 57208 w 992"/>
                      <a:gd name="T15" fmla="*/ 1 h 770"/>
                      <a:gd name="T16" fmla="*/ 50816 w 992"/>
                      <a:gd name="T17" fmla="*/ 1 h 770"/>
                      <a:gd name="T18" fmla="*/ 45491 w 992"/>
                      <a:gd name="T19" fmla="*/ 1 h 770"/>
                      <a:gd name="T20" fmla="*/ 39515 w 992"/>
                      <a:gd name="T21" fmla="*/ 1 h 770"/>
                      <a:gd name="T22" fmla="*/ 33821 w 992"/>
                      <a:gd name="T23" fmla="*/ 1 h 770"/>
                      <a:gd name="T24" fmla="*/ 29498 w 992"/>
                      <a:gd name="T25" fmla="*/ 1 h 770"/>
                      <a:gd name="T26" fmla="*/ 27925 w 992"/>
                      <a:gd name="T27" fmla="*/ 1 h 770"/>
                      <a:gd name="T28" fmla="*/ 26173 w 992"/>
                      <a:gd name="T29" fmla="*/ 1 h 770"/>
                      <a:gd name="T30" fmla="*/ 24108 w 992"/>
                      <a:gd name="T31" fmla="*/ 1 h 770"/>
                      <a:gd name="T32" fmla="*/ 22569 w 992"/>
                      <a:gd name="T33" fmla="*/ 1 h 770"/>
                      <a:gd name="T34" fmla="*/ 22569 w 992"/>
                      <a:gd name="T35" fmla="*/ 1 h 770"/>
                      <a:gd name="T36" fmla="*/ 21507 w 992"/>
                      <a:gd name="T37" fmla="*/ 1 h 770"/>
                      <a:gd name="T38" fmla="*/ 18555 w 992"/>
                      <a:gd name="T39" fmla="*/ 1 h 770"/>
                      <a:gd name="T40" fmla="*/ 14912 w 992"/>
                      <a:gd name="T41" fmla="*/ 1 h 770"/>
                      <a:gd name="T42" fmla="*/ 11523 w 992"/>
                      <a:gd name="T43" fmla="*/ 1 h 770"/>
                      <a:gd name="T44" fmla="*/ 7646 w 992"/>
                      <a:gd name="T45" fmla="*/ 1 h 770"/>
                      <a:gd name="T46" fmla="*/ 1769 w 992"/>
                      <a:gd name="T47" fmla="*/ 1 h 770"/>
                      <a:gd name="T48" fmla="*/ 0 w 992"/>
                      <a:gd name="T49" fmla="*/ 1 h 770"/>
                      <a:gd name="T50" fmla="*/ 0 w 992"/>
                      <a:gd name="T51" fmla="*/ 1 h 770"/>
                      <a:gd name="T52" fmla="*/ 2635 w 992"/>
                      <a:gd name="T53" fmla="*/ 1 h 770"/>
                      <a:gd name="T54" fmla="*/ 5459 w 992"/>
                      <a:gd name="T55" fmla="*/ 1 h 770"/>
                      <a:gd name="T56" fmla="*/ 7903 w 992"/>
                      <a:gd name="T57" fmla="*/ 1 h 770"/>
                      <a:gd name="T58" fmla="*/ 12603 w 992"/>
                      <a:gd name="T59" fmla="*/ 1 h 770"/>
                      <a:gd name="T60" fmla="*/ 17164 w 992"/>
                      <a:gd name="T61" fmla="*/ 1 h 770"/>
                      <a:gd name="T62" fmla="*/ 21507 w 992"/>
                      <a:gd name="T63" fmla="*/ 1 h 770"/>
                      <a:gd name="T64" fmla="*/ 27700 w 992"/>
                      <a:gd name="T65" fmla="*/ 0 h 770"/>
                      <a:gd name="T66" fmla="*/ 27925 w 992"/>
                      <a:gd name="T67" fmla="*/ 1 h 770"/>
                      <a:gd name="T68" fmla="*/ 26520 w 992"/>
                      <a:gd name="T69" fmla="*/ 1 h 770"/>
                      <a:gd name="T70" fmla="*/ 26173 w 992"/>
                      <a:gd name="T71" fmla="*/ 1 h 770"/>
                      <a:gd name="T72" fmla="*/ 27925 w 992"/>
                      <a:gd name="T73" fmla="*/ 1 h 770"/>
                      <a:gd name="T74" fmla="*/ 30846 w 992"/>
                      <a:gd name="T75" fmla="*/ 1 h 770"/>
                      <a:gd name="T76" fmla="*/ 33326 w 992"/>
                      <a:gd name="T77" fmla="*/ 1 h 770"/>
                      <a:gd name="T78" fmla="*/ 37247 w 992"/>
                      <a:gd name="T79" fmla="*/ 1 h 770"/>
                      <a:gd name="T80" fmla="*/ 41042 w 992"/>
                      <a:gd name="T81" fmla="*/ 1 h 770"/>
                      <a:gd name="T82" fmla="*/ 44922 w 992"/>
                      <a:gd name="T83" fmla="*/ 1 h 770"/>
                      <a:gd name="T84" fmla="*/ 50029 w 992"/>
                      <a:gd name="T85" fmla="*/ 1 h 770"/>
                      <a:gd name="T86" fmla="*/ 53399 w 992"/>
                      <a:gd name="T87" fmla="*/ 1 h 770"/>
                      <a:gd name="T88" fmla="*/ 53939 w 992"/>
                      <a:gd name="T89" fmla="*/ 1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73" name="Freeform 34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1 w 699"/>
                      <a:gd name="T1" fmla="*/ 1 h 1216"/>
                      <a:gd name="T2" fmla="*/ 1 w 699"/>
                      <a:gd name="T3" fmla="*/ 1 h 1216"/>
                      <a:gd name="T4" fmla="*/ 1 w 699"/>
                      <a:gd name="T5" fmla="*/ 1 h 1216"/>
                      <a:gd name="T6" fmla="*/ 1 w 699"/>
                      <a:gd name="T7" fmla="*/ 1 h 1216"/>
                      <a:gd name="T8" fmla="*/ 1 w 699"/>
                      <a:gd name="T9" fmla="*/ 1 h 1216"/>
                      <a:gd name="T10" fmla="*/ 1 w 699"/>
                      <a:gd name="T11" fmla="*/ 1 h 1216"/>
                      <a:gd name="T12" fmla="*/ 1 w 699"/>
                      <a:gd name="T13" fmla="*/ 1 h 1216"/>
                      <a:gd name="T14" fmla="*/ 1 w 699"/>
                      <a:gd name="T15" fmla="*/ 1 h 1216"/>
                      <a:gd name="T16" fmla="*/ 1 w 699"/>
                      <a:gd name="T17" fmla="*/ 1 h 1216"/>
                      <a:gd name="T18" fmla="*/ 1 w 699"/>
                      <a:gd name="T19" fmla="*/ 1 h 1216"/>
                      <a:gd name="T20" fmla="*/ 1 w 699"/>
                      <a:gd name="T21" fmla="*/ 1 h 1216"/>
                      <a:gd name="T22" fmla="*/ 1 w 699"/>
                      <a:gd name="T23" fmla="*/ 1 h 1216"/>
                      <a:gd name="T24" fmla="*/ 1 w 699"/>
                      <a:gd name="T25" fmla="*/ 1 h 1216"/>
                      <a:gd name="T26" fmla="*/ 1 w 699"/>
                      <a:gd name="T27" fmla="*/ 1 h 1216"/>
                      <a:gd name="T28" fmla="*/ 1 w 699"/>
                      <a:gd name="T29" fmla="*/ 1 h 1216"/>
                      <a:gd name="T30" fmla="*/ 1 w 699"/>
                      <a:gd name="T31" fmla="*/ 1 h 1216"/>
                      <a:gd name="T32" fmla="*/ 0 w 699"/>
                      <a:gd name="T33" fmla="*/ 1 h 1216"/>
                      <a:gd name="T34" fmla="*/ 1 w 699"/>
                      <a:gd name="T35" fmla="*/ 1 h 1216"/>
                      <a:gd name="T36" fmla="*/ 1 w 699"/>
                      <a:gd name="T37" fmla="*/ 1 h 1216"/>
                      <a:gd name="T38" fmla="*/ 1 w 699"/>
                      <a:gd name="T39" fmla="*/ 1 h 1216"/>
                      <a:gd name="T40" fmla="*/ 1 w 699"/>
                      <a:gd name="T41" fmla="*/ 1 h 1216"/>
                      <a:gd name="T42" fmla="*/ 1 w 699"/>
                      <a:gd name="T43" fmla="*/ 1 h 1216"/>
                      <a:gd name="T44" fmla="*/ 1 w 699"/>
                      <a:gd name="T45" fmla="*/ 1 h 1216"/>
                      <a:gd name="T46" fmla="*/ 1 w 699"/>
                      <a:gd name="T47" fmla="*/ 1 h 1216"/>
                      <a:gd name="T48" fmla="*/ 1 w 699"/>
                      <a:gd name="T49" fmla="*/ 1 h 1216"/>
                      <a:gd name="T50" fmla="*/ 1 w 699"/>
                      <a:gd name="T51" fmla="*/ 1 h 1216"/>
                      <a:gd name="T52" fmla="*/ 1 w 699"/>
                      <a:gd name="T53" fmla="*/ 0 h 1216"/>
                      <a:gd name="T54" fmla="*/ 1 w 699"/>
                      <a:gd name="T55" fmla="*/ 1 h 1216"/>
                      <a:gd name="T56" fmla="*/ 1 w 699"/>
                      <a:gd name="T57" fmla="*/ 1 h 1216"/>
                      <a:gd name="T58" fmla="*/ 1 w 699"/>
                      <a:gd name="T59" fmla="*/ 1 h 1216"/>
                      <a:gd name="T60" fmla="*/ 1 w 699"/>
                      <a:gd name="T61" fmla="*/ 1 h 1216"/>
                      <a:gd name="T62" fmla="*/ 1 w 699"/>
                      <a:gd name="T63" fmla="*/ 1 h 1216"/>
                      <a:gd name="T64" fmla="*/ 1 w 699"/>
                      <a:gd name="T65" fmla="*/ 1 h 1216"/>
                      <a:gd name="T66" fmla="*/ 1 w 699"/>
                      <a:gd name="T67" fmla="*/ 1 h 1216"/>
                      <a:gd name="T68" fmla="*/ 1 w 699"/>
                      <a:gd name="T69" fmla="*/ 1 h 1216"/>
                      <a:gd name="T70" fmla="*/ 1 w 699"/>
                      <a:gd name="T71" fmla="*/ 1 h 1216"/>
                      <a:gd name="T72" fmla="*/ 1 w 699"/>
                      <a:gd name="T73" fmla="*/ 1 h 1216"/>
                      <a:gd name="T74" fmla="*/ 1 w 699"/>
                      <a:gd name="T75" fmla="*/ 1 h 1216"/>
                      <a:gd name="T76" fmla="*/ 1 w 699"/>
                      <a:gd name="T77" fmla="*/ 1 h 1216"/>
                      <a:gd name="T78" fmla="*/ 1 w 699"/>
                      <a:gd name="T79" fmla="*/ 1 h 1216"/>
                      <a:gd name="T80" fmla="*/ 1 w 699"/>
                      <a:gd name="T81" fmla="*/ 1 h 1216"/>
                      <a:gd name="T82" fmla="*/ 1 w 699"/>
                      <a:gd name="T83" fmla="*/ 1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22974" name="Freeform 35"/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 w 915"/>
                      <a:gd name="T1" fmla="*/ 1 h 1139"/>
                      <a:gd name="T2" fmla="*/ 0 w 915"/>
                      <a:gd name="T3" fmla="*/ 1 h 1139"/>
                      <a:gd name="T4" fmla="*/ 1 w 915"/>
                      <a:gd name="T5" fmla="*/ 1 h 1139"/>
                      <a:gd name="T6" fmla="*/ 1 w 915"/>
                      <a:gd name="T7" fmla="*/ 1 h 1139"/>
                      <a:gd name="T8" fmla="*/ 1 w 915"/>
                      <a:gd name="T9" fmla="*/ 1 h 1139"/>
                      <a:gd name="T10" fmla="*/ 1 w 915"/>
                      <a:gd name="T11" fmla="*/ 1 h 1139"/>
                      <a:gd name="T12" fmla="*/ 1 w 915"/>
                      <a:gd name="T13" fmla="*/ 1 h 1139"/>
                      <a:gd name="T14" fmla="*/ 1 w 915"/>
                      <a:gd name="T15" fmla="*/ 1 h 1139"/>
                      <a:gd name="T16" fmla="*/ 1 w 915"/>
                      <a:gd name="T17" fmla="*/ 1 h 1139"/>
                      <a:gd name="T18" fmla="*/ 1 w 915"/>
                      <a:gd name="T19" fmla="*/ 1 h 1139"/>
                      <a:gd name="T20" fmla="*/ 1 w 915"/>
                      <a:gd name="T21" fmla="*/ 1 h 1139"/>
                      <a:gd name="T22" fmla="*/ 1 w 915"/>
                      <a:gd name="T23" fmla="*/ 1 h 1139"/>
                      <a:gd name="T24" fmla="*/ 1 w 915"/>
                      <a:gd name="T25" fmla="*/ 1 h 1139"/>
                      <a:gd name="T26" fmla="*/ 1 w 915"/>
                      <a:gd name="T27" fmla="*/ 1 h 1139"/>
                      <a:gd name="T28" fmla="*/ 1 w 915"/>
                      <a:gd name="T29" fmla="*/ 1 h 1139"/>
                      <a:gd name="T30" fmla="*/ 1 w 915"/>
                      <a:gd name="T31" fmla="*/ 1 h 1139"/>
                      <a:gd name="T32" fmla="*/ 1 w 915"/>
                      <a:gd name="T33" fmla="*/ 1 h 1139"/>
                      <a:gd name="T34" fmla="*/ 1 w 915"/>
                      <a:gd name="T35" fmla="*/ 1 h 1139"/>
                      <a:gd name="T36" fmla="*/ 1 w 915"/>
                      <a:gd name="T37" fmla="*/ 1 h 1139"/>
                      <a:gd name="T38" fmla="*/ 1 w 915"/>
                      <a:gd name="T39" fmla="*/ 1 h 1139"/>
                      <a:gd name="T40" fmla="*/ 1 w 915"/>
                      <a:gd name="T41" fmla="*/ 1 h 1139"/>
                      <a:gd name="T42" fmla="*/ 1 w 915"/>
                      <a:gd name="T43" fmla="*/ 1 h 1139"/>
                      <a:gd name="T44" fmla="*/ 1 w 915"/>
                      <a:gd name="T45" fmla="*/ 1 h 1139"/>
                      <a:gd name="T46" fmla="*/ 1 w 915"/>
                      <a:gd name="T47" fmla="*/ 0 h 1139"/>
                      <a:gd name="T48" fmla="*/ 1 w 915"/>
                      <a:gd name="T49" fmla="*/ 1 h 1139"/>
                      <a:gd name="T50" fmla="*/ 1 w 915"/>
                      <a:gd name="T51" fmla="*/ 1 h 1139"/>
                      <a:gd name="T52" fmla="*/ 1 w 915"/>
                      <a:gd name="T53" fmla="*/ 1 h 1139"/>
                      <a:gd name="T54" fmla="*/ 1 w 915"/>
                      <a:gd name="T55" fmla="*/ 1 h 1139"/>
                      <a:gd name="T56" fmla="*/ 1 w 915"/>
                      <a:gd name="T57" fmla="*/ 1 h 1139"/>
                      <a:gd name="T58" fmla="*/ 1 w 915"/>
                      <a:gd name="T59" fmla="*/ 1 h 1139"/>
                      <a:gd name="T60" fmla="*/ 1 w 915"/>
                      <a:gd name="T61" fmla="*/ 1 h 1139"/>
                      <a:gd name="T62" fmla="*/ 1 w 915"/>
                      <a:gd name="T63" fmla="*/ 1 h 1139"/>
                      <a:gd name="T64" fmla="*/ 1 w 915"/>
                      <a:gd name="T65" fmla="*/ 1 h 1139"/>
                      <a:gd name="T66" fmla="*/ 1 w 915"/>
                      <a:gd name="T67" fmla="*/ 1 h 1139"/>
                      <a:gd name="T68" fmla="*/ 1 w 915"/>
                      <a:gd name="T69" fmla="*/ 1 h 1139"/>
                      <a:gd name="T70" fmla="*/ 1 w 915"/>
                      <a:gd name="T71" fmla="*/ 1 h 1139"/>
                      <a:gd name="T72" fmla="*/ 1 w 915"/>
                      <a:gd name="T73" fmla="*/ 1 h 1139"/>
                      <a:gd name="T74" fmla="*/ 1 w 915"/>
                      <a:gd name="T75" fmla="*/ 1 h 1139"/>
                      <a:gd name="T76" fmla="*/ 1 w 915"/>
                      <a:gd name="T77" fmla="*/ 1 h 1139"/>
                      <a:gd name="T78" fmla="*/ 1 w 915"/>
                      <a:gd name="T79" fmla="*/ 1 h 1139"/>
                      <a:gd name="T80" fmla="*/ 1 w 915"/>
                      <a:gd name="T81" fmla="*/ 1 h 1139"/>
                      <a:gd name="T82" fmla="*/ 1 w 915"/>
                      <a:gd name="T83" fmla="*/ 1 h 1139"/>
                      <a:gd name="T84" fmla="*/ 1 w 915"/>
                      <a:gd name="T85" fmla="*/ 1 h 1139"/>
                      <a:gd name="T86" fmla="*/ 1 w 915"/>
                      <a:gd name="T87" fmla="*/ 1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2800" i="1">
                      <a:solidFill>
                        <a:srgbClr val="FFFFFF"/>
                      </a:solidFill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22965" name="Oval 36"/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2958" name="Group 37"/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422959" name="Group 38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422962" name="AutoShap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2400" baseline="-8000">
                      <a:solidFill>
                        <a:srgbClr val="000000"/>
                      </a:solidFill>
                      <a:cs typeface="Arial" pitchFamily="34" charset="0"/>
                    </a:rPr>
                    <a:t>Exit</a:t>
                  </a:r>
                  <a:endParaRPr lang="en-CA" altLang="en-US" sz="2400" baseline="-80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63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2960" name="Line 41"/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2961" name="Line 42"/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31819" name="Text Box 43"/>
          <p:cNvSpPr txBox="1">
            <a:spLocks noChangeArrowheads="1"/>
          </p:cNvSpPr>
          <p:nvPr/>
        </p:nvSpPr>
        <p:spPr bwMode="auto">
          <a:xfrm>
            <a:off x="2133600" y="2727325"/>
            <a:ext cx="2800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Put next value </a:t>
            </a:r>
            <a:br>
              <a:rPr lang="en-US" altLang="en-US" sz="3000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where it belongs.</a:t>
            </a:r>
          </a:p>
        </p:txBody>
      </p: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6172200" y="1143000"/>
            <a:ext cx="2895600" cy="3538538"/>
            <a:chOff x="3888" y="720"/>
            <a:chExt cx="1824" cy="2229"/>
          </a:xfrm>
        </p:grpSpPr>
        <p:pic>
          <p:nvPicPr>
            <p:cNvPr id="422955" name="Picture 45" descr="cap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744"/>
              <a:ext cx="1824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956" name="Freeform 46"/>
            <p:cNvSpPr>
              <a:spLocks/>
            </p:cNvSpPr>
            <p:nvPr/>
          </p:nvSpPr>
          <p:spPr bwMode="auto">
            <a:xfrm>
              <a:off x="4821" y="720"/>
              <a:ext cx="140" cy="400"/>
            </a:xfrm>
            <a:custGeom>
              <a:avLst/>
              <a:gdLst>
                <a:gd name="T0" fmla="*/ 75 w 140"/>
                <a:gd name="T1" fmla="*/ 0 h 400"/>
                <a:gd name="T2" fmla="*/ 103 w 140"/>
                <a:gd name="T3" fmla="*/ 45 h 400"/>
                <a:gd name="T4" fmla="*/ 123 w 140"/>
                <a:gd name="T5" fmla="*/ 192 h 400"/>
                <a:gd name="T6" fmla="*/ 0 w 140"/>
                <a:gd name="T7" fmla="*/ 400 h 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"/>
                <a:gd name="T13" fmla="*/ 0 h 400"/>
                <a:gd name="T14" fmla="*/ 140 w 140"/>
                <a:gd name="T15" fmla="*/ 400 h 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" h="400">
                  <a:moveTo>
                    <a:pt x="75" y="0"/>
                  </a:moveTo>
                  <a:cubicBezTo>
                    <a:pt x="80" y="7"/>
                    <a:pt x="95" y="13"/>
                    <a:pt x="103" y="45"/>
                  </a:cubicBezTo>
                  <a:cubicBezTo>
                    <a:pt x="111" y="77"/>
                    <a:pt x="140" y="133"/>
                    <a:pt x="123" y="192"/>
                  </a:cubicBezTo>
                  <a:cubicBezTo>
                    <a:pt x="106" y="251"/>
                    <a:pt x="26" y="357"/>
                    <a:pt x="0" y="40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422922" name="Group 47"/>
          <p:cNvGrpSpPr>
            <a:grpSpLocks noChangeAspect="1"/>
          </p:cNvGrpSpPr>
          <p:nvPr/>
        </p:nvGrpSpPr>
        <p:grpSpPr bwMode="auto">
          <a:xfrm>
            <a:off x="381000" y="2522538"/>
            <a:ext cx="1439863" cy="1439862"/>
            <a:chOff x="528" y="3264"/>
            <a:chExt cx="907" cy="907"/>
          </a:xfrm>
        </p:grpSpPr>
        <p:grpSp>
          <p:nvGrpSpPr>
            <p:cNvPr id="422935" name="Group 48"/>
            <p:cNvGrpSpPr>
              <a:grpSpLocks noChangeAspect="1"/>
            </p:cNvGrpSpPr>
            <p:nvPr/>
          </p:nvGrpSpPr>
          <p:grpSpPr bwMode="auto">
            <a:xfrm>
              <a:off x="528" y="3264"/>
              <a:ext cx="907" cy="907"/>
              <a:chOff x="3120" y="1872"/>
              <a:chExt cx="907" cy="907"/>
            </a:xfrm>
          </p:grpSpPr>
          <p:sp>
            <p:nvSpPr>
              <p:cNvPr id="422942" name="Freeform 49"/>
              <p:cNvSpPr>
                <a:spLocks noChangeAspect="1"/>
              </p:cNvSpPr>
              <p:nvPr/>
            </p:nvSpPr>
            <p:spPr bwMode="auto">
              <a:xfrm>
                <a:off x="3453" y="2386"/>
                <a:ext cx="225" cy="63"/>
              </a:xfrm>
              <a:custGeom>
                <a:avLst/>
                <a:gdLst>
                  <a:gd name="T0" fmla="*/ 0 w 672"/>
                  <a:gd name="T1" fmla="*/ 0 h 200"/>
                  <a:gd name="T2" fmla="*/ 0 w 672"/>
                  <a:gd name="T3" fmla="*/ 0 h 200"/>
                  <a:gd name="T4" fmla="*/ 0 w 672"/>
                  <a:gd name="T5" fmla="*/ 0 h 200"/>
                  <a:gd name="T6" fmla="*/ 0 w 672"/>
                  <a:gd name="T7" fmla="*/ 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2"/>
                  <a:gd name="T13" fmla="*/ 0 h 200"/>
                  <a:gd name="T14" fmla="*/ 672 w 672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2" h="200">
                    <a:moveTo>
                      <a:pt x="0" y="192"/>
                    </a:moveTo>
                    <a:cubicBezTo>
                      <a:pt x="184" y="96"/>
                      <a:pt x="368" y="0"/>
                      <a:pt x="432" y="0"/>
                    </a:cubicBezTo>
                    <a:cubicBezTo>
                      <a:pt x="496" y="0"/>
                      <a:pt x="344" y="184"/>
                      <a:pt x="384" y="192"/>
                    </a:cubicBezTo>
                    <a:cubicBezTo>
                      <a:pt x="424" y="200"/>
                      <a:pt x="548" y="124"/>
                      <a:pt x="672" y="48"/>
                    </a:cubicBezTo>
                  </a:path>
                </a:pathLst>
              </a:custGeom>
              <a:noFill/>
              <a:ln w="25400" cap="flat" cmpd="sng">
                <a:solidFill>
                  <a:schemeClr val="hlink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grpSp>
            <p:nvGrpSpPr>
              <p:cNvPr id="422943" name="Group 50"/>
              <p:cNvGrpSpPr>
                <a:grpSpLocks noChangeAspect="1"/>
              </p:cNvGrpSpPr>
              <p:nvPr/>
            </p:nvGrpSpPr>
            <p:grpSpPr bwMode="auto">
              <a:xfrm>
                <a:off x="3469" y="2146"/>
                <a:ext cx="249" cy="285"/>
                <a:chOff x="3469" y="2146"/>
                <a:chExt cx="249" cy="285"/>
              </a:xfrm>
            </p:grpSpPr>
            <p:sp>
              <p:nvSpPr>
                <p:cNvPr id="422949" name="Freeform 51"/>
                <p:cNvSpPr>
                  <a:spLocks noChangeAspect="1"/>
                </p:cNvSpPr>
                <p:nvPr/>
              </p:nvSpPr>
              <p:spPr bwMode="auto">
                <a:xfrm>
                  <a:off x="3590" y="2187"/>
                  <a:ext cx="67" cy="63"/>
                </a:xfrm>
                <a:custGeom>
                  <a:avLst/>
                  <a:gdLst>
                    <a:gd name="T0" fmla="*/ 0 w 603"/>
                    <a:gd name="T1" fmla="*/ 0 h 570"/>
                    <a:gd name="T2" fmla="*/ 0 w 603"/>
                    <a:gd name="T3" fmla="*/ 0 h 570"/>
                    <a:gd name="T4" fmla="*/ 0 w 603"/>
                    <a:gd name="T5" fmla="*/ 0 h 570"/>
                    <a:gd name="T6" fmla="*/ 0 w 603"/>
                    <a:gd name="T7" fmla="*/ 0 h 570"/>
                    <a:gd name="T8" fmla="*/ 0 w 603"/>
                    <a:gd name="T9" fmla="*/ 0 h 570"/>
                    <a:gd name="T10" fmla="*/ 0 w 603"/>
                    <a:gd name="T11" fmla="*/ 0 h 570"/>
                    <a:gd name="T12" fmla="*/ 0 w 603"/>
                    <a:gd name="T13" fmla="*/ 0 h 570"/>
                    <a:gd name="T14" fmla="*/ 0 w 603"/>
                    <a:gd name="T15" fmla="*/ 0 h 570"/>
                    <a:gd name="T16" fmla="*/ 0 w 603"/>
                    <a:gd name="T17" fmla="*/ 0 h 570"/>
                    <a:gd name="T18" fmla="*/ 0 w 603"/>
                    <a:gd name="T19" fmla="*/ 0 h 570"/>
                    <a:gd name="T20" fmla="*/ 0 w 603"/>
                    <a:gd name="T21" fmla="*/ 0 h 570"/>
                    <a:gd name="T22" fmla="*/ 0 w 603"/>
                    <a:gd name="T23" fmla="*/ 0 h 570"/>
                    <a:gd name="T24" fmla="*/ 0 w 603"/>
                    <a:gd name="T25" fmla="*/ 0 h 570"/>
                    <a:gd name="T26" fmla="*/ 0 w 603"/>
                    <a:gd name="T27" fmla="*/ 0 h 570"/>
                    <a:gd name="T28" fmla="*/ 0 w 603"/>
                    <a:gd name="T29" fmla="*/ 0 h 570"/>
                    <a:gd name="T30" fmla="*/ 0 w 603"/>
                    <a:gd name="T31" fmla="*/ 0 h 570"/>
                    <a:gd name="T32" fmla="*/ 0 w 603"/>
                    <a:gd name="T33" fmla="*/ 0 h 570"/>
                    <a:gd name="T34" fmla="*/ 0 w 603"/>
                    <a:gd name="T35" fmla="*/ 0 h 570"/>
                    <a:gd name="T36" fmla="*/ 0 w 603"/>
                    <a:gd name="T37" fmla="*/ 0 h 570"/>
                    <a:gd name="T38" fmla="*/ 0 w 603"/>
                    <a:gd name="T39" fmla="*/ 0 h 570"/>
                    <a:gd name="T40" fmla="*/ 0 w 603"/>
                    <a:gd name="T41" fmla="*/ 0 h 570"/>
                    <a:gd name="T42" fmla="*/ 0 w 603"/>
                    <a:gd name="T43" fmla="*/ 0 h 57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3"/>
                    <a:gd name="T67" fmla="*/ 0 h 570"/>
                    <a:gd name="T68" fmla="*/ 603 w 603"/>
                    <a:gd name="T69" fmla="*/ 570 h 57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3" h="570">
                      <a:moveTo>
                        <a:pt x="390" y="270"/>
                      </a:moveTo>
                      <a:lnTo>
                        <a:pt x="374" y="166"/>
                      </a:lnTo>
                      <a:lnTo>
                        <a:pt x="343" y="72"/>
                      </a:lnTo>
                      <a:lnTo>
                        <a:pt x="286" y="22"/>
                      </a:lnTo>
                      <a:lnTo>
                        <a:pt x="186" y="0"/>
                      </a:lnTo>
                      <a:lnTo>
                        <a:pt x="100" y="22"/>
                      </a:lnTo>
                      <a:lnTo>
                        <a:pt x="19" y="115"/>
                      </a:lnTo>
                      <a:lnTo>
                        <a:pt x="0" y="227"/>
                      </a:lnTo>
                      <a:lnTo>
                        <a:pt x="19" y="346"/>
                      </a:lnTo>
                      <a:lnTo>
                        <a:pt x="50" y="419"/>
                      </a:lnTo>
                      <a:lnTo>
                        <a:pt x="89" y="494"/>
                      </a:lnTo>
                      <a:lnTo>
                        <a:pt x="131" y="545"/>
                      </a:lnTo>
                      <a:lnTo>
                        <a:pt x="178" y="570"/>
                      </a:lnTo>
                      <a:lnTo>
                        <a:pt x="243" y="548"/>
                      </a:lnTo>
                      <a:lnTo>
                        <a:pt x="309" y="497"/>
                      </a:lnTo>
                      <a:lnTo>
                        <a:pt x="351" y="426"/>
                      </a:lnTo>
                      <a:lnTo>
                        <a:pt x="390" y="365"/>
                      </a:lnTo>
                      <a:lnTo>
                        <a:pt x="402" y="328"/>
                      </a:lnTo>
                      <a:lnTo>
                        <a:pt x="567" y="275"/>
                      </a:lnTo>
                      <a:lnTo>
                        <a:pt x="603" y="253"/>
                      </a:lnTo>
                      <a:lnTo>
                        <a:pt x="583" y="220"/>
                      </a:lnTo>
                      <a:lnTo>
                        <a:pt x="390" y="27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50" name="Freeform 52"/>
                <p:cNvSpPr>
                  <a:spLocks noChangeAspect="1"/>
                </p:cNvSpPr>
                <p:nvPr/>
              </p:nvSpPr>
              <p:spPr bwMode="auto">
                <a:xfrm>
                  <a:off x="3557" y="2255"/>
                  <a:ext cx="69" cy="113"/>
                </a:xfrm>
                <a:custGeom>
                  <a:avLst/>
                  <a:gdLst>
                    <a:gd name="T0" fmla="*/ 0 w 622"/>
                    <a:gd name="T1" fmla="*/ 0 h 1018"/>
                    <a:gd name="T2" fmla="*/ 0 w 622"/>
                    <a:gd name="T3" fmla="*/ 0 h 1018"/>
                    <a:gd name="T4" fmla="*/ 0 w 622"/>
                    <a:gd name="T5" fmla="*/ 0 h 1018"/>
                    <a:gd name="T6" fmla="*/ 0 w 622"/>
                    <a:gd name="T7" fmla="*/ 0 h 1018"/>
                    <a:gd name="T8" fmla="*/ 0 w 622"/>
                    <a:gd name="T9" fmla="*/ 0 h 1018"/>
                    <a:gd name="T10" fmla="*/ 0 w 622"/>
                    <a:gd name="T11" fmla="*/ 0 h 1018"/>
                    <a:gd name="T12" fmla="*/ 0 w 622"/>
                    <a:gd name="T13" fmla="*/ 0 h 1018"/>
                    <a:gd name="T14" fmla="*/ 0 w 622"/>
                    <a:gd name="T15" fmla="*/ 0 h 1018"/>
                    <a:gd name="T16" fmla="*/ 0 w 622"/>
                    <a:gd name="T17" fmla="*/ 0 h 1018"/>
                    <a:gd name="T18" fmla="*/ 0 w 622"/>
                    <a:gd name="T19" fmla="*/ 0 h 1018"/>
                    <a:gd name="T20" fmla="*/ 0 w 622"/>
                    <a:gd name="T21" fmla="*/ 0 h 1018"/>
                    <a:gd name="T22" fmla="*/ 0 w 622"/>
                    <a:gd name="T23" fmla="*/ 0 h 1018"/>
                    <a:gd name="T24" fmla="*/ 0 w 622"/>
                    <a:gd name="T25" fmla="*/ 0 h 1018"/>
                    <a:gd name="T26" fmla="*/ 0 w 622"/>
                    <a:gd name="T27" fmla="*/ 0 h 1018"/>
                    <a:gd name="T28" fmla="*/ 0 w 622"/>
                    <a:gd name="T29" fmla="*/ 0 h 1018"/>
                    <a:gd name="T30" fmla="*/ 0 w 622"/>
                    <a:gd name="T31" fmla="*/ 0 h 1018"/>
                    <a:gd name="T32" fmla="*/ 0 w 622"/>
                    <a:gd name="T33" fmla="*/ 0 h 1018"/>
                    <a:gd name="T34" fmla="*/ 0 w 622"/>
                    <a:gd name="T35" fmla="*/ 0 h 1018"/>
                    <a:gd name="T36" fmla="*/ 0 w 622"/>
                    <a:gd name="T37" fmla="*/ 0 h 1018"/>
                    <a:gd name="T38" fmla="*/ 0 w 622"/>
                    <a:gd name="T39" fmla="*/ 0 h 1018"/>
                    <a:gd name="T40" fmla="*/ 0 w 622"/>
                    <a:gd name="T41" fmla="*/ 0 h 1018"/>
                    <a:gd name="T42" fmla="*/ 0 w 622"/>
                    <a:gd name="T43" fmla="*/ 0 h 1018"/>
                    <a:gd name="T44" fmla="*/ 0 w 622"/>
                    <a:gd name="T45" fmla="*/ 0 h 1018"/>
                    <a:gd name="T46" fmla="*/ 0 w 622"/>
                    <a:gd name="T47" fmla="*/ 0 h 1018"/>
                    <a:gd name="T48" fmla="*/ 0 w 622"/>
                    <a:gd name="T49" fmla="*/ 0 h 101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22"/>
                    <a:gd name="T76" fmla="*/ 0 h 1018"/>
                    <a:gd name="T77" fmla="*/ 622 w 622"/>
                    <a:gd name="T78" fmla="*/ 1018 h 101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22" h="1018">
                      <a:moveTo>
                        <a:pt x="209" y="152"/>
                      </a:moveTo>
                      <a:lnTo>
                        <a:pt x="285" y="76"/>
                      </a:lnTo>
                      <a:lnTo>
                        <a:pt x="413" y="4"/>
                      </a:lnTo>
                      <a:lnTo>
                        <a:pt x="471" y="0"/>
                      </a:lnTo>
                      <a:lnTo>
                        <a:pt x="575" y="33"/>
                      </a:lnTo>
                      <a:lnTo>
                        <a:pt x="622" y="80"/>
                      </a:lnTo>
                      <a:lnTo>
                        <a:pt x="622" y="152"/>
                      </a:lnTo>
                      <a:lnTo>
                        <a:pt x="544" y="285"/>
                      </a:lnTo>
                      <a:lnTo>
                        <a:pt x="460" y="390"/>
                      </a:lnTo>
                      <a:lnTo>
                        <a:pt x="424" y="477"/>
                      </a:lnTo>
                      <a:lnTo>
                        <a:pt x="401" y="578"/>
                      </a:lnTo>
                      <a:lnTo>
                        <a:pt x="424" y="675"/>
                      </a:lnTo>
                      <a:lnTo>
                        <a:pt x="447" y="769"/>
                      </a:lnTo>
                      <a:lnTo>
                        <a:pt x="447" y="877"/>
                      </a:lnTo>
                      <a:lnTo>
                        <a:pt x="413" y="942"/>
                      </a:lnTo>
                      <a:lnTo>
                        <a:pt x="335" y="979"/>
                      </a:lnTo>
                      <a:lnTo>
                        <a:pt x="243" y="1018"/>
                      </a:lnTo>
                      <a:lnTo>
                        <a:pt x="158" y="1018"/>
                      </a:lnTo>
                      <a:lnTo>
                        <a:pt x="100" y="989"/>
                      </a:lnTo>
                      <a:lnTo>
                        <a:pt x="24" y="870"/>
                      </a:lnTo>
                      <a:lnTo>
                        <a:pt x="0" y="748"/>
                      </a:lnTo>
                      <a:lnTo>
                        <a:pt x="8" y="589"/>
                      </a:lnTo>
                      <a:lnTo>
                        <a:pt x="66" y="390"/>
                      </a:lnTo>
                      <a:lnTo>
                        <a:pt x="123" y="261"/>
                      </a:lnTo>
                      <a:lnTo>
                        <a:pt x="209" y="15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51" name="Freeform 53"/>
                <p:cNvSpPr>
                  <a:spLocks noChangeAspect="1"/>
                </p:cNvSpPr>
                <p:nvPr/>
              </p:nvSpPr>
              <p:spPr bwMode="auto">
                <a:xfrm>
                  <a:off x="3562" y="2347"/>
                  <a:ext cx="87" cy="84"/>
                </a:xfrm>
                <a:custGeom>
                  <a:avLst/>
                  <a:gdLst>
                    <a:gd name="T0" fmla="*/ 0 w 784"/>
                    <a:gd name="T1" fmla="*/ 0 h 758"/>
                    <a:gd name="T2" fmla="*/ 0 w 784"/>
                    <a:gd name="T3" fmla="*/ 0 h 758"/>
                    <a:gd name="T4" fmla="*/ 0 w 784"/>
                    <a:gd name="T5" fmla="*/ 0 h 758"/>
                    <a:gd name="T6" fmla="*/ 0 w 784"/>
                    <a:gd name="T7" fmla="*/ 0 h 758"/>
                    <a:gd name="T8" fmla="*/ 0 w 784"/>
                    <a:gd name="T9" fmla="*/ 0 h 758"/>
                    <a:gd name="T10" fmla="*/ 0 w 784"/>
                    <a:gd name="T11" fmla="*/ 0 h 758"/>
                    <a:gd name="T12" fmla="*/ 0 w 784"/>
                    <a:gd name="T13" fmla="*/ 0 h 758"/>
                    <a:gd name="T14" fmla="*/ 0 w 784"/>
                    <a:gd name="T15" fmla="*/ 0 h 758"/>
                    <a:gd name="T16" fmla="*/ 0 w 784"/>
                    <a:gd name="T17" fmla="*/ 0 h 758"/>
                    <a:gd name="T18" fmla="*/ 0 w 784"/>
                    <a:gd name="T19" fmla="*/ 0 h 758"/>
                    <a:gd name="T20" fmla="*/ 0 w 784"/>
                    <a:gd name="T21" fmla="*/ 0 h 758"/>
                    <a:gd name="T22" fmla="*/ 0 w 784"/>
                    <a:gd name="T23" fmla="*/ 0 h 758"/>
                    <a:gd name="T24" fmla="*/ 0 w 784"/>
                    <a:gd name="T25" fmla="*/ 0 h 758"/>
                    <a:gd name="T26" fmla="*/ 0 w 784"/>
                    <a:gd name="T27" fmla="*/ 0 h 758"/>
                    <a:gd name="T28" fmla="*/ 0 w 784"/>
                    <a:gd name="T29" fmla="*/ 0 h 758"/>
                    <a:gd name="T30" fmla="*/ 0 w 784"/>
                    <a:gd name="T31" fmla="*/ 0 h 758"/>
                    <a:gd name="T32" fmla="*/ 0 w 784"/>
                    <a:gd name="T33" fmla="*/ 0 h 758"/>
                    <a:gd name="T34" fmla="*/ 0 w 784"/>
                    <a:gd name="T35" fmla="*/ 0 h 758"/>
                    <a:gd name="T36" fmla="*/ 0 w 784"/>
                    <a:gd name="T37" fmla="*/ 0 h 758"/>
                    <a:gd name="T38" fmla="*/ 0 w 784"/>
                    <a:gd name="T39" fmla="*/ 0 h 758"/>
                    <a:gd name="T40" fmla="*/ 0 w 784"/>
                    <a:gd name="T41" fmla="*/ 0 h 758"/>
                    <a:gd name="T42" fmla="*/ 0 w 784"/>
                    <a:gd name="T43" fmla="*/ 0 h 758"/>
                    <a:gd name="T44" fmla="*/ 0 w 784"/>
                    <a:gd name="T45" fmla="*/ 0 h 758"/>
                    <a:gd name="T46" fmla="*/ 0 w 784"/>
                    <a:gd name="T47" fmla="*/ 0 h 758"/>
                    <a:gd name="T48" fmla="*/ 0 w 784"/>
                    <a:gd name="T49" fmla="*/ 0 h 758"/>
                    <a:gd name="T50" fmla="*/ 0 w 784"/>
                    <a:gd name="T51" fmla="*/ 0 h 758"/>
                    <a:gd name="T52" fmla="*/ 0 w 784"/>
                    <a:gd name="T53" fmla="*/ 0 h 758"/>
                    <a:gd name="T54" fmla="*/ 0 w 784"/>
                    <a:gd name="T55" fmla="*/ 0 h 758"/>
                    <a:gd name="T56" fmla="*/ 0 w 784"/>
                    <a:gd name="T57" fmla="*/ 0 h 758"/>
                    <a:gd name="T58" fmla="*/ 0 w 784"/>
                    <a:gd name="T59" fmla="*/ 0 h 758"/>
                    <a:gd name="T60" fmla="*/ 0 w 784"/>
                    <a:gd name="T61" fmla="*/ 0 h 758"/>
                    <a:gd name="T62" fmla="*/ 0 w 784"/>
                    <a:gd name="T63" fmla="*/ 0 h 758"/>
                    <a:gd name="T64" fmla="*/ 0 w 784"/>
                    <a:gd name="T65" fmla="*/ 0 h 758"/>
                    <a:gd name="T66" fmla="*/ 0 w 784"/>
                    <a:gd name="T67" fmla="*/ 0 h 758"/>
                    <a:gd name="T68" fmla="*/ 0 w 784"/>
                    <a:gd name="T69" fmla="*/ 0 h 758"/>
                    <a:gd name="T70" fmla="*/ 0 w 784"/>
                    <a:gd name="T71" fmla="*/ 0 h 758"/>
                    <a:gd name="T72" fmla="*/ 0 w 784"/>
                    <a:gd name="T73" fmla="*/ 0 h 758"/>
                    <a:gd name="T74" fmla="*/ 0 w 784"/>
                    <a:gd name="T75" fmla="*/ 0 h 758"/>
                    <a:gd name="T76" fmla="*/ 0 w 784"/>
                    <a:gd name="T77" fmla="*/ 0 h 758"/>
                    <a:gd name="T78" fmla="*/ 0 w 784"/>
                    <a:gd name="T79" fmla="*/ 0 h 758"/>
                    <a:gd name="T80" fmla="*/ 0 w 784"/>
                    <a:gd name="T81" fmla="*/ 0 h 758"/>
                    <a:gd name="T82" fmla="*/ 0 w 784"/>
                    <a:gd name="T83" fmla="*/ 0 h 758"/>
                    <a:gd name="T84" fmla="*/ 0 w 784"/>
                    <a:gd name="T85" fmla="*/ 0 h 758"/>
                    <a:gd name="T86" fmla="*/ 0 w 784"/>
                    <a:gd name="T87" fmla="*/ 0 h 758"/>
                    <a:gd name="T88" fmla="*/ 0 w 784"/>
                    <a:gd name="T89" fmla="*/ 0 h 758"/>
                    <a:gd name="T90" fmla="*/ 0 w 784"/>
                    <a:gd name="T91" fmla="*/ 0 h 75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4"/>
                    <a:gd name="T139" fmla="*/ 0 h 758"/>
                    <a:gd name="T140" fmla="*/ 784 w 784"/>
                    <a:gd name="T141" fmla="*/ 758 h 75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4" h="758">
                      <a:moveTo>
                        <a:pt x="0" y="72"/>
                      </a:moveTo>
                      <a:lnTo>
                        <a:pt x="65" y="0"/>
                      </a:lnTo>
                      <a:lnTo>
                        <a:pt x="163" y="0"/>
                      </a:lnTo>
                      <a:lnTo>
                        <a:pt x="344" y="18"/>
                      </a:lnTo>
                      <a:lnTo>
                        <a:pt x="557" y="28"/>
                      </a:lnTo>
                      <a:lnTo>
                        <a:pt x="638" y="62"/>
                      </a:lnTo>
                      <a:lnTo>
                        <a:pt x="672" y="104"/>
                      </a:lnTo>
                      <a:lnTo>
                        <a:pt x="680" y="169"/>
                      </a:lnTo>
                      <a:lnTo>
                        <a:pt x="656" y="238"/>
                      </a:lnTo>
                      <a:lnTo>
                        <a:pt x="591" y="342"/>
                      </a:lnTo>
                      <a:lnTo>
                        <a:pt x="506" y="429"/>
                      </a:lnTo>
                      <a:lnTo>
                        <a:pt x="440" y="508"/>
                      </a:lnTo>
                      <a:lnTo>
                        <a:pt x="414" y="569"/>
                      </a:lnTo>
                      <a:lnTo>
                        <a:pt x="394" y="613"/>
                      </a:lnTo>
                      <a:lnTo>
                        <a:pt x="401" y="646"/>
                      </a:lnTo>
                      <a:lnTo>
                        <a:pt x="406" y="667"/>
                      </a:lnTo>
                      <a:lnTo>
                        <a:pt x="483" y="667"/>
                      </a:lnTo>
                      <a:lnTo>
                        <a:pt x="603" y="649"/>
                      </a:lnTo>
                      <a:lnTo>
                        <a:pt x="680" y="649"/>
                      </a:lnTo>
                      <a:lnTo>
                        <a:pt x="761" y="678"/>
                      </a:lnTo>
                      <a:lnTo>
                        <a:pt x="784" y="714"/>
                      </a:lnTo>
                      <a:lnTo>
                        <a:pt x="761" y="747"/>
                      </a:lnTo>
                      <a:lnTo>
                        <a:pt x="726" y="758"/>
                      </a:lnTo>
                      <a:lnTo>
                        <a:pt x="672" y="743"/>
                      </a:lnTo>
                      <a:lnTo>
                        <a:pt x="599" y="703"/>
                      </a:lnTo>
                      <a:lnTo>
                        <a:pt x="521" y="710"/>
                      </a:lnTo>
                      <a:lnTo>
                        <a:pt x="394" y="732"/>
                      </a:lnTo>
                      <a:lnTo>
                        <a:pt x="356" y="725"/>
                      </a:lnTo>
                      <a:lnTo>
                        <a:pt x="336" y="700"/>
                      </a:lnTo>
                      <a:lnTo>
                        <a:pt x="336" y="639"/>
                      </a:lnTo>
                      <a:lnTo>
                        <a:pt x="336" y="552"/>
                      </a:lnTo>
                      <a:lnTo>
                        <a:pt x="390" y="486"/>
                      </a:lnTo>
                      <a:lnTo>
                        <a:pt x="471" y="389"/>
                      </a:lnTo>
                      <a:lnTo>
                        <a:pt x="541" y="303"/>
                      </a:lnTo>
                      <a:lnTo>
                        <a:pt x="588" y="238"/>
                      </a:lnTo>
                      <a:lnTo>
                        <a:pt x="611" y="181"/>
                      </a:lnTo>
                      <a:lnTo>
                        <a:pt x="599" y="148"/>
                      </a:lnTo>
                      <a:lnTo>
                        <a:pt x="568" y="108"/>
                      </a:lnTo>
                      <a:lnTo>
                        <a:pt x="521" y="97"/>
                      </a:lnTo>
                      <a:lnTo>
                        <a:pt x="471" y="97"/>
                      </a:lnTo>
                      <a:lnTo>
                        <a:pt x="359" y="97"/>
                      </a:lnTo>
                      <a:lnTo>
                        <a:pt x="193" y="126"/>
                      </a:lnTo>
                      <a:lnTo>
                        <a:pt x="70" y="137"/>
                      </a:lnTo>
                      <a:lnTo>
                        <a:pt x="20" y="126"/>
                      </a:lnTo>
                      <a:lnTo>
                        <a:pt x="0" y="108"/>
                      </a:lnTo>
                      <a:lnTo>
                        <a:pt x="0" y="7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52" name="Freeform 54"/>
                <p:cNvSpPr>
                  <a:spLocks noChangeAspect="1"/>
                </p:cNvSpPr>
                <p:nvPr/>
              </p:nvSpPr>
              <p:spPr bwMode="auto">
                <a:xfrm>
                  <a:off x="3469" y="2327"/>
                  <a:ext cx="111" cy="81"/>
                </a:xfrm>
                <a:custGeom>
                  <a:avLst/>
                  <a:gdLst>
                    <a:gd name="T0" fmla="*/ 0 w 996"/>
                    <a:gd name="T1" fmla="*/ 0 h 722"/>
                    <a:gd name="T2" fmla="*/ 0 w 996"/>
                    <a:gd name="T3" fmla="*/ 0 h 722"/>
                    <a:gd name="T4" fmla="*/ 0 w 996"/>
                    <a:gd name="T5" fmla="*/ 0 h 722"/>
                    <a:gd name="T6" fmla="*/ 0 w 996"/>
                    <a:gd name="T7" fmla="*/ 0 h 722"/>
                    <a:gd name="T8" fmla="*/ 0 w 996"/>
                    <a:gd name="T9" fmla="*/ 0 h 722"/>
                    <a:gd name="T10" fmla="*/ 0 w 996"/>
                    <a:gd name="T11" fmla="*/ 0 h 722"/>
                    <a:gd name="T12" fmla="*/ 0 w 996"/>
                    <a:gd name="T13" fmla="*/ 0 h 722"/>
                    <a:gd name="T14" fmla="*/ 0 w 996"/>
                    <a:gd name="T15" fmla="*/ 0 h 722"/>
                    <a:gd name="T16" fmla="*/ 0 w 996"/>
                    <a:gd name="T17" fmla="*/ 0 h 722"/>
                    <a:gd name="T18" fmla="*/ 0 w 996"/>
                    <a:gd name="T19" fmla="*/ 0 h 722"/>
                    <a:gd name="T20" fmla="*/ 0 w 996"/>
                    <a:gd name="T21" fmla="*/ 0 h 722"/>
                    <a:gd name="T22" fmla="*/ 0 w 996"/>
                    <a:gd name="T23" fmla="*/ 0 h 722"/>
                    <a:gd name="T24" fmla="*/ 0 w 996"/>
                    <a:gd name="T25" fmla="*/ 0 h 722"/>
                    <a:gd name="T26" fmla="*/ 0 w 996"/>
                    <a:gd name="T27" fmla="*/ 0 h 722"/>
                    <a:gd name="T28" fmla="*/ 0 w 996"/>
                    <a:gd name="T29" fmla="*/ 0 h 722"/>
                    <a:gd name="T30" fmla="*/ 0 w 996"/>
                    <a:gd name="T31" fmla="*/ 0 h 722"/>
                    <a:gd name="T32" fmla="*/ 0 w 996"/>
                    <a:gd name="T33" fmla="*/ 0 h 722"/>
                    <a:gd name="T34" fmla="*/ 0 w 996"/>
                    <a:gd name="T35" fmla="*/ 0 h 722"/>
                    <a:gd name="T36" fmla="*/ 0 w 996"/>
                    <a:gd name="T37" fmla="*/ 0 h 722"/>
                    <a:gd name="T38" fmla="*/ 0 w 996"/>
                    <a:gd name="T39" fmla="*/ 0 h 722"/>
                    <a:gd name="T40" fmla="*/ 0 w 996"/>
                    <a:gd name="T41" fmla="*/ 0 h 722"/>
                    <a:gd name="T42" fmla="*/ 0 w 996"/>
                    <a:gd name="T43" fmla="*/ 0 h 722"/>
                    <a:gd name="T44" fmla="*/ 0 w 996"/>
                    <a:gd name="T45" fmla="*/ 0 h 722"/>
                    <a:gd name="T46" fmla="*/ 0 w 996"/>
                    <a:gd name="T47" fmla="*/ 0 h 722"/>
                    <a:gd name="T48" fmla="*/ 0 w 996"/>
                    <a:gd name="T49" fmla="*/ 0 h 722"/>
                    <a:gd name="T50" fmla="*/ 0 w 996"/>
                    <a:gd name="T51" fmla="*/ 0 h 722"/>
                    <a:gd name="T52" fmla="*/ 0 w 996"/>
                    <a:gd name="T53" fmla="*/ 0 h 722"/>
                    <a:gd name="T54" fmla="*/ 0 w 996"/>
                    <a:gd name="T55" fmla="*/ 0 h 722"/>
                    <a:gd name="T56" fmla="*/ 0 w 996"/>
                    <a:gd name="T57" fmla="*/ 0 h 722"/>
                    <a:gd name="T58" fmla="*/ 0 w 996"/>
                    <a:gd name="T59" fmla="*/ 0 h 722"/>
                    <a:gd name="T60" fmla="*/ 0 w 996"/>
                    <a:gd name="T61" fmla="*/ 0 h 722"/>
                    <a:gd name="T62" fmla="*/ 0 w 996"/>
                    <a:gd name="T63" fmla="*/ 0 h 722"/>
                    <a:gd name="T64" fmla="*/ 0 w 996"/>
                    <a:gd name="T65" fmla="*/ 0 h 722"/>
                    <a:gd name="T66" fmla="*/ 0 w 996"/>
                    <a:gd name="T67" fmla="*/ 0 h 722"/>
                    <a:gd name="T68" fmla="*/ 0 w 996"/>
                    <a:gd name="T69" fmla="*/ 0 h 722"/>
                    <a:gd name="T70" fmla="*/ 0 w 996"/>
                    <a:gd name="T71" fmla="*/ 0 h 722"/>
                    <a:gd name="T72" fmla="*/ 0 w 996"/>
                    <a:gd name="T73" fmla="*/ 0 h 722"/>
                    <a:gd name="T74" fmla="*/ 0 w 996"/>
                    <a:gd name="T75" fmla="*/ 0 h 722"/>
                    <a:gd name="T76" fmla="*/ 0 w 996"/>
                    <a:gd name="T77" fmla="*/ 0 h 722"/>
                    <a:gd name="T78" fmla="*/ 0 w 996"/>
                    <a:gd name="T79" fmla="*/ 0 h 722"/>
                    <a:gd name="T80" fmla="*/ 0 w 996"/>
                    <a:gd name="T81" fmla="*/ 0 h 722"/>
                    <a:gd name="T82" fmla="*/ 0 w 996"/>
                    <a:gd name="T83" fmla="*/ 0 h 722"/>
                    <a:gd name="T84" fmla="*/ 0 w 996"/>
                    <a:gd name="T85" fmla="*/ 0 h 722"/>
                    <a:gd name="T86" fmla="*/ 0 w 996"/>
                    <a:gd name="T87" fmla="*/ 0 h 722"/>
                    <a:gd name="T88" fmla="*/ 0 w 996"/>
                    <a:gd name="T89" fmla="*/ 0 h 722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6"/>
                    <a:gd name="T136" fmla="*/ 0 h 722"/>
                    <a:gd name="T137" fmla="*/ 996 w 996"/>
                    <a:gd name="T138" fmla="*/ 722 h 722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6" h="722">
                      <a:moveTo>
                        <a:pt x="811" y="300"/>
                      </a:moveTo>
                      <a:lnTo>
                        <a:pt x="827" y="206"/>
                      </a:lnTo>
                      <a:lnTo>
                        <a:pt x="884" y="170"/>
                      </a:lnTo>
                      <a:lnTo>
                        <a:pt x="954" y="163"/>
                      </a:lnTo>
                      <a:lnTo>
                        <a:pt x="996" y="206"/>
                      </a:lnTo>
                      <a:lnTo>
                        <a:pt x="977" y="288"/>
                      </a:lnTo>
                      <a:lnTo>
                        <a:pt x="939" y="400"/>
                      </a:lnTo>
                      <a:lnTo>
                        <a:pt x="861" y="527"/>
                      </a:lnTo>
                      <a:lnTo>
                        <a:pt x="764" y="635"/>
                      </a:lnTo>
                      <a:lnTo>
                        <a:pt x="683" y="693"/>
                      </a:lnTo>
                      <a:lnTo>
                        <a:pt x="595" y="722"/>
                      </a:lnTo>
                      <a:lnTo>
                        <a:pt x="509" y="711"/>
                      </a:lnTo>
                      <a:lnTo>
                        <a:pt x="444" y="678"/>
                      </a:lnTo>
                      <a:lnTo>
                        <a:pt x="420" y="624"/>
                      </a:lnTo>
                      <a:lnTo>
                        <a:pt x="394" y="531"/>
                      </a:lnTo>
                      <a:lnTo>
                        <a:pt x="363" y="358"/>
                      </a:lnTo>
                      <a:lnTo>
                        <a:pt x="339" y="239"/>
                      </a:lnTo>
                      <a:lnTo>
                        <a:pt x="339" y="98"/>
                      </a:lnTo>
                      <a:lnTo>
                        <a:pt x="324" y="73"/>
                      </a:lnTo>
                      <a:lnTo>
                        <a:pt x="278" y="66"/>
                      </a:lnTo>
                      <a:lnTo>
                        <a:pt x="224" y="105"/>
                      </a:lnTo>
                      <a:lnTo>
                        <a:pt x="174" y="170"/>
                      </a:lnTo>
                      <a:lnTo>
                        <a:pt x="115" y="206"/>
                      </a:lnTo>
                      <a:lnTo>
                        <a:pt x="27" y="206"/>
                      </a:lnTo>
                      <a:lnTo>
                        <a:pt x="0" y="184"/>
                      </a:lnTo>
                      <a:lnTo>
                        <a:pt x="0" y="149"/>
                      </a:lnTo>
                      <a:lnTo>
                        <a:pt x="39" y="115"/>
                      </a:lnTo>
                      <a:lnTo>
                        <a:pt x="81" y="127"/>
                      </a:lnTo>
                      <a:lnTo>
                        <a:pt x="120" y="119"/>
                      </a:lnTo>
                      <a:lnTo>
                        <a:pt x="190" y="73"/>
                      </a:lnTo>
                      <a:lnTo>
                        <a:pt x="258" y="22"/>
                      </a:lnTo>
                      <a:lnTo>
                        <a:pt x="324" y="8"/>
                      </a:lnTo>
                      <a:lnTo>
                        <a:pt x="417" y="0"/>
                      </a:lnTo>
                      <a:lnTo>
                        <a:pt x="420" y="40"/>
                      </a:lnTo>
                      <a:lnTo>
                        <a:pt x="398" y="83"/>
                      </a:lnTo>
                      <a:lnTo>
                        <a:pt x="394" y="195"/>
                      </a:lnTo>
                      <a:lnTo>
                        <a:pt x="420" y="343"/>
                      </a:lnTo>
                      <a:lnTo>
                        <a:pt x="464" y="487"/>
                      </a:lnTo>
                      <a:lnTo>
                        <a:pt x="501" y="573"/>
                      </a:lnTo>
                      <a:lnTo>
                        <a:pt x="560" y="614"/>
                      </a:lnTo>
                      <a:lnTo>
                        <a:pt x="618" y="614"/>
                      </a:lnTo>
                      <a:lnTo>
                        <a:pt x="676" y="573"/>
                      </a:lnTo>
                      <a:lnTo>
                        <a:pt x="753" y="483"/>
                      </a:lnTo>
                      <a:lnTo>
                        <a:pt x="803" y="354"/>
                      </a:lnTo>
                      <a:lnTo>
                        <a:pt x="811" y="30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53" name="Freeform 55"/>
                <p:cNvSpPr>
                  <a:spLocks noChangeAspect="1"/>
                </p:cNvSpPr>
                <p:nvPr/>
              </p:nvSpPr>
              <p:spPr bwMode="auto">
                <a:xfrm>
                  <a:off x="3521" y="2146"/>
                  <a:ext cx="78" cy="127"/>
                </a:xfrm>
                <a:custGeom>
                  <a:avLst/>
                  <a:gdLst>
                    <a:gd name="T0" fmla="*/ 0 w 703"/>
                    <a:gd name="T1" fmla="*/ 0 h 1140"/>
                    <a:gd name="T2" fmla="*/ 0 w 703"/>
                    <a:gd name="T3" fmla="*/ 0 h 1140"/>
                    <a:gd name="T4" fmla="*/ 0 w 703"/>
                    <a:gd name="T5" fmla="*/ 0 h 1140"/>
                    <a:gd name="T6" fmla="*/ 0 w 703"/>
                    <a:gd name="T7" fmla="*/ 0 h 1140"/>
                    <a:gd name="T8" fmla="*/ 0 w 703"/>
                    <a:gd name="T9" fmla="*/ 0 h 1140"/>
                    <a:gd name="T10" fmla="*/ 0 w 703"/>
                    <a:gd name="T11" fmla="*/ 0 h 1140"/>
                    <a:gd name="T12" fmla="*/ 0 w 703"/>
                    <a:gd name="T13" fmla="*/ 0 h 1140"/>
                    <a:gd name="T14" fmla="*/ 0 w 703"/>
                    <a:gd name="T15" fmla="*/ 0 h 1140"/>
                    <a:gd name="T16" fmla="*/ 0 w 703"/>
                    <a:gd name="T17" fmla="*/ 0 h 1140"/>
                    <a:gd name="T18" fmla="*/ 0 w 703"/>
                    <a:gd name="T19" fmla="*/ 0 h 1140"/>
                    <a:gd name="T20" fmla="*/ 0 w 703"/>
                    <a:gd name="T21" fmla="*/ 0 h 1140"/>
                    <a:gd name="T22" fmla="*/ 0 w 703"/>
                    <a:gd name="T23" fmla="*/ 0 h 1140"/>
                    <a:gd name="T24" fmla="*/ 0 w 703"/>
                    <a:gd name="T25" fmla="*/ 0 h 1140"/>
                    <a:gd name="T26" fmla="*/ 0 w 703"/>
                    <a:gd name="T27" fmla="*/ 0 h 1140"/>
                    <a:gd name="T28" fmla="*/ 0 w 703"/>
                    <a:gd name="T29" fmla="*/ 0 h 1140"/>
                    <a:gd name="T30" fmla="*/ 0 w 703"/>
                    <a:gd name="T31" fmla="*/ 0 h 1140"/>
                    <a:gd name="T32" fmla="*/ 0 w 703"/>
                    <a:gd name="T33" fmla="*/ 0 h 1140"/>
                    <a:gd name="T34" fmla="*/ 0 w 703"/>
                    <a:gd name="T35" fmla="*/ 0 h 1140"/>
                    <a:gd name="T36" fmla="*/ 0 w 703"/>
                    <a:gd name="T37" fmla="*/ 0 h 1140"/>
                    <a:gd name="T38" fmla="*/ 0 w 703"/>
                    <a:gd name="T39" fmla="*/ 0 h 1140"/>
                    <a:gd name="T40" fmla="*/ 0 w 703"/>
                    <a:gd name="T41" fmla="*/ 0 h 1140"/>
                    <a:gd name="T42" fmla="*/ 0 w 703"/>
                    <a:gd name="T43" fmla="*/ 0 h 1140"/>
                    <a:gd name="T44" fmla="*/ 0 w 703"/>
                    <a:gd name="T45" fmla="*/ 0 h 1140"/>
                    <a:gd name="T46" fmla="*/ 0 w 703"/>
                    <a:gd name="T47" fmla="*/ 0 h 1140"/>
                    <a:gd name="T48" fmla="*/ 0 w 703"/>
                    <a:gd name="T49" fmla="*/ 0 h 1140"/>
                    <a:gd name="T50" fmla="*/ 0 w 703"/>
                    <a:gd name="T51" fmla="*/ 0 h 1140"/>
                    <a:gd name="T52" fmla="*/ 0 w 703"/>
                    <a:gd name="T53" fmla="*/ 0 h 1140"/>
                    <a:gd name="T54" fmla="*/ 0 w 703"/>
                    <a:gd name="T55" fmla="*/ 0 h 1140"/>
                    <a:gd name="T56" fmla="*/ 0 w 703"/>
                    <a:gd name="T57" fmla="*/ 0 h 1140"/>
                    <a:gd name="T58" fmla="*/ 0 w 703"/>
                    <a:gd name="T59" fmla="*/ 0 h 1140"/>
                    <a:gd name="T60" fmla="*/ 0 w 703"/>
                    <a:gd name="T61" fmla="*/ 0 h 1140"/>
                    <a:gd name="T62" fmla="*/ 0 w 703"/>
                    <a:gd name="T63" fmla="*/ 0 h 1140"/>
                    <a:gd name="T64" fmla="*/ 0 w 703"/>
                    <a:gd name="T65" fmla="*/ 0 h 1140"/>
                    <a:gd name="T66" fmla="*/ 0 w 703"/>
                    <a:gd name="T67" fmla="*/ 0 h 1140"/>
                    <a:gd name="T68" fmla="*/ 0 w 703"/>
                    <a:gd name="T69" fmla="*/ 0 h 1140"/>
                    <a:gd name="T70" fmla="*/ 0 w 703"/>
                    <a:gd name="T71" fmla="*/ 0 h 1140"/>
                    <a:gd name="T72" fmla="*/ 0 w 703"/>
                    <a:gd name="T73" fmla="*/ 0 h 1140"/>
                    <a:gd name="T74" fmla="*/ 0 w 703"/>
                    <a:gd name="T75" fmla="*/ 0 h 1140"/>
                    <a:gd name="T76" fmla="*/ 0 w 703"/>
                    <a:gd name="T77" fmla="*/ 0 h 1140"/>
                    <a:gd name="T78" fmla="*/ 0 w 703"/>
                    <a:gd name="T79" fmla="*/ 0 h 1140"/>
                    <a:gd name="T80" fmla="*/ 0 w 703"/>
                    <a:gd name="T81" fmla="*/ 0 h 1140"/>
                    <a:gd name="T82" fmla="*/ 0 w 703"/>
                    <a:gd name="T83" fmla="*/ 0 h 114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703"/>
                    <a:gd name="T127" fmla="*/ 0 h 1140"/>
                    <a:gd name="T128" fmla="*/ 703 w 703"/>
                    <a:gd name="T129" fmla="*/ 1140 h 114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703" h="1140">
                      <a:moveTo>
                        <a:pt x="448" y="865"/>
                      </a:moveTo>
                      <a:lnTo>
                        <a:pt x="563" y="974"/>
                      </a:lnTo>
                      <a:lnTo>
                        <a:pt x="610" y="974"/>
                      </a:lnTo>
                      <a:lnTo>
                        <a:pt x="687" y="1018"/>
                      </a:lnTo>
                      <a:lnTo>
                        <a:pt x="703" y="1067"/>
                      </a:lnTo>
                      <a:lnTo>
                        <a:pt x="679" y="1133"/>
                      </a:lnTo>
                      <a:lnTo>
                        <a:pt x="617" y="1140"/>
                      </a:lnTo>
                      <a:lnTo>
                        <a:pt x="540" y="1089"/>
                      </a:lnTo>
                      <a:lnTo>
                        <a:pt x="385" y="952"/>
                      </a:lnTo>
                      <a:lnTo>
                        <a:pt x="286" y="823"/>
                      </a:lnTo>
                      <a:lnTo>
                        <a:pt x="239" y="721"/>
                      </a:lnTo>
                      <a:lnTo>
                        <a:pt x="208" y="548"/>
                      </a:lnTo>
                      <a:lnTo>
                        <a:pt x="208" y="324"/>
                      </a:lnTo>
                      <a:lnTo>
                        <a:pt x="200" y="267"/>
                      </a:lnTo>
                      <a:lnTo>
                        <a:pt x="155" y="224"/>
                      </a:lnTo>
                      <a:lnTo>
                        <a:pt x="23" y="231"/>
                      </a:lnTo>
                      <a:lnTo>
                        <a:pt x="0" y="209"/>
                      </a:lnTo>
                      <a:lnTo>
                        <a:pt x="30" y="195"/>
                      </a:lnTo>
                      <a:lnTo>
                        <a:pt x="124" y="188"/>
                      </a:lnTo>
                      <a:lnTo>
                        <a:pt x="139" y="173"/>
                      </a:lnTo>
                      <a:lnTo>
                        <a:pt x="7" y="101"/>
                      </a:lnTo>
                      <a:lnTo>
                        <a:pt x="7" y="73"/>
                      </a:lnTo>
                      <a:lnTo>
                        <a:pt x="30" y="65"/>
                      </a:lnTo>
                      <a:lnTo>
                        <a:pt x="139" y="122"/>
                      </a:lnTo>
                      <a:lnTo>
                        <a:pt x="162" y="115"/>
                      </a:lnTo>
                      <a:lnTo>
                        <a:pt x="139" y="7"/>
                      </a:lnTo>
                      <a:lnTo>
                        <a:pt x="155" y="0"/>
                      </a:lnTo>
                      <a:lnTo>
                        <a:pt x="170" y="7"/>
                      </a:lnTo>
                      <a:lnTo>
                        <a:pt x="200" y="115"/>
                      </a:lnTo>
                      <a:lnTo>
                        <a:pt x="223" y="122"/>
                      </a:lnTo>
                      <a:lnTo>
                        <a:pt x="286" y="7"/>
                      </a:lnTo>
                      <a:lnTo>
                        <a:pt x="301" y="7"/>
                      </a:lnTo>
                      <a:lnTo>
                        <a:pt x="301" y="44"/>
                      </a:lnTo>
                      <a:lnTo>
                        <a:pt x="262" y="137"/>
                      </a:lnTo>
                      <a:lnTo>
                        <a:pt x="262" y="188"/>
                      </a:lnTo>
                      <a:lnTo>
                        <a:pt x="278" y="253"/>
                      </a:lnTo>
                      <a:lnTo>
                        <a:pt x="270" y="339"/>
                      </a:lnTo>
                      <a:lnTo>
                        <a:pt x="278" y="497"/>
                      </a:lnTo>
                      <a:lnTo>
                        <a:pt x="293" y="599"/>
                      </a:lnTo>
                      <a:lnTo>
                        <a:pt x="332" y="714"/>
                      </a:lnTo>
                      <a:lnTo>
                        <a:pt x="385" y="801"/>
                      </a:lnTo>
                      <a:lnTo>
                        <a:pt x="448" y="8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54" name="Freeform 56"/>
                <p:cNvSpPr>
                  <a:spLocks noChangeAspect="1"/>
                </p:cNvSpPr>
                <p:nvPr/>
              </p:nvSpPr>
              <p:spPr bwMode="auto">
                <a:xfrm>
                  <a:off x="3616" y="2157"/>
                  <a:ext cx="102" cy="119"/>
                </a:xfrm>
                <a:custGeom>
                  <a:avLst/>
                  <a:gdLst>
                    <a:gd name="T0" fmla="*/ 0 w 919"/>
                    <a:gd name="T1" fmla="*/ 0 h 1067"/>
                    <a:gd name="T2" fmla="*/ 0 w 919"/>
                    <a:gd name="T3" fmla="*/ 0 h 1067"/>
                    <a:gd name="T4" fmla="*/ 0 w 919"/>
                    <a:gd name="T5" fmla="*/ 0 h 1067"/>
                    <a:gd name="T6" fmla="*/ 0 w 919"/>
                    <a:gd name="T7" fmla="*/ 0 h 1067"/>
                    <a:gd name="T8" fmla="*/ 0 w 919"/>
                    <a:gd name="T9" fmla="*/ 0 h 1067"/>
                    <a:gd name="T10" fmla="*/ 0 w 919"/>
                    <a:gd name="T11" fmla="*/ 0 h 1067"/>
                    <a:gd name="T12" fmla="*/ 0 w 919"/>
                    <a:gd name="T13" fmla="*/ 0 h 1067"/>
                    <a:gd name="T14" fmla="*/ 0 w 919"/>
                    <a:gd name="T15" fmla="*/ 0 h 1067"/>
                    <a:gd name="T16" fmla="*/ 0 w 919"/>
                    <a:gd name="T17" fmla="*/ 0 h 1067"/>
                    <a:gd name="T18" fmla="*/ 0 w 919"/>
                    <a:gd name="T19" fmla="*/ 0 h 1067"/>
                    <a:gd name="T20" fmla="*/ 0 w 919"/>
                    <a:gd name="T21" fmla="*/ 0 h 1067"/>
                    <a:gd name="T22" fmla="*/ 0 w 919"/>
                    <a:gd name="T23" fmla="*/ 0 h 1067"/>
                    <a:gd name="T24" fmla="*/ 0 w 919"/>
                    <a:gd name="T25" fmla="*/ 0 h 1067"/>
                    <a:gd name="T26" fmla="*/ 0 w 919"/>
                    <a:gd name="T27" fmla="*/ 0 h 1067"/>
                    <a:gd name="T28" fmla="*/ 0 w 919"/>
                    <a:gd name="T29" fmla="*/ 0 h 1067"/>
                    <a:gd name="T30" fmla="*/ 0 w 919"/>
                    <a:gd name="T31" fmla="*/ 0 h 1067"/>
                    <a:gd name="T32" fmla="*/ 0 w 919"/>
                    <a:gd name="T33" fmla="*/ 0 h 1067"/>
                    <a:gd name="T34" fmla="*/ 0 w 919"/>
                    <a:gd name="T35" fmla="*/ 0 h 1067"/>
                    <a:gd name="T36" fmla="*/ 0 w 919"/>
                    <a:gd name="T37" fmla="*/ 0 h 1067"/>
                    <a:gd name="T38" fmla="*/ 0 w 919"/>
                    <a:gd name="T39" fmla="*/ 0 h 1067"/>
                    <a:gd name="T40" fmla="*/ 0 w 919"/>
                    <a:gd name="T41" fmla="*/ 0 h 1067"/>
                    <a:gd name="T42" fmla="*/ 0 w 919"/>
                    <a:gd name="T43" fmla="*/ 0 h 1067"/>
                    <a:gd name="T44" fmla="*/ 0 w 919"/>
                    <a:gd name="T45" fmla="*/ 0 h 1067"/>
                    <a:gd name="T46" fmla="*/ 0 w 919"/>
                    <a:gd name="T47" fmla="*/ 0 h 1067"/>
                    <a:gd name="T48" fmla="*/ 0 w 919"/>
                    <a:gd name="T49" fmla="*/ 0 h 1067"/>
                    <a:gd name="T50" fmla="*/ 0 w 919"/>
                    <a:gd name="T51" fmla="*/ 0 h 1067"/>
                    <a:gd name="T52" fmla="*/ 0 w 919"/>
                    <a:gd name="T53" fmla="*/ 0 h 1067"/>
                    <a:gd name="T54" fmla="*/ 0 w 919"/>
                    <a:gd name="T55" fmla="*/ 0 h 1067"/>
                    <a:gd name="T56" fmla="*/ 0 w 919"/>
                    <a:gd name="T57" fmla="*/ 0 h 1067"/>
                    <a:gd name="T58" fmla="*/ 0 w 919"/>
                    <a:gd name="T59" fmla="*/ 0 h 1067"/>
                    <a:gd name="T60" fmla="*/ 0 w 919"/>
                    <a:gd name="T61" fmla="*/ 0 h 1067"/>
                    <a:gd name="T62" fmla="*/ 0 w 919"/>
                    <a:gd name="T63" fmla="*/ 0 h 1067"/>
                    <a:gd name="T64" fmla="*/ 0 w 919"/>
                    <a:gd name="T65" fmla="*/ 0 h 1067"/>
                    <a:gd name="T66" fmla="*/ 0 w 919"/>
                    <a:gd name="T67" fmla="*/ 0 h 1067"/>
                    <a:gd name="T68" fmla="*/ 0 w 919"/>
                    <a:gd name="T69" fmla="*/ 0 h 1067"/>
                    <a:gd name="T70" fmla="*/ 0 w 919"/>
                    <a:gd name="T71" fmla="*/ 0 h 1067"/>
                    <a:gd name="T72" fmla="*/ 0 w 919"/>
                    <a:gd name="T73" fmla="*/ 0 h 1067"/>
                    <a:gd name="T74" fmla="*/ 0 w 919"/>
                    <a:gd name="T75" fmla="*/ 0 h 1067"/>
                    <a:gd name="T76" fmla="*/ 0 w 919"/>
                    <a:gd name="T77" fmla="*/ 0 h 1067"/>
                    <a:gd name="T78" fmla="*/ 0 w 919"/>
                    <a:gd name="T79" fmla="*/ 0 h 1067"/>
                    <a:gd name="T80" fmla="*/ 0 w 919"/>
                    <a:gd name="T81" fmla="*/ 0 h 1067"/>
                    <a:gd name="T82" fmla="*/ 0 w 919"/>
                    <a:gd name="T83" fmla="*/ 0 h 1067"/>
                    <a:gd name="T84" fmla="*/ 0 w 919"/>
                    <a:gd name="T85" fmla="*/ 0 h 1067"/>
                    <a:gd name="T86" fmla="*/ 0 w 919"/>
                    <a:gd name="T87" fmla="*/ 0 h 106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9"/>
                    <a:gd name="T133" fmla="*/ 0 h 1067"/>
                    <a:gd name="T134" fmla="*/ 919 w 919"/>
                    <a:gd name="T135" fmla="*/ 1067 h 106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9" h="1067">
                      <a:moveTo>
                        <a:pt x="16" y="945"/>
                      </a:moveTo>
                      <a:lnTo>
                        <a:pt x="0" y="994"/>
                      </a:lnTo>
                      <a:lnTo>
                        <a:pt x="16" y="1067"/>
                      </a:lnTo>
                      <a:lnTo>
                        <a:pt x="70" y="1067"/>
                      </a:lnTo>
                      <a:lnTo>
                        <a:pt x="232" y="1038"/>
                      </a:lnTo>
                      <a:lnTo>
                        <a:pt x="410" y="980"/>
                      </a:lnTo>
                      <a:lnTo>
                        <a:pt x="556" y="887"/>
                      </a:lnTo>
                      <a:lnTo>
                        <a:pt x="642" y="764"/>
                      </a:lnTo>
                      <a:lnTo>
                        <a:pt x="718" y="555"/>
                      </a:lnTo>
                      <a:lnTo>
                        <a:pt x="741" y="360"/>
                      </a:lnTo>
                      <a:lnTo>
                        <a:pt x="741" y="267"/>
                      </a:lnTo>
                      <a:lnTo>
                        <a:pt x="780" y="209"/>
                      </a:lnTo>
                      <a:lnTo>
                        <a:pt x="849" y="187"/>
                      </a:lnTo>
                      <a:lnTo>
                        <a:pt x="911" y="187"/>
                      </a:lnTo>
                      <a:lnTo>
                        <a:pt x="919" y="158"/>
                      </a:lnTo>
                      <a:lnTo>
                        <a:pt x="827" y="165"/>
                      </a:lnTo>
                      <a:lnTo>
                        <a:pt x="811" y="144"/>
                      </a:lnTo>
                      <a:lnTo>
                        <a:pt x="888" y="65"/>
                      </a:lnTo>
                      <a:lnTo>
                        <a:pt x="872" y="43"/>
                      </a:lnTo>
                      <a:lnTo>
                        <a:pt x="857" y="58"/>
                      </a:lnTo>
                      <a:lnTo>
                        <a:pt x="796" y="115"/>
                      </a:lnTo>
                      <a:lnTo>
                        <a:pt x="780" y="115"/>
                      </a:lnTo>
                      <a:lnTo>
                        <a:pt x="780" y="14"/>
                      </a:lnTo>
                      <a:lnTo>
                        <a:pt x="765" y="0"/>
                      </a:lnTo>
                      <a:lnTo>
                        <a:pt x="741" y="7"/>
                      </a:lnTo>
                      <a:lnTo>
                        <a:pt x="749" y="115"/>
                      </a:lnTo>
                      <a:lnTo>
                        <a:pt x="734" y="122"/>
                      </a:lnTo>
                      <a:lnTo>
                        <a:pt x="671" y="65"/>
                      </a:lnTo>
                      <a:lnTo>
                        <a:pt x="626" y="58"/>
                      </a:lnTo>
                      <a:lnTo>
                        <a:pt x="634" y="87"/>
                      </a:lnTo>
                      <a:lnTo>
                        <a:pt x="703" y="151"/>
                      </a:lnTo>
                      <a:lnTo>
                        <a:pt x="703" y="187"/>
                      </a:lnTo>
                      <a:lnTo>
                        <a:pt x="679" y="260"/>
                      </a:lnTo>
                      <a:lnTo>
                        <a:pt x="679" y="324"/>
                      </a:lnTo>
                      <a:lnTo>
                        <a:pt x="679" y="433"/>
                      </a:lnTo>
                      <a:lnTo>
                        <a:pt x="648" y="570"/>
                      </a:lnTo>
                      <a:lnTo>
                        <a:pt x="618" y="656"/>
                      </a:lnTo>
                      <a:lnTo>
                        <a:pt x="564" y="764"/>
                      </a:lnTo>
                      <a:lnTo>
                        <a:pt x="502" y="850"/>
                      </a:lnTo>
                      <a:lnTo>
                        <a:pt x="456" y="894"/>
                      </a:lnTo>
                      <a:lnTo>
                        <a:pt x="332" y="930"/>
                      </a:lnTo>
                      <a:lnTo>
                        <a:pt x="217" y="945"/>
                      </a:lnTo>
                      <a:lnTo>
                        <a:pt x="100" y="959"/>
                      </a:lnTo>
                      <a:lnTo>
                        <a:pt x="16" y="94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2944" name="AutoShape 57"/>
              <p:cNvSpPr>
                <a:spLocks noChangeAspect="1" noChangeArrowheads="1"/>
              </p:cNvSpPr>
              <p:nvPr/>
            </p:nvSpPr>
            <p:spPr bwMode="auto">
              <a:xfrm>
                <a:off x="3197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400" baseline="-8000">
                    <a:solidFill>
                      <a:srgbClr val="000000"/>
                    </a:solidFill>
                    <a:cs typeface="Arial" pitchFamily="34" charset="0"/>
                  </a:rPr>
                  <a:t>79 km</a:t>
                </a:r>
                <a:endParaRPr lang="en-CA" altLang="en-US" sz="1400" baseline="-8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22945" name="Line 58"/>
              <p:cNvSpPr>
                <a:spLocks noChangeAspect="1" noChangeShapeType="1"/>
              </p:cNvSpPr>
              <p:nvPr/>
            </p:nvSpPr>
            <p:spPr bwMode="auto">
              <a:xfrm>
                <a:off x="3325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2946" name="AutoShape 59"/>
              <p:cNvSpPr>
                <a:spLocks noChangeAspect="1" noChangeArrowheads="1"/>
              </p:cNvSpPr>
              <p:nvPr/>
            </p:nvSpPr>
            <p:spPr bwMode="auto">
              <a:xfrm>
                <a:off x="3694" y="2206"/>
                <a:ext cx="256" cy="180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400" baseline="-8000">
                    <a:solidFill>
                      <a:srgbClr val="000000"/>
                    </a:solidFill>
                    <a:cs typeface="Arial" pitchFamily="34" charset="0"/>
                  </a:rPr>
                  <a:t>75 km</a:t>
                </a:r>
                <a:endParaRPr lang="en-CA" altLang="en-US" sz="1400" baseline="-800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sp>
            <p:nvSpPr>
              <p:cNvPr id="422947" name="Line 60"/>
              <p:cNvSpPr>
                <a:spLocks noChangeAspect="1" noChangeShapeType="1"/>
              </p:cNvSpPr>
              <p:nvPr/>
            </p:nvSpPr>
            <p:spPr bwMode="auto">
              <a:xfrm>
                <a:off x="3822" y="2371"/>
                <a:ext cx="0" cy="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2948" name="Oval 61"/>
              <p:cNvSpPr>
                <a:spLocks noChangeAspect="1" noChangeArrowheads="1"/>
              </p:cNvSpPr>
              <p:nvPr/>
            </p:nvSpPr>
            <p:spPr bwMode="auto">
              <a:xfrm>
                <a:off x="3120" y="1872"/>
                <a:ext cx="907" cy="907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CA" alt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22936" name="Group 62"/>
            <p:cNvGrpSpPr>
              <a:grpSpLocks noChangeAspect="1"/>
            </p:cNvGrpSpPr>
            <p:nvPr/>
          </p:nvGrpSpPr>
          <p:grpSpPr bwMode="auto">
            <a:xfrm>
              <a:off x="624" y="3312"/>
              <a:ext cx="432" cy="240"/>
              <a:chOff x="-1152" y="3504"/>
              <a:chExt cx="432" cy="240"/>
            </a:xfrm>
          </p:grpSpPr>
          <p:grpSp>
            <p:nvGrpSpPr>
              <p:cNvPr id="422937" name="Group 63"/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422940" name="AutoShap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defTabSz="914400" eaLnBrk="1" fontAlgn="base" hangingPunct="1">
                    <a:spcBef>
                      <a:spcPct val="50000"/>
                    </a:spcBef>
                    <a:spcAft>
                      <a:spcPct val="0"/>
                    </a:spcAft>
                    <a:buFontTx/>
                    <a:buNone/>
                  </a:pPr>
                  <a:r>
                    <a:rPr lang="en-US" altLang="en-US" sz="1400" baseline="-8000">
                      <a:solidFill>
                        <a:srgbClr val="000000"/>
                      </a:solidFill>
                      <a:cs typeface="Arial" pitchFamily="34" charset="0"/>
                    </a:rPr>
                    <a:t>Exit</a:t>
                  </a:r>
                  <a:endParaRPr lang="en-CA" altLang="en-US" sz="1400" baseline="-8000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2941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800" i="1">
                    <a:solidFill>
                      <a:srgbClr val="FFFFFF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422938" name="Line 6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2939" name="Line 67"/>
              <p:cNvSpPr>
                <a:spLocks noChangeAspect="1"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0" name="Group 68"/>
          <p:cNvGrpSpPr>
            <a:grpSpLocks/>
          </p:cNvGrpSpPr>
          <p:nvPr/>
        </p:nvGrpSpPr>
        <p:grpSpPr bwMode="auto">
          <a:xfrm>
            <a:off x="6172200" y="4754563"/>
            <a:ext cx="2908300" cy="1951037"/>
            <a:chOff x="3888" y="2995"/>
            <a:chExt cx="1832" cy="1229"/>
          </a:xfrm>
        </p:grpSpPr>
        <p:pic>
          <p:nvPicPr>
            <p:cNvPr id="422932" name="Picture 69" descr="capture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995"/>
              <a:ext cx="1832" cy="1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2933" name="Freeform 70"/>
            <p:cNvSpPr>
              <a:spLocks/>
            </p:cNvSpPr>
            <p:nvPr/>
          </p:nvSpPr>
          <p:spPr bwMode="auto">
            <a:xfrm>
              <a:off x="3936" y="3006"/>
              <a:ext cx="1603" cy="860"/>
            </a:xfrm>
            <a:custGeom>
              <a:avLst/>
              <a:gdLst>
                <a:gd name="T0" fmla="*/ 1169 w 1603"/>
                <a:gd name="T1" fmla="*/ 0 h 860"/>
                <a:gd name="T2" fmla="*/ 688 w 1603"/>
                <a:gd name="T3" fmla="*/ 0 h 860"/>
                <a:gd name="T4" fmla="*/ 0 w 1603"/>
                <a:gd name="T5" fmla="*/ 834 h 860"/>
                <a:gd name="T6" fmla="*/ 530 w 1603"/>
                <a:gd name="T7" fmla="*/ 860 h 860"/>
                <a:gd name="T8" fmla="*/ 759 w 1603"/>
                <a:gd name="T9" fmla="*/ 529 h 860"/>
                <a:gd name="T10" fmla="*/ 1603 w 1603"/>
                <a:gd name="T11" fmla="*/ 529 h 860"/>
                <a:gd name="T12" fmla="*/ 1169 w 1603"/>
                <a:gd name="T13" fmla="*/ 0 h 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3"/>
                <a:gd name="T22" fmla="*/ 0 h 860"/>
                <a:gd name="T23" fmla="*/ 1603 w 1603"/>
                <a:gd name="T24" fmla="*/ 860 h 8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3" h="860">
                  <a:moveTo>
                    <a:pt x="1169" y="0"/>
                  </a:moveTo>
                  <a:lnTo>
                    <a:pt x="688" y="0"/>
                  </a:lnTo>
                  <a:lnTo>
                    <a:pt x="0" y="834"/>
                  </a:lnTo>
                  <a:lnTo>
                    <a:pt x="530" y="860"/>
                  </a:lnTo>
                  <a:lnTo>
                    <a:pt x="759" y="529"/>
                  </a:lnTo>
                  <a:lnTo>
                    <a:pt x="1603" y="529"/>
                  </a:lnTo>
                  <a:lnTo>
                    <a:pt x="1169" y="0"/>
                  </a:lnTo>
                  <a:close/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i="1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422934" name="Text Box 71"/>
            <p:cNvSpPr txBox="1">
              <a:spLocks noChangeArrowheads="1"/>
            </p:cNvSpPr>
            <p:nvPr/>
          </p:nvSpPr>
          <p:spPr bwMode="auto">
            <a:xfrm>
              <a:off x="4656" y="3282"/>
              <a:ext cx="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cs typeface="Arial" pitchFamily="34" charset="0"/>
                </a:rPr>
                <a:t>Heap</a:t>
              </a:r>
            </a:p>
          </p:txBody>
        </p:sp>
      </p:grpSp>
      <p:grpSp>
        <p:nvGrpSpPr>
          <p:cNvPr id="21" name="Group 81"/>
          <p:cNvGrpSpPr>
            <a:grpSpLocks/>
          </p:cNvGrpSpPr>
          <p:nvPr/>
        </p:nvGrpSpPr>
        <p:grpSpPr bwMode="auto">
          <a:xfrm>
            <a:off x="76200" y="2590800"/>
            <a:ext cx="8610600" cy="2971800"/>
            <a:chOff x="48" y="1632"/>
            <a:chExt cx="5424" cy="1872"/>
          </a:xfrm>
        </p:grpSpPr>
        <p:grpSp>
          <p:nvGrpSpPr>
            <p:cNvPr id="422925" name="Group 80"/>
            <p:cNvGrpSpPr>
              <a:grpSpLocks/>
            </p:cNvGrpSpPr>
            <p:nvPr/>
          </p:nvGrpSpPr>
          <p:grpSpPr bwMode="auto">
            <a:xfrm>
              <a:off x="48" y="2585"/>
              <a:ext cx="3792" cy="919"/>
              <a:chOff x="48" y="2585"/>
              <a:chExt cx="3792" cy="919"/>
            </a:xfrm>
          </p:grpSpPr>
          <p:pic>
            <p:nvPicPr>
              <p:cNvPr id="422930" name="Picture 74" descr="capture1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" y="3161"/>
                <a:ext cx="2683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2931" name="Picture 75" descr="capture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2585"/>
                <a:ext cx="3792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2926" name="Group 76"/>
            <p:cNvGrpSpPr>
              <a:grpSpLocks/>
            </p:cNvGrpSpPr>
            <p:nvPr/>
          </p:nvGrpSpPr>
          <p:grpSpPr bwMode="auto">
            <a:xfrm>
              <a:off x="3984" y="1632"/>
              <a:ext cx="1488" cy="964"/>
              <a:chOff x="3984" y="1632"/>
              <a:chExt cx="1488" cy="964"/>
            </a:xfrm>
          </p:grpSpPr>
          <p:sp>
            <p:nvSpPr>
              <p:cNvPr id="422927" name="Freeform 77"/>
              <p:cNvSpPr>
                <a:spLocks/>
              </p:cNvSpPr>
              <p:nvPr/>
            </p:nvSpPr>
            <p:spPr bwMode="auto">
              <a:xfrm>
                <a:off x="3984" y="1900"/>
                <a:ext cx="727" cy="696"/>
              </a:xfrm>
              <a:custGeom>
                <a:avLst/>
                <a:gdLst>
                  <a:gd name="T0" fmla="*/ 459 w 727"/>
                  <a:gd name="T1" fmla="*/ 0 h 696"/>
                  <a:gd name="T2" fmla="*/ 0 w 727"/>
                  <a:gd name="T3" fmla="*/ 692 h 696"/>
                  <a:gd name="T4" fmla="*/ 458 w 727"/>
                  <a:gd name="T5" fmla="*/ 696 h 696"/>
                  <a:gd name="T6" fmla="*/ 727 w 727"/>
                  <a:gd name="T7" fmla="*/ 365 h 696"/>
                  <a:gd name="T8" fmla="*/ 459 w 727"/>
                  <a:gd name="T9" fmla="*/ 0 h 6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7"/>
                  <a:gd name="T16" fmla="*/ 0 h 696"/>
                  <a:gd name="T17" fmla="*/ 727 w 727"/>
                  <a:gd name="T18" fmla="*/ 696 h 6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7" h="696">
                    <a:moveTo>
                      <a:pt x="459" y="0"/>
                    </a:moveTo>
                    <a:lnTo>
                      <a:pt x="0" y="692"/>
                    </a:lnTo>
                    <a:lnTo>
                      <a:pt x="458" y="696"/>
                    </a:lnTo>
                    <a:lnTo>
                      <a:pt x="727" y="365"/>
                    </a:lnTo>
                    <a:lnTo>
                      <a:pt x="459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  <p:sp>
            <p:nvSpPr>
              <p:cNvPr id="422928" name="Text Box 78"/>
              <p:cNvSpPr txBox="1">
                <a:spLocks noChangeArrowheads="1"/>
              </p:cNvSpPr>
              <p:nvPr/>
            </p:nvSpPr>
            <p:spPr bwMode="auto">
              <a:xfrm>
                <a:off x="4907" y="1632"/>
                <a:ext cx="237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3400">
                    <a:solidFill>
                      <a:srgbClr val="00FFFF"/>
                    </a:solidFill>
                    <a:cs typeface="Arial" pitchFamily="34" charset="0"/>
                  </a:rPr>
                  <a:t>?</a:t>
                </a:r>
              </a:p>
            </p:txBody>
          </p:sp>
          <p:sp>
            <p:nvSpPr>
              <p:cNvPr id="422929" name="Freeform 79"/>
              <p:cNvSpPr>
                <a:spLocks/>
              </p:cNvSpPr>
              <p:nvPr/>
            </p:nvSpPr>
            <p:spPr bwMode="auto">
              <a:xfrm>
                <a:off x="5051" y="1915"/>
                <a:ext cx="421" cy="389"/>
              </a:xfrm>
              <a:custGeom>
                <a:avLst/>
                <a:gdLst>
                  <a:gd name="T0" fmla="*/ 0 w 1104"/>
                  <a:gd name="T1" fmla="*/ 0 h 960"/>
                  <a:gd name="T2" fmla="*/ 0 w 1104"/>
                  <a:gd name="T3" fmla="*/ 0 h 960"/>
                  <a:gd name="T4" fmla="*/ 0 w 1104"/>
                  <a:gd name="T5" fmla="*/ 0 h 960"/>
                  <a:gd name="T6" fmla="*/ 0 w 1104"/>
                  <a:gd name="T7" fmla="*/ 0 h 9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04"/>
                  <a:gd name="T13" fmla="*/ 0 h 960"/>
                  <a:gd name="T14" fmla="*/ 1104 w 1104"/>
                  <a:gd name="T15" fmla="*/ 960 h 9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04" h="960">
                    <a:moveTo>
                      <a:pt x="528" y="0"/>
                    </a:moveTo>
                    <a:lnTo>
                      <a:pt x="0" y="960"/>
                    </a:lnTo>
                    <a:lnTo>
                      <a:pt x="1104" y="960"/>
                    </a:lnTo>
                    <a:lnTo>
                      <a:pt x="528" y="0"/>
                    </a:lnTo>
                    <a:close/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i="1">
                  <a:solidFill>
                    <a:srgbClr val="FFFFFF"/>
                  </a:solidFill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819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627188"/>
            <a:ext cx="7269163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cs typeface="Arial" pitchFamily="34" charset="0"/>
              </a:rPr>
              <a:t>Heap Sort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11AE9-66D9-493A-919C-534A0D0EB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37" y="5849528"/>
            <a:ext cx="157163" cy="229009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Heap Sort</a:t>
            </a:r>
          </a:p>
        </p:txBody>
      </p:sp>
      <p:pic>
        <p:nvPicPr>
          <p:cNvPr id="424963" name="Picture 3" descr="heaps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676400"/>
            <a:ext cx="7372350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8" name="Line 4"/>
          <p:cNvSpPr>
            <a:spLocks noChangeShapeType="1"/>
          </p:cNvSpPr>
          <p:nvPr/>
        </p:nvSpPr>
        <p:spPr bwMode="auto">
          <a:xfrm flipH="1">
            <a:off x="3276600" y="1905000"/>
            <a:ext cx="3048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29" name="Rectangle 5"/>
          <p:cNvSpPr>
            <a:spLocks noChangeArrowheads="1"/>
          </p:cNvSpPr>
          <p:nvPr/>
        </p:nvSpPr>
        <p:spPr bwMode="auto">
          <a:xfrm>
            <a:off x="5719763" y="1524000"/>
            <a:ext cx="37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33830" name="Freeform 6"/>
          <p:cNvSpPr>
            <a:spLocks/>
          </p:cNvSpPr>
          <p:nvPr/>
        </p:nvSpPr>
        <p:spPr bwMode="auto">
          <a:xfrm>
            <a:off x="7062788" y="1905000"/>
            <a:ext cx="481012" cy="493713"/>
          </a:xfrm>
          <a:custGeom>
            <a:avLst/>
            <a:gdLst>
              <a:gd name="T0" fmla="*/ 2147483647 w 303"/>
              <a:gd name="T1" fmla="*/ 0 h 311"/>
              <a:gd name="T2" fmla="*/ 0 w 303"/>
              <a:gd name="T3" fmla="*/ 2147483647 h 311"/>
              <a:gd name="T4" fmla="*/ 0 60000 65536"/>
              <a:gd name="T5" fmla="*/ 0 60000 65536"/>
              <a:gd name="T6" fmla="*/ 0 w 303"/>
              <a:gd name="T7" fmla="*/ 0 h 311"/>
              <a:gd name="T8" fmla="*/ 303 w 303"/>
              <a:gd name="T9" fmla="*/ 311 h 31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3" h="311">
                <a:moveTo>
                  <a:pt x="303" y="0"/>
                </a:moveTo>
                <a:lnTo>
                  <a:pt x="0" y="311"/>
                </a:lnTo>
              </a:path>
            </a:pathLst>
          </a:cu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2209800" y="2514600"/>
            <a:ext cx="376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33832" name="Line 8"/>
          <p:cNvSpPr>
            <a:spLocks noChangeShapeType="1"/>
          </p:cNvSpPr>
          <p:nvPr/>
        </p:nvSpPr>
        <p:spPr bwMode="auto">
          <a:xfrm>
            <a:off x="3962400" y="2971800"/>
            <a:ext cx="457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5719763" y="2514600"/>
            <a:ext cx="37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33834" name="Line 10"/>
          <p:cNvSpPr>
            <a:spLocks noChangeShapeType="1"/>
          </p:cNvSpPr>
          <p:nvPr/>
        </p:nvSpPr>
        <p:spPr bwMode="auto">
          <a:xfrm>
            <a:off x="7543800" y="2971800"/>
            <a:ext cx="1524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35" name="Rectangle 11"/>
          <p:cNvSpPr>
            <a:spLocks noChangeArrowheads="1"/>
          </p:cNvSpPr>
          <p:nvPr/>
        </p:nvSpPr>
        <p:spPr bwMode="auto">
          <a:xfrm>
            <a:off x="2133600" y="3581400"/>
            <a:ext cx="376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33836" name="Freeform 12"/>
          <p:cNvSpPr>
            <a:spLocks/>
          </p:cNvSpPr>
          <p:nvPr/>
        </p:nvSpPr>
        <p:spPr bwMode="auto">
          <a:xfrm>
            <a:off x="3870325" y="4008438"/>
            <a:ext cx="50800" cy="325437"/>
          </a:xfrm>
          <a:custGeom>
            <a:avLst/>
            <a:gdLst>
              <a:gd name="T0" fmla="*/ 2147483647 w 32"/>
              <a:gd name="T1" fmla="*/ 0 h 205"/>
              <a:gd name="T2" fmla="*/ 0 w 32"/>
              <a:gd name="T3" fmla="*/ 2147483647 h 205"/>
              <a:gd name="T4" fmla="*/ 0 60000 65536"/>
              <a:gd name="T5" fmla="*/ 0 60000 65536"/>
              <a:gd name="T6" fmla="*/ 0 w 32"/>
              <a:gd name="T7" fmla="*/ 0 h 205"/>
              <a:gd name="T8" fmla="*/ 32 w 32"/>
              <a:gd name="T9" fmla="*/ 205 h 2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2" h="205">
                <a:moveTo>
                  <a:pt x="32" y="0"/>
                </a:moveTo>
                <a:lnTo>
                  <a:pt x="0" y="205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37" name="Rectangle 13"/>
          <p:cNvSpPr>
            <a:spLocks noChangeArrowheads="1"/>
          </p:cNvSpPr>
          <p:nvPr/>
        </p:nvSpPr>
        <p:spPr bwMode="auto">
          <a:xfrm>
            <a:off x="5719763" y="3581400"/>
            <a:ext cx="37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33838" name="Line 14"/>
          <p:cNvSpPr>
            <a:spLocks noChangeShapeType="1"/>
          </p:cNvSpPr>
          <p:nvPr/>
        </p:nvSpPr>
        <p:spPr bwMode="auto">
          <a:xfrm flipH="1">
            <a:off x="7086600" y="4038600"/>
            <a:ext cx="381000" cy="304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2057400" y="4572000"/>
            <a:ext cx="376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33840" name="Line 16"/>
          <p:cNvSpPr>
            <a:spLocks noChangeShapeType="1"/>
          </p:cNvSpPr>
          <p:nvPr/>
        </p:nvSpPr>
        <p:spPr bwMode="auto">
          <a:xfrm>
            <a:off x="3962400" y="4876800"/>
            <a:ext cx="304800" cy="152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41" name="Rectangle 17"/>
          <p:cNvSpPr>
            <a:spLocks noChangeArrowheads="1"/>
          </p:cNvSpPr>
          <p:nvPr/>
        </p:nvSpPr>
        <p:spPr bwMode="auto">
          <a:xfrm>
            <a:off x="5719763" y="4572000"/>
            <a:ext cx="3762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400">
                <a:solidFill>
                  <a:srgbClr val="00FFFF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333842" name="Freeform 18"/>
          <p:cNvSpPr>
            <a:spLocks/>
          </p:cNvSpPr>
          <p:nvPr/>
        </p:nvSpPr>
        <p:spPr bwMode="auto">
          <a:xfrm>
            <a:off x="7240588" y="4872038"/>
            <a:ext cx="261937" cy="225425"/>
          </a:xfrm>
          <a:custGeom>
            <a:avLst/>
            <a:gdLst>
              <a:gd name="T0" fmla="*/ 2147483647 w 165"/>
              <a:gd name="T1" fmla="*/ 0 h 142"/>
              <a:gd name="T2" fmla="*/ 0 w 165"/>
              <a:gd name="T3" fmla="*/ 2147483647 h 142"/>
              <a:gd name="T4" fmla="*/ 0 60000 65536"/>
              <a:gd name="T5" fmla="*/ 0 60000 65536"/>
              <a:gd name="T6" fmla="*/ 0 w 165"/>
              <a:gd name="T7" fmla="*/ 0 h 142"/>
              <a:gd name="T8" fmla="*/ 165 w 165"/>
              <a:gd name="T9" fmla="*/ 142 h 14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5" h="142">
                <a:moveTo>
                  <a:pt x="165" y="0"/>
                </a:moveTo>
                <a:lnTo>
                  <a:pt x="0" y="142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2803525" y="5867400"/>
            <a:ext cx="11795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0000"/>
                </a:solidFill>
                <a:cs typeface="Arial" pitchFamily="34" charset="0"/>
              </a:rPr>
              <a:t>Sorted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nimBg="1"/>
      <p:bldP spid="333829" grpId="0" autoUpdateAnimBg="0"/>
      <p:bldP spid="333830" grpId="0" animBg="1"/>
      <p:bldP spid="333831" grpId="0" autoUpdateAnimBg="0"/>
      <p:bldP spid="333832" grpId="0" animBg="1"/>
      <p:bldP spid="333833" grpId="0" autoUpdateAnimBg="0"/>
      <p:bldP spid="333834" grpId="0" animBg="1"/>
      <p:bldP spid="333835" grpId="0" autoUpdateAnimBg="0"/>
      <p:bldP spid="333836" grpId="0" animBg="1"/>
      <p:bldP spid="333837" grpId="0" autoUpdateAnimBg="0"/>
      <p:bldP spid="333838" grpId="0" animBg="1"/>
      <p:bldP spid="333839" grpId="0" autoUpdateAnimBg="0"/>
      <p:bldP spid="333840" grpId="0" animBg="1"/>
      <p:bldP spid="333841" grpId="0" autoUpdateAnimBg="0"/>
      <p:bldP spid="333842" grpId="0" animBg="1"/>
      <p:bldP spid="333843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986" name="Picture 2" descr="cap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6513"/>
            <a:ext cx="500697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-16764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400">
                <a:solidFill>
                  <a:srgbClr val="FFFF00"/>
                </a:solidFill>
                <a:cs typeface="Arial" pitchFamily="34" charset="0"/>
              </a:rPr>
              <a:t>Heap Sort</a:t>
            </a:r>
          </a:p>
        </p:txBody>
      </p:sp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136525" y="3290888"/>
            <a:ext cx="25050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000">
                <a:solidFill>
                  <a:srgbClr val="FFFFFF"/>
                </a:solidFill>
                <a:cs typeface="Arial" pitchFamily="34" charset="0"/>
              </a:rPr>
              <a:t>Running Time:</a:t>
            </a:r>
          </a:p>
        </p:txBody>
      </p:sp>
      <p:pic>
        <p:nvPicPr>
          <p:cNvPr id="334853" name="Picture 5" descr="capture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840163"/>
            <a:ext cx="467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4" name="Picture 6" descr="capture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73563"/>
            <a:ext cx="6229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5" name="Picture 7" descr="capture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29188"/>
            <a:ext cx="44577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6" name="Picture 8" descr="capture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680075"/>
            <a:ext cx="39544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57" name="Picture 9" descr="capture3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02363"/>
            <a:ext cx="71548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upload.wikimedia.org/wikipedia/commons/thumb/4/40/Clausius.jpg/170px-Claus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46113"/>
            <a:ext cx="12684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32453" name="Picture 32" descr="http://media.npr.org/assets/img/2013/03/11/istock-4306066-baby_custom-aee07650b312c1f240125b669c2aa92a7d36e73b-s6-c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793750"/>
            <a:ext cx="1365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38" descr="http://www.theunrealtimes.com/wp-content/uploads/2013/05/entr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97413"/>
            <a:ext cx="3810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ular Callout 44"/>
          <p:cNvSpPr>
            <a:spLocks noChangeArrowheads="1"/>
          </p:cNvSpPr>
          <p:nvPr/>
        </p:nvSpPr>
        <p:spPr bwMode="auto">
          <a:xfrm>
            <a:off x="1676400" y="798513"/>
            <a:ext cx="5486400" cy="954087"/>
          </a:xfrm>
          <a:prstGeom prst="wedgeRectCallout">
            <a:avLst>
              <a:gd name="adj1" fmla="val -55773"/>
              <a:gd name="adj2" fmla="val -23963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In </a:t>
            </a:r>
            <a:r>
              <a:rPr lang="en-US" altLang="en-US" sz="2800" i="0">
                <a:hlinkClick r:id="rId6" tooltip="Thermodynamics"/>
              </a:rPr>
              <a:t>thermodynamics</a:t>
            </a:r>
            <a:r>
              <a:rPr lang="en-US" altLang="en-US" sz="2800" i="0"/>
              <a:t>, </a:t>
            </a:r>
            <a:r>
              <a:rPr lang="en-US" altLang="en-US" sz="2800" b="1" i="0">
                <a:solidFill>
                  <a:schemeClr val="tx2"/>
                </a:solidFill>
              </a:rPr>
              <a:t>entropy</a:t>
            </a:r>
            <a:r>
              <a:rPr lang="en-US" altLang="en-US" sz="2800" i="0"/>
              <a:t> is a measure of disorder.</a:t>
            </a:r>
          </a:p>
        </p:txBody>
      </p:sp>
      <p:sp>
        <p:nvSpPr>
          <p:cNvPr id="232458" name="Rectangle 35"/>
          <p:cNvSpPr>
            <a:spLocks noChangeArrowheads="1"/>
          </p:cNvSpPr>
          <p:nvPr/>
        </p:nvSpPr>
        <p:spPr bwMode="auto">
          <a:xfrm>
            <a:off x="190500" y="2209800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/>
              <a:t>Lazare Carnot </a:t>
            </a:r>
            <a:br>
              <a:rPr lang="en-US" altLang="en-US" sz="1600" i="0"/>
            </a:br>
            <a:r>
              <a:rPr lang="en-US" altLang="en-US" sz="1600" i="0"/>
              <a:t>(1803) </a:t>
            </a:r>
            <a:endParaRPr lang="en-US" altLang="en-US" sz="1600"/>
          </a:p>
        </p:txBody>
      </p:sp>
      <p:sp>
        <p:nvSpPr>
          <p:cNvPr id="37" name="Rectangular Callout 36"/>
          <p:cNvSpPr>
            <a:spLocks noChangeArrowheads="1"/>
          </p:cNvSpPr>
          <p:nvPr/>
        </p:nvSpPr>
        <p:spPr bwMode="auto">
          <a:xfrm>
            <a:off x="1676400" y="1828800"/>
            <a:ext cx="5486400" cy="1816100"/>
          </a:xfrm>
          <a:prstGeom prst="wedgeRectCallout">
            <a:avLst>
              <a:gd name="adj1" fmla="val -54218"/>
              <a:gd name="adj2" fmla="val -47463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 dirty="0"/>
              <a:t>It is a measured as the logarithm of the number of specific ways in which the micro world may be arranged, given the macro world.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79400" y="627380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>
                <a:solidFill>
                  <a:schemeClr val="bg2"/>
                </a:solidFill>
              </a:rPr>
              <a:t>Low </a:t>
            </a:r>
            <a:br>
              <a:rPr lang="en-US" altLang="en-US" sz="1600" i="0">
                <a:solidFill>
                  <a:schemeClr val="bg2"/>
                </a:solidFill>
              </a:rPr>
            </a:br>
            <a:r>
              <a:rPr lang="en-US" altLang="en-US" sz="1600" i="0">
                <a:solidFill>
                  <a:schemeClr val="bg2"/>
                </a:solidFill>
              </a:rPr>
              <a:t>entropy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251200" y="619760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>
                <a:solidFill>
                  <a:schemeClr val="bg2"/>
                </a:solidFill>
              </a:rPr>
              <a:t>High </a:t>
            </a:r>
            <a:br>
              <a:rPr lang="en-US" altLang="en-US" sz="1600" i="0">
                <a:solidFill>
                  <a:schemeClr val="bg2"/>
                </a:solidFill>
              </a:rPr>
            </a:br>
            <a:r>
              <a:rPr lang="en-US" altLang="en-US" sz="1600" i="0">
                <a:solidFill>
                  <a:schemeClr val="bg2"/>
                </a:solidFill>
              </a:rPr>
              <a:t>entropy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6" name="Rectangular Callout 15"/>
          <p:cNvSpPr>
            <a:spLocks noChangeArrowheads="1"/>
          </p:cNvSpPr>
          <p:nvPr/>
        </p:nvSpPr>
        <p:spPr bwMode="auto">
          <a:xfrm>
            <a:off x="4112569" y="3699927"/>
            <a:ext cx="4877443" cy="3108543"/>
          </a:xfrm>
          <a:prstGeom prst="wedgeRectCallout">
            <a:avLst>
              <a:gd name="adj1" fmla="val 32417"/>
              <a:gd name="adj2" fmla="val -93393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 dirty="0"/>
              <a:t>Purpose for log</a:t>
            </a:r>
          </a:p>
          <a:p>
            <a:pPr algn="ctr" eaLnBrk="1" hangingPunct="1">
              <a:buFontTx/>
              <a:buNone/>
            </a:pPr>
            <a:r>
              <a:rPr lang="en-US" altLang="en-US" sz="2800" i="0" dirty="0"/>
              <a:t>  </a:t>
            </a:r>
          </a:p>
          <a:p>
            <a:pPr algn="ctr" eaLnBrk="1" hangingPunct="1">
              <a:buFontTx/>
              <a:buNone/>
            </a:pPr>
            <a:endParaRPr lang="en-US" altLang="en-US" sz="2800" i="0" dirty="0"/>
          </a:p>
          <a:p>
            <a:pPr algn="ctr" eaLnBrk="1" hangingPunct="1">
              <a:buFontTx/>
              <a:buNone/>
            </a:pPr>
            <a:endParaRPr lang="en-US" altLang="en-US" sz="2800" i="0" dirty="0"/>
          </a:p>
          <a:p>
            <a:pPr algn="ctr" eaLnBrk="1" hangingPunct="1">
              <a:buFontTx/>
              <a:buNone/>
            </a:pPr>
            <a:endParaRPr lang="en-US" altLang="en-US" sz="2800" i="0" dirty="0"/>
          </a:p>
          <a:p>
            <a:pPr algn="ctr" eaLnBrk="1" hangingPunct="1">
              <a:buFontTx/>
              <a:buNone/>
            </a:pPr>
            <a:endParaRPr lang="en-US" altLang="en-US" sz="2800" i="0" dirty="0"/>
          </a:p>
          <a:p>
            <a:pPr algn="ctr" eaLnBrk="1" hangingPunct="1">
              <a:buFontTx/>
              <a:buNone/>
            </a:pPr>
            <a:r>
              <a:rPr lang="en-US" altLang="en-US" sz="2800" i="0" dirty="0"/>
              <a:t>   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267200" y="4192250"/>
            <a:ext cx="2121093" cy="461665"/>
            <a:chOff x="4267200" y="4429780"/>
            <a:chExt cx="2121093" cy="4616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7315" y="4540471"/>
              <a:ext cx="333375" cy="3248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267200" y="4429780"/>
              <a:ext cx="212109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0" dirty="0"/>
                <a:t>#</a:t>
              </a:r>
              <a:r>
                <a:rPr lang="en-US" altLang="en-US" sz="2400" i="0" dirty="0" err="1"/>
                <a:t>Poss</a:t>
              </a:r>
              <a:r>
                <a:rPr lang="en-US" altLang="en-US" sz="2400" i="0" dirty="0"/>
                <a:t>(     ) = N </a:t>
              </a:r>
              <a:endParaRPr lang="en-CA" sz="2400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01740" y="5177790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 dirty="0"/>
              <a:t>N</a:t>
            </a:r>
            <a:r>
              <a:rPr lang="en-US" altLang="en-US" sz="2400" i="0" baseline="30000" dirty="0"/>
              <a:t>2</a:t>
            </a:r>
            <a:endParaRPr lang="en-CA" sz="2400" baseline="30000" dirty="0"/>
          </a:p>
        </p:txBody>
      </p:sp>
      <p:sp>
        <p:nvSpPr>
          <p:cNvPr id="27" name="Rectangle 26"/>
          <p:cNvSpPr/>
          <p:nvPr/>
        </p:nvSpPr>
        <p:spPr>
          <a:xfrm>
            <a:off x="7526655" y="563433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 dirty="0"/>
              <a:t>= 2 log(N)</a:t>
            </a:r>
            <a:endParaRPr lang="en-CA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4271691" y="5160645"/>
            <a:ext cx="2129109" cy="461665"/>
            <a:chOff x="4284345" y="5332750"/>
            <a:chExt cx="2129109" cy="46166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6531" y="5446395"/>
              <a:ext cx="333375" cy="32489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22595" y="5446395"/>
              <a:ext cx="333375" cy="324899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4284345" y="5332750"/>
              <a:ext cx="21291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0" dirty="0"/>
                <a:t>#</a:t>
              </a:r>
              <a:r>
                <a:rPr lang="en-US" altLang="en-US" sz="2400" i="0" dirty="0" err="1"/>
                <a:t>Poss</a:t>
              </a:r>
              <a:r>
                <a:rPr lang="en-US" altLang="en-US" sz="2400" i="0" dirty="0"/>
                <a:t>(         ) =</a:t>
              </a:r>
              <a:endParaRPr lang="en-CA" sz="2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36720" y="4657070"/>
            <a:ext cx="2912977" cy="461665"/>
            <a:chOff x="4219575" y="4876800"/>
            <a:chExt cx="2912977" cy="461665"/>
          </a:xfrm>
        </p:grpSpPr>
        <p:sp>
          <p:nvSpPr>
            <p:cNvPr id="20" name="Rectangle 19"/>
            <p:cNvSpPr/>
            <p:nvPr/>
          </p:nvSpPr>
          <p:spPr>
            <a:xfrm>
              <a:off x="4219575" y="4876800"/>
              <a:ext cx="29129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0" dirty="0"/>
                <a:t>Entropy(     ) = log(N)</a:t>
              </a:r>
              <a:endParaRPr lang="en-CA" sz="2400" dirty="0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21630" y="4986241"/>
              <a:ext cx="333375" cy="32489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274820" y="5633085"/>
            <a:ext cx="3323346" cy="461665"/>
            <a:chOff x="4274820" y="5748040"/>
            <a:chExt cx="3323346" cy="461665"/>
          </a:xfrm>
        </p:grpSpPr>
        <p:sp>
          <p:nvSpPr>
            <p:cNvPr id="30" name="Rectangle 29"/>
            <p:cNvSpPr/>
            <p:nvPr/>
          </p:nvSpPr>
          <p:spPr>
            <a:xfrm>
              <a:off x="4274820" y="5748040"/>
              <a:ext cx="332334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0" dirty="0"/>
                <a:t>Entropy(         ) = log(N</a:t>
              </a:r>
              <a:r>
                <a:rPr lang="en-US" altLang="en-US" sz="2400" i="0" baseline="30000" dirty="0"/>
                <a:t>2</a:t>
              </a:r>
              <a:r>
                <a:rPr lang="en-US" altLang="en-US" sz="2400" i="0" dirty="0"/>
                <a:t>)</a:t>
              </a:r>
              <a:endParaRPr lang="en-CA" sz="24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47991" y="5866351"/>
              <a:ext cx="333375" cy="32489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4055" y="5866351"/>
              <a:ext cx="333375" cy="324899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6248400" y="6091535"/>
            <a:ext cx="2323072" cy="461665"/>
            <a:chOff x="4219575" y="4876800"/>
            <a:chExt cx="2323072" cy="461665"/>
          </a:xfrm>
        </p:grpSpPr>
        <p:sp>
          <p:nvSpPr>
            <p:cNvPr id="38" name="Rectangle 37"/>
            <p:cNvSpPr/>
            <p:nvPr/>
          </p:nvSpPr>
          <p:spPr>
            <a:xfrm>
              <a:off x="4219575" y="4876800"/>
              <a:ext cx="2323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i="0" dirty="0"/>
                <a:t>= 2 Entropy(     ) </a:t>
              </a:r>
              <a:endParaRPr lang="en-CA" sz="2400" dirty="0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03827" y="4969096"/>
              <a:ext cx="333375" cy="32489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37" grpId="0" animBg="1"/>
      <p:bldP spid="41" grpId="0"/>
      <p:bldP spid="50" grpId="0"/>
      <p:bldP spid="16" grpId="0" animBg="1"/>
      <p:bldP spid="26" grpId="0"/>
      <p:bldP spid="2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2" descr="http://upload.wikimedia.org/wikipedia/commons/thumb/4/40/Clausius.jpg/170px-Clausi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646113"/>
            <a:ext cx="1268412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1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sp>
        <p:nvSpPr>
          <p:cNvPr id="2" name="Rectangular Callout 1"/>
          <p:cNvSpPr>
            <a:spLocks noChangeArrowheads="1"/>
          </p:cNvSpPr>
          <p:nvPr/>
        </p:nvSpPr>
        <p:spPr bwMode="auto">
          <a:xfrm>
            <a:off x="381000" y="3709988"/>
            <a:ext cx="4876800" cy="862012"/>
          </a:xfrm>
          <a:prstGeom prst="wedgeRectCallout">
            <a:avLst>
              <a:gd name="adj1" fmla="val -36551"/>
              <a:gd name="adj2" fmla="val -105815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Tell Uncle Lazare the location and the velocity of each particle. </a:t>
            </a:r>
          </a:p>
        </p:txBody>
      </p:sp>
      <p:pic>
        <p:nvPicPr>
          <p:cNvPr id="232453" name="Picture 32" descr="http://media.npr.org/assets/img/2013/03/11/istock-4306066-baby_custom-aee07650b312c1f240125b669c2aa92a7d36e73b-s6-c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793750"/>
            <a:ext cx="1365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454" name="Picture 38" descr="http://www.theunrealtimes.com/wp-content/uploads/2013/05/entro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697413"/>
            <a:ext cx="3810000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ular Callout 41"/>
          <p:cNvSpPr>
            <a:spLocks noChangeArrowheads="1"/>
          </p:cNvSpPr>
          <p:nvPr/>
        </p:nvSpPr>
        <p:spPr bwMode="auto">
          <a:xfrm>
            <a:off x="5353050" y="3746500"/>
            <a:ext cx="3409950" cy="1816100"/>
          </a:xfrm>
          <a:prstGeom prst="wedgeRectCallout">
            <a:avLst>
              <a:gd name="adj1" fmla="val 30616"/>
              <a:gd name="adj2" fmla="val -80894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The log of number of possibilities equals the number of bits to communicate it</a:t>
            </a:r>
          </a:p>
        </p:txBody>
      </p:sp>
      <p:sp>
        <p:nvSpPr>
          <p:cNvPr id="44" name="Rectangular Callout 43"/>
          <p:cNvSpPr>
            <a:spLocks noChangeArrowheads="1"/>
          </p:cNvSpPr>
          <p:nvPr/>
        </p:nvSpPr>
        <p:spPr bwMode="auto">
          <a:xfrm>
            <a:off x="7024688" y="5935663"/>
            <a:ext cx="1635125" cy="522287"/>
          </a:xfrm>
          <a:prstGeom prst="wedgeRectCallout">
            <a:avLst>
              <a:gd name="adj1" fmla="val 20727"/>
              <a:gd name="adj2" fmla="val -110810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01101000</a:t>
            </a:r>
          </a:p>
        </p:txBody>
      </p:sp>
      <p:sp>
        <p:nvSpPr>
          <p:cNvPr id="45" name="Rectangular Callout 44"/>
          <p:cNvSpPr>
            <a:spLocks noChangeArrowheads="1"/>
          </p:cNvSpPr>
          <p:nvPr/>
        </p:nvSpPr>
        <p:spPr bwMode="auto">
          <a:xfrm>
            <a:off x="1676400" y="798513"/>
            <a:ext cx="5486400" cy="954087"/>
          </a:xfrm>
          <a:prstGeom prst="wedgeRectCallout">
            <a:avLst>
              <a:gd name="adj1" fmla="val -55773"/>
              <a:gd name="adj2" fmla="val -23963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In </a:t>
            </a:r>
            <a:r>
              <a:rPr lang="en-US" altLang="en-US" sz="2800" i="0">
                <a:hlinkClick r:id="rId6" tooltip="Thermodynamics"/>
              </a:rPr>
              <a:t>thermodynamics</a:t>
            </a:r>
            <a:r>
              <a:rPr lang="en-US" altLang="en-US" sz="2800" i="0"/>
              <a:t>, </a:t>
            </a:r>
            <a:r>
              <a:rPr lang="en-US" altLang="en-US" sz="2800" b="1" i="0">
                <a:solidFill>
                  <a:schemeClr val="tx2"/>
                </a:solidFill>
              </a:rPr>
              <a:t>entropy</a:t>
            </a:r>
            <a:r>
              <a:rPr lang="en-US" altLang="en-US" sz="2800" i="0"/>
              <a:t> is a measure of disorder.</a:t>
            </a:r>
          </a:p>
        </p:txBody>
      </p:sp>
      <p:sp>
        <p:nvSpPr>
          <p:cNvPr id="232458" name="Rectangle 35"/>
          <p:cNvSpPr>
            <a:spLocks noChangeArrowheads="1"/>
          </p:cNvSpPr>
          <p:nvPr/>
        </p:nvSpPr>
        <p:spPr bwMode="auto">
          <a:xfrm>
            <a:off x="190500" y="2209800"/>
            <a:ext cx="1406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/>
              <a:t>Lazare Carnot </a:t>
            </a:r>
            <a:br>
              <a:rPr lang="en-US" altLang="en-US" sz="1600" i="0"/>
            </a:br>
            <a:r>
              <a:rPr lang="en-US" altLang="en-US" sz="1600" i="0"/>
              <a:t>(1803) </a:t>
            </a:r>
            <a:endParaRPr lang="en-US" altLang="en-US" sz="1600"/>
          </a:p>
        </p:txBody>
      </p:sp>
      <p:sp>
        <p:nvSpPr>
          <p:cNvPr id="37" name="Rectangular Callout 36"/>
          <p:cNvSpPr>
            <a:spLocks noChangeArrowheads="1"/>
          </p:cNvSpPr>
          <p:nvPr/>
        </p:nvSpPr>
        <p:spPr bwMode="auto">
          <a:xfrm>
            <a:off x="1676400" y="1828800"/>
            <a:ext cx="5486400" cy="1816100"/>
          </a:xfrm>
          <a:prstGeom prst="wedgeRectCallout">
            <a:avLst>
              <a:gd name="adj1" fmla="val -54218"/>
              <a:gd name="adj2" fmla="val -47463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It is a measured as the logarithm of the number of specific ways in which the micro world may be arranged, given the macro world.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228600" y="4749800"/>
            <a:ext cx="938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>
                <a:solidFill>
                  <a:schemeClr val="bg2"/>
                </a:solidFill>
              </a:rPr>
              <a:t>Few bits </a:t>
            </a:r>
            <a:br>
              <a:rPr lang="en-US" altLang="en-US" sz="1600" i="0">
                <a:solidFill>
                  <a:schemeClr val="bg2"/>
                </a:solidFill>
              </a:rPr>
            </a:br>
            <a:r>
              <a:rPr lang="en-US" altLang="en-US" sz="1600" i="0">
                <a:solidFill>
                  <a:schemeClr val="bg2"/>
                </a:solidFill>
              </a:rPr>
              <a:t>needed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79400" y="627380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>
                <a:solidFill>
                  <a:schemeClr val="bg2"/>
                </a:solidFill>
              </a:rPr>
              <a:t>Low </a:t>
            </a:r>
            <a:br>
              <a:rPr lang="en-US" altLang="en-US" sz="1600" i="0">
                <a:solidFill>
                  <a:schemeClr val="bg2"/>
                </a:solidFill>
              </a:rPr>
            </a:br>
            <a:r>
              <a:rPr lang="en-US" altLang="en-US" sz="1600" i="0">
                <a:solidFill>
                  <a:schemeClr val="bg2"/>
                </a:solidFill>
              </a:rPr>
              <a:t>entropy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947988" y="4673600"/>
            <a:ext cx="117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>
                <a:solidFill>
                  <a:schemeClr val="bg2"/>
                </a:solidFill>
              </a:rPr>
              <a:t>Lots of bits </a:t>
            </a:r>
            <a:br>
              <a:rPr lang="en-US" altLang="en-US" sz="1600" i="0">
                <a:solidFill>
                  <a:schemeClr val="bg2"/>
                </a:solidFill>
              </a:rPr>
            </a:br>
            <a:r>
              <a:rPr lang="en-US" altLang="en-US" sz="1600" i="0">
                <a:solidFill>
                  <a:schemeClr val="bg2"/>
                </a:solidFill>
              </a:rPr>
              <a:t>needed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3251200" y="6197600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>
                <a:solidFill>
                  <a:schemeClr val="bg2"/>
                </a:solidFill>
              </a:rPr>
              <a:t>High </a:t>
            </a:r>
            <a:br>
              <a:rPr lang="en-US" altLang="en-US" sz="1600" i="0">
                <a:solidFill>
                  <a:schemeClr val="bg2"/>
                </a:solidFill>
              </a:rPr>
            </a:br>
            <a:r>
              <a:rPr lang="en-US" altLang="en-US" sz="1600" i="0">
                <a:solidFill>
                  <a:schemeClr val="bg2"/>
                </a:solidFill>
              </a:rPr>
              <a:t>entropy</a:t>
            </a:r>
            <a:endParaRPr lang="en-US" altLang="en-US" sz="16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4" grpId="0" animBg="1"/>
      <p:bldP spid="40" grpId="0"/>
      <p:bldP spid="4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40" descr="Claude Elwood Shannon (1916-200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82600"/>
            <a:ext cx="1073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475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33476" name="Picture 4" descr="http://www.actionfigurefury.com/wp-content/uploads/2012/09/IndyToys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037263"/>
            <a:ext cx="498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7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14" descr="http://www.independent.co.uk/incoming/article8458694.ece/ALTERNATES/w460/50-toy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6165850"/>
            <a:ext cx="5238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9" name="Picture 16" descr="http://image.made-in-china.com/2f0j00WBfTeqGsfjbd/Ride-on-Car-6V-ELC-B16-1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96000"/>
            <a:ext cx="6080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0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027738"/>
            <a:ext cx="58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1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609600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2" name="Picture 22" descr="http://www.modeltreinenenmeer.nl/files/7657/editor/images/Dinky-Toys-citroen-2cv-wegenwachtDSC_6909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37263"/>
            <a:ext cx="66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3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935663"/>
            <a:ext cx="6016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4" name="Picture 26" descr="http://upload.wikimedia.org/wikipedia/commons/b/bb/Dinky_Toys_-_Austin_Dev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6121400"/>
            <a:ext cx="7889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5" name="Picture 28" descr="http://www.canada.com/cms/binary/171316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16638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/>
          <p:cNvSpPr>
            <a:spLocks noChangeArrowheads="1"/>
          </p:cNvSpPr>
          <p:nvPr/>
        </p:nvSpPr>
        <p:spPr bwMode="auto">
          <a:xfrm>
            <a:off x="1676400" y="762000"/>
            <a:ext cx="3276600" cy="954088"/>
          </a:xfrm>
          <a:prstGeom prst="wedgeRectCallout">
            <a:avLst>
              <a:gd name="adj1" fmla="val -61204"/>
              <a:gd name="adj2" fmla="val -21278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Tell Uncle Shannon which toy you want</a:t>
            </a:r>
          </a:p>
        </p:txBody>
      </p:sp>
      <p:pic>
        <p:nvPicPr>
          <p:cNvPr id="233487" name="Picture 32" descr="http://media.npr.org/assets/img/2013/03/11/istock-4306066-baby_custom-aee07650b312c1f240125b669c2aa92a7d36e73b-s6-c3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793750"/>
            <a:ext cx="1365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8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89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ular Callout 41"/>
          <p:cNvSpPr>
            <a:spLocks noChangeArrowheads="1"/>
          </p:cNvSpPr>
          <p:nvPr/>
        </p:nvSpPr>
        <p:spPr bwMode="auto">
          <a:xfrm>
            <a:off x="5029200" y="762000"/>
            <a:ext cx="2287588" cy="954088"/>
          </a:xfrm>
          <a:prstGeom prst="wedgeRectCallout">
            <a:avLst>
              <a:gd name="adj1" fmla="val 64579"/>
              <a:gd name="adj2" fmla="val 16458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Bla bla bla bla bla bla</a:t>
            </a:r>
          </a:p>
        </p:txBody>
      </p:sp>
      <p:sp>
        <p:nvSpPr>
          <p:cNvPr id="43" name="Rectangular Callout 42"/>
          <p:cNvSpPr>
            <a:spLocks noChangeArrowheads="1"/>
          </p:cNvSpPr>
          <p:nvPr/>
        </p:nvSpPr>
        <p:spPr bwMode="auto">
          <a:xfrm>
            <a:off x="1447800" y="1865313"/>
            <a:ext cx="5126038" cy="954087"/>
          </a:xfrm>
          <a:prstGeom prst="wedgeRectCallout">
            <a:avLst>
              <a:gd name="adj1" fmla="val -50523"/>
              <a:gd name="adj2" fmla="val -85713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No. Please use the minimum number of bits to communicate it.</a:t>
            </a:r>
          </a:p>
        </p:txBody>
      </p:sp>
      <p:sp>
        <p:nvSpPr>
          <p:cNvPr id="44" name="Rectangular Callout 43"/>
          <p:cNvSpPr>
            <a:spLocks noChangeArrowheads="1"/>
          </p:cNvSpPr>
          <p:nvPr/>
        </p:nvSpPr>
        <p:spPr bwMode="auto">
          <a:xfrm>
            <a:off x="7077075" y="2309813"/>
            <a:ext cx="1635125" cy="523875"/>
          </a:xfrm>
          <a:prstGeom prst="wedgeRectCallout">
            <a:avLst>
              <a:gd name="adj1" fmla="val 20727"/>
              <a:gd name="adj2" fmla="val -110810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01101000</a:t>
            </a:r>
          </a:p>
        </p:txBody>
      </p:sp>
      <p:sp>
        <p:nvSpPr>
          <p:cNvPr id="45" name="Rectangular Callout 44"/>
          <p:cNvSpPr>
            <a:spLocks noChangeArrowheads="1"/>
          </p:cNvSpPr>
          <p:nvPr/>
        </p:nvSpPr>
        <p:spPr bwMode="auto">
          <a:xfrm>
            <a:off x="1981200" y="3048000"/>
            <a:ext cx="5486400" cy="523875"/>
          </a:xfrm>
          <a:prstGeom prst="wedgeRectCallout">
            <a:avLst>
              <a:gd name="adj1" fmla="val -50523"/>
              <a:gd name="adj2" fmla="val -85713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Great, but we need a code.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0500" y="5657850"/>
            <a:ext cx="2528888" cy="438150"/>
            <a:chOff x="190116" y="5447778"/>
            <a:chExt cx="2528924" cy="438732"/>
          </a:xfrm>
        </p:grpSpPr>
        <p:sp>
          <p:nvSpPr>
            <p:cNvPr id="233502" name="Rectangle 3"/>
            <p:cNvSpPr>
              <a:spLocks noChangeArrowheads="1"/>
            </p:cNvSpPr>
            <p:nvPr/>
          </p:nvSpPr>
          <p:spPr bwMode="auto">
            <a:xfrm>
              <a:off x="190116" y="5486400"/>
              <a:ext cx="5598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CC00FF"/>
                  </a:solidFill>
                </a:rPr>
                <a:t>011</a:t>
              </a:r>
              <a:endParaRPr lang="en-US" altLang="en-US" sz="2000">
                <a:solidFill>
                  <a:srgbClr val="CC00FF"/>
                </a:solidFill>
              </a:endParaRPr>
            </a:p>
          </p:txBody>
        </p:sp>
        <p:sp>
          <p:nvSpPr>
            <p:cNvPr id="233503" name="Rectangle 46"/>
            <p:cNvSpPr>
              <a:spLocks noChangeArrowheads="1"/>
            </p:cNvSpPr>
            <p:nvPr/>
          </p:nvSpPr>
          <p:spPr bwMode="auto">
            <a:xfrm>
              <a:off x="930454" y="5486400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CC00FF"/>
                  </a:solidFill>
                </a:rPr>
                <a:t>01</a:t>
              </a:r>
              <a:endParaRPr lang="en-US" altLang="en-US" sz="2000">
                <a:solidFill>
                  <a:srgbClr val="CC00FF"/>
                </a:solidFill>
              </a:endParaRPr>
            </a:p>
          </p:txBody>
        </p:sp>
        <p:sp>
          <p:nvSpPr>
            <p:cNvPr id="233504" name="Rectangle 47"/>
            <p:cNvSpPr>
              <a:spLocks noChangeArrowheads="1"/>
            </p:cNvSpPr>
            <p:nvPr/>
          </p:nvSpPr>
          <p:spPr bwMode="auto">
            <a:xfrm>
              <a:off x="1600200" y="5473513"/>
              <a:ext cx="3129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CC00FF"/>
                  </a:solidFill>
                </a:rPr>
                <a:t>1</a:t>
              </a:r>
              <a:endParaRPr lang="en-US" altLang="en-US" sz="2000">
                <a:solidFill>
                  <a:srgbClr val="CC00FF"/>
                </a:solidFill>
              </a:endParaRPr>
            </a:p>
          </p:txBody>
        </p:sp>
        <p:sp>
          <p:nvSpPr>
            <p:cNvPr id="233505" name="Rectangle 48"/>
            <p:cNvSpPr>
              <a:spLocks noChangeArrowheads="1"/>
            </p:cNvSpPr>
            <p:nvPr/>
          </p:nvSpPr>
          <p:spPr bwMode="auto">
            <a:xfrm>
              <a:off x="2277894" y="5447778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i="0">
                  <a:solidFill>
                    <a:srgbClr val="CC00FF"/>
                  </a:solidFill>
                </a:rPr>
                <a:t>…</a:t>
              </a:r>
              <a:endParaRPr lang="en-US" altLang="en-US" sz="2000">
                <a:solidFill>
                  <a:srgbClr val="CC00FF"/>
                </a:solidFill>
              </a:endParaRPr>
            </a:p>
          </p:txBody>
        </p:sp>
      </p:grpSp>
      <p:sp>
        <p:nvSpPr>
          <p:cNvPr id="51" name="Rectangular Callout 50"/>
          <p:cNvSpPr>
            <a:spLocks noChangeArrowheads="1"/>
          </p:cNvSpPr>
          <p:nvPr/>
        </p:nvSpPr>
        <p:spPr bwMode="auto">
          <a:xfrm>
            <a:off x="1812925" y="3810000"/>
            <a:ext cx="1258888" cy="523875"/>
          </a:xfrm>
          <a:prstGeom prst="wedgeRectCallout">
            <a:avLst>
              <a:gd name="adj1" fmla="val 76625"/>
              <a:gd name="adj2" fmla="val -65324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>
                <a:solidFill>
                  <a:srgbClr val="CC00FF"/>
                </a:solidFill>
              </a:rPr>
              <a:t>011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556000" y="3819525"/>
            <a:ext cx="5486400" cy="573088"/>
            <a:chOff x="1981200" y="5370322"/>
            <a:chExt cx="5486400" cy="573278"/>
          </a:xfrm>
        </p:grpSpPr>
        <p:sp>
          <p:nvSpPr>
            <p:cNvPr id="233498" name="Rectangular Callout 51"/>
            <p:cNvSpPr>
              <a:spLocks noChangeArrowheads="1"/>
            </p:cNvSpPr>
            <p:nvPr/>
          </p:nvSpPr>
          <p:spPr bwMode="auto">
            <a:xfrm>
              <a:off x="1981200" y="5420380"/>
              <a:ext cx="5486400" cy="523220"/>
            </a:xfrm>
            <a:prstGeom prst="wedgeRectCallout">
              <a:avLst>
                <a:gd name="adj1" fmla="val -50523"/>
                <a:gd name="adj2" fmla="val -85713"/>
              </a:avLst>
            </a:prstGeom>
            <a:noFill/>
            <a:ln w="317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 i="0"/>
                <a:t>Oops. Was that           or                </a:t>
              </a:r>
            </a:p>
          </p:txBody>
        </p:sp>
        <p:pic>
          <p:nvPicPr>
            <p:cNvPr id="233499" name="Picture 4" descr="http://www.actionfigurefury.com/wp-content/uploads/2012/09/IndyToys002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5370322"/>
              <a:ext cx="497605" cy="573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500" name="Picture 14" descr="http://www.independent.co.uk/incoming/article8458694.ece/ALTERNATES/w460/50-toys3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498522"/>
              <a:ext cx="523160" cy="39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501" name="Picture 16" descr="http://image.made-in-china.com/2f0j00WBfTeqGsfjbd/Ride-on-Car-6V-ELC-B16-1-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26" y="5428318"/>
              <a:ext cx="608914" cy="515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3497" name="Rectangle 58"/>
          <p:cNvSpPr>
            <a:spLocks noChangeArrowheads="1"/>
          </p:cNvSpPr>
          <p:nvPr/>
        </p:nvSpPr>
        <p:spPr bwMode="auto">
          <a:xfrm>
            <a:off x="-76200" y="2209800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/>
              <a:t> Claude Shannon </a:t>
            </a:r>
            <a:br>
              <a:rPr lang="en-US" altLang="en-US" sz="1600" i="0"/>
            </a:br>
            <a:r>
              <a:rPr lang="en-US" altLang="en-US" sz="1600" i="0"/>
              <a:t>(1948) 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  <p:bldP spid="43" grpId="0" animBg="1"/>
      <p:bldP spid="44" grpId="0" animBg="1"/>
      <p:bldP spid="45" grpId="0" animBg="1"/>
      <p:bldP spid="5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0" descr="Claude Elwood Shannon (1916-200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82600"/>
            <a:ext cx="10731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499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/>
              <a:t>Communication &amp; Entropy</a:t>
            </a:r>
          </a:p>
        </p:txBody>
      </p:sp>
      <p:pic>
        <p:nvPicPr>
          <p:cNvPr id="234500" name="Picture 4" descr="http://www.actionfigurefury.com/wp-content/uploads/2012/09/IndyToys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6037263"/>
            <a:ext cx="4984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1" name="Picture 12" descr="http://www.toyshopuk.co.uk/assets/gfx/bloco-toys-l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948363"/>
            <a:ext cx="53498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2" name="Picture 14" descr="http://www.independent.co.uk/incoming/article8458694.ece/ALTERNATES/w460/50-toys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6165850"/>
            <a:ext cx="5238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3" name="Picture 16" descr="http://image.made-in-china.com/2f0j00WBfTeqGsfjbd/Ride-on-Car-6V-ELC-B16-1-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096000"/>
            <a:ext cx="6080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4" name="Picture 18" descr="http://upload.wikimedia.org/wikipedia/commons/2/26/The_King's_Aeroplane,_Airspeed_Envoy_(Dinky_Toys_62k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6027738"/>
            <a:ext cx="585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5" name="Picture 20" descr="http://upload.wikimedia.org/wikipedia/commons/5/55/Dinky_Toys_-_Fire_engin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6096000"/>
            <a:ext cx="682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6" name="Picture 22" descr="http://www.modeltreinenenmeer.nl/files/7657/editor/images/Dinky-Toys-citroen-2cv-wegenwachtDSC_6909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6037263"/>
            <a:ext cx="669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7" name="Picture 24" descr="http://upload.wikimedia.org/wikipedia/commons/b/be/Dinky_Toys_-_Elevator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5935663"/>
            <a:ext cx="601662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8" name="Picture 26" descr="http://upload.wikimedia.org/wikipedia/commons/b/bb/Dinky_Toys_-_Austin_Dev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6121400"/>
            <a:ext cx="788988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09" name="Picture 28" descr="http://www.canada.com/cms/binary/171316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116638"/>
            <a:ext cx="609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10" name="Picture 32" descr="http://media.npr.org/assets/img/2013/03/11/istock-4306066-baby_custom-aee07650b312c1f240125b669c2aa92a7d36e73b-s6-c3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63" y="793750"/>
            <a:ext cx="136525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11" name="Picture 34" descr="http://www.photo-dictionary.com/photofiles/list/2387/3117toy_spring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100763"/>
            <a:ext cx="682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512" name="Picture 36" descr="http://www.photo-dictionary.com/photofiles/list/3965/5315toy_dog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9175"/>
            <a:ext cx="6270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ular Callout 41"/>
          <p:cNvSpPr>
            <a:spLocks noChangeArrowheads="1"/>
          </p:cNvSpPr>
          <p:nvPr/>
        </p:nvSpPr>
        <p:spPr bwMode="auto">
          <a:xfrm>
            <a:off x="5029200" y="1900238"/>
            <a:ext cx="2287588" cy="461962"/>
          </a:xfrm>
          <a:prstGeom prst="wedgeRectCallout">
            <a:avLst>
              <a:gd name="adj1" fmla="val 65644"/>
              <a:gd name="adj2" fmla="val -89176"/>
            </a:avLst>
          </a:prstGeom>
          <a:noFill/>
          <a:ln w="3175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i="0">
                <a:solidFill>
                  <a:srgbClr val="CC00FF"/>
                </a:solidFill>
              </a:rPr>
              <a:t>00100</a:t>
            </a:r>
          </a:p>
        </p:txBody>
      </p:sp>
      <p:sp>
        <p:nvSpPr>
          <p:cNvPr id="234514" name="Rectangle 58"/>
          <p:cNvSpPr>
            <a:spLocks noChangeArrowheads="1"/>
          </p:cNvSpPr>
          <p:nvPr/>
        </p:nvSpPr>
        <p:spPr bwMode="auto">
          <a:xfrm>
            <a:off x="-76200" y="2209800"/>
            <a:ext cx="163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1600" i="0"/>
              <a:t> Claude Shannon </a:t>
            </a:r>
            <a:br>
              <a:rPr lang="en-US" altLang="en-US" sz="1600" i="0"/>
            </a:br>
            <a:r>
              <a:rPr lang="en-US" altLang="en-US" sz="1600" i="0"/>
              <a:t>(1948) </a:t>
            </a:r>
            <a:endParaRPr lang="en-US" altLang="en-US" sz="160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533400" y="3886200"/>
            <a:ext cx="7858125" cy="2292350"/>
            <a:chOff x="533400" y="3886200"/>
            <a:chExt cx="7857362" cy="2292097"/>
          </a:xfrm>
        </p:grpSpPr>
        <p:grpSp>
          <p:nvGrpSpPr>
            <p:cNvPr id="234521" name="Group 45"/>
            <p:cNvGrpSpPr>
              <a:grpSpLocks/>
            </p:cNvGrpSpPr>
            <p:nvPr/>
          </p:nvGrpSpPr>
          <p:grpSpPr bwMode="auto">
            <a:xfrm>
              <a:off x="1856831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4572" name="Straight Connector 4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73" name="Straight Connector 55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2" name="Group 57"/>
            <p:cNvGrpSpPr>
              <a:grpSpLocks/>
            </p:cNvGrpSpPr>
            <p:nvPr/>
          </p:nvGrpSpPr>
          <p:grpSpPr bwMode="auto">
            <a:xfrm>
              <a:off x="4283039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4570" name="Straight Connector 59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71" name="Straight Connector 60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3" name="Group 61"/>
            <p:cNvGrpSpPr>
              <a:grpSpLocks/>
            </p:cNvGrpSpPr>
            <p:nvPr/>
          </p:nvGrpSpPr>
          <p:grpSpPr bwMode="auto">
            <a:xfrm>
              <a:off x="588863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4568" name="Straight Connector 62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69" name="Straight Connector 63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4" name="Group 64"/>
            <p:cNvGrpSpPr>
              <a:grpSpLocks/>
            </p:cNvGrpSpPr>
            <p:nvPr/>
          </p:nvGrpSpPr>
          <p:grpSpPr bwMode="auto">
            <a:xfrm>
              <a:off x="5715000" y="5763768"/>
              <a:ext cx="517561" cy="323188"/>
              <a:chOff x="494573" y="5753100"/>
              <a:chExt cx="883644" cy="342900"/>
            </a:xfrm>
          </p:grpSpPr>
          <p:cxnSp>
            <p:nvCxnSpPr>
              <p:cNvPr id="234566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67" name="Straight Connector 66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5" name="Group 67"/>
            <p:cNvGrpSpPr>
              <a:grpSpLocks/>
            </p:cNvGrpSpPr>
            <p:nvPr/>
          </p:nvGrpSpPr>
          <p:grpSpPr bwMode="auto">
            <a:xfrm>
              <a:off x="6910301" y="5655525"/>
              <a:ext cx="557299" cy="431432"/>
              <a:chOff x="494573" y="5753100"/>
              <a:chExt cx="951490" cy="457746"/>
            </a:xfrm>
          </p:grpSpPr>
          <p:cxnSp>
            <p:nvCxnSpPr>
              <p:cNvPr id="234564" name="Straight Connector 68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65" name="Straight Connector 69"/>
              <p:cNvCxnSpPr>
                <a:cxnSpLocks noChangeShapeType="1"/>
              </p:cNvCxnSpPr>
              <p:nvPr/>
            </p:nvCxnSpPr>
            <p:spPr bwMode="auto">
              <a:xfrm flipH="1" flipV="1">
                <a:off x="930960" y="5753100"/>
                <a:ext cx="515103" cy="457746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6" name="Group 70"/>
            <p:cNvGrpSpPr>
              <a:grpSpLocks/>
            </p:cNvGrpSpPr>
            <p:nvPr/>
          </p:nvGrpSpPr>
          <p:grpSpPr bwMode="auto">
            <a:xfrm>
              <a:off x="841847" y="5410200"/>
              <a:ext cx="1282772" cy="356616"/>
              <a:chOff x="494573" y="5753100"/>
              <a:chExt cx="883644" cy="342900"/>
            </a:xfrm>
          </p:grpSpPr>
          <p:cxnSp>
            <p:nvCxnSpPr>
              <p:cNvPr id="234562" name="Straight Connector 71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63" name="Straight Connector 72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7" name="Group 73"/>
            <p:cNvGrpSpPr>
              <a:grpSpLocks/>
            </p:cNvGrpSpPr>
            <p:nvPr/>
          </p:nvGrpSpPr>
          <p:grpSpPr bwMode="auto">
            <a:xfrm>
              <a:off x="1472620" y="5053584"/>
              <a:ext cx="1932903" cy="1042416"/>
              <a:chOff x="494573" y="5753100"/>
              <a:chExt cx="1331490" cy="1002323"/>
            </a:xfrm>
          </p:grpSpPr>
          <p:cxnSp>
            <p:nvCxnSpPr>
              <p:cNvPr id="234560" name="Straight Connector 74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61" name="Straight Connector 75"/>
              <p:cNvCxnSpPr>
                <a:cxnSpLocks noChangeShapeType="1"/>
                <a:stCxn id="234505" idx="0"/>
              </p:cNvCxnSpPr>
              <p:nvPr/>
            </p:nvCxnSpPr>
            <p:spPr bwMode="auto">
              <a:xfrm flipH="1" flipV="1">
                <a:off x="930959" y="5753100"/>
                <a:ext cx="895104" cy="100232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8" name="Group 76"/>
            <p:cNvGrpSpPr>
              <a:grpSpLocks/>
            </p:cNvGrpSpPr>
            <p:nvPr/>
          </p:nvGrpSpPr>
          <p:grpSpPr bwMode="auto">
            <a:xfrm>
              <a:off x="4532812" y="5410200"/>
              <a:ext cx="1473514" cy="356616"/>
              <a:chOff x="494573" y="5753100"/>
              <a:chExt cx="883644" cy="342900"/>
            </a:xfrm>
          </p:grpSpPr>
          <p:cxnSp>
            <p:nvCxnSpPr>
              <p:cNvPr id="234558" name="Straight Connector 77"/>
              <p:cNvCxnSpPr>
                <a:cxnSpLocks noChangeShapeType="1"/>
              </p:cNvCxnSpPr>
              <p:nvPr/>
            </p:nvCxnSpPr>
            <p:spPr bwMode="auto">
              <a:xfrm flipV="1">
                <a:off x="494573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59" name="Straight Connector 78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29" name="Group 79"/>
            <p:cNvGrpSpPr>
              <a:grpSpLocks/>
            </p:cNvGrpSpPr>
            <p:nvPr/>
          </p:nvGrpSpPr>
          <p:grpSpPr bwMode="auto">
            <a:xfrm>
              <a:off x="2121900" y="4709160"/>
              <a:ext cx="3138603" cy="701040"/>
              <a:chOff x="498008" y="5753100"/>
              <a:chExt cx="880209" cy="342900"/>
            </a:xfrm>
          </p:grpSpPr>
          <p:cxnSp>
            <p:nvCxnSpPr>
              <p:cNvPr id="234556" name="Straight Connector 80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57" name="Straight Connector 81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447259" cy="34290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30" name="Group 82"/>
            <p:cNvGrpSpPr>
              <a:grpSpLocks/>
            </p:cNvGrpSpPr>
            <p:nvPr/>
          </p:nvGrpSpPr>
          <p:grpSpPr bwMode="auto">
            <a:xfrm>
              <a:off x="3695013" y="4367781"/>
              <a:ext cx="3477253" cy="1287740"/>
              <a:chOff x="498008" y="5753100"/>
              <a:chExt cx="975182" cy="629873"/>
            </a:xfrm>
          </p:grpSpPr>
          <p:cxnSp>
            <p:nvCxnSpPr>
              <p:cNvPr id="234554" name="Straight Connector 83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55" name="Straight Connector 84"/>
              <p:cNvCxnSpPr>
                <a:cxnSpLocks noChangeShapeType="1"/>
              </p:cNvCxnSpPr>
              <p:nvPr/>
            </p:nvCxnSpPr>
            <p:spPr bwMode="auto">
              <a:xfrm flipH="1" flipV="1">
                <a:off x="930958" y="5753100"/>
                <a:ext cx="542232" cy="629873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34531" name="Group 85"/>
            <p:cNvGrpSpPr>
              <a:grpSpLocks/>
            </p:cNvGrpSpPr>
            <p:nvPr/>
          </p:nvGrpSpPr>
          <p:grpSpPr bwMode="auto">
            <a:xfrm>
              <a:off x="5257800" y="4011166"/>
              <a:ext cx="3132962" cy="2087657"/>
              <a:chOff x="498008" y="5753100"/>
              <a:chExt cx="878627" cy="1021137"/>
            </a:xfrm>
          </p:grpSpPr>
          <p:cxnSp>
            <p:nvCxnSpPr>
              <p:cNvPr id="234552" name="Straight Connector 86"/>
              <p:cNvCxnSpPr>
                <a:cxnSpLocks noChangeShapeType="1"/>
              </p:cNvCxnSpPr>
              <p:nvPr/>
            </p:nvCxnSpPr>
            <p:spPr bwMode="auto">
              <a:xfrm flipV="1">
                <a:off x="498008" y="5753100"/>
                <a:ext cx="443824" cy="171450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4553" name="Straight Connector 87"/>
              <p:cNvCxnSpPr>
                <a:cxnSpLocks noChangeShapeType="1"/>
                <a:stCxn id="234512" idx="0"/>
              </p:cNvCxnSpPr>
              <p:nvPr/>
            </p:nvCxnSpPr>
            <p:spPr bwMode="auto">
              <a:xfrm flipH="1" flipV="1">
                <a:off x="930958" y="5753100"/>
                <a:ext cx="445677" cy="1021137"/>
              </a:xfrm>
              <a:prstGeom prst="line">
                <a:avLst/>
              </a:prstGeom>
              <a:noFill/>
              <a:ln w="19050" algn="ctr">
                <a:solidFill>
                  <a:srgbClr val="CC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4532" name="Rectangle 88"/>
            <p:cNvSpPr>
              <a:spLocks noChangeArrowheads="1"/>
            </p:cNvSpPr>
            <p:nvPr/>
          </p:nvSpPr>
          <p:spPr bwMode="auto">
            <a:xfrm>
              <a:off x="881910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33" name="Rectangle 89"/>
            <p:cNvSpPr>
              <a:spLocks noChangeArrowheads="1"/>
            </p:cNvSpPr>
            <p:nvPr/>
          </p:nvSpPr>
          <p:spPr bwMode="auto">
            <a:xfrm>
              <a:off x="533400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34" name="Rectangle 90"/>
            <p:cNvSpPr>
              <a:spLocks noChangeArrowheads="1"/>
            </p:cNvSpPr>
            <p:nvPr/>
          </p:nvSpPr>
          <p:spPr bwMode="auto">
            <a:xfrm>
              <a:off x="2151774" y="5712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35" name="Rectangle 91"/>
            <p:cNvSpPr>
              <a:spLocks noChangeArrowheads="1"/>
            </p:cNvSpPr>
            <p:nvPr/>
          </p:nvSpPr>
          <p:spPr bwMode="auto">
            <a:xfrm>
              <a:off x="1803264" y="5690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36" name="Rectangle 92"/>
            <p:cNvSpPr>
              <a:spLocks noChangeArrowheads="1"/>
            </p:cNvSpPr>
            <p:nvPr/>
          </p:nvSpPr>
          <p:spPr bwMode="auto">
            <a:xfrm>
              <a:off x="4563894" y="5699831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37" name="Rectangle 93"/>
            <p:cNvSpPr>
              <a:spLocks/>
            </p:cNvSpPr>
            <p:nvPr/>
          </p:nvSpPr>
          <p:spPr bwMode="auto">
            <a:xfrm>
              <a:off x="4215384" y="5678425"/>
              <a:ext cx="694944" cy="499872"/>
            </a:xfrm>
            <a:custGeom>
              <a:avLst/>
              <a:gdLst>
                <a:gd name="T0" fmla="*/ 694944 w 694944"/>
                <a:gd name="T1" fmla="*/ 499872 h 499872"/>
                <a:gd name="T2" fmla="*/ 274434 w 694944"/>
                <a:gd name="T3" fmla="*/ 0 h 499872"/>
                <a:gd name="T4" fmla="*/ 274434 w 694944"/>
                <a:gd name="T5" fmla="*/ 307777 h 499872"/>
                <a:gd name="T6" fmla="*/ 0 w 694944"/>
                <a:gd name="T7" fmla="*/ 307777 h 499872"/>
                <a:gd name="T8" fmla="*/ 694944 w 694944"/>
                <a:gd name="T9" fmla="*/ 499872 h 499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944"/>
                <a:gd name="T16" fmla="*/ 0 h 499872"/>
                <a:gd name="T17" fmla="*/ 694944 w 694944"/>
                <a:gd name="T18" fmla="*/ 499872 h 499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944" h="499872">
                  <a:moveTo>
                    <a:pt x="694944" y="499872"/>
                  </a:moveTo>
                  <a:lnTo>
                    <a:pt x="274434" y="0"/>
                  </a:lnTo>
                  <a:lnTo>
                    <a:pt x="274434" y="307777"/>
                  </a:lnTo>
                  <a:lnTo>
                    <a:pt x="0" y="307777"/>
                  </a:lnTo>
                  <a:lnTo>
                    <a:pt x="694944" y="4998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38" name="Rectangle 94"/>
            <p:cNvSpPr>
              <a:spLocks noChangeArrowheads="1"/>
            </p:cNvSpPr>
            <p:nvPr/>
          </p:nvSpPr>
          <p:spPr bwMode="auto">
            <a:xfrm>
              <a:off x="5987310" y="56876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39" name="Rectangle 95"/>
            <p:cNvSpPr>
              <a:spLocks noChangeArrowheads="1"/>
            </p:cNvSpPr>
            <p:nvPr/>
          </p:nvSpPr>
          <p:spPr bwMode="auto">
            <a:xfrm>
              <a:off x="5638800" y="56662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0" name="Rectangle 96"/>
            <p:cNvSpPr>
              <a:spLocks noChangeArrowheads="1"/>
            </p:cNvSpPr>
            <p:nvPr/>
          </p:nvSpPr>
          <p:spPr bwMode="auto">
            <a:xfrm>
              <a:off x="7193166" y="56114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1" name="Rectangle 97"/>
            <p:cNvSpPr>
              <a:spLocks noChangeArrowheads="1"/>
            </p:cNvSpPr>
            <p:nvPr/>
          </p:nvSpPr>
          <p:spPr bwMode="auto">
            <a:xfrm>
              <a:off x="6844656" y="5590032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2" name="Rectangle 98"/>
            <p:cNvSpPr>
              <a:spLocks noChangeArrowheads="1"/>
            </p:cNvSpPr>
            <p:nvPr/>
          </p:nvSpPr>
          <p:spPr bwMode="auto">
            <a:xfrm>
              <a:off x="2264550" y="4974407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3" name="Rectangle 99"/>
            <p:cNvSpPr>
              <a:spLocks noChangeArrowheads="1"/>
            </p:cNvSpPr>
            <p:nvPr/>
          </p:nvSpPr>
          <p:spPr bwMode="auto">
            <a:xfrm>
              <a:off x="1663056" y="49530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4" name="Rectangle 100"/>
            <p:cNvSpPr>
              <a:spLocks noChangeArrowheads="1"/>
            </p:cNvSpPr>
            <p:nvPr/>
          </p:nvSpPr>
          <p:spPr bwMode="auto">
            <a:xfrm>
              <a:off x="3910584" y="4620839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5" name="Rectangle 101"/>
            <p:cNvSpPr>
              <a:spLocks noChangeArrowheads="1"/>
            </p:cNvSpPr>
            <p:nvPr/>
          </p:nvSpPr>
          <p:spPr bwMode="auto">
            <a:xfrm>
              <a:off x="3086472" y="4547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6" name="Rectangle 102"/>
            <p:cNvSpPr>
              <a:spLocks noChangeArrowheads="1"/>
            </p:cNvSpPr>
            <p:nvPr/>
          </p:nvSpPr>
          <p:spPr bwMode="auto">
            <a:xfrm>
              <a:off x="5364366" y="4276415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7" name="Rectangle 103"/>
            <p:cNvSpPr>
              <a:spLocks noChangeArrowheads="1"/>
            </p:cNvSpPr>
            <p:nvPr/>
          </p:nvSpPr>
          <p:spPr bwMode="auto">
            <a:xfrm>
              <a:off x="4534272" y="42428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8" name="Rectangle 104"/>
            <p:cNvSpPr>
              <a:spLocks noChangeArrowheads="1"/>
            </p:cNvSpPr>
            <p:nvPr/>
          </p:nvSpPr>
          <p:spPr bwMode="auto">
            <a:xfrm>
              <a:off x="6888366" y="39594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49" name="Rectangle 105"/>
            <p:cNvSpPr>
              <a:spLocks noChangeArrowheads="1"/>
            </p:cNvSpPr>
            <p:nvPr/>
          </p:nvSpPr>
          <p:spPr bwMode="auto">
            <a:xfrm>
              <a:off x="6058272" y="3886200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50" name="Rectangle 109"/>
            <p:cNvSpPr>
              <a:spLocks noChangeArrowheads="1"/>
            </p:cNvSpPr>
            <p:nvPr/>
          </p:nvSpPr>
          <p:spPr bwMode="auto">
            <a:xfrm>
              <a:off x="5402094" y="5331023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1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  <p:sp>
          <p:nvSpPr>
            <p:cNvPr id="234551" name="Rectangle 110"/>
            <p:cNvSpPr>
              <a:spLocks noChangeArrowheads="1"/>
            </p:cNvSpPr>
            <p:nvPr/>
          </p:nvSpPr>
          <p:spPr bwMode="auto">
            <a:xfrm>
              <a:off x="4800600" y="5309616"/>
              <a:ext cx="27443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1400" i="0">
                  <a:solidFill>
                    <a:srgbClr val="CC00FF"/>
                  </a:solidFill>
                </a:rPr>
                <a:t>0</a:t>
              </a:r>
              <a:endParaRPr lang="en-US" altLang="en-US" sz="1400">
                <a:solidFill>
                  <a:srgbClr val="CC00FF"/>
                </a:solidFill>
              </a:endParaRP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579563" y="2513013"/>
            <a:ext cx="5126037" cy="522287"/>
            <a:chOff x="1447800" y="1905000"/>
            <a:chExt cx="5125614" cy="523220"/>
          </a:xfrm>
        </p:grpSpPr>
        <p:sp>
          <p:nvSpPr>
            <p:cNvPr id="234519" name="Rectangular Callout 42"/>
            <p:cNvSpPr>
              <a:spLocks noChangeArrowheads="1"/>
            </p:cNvSpPr>
            <p:nvPr/>
          </p:nvSpPr>
          <p:spPr bwMode="auto">
            <a:xfrm>
              <a:off x="1447800" y="1905000"/>
              <a:ext cx="5125614" cy="523220"/>
            </a:xfrm>
            <a:prstGeom prst="wedgeRectCallout">
              <a:avLst>
                <a:gd name="adj1" fmla="val -50523"/>
                <a:gd name="adj2" fmla="val -85713"/>
              </a:avLst>
            </a:prstGeom>
            <a:noFill/>
            <a:ln w="317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buFontTx/>
                <a:buNone/>
              </a:pPr>
              <a:r>
                <a:rPr lang="en-US" altLang="en-US" sz="2800" i="0"/>
                <a:t>I follow the path and get </a:t>
              </a:r>
            </a:p>
          </p:txBody>
        </p:sp>
        <p:pic>
          <p:nvPicPr>
            <p:cNvPr id="234520" name="Picture 28" descr="http://www.canada.com/cms/binary/1713166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554" y="1962629"/>
              <a:ext cx="608913" cy="392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8" name="Rectangular Callout 107"/>
          <p:cNvSpPr>
            <a:spLocks noChangeArrowheads="1"/>
          </p:cNvSpPr>
          <p:nvPr/>
        </p:nvSpPr>
        <p:spPr bwMode="auto">
          <a:xfrm>
            <a:off x="1447800" y="838200"/>
            <a:ext cx="4559300" cy="954088"/>
          </a:xfrm>
          <a:prstGeom prst="wedgeRectCallout">
            <a:avLst>
              <a:gd name="adj1" fmla="val -49838"/>
              <a:gd name="adj2" fmla="val -62079"/>
            </a:avLst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i="0"/>
              <a:t>Use a Huffman Code</a:t>
            </a:r>
            <a:br>
              <a:rPr lang="en-US" altLang="en-US" sz="2800" i="0"/>
            </a:br>
            <a:r>
              <a:rPr lang="en-US" altLang="en-US" sz="2800" i="0"/>
              <a:t>described by a binary tree.</a:t>
            </a: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681413" y="3962400"/>
            <a:ext cx="3000375" cy="2206625"/>
          </a:xfrm>
          <a:custGeom>
            <a:avLst/>
            <a:gdLst>
              <a:gd name="T0" fmla="*/ 3006096 w 2999232"/>
              <a:gd name="T1" fmla="*/ 0 h 2206752"/>
              <a:gd name="T2" fmla="*/ 1564148 w 2999232"/>
              <a:gd name="T3" fmla="*/ 390012 h 2206752"/>
              <a:gd name="T4" fmla="*/ 0 w 2999232"/>
              <a:gd name="T5" fmla="*/ 731268 h 2206752"/>
              <a:gd name="T6" fmla="*/ 1576368 w 2999232"/>
              <a:gd name="T7" fmla="*/ 1401594 h 2206752"/>
              <a:gd name="T8" fmla="*/ 928713 w 2999232"/>
              <a:gd name="T9" fmla="*/ 1755042 h 2206752"/>
              <a:gd name="T10" fmla="*/ 586554 w 2999232"/>
              <a:gd name="T11" fmla="*/ 2205990 h 22067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99232" h="2206752">
                <a:moveTo>
                  <a:pt x="2999232" y="0"/>
                </a:moveTo>
                <a:cubicBezTo>
                  <a:pt x="2519680" y="130048"/>
                  <a:pt x="2060448" y="268224"/>
                  <a:pt x="1560576" y="390144"/>
                </a:cubicBezTo>
                <a:cubicBezTo>
                  <a:pt x="1060704" y="512064"/>
                  <a:pt x="178816" y="650240"/>
                  <a:pt x="0" y="731520"/>
                </a:cubicBezTo>
                <a:cubicBezTo>
                  <a:pt x="89408" y="910336"/>
                  <a:pt x="1424251" y="1182449"/>
                  <a:pt x="1572768" y="1402080"/>
                </a:cubicBezTo>
                <a:cubicBezTo>
                  <a:pt x="1308485" y="1663017"/>
                  <a:pt x="1091184" y="1621536"/>
                  <a:pt x="926592" y="1755648"/>
                </a:cubicBezTo>
                <a:cubicBezTo>
                  <a:pt x="762000" y="1889760"/>
                  <a:pt x="681736" y="2173732"/>
                  <a:pt x="585216" y="2206752"/>
                </a:cubicBezTo>
              </a:path>
            </a:pathLst>
          </a:custGeom>
          <a:noFill/>
          <a:ln w="317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08" grpId="0" animBg="1"/>
      <p:bldP spid="24" grpId="0" animBg="1"/>
    </p:bldLst>
  </p:timing>
</p:sld>
</file>

<file path=ppt/theme/theme1.xml><?xml version="1.0" encoding="utf-8"?>
<a:theme xmlns:a="http://schemas.openxmlformats.org/drawingml/2006/main" name="3101">
  <a:themeElements>
    <a:clrScheme name="Custom 3">
      <a:dk1>
        <a:srgbClr val="000000"/>
      </a:dk1>
      <a:lt1>
        <a:srgbClr val="FBEFD2"/>
      </a:lt1>
      <a:dk2>
        <a:srgbClr val="800000"/>
      </a:dk2>
      <a:lt2>
        <a:srgbClr val="969696"/>
      </a:lt2>
      <a:accent1>
        <a:srgbClr val="800000"/>
      </a:accent1>
      <a:accent2>
        <a:srgbClr val="254C00"/>
      </a:accent2>
      <a:accent3>
        <a:srgbClr val="0000FF"/>
      </a:accent3>
      <a:accent4>
        <a:srgbClr val="40008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3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8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0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4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7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8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0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4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i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rgbClr val="C00000"/>
          </a:solidFill>
          <a:prstDash val="dash"/>
          <a:tailEnd type="triangle" w="lg" len="lg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noFill/>
        <a:ln w="19050">
          <a:solidFill>
            <a:schemeClr val="tx1"/>
          </a:solidFill>
          <a:round/>
          <a:headEnd/>
          <a:tailEnd/>
        </a:ln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a:spPr>
      <a:bodyPr/>
      <a:lstStyle/>
    </a:lnDef>
  </a:objectDefaults>
  <a:extraClrSchemeLst/>
</a:theme>
</file>

<file path=ppt/theme/theme26.xml><?xml version="1.0" encoding="utf-8"?>
<a:theme xmlns:a="http://schemas.openxmlformats.org/drawingml/2006/main" name="36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i="0"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5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6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7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2011.potx</Template>
  <TotalTime>13067</TotalTime>
  <Words>6970</Words>
  <Application>Microsoft Office PowerPoint</Application>
  <PresentationFormat>On-screen Show (4:3)</PresentationFormat>
  <Paragraphs>2075</Paragraphs>
  <Slides>132</Slides>
  <Notes>68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132</vt:i4>
      </vt:variant>
    </vt:vector>
  </HeadingPairs>
  <TitlesOfParts>
    <vt:vector size="171" baseType="lpstr">
      <vt:lpstr>Agency FB</vt:lpstr>
      <vt:lpstr>Arial</vt:lpstr>
      <vt:lpstr>Arial Rounded MT Bold</vt:lpstr>
      <vt:lpstr>Calibri</vt:lpstr>
      <vt:lpstr>Cambria Math</vt:lpstr>
      <vt:lpstr>Rockwell</vt:lpstr>
      <vt:lpstr>Symbol</vt:lpstr>
      <vt:lpstr>Tahoma</vt:lpstr>
      <vt:lpstr>Times</vt:lpstr>
      <vt:lpstr>Times New Roman</vt:lpstr>
      <vt:lpstr>Wingdings</vt:lpstr>
      <vt:lpstr>3101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27_Default Design</vt:lpstr>
      <vt:lpstr>28_Default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20_Office Theme</vt:lpstr>
      <vt:lpstr>36_Default Design</vt:lpstr>
      <vt:lpstr>Equation</vt:lpstr>
      <vt:lpstr>Clip</vt:lpstr>
      <vt:lpstr>PowerPoint Presentation</vt:lpstr>
      <vt:lpstr>Dictionary/Map ADT</vt:lpstr>
      <vt:lpstr>Dictionary/Map ADT</vt:lpstr>
      <vt:lpstr>Dictionary/Map ADT</vt:lpstr>
      <vt:lpstr>Dictionary/Map ADT</vt:lpstr>
      <vt:lpstr>Dictionary/Map ADT</vt:lpstr>
      <vt:lpstr>Dictionary/Map ADT</vt:lpstr>
      <vt:lpstr>Dictionary/Map ADT</vt:lpstr>
      <vt:lpstr>I learned AVL trees from  slides from  Andy Mirzaian and James Elder and then reworked them</vt:lpstr>
      <vt:lpstr>From binary search to Binary Search Trees</vt:lpstr>
      <vt:lpstr>Binary Search Tree</vt:lpstr>
      <vt:lpstr>Iterative Algorithm</vt:lpstr>
      <vt:lpstr>Recursive Algorithm</vt:lpstr>
      <vt:lpstr>Insertions/Deletions</vt:lpstr>
      <vt:lpstr>Insertions/Deletions</vt:lpstr>
      <vt:lpstr>Insertions/Deletions</vt:lpstr>
      <vt:lpstr>Performance</vt:lpstr>
      <vt:lpstr>AVL Trees</vt:lpstr>
      <vt:lpstr>AVL Trees</vt:lpstr>
      <vt:lpstr>Height of an AVL Tree</vt:lpstr>
      <vt:lpstr>Rebalancing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an Insertion</vt:lpstr>
      <vt:lpstr>Rebalancing after a deletion</vt:lpstr>
      <vt:lpstr>Running Times for AVL Trees</vt:lpstr>
      <vt:lpstr>Other Similar Balanced Trees</vt:lpstr>
      <vt:lpstr>Union-Find Partition Structures</vt:lpstr>
      <vt:lpstr>Partitions with Union-Find Operations</vt:lpstr>
      <vt:lpstr>List-based Implementation</vt:lpstr>
      <vt:lpstr>Analysis of List-based Representation</vt:lpstr>
      <vt:lpstr>Tree-based Implementation</vt:lpstr>
      <vt:lpstr>Union-Find Operations</vt:lpstr>
      <vt:lpstr>Union-Find Heuristic 1</vt:lpstr>
      <vt:lpstr>Union-Find Heuristic 2</vt:lpstr>
      <vt:lpstr>Java Implementation</vt:lpstr>
      <vt:lpstr>PowerPoint Presentation</vt:lpstr>
      <vt:lpstr>Abstract Data Types</vt:lpstr>
      <vt:lpstr>Priority Queues </vt:lpstr>
      <vt:lpstr>Heap Definition</vt:lpstr>
      <vt:lpstr>Heap Data Structure</vt:lpstr>
      <vt:lpstr>PowerPoint Presentation</vt:lpstr>
      <vt:lpstr>Heapify</vt:lpstr>
      <vt:lpstr>Heapify</vt:lpstr>
      <vt:lpstr>Heapify</vt:lpstr>
      <vt:lpstr>Heapify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Heap  Pop/Push/Changes</vt:lpstr>
      <vt:lpstr>Heap  Pop/Push/Changes</vt:lpstr>
      <vt:lpstr>Heap  Pop/Push/Changes</vt:lpstr>
      <vt:lpstr>Heap  Pop/Push/Changes</vt:lpstr>
      <vt:lpstr>Heap  Pop/Push/Changes</vt:lpstr>
      <vt:lpstr>PowerPoint Presentation</vt:lpstr>
      <vt:lpstr>PowerPoint Presentation</vt:lpstr>
      <vt:lpstr>PowerPoint Presentation</vt:lpstr>
      <vt:lpstr>PowerPoint Presentation</vt:lpstr>
      <vt:lpstr>Heap Implementation</vt:lpstr>
      <vt:lpstr>Selection Sort</vt:lpstr>
      <vt:lpstr>Heap Sort</vt:lpstr>
      <vt:lpstr>PowerPoint Presentation</vt:lpstr>
      <vt:lpstr>Heap Sort</vt:lpstr>
      <vt:lpstr>PowerPoint Presentation</vt:lpstr>
      <vt:lpstr>Heap Sort</vt:lpstr>
      <vt:lpstr>PowerPoint Presentation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PowerPoint Presentation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Communication &amp; Entropy</vt:lpstr>
      <vt:lpstr>Entropy</vt:lpstr>
      <vt:lpstr>Entropy</vt:lpstr>
      <vt:lpstr>Entropy</vt:lpstr>
      <vt:lpstr>Entropy</vt:lpstr>
      <vt:lpstr>Entropy</vt:lpstr>
      <vt:lpstr>Splay Trees</vt:lpstr>
      <vt:lpstr>Splaying</vt:lpstr>
      <vt:lpstr>3 Types of Splay Steps</vt:lpstr>
      <vt:lpstr>Zig-Zig</vt:lpstr>
      <vt:lpstr>Zig-Zag</vt:lpstr>
      <vt:lpstr>Zig</vt:lpstr>
      <vt:lpstr>Splay Trees &amp; Ordered Dictionaries</vt:lpstr>
      <vt:lpstr>Recall BST Deletion</vt:lpstr>
      <vt:lpstr>Note on Deletion</vt:lpstr>
      <vt:lpstr>Performance</vt:lpstr>
      <vt:lpstr>Performance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Search Trees</dc:title>
  <dc:creator>James Elder</dc:creator>
  <cp:lastModifiedBy>Jeff Edmonds</cp:lastModifiedBy>
  <cp:revision>199</cp:revision>
  <cp:lastPrinted>2010-02-25T17:46:49Z</cp:lastPrinted>
  <dcterms:created xsi:type="dcterms:W3CDTF">2010-03-02T17:48:02Z</dcterms:created>
  <dcterms:modified xsi:type="dcterms:W3CDTF">2022-11-21T10:31:17Z</dcterms:modified>
</cp:coreProperties>
</file>