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slideLayouts/slideLayout15.xml" ContentType="application/vnd.openxmlformats-officedocument.presentationml.slideLayout+xml"/>
  <Override PartName="/ppt/theme/theme4.xml" ContentType="application/vnd.openxmlformats-officedocument.theme+xml"/>
  <Override PartName="/ppt/slideLayouts/slideLayout16.xml" ContentType="application/vnd.openxmlformats-officedocument.presentationml.slideLayout+xml"/>
  <Override PartName="/ppt/theme/theme5.xml" ContentType="application/vnd.openxmlformats-officedocument.theme+xml"/>
  <Override PartName="/ppt/slideLayouts/slideLayout17.xml" ContentType="application/vnd.openxmlformats-officedocument.presentationml.slideLayout+xml"/>
  <Override PartName="/ppt/theme/theme6.xml" ContentType="application/vnd.openxmlformats-officedocument.theme+xml"/>
  <Override PartName="/ppt/slideLayouts/slideLayout18.xml" ContentType="application/vnd.openxmlformats-officedocument.presentationml.slideLayout+xml"/>
  <Override PartName="/ppt/theme/theme7.xml" ContentType="application/vnd.openxmlformats-officedocument.theme+xml"/>
  <Override PartName="/ppt/slideLayouts/slideLayout19.xml" ContentType="application/vnd.openxmlformats-officedocument.presentationml.slideLayout+xml"/>
  <Override PartName="/ppt/theme/theme8.xml" ContentType="application/vnd.openxmlformats-officedocument.theme+xml"/>
  <Override PartName="/ppt/slideLayouts/slideLayout20.xml" ContentType="application/vnd.openxmlformats-officedocument.presentationml.slideLayout+xml"/>
  <Override PartName="/ppt/theme/theme9.xml" ContentType="application/vnd.openxmlformats-officedocument.theme+xml"/>
  <Override PartName="/ppt/slideLayouts/slideLayout21.xml" ContentType="application/vnd.openxmlformats-officedocument.presentationml.slideLayout+xml"/>
  <Override PartName="/ppt/theme/theme10.xml" ContentType="application/vnd.openxmlformats-officedocument.theme+xml"/>
  <Override PartName="/ppt/slideLayouts/slideLayout22.xml" ContentType="application/vnd.openxmlformats-officedocument.presentationml.slideLayout+xml"/>
  <Override PartName="/ppt/theme/theme11.xml" ContentType="application/vnd.openxmlformats-officedocument.theme+xml"/>
  <Override PartName="/ppt/slideLayouts/slideLayout23.xml" ContentType="application/vnd.openxmlformats-officedocument.presentationml.slideLayout+xml"/>
  <Override PartName="/ppt/theme/theme1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13.xml" ContentType="application/vnd.openxmlformats-officedocument.theme+xml"/>
  <Override PartName="/ppt/theme/theme14.xml" ContentType="application/vnd.openxmlformats-officedocument.theme+xml"/>
  <Override PartName="/ppt/theme/theme1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2" r:id="rId2"/>
    <p:sldMasterId id="2147483664" r:id="rId3"/>
    <p:sldMasterId id="2147483666" r:id="rId4"/>
    <p:sldMasterId id="2147483668" r:id="rId5"/>
    <p:sldMasterId id="2147483670" r:id="rId6"/>
    <p:sldMasterId id="2147483718" r:id="rId7"/>
    <p:sldMasterId id="2147483874" r:id="rId8"/>
    <p:sldMasterId id="2147483876" r:id="rId9"/>
    <p:sldMasterId id="2147483878" r:id="rId10"/>
    <p:sldMasterId id="2147483880" r:id="rId11"/>
    <p:sldMasterId id="2147483882" r:id="rId12"/>
    <p:sldMasterId id="2147483884" r:id="rId13"/>
  </p:sldMasterIdLst>
  <p:notesMasterIdLst>
    <p:notesMasterId r:id="rId267"/>
  </p:notesMasterIdLst>
  <p:handoutMasterIdLst>
    <p:handoutMasterId r:id="rId268"/>
  </p:handoutMasterIdLst>
  <p:sldIdLst>
    <p:sldId id="393" r:id="rId14"/>
    <p:sldId id="1240" r:id="rId15"/>
    <p:sldId id="1053" r:id="rId16"/>
    <p:sldId id="1268" r:id="rId17"/>
    <p:sldId id="1125" r:id="rId18"/>
    <p:sldId id="1168" r:id="rId19"/>
    <p:sldId id="1176" r:id="rId20"/>
    <p:sldId id="1177" r:id="rId21"/>
    <p:sldId id="1137" r:id="rId22"/>
    <p:sldId id="998" r:id="rId23"/>
    <p:sldId id="999" r:id="rId24"/>
    <p:sldId id="1001" r:id="rId25"/>
    <p:sldId id="1002" r:id="rId26"/>
    <p:sldId id="1003" r:id="rId27"/>
    <p:sldId id="256" r:id="rId28"/>
    <p:sldId id="3050" r:id="rId29"/>
    <p:sldId id="3056" r:id="rId30"/>
    <p:sldId id="3058" r:id="rId31"/>
    <p:sldId id="3059" r:id="rId32"/>
    <p:sldId id="3051" r:id="rId33"/>
    <p:sldId id="3052" r:id="rId34"/>
    <p:sldId id="3053" r:id="rId35"/>
    <p:sldId id="3054" r:id="rId36"/>
    <p:sldId id="1004" r:id="rId37"/>
    <p:sldId id="1005" r:id="rId38"/>
    <p:sldId id="1006" r:id="rId39"/>
    <p:sldId id="1007" r:id="rId40"/>
    <p:sldId id="1008" r:id="rId41"/>
    <p:sldId id="1009" r:id="rId42"/>
    <p:sldId id="1031" r:id="rId43"/>
    <p:sldId id="1010" r:id="rId44"/>
    <p:sldId id="1012" r:id="rId45"/>
    <p:sldId id="1013" r:id="rId46"/>
    <p:sldId id="1014" r:id="rId47"/>
    <p:sldId id="1015" r:id="rId48"/>
    <p:sldId id="1016" r:id="rId49"/>
    <p:sldId id="1017" r:id="rId50"/>
    <p:sldId id="1018" r:id="rId51"/>
    <p:sldId id="1019" r:id="rId52"/>
    <p:sldId id="1020" r:id="rId53"/>
    <p:sldId id="1128" r:id="rId54"/>
    <p:sldId id="1124" r:id="rId55"/>
    <p:sldId id="1021" r:id="rId56"/>
    <p:sldId id="1022" r:id="rId57"/>
    <p:sldId id="1023" r:id="rId58"/>
    <p:sldId id="1024" r:id="rId59"/>
    <p:sldId id="1025" r:id="rId60"/>
    <p:sldId id="1026" r:id="rId61"/>
    <p:sldId id="1027" r:id="rId62"/>
    <p:sldId id="1028" r:id="rId63"/>
    <p:sldId id="1223" r:id="rId64"/>
    <p:sldId id="1224" r:id="rId65"/>
    <p:sldId id="1225" r:id="rId66"/>
    <p:sldId id="1226" r:id="rId67"/>
    <p:sldId id="296" r:id="rId68"/>
    <p:sldId id="341" r:id="rId69"/>
    <p:sldId id="1032" r:id="rId70"/>
    <p:sldId id="470" r:id="rId71"/>
    <p:sldId id="297" r:id="rId72"/>
    <p:sldId id="1244" r:id="rId73"/>
    <p:sldId id="1245" r:id="rId74"/>
    <p:sldId id="1246" r:id="rId75"/>
    <p:sldId id="1247" r:id="rId76"/>
    <p:sldId id="1248" r:id="rId77"/>
    <p:sldId id="1249" r:id="rId78"/>
    <p:sldId id="471" r:id="rId79"/>
    <p:sldId id="299" r:id="rId80"/>
    <p:sldId id="300" r:id="rId81"/>
    <p:sldId id="301" r:id="rId82"/>
    <p:sldId id="302" r:id="rId83"/>
    <p:sldId id="472" r:id="rId84"/>
    <p:sldId id="303" r:id="rId85"/>
    <p:sldId id="304" r:id="rId86"/>
    <p:sldId id="1029" r:id="rId87"/>
    <p:sldId id="1111" r:id="rId88"/>
    <p:sldId id="1112" r:id="rId89"/>
    <p:sldId id="1113" r:id="rId90"/>
    <p:sldId id="1114" r:id="rId91"/>
    <p:sldId id="1115" r:id="rId92"/>
    <p:sldId id="1116" r:id="rId93"/>
    <p:sldId id="1117" r:id="rId94"/>
    <p:sldId id="1118" r:id="rId95"/>
    <p:sldId id="1119" r:id="rId96"/>
    <p:sldId id="1120" r:id="rId97"/>
    <p:sldId id="1121" r:id="rId98"/>
    <p:sldId id="1122" r:id="rId99"/>
    <p:sldId id="333" r:id="rId100"/>
    <p:sldId id="895" r:id="rId101"/>
    <p:sldId id="896" r:id="rId102"/>
    <p:sldId id="897" r:id="rId103"/>
    <p:sldId id="898" r:id="rId104"/>
    <p:sldId id="899" r:id="rId105"/>
    <p:sldId id="900" r:id="rId106"/>
    <p:sldId id="901" r:id="rId107"/>
    <p:sldId id="902" r:id="rId108"/>
    <p:sldId id="903" r:id="rId109"/>
    <p:sldId id="904" r:id="rId110"/>
    <p:sldId id="905" r:id="rId111"/>
    <p:sldId id="939" r:id="rId112"/>
    <p:sldId id="940" r:id="rId113"/>
    <p:sldId id="906" r:id="rId114"/>
    <p:sldId id="907" r:id="rId115"/>
    <p:sldId id="908" r:id="rId116"/>
    <p:sldId id="909" r:id="rId117"/>
    <p:sldId id="910" r:id="rId118"/>
    <p:sldId id="334" r:id="rId119"/>
    <p:sldId id="335" r:id="rId120"/>
    <p:sldId id="329" r:id="rId121"/>
    <p:sldId id="332" r:id="rId122"/>
    <p:sldId id="348" r:id="rId123"/>
    <p:sldId id="350" r:id="rId124"/>
    <p:sldId id="351" r:id="rId125"/>
    <p:sldId id="352" r:id="rId126"/>
    <p:sldId id="353" r:id="rId127"/>
    <p:sldId id="354" r:id="rId128"/>
    <p:sldId id="355" r:id="rId129"/>
    <p:sldId id="357" r:id="rId130"/>
    <p:sldId id="359" r:id="rId131"/>
    <p:sldId id="360" r:id="rId132"/>
    <p:sldId id="361" r:id="rId133"/>
    <p:sldId id="362" r:id="rId134"/>
    <p:sldId id="1033" r:id="rId135"/>
    <p:sldId id="527" r:id="rId136"/>
    <p:sldId id="782" r:id="rId137"/>
    <p:sldId id="783" r:id="rId138"/>
    <p:sldId id="784" r:id="rId139"/>
    <p:sldId id="785" r:id="rId140"/>
    <p:sldId id="474" r:id="rId141"/>
    <p:sldId id="389" r:id="rId142"/>
    <p:sldId id="478" r:id="rId143"/>
    <p:sldId id="479" r:id="rId144"/>
    <p:sldId id="480" r:id="rId145"/>
    <p:sldId id="481" r:id="rId146"/>
    <p:sldId id="482" r:id="rId147"/>
    <p:sldId id="483" r:id="rId148"/>
    <p:sldId id="484" r:id="rId149"/>
    <p:sldId id="486" r:id="rId150"/>
    <p:sldId id="487" r:id="rId151"/>
    <p:sldId id="488" r:id="rId152"/>
    <p:sldId id="528" r:id="rId153"/>
    <p:sldId id="551" r:id="rId154"/>
    <p:sldId id="490" r:id="rId155"/>
    <p:sldId id="491" r:id="rId156"/>
    <p:sldId id="501" r:id="rId157"/>
    <p:sldId id="502" r:id="rId158"/>
    <p:sldId id="1173" r:id="rId159"/>
    <p:sldId id="1174" r:id="rId160"/>
    <p:sldId id="506" r:id="rId161"/>
    <p:sldId id="1172" r:id="rId162"/>
    <p:sldId id="1175" r:id="rId163"/>
    <p:sldId id="507" r:id="rId164"/>
    <p:sldId id="1200" r:id="rId165"/>
    <p:sldId id="1207" r:id="rId166"/>
    <p:sldId id="1206" r:id="rId167"/>
    <p:sldId id="1208" r:id="rId168"/>
    <p:sldId id="1219" r:id="rId169"/>
    <p:sldId id="1220" r:id="rId170"/>
    <p:sldId id="1221" r:id="rId171"/>
    <p:sldId id="1222" r:id="rId172"/>
    <p:sldId id="414" r:id="rId173"/>
    <p:sldId id="1271" r:id="rId174"/>
    <p:sldId id="1272" r:id="rId175"/>
    <p:sldId id="1273" r:id="rId176"/>
    <p:sldId id="1270" r:id="rId177"/>
    <p:sldId id="1274" r:id="rId178"/>
    <p:sldId id="1275" r:id="rId179"/>
    <p:sldId id="1199" r:id="rId180"/>
    <p:sldId id="1187" r:id="rId181"/>
    <p:sldId id="1188" r:id="rId182"/>
    <p:sldId id="1218" r:id="rId183"/>
    <p:sldId id="1183" r:id="rId184"/>
    <p:sldId id="1184" r:id="rId185"/>
    <p:sldId id="1129" r:id="rId186"/>
    <p:sldId id="1035" r:id="rId187"/>
    <p:sldId id="1269" r:id="rId188"/>
    <p:sldId id="1038" r:id="rId189"/>
    <p:sldId id="1039" r:id="rId190"/>
    <p:sldId id="1090" r:id="rId191"/>
    <p:sldId id="1091" r:id="rId192"/>
    <p:sldId id="1092" r:id="rId193"/>
    <p:sldId id="1097" r:id="rId194"/>
    <p:sldId id="1100" r:id="rId195"/>
    <p:sldId id="1102" r:id="rId196"/>
    <p:sldId id="1103" r:id="rId197"/>
    <p:sldId id="1105" r:id="rId198"/>
    <p:sldId id="1106" r:id="rId199"/>
    <p:sldId id="1107" r:id="rId200"/>
    <p:sldId id="1152" r:id="rId201"/>
    <p:sldId id="1154" r:id="rId202"/>
    <p:sldId id="1156" r:id="rId203"/>
    <p:sldId id="1155" r:id="rId204"/>
    <p:sldId id="1157" r:id="rId205"/>
    <p:sldId id="1159" r:id="rId206"/>
    <p:sldId id="1158" r:id="rId207"/>
    <p:sldId id="1160" r:id="rId208"/>
    <p:sldId id="1182" r:id="rId209"/>
    <p:sldId id="1108" r:id="rId210"/>
    <p:sldId id="1041" r:id="rId211"/>
    <p:sldId id="1043" r:id="rId212"/>
    <p:sldId id="1044" r:id="rId213"/>
    <p:sldId id="1049" r:id="rId214"/>
    <p:sldId id="1045" r:id="rId215"/>
    <p:sldId id="1046" r:id="rId216"/>
    <p:sldId id="1050" r:id="rId217"/>
    <p:sldId id="1047" r:id="rId218"/>
    <p:sldId id="1048" r:id="rId219"/>
    <p:sldId id="1071" r:id="rId220"/>
    <p:sldId id="1072" r:id="rId221"/>
    <p:sldId id="1073" r:id="rId222"/>
    <p:sldId id="1076" r:id="rId223"/>
    <p:sldId id="1180" r:id="rId224"/>
    <p:sldId id="1075" r:id="rId225"/>
    <p:sldId id="1078" r:id="rId226"/>
    <p:sldId id="1081" r:id="rId227"/>
    <p:sldId id="1079" r:id="rId228"/>
    <p:sldId id="1080" r:id="rId229"/>
    <p:sldId id="1082" r:id="rId230"/>
    <p:sldId id="1051" r:id="rId231"/>
    <p:sldId id="1276" r:id="rId232"/>
    <p:sldId id="1277" r:id="rId233"/>
    <p:sldId id="1278" r:id="rId234"/>
    <p:sldId id="1083" r:id="rId235"/>
    <p:sldId id="2753" r:id="rId236"/>
    <p:sldId id="2754" r:id="rId237"/>
    <p:sldId id="2755" r:id="rId238"/>
    <p:sldId id="2756" r:id="rId239"/>
    <p:sldId id="2757" r:id="rId240"/>
    <p:sldId id="2758" r:id="rId241"/>
    <p:sldId id="2759" r:id="rId242"/>
    <p:sldId id="2760" r:id="rId243"/>
    <p:sldId id="2761" r:id="rId244"/>
    <p:sldId id="2762" r:id="rId245"/>
    <p:sldId id="2763" r:id="rId246"/>
    <p:sldId id="2764" r:id="rId247"/>
    <p:sldId id="2765" r:id="rId248"/>
    <p:sldId id="1086" r:id="rId249"/>
    <p:sldId id="1087" r:id="rId250"/>
    <p:sldId id="2743" r:id="rId251"/>
    <p:sldId id="2745" r:id="rId252"/>
    <p:sldId id="2746" r:id="rId253"/>
    <p:sldId id="2747" r:id="rId254"/>
    <p:sldId id="2748" r:id="rId255"/>
    <p:sldId id="2749" r:id="rId256"/>
    <p:sldId id="1088" r:id="rId257"/>
    <p:sldId id="1089" r:id="rId258"/>
    <p:sldId id="2750" r:id="rId259"/>
    <p:sldId id="2751" r:id="rId260"/>
    <p:sldId id="2752" r:id="rId261"/>
    <p:sldId id="1093" r:id="rId262"/>
    <p:sldId id="1094" r:id="rId263"/>
    <p:sldId id="1095" r:id="rId264"/>
    <p:sldId id="1096" r:id="rId265"/>
    <p:sldId id="1052" r:id="rId266"/>
  </p:sldIdLst>
  <p:sldSz cx="9144000" cy="6858000" type="screen4x3"/>
  <p:notesSz cx="6934200" cy="9120188"/>
  <p:defaultTextStyle>
    <a:defPPr>
      <a:defRPr lang="en-CA"/>
    </a:defPPr>
    <a:lvl1pPr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50000"/>
      </a:spcBef>
      <a:spcAft>
        <a:spcPct val="0"/>
      </a:spcAft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000" i="1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968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00CC"/>
    <a:srgbClr val="33CC33"/>
    <a:srgbClr val="FFFFFF"/>
    <a:srgbClr val="000066"/>
    <a:srgbClr val="000099"/>
    <a:srgbClr val="0033CC"/>
    <a:srgbClr val="9385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013" autoAdjust="0"/>
    <p:restoredTop sz="98319" autoAdjust="0"/>
  </p:normalViewPr>
  <p:slideViewPr>
    <p:cSldViewPr>
      <p:cViewPr varScale="1">
        <p:scale>
          <a:sx n="95" d="100"/>
          <a:sy n="95" d="100"/>
        </p:scale>
        <p:origin x="840" y="33"/>
      </p:cViewPr>
      <p:guideLst>
        <p:guide orient="horz" pos="1968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  <p:sld r:id="rId38" collapse="1"/>
      <p:sld r:id="rId39" collapse="1"/>
      <p:sld r:id="rId40" collapse="1"/>
      <p:sld r:id="rId41" collapse="1"/>
      <p:sld r:id="rId42" collapse="1"/>
      <p:sld r:id="rId43" collapse="1"/>
      <p:sld r:id="rId44" collapse="1"/>
      <p:sld r:id="rId45" collapse="1"/>
      <p:sld r:id="rId46" collapse="1"/>
      <p:sld r:id="rId47" collapse="1"/>
      <p:sld r:id="rId48" collapse="1"/>
      <p:sld r:id="rId49" collapse="1"/>
      <p:sld r:id="rId50" collapse="1"/>
      <p:sld r:id="rId51" collapse="1"/>
      <p:sld r:id="rId52" collapse="1"/>
      <p:sld r:id="rId53" collapse="1"/>
      <p:sld r:id="rId54" collapse="1"/>
      <p:sld r:id="rId55" collapse="1"/>
      <p:sld r:id="rId56" collapse="1"/>
      <p:sld r:id="rId57" collapse="1"/>
      <p:sld r:id="rId58" collapse="1"/>
      <p:sld r:id="rId59" collapse="1"/>
      <p:sld r:id="rId60" collapse="1"/>
      <p:sld r:id="rId61" collapse="1"/>
      <p:sld r:id="rId62" collapse="1"/>
      <p:sld r:id="rId63" collapse="1"/>
      <p:sld r:id="rId64" collapse="1"/>
      <p:sld r:id="rId65" collapse="1"/>
      <p:sld r:id="rId66" collapse="1"/>
      <p:sld r:id="rId67" collapse="1"/>
      <p:sld r:id="rId68" collapse="1"/>
      <p:sld r:id="rId69" collapse="1"/>
      <p:sld r:id="rId70" collapse="1"/>
      <p:sld r:id="rId71" collapse="1"/>
      <p:sld r:id="rId72" collapse="1"/>
      <p:sld r:id="rId73" collapse="1"/>
      <p:sld r:id="rId74" collapse="1"/>
      <p:sld r:id="rId75" collapse="1"/>
      <p:sld r:id="rId76" collapse="1"/>
      <p:sld r:id="rId77" collapse="1"/>
      <p:sld r:id="rId78" collapse="1"/>
      <p:sld r:id="rId79" collapse="1"/>
      <p:sld r:id="rId80" collapse="1"/>
      <p:sld r:id="rId81" collapse="1"/>
      <p:sld r:id="rId82" collapse="1"/>
      <p:sld r:id="rId83" collapse="1"/>
      <p:sld r:id="rId84" collapse="1"/>
      <p:sld r:id="rId85" collapse="1"/>
      <p:sld r:id="rId86" collapse="1"/>
      <p:sld r:id="rId87" collapse="1"/>
      <p:sld r:id="rId88" collapse="1"/>
      <p:sld r:id="rId89" collapse="1"/>
      <p:sld r:id="rId90" collapse="1"/>
      <p:sld r:id="rId91" collapse="1"/>
      <p:sld r:id="rId92" collapse="1"/>
      <p:sld r:id="rId93" collapse="1"/>
      <p:sld r:id="rId94" collapse="1"/>
      <p:sld r:id="rId95" collapse="1"/>
      <p:sld r:id="rId96" collapse="1"/>
      <p:sld r:id="rId97" collapse="1"/>
      <p:sld r:id="rId98" collapse="1"/>
      <p:sld r:id="rId99" collapse="1"/>
      <p:sld r:id="rId100" collapse="1"/>
      <p:sld r:id="rId101" collapse="1"/>
      <p:sld r:id="rId102" collapse="1"/>
      <p:sld r:id="rId103" collapse="1"/>
      <p:sld r:id="rId104" collapse="1"/>
      <p:sld r:id="rId105" collapse="1"/>
      <p:sld r:id="rId106" collapse="1"/>
      <p:sld r:id="rId107" collapse="1"/>
      <p:sld r:id="rId108" collapse="1"/>
      <p:sld r:id="rId109" collapse="1"/>
      <p:sld r:id="rId110" collapse="1"/>
      <p:sld r:id="rId111" collapse="1"/>
      <p:sld r:id="rId112" collapse="1"/>
      <p:sld r:id="rId113" collapse="1"/>
      <p:sld r:id="rId114" collapse="1"/>
      <p:sld r:id="rId115" collapse="1"/>
      <p:sld r:id="rId116" collapse="1"/>
      <p:sld r:id="rId117" collapse="1"/>
      <p:sld r:id="rId118" collapse="1"/>
      <p:sld r:id="rId119" collapse="1"/>
      <p:sld r:id="rId120" collapse="1"/>
      <p:sld r:id="rId121" collapse="1"/>
      <p:sld r:id="rId122" collapse="1"/>
      <p:sld r:id="rId123" collapse="1"/>
      <p:sld r:id="rId124" collapse="1"/>
      <p:sld r:id="rId125" collapse="1"/>
      <p:sld r:id="rId126" collapse="1"/>
      <p:sld r:id="rId127" collapse="1"/>
      <p:sld r:id="rId128" collapse="1"/>
      <p:sld r:id="rId129" collapse="1"/>
      <p:sld r:id="rId130" collapse="1"/>
      <p:sld r:id="rId131" collapse="1"/>
      <p:sld r:id="rId132" collapse="1"/>
      <p:sld r:id="rId133" collapse="1"/>
      <p:sld r:id="rId134" collapse="1"/>
      <p:sld r:id="rId135" collapse="1"/>
      <p:sld r:id="rId136" collapse="1"/>
      <p:sld r:id="rId137" collapse="1"/>
      <p:sld r:id="rId138" collapse="1"/>
      <p:sld r:id="rId139" collapse="1"/>
      <p:sld r:id="rId140" collapse="1"/>
      <p:sld r:id="rId141" collapse="1"/>
      <p:sld r:id="rId142" collapse="1"/>
      <p:sld r:id="rId143" collapse="1"/>
      <p:sld r:id="rId144" collapse="1"/>
      <p:sld r:id="rId145" collapse="1"/>
      <p:sld r:id="rId146" collapse="1"/>
      <p:sld r:id="rId147" collapse="1"/>
      <p:sld r:id="rId148" collapse="1"/>
      <p:sld r:id="rId149" collapse="1"/>
      <p:sld r:id="rId150" collapse="1"/>
      <p:sld r:id="rId151" collapse="1"/>
      <p:sld r:id="rId152" collapse="1"/>
      <p:sld r:id="rId153" collapse="1"/>
      <p:sld r:id="rId154" collapse="1"/>
      <p:sld r:id="rId155" collapse="1"/>
      <p:sld r:id="rId156" collapse="1"/>
      <p:sld r:id="rId157" collapse="1"/>
      <p:sld r:id="rId158" collapse="1"/>
      <p:sld r:id="rId159" collapse="1"/>
      <p:sld r:id="rId160" collapse="1"/>
      <p:sld r:id="rId161" collapse="1"/>
      <p:sld r:id="rId162" collapse="1"/>
      <p:sld r:id="rId163" collapse="1"/>
      <p:sld r:id="rId164" collapse="1"/>
      <p:sld r:id="rId165" collapse="1"/>
      <p:sld r:id="rId166" collapse="1"/>
      <p:sld r:id="rId167" collapse="1"/>
      <p:sld r:id="rId168" collapse="1"/>
      <p:sld r:id="rId169" collapse="1"/>
      <p:sld r:id="rId170" collapse="1"/>
      <p:sld r:id="rId171" collapse="1"/>
      <p:sld r:id="rId172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4.xml"/><Relationship Id="rId21" Type="http://schemas.openxmlformats.org/officeDocument/2006/relationships/slide" Target="slides/slide8.xml"/><Relationship Id="rId63" Type="http://schemas.openxmlformats.org/officeDocument/2006/relationships/slide" Target="slides/slide50.xml"/><Relationship Id="rId159" Type="http://schemas.openxmlformats.org/officeDocument/2006/relationships/slide" Target="slides/slide146.xml"/><Relationship Id="rId170" Type="http://schemas.openxmlformats.org/officeDocument/2006/relationships/slide" Target="slides/slide157.xml"/><Relationship Id="rId226" Type="http://schemas.openxmlformats.org/officeDocument/2006/relationships/slide" Target="slides/slide213.xml"/><Relationship Id="rId268" Type="http://schemas.openxmlformats.org/officeDocument/2006/relationships/handoutMaster" Target="handoutMasters/handoutMaster1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19.xml"/><Relationship Id="rId53" Type="http://schemas.openxmlformats.org/officeDocument/2006/relationships/slide" Target="slides/slide40.xml"/><Relationship Id="rId74" Type="http://schemas.openxmlformats.org/officeDocument/2006/relationships/slide" Target="slides/slide61.xml"/><Relationship Id="rId128" Type="http://schemas.openxmlformats.org/officeDocument/2006/relationships/slide" Target="slides/slide115.xml"/><Relationship Id="rId149" Type="http://schemas.openxmlformats.org/officeDocument/2006/relationships/slide" Target="slides/slide136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2.xml"/><Relationship Id="rId160" Type="http://schemas.openxmlformats.org/officeDocument/2006/relationships/slide" Target="slides/slide147.xml"/><Relationship Id="rId181" Type="http://schemas.openxmlformats.org/officeDocument/2006/relationships/slide" Target="slides/slide168.xml"/><Relationship Id="rId216" Type="http://schemas.openxmlformats.org/officeDocument/2006/relationships/slide" Target="slides/slide203.xml"/><Relationship Id="rId237" Type="http://schemas.openxmlformats.org/officeDocument/2006/relationships/slide" Target="slides/slide224.xml"/><Relationship Id="rId258" Type="http://schemas.openxmlformats.org/officeDocument/2006/relationships/slide" Target="slides/slide245.xml"/><Relationship Id="rId22" Type="http://schemas.openxmlformats.org/officeDocument/2006/relationships/slide" Target="slides/slide9.xml"/><Relationship Id="rId43" Type="http://schemas.openxmlformats.org/officeDocument/2006/relationships/slide" Target="slides/slide30.xml"/><Relationship Id="rId64" Type="http://schemas.openxmlformats.org/officeDocument/2006/relationships/slide" Target="slides/slide51.xml"/><Relationship Id="rId118" Type="http://schemas.openxmlformats.org/officeDocument/2006/relationships/slide" Target="slides/slide105.xml"/><Relationship Id="rId139" Type="http://schemas.openxmlformats.org/officeDocument/2006/relationships/slide" Target="slides/slide126.xml"/><Relationship Id="rId85" Type="http://schemas.openxmlformats.org/officeDocument/2006/relationships/slide" Target="slides/slide72.xml"/><Relationship Id="rId150" Type="http://schemas.openxmlformats.org/officeDocument/2006/relationships/slide" Target="slides/slide137.xml"/><Relationship Id="rId171" Type="http://schemas.openxmlformats.org/officeDocument/2006/relationships/slide" Target="slides/slide158.xml"/><Relationship Id="rId192" Type="http://schemas.openxmlformats.org/officeDocument/2006/relationships/slide" Target="slides/slide179.xml"/><Relationship Id="rId206" Type="http://schemas.openxmlformats.org/officeDocument/2006/relationships/slide" Target="slides/slide193.xml"/><Relationship Id="rId227" Type="http://schemas.openxmlformats.org/officeDocument/2006/relationships/slide" Target="slides/slide214.xml"/><Relationship Id="rId248" Type="http://schemas.openxmlformats.org/officeDocument/2006/relationships/slide" Target="slides/slide235.xml"/><Relationship Id="rId269" Type="http://schemas.openxmlformats.org/officeDocument/2006/relationships/presProps" Target="presProps.xml"/><Relationship Id="rId12" Type="http://schemas.openxmlformats.org/officeDocument/2006/relationships/slideMaster" Target="slideMasters/slideMaster12.xml"/><Relationship Id="rId33" Type="http://schemas.openxmlformats.org/officeDocument/2006/relationships/slide" Target="slides/slide20.xml"/><Relationship Id="rId108" Type="http://schemas.openxmlformats.org/officeDocument/2006/relationships/slide" Target="slides/slide95.xml"/><Relationship Id="rId129" Type="http://schemas.openxmlformats.org/officeDocument/2006/relationships/slide" Target="slides/slide116.xml"/><Relationship Id="rId54" Type="http://schemas.openxmlformats.org/officeDocument/2006/relationships/slide" Target="slides/slide41.xml"/><Relationship Id="rId75" Type="http://schemas.openxmlformats.org/officeDocument/2006/relationships/slide" Target="slides/slide62.xml"/><Relationship Id="rId96" Type="http://schemas.openxmlformats.org/officeDocument/2006/relationships/slide" Target="slides/slide83.xml"/><Relationship Id="rId140" Type="http://schemas.openxmlformats.org/officeDocument/2006/relationships/slide" Target="slides/slide127.xml"/><Relationship Id="rId161" Type="http://schemas.openxmlformats.org/officeDocument/2006/relationships/slide" Target="slides/slide148.xml"/><Relationship Id="rId182" Type="http://schemas.openxmlformats.org/officeDocument/2006/relationships/slide" Target="slides/slide169.xml"/><Relationship Id="rId217" Type="http://schemas.openxmlformats.org/officeDocument/2006/relationships/slide" Target="slides/slide204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5.xml"/><Relationship Id="rId259" Type="http://schemas.openxmlformats.org/officeDocument/2006/relationships/slide" Target="slides/slide246.xml"/><Relationship Id="rId23" Type="http://schemas.openxmlformats.org/officeDocument/2006/relationships/slide" Target="slides/slide10.xml"/><Relationship Id="rId119" Type="http://schemas.openxmlformats.org/officeDocument/2006/relationships/slide" Target="slides/slide106.xml"/><Relationship Id="rId270" Type="http://schemas.openxmlformats.org/officeDocument/2006/relationships/viewProps" Target="viewProps.xml"/><Relationship Id="rId44" Type="http://schemas.openxmlformats.org/officeDocument/2006/relationships/slide" Target="slides/slide31.xml"/><Relationship Id="rId65" Type="http://schemas.openxmlformats.org/officeDocument/2006/relationships/slide" Target="slides/slide52.xml"/><Relationship Id="rId86" Type="http://schemas.openxmlformats.org/officeDocument/2006/relationships/slide" Target="slides/slide73.xml"/><Relationship Id="rId130" Type="http://schemas.openxmlformats.org/officeDocument/2006/relationships/slide" Target="slides/slide117.xml"/><Relationship Id="rId151" Type="http://schemas.openxmlformats.org/officeDocument/2006/relationships/slide" Target="slides/slide138.xml"/><Relationship Id="rId172" Type="http://schemas.openxmlformats.org/officeDocument/2006/relationships/slide" Target="slides/slide159.xml"/><Relationship Id="rId193" Type="http://schemas.openxmlformats.org/officeDocument/2006/relationships/slide" Target="slides/slide180.xml"/><Relationship Id="rId207" Type="http://schemas.openxmlformats.org/officeDocument/2006/relationships/slide" Target="slides/slide194.xml"/><Relationship Id="rId228" Type="http://schemas.openxmlformats.org/officeDocument/2006/relationships/slide" Target="slides/slide215.xml"/><Relationship Id="rId249" Type="http://schemas.openxmlformats.org/officeDocument/2006/relationships/slide" Target="slides/slide236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96.xml"/><Relationship Id="rId260" Type="http://schemas.openxmlformats.org/officeDocument/2006/relationships/slide" Target="slides/slide247.xml"/><Relationship Id="rId34" Type="http://schemas.openxmlformats.org/officeDocument/2006/relationships/slide" Target="slides/slide21.xml"/><Relationship Id="rId55" Type="http://schemas.openxmlformats.org/officeDocument/2006/relationships/slide" Target="slides/slide42.xml"/><Relationship Id="rId76" Type="http://schemas.openxmlformats.org/officeDocument/2006/relationships/slide" Target="slides/slide63.xml"/><Relationship Id="rId97" Type="http://schemas.openxmlformats.org/officeDocument/2006/relationships/slide" Target="slides/slide84.xml"/><Relationship Id="rId120" Type="http://schemas.openxmlformats.org/officeDocument/2006/relationships/slide" Target="slides/slide107.xml"/><Relationship Id="rId141" Type="http://schemas.openxmlformats.org/officeDocument/2006/relationships/slide" Target="slides/slide128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49.xml"/><Relationship Id="rId183" Type="http://schemas.openxmlformats.org/officeDocument/2006/relationships/slide" Target="slides/slide170.xml"/><Relationship Id="rId218" Type="http://schemas.openxmlformats.org/officeDocument/2006/relationships/slide" Target="slides/slide205.xml"/><Relationship Id="rId239" Type="http://schemas.openxmlformats.org/officeDocument/2006/relationships/slide" Target="slides/slide226.xml"/><Relationship Id="rId250" Type="http://schemas.openxmlformats.org/officeDocument/2006/relationships/slide" Target="slides/slide237.xml"/><Relationship Id="rId271" Type="http://schemas.openxmlformats.org/officeDocument/2006/relationships/theme" Target="theme/theme1.xml"/><Relationship Id="rId24" Type="http://schemas.openxmlformats.org/officeDocument/2006/relationships/slide" Target="slides/slide11.xml"/><Relationship Id="rId45" Type="http://schemas.openxmlformats.org/officeDocument/2006/relationships/slide" Target="slides/slide32.xml"/><Relationship Id="rId66" Type="http://schemas.openxmlformats.org/officeDocument/2006/relationships/slide" Target="slides/slide53.xml"/><Relationship Id="rId87" Type="http://schemas.openxmlformats.org/officeDocument/2006/relationships/slide" Target="slides/slide74.xml"/><Relationship Id="rId110" Type="http://schemas.openxmlformats.org/officeDocument/2006/relationships/slide" Target="slides/slide97.xml"/><Relationship Id="rId131" Type="http://schemas.openxmlformats.org/officeDocument/2006/relationships/slide" Target="slides/slide118.xml"/><Relationship Id="rId152" Type="http://schemas.openxmlformats.org/officeDocument/2006/relationships/slide" Target="slides/slide139.xml"/><Relationship Id="rId173" Type="http://schemas.openxmlformats.org/officeDocument/2006/relationships/slide" Target="slides/slide160.xml"/><Relationship Id="rId194" Type="http://schemas.openxmlformats.org/officeDocument/2006/relationships/slide" Target="slides/slide181.xml"/><Relationship Id="rId208" Type="http://schemas.openxmlformats.org/officeDocument/2006/relationships/slide" Target="slides/slide195.xml"/><Relationship Id="rId229" Type="http://schemas.openxmlformats.org/officeDocument/2006/relationships/slide" Target="slides/slide216.xml"/><Relationship Id="rId240" Type="http://schemas.openxmlformats.org/officeDocument/2006/relationships/slide" Target="slides/slide227.xml"/><Relationship Id="rId261" Type="http://schemas.openxmlformats.org/officeDocument/2006/relationships/slide" Target="slides/slide248.xml"/><Relationship Id="rId14" Type="http://schemas.openxmlformats.org/officeDocument/2006/relationships/slide" Target="slides/slide1.xml"/><Relationship Id="rId35" Type="http://schemas.openxmlformats.org/officeDocument/2006/relationships/slide" Target="slides/slide22.xml"/><Relationship Id="rId56" Type="http://schemas.openxmlformats.org/officeDocument/2006/relationships/slide" Target="slides/slide43.xml"/><Relationship Id="rId77" Type="http://schemas.openxmlformats.org/officeDocument/2006/relationships/slide" Target="slides/slide64.xml"/><Relationship Id="rId100" Type="http://schemas.openxmlformats.org/officeDocument/2006/relationships/slide" Target="slides/slide87.xml"/><Relationship Id="rId8" Type="http://schemas.openxmlformats.org/officeDocument/2006/relationships/slideMaster" Target="slideMasters/slideMaster8.xml"/><Relationship Id="rId98" Type="http://schemas.openxmlformats.org/officeDocument/2006/relationships/slide" Target="slides/slide85.xml"/><Relationship Id="rId121" Type="http://schemas.openxmlformats.org/officeDocument/2006/relationships/slide" Target="slides/slide108.xml"/><Relationship Id="rId142" Type="http://schemas.openxmlformats.org/officeDocument/2006/relationships/slide" Target="slides/slide129.xml"/><Relationship Id="rId163" Type="http://schemas.openxmlformats.org/officeDocument/2006/relationships/slide" Target="slides/slide150.xml"/><Relationship Id="rId184" Type="http://schemas.openxmlformats.org/officeDocument/2006/relationships/slide" Target="slides/slide171.xml"/><Relationship Id="rId219" Type="http://schemas.openxmlformats.org/officeDocument/2006/relationships/slide" Target="slides/slide206.xml"/><Relationship Id="rId230" Type="http://schemas.openxmlformats.org/officeDocument/2006/relationships/slide" Target="slides/slide217.xml"/><Relationship Id="rId251" Type="http://schemas.openxmlformats.org/officeDocument/2006/relationships/slide" Target="slides/slide238.xml"/><Relationship Id="rId25" Type="http://schemas.openxmlformats.org/officeDocument/2006/relationships/slide" Target="slides/slide12.xml"/><Relationship Id="rId46" Type="http://schemas.openxmlformats.org/officeDocument/2006/relationships/slide" Target="slides/slide33.xml"/><Relationship Id="rId67" Type="http://schemas.openxmlformats.org/officeDocument/2006/relationships/slide" Target="slides/slide54.xml"/><Relationship Id="rId272" Type="http://schemas.openxmlformats.org/officeDocument/2006/relationships/tableStyles" Target="tableStyles.xml"/><Relationship Id="rId88" Type="http://schemas.openxmlformats.org/officeDocument/2006/relationships/slide" Target="slides/slide75.xml"/><Relationship Id="rId111" Type="http://schemas.openxmlformats.org/officeDocument/2006/relationships/slide" Target="slides/slide98.xml"/><Relationship Id="rId132" Type="http://schemas.openxmlformats.org/officeDocument/2006/relationships/slide" Target="slides/slide119.xml"/><Relationship Id="rId153" Type="http://schemas.openxmlformats.org/officeDocument/2006/relationships/slide" Target="slides/slide140.xml"/><Relationship Id="rId174" Type="http://schemas.openxmlformats.org/officeDocument/2006/relationships/slide" Target="slides/slide161.xml"/><Relationship Id="rId195" Type="http://schemas.openxmlformats.org/officeDocument/2006/relationships/slide" Target="slides/slide182.xml"/><Relationship Id="rId209" Type="http://schemas.openxmlformats.org/officeDocument/2006/relationships/slide" Target="slides/slide196.xml"/><Relationship Id="rId220" Type="http://schemas.openxmlformats.org/officeDocument/2006/relationships/slide" Target="slides/slide207.xml"/><Relationship Id="rId241" Type="http://schemas.openxmlformats.org/officeDocument/2006/relationships/slide" Target="slides/slide228.xml"/><Relationship Id="rId15" Type="http://schemas.openxmlformats.org/officeDocument/2006/relationships/slide" Target="slides/slide2.xml"/><Relationship Id="rId36" Type="http://schemas.openxmlformats.org/officeDocument/2006/relationships/slide" Target="slides/slide23.xml"/><Relationship Id="rId57" Type="http://schemas.openxmlformats.org/officeDocument/2006/relationships/slide" Target="slides/slide44.xml"/><Relationship Id="rId262" Type="http://schemas.openxmlformats.org/officeDocument/2006/relationships/slide" Target="slides/slide249.xml"/><Relationship Id="rId78" Type="http://schemas.openxmlformats.org/officeDocument/2006/relationships/slide" Target="slides/slide65.xml"/><Relationship Id="rId99" Type="http://schemas.openxmlformats.org/officeDocument/2006/relationships/slide" Target="slides/slide86.xml"/><Relationship Id="rId101" Type="http://schemas.openxmlformats.org/officeDocument/2006/relationships/slide" Target="slides/slide88.xml"/><Relationship Id="rId122" Type="http://schemas.openxmlformats.org/officeDocument/2006/relationships/slide" Target="slides/slide109.xml"/><Relationship Id="rId143" Type="http://schemas.openxmlformats.org/officeDocument/2006/relationships/slide" Target="slides/slide130.xml"/><Relationship Id="rId164" Type="http://schemas.openxmlformats.org/officeDocument/2006/relationships/slide" Target="slides/slide151.xml"/><Relationship Id="rId185" Type="http://schemas.openxmlformats.org/officeDocument/2006/relationships/slide" Target="slides/slide172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97.xml"/><Relationship Id="rId26" Type="http://schemas.openxmlformats.org/officeDocument/2006/relationships/slide" Target="slides/slide13.xml"/><Relationship Id="rId231" Type="http://schemas.openxmlformats.org/officeDocument/2006/relationships/slide" Target="slides/slide218.xml"/><Relationship Id="rId252" Type="http://schemas.openxmlformats.org/officeDocument/2006/relationships/slide" Target="slides/slide239.xml"/><Relationship Id="rId47" Type="http://schemas.openxmlformats.org/officeDocument/2006/relationships/slide" Target="slides/slide34.xml"/><Relationship Id="rId68" Type="http://schemas.openxmlformats.org/officeDocument/2006/relationships/slide" Target="slides/slide55.xml"/><Relationship Id="rId89" Type="http://schemas.openxmlformats.org/officeDocument/2006/relationships/slide" Target="slides/slide76.xml"/><Relationship Id="rId112" Type="http://schemas.openxmlformats.org/officeDocument/2006/relationships/slide" Target="slides/slide99.xml"/><Relationship Id="rId133" Type="http://schemas.openxmlformats.org/officeDocument/2006/relationships/slide" Target="slides/slide120.xml"/><Relationship Id="rId154" Type="http://schemas.openxmlformats.org/officeDocument/2006/relationships/slide" Target="slides/slide141.xml"/><Relationship Id="rId175" Type="http://schemas.openxmlformats.org/officeDocument/2006/relationships/slide" Target="slides/slide162.xml"/><Relationship Id="rId196" Type="http://schemas.openxmlformats.org/officeDocument/2006/relationships/slide" Target="slides/slide183.xml"/><Relationship Id="rId200" Type="http://schemas.openxmlformats.org/officeDocument/2006/relationships/slide" Target="slides/slide187.xml"/><Relationship Id="rId16" Type="http://schemas.openxmlformats.org/officeDocument/2006/relationships/slide" Target="slides/slide3.xml"/><Relationship Id="rId221" Type="http://schemas.openxmlformats.org/officeDocument/2006/relationships/slide" Target="slides/slide208.xml"/><Relationship Id="rId242" Type="http://schemas.openxmlformats.org/officeDocument/2006/relationships/slide" Target="slides/slide229.xml"/><Relationship Id="rId263" Type="http://schemas.openxmlformats.org/officeDocument/2006/relationships/slide" Target="slides/slide250.xml"/><Relationship Id="rId37" Type="http://schemas.openxmlformats.org/officeDocument/2006/relationships/slide" Target="slides/slide24.xml"/><Relationship Id="rId58" Type="http://schemas.openxmlformats.org/officeDocument/2006/relationships/slide" Target="slides/slide45.xml"/><Relationship Id="rId79" Type="http://schemas.openxmlformats.org/officeDocument/2006/relationships/slide" Target="slides/slide66.xml"/><Relationship Id="rId102" Type="http://schemas.openxmlformats.org/officeDocument/2006/relationships/slide" Target="slides/slide89.xml"/><Relationship Id="rId123" Type="http://schemas.openxmlformats.org/officeDocument/2006/relationships/slide" Target="slides/slide110.xml"/><Relationship Id="rId144" Type="http://schemas.openxmlformats.org/officeDocument/2006/relationships/slide" Target="slides/slide131.xml"/><Relationship Id="rId90" Type="http://schemas.openxmlformats.org/officeDocument/2006/relationships/slide" Target="slides/slide77.xml"/><Relationship Id="rId165" Type="http://schemas.openxmlformats.org/officeDocument/2006/relationships/slide" Target="slides/slide152.xml"/><Relationship Id="rId186" Type="http://schemas.openxmlformats.org/officeDocument/2006/relationships/slide" Target="slides/slide173.xml"/><Relationship Id="rId211" Type="http://schemas.openxmlformats.org/officeDocument/2006/relationships/slide" Target="slides/slide198.xml"/><Relationship Id="rId232" Type="http://schemas.openxmlformats.org/officeDocument/2006/relationships/slide" Target="slides/slide219.xml"/><Relationship Id="rId253" Type="http://schemas.openxmlformats.org/officeDocument/2006/relationships/slide" Target="slides/slide240.xml"/><Relationship Id="rId27" Type="http://schemas.openxmlformats.org/officeDocument/2006/relationships/slide" Target="slides/slide14.xml"/><Relationship Id="rId48" Type="http://schemas.openxmlformats.org/officeDocument/2006/relationships/slide" Target="slides/slide35.xml"/><Relationship Id="rId69" Type="http://schemas.openxmlformats.org/officeDocument/2006/relationships/slide" Target="slides/slide56.xml"/><Relationship Id="rId113" Type="http://schemas.openxmlformats.org/officeDocument/2006/relationships/slide" Target="slides/slide100.xml"/><Relationship Id="rId134" Type="http://schemas.openxmlformats.org/officeDocument/2006/relationships/slide" Target="slides/slide121.xml"/><Relationship Id="rId80" Type="http://schemas.openxmlformats.org/officeDocument/2006/relationships/slide" Target="slides/slide67.xml"/><Relationship Id="rId155" Type="http://schemas.openxmlformats.org/officeDocument/2006/relationships/slide" Target="slides/slide142.xml"/><Relationship Id="rId176" Type="http://schemas.openxmlformats.org/officeDocument/2006/relationships/slide" Target="slides/slide163.xml"/><Relationship Id="rId197" Type="http://schemas.openxmlformats.org/officeDocument/2006/relationships/slide" Target="slides/slide184.xml"/><Relationship Id="rId201" Type="http://schemas.openxmlformats.org/officeDocument/2006/relationships/slide" Target="slides/slide188.xml"/><Relationship Id="rId222" Type="http://schemas.openxmlformats.org/officeDocument/2006/relationships/slide" Target="slides/slide209.xml"/><Relationship Id="rId243" Type="http://schemas.openxmlformats.org/officeDocument/2006/relationships/slide" Target="slides/slide230.xml"/><Relationship Id="rId264" Type="http://schemas.openxmlformats.org/officeDocument/2006/relationships/slide" Target="slides/slide251.xml"/><Relationship Id="rId17" Type="http://schemas.openxmlformats.org/officeDocument/2006/relationships/slide" Target="slides/slide4.xml"/><Relationship Id="rId38" Type="http://schemas.openxmlformats.org/officeDocument/2006/relationships/slide" Target="slides/slide25.xml"/><Relationship Id="rId59" Type="http://schemas.openxmlformats.org/officeDocument/2006/relationships/slide" Target="slides/slide46.xml"/><Relationship Id="rId103" Type="http://schemas.openxmlformats.org/officeDocument/2006/relationships/slide" Target="slides/slide90.xml"/><Relationship Id="rId124" Type="http://schemas.openxmlformats.org/officeDocument/2006/relationships/slide" Target="slides/slide111.xml"/><Relationship Id="rId70" Type="http://schemas.openxmlformats.org/officeDocument/2006/relationships/slide" Target="slides/slide57.xml"/><Relationship Id="rId91" Type="http://schemas.openxmlformats.org/officeDocument/2006/relationships/slide" Target="slides/slide78.xml"/><Relationship Id="rId145" Type="http://schemas.openxmlformats.org/officeDocument/2006/relationships/slide" Target="slides/slide132.xml"/><Relationship Id="rId166" Type="http://schemas.openxmlformats.org/officeDocument/2006/relationships/slide" Target="slides/slide153.xml"/><Relationship Id="rId187" Type="http://schemas.openxmlformats.org/officeDocument/2006/relationships/slide" Target="slides/slide174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199.xml"/><Relationship Id="rId233" Type="http://schemas.openxmlformats.org/officeDocument/2006/relationships/slide" Target="slides/slide220.xml"/><Relationship Id="rId254" Type="http://schemas.openxmlformats.org/officeDocument/2006/relationships/slide" Target="slides/slide241.xml"/><Relationship Id="rId28" Type="http://schemas.openxmlformats.org/officeDocument/2006/relationships/slide" Target="slides/slide15.xml"/><Relationship Id="rId49" Type="http://schemas.openxmlformats.org/officeDocument/2006/relationships/slide" Target="slides/slide36.xml"/><Relationship Id="rId114" Type="http://schemas.openxmlformats.org/officeDocument/2006/relationships/slide" Target="slides/slide101.xml"/><Relationship Id="rId60" Type="http://schemas.openxmlformats.org/officeDocument/2006/relationships/slide" Target="slides/slide47.xml"/><Relationship Id="rId81" Type="http://schemas.openxmlformats.org/officeDocument/2006/relationships/slide" Target="slides/slide68.xml"/><Relationship Id="rId135" Type="http://schemas.openxmlformats.org/officeDocument/2006/relationships/slide" Target="slides/slide122.xml"/><Relationship Id="rId156" Type="http://schemas.openxmlformats.org/officeDocument/2006/relationships/slide" Target="slides/slide143.xml"/><Relationship Id="rId177" Type="http://schemas.openxmlformats.org/officeDocument/2006/relationships/slide" Target="slides/slide164.xml"/><Relationship Id="rId198" Type="http://schemas.openxmlformats.org/officeDocument/2006/relationships/slide" Target="slides/slide185.xml"/><Relationship Id="rId202" Type="http://schemas.openxmlformats.org/officeDocument/2006/relationships/slide" Target="slides/slide189.xml"/><Relationship Id="rId223" Type="http://schemas.openxmlformats.org/officeDocument/2006/relationships/slide" Target="slides/slide210.xml"/><Relationship Id="rId244" Type="http://schemas.openxmlformats.org/officeDocument/2006/relationships/slide" Target="slides/slide231.xml"/><Relationship Id="rId18" Type="http://schemas.openxmlformats.org/officeDocument/2006/relationships/slide" Target="slides/slide5.xml"/><Relationship Id="rId39" Type="http://schemas.openxmlformats.org/officeDocument/2006/relationships/slide" Target="slides/slide26.xml"/><Relationship Id="rId265" Type="http://schemas.openxmlformats.org/officeDocument/2006/relationships/slide" Target="slides/slide252.xml"/><Relationship Id="rId50" Type="http://schemas.openxmlformats.org/officeDocument/2006/relationships/slide" Target="slides/slide37.xml"/><Relationship Id="rId104" Type="http://schemas.openxmlformats.org/officeDocument/2006/relationships/slide" Target="slides/slide91.xml"/><Relationship Id="rId125" Type="http://schemas.openxmlformats.org/officeDocument/2006/relationships/slide" Target="slides/slide112.xml"/><Relationship Id="rId146" Type="http://schemas.openxmlformats.org/officeDocument/2006/relationships/slide" Target="slides/slide133.xml"/><Relationship Id="rId167" Type="http://schemas.openxmlformats.org/officeDocument/2006/relationships/slide" Target="slides/slide154.xml"/><Relationship Id="rId188" Type="http://schemas.openxmlformats.org/officeDocument/2006/relationships/slide" Target="slides/slide175.xml"/><Relationship Id="rId71" Type="http://schemas.openxmlformats.org/officeDocument/2006/relationships/slide" Target="slides/slide58.xml"/><Relationship Id="rId92" Type="http://schemas.openxmlformats.org/officeDocument/2006/relationships/slide" Target="slides/slide79.xml"/><Relationship Id="rId213" Type="http://schemas.openxmlformats.org/officeDocument/2006/relationships/slide" Target="slides/slide200.xml"/><Relationship Id="rId234" Type="http://schemas.openxmlformats.org/officeDocument/2006/relationships/slide" Target="slides/slide22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6.xml"/><Relationship Id="rId255" Type="http://schemas.openxmlformats.org/officeDocument/2006/relationships/slide" Target="slides/slide242.xml"/><Relationship Id="rId40" Type="http://schemas.openxmlformats.org/officeDocument/2006/relationships/slide" Target="slides/slide27.xml"/><Relationship Id="rId115" Type="http://schemas.openxmlformats.org/officeDocument/2006/relationships/slide" Target="slides/slide102.xml"/><Relationship Id="rId136" Type="http://schemas.openxmlformats.org/officeDocument/2006/relationships/slide" Target="slides/slide123.xml"/><Relationship Id="rId157" Type="http://schemas.openxmlformats.org/officeDocument/2006/relationships/slide" Target="slides/slide144.xml"/><Relationship Id="rId178" Type="http://schemas.openxmlformats.org/officeDocument/2006/relationships/slide" Target="slides/slide165.xml"/><Relationship Id="rId61" Type="http://schemas.openxmlformats.org/officeDocument/2006/relationships/slide" Target="slides/slide48.xml"/><Relationship Id="rId82" Type="http://schemas.openxmlformats.org/officeDocument/2006/relationships/slide" Target="slides/slide69.xml"/><Relationship Id="rId199" Type="http://schemas.openxmlformats.org/officeDocument/2006/relationships/slide" Target="slides/slide186.xml"/><Relationship Id="rId203" Type="http://schemas.openxmlformats.org/officeDocument/2006/relationships/slide" Target="slides/slide190.xml"/><Relationship Id="rId19" Type="http://schemas.openxmlformats.org/officeDocument/2006/relationships/slide" Target="slides/slide6.xml"/><Relationship Id="rId224" Type="http://schemas.openxmlformats.org/officeDocument/2006/relationships/slide" Target="slides/slide211.xml"/><Relationship Id="rId245" Type="http://schemas.openxmlformats.org/officeDocument/2006/relationships/slide" Target="slides/slide232.xml"/><Relationship Id="rId266" Type="http://schemas.openxmlformats.org/officeDocument/2006/relationships/slide" Target="slides/slide253.xml"/><Relationship Id="rId30" Type="http://schemas.openxmlformats.org/officeDocument/2006/relationships/slide" Target="slides/slide17.xml"/><Relationship Id="rId105" Type="http://schemas.openxmlformats.org/officeDocument/2006/relationships/slide" Target="slides/slide92.xml"/><Relationship Id="rId126" Type="http://schemas.openxmlformats.org/officeDocument/2006/relationships/slide" Target="slides/slide113.xml"/><Relationship Id="rId147" Type="http://schemas.openxmlformats.org/officeDocument/2006/relationships/slide" Target="slides/slide134.xml"/><Relationship Id="rId168" Type="http://schemas.openxmlformats.org/officeDocument/2006/relationships/slide" Target="slides/slide155.xml"/><Relationship Id="rId51" Type="http://schemas.openxmlformats.org/officeDocument/2006/relationships/slide" Target="slides/slide38.xml"/><Relationship Id="rId72" Type="http://schemas.openxmlformats.org/officeDocument/2006/relationships/slide" Target="slides/slide59.xml"/><Relationship Id="rId93" Type="http://schemas.openxmlformats.org/officeDocument/2006/relationships/slide" Target="slides/slide80.xml"/><Relationship Id="rId189" Type="http://schemas.openxmlformats.org/officeDocument/2006/relationships/slide" Target="slides/slide176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1.xml"/><Relationship Id="rId235" Type="http://schemas.openxmlformats.org/officeDocument/2006/relationships/slide" Target="slides/slide222.xml"/><Relationship Id="rId256" Type="http://schemas.openxmlformats.org/officeDocument/2006/relationships/slide" Target="slides/slide243.xml"/><Relationship Id="rId116" Type="http://schemas.openxmlformats.org/officeDocument/2006/relationships/slide" Target="slides/slide103.xml"/><Relationship Id="rId137" Type="http://schemas.openxmlformats.org/officeDocument/2006/relationships/slide" Target="slides/slide124.xml"/><Relationship Id="rId158" Type="http://schemas.openxmlformats.org/officeDocument/2006/relationships/slide" Target="slides/slide145.xml"/><Relationship Id="rId20" Type="http://schemas.openxmlformats.org/officeDocument/2006/relationships/slide" Target="slides/slide7.xml"/><Relationship Id="rId41" Type="http://schemas.openxmlformats.org/officeDocument/2006/relationships/slide" Target="slides/slide28.xml"/><Relationship Id="rId62" Type="http://schemas.openxmlformats.org/officeDocument/2006/relationships/slide" Target="slides/slide49.xml"/><Relationship Id="rId83" Type="http://schemas.openxmlformats.org/officeDocument/2006/relationships/slide" Target="slides/slide70.xml"/><Relationship Id="rId179" Type="http://schemas.openxmlformats.org/officeDocument/2006/relationships/slide" Target="slides/slide166.xml"/><Relationship Id="rId190" Type="http://schemas.openxmlformats.org/officeDocument/2006/relationships/slide" Target="slides/slide177.xml"/><Relationship Id="rId204" Type="http://schemas.openxmlformats.org/officeDocument/2006/relationships/slide" Target="slides/slide191.xml"/><Relationship Id="rId225" Type="http://schemas.openxmlformats.org/officeDocument/2006/relationships/slide" Target="slides/slide212.xml"/><Relationship Id="rId246" Type="http://schemas.openxmlformats.org/officeDocument/2006/relationships/slide" Target="slides/slide233.xml"/><Relationship Id="rId267" Type="http://schemas.openxmlformats.org/officeDocument/2006/relationships/notesMaster" Target="notesMasters/notesMaster1.xml"/><Relationship Id="rId106" Type="http://schemas.openxmlformats.org/officeDocument/2006/relationships/slide" Target="slides/slide93.xml"/><Relationship Id="rId127" Type="http://schemas.openxmlformats.org/officeDocument/2006/relationships/slide" Target="slides/slide114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8.xml"/><Relationship Id="rId52" Type="http://schemas.openxmlformats.org/officeDocument/2006/relationships/slide" Target="slides/slide39.xml"/><Relationship Id="rId73" Type="http://schemas.openxmlformats.org/officeDocument/2006/relationships/slide" Target="slides/slide60.xml"/><Relationship Id="rId94" Type="http://schemas.openxmlformats.org/officeDocument/2006/relationships/slide" Target="slides/slide81.xml"/><Relationship Id="rId148" Type="http://schemas.openxmlformats.org/officeDocument/2006/relationships/slide" Target="slides/slide135.xml"/><Relationship Id="rId169" Type="http://schemas.openxmlformats.org/officeDocument/2006/relationships/slide" Target="slides/slide156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67.xml"/><Relationship Id="rId215" Type="http://schemas.openxmlformats.org/officeDocument/2006/relationships/slide" Target="slides/slide202.xml"/><Relationship Id="rId236" Type="http://schemas.openxmlformats.org/officeDocument/2006/relationships/slide" Target="slides/slide223.xml"/><Relationship Id="rId257" Type="http://schemas.openxmlformats.org/officeDocument/2006/relationships/slide" Target="slides/slide244.xml"/><Relationship Id="rId42" Type="http://schemas.openxmlformats.org/officeDocument/2006/relationships/slide" Target="slides/slide29.xml"/><Relationship Id="rId84" Type="http://schemas.openxmlformats.org/officeDocument/2006/relationships/slide" Target="slides/slide71.xml"/><Relationship Id="rId138" Type="http://schemas.openxmlformats.org/officeDocument/2006/relationships/slide" Target="slides/slide125.xml"/><Relationship Id="rId191" Type="http://schemas.openxmlformats.org/officeDocument/2006/relationships/slide" Target="slides/slide178.xml"/><Relationship Id="rId205" Type="http://schemas.openxmlformats.org/officeDocument/2006/relationships/slide" Target="slides/slide192.xml"/><Relationship Id="rId247" Type="http://schemas.openxmlformats.org/officeDocument/2006/relationships/slide" Target="slides/slide234.xml"/><Relationship Id="rId107" Type="http://schemas.openxmlformats.org/officeDocument/2006/relationships/slide" Target="slides/slide94.xml"/></Relationships>
</file>

<file path=ppt/_rels/viewProps.xml.rels><?xml version="1.0" encoding="UTF-8" standalone="yes"?>
<Relationships xmlns="http://schemas.openxmlformats.org/package/2006/relationships"><Relationship Id="rId117" Type="http://schemas.openxmlformats.org/officeDocument/2006/relationships/slide" Target="slides/slide133.xml"/><Relationship Id="rId21" Type="http://schemas.openxmlformats.org/officeDocument/2006/relationships/slide" Target="slides/slide27.xml"/><Relationship Id="rId42" Type="http://schemas.openxmlformats.org/officeDocument/2006/relationships/slide" Target="slides/slide50.xml"/><Relationship Id="rId63" Type="http://schemas.openxmlformats.org/officeDocument/2006/relationships/slide" Target="slides/slide73.xml"/><Relationship Id="rId84" Type="http://schemas.openxmlformats.org/officeDocument/2006/relationships/slide" Target="slides/slide95.xml"/><Relationship Id="rId138" Type="http://schemas.openxmlformats.org/officeDocument/2006/relationships/slide" Target="slides/slide176.xml"/><Relationship Id="rId159" Type="http://schemas.openxmlformats.org/officeDocument/2006/relationships/slide" Target="slides/slide205.xml"/><Relationship Id="rId170" Type="http://schemas.openxmlformats.org/officeDocument/2006/relationships/slide" Target="slides/slide216.xml"/><Relationship Id="rId107" Type="http://schemas.openxmlformats.org/officeDocument/2006/relationships/slide" Target="slides/slide119.xml"/><Relationship Id="rId11" Type="http://schemas.openxmlformats.org/officeDocument/2006/relationships/slide" Target="slides/slide17.xml"/><Relationship Id="rId32" Type="http://schemas.openxmlformats.org/officeDocument/2006/relationships/slide" Target="slides/slide38.xml"/><Relationship Id="rId53" Type="http://schemas.openxmlformats.org/officeDocument/2006/relationships/slide" Target="slides/slide62.xml"/><Relationship Id="rId74" Type="http://schemas.openxmlformats.org/officeDocument/2006/relationships/slide" Target="slides/slide84.xml"/><Relationship Id="rId128" Type="http://schemas.openxmlformats.org/officeDocument/2006/relationships/slide" Target="slides/slide145.xml"/><Relationship Id="rId149" Type="http://schemas.openxmlformats.org/officeDocument/2006/relationships/slide" Target="slides/slide187.xml"/><Relationship Id="rId5" Type="http://schemas.openxmlformats.org/officeDocument/2006/relationships/slide" Target="slides/slide11.xml"/><Relationship Id="rId95" Type="http://schemas.openxmlformats.org/officeDocument/2006/relationships/slide" Target="slides/slide107.xml"/><Relationship Id="rId160" Type="http://schemas.openxmlformats.org/officeDocument/2006/relationships/slide" Target="slides/slide206.xml"/><Relationship Id="rId22" Type="http://schemas.openxmlformats.org/officeDocument/2006/relationships/slide" Target="slides/slide28.xml"/><Relationship Id="rId43" Type="http://schemas.openxmlformats.org/officeDocument/2006/relationships/slide" Target="slides/slide52.xml"/><Relationship Id="rId64" Type="http://schemas.openxmlformats.org/officeDocument/2006/relationships/slide" Target="slides/slide74.xml"/><Relationship Id="rId118" Type="http://schemas.openxmlformats.org/officeDocument/2006/relationships/slide" Target="slides/slide134.xml"/><Relationship Id="rId139" Type="http://schemas.openxmlformats.org/officeDocument/2006/relationships/slide" Target="slides/slide177.xml"/><Relationship Id="rId85" Type="http://schemas.openxmlformats.org/officeDocument/2006/relationships/slide" Target="slides/slide96.xml"/><Relationship Id="rId150" Type="http://schemas.openxmlformats.org/officeDocument/2006/relationships/slide" Target="slides/slide196.xml"/><Relationship Id="rId171" Type="http://schemas.openxmlformats.org/officeDocument/2006/relationships/slide" Target="slides/slide217.xml"/><Relationship Id="rId12" Type="http://schemas.openxmlformats.org/officeDocument/2006/relationships/slide" Target="slides/slide18.xml"/><Relationship Id="rId33" Type="http://schemas.openxmlformats.org/officeDocument/2006/relationships/slide" Target="slides/slide39.xml"/><Relationship Id="rId108" Type="http://schemas.openxmlformats.org/officeDocument/2006/relationships/slide" Target="slides/slide120.xml"/><Relationship Id="rId129" Type="http://schemas.openxmlformats.org/officeDocument/2006/relationships/slide" Target="slides/slide146.xml"/><Relationship Id="rId54" Type="http://schemas.openxmlformats.org/officeDocument/2006/relationships/slide" Target="slides/slide63.xml"/><Relationship Id="rId70" Type="http://schemas.openxmlformats.org/officeDocument/2006/relationships/slide" Target="slides/slide80.xml"/><Relationship Id="rId75" Type="http://schemas.openxmlformats.org/officeDocument/2006/relationships/slide" Target="slides/slide85.xml"/><Relationship Id="rId91" Type="http://schemas.openxmlformats.org/officeDocument/2006/relationships/slide" Target="slides/slide102.xml"/><Relationship Id="rId96" Type="http://schemas.openxmlformats.org/officeDocument/2006/relationships/slide" Target="slides/slide108.xml"/><Relationship Id="rId140" Type="http://schemas.openxmlformats.org/officeDocument/2006/relationships/slide" Target="slides/slide178.xml"/><Relationship Id="rId145" Type="http://schemas.openxmlformats.org/officeDocument/2006/relationships/slide" Target="slides/slide183.xml"/><Relationship Id="rId161" Type="http://schemas.openxmlformats.org/officeDocument/2006/relationships/slide" Target="slides/slide207.xml"/><Relationship Id="rId166" Type="http://schemas.openxmlformats.org/officeDocument/2006/relationships/slide" Target="slides/slide212.xml"/><Relationship Id="rId1" Type="http://schemas.openxmlformats.org/officeDocument/2006/relationships/slide" Target="slides/slide1.xml"/><Relationship Id="rId6" Type="http://schemas.openxmlformats.org/officeDocument/2006/relationships/slide" Target="slides/slide12.xml"/><Relationship Id="rId23" Type="http://schemas.openxmlformats.org/officeDocument/2006/relationships/slide" Target="slides/slide29.xml"/><Relationship Id="rId28" Type="http://schemas.openxmlformats.org/officeDocument/2006/relationships/slide" Target="slides/slide34.xml"/><Relationship Id="rId49" Type="http://schemas.openxmlformats.org/officeDocument/2006/relationships/slide" Target="slides/slide58.xml"/><Relationship Id="rId114" Type="http://schemas.openxmlformats.org/officeDocument/2006/relationships/slide" Target="slides/slide130.xml"/><Relationship Id="rId119" Type="http://schemas.openxmlformats.org/officeDocument/2006/relationships/slide" Target="slides/slide135.xml"/><Relationship Id="rId44" Type="http://schemas.openxmlformats.org/officeDocument/2006/relationships/slide" Target="slides/slide53.xml"/><Relationship Id="rId60" Type="http://schemas.openxmlformats.org/officeDocument/2006/relationships/slide" Target="slides/slide70.xml"/><Relationship Id="rId65" Type="http://schemas.openxmlformats.org/officeDocument/2006/relationships/slide" Target="slides/slide75.xml"/><Relationship Id="rId81" Type="http://schemas.openxmlformats.org/officeDocument/2006/relationships/slide" Target="slides/slide92.xml"/><Relationship Id="rId86" Type="http://schemas.openxmlformats.org/officeDocument/2006/relationships/slide" Target="slides/slide97.xml"/><Relationship Id="rId130" Type="http://schemas.openxmlformats.org/officeDocument/2006/relationships/slide" Target="slides/slide147.xml"/><Relationship Id="rId135" Type="http://schemas.openxmlformats.org/officeDocument/2006/relationships/slide" Target="slides/slide158.xml"/><Relationship Id="rId151" Type="http://schemas.openxmlformats.org/officeDocument/2006/relationships/slide" Target="slides/slide197.xml"/><Relationship Id="rId156" Type="http://schemas.openxmlformats.org/officeDocument/2006/relationships/slide" Target="slides/slide202.xml"/><Relationship Id="rId172" Type="http://schemas.openxmlformats.org/officeDocument/2006/relationships/slide" Target="slides/slide253.xml"/><Relationship Id="rId13" Type="http://schemas.openxmlformats.org/officeDocument/2006/relationships/slide" Target="slides/slide19.xml"/><Relationship Id="rId18" Type="http://schemas.openxmlformats.org/officeDocument/2006/relationships/slide" Target="slides/slide24.xml"/><Relationship Id="rId39" Type="http://schemas.openxmlformats.org/officeDocument/2006/relationships/slide" Target="slides/slide47.xml"/><Relationship Id="rId109" Type="http://schemas.openxmlformats.org/officeDocument/2006/relationships/slide" Target="slides/slide121.xml"/><Relationship Id="rId34" Type="http://schemas.openxmlformats.org/officeDocument/2006/relationships/slide" Target="slides/slide40.xml"/><Relationship Id="rId50" Type="http://schemas.openxmlformats.org/officeDocument/2006/relationships/slide" Target="slides/slide59.xml"/><Relationship Id="rId55" Type="http://schemas.openxmlformats.org/officeDocument/2006/relationships/slide" Target="slides/slide64.xml"/><Relationship Id="rId76" Type="http://schemas.openxmlformats.org/officeDocument/2006/relationships/slide" Target="slides/slide86.xml"/><Relationship Id="rId97" Type="http://schemas.openxmlformats.org/officeDocument/2006/relationships/slide" Target="slides/slide109.xml"/><Relationship Id="rId104" Type="http://schemas.openxmlformats.org/officeDocument/2006/relationships/slide" Target="slides/slide116.xml"/><Relationship Id="rId120" Type="http://schemas.openxmlformats.org/officeDocument/2006/relationships/slide" Target="slides/slide136.xml"/><Relationship Id="rId125" Type="http://schemas.openxmlformats.org/officeDocument/2006/relationships/slide" Target="slides/slide141.xml"/><Relationship Id="rId141" Type="http://schemas.openxmlformats.org/officeDocument/2006/relationships/slide" Target="slides/slide179.xml"/><Relationship Id="rId146" Type="http://schemas.openxmlformats.org/officeDocument/2006/relationships/slide" Target="slides/slide184.xml"/><Relationship Id="rId167" Type="http://schemas.openxmlformats.org/officeDocument/2006/relationships/slide" Target="slides/slide213.xml"/><Relationship Id="rId7" Type="http://schemas.openxmlformats.org/officeDocument/2006/relationships/slide" Target="slides/slide13.xml"/><Relationship Id="rId71" Type="http://schemas.openxmlformats.org/officeDocument/2006/relationships/slide" Target="slides/slide81.xml"/><Relationship Id="rId92" Type="http://schemas.openxmlformats.org/officeDocument/2006/relationships/slide" Target="slides/slide103.xml"/><Relationship Id="rId162" Type="http://schemas.openxmlformats.org/officeDocument/2006/relationships/slide" Target="slides/slide208.xml"/><Relationship Id="rId2" Type="http://schemas.openxmlformats.org/officeDocument/2006/relationships/slide" Target="slides/slide2.xml"/><Relationship Id="rId29" Type="http://schemas.openxmlformats.org/officeDocument/2006/relationships/slide" Target="slides/slide35.xml"/><Relationship Id="rId24" Type="http://schemas.openxmlformats.org/officeDocument/2006/relationships/slide" Target="slides/slide30.xml"/><Relationship Id="rId40" Type="http://schemas.openxmlformats.org/officeDocument/2006/relationships/slide" Target="slides/slide48.xml"/><Relationship Id="rId45" Type="http://schemas.openxmlformats.org/officeDocument/2006/relationships/slide" Target="slides/slide54.xml"/><Relationship Id="rId66" Type="http://schemas.openxmlformats.org/officeDocument/2006/relationships/slide" Target="slides/slide76.xml"/><Relationship Id="rId87" Type="http://schemas.openxmlformats.org/officeDocument/2006/relationships/slide" Target="slides/slide98.xml"/><Relationship Id="rId110" Type="http://schemas.openxmlformats.org/officeDocument/2006/relationships/slide" Target="slides/slide122.xml"/><Relationship Id="rId115" Type="http://schemas.openxmlformats.org/officeDocument/2006/relationships/slide" Target="slides/slide131.xml"/><Relationship Id="rId131" Type="http://schemas.openxmlformats.org/officeDocument/2006/relationships/slide" Target="slides/slide148.xml"/><Relationship Id="rId136" Type="http://schemas.openxmlformats.org/officeDocument/2006/relationships/slide" Target="slides/slide174.xml"/><Relationship Id="rId157" Type="http://schemas.openxmlformats.org/officeDocument/2006/relationships/slide" Target="slides/slide203.xml"/><Relationship Id="rId61" Type="http://schemas.openxmlformats.org/officeDocument/2006/relationships/slide" Target="slides/slide71.xml"/><Relationship Id="rId82" Type="http://schemas.openxmlformats.org/officeDocument/2006/relationships/slide" Target="slides/slide93.xml"/><Relationship Id="rId152" Type="http://schemas.openxmlformats.org/officeDocument/2006/relationships/slide" Target="slides/slide198.xml"/><Relationship Id="rId19" Type="http://schemas.openxmlformats.org/officeDocument/2006/relationships/slide" Target="slides/slide25.xml"/><Relationship Id="rId14" Type="http://schemas.openxmlformats.org/officeDocument/2006/relationships/slide" Target="slides/slide20.xml"/><Relationship Id="rId30" Type="http://schemas.openxmlformats.org/officeDocument/2006/relationships/slide" Target="slides/slide36.xml"/><Relationship Id="rId35" Type="http://schemas.openxmlformats.org/officeDocument/2006/relationships/slide" Target="slides/slide42.xml"/><Relationship Id="rId56" Type="http://schemas.openxmlformats.org/officeDocument/2006/relationships/slide" Target="slides/slide65.xml"/><Relationship Id="rId77" Type="http://schemas.openxmlformats.org/officeDocument/2006/relationships/slide" Target="slides/slide87.xml"/><Relationship Id="rId100" Type="http://schemas.openxmlformats.org/officeDocument/2006/relationships/slide" Target="slides/slide112.xml"/><Relationship Id="rId105" Type="http://schemas.openxmlformats.org/officeDocument/2006/relationships/slide" Target="slides/slide117.xml"/><Relationship Id="rId126" Type="http://schemas.openxmlformats.org/officeDocument/2006/relationships/slide" Target="slides/slide143.xml"/><Relationship Id="rId147" Type="http://schemas.openxmlformats.org/officeDocument/2006/relationships/slide" Target="slides/slide185.xml"/><Relationship Id="rId168" Type="http://schemas.openxmlformats.org/officeDocument/2006/relationships/slide" Target="slides/slide214.xml"/><Relationship Id="rId8" Type="http://schemas.openxmlformats.org/officeDocument/2006/relationships/slide" Target="slides/slide14.xml"/><Relationship Id="rId51" Type="http://schemas.openxmlformats.org/officeDocument/2006/relationships/slide" Target="slides/slide60.xml"/><Relationship Id="rId72" Type="http://schemas.openxmlformats.org/officeDocument/2006/relationships/slide" Target="slides/slide82.xml"/><Relationship Id="rId93" Type="http://schemas.openxmlformats.org/officeDocument/2006/relationships/slide" Target="slides/slide104.xml"/><Relationship Id="rId98" Type="http://schemas.openxmlformats.org/officeDocument/2006/relationships/slide" Target="slides/slide110.xml"/><Relationship Id="rId121" Type="http://schemas.openxmlformats.org/officeDocument/2006/relationships/slide" Target="slides/slide137.xml"/><Relationship Id="rId142" Type="http://schemas.openxmlformats.org/officeDocument/2006/relationships/slide" Target="slides/slide180.xml"/><Relationship Id="rId163" Type="http://schemas.openxmlformats.org/officeDocument/2006/relationships/slide" Target="slides/slide209.xml"/><Relationship Id="rId3" Type="http://schemas.openxmlformats.org/officeDocument/2006/relationships/slide" Target="slides/slide4.xml"/><Relationship Id="rId25" Type="http://schemas.openxmlformats.org/officeDocument/2006/relationships/slide" Target="slides/slide31.xml"/><Relationship Id="rId46" Type="http://schemas.openxmlformats.org/officeDocument/2006/relationships/slide" Target="slides/slide55.xml"/><Relationship Id="rId67" Type="http://schemas.openxmlformats.org/officeDocument/2006/relationships/slide" Target="slides/slide77.xml"/><Relationship Id="rId116" Type="http://schemas.openxmlformats.org/officeDocument/2006/relationships/slide" Target="slides/slide132.xml"/><Relationship Id="rId137" Type="http://schemas.openxmlformats.org/officeDocument/2006/relationships/slide" Target="slides/slide175.xml"/><Relationship Id="rId158" Type="http://schemas.openxmlformats.org/officeDocument/2006/relationships/slide" Target="slides/slide204.xml"/><Relationship Id="rId20" Type="http://schemas.openxmlformats.org/officeDocument/2006/relationships/slide" Target="slides/slide26.xml"/><Relationship Id="rId41" Type="http://schemas.openxmlformats.org/officeDocument/2006/relationships/slide" Target="slides/slide49.xml"/><Relationship Id="rId62" Type="http://schemas.openxmlformats.org/officeDocument/2006/relationships/slide" Target="slides/slide72.xml"/><Relationship Id="rId83" Type="http://schemas.openxmlformats.org/officeDocument/2006/relationships/slide" Target="slides/slide94.xml"/><Relationship Id="rId88" Type="http://schemas.openxmlformats.org/officeDocument/2006/relationships/slide" Target="slides/slide99.xml"/><Relationship Id="rId111" Type="http://schemas.openxmlformats.org/officeDocument/2006/relationships/slide" Target="slides/slide123.xml"/><Relationship Id="rId132" Type="http://schemas.openxmlformats.org/officeDocument/2006/relationships/slide" Target="slides/slide149.xml"/><Relationship Id="rId153" Type="http://schemas.openxmlformats.org/officeDocument/2006/relationships/slide" Target="slides/slide199.xml"/><Relationship Id="rId15" Type="http://schemas.openxmlformats.org/officeDocument/2006/relationships/slide" Target="slides/slide21.xml"/><Relationship Id="rId36" Type="http://schemas.openxmlformats.org/officeDocument/2006/relationships/slide" Target="slides/slide43.xml"/><Relationship Id="rId57" Type="http://schemas.openxmlformats.org/officeDocument/2006/relationships/slide" Target="slides/slide67.xml"/><Relationship Id="rId106" Type="http://schemas.openxmlformats.org/officeDocument/2006/relationships/slide" Target="slides/slide118.xml"/><Relationship Id="rId127" Type="http://schemas.openxmlformats.org/officeDocument/2006/relationships/slide" Target="slides/slide144.xml"/><Relationship Id="rId10" Type="http://schemas.openxmlformats.org/officeDocument/2006/relationships/slide" Target="slides/slide16.xml"/><Relationship Id="rId31" Type="http://schemas.openxmlformats.org/officeDocument/2006/relationships/slide" Target="slides/slide37.xml"/><Relationship Id="rId52" Type="http://schemas.openxmlformats.org/officeDocument/2006/relationships/slide" Target="slides/slide61.xml"/><Relationship Id="rId73" Type="http://schemas.openxmlformats.org/officeDocument/2006/relationships/slide" Target="slides/slide83.xml"/><Relationship Id="rId78" Type="http://schemas.openxmlformats.org/officeDocument/2006/relationships/slide" Target="slides/slide88.xml"/><Relationship Id="rId94" Type="http://schemas.openxmlformats.org/officeDocument/2006/relationships/slide" Target="slides/slide106.xml"/><Relationship Id="rId99" Type="http://schemas.openxmlformats.org/officeDocument/2006/relationships/slide" Target="slides/slide111.xml"/><Relationship Id="rId101" Type="http://schemas.openxmlformats.org/officeDocument/2006/relationships/slide" Target="slides/slide113.xml"/><Relationship Id="rId122" Type="http://schemas.openxmlformats.org/officeDocument/2006/relationships/slide" Target="slides/slide138.xml"/><Relationship Id="rId143" Type="http://schemas.openxmlformats.org/officeDocument/2006/relationships/slide" Target="slides/slide181.xml"/><Relationship Id="rId148" Type="http://schemas.openxmlformats.org/officeDocument/2006/relationships/slide" Target="slides/slide186.xml"/><Relationship Id="rId164" Type="http://schemas.openxmlformats.org/officeDocument/2006/relationships/slide" Target="slides/slide210.xml"/><Relationship Id="rId169" Type="http://schemas.openxmlformats.org/officeDocument/2006/relationships/slide" Target="slides/slide215.xml"/><Relationship Id="rId4" Type="http://schemas.openxmlformats.org/officeDocument/2006/relationships/slide" Target="slides/slide5.xml"/><Relationship Id="rId9" Type="http://schemas.openxmlformats.org/officeDocument/2006/relationships/slide" Target="slides/slide15.xml"/><Relationship Id="rId26" Type="http://schemas.openxmlformats.org/officeDocument/2006/relationships/slide" Target="slides/slide32.xml"/><Relationship Id="rId47" Type="http://schemas.openxmlformats.org/officeDocument/2006/relationships/slide" Target="slides/slide56.xml"/><Relationship Id="rId68" Type="http://schemas.openxmlformats.org/officeDocument/2006/relationships/slide" Target="slides/slide78.xml"/><Relationship Id="rId89" Type="http://schemas.openxmlformats.org/officeDocument/2006/relationships/slide" Target="slides/slide100.xml"/><Relationship Id="rId112" Type="http://schemas.openxmlformats.org/officeDocument/2006/relationships/slide" Target="slides/slide127.xml"/><Relationship Id="rId133" Type="http://schemas.openxmlformats.org/officeDocument/2006/relationships/slide" Target="slides/slide150.xml"/><Relationship Id="rId154" Type="http://schemas.openxmlformats.org/officeDocument/2006/relationships/slide" Target="slides/slide200.xml"/><Relationship Id="rId16" Type="http://schemas.openxmlformats.org/officeDocument/2006/relationships/slide" Target="slides/slide22.xml"/><Relationship Id="rId37" Type="http://schemas.openxmlformats.org/officeDocument/2006/relationships/slide" Target="slides/slide45.xml"/><Relationship Id="rId58" Type="http://schemas.openxmlformats.org/officeDocument/2006/relationships/slide" Target="slides/slide68.xml"/><Relationship Id="rId79" Type="http://schemas.openxmlformats.org/officeDocument/2006/relationships/slide" Target="slides/slide90.xml"/><Relationship Id="rId102" Type="http://schemas.openxmlformats.org/officeDocument/2006/relationships/slide" Target="slides/slide114.xml"/><Relationship Id="rId123" Type="http://schemas.openxmlformats.org/officeDocument/2006/relationships/slide" Target="slides/slide139.xml"/><Relationship Id="rId144" Type="http://schemas.openxmlformats.org/officeDocument/2006/relationships/slide" Target="slides/slide182.xml"/><Relationship Id="rId90" Type="http://schemas.openxmlformats.org/officeDocument/2006/relationships/slide" Target="slides/slide101.xml"/><Relationship Id="rId165" Type="http://schemas.openxmlformats.org/officeDocument/2006/relationships/slide" Target="slides/slide211.xml"/><Relationship Id="rId27" Type="http://schemas.openxmlformats.org/officeDocument/2006/relationships/slide" Target="slides/slide33.xml"/><Relationship Id="rId48" Type="http://schemas.openxmlformats.org/officeDocument/2006/relationships/slide" Target="slides/slide57.xml"/><Relationship Id="rId69" Type="http://schemas.openxmlformats.org/officeDocument/2006/relationships/slide" Target="slides/slide79.xml"/><Relationship Id="rId113" Type="http://schemas.openxmlformats.org/officeDocument/2006/relationships/slide" Target="slides/slide129.xml"/><Relationship Id="rId134" Type="http://schemas.openxmlformats.org/officeDocument/2006/relationships/slide" Target="slides/slide156.xml"/><Relationship Id="rId80" Type="http://schemas.openxmlformats.org/officeDocument/2006/relationships/slide" Target="slides/slide91.xml"/><Relationship Id="rId155" Type="http://schemas.openxmlformats.org/officeDocument/2006/relationships/slide" Target="slides/slide201.xml"/><Relationship Id="rId17" Type="http://schemas.openxmlformats.org/officeDocument/2006/relationships/slide" Target="slides/slide23.xml"/><Relationship Id="rId38" Type="http://schemas.openxmlformats.org/officeDocument/2006/relationships/slide" Target="slides/slide46.xml"/><Relationship Id="rId59" Type="http://schemas.openxmlformats.org/officeDocument/2006/relationships/slide" Target="slides/slide69.xml"/><Relationship Id="rId103" Type="http://schemas.openxmlformats.org/officeDocument/2006/relationships/slide" Target="slides/slide115.xml"/><Relationship Id="rId124" Type="http://schemas.openxmlformats.org/officeDocument/2006/relationships/slide" Target="slides/slide14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pPr>
              <a:defRPr/>
            </a:pPr>
            <a:fld id="{DE6060DD-4E68-496A-A839-D0ACA7C1F05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0921554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24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457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11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105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614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i="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pPr>
              <a:defRPr/>
            </a:pPr>
            <a:fld id="{B5D3A1DE-3739-4164-80FD-D4002AC3DD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882719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F28FE1B-9817-4B84-9AD0-6C51BD20AF1F}" type="slidenum">
              <a:rPr lang="en-US" altLang="en-US" smtClean="0"/>
              <a:pPr eaLnBrk="1" hangingPunct="1">
                <a:spcBef>
                  <a:spcPct val="50000"/>
                </a:spcBef>
              </a:pPr>
              <a:t>1</a:t>
            </a:fld>
            <a:endParaRPr lang="en-US" altLang="en-US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C97E3D9-29E5-4B67-8477-AD49A5CC214C}" type="slidenum">
              <a:rPr lang="en-US" altLang="en-US" smtClean="0"/>
              <a:pPr eaLnBrk="1" hangingPunct="1">
                <a:spcBef>
                  <a:spcPct val="50000"/>
                </a:spcBef>
              </a:pPr>
              <a:t>12</a:t>
            </a:fld>
            <a:endParaRPr lang="en-US" altLang="en-US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B5B1E5D-3EE4-4CD2-8381-AEE63798CE35}" type="slidenum">
              <a:rPr lang="en-US" altLang="en-US" smtClean="0"/>
              <a:pPr eaLnBrk="1" hangingPunct="1">
                <a:spcBef>
                  <a:spcPct val="50000"/>
                </a:spcBef>
              </a:pPr>
              <a:t>103</a:t>
            </a:fld>
            <a:endParaRPr lang="en-US" altLang="en-US"/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604EE8D-8617-45EC-B782-91F9E5796DE4}" type="slidenum">
              <a:rPr lang="en-US" altLang="en-US" smtClean="0"/>
              <a:pPr eaLnBrk="1" hangingPunct="1">
                <a:spcBef>
                  <a:spcPct val="50000"/>
                </a:spcBef>
              </a:pPr>
              <a:t>104</a:t>
            </a:fld>
            <a:endParaRPr lang="en-US" altLang="en-US"/>
          </a:p>
        </p:txBody>
      </p:sp>
      <p:sp>
        <p:nvSpPr>
          <p:cNvPr id="329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9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597AAF2-DF48-4123-951D-F536E56FF135}" type="slidenum">
              <a:rPr lang="en-US" altLang="en-US" smtClean="0"/>
              <a:pPr eaLnBrk="1" hangingPunct="1">
                <a:spcBef>
                  <a:spcPct val="50000"/>
                </a:spcBef>
              </a:pPr>
              <a:t>105</a:t>
            </a:fld>
            <a:endParaRPr lang="en-US" altLang="en-US"/>
          </a:p>
        </p:txBody>
      </p:sp>
      <p:sp>
        <p:nvSpPr>
          <p:cNvPr id="330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0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18D3146-3636-4769-AB52-C0E109E85474}" type="slidenum">
              <a:rPr lang="en-US" altLang="en-US" smtClean="0"/>
              <a:pPr eaLnBrk="1" hangingPunct="1">
                <a:spcBef>
                  <a:spcPct val="50000"/>
                </a:spcBef>
              </a:pPr>
              <a:t>106</a:t>
            </a:fld>
            <a:endParaRPr lang="en-US" altLang="en-US"/>
          </a:p>
        </p:txBody>
      </p:sp>
      <p:sp>
        <p:nvSpPr>
          <p:cNvPr id="331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1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32CD67E-4F1A-4293-82E4-7E0E0F9288B2}" type="slidenum">
              <a:rPr lang="en-US" altLang="en-US" smtClean="0"/>
              <a:pPr eaLnBrk="1" hangingPunct="1">
                <a:spcBef>
                  <a:spcPct val="50000"/>
                </a:spcBef>
              </a:pPr>
              <a:t>107</a:t>
            </a:fld>
            <a:endParaRPr lang="en-US" altLang="en-US"/>
          </a:p>
        </p:txBody>
      </p:sp>
      <p:sp>
        <p:nvSpPr>
          <p:cNvPr id="332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2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B9C1B40-4345-4BB8-9D98-DDC66887249E}" type="slidenum">
              <a:rPr lang="en-US" altLang="en-US" smtClean="0"/>
              <a:pPr eaLnBrk="1" hangingPunct="1">
                <a:spcBef>
                  <a:spcPct val="50000"/>
                </a:spcBef>
              </a:pPr>
              <a:t>108</a:t>
            </a:fld>
            <a:endParaRPr lang="en-US" altLang="en-US"/>
          </a:p>
        </p:txBody>
      </p:sp>
      <p:sp>
        <p:nvSpPr>
          <p:cNvPr id="333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3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57746FB-8F97-410E-84EB-CF38D66CD9DB}" type="slidenum">
              <a:rPr lang="en-US" altLang="en-US" smtClean="0"/>
              <a:pPr eaLnBrk="1" hangingPunct="1">
                <a:spcBef>
                  <a:spcPct val="50000"/>
                </a:spcBef>
              </a:pPr>
              <a:t>109</a:t>
            </a:fld>
            <a:endParaRPr lang="en-US" altLang="en-US"/>
          </a:p>
        </p:txBody>
      </p:sp>
      <p:sp>
        <p:nvSpPr>
          <p:cNvPr id="334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110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FEB9A9-5649-495D-A728-5E8003D20A20}" type="slidenum">
              <a:rPr lang="en-US" altLang="en-US" smtClean="0"/>
              <a:pPr eaLnBrk="1" hangingPunct="1">
                <a:spcBef>
                  <a:spcPct val="50000"/>
                </a:spcBef>
              </a:pPr>
              <a:t>111</a:t>
            </a:fld>
            <a:endParaRPr lang="en-US" altLang="en-US"/>
          </a:p>
        </p:txBody>
      </p:sp>
      <p:sp>
        <p:nvSpPr>
          <p:cNvPr id="336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6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63FAFF5-AAE7-4AC8-91F2-4D55BB667CA4}" type="slidenum">
              <a:rPr lang="en-US" altLang="en-US" smtClean="0"/>
              <a:pPr eaLnBrk="1" hangingPunct="1">
                <a:spcBef>
                  <a:spcPct val="50000"/>
                </a:spcBef>
              </a:pPr>
              <a:t>112</a:t>
            </a:fld>
            <a:endParaRPr lang="en-US" altLang="en-US"/>
          </a:p>
        </p:txBody>
      </p:sp>
      <p:sp>
        <p:nvSpPr>
          <p:cNvPr id="337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C6B626D-F877-4A17-897E-D13F090FEBC0}" type="slidenum">
              <a:rPr lang="en-US" altLang="en-US" smtClean="0"/>
              <a:pPr eaLnBrk="1" hangingPunct="1">
                <a:spcBef>
                  <a:spcPct val="50000"/>
                </a:spcBef>
              </a:pPr>
              <a:t>13</a:t>
            </a:fld>
            <a:endParaRPr lang="en-US" altLang="en-US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4AB93D4-9057-4849-9F7D-0F151FC5FE87}" type="slidenum">
              <a:rPr lang="en-US" altLang="en-US" smtClean="0"/>
              <a:pPr eaLnBrk="1" hangingPunct="1">
                <a:spcBef>
                  <a:spcPct val="50000"/>
                </a:spcBef>
              </a:pPr>
              <a:t>113</a:t>
            </a:fld>
            <a:endParaRPr lang="en-US" altLang="en-US"/>
          </a:p>
        </p:txBody>
      </p:sp>
      <p:sp>
        <p:nvSpPr>
          <p:cNvPr id="338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8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3D44C23-7006-447D-A54B-DD152E5C8779}" type="slidenum">
              <a:rPr lang="en-US" altLang="en-US" smtClean="0"/>
              <a:pPr eaLnBrk="1" hangingPunct="1">
                <a:spcBef>
                  <a:spcPct val="50000"/>
                </a:spcBef>
              </a:pPr>
              <a:t>114</a:t>
            </a:fld>
            <a:endParaRPr lang="en-US" altLang="en-US"/>
          </a:p>
        </p:txBody>
      </p:sp>
      <p:sp>
        <p:nvSpPr>
          <p:cNvPr id="339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9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BD5DDF4-027A-4E62-A6B1-CA0C56517311}" type="slidenum">
              <a:rPr lang="en-US" altLang="en-US" smtClean="0"/>
              <a:pPr eaLnBrk="1" hangingPunct="1">
                <a:spcBef>
                  <a:spcPct val="50000"/>
                </a:spcBef>
              </a:pPr>
              <a:t>115</a:t>
            </a:fld>
            <a:endParaRPr lang="en-US" altLang="en-US"/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ED1B072-5F73-4330-91CA-0AF02CD36AB7}" type="slidenum">
              <a:rPr lang="en-US" altLang="en-US" smtClean="0"/>
              <a:pPr eaLnBrk="1" hangingPunct="1">
                <a:spcBef>
                  <a:spcPct val="50000"/>
                </a:spcBef>
              </a:pPr>
              <a:t>116</a:t>
            </a:fld>
            <a:endParaRPr lang="en-US" altLang="en-US"/>
          </a:p>
        </p:txBody>
      </p:sp>
      <p:sp>
        <p:nvSpPr>
          <p:cNvPr id="342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2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96383E3-0D21-4A76-85F4-F6F5ABF8D223}" type="slidenum">
              <a:rPr lang="en-US" altLang="en-US" smtClean="0"/>
              <a:pPr eaLnBrk="1" hangingPunct="1">
                <a:spcBef>
                  <a:spcPct val="50000"/>
                </a:spcBef>
              </a:pPr>
              <a:t>117</a:t>
            </a:fld>
            <a:endParaRPr lang="en-US" altLang="en-US"/>
          </a:p>
        </p:txBody>
      </p:sp>
      <p:sp>
        <p:nvSpPr>
          <p:cNvPr id="343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BEB9280-4E3D-429E-87B1-F1E225F5F4F4}" type="slidenum">
              <a:rPr lang="en-US" altLang="en-US" smtClean="0"/>
              <a:pPr eaLnBrk="1" hangingPunct="1">
                <a:spcBef>
                  <a:spcPct val="50000"/>
                </a:spcBef>
              </a:pPr>
              <a:t>118</a:t>
            </a:fld>
            <a:endParaRPr lang="en-US" altLang="en-US"/>
          </a:p>
        </p:txBody>
      </p:sp>
      <p:sp>
        <p:nvSpPr>
          <p:cNvPr id="344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8B1694E-29FA-496F-A111-EBFB60AABCAB}" type="slidenum">
              <a:rPr lang="en-US" altLang="en-US" smtClean="0"/>
              <a:pPr eaLnBrk="1" hangingPunct="1">
                <a:spcBef>
                  <a:spcPct val="50000"/>
                </a:spcBef>
              </a:pPr>
              <a:t>119</a:t>
            </a:fld>
            <a:endParaRPr lang="en-US" altLang="en-US"/>
          </a:p>
        </p:txBody>
      </p:sp>
      <p:sp>
        <p:nvSpPr>
          <p:cNvPr id="345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5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B367A5E-B1B5-4EA5-A303-7F6A79830CF9}" type="slidenum">
              <a:rPr lang="en-US" altLang="en-US" smtClean="0"/>
              <a:pPr eaLnBrk="1" hangingPunct="1">
                <a:spcBef>
                  <a:spcPct val="50000"/>
                </a:spcBef>
              </a:pPr>
              <a:t>120</a:t>
            </a:fld>
            <a:endParaRPr lang="en-US" altLang="en-US"/>
          </a:p>
        </p:txBody>
      </p:sp>
      <p:sp>
        <p:nvSpPr>
          <p:cNvPr id="346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AE958FD-7D22-4641-857B-4984C6881FA4}" type="slidenum">
              <a:rPr lang="en-US" altLang="en-US" smtClean="0"/>
              <a:pPr eaLnBrk="1" hangingPunct="1">
                <a:spcBef>
                  <a:spcPct val="50000"/>
                </a:spcBef>
              </a:pPr>
              <a:t>121</a:t>
            </a:fld>
            <a:endParaRPr lang="en-US" altLang="en-US"/>
          </a:p>
        </p:txBody>
      </p:sp>
      <p:sp>
        <p:nvSpPr>
          <p:cNvPr id="347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DEEAA82-E849-43B4-BEB3-B0519F94FCB9}" type="slidenum">
              <a:rPr lang="en-US" altLang="en-US" smtClean="0"/>
              <a:pPr eaLnBrk="1" hangingPunct="1">
                <a:spcBef>
                  <a:spcPct val="50000"/>
                </a:spcBef>
              </a:pPr>
              <a:t>122</a:t>
            </a:fld>
            <a:endParaRPr lang="en-US" altLang="en-US"/>
          </a:p>
        </p:txBody>
      </p:sp>
      <p:sp>
        <p:nvSpPr>
          <p:cNvPr id="348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4803094-49B0-4A01-9F32-7714F948DEFB}" type="slidenum">
              <a:rPr lang="en-US" altLang="en-US" smtClean="0"/>
              <a:pPr eaLnBrk="1" hangingPunct="1">
                <a:spcBef>
                  <a:spcPct val="50000"/>
                </a:spcBef>
              </a:pPr>
              <a:t>14</a:t>
            </a:fld>
            <a:endParaRPr lang="en-US" altLang="en-US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DE5ECFA-4FF6-48EE-8796-394E079C0F29}" type="slidenum">
              <a:rPr lang="en-US" altLang="en-US" smtClean="0"/>
              <a:pPr eaLnBrk="1" hangingPunct="1">
                <a:spcBef>
                  <a:spcPct val="50000"/>
                </a:spcBef>
              </a:pPr>
              <a:t>123</a:t>
            </a:fld>
            <a:endParaRPr lang="en-US" altLang="en-US"/>
          </a:p>
        </p:txBody>
      </p:sp>
      <p:sp>
        <p:nvSpPr>
          <p:cNvPr id="349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0BDB49B-6432-4296-9DF6-516965B369EA}" type="slidenum">
              <a:rPr lang="en-US" altLang="en-US" smtClean="0"/>
              <a:pPr eaLnBrk="1" hangingPunct="1">
                <a:spcBef>
                  <a:spcPct val="50000"/>
                </a:spcBef>
              </a:pPr>
              <a:t>124</a:t>
            </a:fld>
            <a:endParaRPr lang="en-US" altLang="en-US"/>
          </a:p>
        </p:txBody>
      </p:sp>
      <p:sp>
        <p:nvSpPr>
          <p:cNvPr id="350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0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14A964B-AA19-4777-871E-C0605427EE8D}" type="slidenum">
              <a:rPr lang="en-US" altLang="en-US" smtClean="0"/>
              <a:pPr eaLnBrk="1" hangingPunct="1">
                <a:spcBef>
                  <a:spcPct val="50000"/>
                </a:spcBef>
              </a:pPr>
              <a:t>125</a:t>
            </a:fld>
            <a:endParaRPr lang="en-US" altLang="en-US"/>
          </a:p>
        </p:txBody>
      </p:sp>
      <p:sp>
        <p:nvSpPr>
          <p:cNvPr id="351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2BD10AE-6EE3-4970-A64D-95B3150F167A}" type="slidenum">
              <a:rPr lang="en-US" altLang="en-US" smtClean="0"/>
              <a:pPr eaLnBrk="1" hangingPunct="1">
                <a:spcBef>
                  <a:spcPct val="50000"/>
                </a:spcBef>
              </a:pPr>
              <a:t>126</a:t>
            </a:fld>
            <a:endParaRPr lang="en-US" altLang="en-US"/>
          </a:p>
        </p:txBody>
      </p:sp>
      <p:sp>
        <p:nvSpPr>
          <p:cNvPr id="352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2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F8A00B9-D498-42E2-BA94-A30FE643A9F4}" type="slidenum">
              <a:rPr lang="en-US" altLang="en-US" smtClean="0"/>
              <a:pPr eaLnBrk="1" hangingPunct="1">
                <a:spcBef>
                  <a:spcPct val="50000"/>
                </a:spcBef>
              </a:pPr>
              <a:t>127</a:t>
            </a:fld>
            <a:endParaRPr lang="en-US" altLang="en-US"/>
          </a:p>
        </p:txBody>
      </p:sp>
      <p:sp>
        <p:nvSpPr>
          <p:cNvPr id="354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4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2DC3412-2443-418C-BB8A-B85F294A9413}" type="slidenum">
              <a:rPr lang="en-US" altLang="en-US" smtClean="0"/>
              <a:pPr eaLnBrk="1" hangingPunct="1">
                <a:spcBef>
                  <a:spcPct val="50000"/>
                </a:spcBef>
              </a:pPr>
              <a:t>128</a:t>
            </a:fld>
            <a:endParaRPr lang="en-US" altLang="en-US"/>
          </a:p>
        </p:txBody>
      </p:sp>
      <p:sp>
        <p:nvSpPr>
          <p:cNvPr id="355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5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E2F9A4-C93E-43BC-817D-293BBE4F51F1}" type="slidenum">
              <a:rPr lang="en-US" altLang="en-US" smtClean="0"/>
              <a:pPr eaLnBrk="1" hangingPunct="1">
                <a:spcBef>
                  <a:spcPct val="50000"/>
                </a:spcBef>
              </a:pPr>
              <a:t>129</a:t>
            </a:fld>
            <a:endParaRPr lang="en-US" altLang="en-US"/>
          </a:p>
        </p:txBody>
      </p:sp>
      <p:sp>
        <p:nvSpPr>
          <p:cNvPr id="362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2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C0E8684-1277-429F-97F5-631BC23D986A}" type="slidenum">
              <a:rPr lang="en-US" altLang="en-US" smtClean="0"/>
              <a:pPr eaLnBrk="1" hangingPunct="1">
                <a:spcBef>
                  <a:spcPct val="50000"/>
                </a:spcBef>
              </a:pPr>
              <a:t>130</a:t>
            </a:fld>
            <a:endParaRPr lang="en-US" altLang="en-US"/>
          </a:p>
        </p:txBody>
      </p:sp>
      <p:sp>
        <p:nvSpPr>
          <p:cNvPr id="363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3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EDC3C80-D10A-408D-9E0F-93833C9021A8}" type="slidenum">
              <a:rPr lang="en-US" altLang="en-US" smtClean="0"/>
              <a:pPr eaLnBrk="1" hangingPunct="1">
                <a:spcBef>
                  <a:spcPct val="50000"/>
                </a:spcBef>
              </a:pPr>
              <a:t>131</a:t>
            </a:fld>
            <a:endParaRPr lang="en-US" altLang="en-US"/>
          </a:p>
        </p:txBody>
      </p:sp>
      <p:sp>
        <p:nvSpPr>
          <p:cNvPr id="364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4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9DEA6B6-4AEB-400E-AA98-BDFD3CFD0FA2}" type="slidenum">
              <a:rPr lang="en-US" altLang="en-US" smtClean="0"/>
              <a:pPr eaLnBrk="1" hangingPunct="1">
                <a:spcBef>
                  <a:spcPct val="50000"/>
                </a:spcBef>
              </a:pPr>
              <a:t>132</a:t>
            </a:fld>
            <a:endParaRPr lang="en-US" altLang="en-US"/>
          </a:p>
        </p:txBody>
      </p:sp>
      <p:sp>
        <p:nvSpPr>
          <p:cNvPr id="365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5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DEFA6C-D6A2-4F35-A88C-94734CC9F4C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8EE3E1-ED27-4450-A6F4-FECE122923EC}" type="slidenum">
              <a:rPr lang="en-US" altLang="en-US" smtClean="0"/>
              <a:pPr eaLnBrk="1" hangingPunct="1">
                <a:spcBef>
                  <a:spcPct val="50000"/>
                </a:spcBef>
              </a:pPr>
              <a:t>133</a:t>
            </a:fld>
            <a:endParaRPr lang="en-US" altLang="en-US"/>
          </a:p>
        </p:txBody>
      </p:sp>
      <p:sp>
        <p:nvSpPr>
          <p:cNvPr id="366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6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FACA59B-56F6-4333-8354-AB2722BF1A6B}" type="slidenum">
              <a:rPr lang="en-US" altLang="en-US" smtClean="0"/>
              <a:pPr eaLnBrk="1" hangingPunct="1">
                <a:spcBef>
                  <a:spcPct val="50000"/>
                </a:spcBef>
              </a:pPr>
              <a:t>134</a:t>
            </a:fld>
            <a:endParaRPr lang="en-US" altLang="en-US"/>
          </a:p>
        </p:txBody>
      </p:sp>
      <p:sp>
        <p:nvSpPr>
          <p:cNvPr id="367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7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8454E26-CC92-4A98-B99A-A6680CC78B46}" type="slidenum">
              <a:rPr lang="en-US" altLang="en-US" smtClean="0"/>
              <a:pPr eaLnBrk="1" hangingPunct="1">
                <a:spcBef>
                  <a:spcPct val="50000"/>
                </a:spcBef>
              </a:pPr>
              <a:t>135</a:t>
            </a:fld>
            <a:endParaRPr lang="en-US" altLang="en-US"/>
          </a:p>
        </p:txBody>
      </p:sp>
      <p:sp>
        <p:nvSpPr>
          <p:cNvPr id="368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A2D99D9-BAE1-42E5-9D37-40039C5E2C13}" type="slidenum">
              <a:rPr lang="en-US" altLang="en-US" smtClean="0"/>
              <a:pPr eaLnBrk="1" hangingPunct="1">
                <a:spcBef>
                  <a:spcPct val="50000"/>
                </a:spcBef>
              </a:pPr>
              <a:t>136</a:t>
            </a:fld>
            <a:endParaRPr lang="en-US" altLang="en-US"/>
          </a:p>
        </p:txBody>
      </p:sp>
      <p:sp>
        <p:nvSpPr>
          <p:cNvPr id="369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9C90563-619E-42A7-860D-1370B7035AB2}" type="slidenum">
              <a:rPr lang="en-US" altLang="en-US" smtClean="0"/>
              <a:pPr eaLnBrk="1" hangingPunct="1">
                <a:spcBef>
                  <a:spcPct val="50000"/>
                </a:spcBef>
              </a:pPr>
              <a:t>137</a:t>
            </a:fld>
            <a:endParaRPr lang="en-US" altLang="en-US"/>
          </a:p>
        </p:txBody>
      </p:sp>
      <p:sp>
        <p:nvSpPr>
          <p:cNvPr id="370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0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7EC3CEB-D168-465D-91CF-C12FCEFA67DF}" type="slidenum">
              <a:rPr lang="en-US" altLang="en-US" smtClean="0"/>
              <a:pPr eaLnBrk="1" hangingPunct="1">
                <a:spcBef>
                  <a:spcPct val="50000"/>
                </a:spcBef>
              </a:pPr>
              <a:t>138</a:t>
            </a:fld>
            <a:endParaRPr lang="en-US" altLang="en-US"/>
          </a:p>
        </p:txBody>
      </p:sp>
      <p:sp>
        <p:nvSpPr>
          <p:cNvPr id="371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1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20CADF-8B02-410D-AB99-AA356EA2C3DD}" type="slidenum">
              <a:rPr lang="en-US" altLang="en-US" smtClean="0"/>
              <a:pPr eaLnBrk="1" hangingPunct="1">
                <a:spcBef>
                  <a:spcPct val="50000"/>
                </a:spcBef>
              </a:pPr>
              <a:t>139</a:t>
            </a:fld>
            <a:endParaRPr lang="en-US" altLang="en-US"/>
          </a:p>
        </p:txBody>
      </p:sp>
      <p:sp>
        <p:nvSpPr>
          <p:cNvPr id="372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2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D28E9BE-EBFD-41A4-8836-70D6D17BCE58}" type="slidenum">
              <a:rPr lang="en-US" altLang="en-US" smtClean="0"/>
              <a:pPr eaLnBrk="1" hangingPunct="1">
                <a:spcBef>
                  <a:spcPct val="50000"/>
                </a:spcBef>
              </a:pPr>
              <a:t>140</a:t>
            </a:fld>
            <a:endParaRPr lang="en-US" altLang="en-US"/>
          </a:p>
        </p:txBody>
      </p:sp>
      <p:sp>
        <p:nvSpPr>
          <p:cNvPr id="373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3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7B15445-244E-4644-805A-EBBC29D7F694}" type="slidenum">
              <a:rPr lang="en-US" altLang="en-US" smtClean="0"/>
              <a:pPr eaLnBrk="1" hangingPunct="1">
                <a:spcBef>
                  <a:spcPct val="50000"/>
                </a:spcBef>
              </a:pPr>
              <a:t>141</a:t>
            </a:fld>
            <a:endParaRPr lang="en-US" altLang="en-US"/>
          </a:p>
        </p:txBody>
      </p:sp>
      <p:sp>
        <p:nvSpPr>
          <p:cNvPr id="374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4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A6776AB-9534-4ABA-9F41-EF61ACDF7B87}" type="slidenum">
              <a:rPr lang="en-US" altLang="en-US" smtClean="0"/>
              <a:pPr eaLnBrk="1" hangingPunct="1">
                <a:spcBef>
                  <a:spcPct val="50000"/>
                </a:spcBef>
              </a:pPr>
              <a:t>142</a:t>
            </a:fld>
            <a:endParaRPr lang="en-US" altLang="en-US"/>
          </a:p>
        </p:txBody>
      </p:sp>
      <p:sp>
        <p:nvSpPr>
          <p:cNvPr id="375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66747B-9AED-2451-9285-0EF96AF19D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>
            <a:extLst>
              <a:ext uri="{FF2B5EF4-FFF2-40B4-BE49-F238E27FC236}">
                <a16:creationId xmlns:a16="http://schemas.microsoft.com/office/drawing/2014/main" id="{45E4A9C6-ECC5-2A72-E66D-56D3969FC99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DEFA6C-D6A2-4F35-A88C-94734CC9F4C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2243" name="Rectangle 2">
            <a:extLst>
              <a:ext uri="{FF2B5EF4-FFF2-40B4-BE49-F238E27FC236}">
                <a16:creationId xmlns:a16="http://schemas.microsoft.com/office/drawing/2014/main" id="{2074752F-B372-F8CA-CDA5-7E9DCDAF96D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>
            <a:extLst>
              <a:ext uri="{FF2B5EF4-FFF2-40B4-BE49-F238E27FC236}">
                <a16:creationId xmlns:a16="http://schemas.microsoft.com/office/drawing/2014/main" id="{BD7AE9EE-9F97-0E96-9F53-9A10B8F1DEA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32495608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44B9B00-C055-4C9B-B937-69A8E8CC63B1}" type="slidenum">
              <a:rPr lang="en-US" altLang="en-US" smtClean="0"/>
              <a:pPr eaLnBrk="1" hangingPunct="1">
                <a:spcBef>
                  <a:spcPct val="50000"/>
                </a:spcBef>
              </a:pPr>
              <a:t>143</a:t>
            </a:fld>
            <a:endParaRPr lang="en-US" altLang="en-US"/>
          </a:p>
        </p:txBody>
      </p:sp>
      <p:sp>
        <p:nvSpPr>
          <p:cNvPr id="376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6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761B4383-1D9A-4EC8-A8C3-3BD315BB29D9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160</a:t>
            </a:fld>
            <a:endParaRPr lang="en-CA" altLang="en-US"/>
          </a:p>
        </p:txBody>
      </p:sp>
      <p:sp>
        <p:nvSpPr>
          <p:cNvPr id="691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1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defRPr/>
            </a:pPr>
            <a:fld id="{BCC1F70B-1C00-412F-832A-21653A56245E}" type="slidenum">
              <a:rPr lang="en-CA" altLang="en-US" sz="1200" smtClean="0">
                <a:latin typeface="Arial Rounded MT Bold" pitchFamily="34" charset="0"/>
              </a:rPr>
              <a:pPr algn="r">
                <a:defRPr/>
              </a:pPr>
              <a:t>171</a:t>
            </a:fld>
            <a:endParaRPr lang="en-CA" altLang="en-US" sz="1200">
              <a:latin typeface="Arial Rounded MT Bold" pitchFamily="34" charset="0"/>
            </a:endParaRPr>
          </a:p>
        </p:txBody>
      </p:sp>
      <p:sp>
        <p:nvSpPr>
          <p:cNvPr id="131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29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3829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B37D937-B2BD-460B-9AF2-C7212EC8F210}" type="slidenum">
              <a:rPr lang="en-US" altLang="en-US" smtClean="0"/>
              <a:pPr eaLnBrk="1" hangingPunct="1">
                <a:spcBef>
                  <a:spcPct val="50000"/>
                </a:spcBef>
              </a:pPr>
              <a:t>174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57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69316" name="Slide Number Placeholder 3"/>
          <p:cNvSpPr>
            <a:spLocks noGrp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760D7DD4-2E2F-4561-97DD-322D42FD05C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  <a:defRPr/>
              </a:pPr>
              <a:t>175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935012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554EE22-07B2-4A86-BE9D-929CFA2A5D1A}" type="slidenum">
              <a:rPr lang="en-US" altLang="en-US" smtClean="0"/>
              <a:pPr eaLnBrk="1" hangingPunct="1">
                <a:spcBef>
                  <a:spcPct val="50000"/>
                </a:spcBef>
              </a:pPr>
              <a:t>178</a:t>
            </a:fld>
            <a:endParaRPr lang="en-US" altLang="en-US"/>
          </a:p>
        </p:txBody>
      </p:sp>
      <p:sp>
        <p:nvSpPr>
          <p:cNvPr id="385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5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F145124-942D-4CC7-9BAF-E2DE97455006}" type="slidenum">
              <a:rPr lang="en-US" altLang="en-US" smtClean="0"/>
              <a:pPr eaLnBrk="1" hangingPunct="1">
                <a:spcBef>
                  <a:spcPct val="50000"/>
                </a:spcBef>
              </a:pPr>
              <a:t>179</a:t>
            </a:fld>
            <a:endParaRPr lang="en-US" altLang="en-US"/>
          </a:p>
        </p:txBody>
      </p:sp>
      <p:sp>
        <p:nvSpPr>
          <p:cNvPr id="386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6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4E3D261-146D-4D25-9FAA-DAD6D8C06EDF}" type="slidenum">
              <a:rPr lang="en-US" altLang="en-US" smtClean="0"/>
              <a:pPr eaLnBrk="1" hangingPunct="1">
                <a:spcBef>
                  <a:spcPct val="50000"/>
                </a:spcBef>
              </a:pPr>
              <a:t>180</a:t>
            </a:fld>
            <a:endParaRPr lang="en-US" altLang="en-US"/>
          </a:p>
        </p:txBody>
      </p:sp>
      <p:sp>
        <p:nvSpPr>
          <p:cNvPr id="387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7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1AD77FC-8E32-4EA6-B5C3-88F1EF6676E4}" type="slidenum">
              <a:rPr lang="en-US" altLang="en-US" smtClean="0"/>
              <a:pPr eaLnBrk="1" hangingPunct="1">
                <a:spcBef>
                  <a:spcPct val="50000"/>
                </a:spcBef>
              </a:pPr>
              <a:t>181</a:t>
            </a:fld>
            <a:endParaRPr lang="en-US" altLang="en-US"/>
          </a:p>
        </p:txBody>
      </p:sp>
      <p:sp>
        <p:nvSpPr>
          <p:cNvPr id="388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8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67AF152-10E9-4D62-874F-542159F2A968}" type="slidenum">
              <a:rPr lang="en-US" altLang="en-US" smtClean="0"/>
              <a:pPr eaLnBrk="1" hangingPunct="1">
                <a:spcBef>
                  <a:spcPct val="50000"/>
                </a:spcBef>
              </a:pPr>
              <a:t>182</a:t>
            </a:fld>
            <a:endParaRPr lang="en-US" altLang="en-US"/>
          </a:p>
        </p:txBody>
      </p:sp>
      <p:sp>
        <p:nvSpPr>
          <p:cNvPr id="389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CFBAE0-82E3-6A14-D5C3-797DBEE14F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>
            <a:extLst>
              <a:ext uri="{FF2B5EF4-FFF2-40B4-BE49-F238E27FC236}">
                <a16:creationId xmlns:a16="http://schemas.microsoft.com/office/drawing/2014/main" id="{903F8A6B-47F2-7536-DE33-5C0B9E41CBB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DEFA6C-D6A2-4F35-A88C-94734CC9F4C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2243" name="Rectangle 2">
            <a:extLst>
              <a:ext uri="{FF2B5EF4-FFF2-40B4-BE49-F238E27FC236}">
                <a16:creationId xmlns:a16="http://schemas.microsoft.com/office/drawing/2014/main" id="{EA38366E-399A-7F02-3066-51FE7069D40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>
            <a:extLst>
              <a:ext uri="{FF2B5EF4-FFF2-40B4-BE49-F238E27FC236}">
                <a16:creationId xmlns:a16="http://schemas.microsoft.com/office/drawing/2014/main" id="{4C23D817-C4E6-62FA-2DC9-A35C50CA5B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43681881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D40CC5C-7367-4056-9BD9-797884B18E6E}" type="slidenum">
              <a:rPr lang="en-US" altLang="en-US" smtClean="0"/>
              <a:pPr eaLnBrk="1" hangingPunct="1">
                <a:spcBef>
                  <a:spcPct val="50000"/>
                </a:spcBef>
              </a:pPr>
              <a:t>183</a:t>
            </a:fld>
            <a:endParaRPr lang="en-US" altLang="en-US"/>
          </a:p>
        </p:txBody>
      </p:sp>
      <p:sp>
        <p:nvSpPr>
          <p:cNvPr id="390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0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F20D9C3-E7C5-44F2-8AF7-EE1EA7F40382}" type="slidenum">
              <a:rPr lang="en-US" altLang="en-US" smtClean="0"/>
              <a:pPr eaLnBrk="1" hangingPunct="1">
                <a:spcBef>
                  <a:spcPct val="50000"/>
                </a:spcBef>
              </a:pPr>
              <a:t>184</a:t>
            </a:fld>
            <a:endParaRPr lang="en-US" altLang="en-US"/>
          </a:p>
        </p:txBody>
      </p:sp>
      <p:sp>
        <p:nvSpPr>
          <p:cNvPr id="391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1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9D568C2-1480-4805-8F57-0C05F76C5EF9}" type="slidenum">
              <a:rPr lang="en-US" altLang="en-US" smtClean="0"/>
              <a:pPr eaLnBrk="1" hangingPunct="1">
                <a:spcBef>
                  <a:spcPct val="50000"/>
                </a:spcBef>
              </a:pPr>
              <a:t>185</a:t>
            </a:fld>
            <a:endParaRPr lang="en-US" altLang="en-US"/>
          </a:p>
        </p:txBody>
      </p:sp>
      <p:sp>
        <p:nvSpPr>
          <p:cNvPr id="392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2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D49C263-0E62-401C-8FB1-3C3A3C0BC80B}" type="slidenum">
              <a:rPr lang="en-US" altLang="en-US" smtClean="0"/>
              <a:pPr eaLnBrk="1" hangingPunct="1">
                <a:spcBef>
                  <a:spcPct val="50000"/>
                </a:spcBef>
              </a:pPr>
              <a:t>186</a:t>
            </a:fld>
            <a:endParaRPr lang="en-US" altLang="en-US"/>
          </a:p>
        </p:txBody>
      </p:sp>
      <p:sp>
        <p:nvSpPr>
          <p:cNvPr id="393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3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DA174D8-C53D-4121-9AC7-5782D4EA6D56}" type="slidenum">
              <a:rPr lang="en-US" altLang="en-US" smtClean="0"/>
              <a:pPr eaLnBrk="1" hangingPunct="1">
                <a:spcBef>
                  <a:spcPct val="50000"/>
                </a:spcBef>
              </a:pPr>
              <a:t>187</a:t>
            </a:fld>
            <a:endParaRPr lang="en-US" altLang="en-US"/>
          </a:p>
        </p:txBody>
      </p:sp>
      <p:sp>
        <p:nvSpPr>
          <p:cNvPr id="394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DA174D8-C53D-4121-9AC7-5782D4EA6D56}" type="slidenum">
              <a:rPr lang="en-US" altLang="en-US" smtClean="0"/>
              <a:pPr eaLnBrk="1" hangingPunct="1">
                <a:spcBef>
                  <a:spcPct val="50000"/>
                </a:spcBef>
              </a:pPr>
              <a:t>196</a:t>
            </a:fld>
            <a:endParaRPr lang="en-US" altLang="en-US"/>
          </a:p>
        </p:txBody>
      </p:sp>
      <p:sp>
        <p:nvSpPr>
          <p:cNvPr id="394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B8F3B02-966A-434B-9CC2-1A439F88671F}" type="slidenum">
              <a:rPr lang="en-US" altLang="en-US" smtClean="0"/>
              <a:pPr eaLnBrk="1" hangingPunct="1">
                <a:spcBef>
                  <a:spcPct val="50000"/>
                </a:spcBef>
              </a:pPr>
              <a:t>198</a:t>
            </a:fld>
            <a:endParaRPr lang="en-US" altLang="en-US"/>
          </a:p>
        </p:txBody>
      </p:sp>
      <p:sp>
        <p:nvSpPr>
          <p:cNvPr id="395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5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D190895-C17B-4DA3-87D2-CE85037DF346}" type="slidenum">
              <a:rPr lang="en-US" altLang="en-US" smtClean="0"/>
              <a:pPr eaLnBrk="1" hangingPunct="1">
                <a:spcBef>
                  <a:spcPct val="50000"/>
                </a:spcBef>
              </a:pPr>
              <a:t>199</a:t>
            </a:fld>
            <a:endParaRPr lang="en-US" altLang="en-US"/>
          </a:p>
        </p:txBody>
      </p:sp>
      <p:sp>
        <p:nvSpPr>
          <p:cNvPr id="396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6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557BC16-F2D2-4947-808E-F5B81E73CB2D}" type="slidenum">
              <a:rPr lang="en-US" altLang="en-US" smtClean="0"/>
              <a:pPr eaLnBrk="1" hangingPunct="1">
                <a:spcBef>
                  <a:spcPct val="50000"/>
                </a:spcBef>
              </a:pPr>
              <a:t>200</a:t>
            </a:fld>
            <a:endParaRPr lang="en-US" altLang="en-US"/>
          </a:p>
        </p:txBody>
      </p:sp>
      <p:sp>
        <p:nvSpPr>
          <p:cNvPr id="397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7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0573C6-1A14-4E01-B3E4-3D588945402B}" type="slidenum">
              <a:rPr lang="en-US" altLang="en-US" smtClean="0"/>
              <a:pPr eaLnBrk="1" hangingPunct="1">
                <a:spcBef>
                  <a:spcPct val="50000"/>
                </a:spcBef>
              </a:pPr>
              <a:t>201</a:t>
            </a:fld>
            <a:endParaRPr lang="en-US" altLang="en-US"/>
          </a:p>
        </p:txBody>
      </p:sp>
      <p:sp>
        <p:nvSpPr>
          <p:cNvPr id="398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8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97021-DD05-45C4-9BEA-6408CEF4F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>
            <a:extLst>
              <a:ext uri="{FF2B5EF4-FFF2-40B4-BE49-F238E27FC236}">
                <a16:creationId xmlns:a16="http://schemas.microsoft.com/office/drawing/2014/main" id="{E92C7AFF-58D8-6B5F-DEA2-BCF42C5950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DEFA6C-D6A2-4F35-A88C-94734CC9F4C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2243" name="Rectangle 2">
            <a:extLst>
              <a:ext uri="{FF2B5EF4-FFF2-40B4-BE49-F238E27FC236}">
                <a16:creationId xmlns:a16="http://schemas.microsoft.com/office/drawing/2014/main" id="{2D2ED1E1-6F89-3B5E-0C4E-55835CFC982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>
            <a:extLst>
              <a:ext uri="{FF2B5EF4-FFF2-40B4-BE49-F238E27FC236}">
                <a16:creationId xmlns:a16="http://schemas.microsoft.com/office/drawing/2014/main" id="{4D158F74-72C5-7D00-6A91-B24675F62F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259350142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87FB4B8-953E-41E3-B23B-5DFBA6F8207D}" type="slidenum">
              <a:rPr lang="en-US" altLang="en-US" smtClean="0"/>
              <a:pPr eaLnBrk="1" hangingPunct="1">
                <a:spcBef>
                  <a:spcPct val="50000"/>
                </a:spcBef>
              </a:pPr>
              <a:t>202</a:t>
            </a:fld>
            <a:endParaRPr lang="en-US" altLang="en-US"/>
          </a:p>
        </p:txBody>
      </p:sp>
      <p:sp>
        <p:nvSpPr>
          <p:cNvPr id="399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EA61B02-7A9B-48AC-A8F7-5E3BA173D964}" type="slidenum">
              <a:rPr lang="en-US" altLang="en-US" smtClean="0"/>
              <a:pPr eaLnBrk="1" hangingPunct="1">
                <a:spcBef>
                  <a:spcPct val="50000"/>
                </a:spcBef>
              </a:pPr>
              <a:t>203</a:t>
            </a:fld>
            <a:endParaRPr lang="en-US" altLang="en-US"/>
          </a:p>
        </p:txBody>
      </p:sp>
      <p:sp>
        <p:nvSpPr>
          <p:cNvPr id="400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0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855E0D-5B01-443B-BDB5-8B168B94C7EB}" type="slidenum">
              <a:rPr lang="en-US" altLang="en-US" smtClean="0"/>
              <a:pPr eaLnBrk="1" hangingPunct="1">
                <a:spcBef>
                  <a:spcPct val="50000"/>
                </a:spcBef>
              </a:pPr>
              <a:t>204</a:t>
            </a:fld>
            <a:endParaRPr lang="en-US" altLang="en-US"/>
          </a:p>
        </p:txBody>
      </p:sp>
      <p:sp>
        <p:nvSpPr>
          <p:cNvPr id="401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1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BD12ED9-A208-425C-A597-1655DD1867FA}" type="slidenum">
              <a:rPr lang="en-US" altLang="en-US" smtClean="0"/>
              <a:pPr eaLnBrk="1" hangingPunct="1">
                <a:spcBef>
                  <a:spcPct val="50000"/>
                </a:spcBef>
              </a:pPr>
              <a:t>205</a:t>
            </a:fld>
            <a:endParaRPr lang="en-US" altLang="en-US"/>
          </a:p>
        </p:txBody>
      </p:sp>
      <p:sp>
        <p:nvSpPr>
          <p:cNvPr id="402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2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76D88DE-079E-433A-9F95-6C7DD02AB116}" type="slidenum">
              <a:rPr lang="en-US" altLang="en-US" smtClean="0"/>
              <a:pPr eaLnBrk="1" hangingPunct="1">
                <a:spcBef>
                  <a:spcPct val="50000"/>
                </a:spcBef>
              </a:pPr>
              <a:t>206</a:t>
            </a:fld>
            <a:endParaRPr lang="en-US" altLang="en-US"/>
          </a:p>
        </p:txBody>
      </p:sp>
      <p:sp>
        <p:nvSpPr>
          <p:cNvPr id="403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3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7735E62-6CA8-42FA-9EDD-E70BFE46F01F}" type="slidenum">
              <a:rPr lang="en-US" altLang="en-US" smtClean="0"/>
              <a:pPr eaLnBrk="1" hangingPunct="1">
                <a:spcBef>
                  <a:spcPct val="50000"/>
                </a:spcBef>
              </a:pPr>
              <a:t>207</a:t>
            </a:fld>
            <a:endParaRPr lang="en-US" altLang="en-US"/>
          </a:p>
        </p:txBody>
      </p:sp>
      <p:sp>
        <p:nvSpPr>
          <p:cNvPr id="404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4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73AE89B-E3E5-42D7-8697-6A93F9664519}" type="slidenum">
              <a:rPr lang="en-US" altLang="en-US" smtClean="0"/>
              <a:pPr eaLnBrk="1" hangingPunct="1">
                <a:spcBef>
                  <a:spcPct val="50000"/>
                </a:spcBef>
              </a:pPr>
              <a:t>208</a:t>
            </a:fld>
            <a:endParaRPr lang="en-US" altLang="en-US"/>
          </a:p>
        </p:txBody>
      </p:sp>
      <p:sp>
        <p:nvSpPr>
          <p:cNvPr id="405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5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E423349-DFBC-45DB-8C43-E30CD528B1B9}" type="slidenum">
              <a:rPr lang="en-US" altLang="en-US" smtClean="0"/>
              <a:pPr eaLnBrk="1" hangingPunct="1">
                <a:spcBef>
                  <a:spcPct val="50000"/>
                </a:spcBef>
              </a:pPr>
              <a:t>209</a:t>
            </a:fld>
            <a:endParaRPr lang="en-US" altLang="en-US"/>
          </a:p>
        </p:txBody>
      </p:sp>
      <p:sp>
        <p:nvSpPr>
          <p:cNvPr id="406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6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45A55B-7CFA-40E7-8986-C20D3FCE703C}" type="slidenum">
              <a:rPr lang="en-US" altLang="en-US" smtClean="0"/>
              <a:pPr eaLnBrk="1" hangingPunct="1">
                <a:spcBef>
                  <a:spcPct val="50000"/>
                </a:spcBef>
              </a:pPr>
              <a:t>210</a:t>
            </a:fld>
            <a:endParaRPr lang="en-US" altLang="en-US"/>
          </a:p>
        </p:txBody>
      </p:sp>
      <p:sp>
        <p:nvSpPr>
          <p:cNvPr id="407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96780F2-1116-4CC7-8ABD-4EAC40EA6892}" type="slidenum">
              <a:rPr lang="en-US" altLang="en-US" smtClean="0"/>
              <a:pPr eaLnBrk="1" hangingPunct="1">
                <a:spcBef>
                  <a:spcPct val="50000"/>
                </a:spcBef>
              </a:pPr>
              <a:t>211</a:t>
            </a:fld>
            <a:endParaRPr lang="en-US" altLang="en-US"/>
          </a:p>
        </p:txBody>
      </p:sp>
      <p:sp>
        <p:nvSpPr>
          <p:cNvPr id="408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8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298AE3-671C-1BB6-A415-9AA82656E3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>
            <a:extLst>
              <a:ext uri="{FF2B5EF4-FFF2-40B4-BE49-F238E27FC236}">
                <a16:creationId xmlns:a16="http://schemas.microsoft.com/office/drawing/2014/main" id="{5DC8566B-C867-7887-D642-89DD6F53B8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DEFA6C-D6A2-4F35-A88C-94734CC9F4C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2243" name="Rectangle 2">
            <a:extLst>
              <a:ext uri="{FF2B5EF4-FFF2-40B4-BE49-F238E27FC236}">
                <a16:creationId xmlns:a16="http://schemas.microsoft.com/office/drawing/2014/main" id="{A6D15243-4BC9-6B7F-B2DA-342C5420CE2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>
            <a:extLst>
              <a:ext uri="{FF2B5EF4-FFF2-40B4-BE49-F238E27FC236}">
                <a16:creationId xmlns:a16="http://schemas.microsoft.com/office/drawing/2014/main" id="{8ABCD677-48C1-14E5-C311-2D6AC8D4F75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57294155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30CAD4-502A-4355-BE54-53E6A5132EDE}" type="slidenum">
              <a:rPr lang="en-US" altLang="en-US" smtClean="0"/>
              <a:pPr eaLnBrk="1" hangingPunct="1">
                <a:spcBef>
                  <a:spcPct val="50000"/>
                </a:spcBef>
              </a:pPr>
              <a:t>212</a:t>
            </a:fld>
            <a:endParaRPr lang="en-US" altLang="en-US"/>
          </a:p>
        </p:txBody>
      </p:sp>
      <p:sp>
        <p:nvSpPr>
          <p:cNvPr id="409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BDAB1EB-115E-4CF9-B3F0-4A99406E0CD8}" type="slidenum">
              <a:rPr lang="en-US" altLang="en-US" smtClean="0"/>
              <a:pPr eaLnBrk="1" hangingPunct="1">
                <a:spcBef>
                  <a:spcPct val="50000"/>
                </a:spcBef>
              </a:pPr>
              <a:t>213</a:t>
            </a:fld>
            <a:endParaRPr lang="en-US" altLang="en-US"/>
          </a:p>
        </p:txBody>
      </p:sp>
      <p:sp>
        <p:nvSpPr>
          <p:cNvPr id="410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0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AC1551B-E632-44F4-A277-D0BB186A8C52}" type="slidenum">
              <a:rPr lang="en-US" altLang="en-US" smtClean="0"/>
              <a:pPr eaLnBrk="1" hangingPunct="1">
                <a:spcBef>
                  <a:spcPct val="50000"/>
                </a:spcBef>
              </a:pPr>
              <a:t>214</a:t>
            </a:fld>
            <a:endParaRPr lang="en-US" altLang="en-US"/>
          </a:p>
        </p:txBody>
      </p:sp>
      <p:sp>
        <p:nvSpPr>
          <p:cNvPr id="411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1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F36D28-CE94-44D0-934D-E6EEF9CD451B}" type="slidenum">
              <a:rPr lang="en-US" altLang="en-US" smtClean="0"/>
              <a:pPr eaLnBrk="1" hangingPunct="1">
                <a:spcBef>
                  <a:spcPct val="50000"/>
                </a:spcBef>
              </a:pPr>
              <a:t>215</a:t>
            </a:fld>
            <a:endParaRPr lang="en-US" altLang="en-US"/>
          </a:p>
        </p:txBody>
      </p:sp>
      <p:sp>
        <p:nvSpPr>
          <p:cNvPr id="412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2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28895D1-CA53-4098-BFD6-460408704C0F}" type="slidenum">
              <a:rPr lang="en-US" altLang="en-US" smtClean="0"/>
              <a:pPr eaLnBrk="1" hangingPunct="1">
                <a:spcBef>
                  <a:spcPct val="50000"/>
                </a:spcBef>
              </a:pPr>
              <a:t>216</a:t>
            </a:fld>
            <a:endParaRPr lang="en-US" altLang="en-US"/>
          </a:p>
        </p:txBody>
      </p:sp>
      <p:sp>
        <p:nvSpPr>
          <p:cNvPr id="413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3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30A6980-3846-4C55-BA8C-C4A29DEB90E0}" type="slidenum">
              <a:rPr lang="en-US" altLang="en-US" smtClean="0"/>
              <a:pPr eaLnBrk="1" hangingPunct="1">
                <a:spcBef>
                  <a:spcPct val="50000"/>
                </a:spcBef>
              </a:pPr>
              <a:t>217</a:t>
            </a:fld>
            <a:endParaRPr lang="en-US" altLang="en-US"/>
          </a:p>
        </p:txBody>
      </p:sp>
      <p:sp>
        <p:nvSpPr>
          <p:cNvPr id="414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4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BC012E5-44EF-443A-9920-617E5BBC1B88}" type="slidenum">
              <a:rPr lang="en-US" altLang="en-US" smtClean="0"/>
              <a:pPr eaLnBrk="1" hangingPunct="1">
                <a:spcBef>
                  <a:spcPct val="50000"/>
                </a:spcBef>
              </a:pPr>
              <a:t>252</a:t>
            </a:fld>
            <a:endParaRPr lang="en-US" altLang="en-US"/>
          </a:p>
        </p:txBody>
      </p:sp>
      <p:sp>
        <p:nvSpPr>
          <p:cNvPr id="619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9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F55094-B4A4-7AC8-4234-D7A260480A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>
            <a:extLst>
              <a:ext uri="{FF2B5EF4-FFF2-40B4-BE49-F238E27FC236}">
                <a16:creationId xmlns:a16="http://schemas.microsoft.com/office/drawing/2014/main" id="{1FD38FA5-9863-FF1C-06DF-B103A12BB27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DEFA6C-D6A2-4F35-A88C-94734CC9F4C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2243" name="Rectangle 2">
            <a:extLst>
              <a:ext uri="{FF2B5EF4-FFF2-40B4-BE49-F238E27FC236}">
                <a16:creationId xmlns:a16="http://schemas.microsoft.com/office/drawing/2014/main" id="{918E6918-19C3-DE4D-A544-9106E56E64B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>
            <a:extLst>
              <a:ext uri="{FF2B5EF4-FFF2-40B4-BE49-F238E27FC236}">
                <a16:creationId xmlns:a16="http://schemas.microsoft.com/office/drawing/2014/main" id="{42ACFA30-C463-CC53-6C5F-E53EE9C6A7D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7850391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A279E6-9931-BE5F-D39F-F60F860249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>
            <a:extLst>
              <a:ext uri="{FF2B5EF4-FFF2-40B4-BE49-F238E27FC236}">
                <a16:creationId xmlns:a16="http://schemas.microsoft.com/office/drawing/2014/main" id="{8FE659D4-F790-CF5D-EFFC-0ACA6243FDB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DEFA6C-D6A2-4F35-A88C-94734CC9F4C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2243" name="Rectangle 2">
            <a:extLst>
              <a:ext uri="{FF2B5EF4-FFF2-40B4-BE49-F238E27FC236}">
                <a16:creationId xmlns:a16="http://schemas.microsoft.com/office/drawing/2014/main" id="{055D218C-787C-BC7C-0CC5-174C3204C1B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>
            <a:extLst>
              <a:ext uri="{FF2B5EF4-FFF2-40B4-BE49-F238E27FC236}">
                <a16:creationId xmlns:a16="http://schemas.microsoft.com/office/drawing/2014/main" id="{5701BA74-7801-8518-9167-68F4FDD63F3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954052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82B5D6-2A29-49D4-A544-802C72A485B4}" type="slidenum">
              <a:rPr lang="en-US" altLang="en-US" smtClean="0"/>
              <a:pPr eaLnBrk="1" hangingPunct="1">
                <a:spcBef>
                  <a:spcPct val="50000"/>
                </a:spcBef>
              </a:pPr>
              <a:t>2</a:t>
            </a:fld>
            <a:endParaRPr lang="en-US" altLang="en-US"/>
          </a:p>
        </p:txBody>
      </p:sp>
      <p:sp>
        <p:nvSpPr>
          <p:cNvPr id="528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585BF1-A71A-EE98-AD69-30E6A8F4B9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>
            <a:extLst>
              <a:ext uri="{FF2B5EF4-FFF2-40B4-BE49-F238E27FC236}">
                <a16:creationId xmlns:a16="http://schemas.microsoft.com/office/drawing/2014/main" id="{E70E9C37-17DE-9D46-B30B-46FE1EBF405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DEFA6C-D6A2-4F35-A88C-94734CC9F4C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2243" name="Rectangle 2">
            <a:extLst>
              <a:ext uri="{FF2B5EF4-FFF2-40B4-BE49-F238E27FC236}">
                <a16:creationId xmlns:a16="http://schemas.microsoft.com/office/drawing/2014/main" id="{ADE7F8A8-3030-01AA-08A1-CB63A6C46DC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>
            <a:extLst>
              <a:ext uri="{FF2B5EF4-FFF2-40B4-BE49-F238E27FC236}">
                <a16:creationId xmlns:a16="http://schemas.microsoft.com/office/drawing/2014/main" id="{9B8F64CD-E027-570D-928D-C5FDFEB96F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4852279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42208-DC17-A034-BC85-AD653FE596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7">
            <a:extLst>
              <a:ext uri="{FF2B5EF4-FFF2-40B4-BE49-F238E27FC236}">
                <a16:creationId xmlns:a16="http://schemas.microsoft.com/office/drawing/2014/main" id="{AC697537-E4EE-C1D0-3F46-42D3FBA99F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FDEFA6C-D6A2-4F35-A88C-94734CC9F4C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2243" name="Rectangle 2">
            <a:extLst>
              <a:ext uri="{FF2B5EF4-FFF2-40B4-BE49-F238E27FC236}">
                <a16:creationId xmlns:a16="http://schemas.microsoft.com/office/drawing/2014/main" id="{D875E49E-4764-1883-4EBB-1D646AEF40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>
            <a:extLst>
              <a:ext uri="{FF2B5EF4-FFF2-40B4-BE49-F238E27FC236}">
                <a16:creationId xmlns:a16="http://schemas.microsoft.com/office/drawing/2014/main" id="{FCF5761C-2897-2861-DE8A-A6699E6EA7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2523072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636C01A-F8B6-45D6-9A12-F2FC6245F860}" type="slidenum">
              <a:rPr lang="en-US" altLang="en-US" smtClean="0"/>
              <a:pPr eaLnBrk="1" hangingPunct="1">
                <a:spcBef>
                  <a:spcPct val="50000"/>
                </a:spcBef>
              </a:pPr>
              <a:t>24</a:t>
            </a:fld>
            <a:endParaRPr lang="en-US" altLang="en-US"/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6F8A4DB-BB38-4BEA-A1A7-8388E0B29B80}" type="slidenum">
              <a:rPr lang="en-US" altLang="en-US" smtClean="0"/>
              <a:pPr eaLnBrk="1" hangingPunct="1">
                <a:spcBef>
                  <a:spcPct val="50000"/>
                </a:spcBef>
              </a:pPr>
              <a:t>25</a:t>
            </a:fld>
            <a:endParaRPr lang="en-US" altLang="en-US"/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86194CC-8D0C-4129-BF38-48D8999D1571}" type="slidenum">
              <a:rPr lang="en-US" altLang="en-US" smtClean="0"/>
              <a:pPr eaLnBrk="1" hangingPunct="1">
                <a:spcBef>
                  <a:spcPct val="50000"/>
                </a:spcBef>
              </a:pPr>
              <a:t>26</a:t>
            </a:fld>
            <a:endParaRPr lang="en-US" altLang="en-US"/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7A9A1B1-B19F-42EF-9C71-09933A8CE17F}" type="slidenum">
              <a:rPr lang="en-US" altLang="en-US" smtClean="0"/>
              <a:pPr eaLnBrk="1" hangingPunct="1">
                <a:spcBef>
                  <a:spcPct val="50000"/>
                </a:spcBef>
              </a:pPr>
              <a:t>27</a:t>
            </a:fld>
            <a:endParaRPr lang="en-US" altLang="en-US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87B0DCF-2FD5-47CF-B9FE-A0F81C64CB30}" type="slidenum">
              <a:rPr lang="en-US" altLang="en-US" smtClean="0"/>
              <a:pPr eaLnBrk="1" hangingPunct="1">
                <a:spcBef>
                  <a:spcPct val="50000"/>
                </a:spcBef>
              </a:pPr>
              <a:t>28</a:t>
            </a:fld>
            <a:endParaRPr lang="en-US" altLang="en-US"/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DEA9638-07A5-4275-8656-8F1E37E6F086}" type="slidenum">
              <a:rPr lang="en-US" altLang="en-US" smtClean="0"/>
              <a:pPr eaLnBrk="1" hangingPunct="1">
                <a:spcBef>
                  <a:spcPct val="50000"/>
                </a:spcBef>
              </a:pPr>
              <a:t>29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7C199BA-51BB-4551-B3CE-7139B0D1A9C4}" type="slidenum">
              <a:rPr lang="en-US" altLang="en-US" smtClean="0"/>
              <a:pPr eaLnBrk="1" hangingPunct="1">
                <a:spcBef>
                  <a:spcPct val="50000"/>
                </a:spcBef>
              </a:pPr>
              <a:t>30</a:t>
            </a:fld>
            <a:endParaRPr lang="en-US" altLang="en-US"/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5F4F2F-AD6A-4826-BF71-C6A28FB14230}" type="slidenum">
              <a:rPr lang="en-US" altLang="en-US" smtClean="0"/>
              <a:pPr eaLnBrk="1" hangingPunct="1">
                <a:spcBef>
                  <a:spcPct val="50000"/>
                </a:spcBef>
              </a:pPr>
              <a:t>31</a:t>
            </a:fld>
            <a:endParaRPr lang="en-US" altLang="en-US"/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57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69316" name="Slide Number Placeholder 3"/>
          <p:cNvSpPr>
            <a:spLocks noGrp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760D7DD4-2E2F-4561-97DD-322D42FD05C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  <a:defRPr/>
              </a:pPr>
              <a:t>4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67EAC84-2C2F-4309-878C-0DC9ED5CCE9E}" type="slidenum">
              <a:rPr lang="en-US" altLang="en-US" smtClean="0"/>
              <a:pPr eaLnBrk="1" hangingPunct="1">
                <a:spcBef>
                  <a:spcPct val="50000"/>
                </a:spcBef>
              </a:pPr>
              <a:t>32</a:t>
            </a:fld>
            <a:endParaRPr lang="en-US" altLang="en-US"/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0CD2FB8-7B7F-4CC9-BAD0-EBBC009F3999}" type="slidenum">
              <a:rPr lang="en-US" altLang="en-US" smtClean="0"/>
              <a:pPr eaLnBrk="1" hangingPunct="1">
                <a:spcBef>
                  <a:spcPct val="50000"/>
                </a:spcBef>
              </a:pPr>
              <a:t>33</a:t>
            </a:fld>
            <a:endParaRPr lang="en-US" altLang="en-US"/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3300726-C2A9-42C4-99BC-DFD7C6E5E178}" type="slidenum">
              <a:rPr lang="en-US" altLang="en-US" smtClean="0"/>
              <a:pPr eaLnBrk="1" hangingPunct="1">
                <a:spcBef>
                  <a:spcPct val="50000"/>
                </a:spcBef>
              </a:pPr>
              <a:t>34</a:t>
            </a:fld>
            <a:endParaRPr lang="en-US" altLang="en-US"/>
          </a:p>
        </p:txBody>
      </p:sp>
      <p:sp>
        <p:nvSpPr>
          <p:cNvPr id="269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D4DE8BF-BCBB-410F-BD09-BF5BB243F397}" type="slidenum">
              <a:rPr lang="en-US" altLang="en-US" smtClean="0"/>
              <a:pPr eaLnBrk="1" hangingPunct="1">
                <a:spcBef>
                  <a:spcPct val="50000"/>
                </a:spcBef>
              </a:pPr>
              <a:t>35</a:t>
            </a:fld>
            <a:endParaRPr lang="en-US" altLang="en-US"/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F1EE6C8-7AC0-4E1A-A65A-C22C09DCF4F9}" type="slidenum">
              <a:rPr lang="en-US" altLang="en-US" smtClean="0"/>
              <a:pPr eaLnBrk="1" hangingPunct="1">
                <a:spcBef>
                  <a:spcPct val="50000"/>
                </a:spcBef>
              </a:pPr>
              <a:t>36</a:t>
            </a:fld>
            <a:endParaRPr lang="en-US" altLang="en-US"/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 txBox="1">
            <a:spLocks noGrp="1" noChangeArrowheads="1"/>
          </p:cNvSpPr>
          <p:nvPr/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BF19127-CB59-411E-8575-7E4393FAB082}" type="slidenum">
              <a:rPr lang="en-US" altLang="en-US" i="0"/>
              <a:pPr algn="r" eaLnBrk="1" hangingPunct="1">
                <a:spcBef>
                  <a:spcPct val="50000"/>
                </a:spcBef>
              </a:pPr>
              <a:t>37</a:t>
            </a:fld>
            <a:endParaRPr lang="en-US" altLang="en-US" i="0"/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B273A68-6CD8-45E0-8DD5-9C12E4904565}" type="slidenum">
              <a:rPr lang="en-US" altLang="en-US" smtClean="0"/>
              <a:pPr eaLnBrk="1" hangingPunct="1">
                <a:spcBef>
                  <a:spcPct val="50000"/>
                </a:spcBef>
              </a:pPr>
              <a:t>38</a:t>
            </a:fld>
            <a:endParaRPr lang="en-US" altLang="en-US"/>
          </a:p>
        </p:txBody>
      </p:sp>
      <p:sp>
        <p:nvSpPr>
          <p:cNvPr id="273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3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73B28BB-DB97-40E5-89CB-BC7F2AC85653}" type="slidenum">
              <a:rPr lang="en-US" altLang="en-US" smtClean="0"/>
              <a:pPr eaLnBrk="1" hangingPunct="1">
                <a:spcBef>
                  <a:spcPct val="50000"/>
                </a:spcBef>
              </a:pPr>
              <a:t>39</a:t>
            </a:fld>
            <a:endParaRPr lang="en-US" altLang="en-US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85FBBA1-4CE1-4043-B396-B41DC85E28D4}" type="slidenum">
              <a:rPr lang="en-US" altLang="en-US" smtClean="0"/>
              <a:pPr eaLnBrk="1" hangingPunct="1">
                <a:spcBef>
                  <a:spcPct val="50000"/>
                </a:spcBef>
              </a:pPr>
              <a:t>40</a:t>
            </a:fld>
            <a:endParaRPr lang="en-US" altLang="en-US"/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7254B9A-D528-42BC-B4EE-582059FF1487}" type="slidenum">
              <a:rPr lang="en-US" altLang="en-US" smtClean="0"/>
              <a:pPr eaLnBrk="1" hangingPunct="1">
                <a:spcBef>
                  <a:spcPct val="50000"/>
                </a:spcBef>
              </a:pPr>
              <a:t>42</a:t>
            </a:fld>
            <a:endParaRPr lang="en-US" altLang="en-US"/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48E3D8C-796F-48B2-B85F-A8C4116A9888}" type="slidenum">
              <a:rPr lang="en-US" altLang="en-US" smtClean="0"/>
              <a:pPr eaLnBrk="1" hangingPunct="1">
                <a:spcBef>
                  <a:spcPct val="50000"/>
                </a:spcBef>
              </a:pPr>
              <a:t>5</a:t>
            </a:fld>
            <a:endParaRPr lang="en-US" altLang="en-US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41BB829-B847-435F-A041-589ED96FB5DE}" type="slidenum">
              <a:rPr lang="en-US" altLang="en-US" smtClean="0"/>
              <a:pPr eaLnBrk="1" hangingPunct="1">
                <a:spcBef>
                  <a:spcPct val="50000"/>
                </a:spcBef>
              </a:pPr>
              <a:t>43</a:t>
            </a:fld>
            <a:endParaRPr lang="en-US" altLang="en-US"/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1EDDFFF-B6AE-463B-A138-F64D55D96447}" type="slidenum">
              <a:rPr lang="en-US" altLang="en-US" smtClean="0"/>
              <a:pPr eaLnBrk="1" hangingPunct="1">
                <a:spcBef>
                  <a:spcPct val="50000"/>
                </a:spcBef>
              </a:pPr>
              <a:t>44</a:t>
            </a:fld>
            <a:endParaRPr lang="en-US" altLang="en-US"/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0173969-E263-48EC-AAAE-EBF2CB5EEAE4}" type="slidenum">
              <a:rPr lang="en-US" altLang="en-US" smtClean="0"/>
              <a:pPr eaLnBrk="1" hangingPunct="1">
                <a:spcBef>
                  <a:spcPct val="50000"/>
                </a:spcBef>
              </a:pPr>
              <a:t>45</a:t>
            </a:fld>
            <a:endParaRPr lang="en-US" altLang="en-US"/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 txBox="1">
            <a:spLocks noGrp="1" noChangeArrowheads="1"/>
          </p:cNvSpPr>
          <p:nvPr/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EE8BA03-E5D4-480C-BE94-A1B6C97D118D}" type="slidenum">
              <a:rPr lang="en-US" altLang="en-US" i="0"/>
              <a:pPr algn="r" eaLnBrk="1" hangingPunct="1">
                <a:spcBef>
                  <a:spcPct val="50000"/>
                </a:spcBef>
              </a:pPr>
              <a:t>46</a:t>
            </a:fld>
            <a:endParaRPr lang="en-US" altLang="en-US" i="0"/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3864728-A710-4509-A586-46282A7DF5A6}" type="slidenum">
              <a:rPr lang="en-US" altLang="en-US" smtClean="0"/>
              <a:pPr eaLnBrk="1" hangingPunct="1">
                <a:spcBef>
                  <a:spcPct val="50000"/>
                </a:spcBef>
              </a:pPr>
              <a:t>47</a:t>
            </a:fld>
            <a:endParaRPr lang="en-US" altLang="en-US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E41EABE-C520-4808-8D60-06FBE0FC29B8}" type="slidenum">
              <a:rPr lang="en-US" altLang="en-US" smtClean="0"/>
              <a:pPr eaLnBrk="1" hangingPunct="1">
                <a:spcBef>
                  <a:spcPct val="50000"/>
                </a:spcBef>
              </a:pPr>
              <a:t>48</a:t>
            </a:fld>
            <a:endParaRPr lang="en-US" altLang="en-US"/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AD15EE5-76F5-4B2D-8B48-332B27BE3C9D}" type="slidenum">
              <a:rPr lang="en-US" altLang="en-US" smtClean="0"/>
              <a:pPr eaLnBrk="1" hangingPunct="1">
                <a:spcBef>
                  <a:spcPct val="50000"/>
                </a:spcBef>
              </a:pPr>
              <a:t>49</a:t>
            </a:fld>
            <a:endParaRPr lang="en-US" altLang="en-US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E718E0-C488-4B69-BABA-4EA173729934}" type="slidenum">
              <a:rPr lang="en-US" altLang="en-US" smtClean="0"/>
              <a:pPr eaLnBrk="1" hangingPunct="1">
                <a:spcBef>
                  <a:spcPct val="50000"/>
                </a:spcBef>
              </a:pPr>
              <a:t>50</a:t>
            </a:fld>
            <a:endParaRPr lang="en-US" altLang="en-US"/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07F8A8F-E0EE-49C0-B8E0-9EBA67256DE3}" type="slidenum">
              <a:rPr lang="en-US" altLang="en-US" smtClean="0"/>
              <a:pPr eaLnBrk="1" hangingPunct="1">
                <a:spcBef>
                  <a:spcPct val="50000"/>
                </a:spcBef>
              </a:pPr>
              <a:t>51</a:t>
            </a:fld>
            <a:endParaRPr lang="en-US" altLang="en-US"/>
          </a:p>
        </p:txBody>
      </p:sp>
      <p:sp>
        <p:nvSpPr>
          <p:cNvPr id="652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2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7B63B0-8264-4F2F-B14E-C8F552470175}" type="slidenum">
              <a:rPr lang="en-US" altLang="en-US" smtClean="0"/>
              <a:pPr eaLnBrk="1" hangingPunct="1">
                <a:spcBef>
                  <a:spcPct val="50000"/>
                </a:spcBef>
              </a:pPr>
              <a:t>52</a:t>
            </a:fld>
            <a:endParaRPr lang="en-US" altLang="en-US"/>
          </a:p>
        </p:txBody>
      </p:sp>
      <p:sp>
        <p:nvSpPr>
          <p:cNvPr id="653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3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498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498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</a:pPr>
            <a:fld id="{873BEE6D-5FB9-4578-B5D6-CBF08D242527}" type="slidenum">
              <a:rPr lang="en-US" altLang="en-US" smtClean="0">
                <a:solidFill>
                  <a:srgbClr val="000000"/>
                </a:solidFill>
                <a:latin typeface="Arial" charset="0"/>
              </a:rPr>
              <a:pPr>
                <a:spcBef>
                  <a:spcPct val="0"/>
                </a:spcBef>
              </a:pPr>
              <a:t>6</a:t>
            </a:fld>
            <a:endParaRPr lang="en-US" alt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DD459EA-753B-47ED-A2F7-B592B954119B}" type="slidenum">
              <a:rPr lang="en-US" altLang="en-US" smtClean="0"/>
              <a:pPr eaLnBrk="1" hangingPunct="1">
                <a:spcBef>
                  <a:spcPct val="50000"/>
                </a:spcBef>
              </a:pPr>
              <a:t>53</a:t>
            </a:fld>
            <a:endParaRPr lang="en-US" altLang="en-US"/>
          </a:p>
        </p:txBody>
      </p:sp>
      <p:sp>
        <p:nvSpPr>
          <p:cNvPr id="654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4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BCE02A7-AA6B-483E-A786-CAEB2889B4C6}" type="slidenum">
              <a:rPr lang="en-US" altLang="en-US" smtClean="0"/>
              <a:pPr eaLnBrk="1" hangingPunct="1">
                <a:spcBef>
                  <a:spcPct val="50000"/>
                </a:spcBef>
              </a:pPr>
              <a:t>54</a:t>
            </a:fld>
            <a:endParaRPr lang="en-US" altLang="en-US"/>
          </a:p>
        </p:txBody>
      </p:sp>
      <p:sp>
        <p:nvSpPr>
          <p:cNvPr id="655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FEFF3C1-26DE-455F-9DF1-AC6FF09DAF57}" type="slidenum">
              <a:rPr lang="en-US" altLang="en-US" smtClean="0"/>
              <a:pPr eaLnBrk="1" hangingPunct="1">
                <a:spcBef>
                  <a:spcPct val="50000"/>
                </a:spcBef>
              </a:pPr>
              <a:t>55</a:t>
            </a:fld>
            <a:endParaRPr lang="en-US" altLang="en-US"/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2D70FB4-A5CC-4888-B426-9B8F355ACC41}" type="slidenum">
              <a:rPr lang="en-US" altLang="en-US" smtClean="0"/>
              <a:pPr eaLnBrk="1" hangingPunct="1">
                <a:spcBef>
                  <a:spcPct val="50000"/>
                </a:spcBef>
              </a:pPr>
              <a:t>56</a:t>
            </a:fld>
            <a:endParaRPr lang="en-US" altLang="en-US"/>
          </a:p>
        </p:txBody>
      </p:sp>
      <p:sp>
        <p:nvSpPr>
          <p:cNvPr id="286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E80DB49-FA23-45D1-99B1-859BD3F37502}" type="slidenum">
              <a:rPr lang="en-US" altLang="en-US" smtClean="0"/>
              <a:pPr eaLnBrk="1" hangingPunct="1">
                <a:spcBef>
                  <a:spcPct val="50000"/>
                </a:spcBef>
              </a:pPr>
              <a:t>57</a:t>
            </a:fld>
            <a:endParaRPr lang="en-US" altLang="en-US"/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8CDCD05-888C-4ACA-A06D-36DB929FD129}" type="slidenum">
              <a:rPr lang="en-US" altLang="en-US" smtClean="0"/>
              <a:pPr eaLnBrk="1" hangingPunct="1">
                <a:spcBef>
                  <a:spcPct val="50000"/>
                </a:spcBef>
              </a:pPr>
              <a:t>58</a:t>
            </a:fld>
            <a:endParaRPr lang="en-US" altLang="en-US"/>
          </a:p>
        </p:txBody>
      </p:sp>
      <p:sp>
        <p:nvSpPr>
          <p:cNvPr id="288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8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A3EB69E-3570-4CC7-A1DA-6A40B7D6C28E}" type="slidenum">
              <a:rPr lang="en-US" altLang="en-US" smtClean="0"/>
              <a:pPr eaLnBrk="1" hangingPunct="1">
                <a:spcBef>
                  <a:spcPct val="50000"/>
                </a:spcBef>
              </a:pPr>
              <a:t>59</a:t>
            </a:fld>
            <a:endParaRPr lang="en-US" altLang="en-US"/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60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61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62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08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508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</a:pPr>
            <a:fld id="{1C582C75-4DF9-4F06-BD23-2D9CF471D665}" type="slidenum">
              <a:rPr lang="en-US" altLang="en-US" smtClean="0">
                <a:solidFill>
                  <a:srgbClr val="000000"/>
                </a:solidFill>
                <a:latin typeface="Arial" charset="0"/>
              </a:rPr>
              <a:pPr>
                <a:spcBef>
                  <a:spcPct val="0"/>
                </a:spcBef>
              </a:pPr>
              <a:t>7</a:t>
            </a:fld>
            <a:endParaRPr lang="en-US" alt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63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64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17A7D4-F9D1-4D54-852A-0D2A34D03C47}" type="slidenum">
              <a:rPr lang="en-US" altLang="en-US" smtClean="0"/>
              <a:pPr eaLnBrk="1" hangingPunct="1">
                <a:spcBef>
                  <a:spcPct val="50000"/>
                </a:spcBef>
              </a:pPr>
              <a:t>65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996E54D-E1A7-44EB-8501-A37D8F7E1CAE}" type="slidenum">
              <a:rPr lang="en-US" altLang="en-US" smtClean="0"/>
              <a:pPr eaLnBrk="1" hangingPunct="1">
                <a:spcBef>
                  <a:spcPct val="50000"/>
                </a:spcBef>
              </a:pPr>
              <a:t>66</a:t>
            </a:fld>
            <a:endParaRPr lang="en-US" altLang="en-US"/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012B74A-564E-410C-AE2B-870F76CABD34}" type="slidenum">
              <a:rPr lang="en-US" altLang="en-US" smtClean="0"/>
              <a:pPr eaLnBrk="1" hangingPunct="1">
                <a:spcBef>
                  <a:spcPct val="50000"/>
                </a:spcBef>
              </a:pPr>
              <a:t>67</a:t>
            </a:fld>
            <a:endParaRPr lang="en-US" altLang="en-US"/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FE9652A-E686-4283-9A9F-EFB64BDE5EE2}" type="slidenum">
              <a:rPr lang="en-US" altLang="en-US" smtClean="0"/>
              <a:pPr eaLnBrk="1" hangingPunct="1">
                <a:spcBef>
                  <a:spcPct val="50000"/>
                </a:spcBef>
              </a:pPr>
              <a:t>68</a:t>
            </a:fld>
            <a:endParaRPr lang="en-US" altLang="en-US"/>
          </a:p>
        </p:txBody>
      </p:sp>
      <p:sp>
        <p:nvSpPr>
          <p:cNvPr id="292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941B63D-EBFB-48AB-8084-E92735559050}" type="slidenum">
              <a:rPr lang="en-US" altLang="en-US" smtClean="0"/>
              <a:pPr eaLnBrk="1" hangingPunct="1">
                <a:spcBef>
                  <a:spcPct val="50000"/>
                </a:spcBef>
              </a:pPr>
              <a:t>69</a:t>
            </a:fld>
            <a:endParaRPr lang="en-US" altLang="en-US"/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2765240-3C72-4A92-A8E7-8F25B903DFD7}" type="slidenum">
              <a:rPr lang="en-US" altLang="en-US" smtClean="0"/>
              <a:pPr eaLnBrk="1" hangingPunct="1">
                <a:spcBef>
                  <a:spcPct val="50000"/>
                </a:spcBef>
              </a:pPr>
              <a:t>70</a:t>
            </a:fld>
            <a:endParaRPr lang="en-US" altLang="en-US"/>
          </a:p>
        </p:txBody>
      </p:sp>
      <p:sp>
        <p:nvSpPr>
          <p:cNvPr id="294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4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A73B553-48B2-434F-97BD-74A508BCCCC7}" type="slidenum">
              <a:rPr lang="en-US" altLang="en-US" smtClean="0"/>
              <a:pPr eaLnBrk="1" hangingPunct="1">
                <a:spcBef>
                  <a:spcPct val="50000"/>
                </a:spcBef>
              </a:pPr>
              <a:t>71</a:t>
            </a:fld>
            <a:endParaRPr lang="en-US" altLang="en-US"/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DCE7B72-ED1A-4335-A7E2-8C42127D3F41}" type="slidenum">
              <a:rPr lang="en-US" altLang="en-US" smtClean="0"/>
              <a:pPr eaLnBrk="1" hangingPunct="1">
                <a:spcBef>
                  <a:spcPct val="50000"/>
                </a:spcBef>
              </a:pPr>
              <a:t>72</a:t>
            </a:fld>
            <a:endParaRPr lang="en-US" altLang="en-US"/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5190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519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</a:pPr>
            <a:fld id="{59F3D687-1C26-4236-A8AC-459119DF3748}" type="slidenum">
              <a:rPr lang="en-US" altLang="en-US" smtClean="0">
                <a:solidFill>
                  <a:srgbClr val="000000"/>
                </a:solidFill>
                <a:latin typeface="Arial" charset="0"/>
              </a:rPr>
              <a:pPr>
                <a:spcBef>
                  <a:spcPct val="0"/>
                </a:spcBef>
              </a:pPr>
              <a:t>8</a:t>
            </a:fld>
            <a:endParaRPr lang="en-US" altLang="en-US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7270D76-C083-41D0-A00F-6FC90AEB128E}" type="slidenum">
              <a:rPr lang="en-US" altLang="en-US" smtClean="0"/>
              <a:pPr eaLnBrk="1" hangingPunct="1">
                <a:spcBef>
                  <a:spcPct val="50000"/>
                </a:spcBef>
              </a:pPr>
              <a:t>73</a:t>
            </a:fld>
            <a:endParaRPr lang="en-US" altLang="en-US"/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17A7D4-F9D1-4D54-852A-0D2A34D03C47}" type="slidenum">
              <a:rPr lang="en-US" altLang="en-US" smtClean="0"/>
              <a:pPr eaLnBrk="1" hangingPunct="1">
                <a:spcBef>
                  <a:spcPct val="50000"/>
                </a:spcBef>
              </a:pPr>
              <a:t>74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7CBA73A-077B-4C9B-B5C5-550F2C830518}" type="slidenum">
              <a:rPr lang="en-US" altLang="en-US" smtClean="0"/>
              <a:pPr eaLnBrk="1" hangingPunct="1">
                <a:spcBef>
                  <a:spcPct val="50000"/>
                </a:spcBef>
              </a:pPr>
              <a:t>75</a:t>
            </a:fld>
            <a:endParaRPr lang="en-US" altLang="en-US"/>
          </a:p>
        </p:txBody>
      </p:sp>
      <p:sp>
        <p:nvSpPr>
          <p:cNvPr id="300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D7C52DE-CEB4-448C-9090-4CB2E89621D2}" type="slidenum">
              <a:rPr lang="en-US" altLang="en-US" smtClean="0"/>
              <a:pPr eaLnBrk="1" hangingPunct="1">
                <a:spcBef>
                  <a:spcPct val="50000"/>
                </a:spcBef>
              </a:pPr>
              <a:t>76</a:t>
            </a:fld>
            <a:endParaRPr lang="en-US" altLang="en-US"/>
          </a:p>
        </p:txBody>
      </p:sp>
      <p:sp>
        <p:nvSpPr>
          <p:cNvPr id="301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62F3608-B51A-4326-8A02-4BD1AF6E92D4}" type="slidenum">
              <a:rPr lang="en-US" altLang="en-US" smtClean="0"/>
              <a:pPr eaLnBrk="1" hangingPunct="1">
                <a:spcBef>
                  <a:spcPct val="50000"/>
                </a:spcBef>
              </a:pPr>
              <a:t>77</a:t>
            </a:fld>
            <a:endParaRPr lang="en-US" altLang="en-US"/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E2A9D0C-46C2-4233-961A-2F776B699860}" type="slidenum">
              <a:rPr lang="en-US" altLang="en-US" smtClean="0"/>
              <a:pPr eaLnBrk="1" hangingPunct="1">
                <a:spcBef>
                  <a:spcPct val="50000"/>
                </a:spcBef>
              </a:pPr>
              <a:t>78</a:t>
            </a:fld>
            <a:endParaRPr lang="en-US" altLang="en-US"/>
          </a:p>
        </p:txBody>
      </p:sp>
      <p:sp>
        <p:nvSpPr>
          <p:cNvPr id="303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72D1450-BC27-4B15-A702-60FC4FF404E7}" type="slidenum">
              <a:rPr lang="en-US" altLang="en-US" smtClean="0"/>
              <a:pPr eaLnBrk="1" hangingPunct="1">
                <a:spcBef>
                  <a:spcPct val="50000"/>
                </a:spcBef>
              </a:pPr>
              <a:t>79</a:t>
            </a:fld>
            <a:endParaRPr lang="en-US" altLang="en-US"/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66742BC-D5B5-4312-B7BD-81492A1C2892}" type="slidenum">
              <a:rPr lang="en-US" altLang="en-US" smtClean="0"/>
              <a:pPr eaLnBrk="1" hangingPunct="1">
                <a:spcBef>
                  <a:spcPct val="50000"/>
                </a:spcBef>
              </a:pPr>
              <a:t>80</a:t>
            </a:fld>
            <a:endParaRPr lang="en-US" altLang="en-US"/>
          </a:p>
        </p:txBody>
      </p:sp>
      <p:sp>
        <p:nvSpPr>
          <p:cNvPr id="305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132FB7-D477-4FD0-98DE-D006C6489347}" type="slidenum">
              <a:rPr lang="en-US" altLang="en-US" smtClean="0"/>
              <a:pPr eaLnBrk="1" hangingPunct="1">
                <a:spcBef>
                  <a:spcPct val="50000"/>
                </a:spcBef>
              </a:pPr>
              <a:t>81</a:t>
            </a:fld>
            <a:endParaRPr lang="en-US" altLang="en-US"/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16496EB-A080-4C9E-AC7C-85B82969AC40}" type="slidenum">
              <a:rPr lang="en-US" altLang="en-US" smtClean="0"/>
              <a:pPr eaLnBrk="1" hangingPunct="1">
                <a:spcBef>
                  <a:spcPct val="50000"/>
                </a:spcBef>
              </a:pPr>
              <a:t>82</a:t>
            </a:fld>
            <a:endParaRPr lang="en-US" altLang="en-US"/>
          </a:p>
        </p:txBody>
      </p:sp>
      <p:sp>
        <p:nvSpPr>
          <p:cNvPr id="307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15D63B6-2F15-4037-BB1B-A2338F11E00F}" type="slidenum">
              <a:rPr lang="en-US" altLang="en-US" smtClean="0"/>
              <a:pPr eaLnBrk="1" hangingPunct="1">
                <a:spcBef>
                  <a:spcPct val="50000"/>
                </a:spcBef>
              </a:pPr>
              <a:t>10</a:t>
            </a:fld>
            <a:endParaRPr lang="en-US" altLang="en-US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CC99375-25AF-4193-BD44-23DBC541E07F}" type="slidenum">
              <a:rPr lang="en-US" altLang="en-US" smtClean="0"/>
              <a:pPr eaLnBrk="1" hangingPunct="1">
                <a:spcBef>
                  <a:spcPct val="50000"/>
                </a:spcBef>
              </a:pPr>
              <a:t>83</a:t>
            </a:fld>
            <a:endParaRPr lang="en-US" altLang="en-US"/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D8EC385-1354-437B-8281-A766B16E65AF}" type="slidenum">
              <a:rPr lang="en-US" altLang="en-US" smtClean="0"/>
              <a:pPr eaLnBrk="1" hangingPunct="1">
                <a:spcBef>
                  <a:spcPct val="50000"/>
                </a:spcBef>
              </a:pPr>
              <a:t>84</a:t>
            </a:fld>
            <a:endParaRPr lang="en-US" altLang="en-US"/>
          </a:p>
        </p:txBody>
      </p:sp>
      <p:sp>
        <p:nvSpPr>
          <p:cNvPr id="309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F9BC0E4-5145-4812-AF1F-78C169453741}" type="slidenum">
              <a:rPr lang="en-US" altLang="en-US" smtClean="0"/>
              <a:pPr eaLnBrk="1" hangingPunct="1">
                <a:spcBef>
                  <a:spcPct val="50000"/>
                </a:spcBef>
              </a:pPr>
              <a:t>85</a:t>
            </a:fld>
            <a:endParaRPr lang="en-US" altLang="en-US"/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25DE58E-C6D9-4D9C-8174-5202472967F1}" type="slidenum">
              <a:rPr lang="en-US" altLang="en-US" smtClean="0"/>
              <a:pPr eaLnBrk="1" hangingPunct="1">
                <a:spcBef>
                  <a:spcPct val="50000"/>
                </a:spcBef>
              </a:pPr>
              <a:t>86</a:t>
            </a:fld>
            <a:endParaRPr lang="en-US" altLang="en-US"/>
          </a:p>
        </p:txBody>
      </p:sp>
      <p:sp>
        <p:nvSpPr>
          <p:cNvPr id="311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1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FD8CE65-FD0E-4B55-B845-5759D45669B8}" type="slidenum">
              <a:rPr lang="en-US" altLang="en-US" smtClean="0"/>
              <a:pPr eaLnBrk="1" hangingPunct="1">
                <a:spcBef>
                  <a:spcPct val="50000"/>
                </a:spcBef>
              </a:pPr>
              <a:t>87</a:t>
            </a:fld>
            <a:endParaRPr lang="en-US" altLang="en-US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0891C53-03A4-4F98-8F57-9B1B09F7E4AC}" type="slidenum">
              <a:rPr lang="en-US" altLang="en-US" smtClean="0"/>
              <a:pPr eaLnBrk="1" hangingPunct="1">
                <a:spcBef>
                  <a:spcPct val="50000"/>
                </a:spcBef>
              </a:pPr>
              <a:t>88</a:t>
            </a:fld>
            <a:endParaRPr lang="en-US" altLang="en-US"/>
          </a:p>
        </p:txBody>
      </p:sp>
      <p:sp>
        <p:nvSpPr>
          <p:cNvPr id="313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3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5B8A913-6F42-4843-AC2D-5FAE2442B080}" type="slidenum">
              <a:rPr lang="en-US" altLang="en-US" smtClean="0"/>
              <a:pPr eaLnBrk="1" hangingPunct="1">
                <a:spcBef>
                  <a:spcPct val="50000"/>
                </a:spcBef>
              </a:pPr>
              <a:t>89</a:t>
            </a:fld>
            <a:endParaRPr lang="en-US" altLang="en-US"/>
          </a:p>
        </p:txBody>
      </p:sp>
      <p:sp>
        <p:nvSpPr>
          <p:cNvPr id="314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4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8E1AD21-1A24-45A8-9B47-A50642B79CFC}" type="slidenum">
              <a:rPr lang="en-US" altLang="en-US" smtClean="0"/>
              <a:pPr eaLnBrk="1" hangingPunct="1">
                <a:spcBef>
                  <a:spcPct val="50000"/>
                </a:spcBef>
              </a:pPr>
              <a:t>90</a:t>
            </a:fld>
            <a:endParaRPr lang="en-US" altLang="en-US"/>
          </a:p>
        </p:txBody>
      </p:sp>
      <p:sp>
        <p:nvSpPr>
          <p:cNvPr id="315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00B7227-6229-4C3F-B2BB-93F7DC7A8014}" type="slidenum">
              <a:rPr lang="en-US" altLang="en-US" smtClean="0"/>
              <a:pPr eaLnBrk="1" hangingPunct="1">
                <a:spcBef>
                  <a:spcPct val="50000"/>
                </a:spcBef>
              </a:pPr>
              <a:t>91</a:t>
            </a:fld>
            <a:endParaRPr lang="en-US" altLang="en-US"/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162F0B4-CB30-4D8D-9507-5EA365E0448E}" type="slidenum">
              <a:rPr lang="en-US" altLang="en-US" smtClean="0"/>
              <a:pPr eaLnBrk="1" hangingPunct="1">
                <a:spcBef>
                  <a:spcPct val="50000"/>
                </a:spcBef>
              </a:pPr>
              <a:t>92</a:t>
            </a:fld>
            <a:endParaRPr lang="en-US" altLang="en-US"/>
          </a:p>
        </p:txBody>
      </p:sp>
      <p:sp>
        <p:nvSpPr>
          <p:cNvPr id="317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2D17896-BEAD-4979-89CF-FA0BB965BBC5}" type="slidenum">
              <a:rPr lang="en-US" altLang="en-US" smtClean="0"/>
              <a:pPr eaLnBrk="1" hangingPunct="1">
                <a:spcBef>
                  <a:spcPct val="50000"/>
                </a:spcBef>
              </a:pPr>
              <a:t>11</a:t>
            </a:fld>
            <a:endParaRPr lang="en-US" altLang="en-US"/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0DCCDA4-C131-446B-9677-983E41453CF7}" type="slidenum">
              <a:rPr lang="en-US" altLang="en-US" smtClean="0"/>
              <a:pPr eaLnBrk="1" hangingPunct="1">
                <a:spcBef>
                  <a:spcPct val="50000"/>
                </a:spcBef>
              </a:pPr>
              <a:t>93</a:t>
            </a:fld>
            <a:endParaRPr lang="en-US" altLang="en-US"/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90880EF-DC3E-4C70-AB2F-58DA4673451B}" type="slidenum">
              <a:rPr lang="en-US" altLang="en-US" smtClean="0"/>
              <a:pPr eaLnBrk="1" hangingPunct="1">
                <a:spcBef>
                  <a:spcPct val="50000"/>
                </a:spcBef>
              </a:pPr>
              <a:t>94</a:t>
            </a:fld>
            <a:endParaRPr lang="en-US" altLang="en-US"/>
          </a:p>
        </p:txBody>
      </p:sp>
      <p:sp>
        <p:nvSpPr>
          <p:cNvPr id="319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9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9AE58E3-CA3F-431F-895D-2F280ED62E22}" type="slidenum">
              <a:rPr lang="en-US" altLang="en-US" smtClean="0"/>
              <a:pPr eaLnBrk="1" hangingPunct="1">
                <a:spcBef>
                  <a:spcPct val="50000"/>
                </a:spcBef>
              </a:pPr>
              <a:t>95</a:t>
            </a:fld>
            <a:endParaRPr lang="en-US" altLang="en-US"/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3A052E2-E27B-4CFD-B185-D20A56FDD33C}" type="slidenum">
              <a:rPr lang="en-US" altLang="en-US" smtClean="0"/>
              <a:pPr eaLnBrk="1" hangingPunct="1">
                <a:spcBef>
                  <a:spcPct val="50000"/>
                </a:spcBef>
              </a:pPr>
              <a:t>96</a:t>
            </a:fld>
            <a:endParaRPr lang="en-US" altLang="en-US"/>
          </a:p>
        </p:txBody>
      </p:sp>
      <p:sp>
        <p:nvSpPr>
          <p:cNvPr id="321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1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7985E56-5150-455D-9DD2-7093E02C7666}" type="slidenum">
              <a:rPr lang="en-US" altLang="en-US" smtClean="0"/>
              <a:pPr eaLnBrk="1" hangingPunct="1">
                <a:spcBef>
                  <a:spcPct val="50000"/>
                </a:spcBef>
              </a:pPr>
              <a:t>97</a:t>
            </a:fld>
            <a:endParaRPr lang="en-US" altLang="en-US"/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896CCFF-8A62-459D-9455-7A00B48C6DA0}" type="slidenum">
              <a:rPr lang="en-US" altLang="en-US" smtClean="0"/>
              <a:pPr eaLnBrk="1" hangingPunct="1">
                <a:spcBef>
                  <a:spcPct val="50000"/>
                </a:spcBef>
              </a:pPr>
              <a:t>98</a:t>
            </a:fld>
            <a:endParaRPr lang="en-US" altLang="en-US"/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2AAE2E6-F1AF-4A5E-B67D-ECEFD7D2C328}" type="slidenum">
              <a:rPr lang="en-US" altLang="en-US" smtClean="0"/>
              <a:pPr eaLnBrk="1" hangingPunct="1">
                <a:spcBef>
                  <a:spcPct val="50000"/>
                </a:spcBef>
              </a:pPr>
              <a:t>99</a:t>
            </a:fld>
            <a:endParaRPr lang="en-US" altLang="en-US"/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85C3563-681C-4C29-BCBF-12B591B2E9F4}" type="slidenum">
              <a:rPr lang="en-US" altLang="en-US" smtClean="0"/>
              <a:pPr eaLnBrk="1" hangingPunct="1">
                <a:spcBef>
                  <a:spcPct val="50000"/>
                </a:spcBef>
              </a:pPr>
              <a:t>100</a:t>
            </a:fld>
            <a:endParaRPr lang="en-US" altLang="en-US"/>
          </a:p>
        </p:txBody>
      </p:sp>
      <p:sp>
        <p:nvSpPr>
          <p:cNvPr id="325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5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01010FD-E738-4D0C-94E1-5CBE39767261}" type="slidenum">
              <a:rPr lang="en-US" altLang="en-US" smtClean="0"/>
              <a:pPr eaLnBrk="1" hangingPunct="1">
                <a:spcBef>
                  <a:spcPct val="50000"/>
                </a:spcBef>
              </a:pPr>
              <a:t>101</a:t>
            </a:fld>
            <a:endParaRPr lang="en-US" altLang="en-US"/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B1017AF-FA72-458D-9229-4F71D039D5B5}" type="slidenum">
              <a:rPr lang="en-US" altLang="en-US" smtClean="0"/>
              <a:pPr eaLnBrk="1" hangingPunct="1">
                <a:spcBef>
                  <a:spcPct val="50000"/>
                </a:spcBef>
              </a:pPr>
              <a:t>102</a:t>
            </a:fld>
            <a:endParaRPr lang="en-US" altLang="en-US"/>
          </a:p>
        </p:txBody>
      </p:sp>
      <p:sp>
        <p:nvSpPr>
          <p:cNvPr id="327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FE917F-C39D-4BB5-A160-D6287568524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7168472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E2D5F-16D9-410A-BB53-E1596B6ACC9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03038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EECA08-EBE2-480D-A7F7-4332FB32738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3398801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9AFBD9-05CD-41F5-908B-0830E7FFAF7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9445732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270953-58BE-41B1-9E9F-A5D6769CC20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111863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</a:defRPr>
            </a:lvl1pPr>
          </a:lstStyle>
          <a:p>
            <a:pPr>
              <a:defRPr/>
            </a:pPr>
            <a:fld id="{1AF3025D-87B5-4923-9B6C-2BD7080A91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301007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</a:defRPr>
            </a:lvl1pPr>
          </a:lstStyle>
          <a:p>
            <a:pPr>
              <a:defRPr/>
            </a:pPr>
            <a:fld id="{45F24160-728A-4F72-802C-5876E3955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7748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</a:defRPr>
            </a:lvl1pPr>
          </a:lstStyle>
          <a:p>
            <a:pPr>
              <a:defRPr/>
            </a:pPr>
            <a:fld id="{038EE23E-396F-48C8-B72B-25B98200E8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8388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</a:defRPr>
            </a:lvl1pPr>
          </a:lstStyle>
          <a:p>
            <a:pPr>
              <a:defRPr/>
            </a:pPr>
            <a:fld id="{06F2C97A-39B6-496D-ACCF-228ECA3A23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36833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i="1"/>
            </a:lvl1pPr>
          </a:lstStyle>
          <a:p>
            <a:pPr>
              <a:defRPr/>
            </a:pPr>
            <a:fld id="{BF294C58-EFFD-43B9-9F58-6D5B87343C2E}" type="datetime1">
              <a:rPr lang="en-US"/>
              <a:pPr>
                <a:defRPr/>
              </a:pPr>
              <a:t>1/22/2025</a:t>
            </a:fld>
            <a:endParaRPr lang="en-US"/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1"/>
          </p:nvPr>
        </p:nvSpPr>
        <p:spPr>
          <a:xfrm>
            <a:off x="8458200" y="6553200"/>
            <a:ext cx="381000" cy="212725"/>
          </a:xfrm>
        </p:spPr>
        <p:txBody>
          <a:bodyPr/>
          <a:lstStyle>
            <a:lvl1pPr>
              <a:defRPr sz="800" i="1">
                <a:solidFill>
                  <a:srgbClr val="CC99FF"/>
                </a:solidFill>
              </a:defRPr>
            </a:lvl1pPr>
          </a:lstStyle>
          <a:p>
            <a:pPr>
              <a:defRPr/>
            </a:pPr>
            <a:fld id="{DA8886EC-3710-4D8C-8192-84E0B574483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01366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400351-F8A9-4C73-917C-510A0ECC7B0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217978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Last Update: Oct 1, 2014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EECS: Stacks &amp; Queues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39830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9BEE19-4BA9-4186-A198-1A98981743AA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20248394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9C145E-19FA-468B-BF5F-B75B930DE916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75186125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F3660E-E88A-45C9-A8DB-91B2BF197916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1556953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FDDDB8-C2C8-41E2-A4DC-22AEFA6EBA67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98077261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FD0ED4-FC84-4967-901A-5EB272C2A8F2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5585391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A1A568-9AFE-4FED-96EF-4EA1002F5F1A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8353822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770F78-BE45-4D5F-8CA8-3ADD2CD24F4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7320672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4771F9-5886-485B-B9FE-AE9FEFB972FF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73491186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B28ADA-03C1-4F2F-81CB-B02872391BF6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14518612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349342-DC5C-40C4-BF38-8D61A492017D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32590914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C7EC34-E19C-4783-9EBB-9AEE222501A3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50232622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9604A0-A442-44A8-B5E1-9B38A58D5348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01236152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4A572C-7DFA-454C-86C4-C5E8F3E2F1D0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79757770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D27704-D154-4EFB-A4E9-64C620A0E0CE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41245958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6D500D-6499-4662-A74E-001D6904A64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3617058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D25F22-31BB-45F4-967F-A636CE3B707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2703315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649316-5BE1-4E64-9C14-C5EEDD35579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7340881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F408BB-36EC-411E-96AA-EC9B157C208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762554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520E8-9DBA-46EF-A77F-37B154C0496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218864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392503-4926-46C1-B63F-8C3162CAD98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889135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1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22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2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theme" Target="../theme/theme13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5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16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7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8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19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76B2FCCB-F468-4F4F-A5E8-B6E6808A306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2770AF48-03BF-4574-9FD6-F06114A42E13}" type="slidenum">
              <a:rPr lang="en-CA" altLang="en-US" sz="1400" i="0" smtClean="0"/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 i="0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  <p:sldLayoutId id="2147483856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9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1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>
              <a:defRPr/>
            </a:pPr>
            <a:fld id="{8B70B56C-0614-4B2A-9AA2-E33BC0658D45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8DF34897-0F49-4857-859A-50A99B7381FF}" type="slidenum">
              <a:rPr lang="en-CA" altLang="en-US" sz="1400" i="0" smtClean="0"/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 i="0" dirty="0"/>
          </a:p>
        </p:txBody>
      </p:sp>
    </p:spTree>
    <p:extLst>
      <p:ext uri="{BB962C8B-B14F-4D97-AF65-F5344CB8AC3E}">
        <p14:creationId xmlns:p14="http://schemas.microsoft.com/office/powerpoint/2010/main" val="342009311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85" r:id="rId1"/>
    <p:sldLayoutId id="2147483886" r:id="rId2"/>
    <p:sldLayoutId id="2147483887" r:id="rId3"/>
    <p:sldLayoutId id="2147483888" r:id="rId4"/>
    <p:sldLayoutId id="2147483889" r:id="rId5"/>
    <p:sldLayoutId id="2147483890" r:id="rId6"/>
    <p:sldLayoutId id="2147483891" r:id="rId7"/>
    <p:sldLayoutId id="2147483892" r:id="rId8"/>
    <p:sldLayoutId id="2147483893" r:id="rId9"/>
    <p:sldLayoutId id="2147483894" r:id="rId10"/>
    <p:sldLayoutId id="2147483895" r:id="rId11"/>
    <p:sldLayoutId id="2147483896" r:id="rId12"/>
    <p:sldLayoutId id="2147483897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4B65187B-B148-4E86-8E76-EA6A5D4A9F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2053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4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55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2056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7" r:id="rId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11544167-134B-4B55-8C62-A2B2D99F01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3077" name="Picture 7" descr="YorkULogoHor(large)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8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3079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3080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677B2D09-5868-4FB1-AEA7-DDC55FC459E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4101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2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103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4104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8" r:id="rId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91168C6E-C2E7-4CE9-96C6-1B6E2E2A9D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5125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6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127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5128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9" r:id="rId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  <a:endParaRPr lang="en-US" altLang="en-US"/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</a:defRPr>
            </a:lvl1pPr>
          </a:lstStyle>
          <a:p>
            <a:pPr>
              <a:defRPr/>
            </a:pPr>
            <a:fld id="{F1C8C432-84B6-489C-A634-9D4D250D85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6149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0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Last Updated:  </a:t>
            </a:r>
            <a:r>
              <a:rPr lang="en-CA" altLang="en-US" sz="1200" i="0">
                <a:solidFill>
                  <a:srgbClr val="000000"/>
                </a:solidFill>
                <a:latin typeface="Arial" pitchFamily="34" charset="0"/>
              </a:rPr>
              <a:t>January 6, 2015</a:t>
            </a:r>
            <a:endParaRPr lang="en-US" altLang="en-US" sz="1200" i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1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EECS 2011</a:t>
            </a:r>
          </a:p>
        </p:txBody>
      </p:sp>
      <p:sp>
        <p:nvSpPr>
          <p:cNvPr id="6152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r>
              <a:rPr lang="en-US" altLang="en-US" sz="1200" i="0">
                <a:solidFill>
                  <a:srgbClr val="000000"/>
                </a:solidFill>
                <a:latin typeface="Arial" pitchFamily="34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0" r:id="rId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i="0">
                <a:solidFill>
                  <a:prstClr val="black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4A522DA6-6BF8-4244-8D96-F0934420C96B}" type="datetime1">
              <a:rPr lang="en-US"/>
              <a:pPr>
                <a:defRPr/>
              </a:pPr>
              <a:t>1/22/2025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 bwMode="auto">
          <a:xfrm>
            <a:off x="3124200" y="6400800"/>
            <a:ext cx="289560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187200" rIns="91440" bIns="0" numCol="1" anchor="ctr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800" i="0">
                <a:solidFill>
                  <a:srgbClr val="CC99FF"/>
                </a:solidFill>
                <a:latin typeface="Calibri" pitchFamily="34" charset="0"/>
                <a:cs typeface="Arial" charset="0"/>
              </a:defRPr>
            </a:lvl1pPr>
          </a:lstStyle>
          <a:p>
            <a:pPr>
              <a:defRPr/>
            </a:pPr>
            <a:r>
              <a:rPr lang="en-CA"/>
              <a:t>Roumani-CSE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i="0">
                <a:solidFill>
                  <a:prstClr val="black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DD1BEFC3-33CC-48B8-B975-B34A9D3F9A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1" r:id="rId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5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CA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70C0"/>
                </a:solidFill>
              </a:defRPr>
            </a:lvl1pPr>
          </a:lstStyle>
          <a:p>
            <a:pPr>
              <a:spcBef>
                <a:spcPct val="0"/>
              </a:spcBef>
            </a:pPr>
            <a:r>
              <a:rPr lang="en-US" i="0">
                <a:latin typeface="Tahoma" charset="0"/>
                <a:ea typeface="ＭＳ Ｐゴシック" charset="0"/>
              </a:rPr>
              <a:t>Last Update: Oct 1, 2014</a:t>
            </a:r>
            <a:endParaRPr lang="en-US" i="0" dirty="0">
              <a:latin typeface="Tahoma" charset="0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Andranik</a:t>
            </a:r>
            <a:r>
              <a:rPr lang="en-US" i="0" dirty="0">
                <a:solidFill>
                  <a:prstClr val="black"/>
                </a:solidFill>
                <a:latin typeface="Tahoma" charset="0"/>
                <a:ea typeface="ＭＳ Ｐゴシック" charset="0"/>
              </a:rPr>
              <a:t> </a:t>
            </a:r>
            <a:r>
              <a:rPr lang="en-US" i="0" dirty="0" err="1">
                <a:solidFill>
                  <a:prstClr val="black"/>
                </a:solidFill>
                <a:latin typeface="Tahoma" charset="0"/>
                <a:ea typeface="ＭＳ Ｐゴシック" charset="0"/>
              </a:rPr>
              <a:t>Mirzaian</a:t>
            </a:r>
            <a:endParaRPr lang="en-US" i="0" dirty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00">
                <a:solidFill>
                  <a:schemeClr val="tx1"/>
                </a:solidFill>
              </a:defRPr>
            </a:lvl1pPr>
          </a:lstStyle>
          <a:p>
            <a:pPr>
              <a:spcBef>
                <a:spcPct val="0"/>
              </a:spcBef>
            </a:pPr>
            <a:fld id="{45300A62-37A5-014F-89BD-2CDD74DA8983}" type="slidenum">
              <a:rPr lang="en-US" i="0" smtClean="0">
                <a:solidFill>
                  <a:prstClr val="black"/>
                </a:solidFill>
                <a:latin typeface="Tahoma" charset="0"/>
                <a:ea typeface="ＭＳ Ｐゴシック" charset="0"/>
              </a:rPr>
              <a:pPr>
                <a:spcBef>
                  <a:spcPct val="0"/>
                </a:spcBef>
              </a:pPr>
              <a:t>‹#›</a:t>
            </a:fld>
            <a:endParaRPr lang="en-US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89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rgbClr val="0000FF"/>
          </a:solidFill>
          <a:latin typeface="Cambria Math" panose="02040503050406030204" pitchFamily="18" charset="0"/>
          <a:ea typeface="Cambria Math" panose="02040503050406030204" pitchFamily="18" charset="0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41.xml"/><Relationship Id="rId13" Type="http://schemas.openxmlformats.org/officeDocument/2006/relationships/slide" Target="slide160.xml"/><Relationship Id="rId18" Type="http://schemas.openxmlformats.org/officeDocument/2006/relationships/slide" Target="slide219.xml"/><Relationship Id="rId3" Type="http://schemas.openxmlformats.org/officeDocument/2006/relationships/oleObject" Target="../embeddings/oleObject1.bin"/><Relationship Id="rId7" Type="http://schemas.openxmlformats.org/officeDocument/2006/relationships/slide" Target="slide15.xml"/><Relationship Id="rId12" Type="http://schemas.openxmlformats.org/officeDocument/2006/relationships/slide" Target="slide152.xml"/><Relationship Id="rId17" Type="http://schemas.openxmlformats.org/officeDocument/2006/relationships/slide" Target="slide197.xml"/><Relationship Id="rId2" Type="http://schemas.openxmlformats.org/officeDocument/2006/relationships/notesSlide" Target="../notesSlides/notesSlide1.xml"/><Relationship Id="rId16" Type="http://schemas.openxmlformats.org/officeDocument/2006/relationships/slide" Target="slide178.xml"/><Relationship Id="rId1" Type="http://schemas.openxmlformats.org/officeDocument/2006/relationships/slideLayout" Target="../slideLayouts/slideLayout1.xml"/><Relationship Id="rId6" Type="http://schemas.openxmlformats.org/officeDocument/2006/relationships/slide" Target="slide9.xml"/><Relationship Id="rId11" Type="http://schemas.openxmlformats.org/officeDocument/2006/relationships/slide" Target="slide130.xml"/><Relationship Id="rId5" Type="http://schemas.openxmlformats.org/officeDocument/2006/relationships/slide" Target="slide3.xml"/><Relationship Id="rId15" Type="http://schemas.openxmlformats.org/officeDocument/2006/relationships/slide" Target="slide173.xml"/><Relationship Id="rId10" Type="http://schemas.openxmlformats.org/officeDocument/2006/relationships/slide" Target="slide106.xml"/><Relationship Id="rId19" Type="http://schemas.openxmlformats.org/officeDocument/2006/relationships/image" Target="../media/image3.png"/><Relationship Id="rId4" Type="http://schemas.openxmlformats.org/officeDocument/2006/relationships/image" Target="../media/image2.wmf"/><Relationship Id="rId9" Type="http://schemas.openxmlformats.org/officeDocument/2006/relationships/slide" Target="slide88.xml"/><Relationship Id="rId14" Type="http://schemas.openxmlformats.org/officeDocument/2006/relationships/slide" Target="slide16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3.wmf"/><Relationship Id="rId4" Type="http://schemas.openxmlformats.org/officeDocument/2006/relationships/oleObject" Target="../embeddings/oleObject9.bin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4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wmf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w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5.png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3.wmf"/><Relationship Id="rId4" Type="http://schemas.openxmlformats.org/officeDocument/2006/relationships/oleObject" Target="../embeddings/oleObject11.bin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23.wmf"/><Relationship Id="rId4" Type="http://schemas.openxmlformats.org/officeDocument/2006/relationships/oleObject" Target="../embeddings/oleObject12.bin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3.wmf"/><Relationship Id="rId4" Type="http://schemas.openxmlformats.org/officeDocument/2006/relationships/oleObject" Target="../embeddings/oleObject13.bin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.png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7" Type="http://schemas.openxmlformats.org/officeDocument/2006/relationships/image" Target="../media/image18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wmf"/><Relationship Id="rId5" Type="http://schemas.openxmlformats.org/officeDocument/2006/relationships/image" Target="../media/image9.jpeg"/><Relationship Id="rId4" Type="http://schemas.openxmlformats.org/officeDocument/2006/relationships/image" Target="../media/image23.wmf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13" Type="http://schemas.openxmlformats.org/officeDocument/2006/relationships/image" Target="../media/image45.jpeg"/><Relationship Id="rId3" Type="http://schemas.openxmlformats.org/officeDocument/2006/relationships/image" Target="../media/image35.gif"/><Relationship Id="rId7" Type="http://schemas.openxmlformats.org/officeDocument/2006/relationships/image" Target="../media/image39.png"/><Relationship Id="rId12" Type="http://schemas.openxmlformats.org/officeDocument/2006/relationships/image" Target="../media/image44.jpeg"/><Relationship Id="rId2" Type="http://schemas.openxmlformats.org/officeDocument/2006/relationships/image" Target="../media/image34.png"/><Relationship Id="rId16" Type="http://schemas.openxmlformats.org/officeDocument/2006/relationships/image" Target="../media/image48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11" Type="http://schemas.openxmlformats.org/officeDocument/2006/relationships/image" Target="../media/image43.jpeg"/><Relationship Id="rId5" Type="http://schemas.openxmlformats.org/officeDocument/2006/relationships/image" Target="../media/image37.jpeg"/><Relationship Id="rId15" Type="http://schemas.openxmlformats.org/officeDocument/2006/relationships/image" Target="../media/image47.jpeg"/><Relationship Id="rId10" Type="http://schemas.openxmlformats.org/officeDocument/2006/relationships/image" Target="../media/image42.jpeg"/><Relationship Id="rId4" Type="http://schemas.openxmlformats.org/officeDocument/2006/relationships/image" Target="../media/image36.gif"/><Relationship Id="rId9" Type="http://schemas.openxmlformats.org/officeDocument/2006/relationships/image" Target="../media/image41.jpeg"/><Relationship Id="rId14" Type="http://schemas.openxmlformats.org/officeDocument/2006/relationships/image" Target="../media/image46.jpe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13" Type="http://schemas.openxmlformats.org/officeDocument/2006/relationships/image" Target="../media/image45.jpeg"/><Relationship Id="rId3" Type="http://schemas.openxmlformats.org/officeDocument/2006/relationships/image" Target="../media/image40.jpeg"/><Relationship Id="rId7" Type="http://schemas.openxmlformats.org/officeDocument/2006/relationships/image" Target="../media/image35.gif"/><Relationship Id="rId12" Type="http://schemas.openxmlformats.org/officeDocument/2006/relationships/image" Target="../media/image44.jpeg"/><Relationship Id="rId2" Type="http://schemas.openxmlformats.org/officeDocument/2006/relationships/image" Target="../media/image36.gif"/><Relationship Id="rId16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11" Type="http://schemas.openxmlformats.org/officeDocument/2006/relationships/image" Target="../media/image43.jpeg"/><Relationship Id="rId5" Type="http://schemas.openxmlformats.org/officeDocument/2006/relationships/image" Target="../media/image42.jpeg"/><Relationship Id="rId15" Type="http://schemas.openxmlformats.org/officeDocument/2006/relationships/image" Target="../media/image47.jpeg"/><Relationship Id="rId10" Type="http://schemas.openxmlformats.org/officeDocument/2006/relationships/image" Target="../media/image39.png"/><Relationship Id="rId4" Type="http://schemas.openxmlformats.org/officeDocument/2006/relationships/image" Target="../media/image41.jpeg"/><Relationship Id="rId9" Type="http://schemas.openxmlformats.org/officeDocument/2006/relationships/image" Target="../media/image38.png"/><Relationship Id="rId14" Type="http://schemas.openxmlformats.org/officeDocument/2006/relationships/image" Target="../media/image46.jpeg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13" Type="http://schemas.openxmlformats.org/officeDocument/2006/relationships/image" Target="../media/image45.jpeg"/><Relationship Id="rId3" Type="http://schemas.openxmlformats.org/officeDocument/2006/relationships/image" Target="../media/image35.gif"/><Relationship Id="rId7" Type="http://schemas.openxmlformats.org/officeDocument/2006/relationships/image" Target="../media/image39.png"/><Relationship Id="rId12" Type="http://schemas.openxmlformats.org/officeDocument/2006/relationships/image" Target="../media/image44.jpeg"/><Relationship Id="rId2" Type="http://schemas.openxmlformats.org/officeDocument/2006/relationships/image" Target="../media/image34.png"/><Relationship Id="rId16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11" Type="http://schemas.openxmlformats.org/officeDocument/2006/relationships/image" Target="../media/image43.jpeg"/><Relationship Id="rId5" Type="http://schemas.openxmlformats.org/officeDocument/2006/relationships/image" Target="../media/image37.jpeg"/><Relationship Id="rId15" Type="http://schemas.openxmlformats.org/officeDocument/2006/relationships/image" Target="../media/image47.jpeg"/><Relationship Id="rId10" Type="http://schemas.openxmlformats.org/officeDocument/2006/relationships/image" Target="../media/image42.jpeg"/><Relationship Id="rId4" Type="http://schemas.openxmlformats.org/officeDocument/2006/relationships/image" Target="../media/image36.gif"/><Relationship Id="rId9" Type="http://schemas.openxmlformats.org/officeDocument/2006/relationships/image" Target="../media/image41.jpeg"/><Relationship Id="rId14" Type="http://schemas.openxmlformats.org/officeDocument/2006/relationships/image" Target="../media/image46.jpe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13" Type="http://schemas.openxmlformats.org/officeDocument/2006/relationships/image" Target="../media/image45.jpeg"/><Relationship Id="rId3" Type="http://schemas.openxmlformats.org/officeDocument/2006/relationships/image" Target="../media/image35.gif"/><Relationship Id="rId7" Type="http://schemas.openxmlformats.org/officeDocument/2006/relationships/image" Target="../media/image39.png"/><Relationship Id="rId12" Type="http://schemas.openxmlformats.org/officeDocument/2006/relationships/image" Target="../media/image44.jpeg"/><Relationship Id="rId2" Type="http://schemas.openxmlformats.org/officeDocument/2006/relationships/image" Target="../media/image34.png"/><Relationship Id="rId16" Type="http://schemas.openxmlformats.org/officeDocument/2006/relationships/image" Target="../media/image48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11" Type="http://schemas.openxmlformats.org/officeDocument/2006/relationships/image" Target="../media/image43.jpeg"/><Relationship Id="rId5" Type="http://schemas.openxmlformats.org/officeDocument/2006/relationships/image" Target="../media/image37.jpeg"/><Relationship Id="rId15" Type="http://schemas.openxmlformats.org/officeDocument/2006/relationships/image" Target="../media/image47.jpeg"/><Relationship Id="rId10" Type="http://schemas.openxmlformats.org/officeDocument/2006/relationships/image" Target="../media/image42.jpeg"/><Relationship Id="rId4" Type="http://schemas.openxmlformats.org/officeDocument/2006/relationships/image" Target="../media/image36.gif"/><Relationship Id="rId9" Type="http://schemas.openxmlformats.org/officeDocument/2006/relationships/image" Target="../media/image41.jpeg"/><Relationship Id="rId14" Type="http://schemas.openxmlformats.org/officeDocument/2006/relationships/image" Target="../media/image46.jpe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emf"/><Relationship Id="rId2" Type="http://schemas.openxmlformats.org/officeDocument/2006/relationships/oleObject" Target="../embeddings/oleObject15.bin"/><Relationship Id="rId1" Type="http://schemas.openxmlformats.org/officeDocument/2006/relationships/slideLayout" Target="../slideLayouts/slideLayout20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oleObject" Target="../embeddings/oleObject16.bin"/><Relationship Id="rId1" Type="http://schemas.openxmlformats.org/officeDocument/2006/relationships/slideLayout" Target="../slideLayouts/slideLayout2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.png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57.png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56.png"/><Relationship Id="rId7" Type="http://schemas.openxmlformats.org/officeDocument/2006/relationships/image" Target="../media/image12.pn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8.png"/><Relationship Id="rId5" Type="http://schemas.openxmlformats.org/officeDocument/2006/relationships/image" Target="../media/image9.jpeg"/><Relationship Id="rId4" Type="http://schemas.openxmlformats.org/officeDocument/2006/relationships/image" Target="../media/image57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png"/><Relationship Id="rId5" Type="http://schemas.openxmlformats.org/officeDocument/2006/relationships/image" Target="../media/image58.png"/><Relationship Id="rId4" Type="http://schemas.openxmlformats.org/officeDocument/2006/relationships/image" Target="../media/image5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8.png"/><Relationship Id="rId4" Type="http://schemas.openxmlformats.org/officeDocument/2006/relationships/image" Target="../media/image4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.pn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58.png"/><Relationship Id="rId4" Type="http://schemas.openxmlformats.org/officeDocument/2006/relationships/image" Target="../media/image61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6.jpeg"/><Relationship Id="rId4" Type="http://schemas.openxmlformats.org/officeDocument/2006/relationships/image" Target="../media/image62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jpeg"/><Relationship Id="rId4" Type="http://schemas.openxmlformats.org/officeDocument/2006/relationships/image" Target="../media/image62.pn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63.png"/><Relationship Id="rId4" Type="http://schemas.openxmlformats.org/officeDocument/2006/relationships/image" Target="../media/image56.png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9.jpeg"/><Relationship Id="rId4" Type="http://schemas.openxmlformats.org/officeDocument/2006/relationships/image" Target="../media/image63.pn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9.jpeg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jpeg"/><Relationship Id="rId4" Type="http://schemas.openxmlformats.org/officeDocument/2006/relationships/image" Target="../media/image9.jpeg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.png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jpe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7" Type="http://schemas.openxmlformats.org/officeDocument/2006/relationships/image" Target="../media/image58.pn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jpeg"/><Relationship Id="rId5" Type="http://schemas.openxmlformats.org/officeDocument/2006/relationships/image" Target="../media/image12.png"/><Relationship Id="rId4" Type="http://schemas.openxmlformats.org/officeDocument/2006/relationships/image" Target="../media/image57.pn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5.pn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61.png"/><Relationship Id="rId4" Type="http://schemas.openxmlformats.org/officeDocument/2006/relationships/image" Target="../media/image7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4.wmf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wmf"/><Relationship Id="rId5" Type="http://schemas.openxmlformats.org/officeDocument/2006/relationships/image" Target="../media/image6.jpe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7.wmf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2.png"/><Relationship Id="rId4" Type="http://schemas.openxmlformats.org/officeDocument/2006/relationships/image" Target="../media/image61.png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70.png"/><Relationship Id="rId7" Type="http://schemas.openxmlformats.org/officeDocument/2006/relationships/image" Target="../media/image71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.png"/><Relationship Id="rId5" Type="http://schemas.openxmlformats.org/officeDocument/2006/relationships/image" Target="../media/image61.png"/><Relationship Id="rId4" Type="http://schemas.openxmlformats.org/officeDocument/2006/relationships/image" Target="../media/image72.png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image" Target="../media/image61.png"/><Relationship Id="rId7" Type="http://schemas.openxmlformats.org/officeDocument/2006/relationships/image" Target="../media/image76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5.png"/><Relationship Id="rId5" Type="http://schemas.openxmlformats.org/officeDocument/2006/relationships/image" Target="../media/image73.png"/><Relationship Id="rId4" Type="http://schemas.openxmlformats.org/officeDocument/2006/relationships/image" Target="../media/image74.png"/><Relationship Id="rId9" Type="http://schemas.openxmlformats.org/officeDocument/2006/relationships/image" Target="../media/image9.jpeg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9.png"/><Relationship Id="rId5" Type="http://schemas.openxmlformats.org/officeDocument/2006/relationships/image" Target="../media/image78.png"/><Relationship Id="rId4" Type="http://schemas.openxmlformats.org/officeDocument/2006/relationships/image" Target="../media/image61.pn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9.png"/><Relationship Id="rId5" Type="http://schemas.openxmlformats.org/officeDocument/2006/relationships/image" Target="../media/image80.png"/><Relationship Id="rId4" Type="http://schemas.openxmlformats.org/officeDocument/2006/relationships/image" Target="../media/image78.png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61.png"/><Relationship Id="rId7" Type="http://schemas.openxmlformats.org/officeDocument/2006/relationships/image" Target="../media/image79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0.png"/><Relationship Id="rId5" Type="http://schemas.openxmlformats.org/officeDocument/2006/relationships/image" Target="../media/image81.png"/><Relationship Id="rId4" Type="http://schemas.openxmlformats.org/officeDocument/2006/relationships/image" Target="../media/image78.png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3" Type="http://schemas.openxmlformats.org/officeDocument/2006/relationships/image" Target="../media/image82.png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.png"/><Relationship Id="rId5" Type="http://schemas.openxmlformats.org/officeDocument/2006/relationships/image" Target="../media/image83.png"/><Relationship Id="rId4" Type="http://schemas.openxmlformats.org/officeDocument/2006/relationships/image" Target="../media/image81.png"/><Relationship Id="rId9" Type="http://schemas.openxmlformats.org/officeDocument/2006/relationships/image" Target="../media/image9.jpeg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.png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.png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79.png"/><Relationship Id="rId7" Type="http://schemas.openxmlformats.org/officeDocument/2006/relationships/image" Target="../media/image88.jpe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7.jpeg"/><Relationship Id="rId5" Type="http://schemas.openxmlformats.org/officeDocument/2006/relationships/image" Target="../media/image86.png"/><Relationship Id="rId4" Type="http://schemas.openxmlformats.org/officeDocument/2006/relationships/image" Target="../media/image6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79.png"/><Relationship Id="rId7" Type="http://schemas.openxmlformats.org/officeDocument/2006/relationships/image" Target="../media/image88.jpe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7.jpeg"/><Relationship Id="rId5" Type="http://schemas.openxmlformats.org/officeDocument/2006/relationships/image" Target="../media/image86.png"/><Relationship Id="rId4" Type="http://schemas.openxmlformats.org/officeDocument/2006/relationships/image" Target="../media/image61.png"/><Relationship Id="rId9" Type="http://schemas.openxmlformats.org/officeDocument/2006/relationships/image" Target="../media/image63.png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wmf"/><Relationship Id="rId3" Type="http://schemas.openxmlformats.org/officeDocument/2006/relationships/image" Target="../media/image87.jpeg"/><Relationship Id="rId7" Type="http://schemas.openxmlformats.org/officeDocument/2006/relationships/image" Target="../media/image91.wmf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0.wmf"/><Relationship Id="rId5" Type="http://schemas.openxmlformats.org/officeDocument/2006/relationships/image" Target="../media/image89.wmf"/><Relationship Id="rId4" Type="http://schemas.openxmlformats.org/officeDocument/2006/relationships/image" Target="../media/image88.jpe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wmf"/><Relationship Id="rId5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png"/><Relationship Id="rId3" Type="http://schemas.openxmlformats.org/officeDocument/2006/relationships/image" Target="../media/image93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wmf"/><Relationship Id="rId5" Type="http://schemas.openxmlformats.org/officeDocument/2006/relationships/image" Target="../media/image4.wmf"/><Relationship Id="rId4" Type="http://schemas.openxmlformats.org/officeDocument/2006/relationships/image" Target="../media/image95.png"/><Relationship Id="rId9" Type="http://schemas.openxmlformats.org/officeDocument/2006/relationships/image" Target="../media/image94.png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3" Type="http://schemas.openxmlformats.org/officeDocument/2006/relationships/image" Target="../media/image93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4.png"/><Relationship Id="rId5" Type="http://schemas.openxmlformats.org/officeDocument/2006/relationships/image" Target="../media/image96.png"/><Relationship Id="rId4" Type="http://schemas.openxmlformats.org/officeDocument/2006/relationships/image" Target="../media/image9.jpeg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3" Type="http://schemas.openxmlformats.org/officeDocument/2006/relationships/image" Target="../media/image93.png"/><Relationship Id="rId7" Type="http://schemas.openxmlformats.org/officeDocument/2006/relationships/image" Target="../media/image98.pn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4.png"/><Relationship Id="rId5" Type="http://schemas.openxmlformats.org/officeDocument/2006/relationships/image" Target="../media/image96.png"/><Relationship Id="rId4" Type="http://schemas.openxmlformats.org/officeDocument/2006/relationships/image" Target="../media/image9.jpe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png"/><Relationship Id="rId3" Type="http://schemas.openxmlformats.org/officeDocument/2006/relationships/image" Target="../media/image96.png"/><Relationship Id="rId7" Type="http://schemas.openxmlformats.org/officeDocument/2006/relationships/image" Target="../media/image100.png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9.png"/><Relationship Id="rId5" Type="http://schemas.openxmlformats.org/officeDocument/2006/relationships/image" Target="../media/image98.png"/><Relationship Id="rId10" Type="http://schemas.openxmlformats.org/officeDocument/2006/relationships/image" Target="../media/image9.jpeg"/><Relationship Id="rId4" Type="http://schemas.openxmlformats.org/officeDocument/2006/relationships/image" Target="../media/image94.png"/><Relationship Id="rId9" Type="http://schemas.openxmlformats.org/officeDocument/2006/relationships/image" Target="../media/image102.pn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18.png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.pn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0.png"/><Relationship Id="rId5" Type="http://schemas.openxmlformats.org/officeDocument/2006/relationships/image" Target="../media/image105.png"/><Relationship Id="rId4" Type="http://schemas.openxmlformats.org/officeDocument/2006/relationships/image" Target="../media/image107.png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3.png"/><Relationship Id="rId5" Type="http://schemas.openxmlformats.org/officeDocument/2006/relationships/image" Target="../media/image115.png"/><Relationship Id="rId4" Type="http://schemas.openxmlformats.org/officeDocument/2006/relationships/image" Target="../media/image112.pn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7" Type="http://schemas.openxmlformats.org/officeDocument/2006/relationships/image" Target="../media/image113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7.png"/><Relationship Id="rId5" Type="http://schemas.openxmlformats.org/officeDocument/2006/relationships/image" Target="../media/image116.png"/><Relationship Id="rId4" Type="http://schemas.openxmlformats.org/officeDocument/2006/relationships/image" Target="../media/image112.pn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png"/><Relationship Id="rId3" Type="http://schemas.openxmlformats.org/officeDocument/2006/relationships/image" Target="../media/image109.png"/><Relationship Id="rId7" Type="http://schemas.openxmlformats.org/officeDocument/2006/relationships/image" Target="../media/image117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6.png"/><Relationship Id="rId5" Type="http://schemas.openxmlformats.org/officeDocument/2006/relationships/image" Target="../media/image118.png"/><Relationship Id="rId4" Type="http://schemas.openxmlformats.org/officeDocument/2006/relationships/image" Target="../media/image112.png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png"/><Relationship Id="rId3" Type="http://schemas.openxmlformats.org/officeDocument/2006/relationships/image" Target="../media/image109.png"/><Relationship Id="rId7" Type="http://schemas.openxmlformats.org/officeDocument/2006/relationships/image" Target="../media/image117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6.png"/><Relationship Id="rId5" Type="http://schemas.openxmlformats.org/officeDocument/2006/relationships/image" Target="../media/image118.png"/><Relationship Id="rId4" Type="http://schemas.openxmlformats.org/officeDocument/2006/relationships/image" Target="../media/image112.png"/><Relationship Id="rId9" Type="http://schemas.openxmlformats.org/officeDocument/2006/relationships/image" Target="../media/image113.png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png"/><Relationship Id="rId3" Type="http://schemas.openxmlformats.org/officeDocument/2006/relationships/image" Target="../media/image109.png"/><Relationship Id="rId7" Type="http://schemas.openxmlformats.org/officeDocument/2006/relationships/image" Target="../media/image117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6.png"/><Relationship Id="rId5" Type="http://schemas.openxmlformats.org/officeDocument/2006/relationships/image" Target="../media/image118.png"/><Relationship Id="rId4" Type="http://schemas.openxmlformats.org/officeDocument/2006/relationships/image" Target="../media/image112.png"/><Relationship Id="rId9" Type="http://schemas.openxmlformats.org/officeDocument/2006/relationships/image" Target="../media/image113.png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0.png"/><Relationship Id="rId4" Type="http://schemas.openxmlformats.org/officeDocument/2006/relationships/image" Target="../media/image109.png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0.png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2.png"/><Relationship Id="rId4" Type="http://schemas.openxmlformats.org/officeDocument/2006/relationships/image" Target="../media/image109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2.png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2.png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3.png"/><Relationship Id="rId5" Type="http://schemas.openxmlformats.org/officeDocument/2006/relationships/image" Target="../media/image122.png"/><Relationship Id="rId4" Type="http://schemas.openxmlformats.org/officeDocument/2006/relationships/image" Target="../media/image109.png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124.png"/><Relationship Id="rId4" Type="http://schemas.openxmlformats.org/officeDocument/2006/relationships/image" Target="../media/image120.png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2.png"/><Relationship Id="rId4" Type="http://schemas.openxmlformats.org/officeDocument/2006/relationships/image" Target="../media/image123.png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6.png"/><Relationship Id="rId4" Type="http://schemas.openxmlformats.org/officeDocument/2006/relationships/image" Target="../media/image109.png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8.png"/><Relationship Id="rId4" Type="http://schemas.openxmlformats.org/officeDocument/2006/relationships/image" Target="../media/image126.png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7" Type="http://schemas.openxmlformats.org/officeDocument/2006/relationships/image" Target="../media/image131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0.png"/><Relationship Id="rId5" Type="http://schemas.openxmlformats.org/officeDocument/2006/relationships/image" Target="../media/image129.png"/><Relationship Id="rId4" Type="http://schemas.openxmlformats.org/officeDocument/2006/relationships/image" Target="../media/image128.png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7" Type="http://schemas.openxmlformats.org/officeDocument/2006/relationships/image" Target="../media/image131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0.png"/><Relationship Id="rId5" Type="http://schemas.openxmlformats.org/officeDocument/2006/relationships/image" Target="../media/image128.png"/><Relationship Id="rId4" Type="http://schemas.openxmlformats.org/officeDocument/2006/relationships/image" Target="../media/image126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7.png"/><Relationship Id="rId4" Type="http://schemas.openxmlformats.org/officeDocument/2006/relationships/image" Target="../media/image126.png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5.png"/><Relationship Id="rId4" Type="http://schemas.openxmlformats.org/officeDocument/2006/relationships/image" Target="../media/image107.png"/></Relationships>
</file>

<file path=ppt/slides/_rels/slide2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3.wmf"/><Relationship Id="rId4" Type="http://schemas.openxmlformats.org/officeDocument/2006/relationships/oleObject" Target="../embeddings/oleObject9.bin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wmf"/><Relationship Id="rId5" Type="http://schemas.openxmlformats.org/officeDocument/2006/relationships/image" Target="../media/image5.png"/><Relationship Id="rId4" Type="http://schemas.openxmlformats.org/officeDocument/2006/relationships/image" Target="../media/image9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9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3" Type="http://schemas.openxmlformats.org/officeDocument/2006/relationships/image" Target="../media/image9.jpeg"/><Relationship Id="rId7" Type="http://schemas.openxmlformats.org/officeDocument/2006/relationships/oleObject" Target="../embeddings/oleObject3.bin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20.wmf"/><Relationship Id="rId4" Type="http://schemas.openxmlformats.org/officeDocument/2006/relationships/oleObject" Target="../embeddings/oleObject2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wmf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3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3.wmf"/><Relationship Id="rId4" Type="http://schemas.openxmlformats.org/officeDocument/2006/relationships/oleObject" Target="../embeddings/oleObject4.bin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23.wmf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21.wmf"/><Relationship Id="rId4" Type="http://schemas.openxmlformats.org/officeDocument/2006/relationships/oleObject" Target="../embeddings/oleObject6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wmf"/><Relationship Id="rId4" Type="http://schemas.openxmlformats.org/officeDocument/2006/relationships/oleObject" Target="../embeddings/oleObject7.bin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w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23.wmf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9.jpeg"/><Relationship Id="rId4" Type="http://schemas.openxmlformats.org/officeDocument/2006/relationships/image" Target="../media/image5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jpeg"/><Relationship Id="rId4" Type="http://schemas.openxmlformats.org/officeDocument/2006/relationships/image" Target="../media/image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4.wmf"/><Relationship Id="rId4" Type="http://schemas.openxmlformats.org/officeDocument/2006/relationships/image" Target="../media/image5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5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6.jpe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4.wmf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5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wm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5.png"/><Relationship Id="rId7" Type="http://schemas.openxmlformats.org/officeDocument/2006/relationships/image" Target="../media/image4.wm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23.wmf"/><Relationship Id="rId4" Type="http://schemas.openxmlformats.org/officeDocument/2006/relationships/oleObject" Target="../embeddings/oleObject9.bin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5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jpeg"/><Relationship Id="rId4" Type="http://schemas.openxmlformats.org/officeDocument/2006/relationships/image" Target="../media/image5.png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/>
          </a:p>
        </p:txBody>
      </p:sp>
      <p:graphicFrame>
        <p:nvGraphicFramePr>
          <p:cNvPr id="13315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16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2400" b="1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318" name="Text Box 12"/>
          <p:cNvSpPr txBox="1">
            <a:spLocks noChangeArrowheads="1"/>
          </p:cNvSpPr>
          <p:nvPr/>
        </p:nvSpPr>
        <p:spPr bwMode="auto">
          <a:xfrm>
            <a:off x="4346521" y="1143000"/>
            <a:ext cx="4568879" cy="5262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5" action="ppaction://hlinksldjump"/>
              </a:rPr>
              <a:t>Contracts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6" action="ppaction://hlinksldjump"/>
              </a:rPr>
              <a:t>Assertions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7" action="ppaction://hlinksldjump"/>
              </a:rPr>
              <a:t>What is an algorithm?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8" action="ppaction://hlinksldjump"/>
              </a:rPr>
              <a:t>Loop Invariants</a:t>
            </a:r>
            <a:endParaRPr lang="en-US" altLang="en-US" sz="2400" i="0" dirty="0">
              <a:hlinkClick r:id="rId9" action="ppaction://hlinksldjump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9" action="ppaction://hlinksldjump"/>
              </a:rPr>
              <a:t>The Sum of Objects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0" action="ppaction://hlinksldjump"/>
              </a:rPr>
              <a:t>Insertion and Selection Sort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1" action="ppaction://hlinksldjump"/>
              </a:rPr>
              <a:t>Binary Search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2" action="ppaction://hlinksldjump"/>
              </a:rPr>
              <a:t>Whose Blocking your View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3" action="ppaction://hlinksldjump"/>
              </a:rPr>
              <a:t>Reverse Polish Notation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4" action="ppaction://hlinksldjump"/>
              </a:rPr>
              <a:t>Parsing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5" action="ppaction://hlinksldjump"/>
              </a:rPr>
              <a:t>Data Structure Invariants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6" action="ppaction://hlinksldjump"/>
              </a:rPr>
              <a:t>Stack and Queue in an Array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7" action="ppaction://hlinksldjump"/>
              </a:rPr>
              <a:t>Linked Lists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>
                <a:hlinkClick r:id="rId18" action="ppaction://hlinksldjump"/>
              </a:rPr>
              <a:t>More Pointers</a:t>
            </a:r>
            <a:endParaRPr lang="en-US" altLang="en-US" sz="2400" i="0" dirty="0"/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/>
              <a:t>Contracts, Assertions, and Invariants</a:t>
            </a:r>
            <a:br>
              <a:rPr lang="en-CA" altLang="en-US" i="0" kern="0" dirty="0"/>
            </a:br>
            <a:endParaRPr lang="en-US" i="0" kern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03BB91C-8A93-47BC-AE87-17B1919E14EF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0" y="1264821"/>
            <a:ext cx="4449657" cy="3078579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4572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Paradigm Shift</a:t>
            </a:r>
            <a:endParaRPr lang="en-CA" altLang="en-US" sz="4400" i="0">
              <a:solidFill>
                <a:schemeClr val="tx2"/>
              </a:solidFill>
            </a:endParaRPr>
          </a:p>
        </p:txBody>
      </p:sp>
      <p:pic>
        <p:nvPicPr>
          <p:cNvPr id="21507" name="Picture 3" descr="esh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500" y="1219200"/>
            <a:ext cx="44577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44" name="Text Box 4"/>
          <p:cNvSpPr txBox="1">
            <a:spLocks noChangeArrowheads="1"/>
          </p:cNvSpPr>
          <p:nvPr/>
        </p:nvSpPr>
        <p:spPr bwMode="auto">
          <a:xfrm>
            <a:off x="304800" y="4556125"/>
            <a:ext cx="88392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Is the </a:t>
            </a:r>
            <a:r>
              <a:rPr lang="en-US" altLang="en-US" sz="3000" i="0">
                <a:solidFill>
                  <a:schemeClr val="bg2"/>
                </a:solidFill>
              </a:rPr>
              <a:t>black</a:t>
            </a:r>
            <a:r>
              <a:rPr lang="en-US" altLang="en-US" sz="3000" i="0"/>
              <a:t> the form and the </a:t>
            </a:r>
            <a:r>
              <a:rPr lang="en-US" altLang="en-US" sz="3000" i="0">
                <a:solidFill>
                  <a:srgbClr val="33CC33"/>
                </a:solidFill>
              </a:rPr>
              <a:t>green</a:t>
            </a:r>
            <a:r>
              <a:rPr lang="en-US" altLang="en-US" sz="3000" i="0"/>
              <a:t> the background?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Is the </a:t>
            </a:r>
            <a:r>
              <a:rPr lang="en-US" altLang="en-US" sz="3000" i="0">
                <a:solidFill>
                  <a:srgbClr val="33CC33"/>
                </a:solidFill>
              </a:rPr>
              <a:t>green</a:t>
            </a:r>
            <a:r>
              <a:rPr lang="en-US" altLang="en-US" sz="3000" i="0"/>
              <a:t> the form and the </a:t>
            </a:r>
            <a:r>
              <a:rPr lang="en-US" altLang="en-US" sz="3000" i="0">
                <a:solidFill>
                  <a:schemeClr val="bg2"/>
                </a:solidFill>
              </a:rPr>
              <a:t>black</a:t>
            </a:r>
            <a:r>
              <a:rPr lang="en-US" altLang="en-US" sz="3000" i="0"/>
              <a:t> the background?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It is helpful to have different ways of looking at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1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18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31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318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31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318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5235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95236" name="AutoShape 44"/>
          <p:cNvSpPr>
            <a:spLocks noChangeArrowheads="1"/>
          </p:cNvSpPr>
          <p:nvPr/>
        </p:nvSpPr>
        <p:spPr bwMode="auto">
          <a:xfrm>
            <a:off x="3048000" y="2871788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95237" name="Rectangle 1"/>
          <p:cNvSpPr>
            <a:spLocks noChangeArrowheads="1"/>
          </p:cNvSpPr>
          <p:nvPr/>
        </p:nvSpPr>
        <p:spPr bwMode="auto">
          <a:xfrm>
            <a:off x="3975100" y="2682875"/>
            <a:ext cx="43703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>
                <a:solidFill>
                  <a:schemeClr val="accent1"/>
                </a:solidFill>
              </a:rPr>
              <a:t>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sp>
        <p:nvSpPr>
          <p:cNvPr id="95238" name="AutoShape 44"/>
          <p:cNvSpPr>
            <a:spLocks noChangeArrowheads="1"/>
          </p:cNvSpPr>
          <p:nvPr/>
        </p:nvSpPr>
        <p:spPr bwMode="auto">
          <a:xfrm>
            <a:off x="3048000" y="3330575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95239" name="Rectangle 33"/>
          <p:cNvSpPr>
            <a:spLocks noChangeArrowheads="1"/>
          </p:cNvSpPr>
          <p:nvPr/>
        </p:nvSpPr>
        <p:spPr bwMode="auto">
          <a:xfrm>
            <a:off x="3962400" y="3141663"/>
            <a:ext cx="10699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 </a:t>
            </a:r>
            <a:r>
              <a:rPr lang="en-US" altLang="en-US" sz="3000">
                <a:solidFill>
                  <a:schemeClr val="accent1"/>
                </a:solidFill>
              </a:rPr>
              <a:t>&lt; I </a:t>
            </a:r>
            <a:endParaRPr lang="en-CA" altLang="en-US" sz="3000"/>
          </a:p>
        </p:txBody>
      </p:sp>
      <p:sp>
        <p:nvSpPr>
          <p:cNvPr id="95240" name="AutoShape 44"/>
          <p:cNvSpPr>
            <a:spLocks noChangeArrowheads="1"/>
          </p:cNvSpPr>
          <p:nvPr/>
        </p:nvSpPr>
        <p:spPr bwMode="auto">
          <a:xfrm>
            <a:off x="3059113" y="3835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95241" name="Rectangle 59"/>
          <p:cNvSpPr>
            <a:spLocks noChangeArrowheads="1"/>
          </p:cNvSpPr>
          <p:nvPr/>
        </p:nvSpPr>
        <p:spPr bwMode="auto">
          <a:xfrm>
            <a:off x="3975100" y="3636963"/>
            <a:ext cx="20986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</a:t>
            </a:r>
            <a:r>
              <a:rPr lang="en-US" altLang="en-US" sz="3000">
                <a:solidFill>
                  <a:schemeClr val="accent1"/>
                </a:solidFill>
              </a:rPr>
              <a:t> + 1 </a:t>
            </a:r>
            <a:endParaRPr lang="en-CA" altLang="en-US" sz="3000"/>
          </a:p>
        </p:txBody>
      </p:sp>
      <p:sp>
        <p:nvSpPr>
          <p:cNvPr id="8206" name="Rectangle 62"/>
          <p:cNvSpPr>
            <a:spLocks noChangeArrowheads="1"/>
          </p:cNvSpPr>
          <p:nvPr/>
        </p:nvSpPr>
        <p:spPr bwMode="auto">
          <a:xfrm>
            <a:off x="228600" y="4835525"/>
            <a:ext cx="6430963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       =[1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]+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       =1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sp>
        <p:nvSpPr>
          <p:cNvPr id="8207" name="Rectangle 2"/>
          <p:cNvSpPr>
            <a:spLocks noChangeArrowheads="1"/>
          </p:cNvSpPr>
          <p:nvPr/>
        </p:nvSpPr>
        <p:spPr bwMode="auto">
          <a:xfrm>
            <a:off x="904875" y="4872038"/>
            <a:ext cx="1947863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= s</a:t>
            </a:r>
            <a:r>
              <a:rPr lang="en-US" altLang="en-US" sz="3000" baseline="-25000">
                <a:solidFill>
                  <a:schemeClr val="accent1"/>
                </a:solidFill>
              </a:rPr>
              <a:t>t </a:t>
            </a:r>
            <a:r>
              <a:rPr lang="en-US" altLang="en-US" sz="3000">
                <a:solidFill>
                  <a:schemeClr val="accent1"/>
                </a:solidFill>
              </a:rPr>
              <a:t>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endParaRPr lang="en-US" altLang="en-US" sz="3000">
              <a:solidFill>
                <a:schemeClr val="accent1"/>
              </a:solidFill>
            </a:endParaRPr>
          </a:p>
        </p:txBody>
      </p:sp>
      <p:grpSp>
        <p:nvGrpSpPr>
          <p:cNvPr id="95244" name="Group 5"/>
          <p:cNvGrpSpPr>
            <a:grpSpLocks/>
          </p:cNvGrpSpPr>
          <p:nvPr/>
        </p:nvGrpSpPr>
        <p:grpSpPr bwMode="auto">
          <a:xfrm>
            <a:off x="152400" y="2733675"/>
            <a:ext cx="3086100" cy="1470025"/>
            <a:chOff x="152400" y="2819400"/>
            <a:chExt cx="3086100" cy="1468996"/>
          </a:xfrm>
        </p:grpSpPr>
        <p:sp>
          <p:nvSpPr>
            <p:cNvPr id="95249" name="Text Box 42"/>
            <p:cNvSpPr txBox="1">
              <a:spLocks noChangeArrowheads="1"/>
            </p:cNvSpPr>
            <p:nvPr/>
          </p:nvSpPr>
          <p:spPr bwMode="auto">
            <a:xfrm>
              <a:off x="152400" y="2819400"/>
              <a:ext cx="30861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95250" name="Text Box 42"/>
            <p:cNvSpPr txBox="1">
              <a:spLocks noChangeArrowheads="1"/>
            </p:cNvSpPr>
            <p:nvPr/>
          </p:nvSpPr>
          <p:spPr bwMode="auto">
            <a:xfrm>
              <a:off x="274638" y="3319247"/>
              <a:ext cx="223565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95251" name="Text Box 42"/>
            <p:cNvSpPr txBox="1">
              <a:spLocks noChangeArrowheads="1"/>
            </p:cNvSpPr>
            <p:nvPr/>
          </p:nvSpPr>
          <p:spPr bwMode="auto">
            <a:xfrm>
              <a:off x="761370" y="3764521"/>
              <a:ext cx="200654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codeB:</a:t>
              </a:r>
            </a:p>
          </p:txBody>
        </p:sp>
      </p:grpSp>
      <p:sp>
        <p:nvSpPr>
          <p:cNvPr id="95245" name="Text Box 43"/>
          <p:cNvSpPr txBox="1">
            <a:spLocks noChangeArrowheads="1"/>
          </p:cNvSpPr>
          <p:nvPr/>
        </p:nvSpPr>
        <p:spPr bwMode="auto">
          <a:xfrm>
            <a:off x="5964238" y="6248400"/>
            <a:ext cx="2941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&lt;loop-invariant</a:t>
            </a:r>
            <a:r>
              <a:rPr lang="en-CA" altLang="en-US" sz="2800" i="0" baseline="-25000">
                <a:solidFill>
                  <a:srgbClr val="33CC33"/>
                </a:solidFill>
              </a:rPr>
              <a:t>t+1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>
              <a:solidFill>
                <a:srgbClr val="33CC33"/>
              </a:solidFill>
            </a:endParaRPr>
          </a:p>
        </p:txBody>
      </p:sp>
      <p:sp>
        <p:nvSpPr>
          <p:cNvPr id="95246" name="AutoShape 44"/>
          <p:cNvSpPr>
            <a:spLocks noChangeArrowheads="1"/>
          </p:cNvSpPr>
          <p:nvPr/>
        </p:nvSpPr>
        <p:spPr bwMode="auto">
          <a:xfrm>
            <a:off x="5461000" y="6399213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4" name="AutoShape 44"/>
          <p:cNvSpPr>
            <a:spLocks noChangeArrowheads="1"/>
          </p:cNvSpPr>
          <p:nvPr/>
        </p:nvSpPr>
        <p:spPr bwMode="auto">
          <a:xfrm>
            <a:off x="4114800" y="46482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5" name="Rectangle 2"/>
          <p:cNvSpPr>
            <a:spLocks noChangeArrowheads="1"/>
          </p:cNvSpPr>
          <p:nvPr/>
        </p:nvSpPr>
        <p:spPr bwMode="auto">
          <a:xfrm>
            <a:off x="3937000" y="4064000"/>
            <a:ext cx="2565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s</a:t>
            </a:r>
            <a:r>
              <a:rPr lang="en-US" altLang="en-US" sz="3000" baseline="-25000">
                <a:solidFill>
                  <a:schemeClr val="accent1"/>
                </a:solidFill>
              </a:rPr>
              <a:t>t </a:t>
            </a:r>
            <a:r>
              <a:rPr lang="en-US" altLang="en-US" sz="3000">
                <a:solidFill>
                  <a:schemeClr val="accent1"/>
                </a:solidFill>
              </a:rPr>
              <a:t>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endParaRPr lang="en-US" altLang="en-US" sz="300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07" grpId="0"/>
      <p:bldP spid="24" grpId="0" animBg="1"/>
      <p:bldP spid="25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6259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20" name="Rectangle 2"/>
          <p:cNvSpPr>
            <a:spLocks noChangeArrowheads="1"/>
          </p:cNvSpPr>
          <p:nvPr/>
        </p:nvSpPr>
        <p:spPr bwMode="auto">
          <a:xfrm>
            <a:off x="790575" y="3657600"/>
            <a:ext cx="16859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i = i + 1 </a:t>
            </a:r>
            <a:r>
              <a:rPr lang="en-US" altLang="en-US" sz="3000" baseline="30000">
                <a:solidFill>
                  <a:srgbClr val="FFC000"/>
                </a:solidFill>
              </a:rPr>
              <a:t>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sp>
        <p:nvSpPr>
          <p:cNvPr id="96261" name="AutoShape 44"/>
          <p:cNvSpPr>
            <a:spLocks noChangeArrowheads="1"/>
          </p:cNvSpPr>
          <p:nvPr/>
        </p:nvSpPr>
        <p:spPr bwMode="auto">
          <a:xfrm>
            <a:off x="3059113" y="3835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96262" name="Rectangle 59"/>
          <p:cNvSpPr>
            <a:spLocks noChangeArrowheads="1"/>
          </p:cNvSpPr>
          <p:nvPr/>
        </p:nvSpPr>
        <p:spPr bwMode="auto">
          <a:xfrm>
            <a:off x="3975100" y="3636963"/>
            <a:ext cx="20986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</a:t>
            </a:r>
            <a:r>
              <a:rPr lang="en-US" altLang="en-US" sz="3000">
                <a:solidFill>
                  <a:schemeClr val="accent1"/>
                </a:solidFill>
              </a:rPr>
              <a:t> + 1 </a:t>
            </a:r>
            <a:endParaRPr lang="en-CA" altLang="en-US" sz="3000"/>
          </a:p>
        </p:txBody>
      </p:sp>
      <p:sp>
        <p:nvSpPr>
          <p:cNvPr id="96263" name="Rectangle 2"/>
          <p:cNvSpPr>
            <a:spLocks noChangeArrowheads="1"/>
          </p:cNvSpPr>
          <p:nvPr/>
        </p:nvSpPr>
        <p:spPr bwMode="auto">
          <a:xfrm>
            <a:off x="3937000" y="4064000"/>
            <a:ext cx="25654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s</a:t>
            </a:r>
            <a:r>
              <a:rPr lang="en-US" altLang="en-US" sz="3000" baseline="-25000">
                <a:solidFill>
                  <a:schemeClr val="accent1"/>
                </a:solidFill>
              </a:rPr>
              <a:t>t </a:t>
            </a:r>
            <a:r>
              <a:rPr lang="en-US" altLang="en-US" sz="3000">
                <a:solidFill>
                  <a:schemeClr val="accent1"/>
                </a:solidFill>
              </a:rPr>
              <a:t>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endParaRPr lang="en-US" altLang="en-US" sz="3000">
              <a:solidFill>
                <a:schemeClr val="accent1"/>
              </a:solidFill>
            </a:endParaRPr>
          </a:p>
        </p:txBody>
      </p:sp>
      <p:grpSp>
        <p:nvGrpSpPr>
          <p:cNvPr id="30" name="Group 65"/>
          <p:cNvGrpSpPr>
            <a:grpSpLocks/>
          </p:cNvGrpSpPr>
          <p:nvPr/>
        </p:nvGrpSpPr>
        <p:grpSpPr bwMode="auto">
          <a:xfrm>
            <a:off x="457200" y="2819400"/>
            <a:ext cx="949325" cy="847725"/>
            <a:chOff x="1829" y="3170"/>
            <a:chExt cx="907" cy="907"/>
          </a:xfrm>
        </p:grpSpPr>
        <p:sp>
          <p:nvSpPr>
            <p:cNvPr id="96286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96287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96397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99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0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1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2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3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04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98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88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96389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91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2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3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4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5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96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90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96289" name="Picture 8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6290" name="Group 86"/>
            <p:cNvGrpSpPr>
              <a:grpSpLocks noChangeAspect="1"/>
            </p:cNvGrpSpPr>
            <p:nvPr/>
          </p:nvGrpSpPr>
          <p:grpSpPr bwMode="auto">
            <a:xfrm rot="1710829">
              <a:off x="1906" y="3427"/>
              <a:ext cx="133" cy="146"/>
              <a:chOff x="1557" y="3072"/>
              <a:chExt cx="771" cy="912"/>
            </a:xfrm>
          </p:grpSpPr>
          <p:grpSp>
            <p:nvGrpSpPr>
              <p:cNvPr id="96381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83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4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5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6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7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8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82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557" y="3246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1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96373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75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6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7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8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9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80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74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2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96365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67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8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9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0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1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72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66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3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96357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59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0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1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2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3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64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58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4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96349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51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2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3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4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5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56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50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5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96341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43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4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5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6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7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8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42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6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96333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35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6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7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8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9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40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34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7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96325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27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8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9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0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1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32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26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8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96317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19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0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1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2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3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24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1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99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96309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11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2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3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4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5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16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10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300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96301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96303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4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5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6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7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08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6302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0" name="Rectangle 2"/>
          <p:cNvSpPr>
            <a:spLocks noChangeArrowheads="1"/>
          </p:cNvSpPr>
          <p:nvPr/>
        </p:nvSpPr>
        <p:spPr bwMode="auto">
          <a:xfrm>
            <a:off x="685800" y="5003800"/>
            <a:ext cx="17510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i = i + 1 </a:t>
            </a:r>
            <a:br>
              <a:rPr lang="en-CA" altLang="en-US" sz="3000">
                <a:solidFill>
                  <a:srgbClr val="FFC000"/>
                </a:solidFill>
              </a:rPr>
            </a:br>
            <a:r>
              <a:rPr lang="en-US" altLang="en-US" sz="3000">
                <a:solidFill>
                  <a:srgbClr val="FFC000"/>
                </a:solidFill>
              </a:rPr>
              <a:t>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06363" y="3835400"/>
            <a:ext cx="2370137" cy="1444625"/>
            <a:chOff x="107017" y="3835400"/>
            <a:chExt cx="2370020" cy="1444052"/>
          </a:xfrm>
        </p:grpSpPr>
        <p:grpSp>
          <p:nvGrpSpPr>
            <p:cNvPr id="96267" name="Group 44"/>
            <p:cNvGrpSpPr>
              <a:grpSpLocks/>
            </p:cNvGrpSpPr>
            <p:nvPr/>
          </p:nvGrpSpPr>
          <p:grpSpPr bwMode="auto">
            <a:xfrm>
              <a:off x="107017" y="4419600"/>
              <a:ext cx="502583" cy="859852"/>
              <a:chOff x="2065" y="1551"/>
              <a:chExt cx="1628" cy="1988"/>
            </a:xfrm>
          </p:grpSpPr>
          <p:sp>
            <p:nvSpPr>
              <p:cNvPr id="96269" name="Freeform 4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0" name="Freeform 4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1" name="Freeform 4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2" name="Freeform 4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3" name="Freeform 4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4" name="Freeform 5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5" name="Freeform 5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6" name="Freeform 5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7" name="Freeform 5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8" name="Freeform 5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9" name="Freeform 5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0" name="Freeform 5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1" name="Freeform 5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2" name="Freeform 5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3" name="Freeform 5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4" name="Freeform 6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85" name="Freeform 6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96268" name="Straight Connector 76"/>
            <p:cNvCxnSpPr>
              <a:cxnSpLocks noChangeShapeType="1"/>
            </p:cNvCxnSpPr>
            <p:nvPr/>
          </p:nvCxnSpPr>
          <p:spPr bwMode="auto">
            <a:xfrm flipV="1">
              <a:off x="782145" y="3835400"/>
              <a:ext cx="1694892" cy="740943"/>
            </a:xfrm>
            <a:prstGeom prst="line">
              <a:avLst/>
            </a:prstGeom>
            <a:noFill/>
            <a:ln w="41275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150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7283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Step:                 </a:t>
            </a:r>
            <a:r>
              <a:rPr lang="en-US" altLang="en-US" sz="3000">
                <a:solidFill>
                  <a:srgbClr val="FFC000"/>
                </a:solidFill>
              </a:rPr>
              <a:t>i = i+1, 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grpSp>
        <p:nvGrpSpPr>
          <p:cNvPr id="151" name="Group 150"/>
          <p:cNvGrpSpPr>
            <a:grpSpLocks/>
          </p:cNvGrpSpPr>
          <p:nvPr/>
        </p:nvGrpSpPr>
        <p:grpSpPr bwMode="auto">
          <a:xfrm>
            <a:off x="695325" y="2989263"/>
            <a:ext cx="7753350" cy="1887537"/>
            <a:chOff x="-10" y="2592"/>
            <a:chExt cx="4884" cy="1189"/>
          </a:xfrm>
        </p:grpSpPr>
        <p:sp>
          <p:nvSpPr>
            <p:cNvPr id="97285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97286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97287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97288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Clean up loose ends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600" i="0"/>
            </a:p>
          </p:txBody>
        </p:sp>
        <p:grpSp>
          <p:nvGrpSpPr>
            <p:cNvPr id="97289" name="Group 174"/>
            <p:cNvGrpSpPr>
              <a:grpSpLocks noChangeAspect="1"/>
            </p:cNvGrpSpPr>
            <p:nvPr/>
          </p:nvGrpSpPr>
          <p:grpSpPr bwMode="auto">
            <a:xfrm>
              <a:off x="543" y="3027"/>
              <a:ext cx="705" cy="738"/>
              <a:chOff x="4641" y="2352"/>
              <a:chExt cx="735" cy="768"/>
            </a:xfrm>
          </p:grpSpPr>
          <p:sp>
            <p:nvSpPr>
              <p:cNvPr id="97290" name="Freeform 175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7291" name="Group 176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97301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97302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97292" name="Oval 177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97293" name="Picture 17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7294" name="Group 179"/>
              <p:cNvGrpSpPr>
                <a:grpSpLocks noChangeAspect="1"/>
              </p:cNvGrpSpPr>
              <p:nvPr/>
            </p:nvGrpSpPr>
            <p:grpSpPr bwMode="auto">
              <a:xfrm rot="2360341">
                <a:off x="4795" y="2352"/>
                <a:ext cx="343" cy="428"/>
                <a:chOff x="2227" y="1194"/>
                <a:chExt cx="1944" cy="2413"/>
              </a:xfrm>
            </p:grpSpPr>
            <p:sp>
              <p:nvSpPr>
                <p:cNvPr id="97295" name="Freeform 180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96" name="Freeform 181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97" name="Freeform 182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98" name="Freeform 183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99" name="Freeform 184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00" name="Freeform 185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8307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Step:                 </a:t>
            </a:r>
            <a:r>
              <a:rPr lang="en-US" altLang="en-US" sz="3000">
                <a:solidFill>
                  <a:srgbClr val="FFC000"/>
                </a:solidFill>
              </a:rPr>
              <a:t>i = i+1, 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sp>
        <p:nvSpPr>
          <p:cNvPr id="23" name="AutoShape 44"/>
          <p:cNvSpPr>
            <a:spLocks noChangeArrowheads="1"/>
          </p:cNvSpPr>
          <p:nvPr/>
        </p:nvSpPr>
        <p:spPr bwMode="auto">
          <a:xfrm>
            <a:off x="3048000" y="2998788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4" name="Rectangle 1"/>
          <p:cNvSpPr>
            <a:spLocks noChangeArrowheads="1"/>
          </p:cNvSpPr>
          <p:nvPr/>
        </p:nvSpPr>
        <p:spPr bwMode="auto">
          <a:xfrm>
            <a:off x="3975100" y="2809875"/>
            <a:ext cx="43703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sp>
        <p:nvSpPr>
          <p:cNvPr id="25" name="AutoShape 44"/>
          <p:cNvSpPr>
            <a:spLocks noChangeArrowheads="1"/>
          </p:cNvSpPr>
          <p:nvPr/>
        </p:nvSpPr>
        <p:spPr bwMode="auto">
          <a:xfrm>
            <a:off x="3048000" y="3457575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6" name="Rectangle 33"/>
          <p:cNvSpPr>
            <a:spLocks noChangeArrowheads="1"/>
          </p:cNvSpPr>
          <p:nvPr/>
        </p:nvSpPr>
        <p:spPr bwMode="auto">
          <a:xfrm>
            <a:off x="3962400" y="3268663"/>
            <a:ext cx="968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 = I </a:t>
            </a:r>
            <a:endParaRPr lang="en-CA" altLang="en-US" sz="3000"/>
          </a:p>
        </p:txBody>
      </p:sp>
      <p:sp>
        <p:nvSpPr>
          <p:cNvPr id="27" name="AutoShape 44"/>
          <p:cNvSpPr>
            <a:spLocks noChangeArrowheads="1"/>
          </p:cNvSpPr>
          <p:nvPr/>
        </p:nvSpPr>
        <p:spPr bwMode="auto">
          <a:xfrm>
            <a:off x="3059113" y="3962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8" name="Rectangle 59"/>
          <p:cNvSpPr>
            <a:spLocks noChangeArrowheads="1"/>
          </p:cNvSpPr>
          <p:nvPr/>
        </p:nvSpPr>
        <p:spPr bwMode="auto">
          <a:xfrm>
            <a:off x="3924300" y="3802063"/>
            <a:ext cx="9779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 = s</a:t>
            </a:r>
            <a:endParaRPr lang="en-CA" altLang="en-US" sz="3000"/>
          </a:p>
        </p:txBody>
      </p:sp>
      <p:sp>
        <p:nvSpPr>
          <p:cNvPr id="29" name="Rectangle 62"/>
          <p:cNvSpPr>
            <a:spLocks noChangeArrowheads="1"/>
          </p:cNvSpPr>
          <p:nvPr/>
        </p:nvSpPr>
        <p:spPr bwMode="auto">
          <a:xfrm>
            <a:off x="1295400" y="6303963"/>
            <a:ext cx="4572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 =1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grpSp>
        <p:nvGrpSpPr>
          <p:cNvPr id="31" name="Group 30"/>
          <p:cNvGrpSpPr>
            <a:grpSpLocks/>
          </p:cNvGrpSpPr>
          <p:nvPr/>
        </p:nvGrpSpPr>
        <p:grpSpPr bwMode="auto">
          <a:xfrm>
            <a:off x="152400" y="2860675"/>
            <a:ext cx="3086100" cy="1470025"/>
            <a:chOff x="152400" y="2819400"/>
            <a:chExt cx="3086100" cy="1468996"/>
          </a:xfrm>
        </p:grpSpPr>
        <p:sp>
          <p:nvSpPr>
            <p:cNvPr id="98320" name="Text Box 42"/>
            <p:cNvSpPr txBox="1">
              <a:spLocks noChangeArrowheads="1"/>
            </p:cNvSpPr>
            <p:nvPr/>
          </p:nvSpPr>
          <p:spPr bwMode="auto">
            <a:xfrm>
              <a:off x="152400" y="2819400"/>
              <a:ext cx="30861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98321" name="Text Box 42"/>
            <p:cNvSpPr txBox="1">
              <a:spLocks noChangeArrowheads="1"/>
            </p:cNvSpPr>
            <p:nvPr/>
          </p:nvSpPr>
          <p:spPr bwMode="auto">
            <a:xfrm>
              <a:off x="355146" y="3319247"/>
              <a:ext cx="223565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98322" name="Text Box 42"/>
            <p:cNvSpPr txBox="1">
              <a:spLocks noChangeArrowheads="1"/>
            </p:cNvSpPr>
            <p:nvPr/>
          </p:nvSpPr>
          <p:spPr bwMode="auto">
            <a:xfrm>
              <a:off x="761370" y="3764521"/>
              <a:ext cx="200654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codeC:</a:t>
              </a:r>
            </a:p>
          </p:txBody>
        </p:sp>
      </p:grp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6723063" y="6375400"/>
            <a:ext cx="19637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</p:txBody>
      </p:sp>
      <p:sp>
        <p:nvSpPr>
          <p:cNvPr id="36" name="AutoShape 44"/>
          <p:cNvSpPr>
            <a:spLocks noChangeArrowheads="1"/>
          </p:cNvSpPr>
          <p:nvPr/>
        </p:nvSpPr>
        <p:spPr bwMode="auto">
          <a:xfrm>
            <a:off x="6172200" y="6526213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37" name="AutoShape 44"/>
          <p:cNvSpPr>
            <a:spLocks noChangeArrowheads="1"/>
          </p:cNvSpPr>
          <p:nvPr/>
        </p:nvSpPr>
        <p:spPr bwMode="auto">
          <a:xfrm>
            <a:off x="4114800" y="47752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1" name="Rectangle 33"/>
          <p:cNvSpPr>
            <a:spLocks noChangeArrowheads="1"/>
          </p:cNvSpPr>
          <p:nvPr/>
        </p:nvSpPr>
        <p:spPr bwMode="auto">
          <a:xfrm>
            <a:off x="7569200" y="3200400"/>
            <a:ext cx="53816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/>
      <p:bldP spid="25" grpId="0" animBg="1"/>
      <p:bldP spid="26" grpId="0"/>
      <p:bldP spid="27" grpId="0" animBg="1"/>
      <p:bldP spid="28" grpId="0"/>
      <p:bldP spid="35" grpId="0"/>
      <p:bldP spid="36" grpId="0" animBg="1"/>
      <p:bldP spid="37" grpId="0" animBg="1"/>
      <p:bldP spid="41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9331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Step:                 </a:t>
            </a:r>
            <a:r>
              <a:rPr lang="en-US" altLang="en-US" sz="3000">
                <a:solidFill>
                  <a:srgbClr val="FFC000"/>
                </a:solidFill>
              </a:rPr>
              <a:t>i = i+1, s = s</a:t>
            </a:r>
            <a:r>
              <a:rPr lang="en-US" altLang="en-US" sz="3000" baseline="-25000">
                <a:solidFill>
                  <a:srgbClr val="FFC000"/>
                </a:solidFill>
              </a:rPr>
              <a:t> </a:t>
            </a:r>
            <a:r>
              <a:rPr lang="en-US" altLang="en-US" sz="3000">
                <a:solidFill>
                  <a:srgbClr val="FFC000"/>
                </a:solidFill>
              </a:rPr>
              <a:t> + i</a:t>
            </a:r>
            <a:r>
              <a:rPr lang="en-US" altLang="en-US" sz="3000" baseline="30000">
                <a:solidFill>
                  <a:srgbClr val="FFC000"/>
                </a:solidFill>
              </a:rPr>
              <a:t>2 </a:t>
            </a:r>
            <a:endParaRPr lang="en-US" altLang="en-US" sz="3000">
              <a:solidFill>
                <a:srgbClr val="FFC000"/>
              </a:solidFill>
            </a:endParaRPr>
          </a:p>
        </p:txBody>
      </p:sp>
      <p:grpSp>
        <p:nvGrpSpPr>
          <p:cNvPr id="189" name="Group 188"/>
          <p:cNvGrpSpPr>
            <a:grpSpLocks/>
          </p:cNvGrpSpPr>
          <p:nvPr/>
        </p:nvGrpSpPr>
        <p:grpSpPr bwMode="auto">
          <a:xfrm>
            <a:off x="381000" y="2895600"/>
            <a:ext cx="8385175" cy="1866900"/>
            <a:chOff x="2" y="396"/>
            <a:chExt cx="5282" cy="1176"/>
          </a:xfrm>
        </p:grpSpPr>
        <p:grpSp>
          <p:nvGrpSpPr>
            <p:cNvPr id="99365" name="Group 189"/>
            <p:cNvGrpSpPr>
              <a:grpSpLocks/>
            </p:cNvGrpSpPr>
            <p:nvPr/>
          </p:nvGrpSpPr>
          <p:grpSpPr bwMode="auto">
            <a:xfrm>
              <a:off x="534" y="771"/>
              <a:ext cx="737" cy="801"/>
              <a:chOff x="144" y="610"/>
              <a:chExt cx="737" cy="801"/>
            </a:xfrm>
          </p:grpSpPr>
          <p:grpSp>
            <p:nvGrpSpPr>
              <p:cNvPr id="99370" name="Group 194"/>
              <p:cNvGrpSpPr>
                <a:grpSpLocks noChangeAspect="1"/>
              </p:cNvGrpSpPr>
              <p:nvPr/>
            </p:nvGrpSpPr>
            <p:grpSpPr bwMode="auto">
              <a:xfrm>
                <a:off x="144" y="610"/>
                <a:ext cx="737" cy="738"/>
                <a:chOff x="2976" y="2352"/>
                <a:chExt cx="907" cy="907"/>
              </a:xfrm>
            </p:grpSpPr>
            <p:sp>
              <p:nvSpPr>
                <p:cNvPr id="99378" name="Freeform 202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9" name="Oval 20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99380" name="Picture 20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99371" name="Group 195"/>
              <p:cNvGrpSpPr>
                <a:grpSpLocks noChangeAspect="1"/>
              </p:cNvGrpSpPr>
              <p:nvPr/>
            </p:nvGrpSpPr>
            <p:grpSpPr bwMode="auto">
              <a:xfrm rot="2360341">
                <a:off x="375" y="983"/>
                <a:ext cx="343" cy="428"/>
                <a:chOff x="2227" y="1194"/>
                <a:chExt cx="1944" cy="2413"/>
              </a:xfrm>
            </p:grpSpPr>
            <p:sp>
              <p:nvSpPr>
                <p:cNvPr id="99372" name="Freeform 196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3" name="Freeform 197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4" name="Freeform 198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5" name="Freeform 199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6" name="Freeform 200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77" name="Freeform 201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99366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99367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99368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99369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3657600" y="4705350"/>
          <a:ext cx="2276475" cy="24574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647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17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4889">
                <a:tc>
                  <a:txBody>
                    <a:bodyPr/>
                    <a:lstStyle/>
                    <a:p>
                      <a:pPr algn="ctr"/>
                      <a:r>
                        <a:rPr lang="en-US" sz="1900" dirty="0" err="1"/>
                        <a:t>i</a:t>
                      </a:r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900" dirty="0"/>
                        <a:t>s</a:t>
                      </a:r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0512"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tc>
                  <a:txBody>
                    <a:bodyPr/>
                    <a:lstStyle/>
                    <a:p>
                      <a:pPr algn="ctr"/>
                      <a:endParaRPr lang="en-US" sz="1900" dirty="0"/>
                    </a:p>
                  </a:txBody>
                  <a:tcPr marL="94334" marR="94334" marT="47184" marB="47184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911600" y="5105400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0</a:t>
            </a:r>
          </a:p>
        </p:txBody>
      </p: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3886200" y="55070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3873500" y="59102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2</a:t>
            </a:r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3860800" y="6311900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3</a:t>
            </a:r>
          </a:p>
        </p:txBody>
      </p: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4518025" y="6386513"/>
            <a:ext cx="13446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chemeClr val="bg2"/>
                </a:solidFill>
              </a:rPr>
              <a:t>1+4+9=14</a:t>
            </a:r>
          </a:p>
        </p:txBody>
      </p:sp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4591050" y="5918200"/>
            <a:ext cx="1062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1+4=5</a:t>
            </a: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4960938" y="5524500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4968875" y="50911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bg2"/>
                </a:solidFill>
              </a:rPr>
              <a:t>0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085975" y="4702175"/>
            <a:ext cx="104298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i = 0</a:t>
            </a:r>
            <a:br>
              <a:rPr lang="en-US" altLang="en-US" sz="3000">
                <a:solidFill>
                  <a:srgbClr val="FFC000"/>
                </a:solidFill>
              </a:rPr>
            </a:br>
            <a:r>
              <a:rPr lang="en-US" altLang="en-US" sz="3000">
                <a:solidFill>
                  <a:srgbClr val="FFC000"/>
                </a:solidFill>
              </a:rPr>
              <a:t>s = 0</a:t>
            </a:r>
            <a:r>
              <a:rPr lang="en-US" altLang="en-US" sz="3000" baseline="30000">
                <a:solidFill>
                  <a:srgbClr val="FFC000"/>
                </a:solidFill>
              </a:rPr>
              <a:t> </a:t>
            </a:r>
            <a:endParaRPr lang="en-US" altLang="en-US" sz="3000">
              <a:solidFill>
                <a:srgbClr val="FFC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8057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0373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00581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00587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588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00582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00583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00584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00585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00586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00374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00570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00578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9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00580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0571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00572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3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4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8 w 782"/>
                  <a:gd name="T3" fmla="*/ 0 h 808"/>
                  <a:gd name="T4" fmla="*/ 484 w 782"/>
                  <a:gd name="T5" fmla="*/ 0 h 808"/>
                  <a:gd name="T6" fmla="*/ 1020 w 782"/>
                  <a:gd name="T7" fmla="*/ 1 h 808"/>
                  <a:gd name="T8" fmla="*/ 1656 w 782"/>
                  <a:gd name="T9" fmla="*/ 1 h 808"/>
                  <a:gd name="T10" fmla="*/ 1890 w 782"/>
                  <a:gd name="T11" fmla="*/ 1 h 808"/>
                  <a:gd name="T12" fmla="*/ 2000 w 782"/>
                  <a:gd name="T13" fmla="*/ 1 h 808"/>
                  <a:gd name="T14" fmla="*/ 2017 w 782"/>
                  <a:gd name="T15" fmla="*/ 1 h 808"/>
                  <a:gd name="T16" fmla="*/ 1946 w 782"/>
                  <a:gd name="T17" fmla="*/ 1 h 808"/>
                  <a:gd name="T18" fmla="*/ 1752 w 782"/>
                  <a:gd name="T19" fmla="*/ 1 h 808"/>
                  <a:gd name="T20" fmla="*/ 1497 w 782"/>
                  <a:gd name="T21" fmla="*/ 1 h 808"/>
                  <a:gd name="T22" fmla="*/ 1314 w 782"/>
                  <a:gd name="T23" fmla="*/ 1 h 808"/>
                  <a:gd name="T24" fmla="*/ 1229 w 782"/>
                  <a:gd name="T25" fmla="*/ 1 h 808"/>
                  <a:gd name="T26" fmla="*/ 1175 w 782"/>
                  <a:gd name="T27" fmla="*/ 1 h 808"/>
                  <a:gd name="T28" fmla="*/ 1191 w 782"/>
                  <a:gd name="T29" fmla="*/ 1 h 808"/>
                  <a:gd name="T30" fmla="*/ 1206 w 782"/>
                  <a:gd name="T31" fmla="*/ 1 h 808"/>
                  <a:gd name="T32" fmla="*/ 1433 w 782"/>
                  <a:gd name="T33" fmla="*/ 1 h 808"/>
                  <a:gd name="T34" fmla="*/ 1792 w 782"/>
                  <a:gd name="T35" fmla="*/ 1 h 808"/>
                  <a:gd name="T36" fmla="*/ 2017 w 782"/>
                  <a:gd name="T37" fmla="*/ 1 h 808"/>
                  <a:gd name="T38" fmla="*/ 2254 w 782"/>
                  <a:gd name="T39" fmla="*/ 1 h 808"/>
                  <a:gd name="T40" fmla="*/ 2331 w 782"/>
                  <a:gd name="T41" fmla="*/ 1 h 808"/>
                  <a:gd name="T42" fmla="*/ 2254 w 782"/>
                  <a:gd name="T43" fmla="*/ 1 h 808"/>
                  <a:gd name="T44" fmla="*/ 2161 w 782"/>
                  <a:gd name="T45" fmla="*/ 1 h 808"/>
                  <a:gd name="T46" fmla="*/ 2000 w 782"/>
                  <a:gd name="T47" fmla="*/ 1 h 808"/>
                  <a:gd name="T48" fmla="*/ 1784 w 782"/>
                  <a:gd name="T49" fmla="*/ 1 h 808"/>
                  <a:gd name="T50" fmla="*/ 1548 w 782"/>
                  <a:gd name="T51" fmla="*/ 1 h 808"/>
                  <a:gd name="T52" fmla="*/ 1175 w 782"/>
                  <a:gd name="T53" fmla="*/ 1 h 808"/>
                  <a:gd name="T54" fmla="*/ 1058 w 782"/>
                  <a:gd name="T55" fmla="*/ 1 h 808"/>
                  <a:gd name="T56" fmla="*/ 994 w 782"/>
                  <a:gd name="T57" fmla="*/ 1 h 808"/>
                  <a:gd name="T58" fmla="*/ 994 w 782"/>
                  <a:gd name="T59" fmla="*/ 1 h 808"/>
                  <a:gd name="T60" fmla="*/ 994 w 782"/>
                  <a:gd name="T61" fmla="*/ 1 h 808"/>
                  <a:gd name="T62" fmla="*/ 1156 w 782"/>
                  <a:gd name="T63" fmla="*/ 1 h 808"/>
                  <a:gd name="T64" fmla="*/ 1397 w 782"/>
                  <a:gd name="T65" fmla="*/ 1 h 808"/>
                  <a:gd name="T66" fmla="*/ 1607 w 782"/>
                  <a:gd name="T67" fmla="*/ 1 h 808"/>
                  <a:gd name="T68" fmla="*/ 1740 w 782"/>
                  <a:gd name="T69" fmla="*/ 1 h 808"/>
                  <a:gd name="T70" fmla="*/ 1808 w 782"/>
                  <a:gd name="T71" fmla="*/ 1 h 808"/>
                  <a:gd name="T72" fmla="*/ 1784 w 782"/>
                  <a:gd name="T73" fmla="*/ 1 h 808"/>
                  <a:gd name="T74" fmla="*/ 1686 w 782"/>
                  <a:gd name="T75" fmla="*/ 1 h 808"/>
                  <a:gd name="T76" fmla="*/ 1548 w 782"/>
                  <a:gd name="T77" fmla="*/ 1 h 808"/>
                  <a:gd name="T78" fmla="*/ 1397 w 782"/>
                  <a:gd name="T79" fmla="*/ 1 h 808"/>
                  <a:gd name="T80" fmla="*/ 1066 w 782"/>
                  <a:gd name="T81" fmla="*/ 1 h 808"/>
                  <a:gd name="T82" fmla="*/ 577 w 782"/>
                  <a:gd name="T83" fmla="*/ 1 h 808"/>
                  <a:gd name="T84" fmla="*/ 208 w 782"/>
                  <a:gd name="T85" fmla="*/ 1 h 808"/>
                  <a:gd name="T86" fmla="*/ 5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5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3628 w 992"/>
                  <a:gd name="T1" fmla="*/ 1 h 770"/>
                  <a:gd name="T2" fmla="*/ 75018 w 992"/>
                  <a:gd name="T3" fmla="*/ 1 h 770"/>
                  <a:gd name="T4" fmla="*/ 80171 w 992"/>
                  <a:gd name="T5" fmla="*/ 1 h 770"/>
                  <a:gd name="T6" fmla="*/ 86560 w 992"/>
                  <a:gd name="T7" fmla="*/ 1 h 770"/>
                  <a:gd name="T8" fmla="*/ 90345 w 992"/>
                  <a:gd name="T9" fmla="*/ 1 h 770"/>
                  <a:gd name="T10" fmla="*/ 88688 w 992"/>
                  <a:gd name="T11" fmla="*/ 1 h 770"/>
                  <a:gd name="T12" fmla="*/ 85163 w 992"/>
                  <a:gd name="T13" fmla="*/ 1 h 770"/>
                  <a:gd name="T14" fmla="*/ 78091 w 992"/>
                  <a:gd name="T15" fmla="*/ 1 h 770"/>
                  <a:gd name="T16" fmla="*/ 69366 w 992"/>
                  <a:gd name="T17" fmla="*/ 1 h 770"/>
                  <a:gd name="T18" fmla="*/ 62096 w 992"/>
                  <a:gd name="T19" fmla="*/ 1 h 770"/>
                  <a:gd name="T20" fmla="*/ 53939 w 992"/>
                  <a:gd name="T21" fmla="*/ 1 h 770"/>
                  <a:gd name="T22" fmla="*/ 46167 w 992"/>
                  <a:gd name="T23" fmla="*/ 1 h 770"/>
                  <a:gd name="T24" fmla="*/ 40266 w 992"/>
                  <a:gd name="T25" fmla="*/ 1 h 770"/>
                  <a:gd name="T26" fmla="*/ 38118 w 992"/>
                  <a:gd name="T27" fmla="*/ 1 h 770"/>
                  <a:gd name="T28" fmla="*/ 35727 w 992"/>
                  <a:gd name="T29" fmla="*/ 1 h 770"/>
                  <a:gd name="T30" fmla="*/ 32909 w 992"/>
                  <a:gd name="T31" fmla="*/ 1 h 770"/>
                  <a:gd name="T32" fmla="*/ 30807 w 992"/>
                  <a:gd name="T33" fmla="*/ 1 h 770"/>
                  <a:gd name="T34" fmla="*/ 30807 w 992"/>
                  <a:gd name="T35" fmla="*/ 1 h 770"/>
                  <a:gd name="T36" fmla="*/ 29358 w 992"/>
                  <a:gd name="T37" fmla="*/ 1 h 770"/>
                  <a:gd name="T38" fmla="*/ 25329 w 992"/>
                  <a:gd name="T39" fmla="*/ 1 h 770"/>
                  <a:gd name="T40" fmla="*/ 20355 w 992"/>
                  <a:gd name="T41" fmla="*/ 1 h 770"/>
                  <a:gd name="T42" fmla="*/ 15729 w 992"/>
                  <a:gd name="T43" fmla="*/ 1 h 770"/>
                  <a:gd name="T44" fmla="*/ 10437 w 992"/>
                  <a:gd name="T45" fmla="*/ 1 h 770"/>
                  <a:gd name="T46" fmla="*/ 2415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597 w 992"/>
                  <a:gd name="T53" fmla="*/ 1 h 770"/>
                  <a:gd name="T54" fmla="*/ 7452 w 992"/>
                  <a:gd name="T55" fmla="*/ 1 h 770"/>
                  <a:gd name="T56" fmla="*/ 10787 w 992"/>
                  <a:gd name="T57" fmla="*/ 1 h 770"/>
                  <a:gd name="T58" fmla="*/ 17204 w 992"/>
                  <a:gd name="T59" fmla="*/ 1 h 770"/>
                  <a:gd name="T60" fmla="*/ 23430 w 992"/>
                  <a:gd name="T61" fmla="*/ 1 h 770"/>
                  <a:gd name="T62" fmla="*/ 29358 w 992"/>
                  <a:gd name="T63" fmla="*/ 1 h 770"/>
                  <a:gd name="T64" fmla="*/ 37811 w 992"/>
                  <a:gd name="T65" fmla="*/ 0 h 770"/>
                  <a:gd name="T66" fmla="*/ 38118 w 992"/>
                  <a:gd name="T67" fmla="*/ 1 h 770"/>
                  <a:gd name="T68" fmla="*/ 36201 w 992"/>
                  <a:gd name="T69" fmla="*/ 1 h 770"/>
                  <a:gd name="T70" fmla="*/ 35727 w 992"/>
                  <a:gd name="T71" fmla="*/ 1 h 770"/>
                  <a:gd name="T72" fmla="*/ 38118 w 992"/>
                  <a:gd name="T73" fmla="*/ 1 h 770"/>
                  <a:gd name="T74" fmla="*/ 42106 w 992"/>
                  <a:gd name="T75" fmla="*/ 1 h 770"/>
                  <a:gd name="T76" fmla="*/ 45491 w 992"/>
                  <a:gd name="T77" fmla="*/ 1 h 770"/>
                  <a:gd name="T78" fmla="*/ 50843 w 992"/>
                  <a:gd name="T79" fmla="*/ 1 h 770"/>
                  <a:gd name="T80" fmla="*/ 56023 w 992"/>
                  <a:gd name="T81" fmla="*/ 1 h 770"/>
                  <a:gd name="T82" fmla="*/ 61320 w 992"/>
                  <a:gd name="T83" fmla="*/ 1 h 770"/>
                  <a:gd name="T84" fmla="*/ 68291 w 992"/>
                  <a:gd name="T85" fmla="*/ 1 h 770"/>
                  <a:gd name="T86" fmla="*/ 72892 w 992"/>
                  <a:gd name="T87" fmla="*/ 1 h 770"/>
                  <a:gd name="T88" fmla="*/ 7362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6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7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00375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76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77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0378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00568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569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379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00566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00567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380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00553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554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00564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565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0555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00556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0557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00558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9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0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8 w 782"/>
                  <a:gd name="T3" fmla="*/ 0 h 808"/>
                  <a:gd name="T4" fmla="*/ 484 w 782"/>
                  <a:gd name="T5" fmla="*/ 0 h 808"/>
                  <a:gd name="T6" fmla="*/ 1020 w 782"/>
                  <a:gd name="T7" fmla="*/ 1 h 808"/>
                  <a:gd name="T8" fmla="*/ 1656 w 782"/>
                  <a:gd name="T9" fmla="*/ 1 h 808"/>
                  <a:gd name="T10" fmla="*/ 1890 w 782"/>
                  <a:gd name="T11" fmla="*/ 1 h 808"/>
                  <a:gd name="T12" fmla="*/ 2000 w 782"/>
                  <a:gd name="T13" fmla="*/ 1 h 808"/>
                  <a:gd name="T14" fmla="*/ 2017 w 782"/>
                  <a:gd name="T15" fmla="*/ 1 h 808"/>
                  <a:gd name="T16" fmla="*/ 1946 w 782"/>
                  <a:gd name="T17" fmla="*/ 1 h 808"/>
                  <a:gd name="T18" fmla="*/ 1752 w 782"/>
                  <a:gd name="T19" fmla="*/ 1 h 808"/>
                  <a:gd name="T20" fmla="*/ 1497 w 782"/>
                  <a:gd name="T21" fmla="*/ 1 h 808"/>
                  <a:gd name="T22" fmla="*/ 1314 w 782"/>
                  <a:gd name="T23" fmla="*/ 1 h 808"/>
                  <a:gd name="T24" fmla="*/ 1229 w 782"/>
                  <a:gd name="T25" fmla="*/ 1 h 808"/>
                  <a:gd name="T26" fmla="*/ 1175 w 782"/>
                  <a:gd name="T27" fmla="*/ 1 h 808"/>
                  <a:gd name="T28" fmla="*/ 1191 w 782"/>
                  <a:gd name="T29" fmla="*/ 1 h 808"/>
                  <a:gd name="T30" fmla="*/ 1206 w 782"/>
                  <a:gd name="T31" fmla="*/ 1 h 808"/>
                  <a:gd name="T32" fmla="*/ 1433 w 782"/>
                  <a:gd name="T33" fmla="*/ 1 h 808"/>
                  <a:gd name="T34" fmla="*/ 1792 w 782"/>
                  <a:gd name="T35" fmla="*/ 1 h 808"/>
                  <a:gd name="T36" fmla="*/ 2017 w 782"/>
                  <a:gd name="T37" fmla="*/ 1 h 808"/>
                  <a:gd name="T38" fmla="*/ 2254 w 782"/>
                  <a:gd name="T39" fmla="*/ 1 h 808"/>
                  <a:gd name="T40" fmla="*/ 2331 w 782"/>
                  <a:gd name="T41" fmla="*/ 1 h 808"/>
                  <a:gd name="T42" fmla="*/ 2254 w 782"/>
                  <a:gd name="T43" fmla="*/ 1 h 808"/>
                  <a:gd name="T44" fmla="*/ 2161 w 782"/>
                  <a:gd name="T45" fmla="*/ 1 h 808"/>
                  <a:gd name="T46" fmla="*/ 2000 w 782"/>
                  <a:gd name="T47" fmla="*/ 1 h 808"/>
                  <a:gd name="T48" fmla="*/ 1784 w 782"/>
                  <a:gd name="T49" fmla="*/ 1 h 808"/>
                  <a:gd name="T50" fmla="*/ 1548 w 782"/>
                  <a:gd name="T51" fmla="*/ 1 h 808"/>
                  <a:gd name="T52" fmla="*/ 1175 w 782"/>
                  <a:gd name="T53" fmla="*/ 1 h 808"/>
                  <a:gd name="T54" fmla="*/ 1058 w 782"/>
                  <a:gd name="T55" fmla="*/ 1 h 808"/>
                  <a:gd name="T56" fmla="*/ 994 w 782"/>
                  <a:gd name="T57" fmla="*/ 1 h 808"/>
                  <a:gd name="T58" fmla="*/ 994 w 782"/>
                  <a:gd name="T59" fmla="*/ 1 h 808"/>
                  <a:gd name="T60" fmla="*/ 994 w 782"/>
                  <a:gd name="T61" fmla="*/ 1 h 808"/>
                  <a:gd name="T62" fmla="*/ 1156 w 782"/>
                  <a:gd name="T63" fmla="*/ 1 h 808"/>
                  <a:gd name="T64" fmla="*/ 1397 w 782"/>
                  <a:gd name="T65" fmla="*/ 1 h 808"/>
                  <a:gd name="T66" fmla="*/ 1607 w 782"/>
                  <a:gd name="T67" fmla="*/ 1 h 808"/>
                  <a:gd name="T68" fmla="*/ 1740 w 782"/>
                  <a:gd name="T69" fmla="*/ 1 h 808"/>
                  <a:gd name="T70" fmla="*/ 1808 w 782"/>
                  <a:gd name="T71" fmla="*/ 1 h 808"/>
                  <a:gd name="T72" fmla="*/ 1784 w 782"/>
                  <a:gd name="T73" fmla="*/ 1 h 808"/>
                  <a:gd name="T74" fmla="*/ 1686 w 782"/>
                  <a:gd name="T75" fmla="*/ 1 h 808"/>
                  <a:gd name="T76" fmla="*/ 1548 w 782"/>
                  <a:gd name="T77" fmla="*/ 1 h 808"/>
                  <a:gd name="T78" fmla="*/ 1397 w 782"/>
                  <a:gd name="T79" fmla="*/ 1 h 808"/>
                  <a:gd name="T80" fmla="*/ 1066 w 782"/>
                  <a:gd name="T81" fmla="*/ 1 h 808"/>
                  <a:gd name="T82" fmla="*/ 577 w 782"/>
                  <a:gd name="T83" fmla="*/ 1 h 808"/>
                  <a:gd name="T84" fmla="*/ 208 w 782"/>
                  <a:gd name="T85" fmla="*/ 1 h 808"/>
                  <a:gd name="T86" fmla="*/ 5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1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3628 w 992"/>
                  <a:gd name="T1" fmla="*/ 1 h 770"/>
                  <a:gd name="T2" fmla="*/ 75018 w 992"/>
                  <a:gd name="T3" fmla="*/ 1 h 770"/>
                  <a:gd name="T4" fmla="*/ 80171 w 992"/>
                  <a:gd name="T5" fmla="*/ 1 h 770"/>
                  <a:gd name="T6" fmla="*/ 86560 w 992"/>
                  <a:gd name="T7" fmla="*/ 1 h 770"/>
                  <a:gd name="T8" fmla="*/ 90345 w 992"/>
                  <a:gd name="T9" fmla="*/ 1 h 770"/>
                  <a:gd name="T10" fmla="*/ 88688 w 992"/>
                  <a:gd name="T11" fmla="*/ 1 h 770"/>
                  <a:gd name="T12" fmla="*/ 85163 w 992"/>
                  <a:gd name="T13" fmla="*/ 1 h 770"/>
                  <a:gd name="T14" fmla="*/ 78091 w 992"/>
                  <a:gd name="T15" fmla="*/ 1 h 770"/>
                  <a:gd name="T16" fmla="*/ 69366 w 992"/>
                  <a:gd name="T17" fmla="*/ 1 h 770"/>
                  <a:gd name="T18" fmla="*/ 62096 w 992"/>
                  <a:gd name="T19" fmla="*/ 1 h 770"/>
                  <a:gd name="T20" fmla="*/ 53939 w 992"/>
                  <a:gd name="T21" fmla="*/ 1 h 770"/>
                  <a:gd name="T22" fmla="*/ 46167 w 992"/>
                  <a:gd name="T23" fmla="*/ 1 h 770"/>
                  <a:gd name="T24" fmla="*/ 40266 w 992"/>
                  <a:gd name="T25" fmla="*/ 1 h 770"/>
                  <a:gd name="T26" fmla="*/ 38118 w 992"/>
                  <a:gd name="T27" fmla="*/ 1 h 770"/>
                  <a:gd name="T28" fmla="*/ 35727 w 992"/>
                  <a:gd name="T29" fmla="*/ 1 h 770"/>
                  <a:gd name="T30" fmla="*/ 32909 w 992"/>
                  <a:gd name="T31" fmla="*/ 1 h 770"/>
                  <a:gd name="T32" fmla="*/ 30807 w 992"/>
                  <a:gd name="T33" fmla="*/ 1 h 770"/>
                  <a:gd name="T34" fmla="*/ 30807 w 992"/>
                  <a:gd name="T35" fmla="*/ 1 h 770"/>
                  <a:gd name="T36" fmla="*/ 29358 w 992"/>
                  <a:gd name="T37" fmla="*/ 1 h 770"/>
                  <a:gd name="T38" fmla="*/ 25329 w 992"/>
                  <a:gd name="T39" fmla="*/ 1 h 770"/>
                  <a:gd name="T40" fmla="*/ 20355 w 992"/>
                  <a:gd name="T41" fmla="*/ 1 h 770"/>
                  <a:gd name="T42" fmla="*/ 15729 w 992"/>
                  <a:gd name="T43" fmla="*/ 1 h 770"/>
                  <a:gd name="T44" fmla="*/ 10437 w 992"/>
                  <a:gd name="T45" fmla="*/ 1 h 770"/>
                  <a:gd name="T46" fmla="*/ 2415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597 w 992"/>
                  <a:gd name="T53" fmla="*/ 1 h 770"/>
                  <a:gd name="T54" fmla="*/ 7452 w 992"/>
                  <a:gd name="T55" fmla="*/ 1 h 770"/>
                  <a:gd name="T56" fmla="*/ 10787 w 992"/>
                  <a:gd name="T57" fmla="*/ 1 h 770"/>
                  <a:gd name="T58" fmla="*/ 17204 w 992"/>
                  <a:gd name="T59" fmla="*/ 1 h 770"/>
                  <a:gd name="T60" fmla="*/ 23430 w 992"/>
                  <a:gd name="T61" fmla="*/ 1 h 770"/>
                  <a:gd name="T62" fmla="*/ 29358 w 992"/>
                  <a:gd name="T63" fmla="*/ 1 h 770"/>
                  <a:gd name="T64" fmla="*/ 37811 w 992"/>
                  <a:gd name="T65" fmla="*/ 0 h 770"/>
                  <a:gd name="T66" fmla="*/ 38118 w 992"/>
                  <a:gd name="T67" fmla="*/ 1 h 770"/>
                  <a:gd name="T68" fmla="*/ 36201 w 992"/>
                  <a:gd name="T69" fmla="*/ 1 h 770"/>
                  <a:gd name="T70" fmla="*/ 35727 w 992"/>
                  <a:gd name="T71" fmla="*/ 1 h 770"/>
                  <a:gd name="T72" fmla="*/ 38118 w 992"/>
                  <a:gd name="T73" fmla="*/ 1 h 770"/>
                  <a:gd name="T74" fmla="*/ 42106 w 992"/>
                  <a:gd name="T75" fmla="*/ 1 h 770"/>
                  <a:gd name="T76" fmla="*/ 45491 w 992"/>
                  <a:gd name="T77" fmla="*/ 1 h 770"/>
                  <a:gd name="T78" fmla="*/ 50843 w 992"/>
                  <a:gd name="T79" fmla="*/ 1 h 770"/>
                  <a:gd name="T80" fmla="*/ 56023 w 992"/>
                  <a:gd name="T81" fmla="*/ 1 h 770"/>
                  <a:gd name="T82" fmla="*/ 61320 w 992"/>
                  <a:gd name="T83" fmla="*/ 1 h 770"/>
                  <a:gd name="T84" fmla="*/ 68291 w 992"/>
                  <a:gd name="T85" fmla="*/ 1 h 770"/>
                  <a:gd name="T86" fmla="*/ 72892 w 992"/>
                  <a:gd name="T87" fmla="*/ 1 h 770"/>
                  <a:gd name="T88" fmla="*/ 7362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2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3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0381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00434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00435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00545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47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8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9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50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51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52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46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36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00537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39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0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1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2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3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44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38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00437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0438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00529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31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2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3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4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5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36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30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39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00521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23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4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5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6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7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8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22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0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00513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15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6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7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8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9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20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14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1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00505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507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8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9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0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1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12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506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2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00497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99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0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1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2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3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04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98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3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00489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91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2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3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4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5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96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90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4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00481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83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4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5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6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7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8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82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5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00473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75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6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7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8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9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80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74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6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00465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67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8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9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0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1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72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66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7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00457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59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0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1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2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3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64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58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448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00449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00451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2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3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4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5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56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50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0382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00416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00423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00425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26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0427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00428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29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30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8 w 782"/>
                      <a:gd name="T3" fmla="*/ 0 h 808"/>
                      <a:gd name="T4" fmla="*/ 484 w 782"/>
                      <a:gd name="T5" fmla="*/ 0 h 808"/>
                      <a:gd name="T6" fmla="*/ 1020 w 782"/>
                      <a:gd name="T7" fmla="*/ 1 h 808"/>
                      <a:gd name="T8" fmla="*/ 1656 w 782"/>
                      <a:gd name="T9" fmla="*/ 1 h 808"/>
                      <a:gd name="T10" fmla="*/ 1890 w 782"/>
                      <a:gd name="T11" fmla="*/ 1 h 808"/>
                      <a:gd name="T12" fmla="*/ 2000 w 782"/>
                      <a:gd name="T13" fmla="*/ 1 h 808"/>
                      <a:gd name="T14" fmla="*/ 2017 w 782"/>
                      <a:gd name="T15" fmla="*/ 1 h 808"/>
                      <a:gd name="T16" fmla="*/ 1946 w 782"/>
                      <a:gd name="T17" fmla="*/ 1 h 808"/>
                      <a:gd name="T18" fmla="*/ 1752 w 782"/>
                      <a:gd name="T19" fmla="*/ 1 h 808"/>
                      <a:gd name="T20" fmla="*/ 1497 w 782"/>
                      <a:gd name="T21" fmla="*/ 1 h 808"/>
                      <a:gd name="T22" fmla="*/ 1314 w 782"/>
                      <a:gd name="T23" fmla="*/ 1 h 808"/>
                      <a:gd name="T24" fmla="*/ 1229 w 782"/>
                      <a:gd name="T25" fmla="*/ 1 h 808"/>
                      <a:gd name="T26" fmla="*/ 1175 w 782"/>
                      <a:gd name="T27" fmla="*/ 1 h 808"/>
                      <a:gd name="T28" fmla="*/ 1191 w 782"/>
                      <a:gd name="T29" fmla="*/ 1 h 808"/>
                      <a:gd name="T30" fmla="*/ 1206 w 782"/>
                      <a:gd name="T31" fmla="*/ 1 h 808"/>
                      <a:gd name="T32" fmla="*/ 1433 w 782"/>
                      <a:gd name="T33" fmla="*/ 1 h 808"/>
                      <a:gd name="T34" fmla="*/ 1792 w 782"/>
                      <a:gd name="T35" fmla="*/ 1 h 808"/>
                      <a:gd name="T36" fmla="*/ 2017 w 782"/>
                      <a:gd name="T37" fmla="*/ 1 h 808"/>
                      <a:gd name="T38" fmla="*/ 2254 w 782"/>
                      <a:gd name="T39" fmla="*/ 1 h 808"/>
                      <a:gd name="T40" fmla="*/ 2331 w 782"/>
                      <a:gd name="T41" fmla="*/ 1 h 808"/>
                      <a:gd name="T42" fmla="*/ 2254 w 782"/>
                      <a:gd name="T43" fmla="*/ 1 h 808"/>
                      <a:gd name="T44" fmla="*/ 2161 w 782"/>
                      <a:gd name="T45" fmla="*/ 1 h 808"/>
                      <a:gd name="T46" fmla="*/ 2000 w 782"/>
                      <a:gd name="T47" fmla="*/ 1 h 808"/>
                      <a:gd name="T48" fmla="*/ 1784 w 782"/>
                      <a:gd name="T49" fmla="*/ 1 h 808"/>
                      <a:gd name="T50" fmla="*/ 1548 w 782"/>
                      <a:gd name="T51" fmla="*/ 1 h 808"/>
                      <a:gd name="T52" fmla="*/ 1175 w 782"/>
                      <a:gd name="T53" fmla="*/ 1 h 808"/>
                      <a:gd name="T54" fmla="*/ 1058 w 782"/>
                      <a:gd name="T55" fmla="*/ 1 h 808"/>
                      <a:gd name="T56" fmla="*/ 994 w 782"/>
                      <a:gd name="T57" fmla="*/ 1 h 808"/>
                      <a:gd name="T58" fmla="*/ 994 w 782"/>
                      <a:gd name="T59" fmla="*/ 1 h 808"/>
                      <a:gd name="T60" fmla="*/ 994 w 782"/>
                      <a:gd name="T61" fmla="*/ 1 h 808"/>
                      <a:gd name="T62" fmla="*/ 1156 w 782"/>
                      <a:gd name="T63" fmla="*/ 1 h 808"/>
                      <a:gd name="T64" fmla="*/ 1397 w 782"/>
                      <a:gd name="T65" fmla="*/ 1 h 808"/>
                      <a:gd name="T66" fmla="*/ 1607 w 782"/>
                      <a:gd name="T67" fmla="*/ 1 h 808"/>
                      <a:gd name="T68" fmla="*/ 1740 w 782"/>
                      <a:gd name="T69" fmla="*/ 1 h 808"/>
                      <a:gd name="T70" fmla="*/ 1808 w 782"/>
                      <a:gd name="T71" fmla="*/ 1 h 808"/>
                      <a:gd name="T72" fmla="*/ 1784 w 782"/>
                      <a:gd name="T73" fmla="*/ 1 h 808"/>
                      <a:gd name="T74" fmla="*/ 1686 w 782"/>
                      <a:gd name="T75" fmla="*/ 1 h 808"/>
                      <a:gd name="T76" fmla="*/ 1548 w 782"/>
                      <a:gd name="T77" fmla="*/ 1 h 808"/>
                      <a:gd name="T78" fmla="*/ 1397 w 782"/>
                      <a:gd name="T79" fmla="*/ 1 h 808"/>
                      <a:gd name="T80" fmla="*/ 1066 w 782"/>
                      <a:gd name="T81" fmla="*/ 1 h 808"/>
                      <a:gd name="T82" fmla="*/ 577 w 782"/>
                      <a:gd name="T83" fmla="*/ 1 h 808"/>
                      <a:gd name="T84" fmla="*/ 208 w 782"/>
                      <a:gd name="T85" fmla="*/ 1 h 808"/>
                      <a:gd name="T86" fmla="*/ 58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31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73628 w 992"/>
                      <a:gd name="T1" fmla="*/ 1 h 770"/>
                      <a:gd name="T2" fmla="*/ 75018 w 992"/>
                      <a:gd name="T3" fmla="*/ 1 h 770"/>
                      <a:gd name="T4" fmla="*/ 80171 w 992"/>
                      <a:gd name="T5" fmla="*/ 1 h 770"/>
                      <a:gd name="T6" fmla="*/ 86560 w 992"/>
                      <a:gd name="T7" fmla="*/ 1 h 770"/>
                      <a:gd name="T8" fmla="*/ 90345 w 992"/>
                      <a:gd name="T9" fmla="*/ 1 h 770"/>
                      <a:gd name="T10" fmla="*/ 88688 w 992"/>
                      <a:gd name="T11" fmla="*/ 1 h 770"/>
                      <a:gd name="T12" fmla="*/ 85163 w 992"/>
                      <a:gd name="T13" fmla="*/ 1 h 770"/>
                      <a:gd name="T14" fmla="*/ 78091 w 992"/>
                      <a:gd name="T15" fmla="*/ 1 h 770"/>
                      <a:gd name="T16" fmla="*/ 69366 w 992"/>
                      <a:gd name="T17" fmla="*/ 1 h 770"/>
                      <a:gd name="T18" fmla="*/ 62096 w 992"/>
                      <a:gd name="T19" fmla="*/ 1 h 770"/>
                      <a:gd name="T20" fmla="*/ 53939 w 992"/>
                      <a:gd name="T21" fmla="*/ 1 h 770"/>
                      <a:gd name="T22" fmla="*/ 46167 w 992"/>
                      <a:gd name="T23" fmla="*/ 1 h 770"/>
                      <a:gd name="T24" fmla="*/ 40266 w 992"/>
                      <a:gd name="T25" fmla="*/ 1 h 770"/>
                      <a:gd name="T26" fmla="*/ 38118 w 992"/>
                      <a:gd name="T27" fmla="*/ 1 h 770"/>
                      <a:gd name="T28" fmla="*/ 35727 w 992"/>
                      <a:gd name="T29" fmla="*/ 1 h 770"/>
                      <a:gd name="T30" fmla="*/ 32909 w 992"/>
                      <a:gd name="T31" fmla="*/ 1 h 770"/>
                      <a:gd name="T32" fmla="*/ 30807 w 992"/>
                      <a:gd name="T33" fmla="*/ 1 h 770"/>
                      <a:gd name="T34" fmla="*/ 30807 w 992"/>
                      <a:gd name="T35" fmla="*/ 1 h 770"/>
                      <a:gd name="T36" fmla="*/ 29358 w 992"/>
                      <a:gd name="T37" fmla="*/ 1 h 770"/>
                      <a:gd name="T38" fmla="*/ 25329 w 992"/>
                      <a:gd name="T39" fmla="*/ 1 h 770"/>
                      <a:gd name="T40" fmla="*/ 20355 w 992"/>
                      <a:gd name="T41" fmla="*/ 1 h 770"/>
                      <a:gd name="T42" fmla="*/ 15729 w 992"/>
                      <a:gd name="T43" fmla="*/ 1 h 770"/>
                      <a:gd name="T44" fmla="*/ 10437 w 992"/>
                      <a:gd name="T45" fmla="*/ 1 h 770"/>
                      <a:gd name="T46" fmla="*/ 2415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597 w 992"/>
                      <a:gd name="T53" fmla="*/ 1 h 770"/>
                      <a:gd name="T54" fmla="*/ 7452 w 992"/>
                      <a:gd name="T55" fmla="*/ 1 h 770"/>
                      <a:gd name="T56" fmla="*/ 10787 w 992"/>
                      <a:gd name="T57" fmla="*/ 1 h 770"/>
                      <a:gd name="T58" fmla="*/ 17204 w 992"/>
                      <a:gd name="T59" fmla="*/ 1 h 770"/>
                      <a:gd name="T60" fmla="*/ 23430 w 992"/>
                      <a:gd name="T61" fmla="*/ 1 h 770"/>
                      <a:gd name="T62" fmla="*/ 29358 w 992"/>
                      <a:gd name="T63" fmla="*/ 1 h 770"/>
                      <a:gd name="T64" fmla="*/ 37811 w 992"/>
                      <a:gd name="T65" fmla="*/ 0 h 770"/>
                      <a:gd name="T66" fmla="*/ 38118 w 992"/>
                      <a:gd name="T67" fmla="*/ 1 h 770"/>
                      <a:gd name="T68" fmla="*/ 36201 w 992"/>
                      <a:gd name="T69" fmla="*/ 1 h 770"/>
                      <a:gd name="T70" fmla="*/ 35727 w 992"/>
                      <a:gd name="T71" fmla="*/ 1 h 770"/>
                      <a:gd name="T72" fmla="*/ 38118 w 992"/>
                      <a:gd name="T73" fmla="*/ 1 h 770"/>
                      <a:gd name="T74" fmla="*/ 42106 w 992"/>
                      <a:gd name="T75" fmla="*/ 1 h 770"/>
                      <a:gd name="T76" fmla="*/ 45491 w 992"/>
                      <a:gd name="T77" fmla="*/ 1 h 770"/>
                      <a:gd name="T78" fmla="*/ 50843 w 992"/>
                      <a:gd name="T79" fmla="*/ 1 h 770"/>
                      <a:gd name="T80" fmla="*/ 56023 w 992"/>
                      <a:gd name="T81" fmla="*/ 1 h 770"/>
                      <a:gd name="T82" fmla="*/ 61320 w 992"/>
                      <a:gd name="T83" fmla="*/ 1 h 770"/>
                      <a:gd name="T84" fmla="*/ 68291 w 992"/>
                      <a:gd name="T85" fmla="*/ 1 h 770"/>
                      <a:gd name="T86" fmla="*/ 72892 w 992"/>
                      <a:gd name="T87" fmla="*/ 1 h 770"/>
                      <a:gd name="T88" fmla="*/ 7362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32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0433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00424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0417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00418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00421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0422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0419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20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0383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00396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00403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0404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00410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1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2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3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4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15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0405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406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07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408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09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0397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00398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00401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0402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0399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00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0384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00394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00395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385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00386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00392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393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0387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00388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00390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0391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0389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Simple Example</a:t>
            </a:r>
            <a:endParaRPr lang="en-CA" altLang="en-US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Insertion Sort Algorithm</a:t>
            </a:r>
            <a:endParaRPr lang="en-CA" altLang="en-US"/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/>
          </p:nvPr>
        </p:nvSpPr>
        <p:spPr>
          <a:xfrm>
            <a:off x="692150" y="228600"/>
            <a:ext cx="7759700" cy="1143000"/>
          </a:xfrm>
        </p:spPr>
        <p:txBody>
          <a:bodyPr/>
          <a:lstStyle/>
          <a:p>
            <a:pPr eaLnBrk="1" hangingPunct="1"/>
            <a:r>
              <a:rPr lang="en-US" altLang="en-US"/>
              <a:t>Reconsidering Simple Examples</a:t>
            </a:r>
          </a:p>
        </p:txBody>
      </p:sp>
      <p:sp>
        <p:nvSpPr>
          <p:cNvPr id="1310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371600"/>
            <a:ext cx="8915400" cy="4114800"/>
          </a:xfrm>
        </p:spPr>
        <p:txBody>
          <a:bodyPr/>
          <a:lstStyle/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endParaRPr lang="en-US" sz="28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 good martial arts student will attentively repeat each fundamental technique many times. </a:t>
            </a: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endParaRPr lang="en-US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In contrast, many college students tune out when a concept (e.g., depth first search) is taught more than once. </a:t>
            </a: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endParaRPr lang="en-US" sz="280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The better students listen carefully in order to refine and develop their understanding.</a:t>
            </a:r>
          </a:p>
        </p:txBody>
      </p:sp>
      <p:sp>
        <p:nvSpPr>
          <p:cNvPr id="131076" name="Text Box 4"/>
          <p:cNvSpPr txBox="1">
            <a:spLocks noChangeArrowheads="1"/>
          </p:cNvSpPr>
          <p:nvPr/>
        </p:nvSpPr>
        <p:spPr bwMode="auto">
          <a:xfrm>
            <a:off x="990600" y="5943600"/>
            <a:ext cx="7248525" cy="762000"/>
          </a:xfrm>
          <a:prstGeom prst="rect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  <a:effectLst/>
        </p:spPr>
        <p:txBody>
          <a:bodyPr wrap="none" lIns="91433" tIns="45717" rIns="91433" bIns="45717" anchor="ctr">
            <a:spAutoFit/>
          </a:bodyPr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4400" b="1" i="0"/>
              <a:t>Repetition Is An Opportunity</a:t>
            </a:r>
            <a:endParaRPr lang="en-US" sz="2400" b="1" i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02405" name="Text Box 5"/>
          <p:cNvSpPr txBox="1">
            <a:spLocks noChangeArrowheads="1"/>
          </p:cNvSpPr>
          <p:nvPr/>
        </p:nvSpPr>
        <p:spPr bwMode="auto">
          <a:xfrm>
            <a:off x="5402263" y="6577013"/>
            <a:ext cx="374173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95658" tIns="49638" rIns="595658" bIns="49638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Char char=" "/>
            </a:pPr>
            <a:r>
              <a:rPr lang="en-US" altLang="en-US" sz="1200" i="0">
                <a:solidFill>
                  <a:schemeClr val="accent1"/>
                </a:solidFill>
              </a:rPr>
              <a:t>Rudich www.discretemath.com</a:t>
            </a:r>
            <a:endParaRPr lang="en-CA" altLang="en-US" sz="1200" i="0">
              <a:solidFill>
                <a:schemeClr val="accent1"/>
              </a:solidFill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Code </a:t>
            </a:r>
            <a:br>
              <a:rPr lang="en-US" altLang="en-US"/>
            </a:br>
            <a:r>
              <a:rPr lang="en-US" altLang="en-US"/>
              <a:t>Representation of an Algorithm</a:t>
            </a:r>
            <a:endParaRPr lang="en-CA" altLang="en-US"/>
          </a:p>
        </p:txBody>
      </p:sp>
      <p:sp>
        <p:nvSpPr>
          <p:cNvPr id="103427" name="Text Box 4"/>
          <p:cNvSpPr txBox="1">
            <a:spLocks noChangeArrowheads="1"/>
          </p:cNvSpPr>
          <p:nvPr/>
        </p:nvSpPr>
        <p:spPr bwMode="auto">
          <a:xfrm>
            <a:off x="1828800" y="1981200"/>
            <a:ext cx="6096000" cy="451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/>
              <a:t>   </a:t>
            </a:r>
            <a:r>
              <a:rPr lang="en-CA" altLang="en-US" sz="2000" i="0"/>
              <a:t>class InsertionSortAlgorithm extends SortAlgorithm {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    void sort(int a[]) throws Exception {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for (int i = 1; i &lt; a.length; i++) {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    int j = i;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    int B = a[i];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    while ((j &gt; 0) &amp;&amp; (a[j-1] &gt; B)) {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/>
              <a:t>                     </a:t>
            </a:r>
            <a:r>
              <a:rPr lang="en-CA" altLang="en-US" sz="2000" i="0"/>
              <a:t>        a[j] = a[j-1];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/>
              <a:t>                     </a:t>
            </a:r>
            <a:r>
              <a:rPr lang="en-CA" altLang="en-US" sz="2000" i="0"/>
              <a:t>        j--;</a:t>
            </a:r>
            <a:r>
              <a:rPr lang="en-US" altLang="en-US" sz="2000" i="0"/>
              <a:t>  </a:t>
            </a:r>
            <a:r>
              <a:rPr lang="en-CA" altLang="en-US" sz="2000" i="0"/>
              <a:t>}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000" i="0"/>
              <a:t>	    a[j] = B;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/>
              <a:t>                   }}</a:t>
            </a:r>
            <a:r>
              <a:rPr lang="en-CA" altLang="en-US" sz="2000" i="0"/>
              <a:t>        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219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Higher Level Abstract View</a:t>
            </a:r>
            <a:br>
              <a:rPr lang="en-US" altLang="en-US"/>
            </a:br>
            <a:r>
              <a:rPr lang="en-US" altLang="en-US"/>
              <a:t>Representation of an Algorithm</a:t>
            </a:r>
            <a:endParaRPr lang="en-CA" altLang="en-US"/>
          </a:p>
        </p:txBody>
      </p:sp>
      <p:grpSp>
        <p:nvGrpSpPr>
          <p:cNvPr id="104451" name="Group 264"/>
          <p:cNvGrpSpPr>
            <a:grpSpLocks noChangeAspect="1"/>
          </p:cNvGrpSpPr>
          <p:nvPr/>
        </p:nvGrpSpPr>
        <p:grpSpPr bwMode="auto">
          <a:xfrm>
            <a:off x="2362200" y="2943225"/>
            <a:ext cx="4876800" cy="2887663"/>
            <a:chOff x="288" y="1208"/>
            <a:chExt cx="5254" cy="3112"/>
          </a:xfrm>
        </p:grpSpPr>
        <p:sp>
          <p:nvSpPr>
            <p:cNvPr id="104452" name="Freeform 265" descr="Green marble"/>
            <p:cNvSpPr>
              <a:spLocks noChangeAspect="1"/>
            </p:cNvSpPr>
            <p:nvPr/>
          </p:nvSpPr>
          <p:spPr bwMode="auto">
            <a:xfrm>
              <a:off x="1224" y="2535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53" name="Group 266"/>
            <p:cNvGrpSpPr>
              <a:grpSpLocks noChangeAspect="1"/>
            </p:cNvGrpSpPr>
            <p:nvPr/>
          </p:nvGrpSpPr>
          <p:grpSpPr bwMode="auto">
            <a:xfrm>
              <a:off x="288" y="1208"/>
              <a:ext cx="5254" cy="2992"/>
              <a:chOff x="288" y="1208"/>
              <a:chExt cx="5254" cy="2992"/>
            </a:xfrm>
          </p:grpSpPr>
          <p:sp>
            <p:nvSpPr>
              <p:cNvPr id="104454" name="Freeform 267" descr="Green marble"/>
              <p:cNvSpPr>
                <a:spLocks noChangeAspect="1"/>
              </p:cNvSpPr>
              <p:nvPr/>
            </p:nvSpPr>
            <p:spPr bwMode="auto">
              <a:xfrm>
                <a:off x="3056" y="1624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55" name="Freeform 268" descr="Green marble"/>
              <p:cNvSpPr>
                <a:spLocks noChangeAspect="1"/>
              </p:cNvSpPr>
              <p:nvPr/>
            </p:nvSpPr>
            <p:spPr bwMode="auto">
              <a:xfrm>
                <a:off x="3384" y="3048"/>
                <a:ext cx="1192" cy="1152"/>
              </a:xfrm>
              <a:custGeom>
                <a:avLst/>
                <a:gdLst>
                  <a:gd name="T0" fmla="*/ 408 w 1192"/>
                  <a:gd name="T1" fmla="*/ 224 h 1152"/>
                  <a:gd name="T2" fmla="*/ 264 w 1192"/>
                  <a:gd name="T3" fmla="*/ 512 h 1152"/>
                  <a:gd name="T4" fmla="*/ 72 w 1192"/>
                  <a:gd name="T5" fmla="*/ 944 h 1152"/>
                  <a:gd name="T6" fmla="*/ 696 w 1192"/>
                  <a:gd name="T7" fmla="*/ 1088 h 1152"/>
                  <a:gd name="T8" fmla="*/ 792 w 1192"/>
                  <a:gd name="T9" fmla="*/ 560 h 1152"/>
                  <a:gd name="T10" fmla="*/ 1176 w 1192"/>
                  <a:gd name="T11" fmla="*/ 416 h 1152"/>
                  <a:gd name="T12" fmla="*/ 696 w 1192"/>
                  <a:gd name="T13" fmla="*/ 32 h 1152"/>
                  <a:gd name="T14" fmla="*/ 408 w 1192"/>
                  <a:gd name="T15" fmla="*/ 224 h 11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92"/>
                  <a:gd name="T25" fmla="*/ 0 h 1152"/>
                  <a:gd name="T26" fmla="*/ 1192 w 1192"/>
                  <a:gd name="T27" fmla="*/ 1152 h 11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92" h="1152">
                    <a:moveTo>
                      <a:pt x="408" y="224"/>
                    </a:moveTo>
                    <a:cubicBezTo>
                      <a:pt x="336" y="304"/>
                      <a:pt x="320" y="392"/>
                      <a:pt x="264" y="512"/>
                    </a:cubicBezTo>
                    <a:cubicBezTo>
                      <a:pt x="208" y="632"/>
                      <a:pt x="0" y="848"/>
                      <a:pt x="72" y="944"/>
                    </a:cubicBezTo>
                    <a:cubicBezTo>
                      <a:pt x="144" y="1040"/>
                      <a:pt x="576" y="1152"/>
                      <a:pt x="696" y="1088"/>
                    </a:cubicBezTo>
                    <a:cubicBezTo>
                      <a:pt x="816" y="1024"/>
                      <a:pt x="712" y="672"/>
                      <a:pt x="792" y="560"/>
                    </a:cubicBezTo>
                    <a:cubicBezTo>
                      <a:pt x="872" y="448"/>
                      <a:pt x="1192" y="504"/>
                      <a:pt x="1176" y="416"/>
                    </a:cubicBezTo>
                    <a:cubicBezTo>
                      <a:pt x="1160" y="328"/>
                      <a:pt x="824" y="64"/>
                      <a:pt x="696" y="32"/>
                    </a:cubicBezTo>
                    <a:cubicBezTo>
                      <a:pt x="568" y="0"/>
                      <a:pt x="480" y="144"/>
                      <a:pt x="408" y="224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04456" name="Picture 26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56" y="2024"/>
                <a:ext cx="886" cy="7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57" name="Picture 270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" y="1880"/>
                <a:ext cx="770" cy="1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458" name="Freeform 271" descr="Green marble"/>
              <p:cNvSpPr>
                <a:spLocks noChangeAspect="1"/>
              </p:cNvSpPr>
              <p:nvPr/>
            </p:nvSpPr>
            <p:spPr bwMode="auto">
              <a:xfrm>
                <a:off x="1152" y="1304"/>
                <a:ext cx="1192" cy="1152"/>
              </a:xfrm>
              <a:custGeom>
                <a:avLst/>
                <a:gdLst>
                  <a:gd name="T0" fmla="*/ 112 w 1192"/>
                  <a:gd name="T1" fmla="*/ 200 h 1152"/>
                  <a:gd name="T2" fmla="*/ 64 w 1192"/>
                  <a:gd name="T3" fmla="*/ 968 h 1152"/>
                  <a:gd name="T4" fmla="*/ 496 w 1192"/>
                  <a:gd name="T5" fmla="*/ 1112 h 1152"/>
                  <a:gd name="T6" fmla="*/ 784 w 1192"/>
                  <a:gd name="T7" fmla="*/ 728 h 1152"/>
                  <a:gd name="T8" fmla="*/ 1120 w 1192"/>
                  <a:gd name="T9" fmla="*/ 536 h 1152"/>
                  <a:gd name="T10" fmla="*/ 352 w 1192"/>
                  <a:gd name="T11" fmla="*/ 56 h 1152"/>
                  <a:gd name="T12" fmla="*/ 112 w 1192"/>
                  <a:gd name="T13" fmla="*/ 200 h 1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2"/>
                  <a:gd name="T22" fmla="*/ 0 h 1152"/>
                  <a:gd name="T23" fmla="*/ 1192 w 1192"/>
                  <a:gd name="T24" fmla="*/ 1152 h 11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2" h="1152">
                    <a:moveTo>
                      <a:pt x="112" y="200"/>
                    </a:moveTo>
                    <a:cubicBezTo>
                      <a:pt x="64" y="352"/>
                      <a:pt x="0" y="816"/>
                      <a:pt x="64" y="968"/>
                    </a:cubicBezTo>
                    <a:cubicBezTo>
                      <a:pt x="128" y="1120"/>
                      <a:pt x="376" y="1152"/>
                      <a:pt x="496" y="1112"/>
                    </a:cubicBezTo>
                    <a:cubicBezTo>
                      <a:pt x="616" y="1072"/>
                      <a:pt x="680" y="824"/>
                      <a:pt x="784" y="728"/>
                    </a:cubicBezTo>
                    <a:cubicBezTo>
                      <a:pt x="888" y="632"/>
                      <a:pt x="1192" y="648"/>
                      <a:pt x="1120" y="536"/>
                    </a:cubicBezTo>
                    <a:cubicBezTo>
                      <a:pt x="1048" y="424"/>
                      <a:pt x="512" y="112"/>
                      <a:pt x="352" y="56"/>
                    </a:cubicBezTo>
                    <a:cubicBezTo>
                      <a:pt x="192" y="0"/>
                      <a:pt x="160" y="48"/>
                      <a:pt x="112" y="20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4459" name="Group 272"/>
              <p:cNvGrpSpPr>
                <a:grpSpLocks noChangeAspect="1"/>
              </p:cNvGrpSpPr>
              <p:nvPr/>
            </p:nvGrpSpPr>
            <p:grpSpPr bwMode="auto">
              <a:xfrm>
                <a:off x="1776" y="1208"/>
                <a:ext cx="1944" cy="2413"/>
                <a:chOff x="2227" y="1194"/>
                <a:chExt cx="1944" cy="2413"/>
              </a:xfrm>
            </p:grpSpPr>
            <p:sp>
              <p:nvSpPr>
                <p:cNvPr id="104466" name="Freeform 273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67" name="Freeform 274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68" name="Freeform 275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69" name="Freeform 276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70" name="Freeform 277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71" name="Freeform 278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4460" name="Group 279"/>
              <p:cNvGrpSpPr>
                <a:grpSpLocks noChangeAspect="1"/>
              </p:cNvGrpSpPr>
              <p:nvPr/>
            </p:nvGrpSpPr>
            <p:grpSpPr bwMode="auto">
              <a:xfrm>
                <a:off x="1584" y="3168"/>
                <a:ext cx="768" cy="672"/>
                <a:chOff x="1584" y="2256"/>
                <a:chExt cx="768" cy="672"/>
              </a:xfrm>
            </p:grpSpPr>
            <p:sp>
              <p:nvSpPr>
                <p:cNvPr id="104464" name="AutoShape 280"/>
                <p:cNvSpPr>
                  <a:spLocks noChangeAspect="1" noChangeArrowheads="1"/>
                </p:cNvSpPr>
                <p:nvPr/>
              </p:nvSpPr>
              <p:spPr bwMode="auto">
                <a:xfrm>
                  <a:off x="1584" y="2256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381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9 km 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4465" name="Line 281"/>
                <p:cNvSpPr>
                  <a:spLocks noChangeAspect="1" noChangeShapeType="1"/>
                </p:cNvSpPr>
                <p:nvPr/>
              </p:nvSpPr>
              <p:spPr bwMode="auto">
                <a:xfrm>
                  <a:off x="1968" y="2784"/>
                  <a:ext cx="0" cy="144"/>
                </a:xfrm>
                <a:prstGeom prst="line">
                  <a:avLst/>
                </a:prstGeom>
                <a:noFill/>
                <a:ln w="635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4461" name="Group 282"/>
              <p:cNvGrpSpPr>
                <a:grpSpLocks noChangeAspect="1"/>
              </p:cNvGrpSpPr>
              <p:nvPr/>
            </p:nvGrpSpPr>
            <p:grpSpPr bwMode="auto">
              <a:xfrm>
                <a:off x="3648" y="1392"/>
                <a:ext cx="768" cy="672"/>
                <a:chOff x="3072" y="2256"/>
                <a:chExt cx="768" cy="672"/>
              </a:xfrm>
            </p:grpSpPr>
            <p:sp>
              <p:nvSpPr>
                <p:cNvPr id="104462" name="AutoShape 283"/>
                <p:cNvSpPr>
                  <a:spLocks noChangeAspect="1" noChangeArrowheads="1"/>
                </p:cNvSpPr>
                <p:nvPr/>
              </p:nvSpPr>
              <p:spPr bwMode="auto">
                <a:xfrm>
                  <a:off x="3072" y="2256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381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5 km 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04463" name="Line 284"/>
                <p:cNvSpPr>
                  <a:spLocks noChangeAspect="1" noChangeShapeType="1"/>
                </p:cNvSpPr>
                <p:nvPr/>
              </p:nvSpPr>
              <p:spPr bwMode="auto">
                <a:xfrm>
                  <a:off x="3456" y="2784"/>
                  <a:ext cx="0" cy="144"/>
                </a:xfrm>
                <a:prstGeom prst="line">
                  <a:avLst/>
                </a:prstGeom>
                <a:noFill/>
                <a:ln w="635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</p:spPr>
        <p:txBody>
          <a:bodyPr/>
          <a:lstStyle/>
          <a:p>
            <a:pPr eaLnBrk="1" hangingPunct="1">
              <a:lnSpc>
                <a:spcPct val="65000"/>
              </a:lnSpc>
            </a:pPr>
            <a:r>
              <a:rPr lang="en-US" altLang="en-US" sz="3200"/>
              <a:t>A Sequence of Actions</a:t>
            </a:r>
            <a:endParaRPr lang="en-CA" altLang="en-US" sz="3200"/>
          </a:p>
        </p:txBody>
      </p:sp>
      <p:sp>
        <p:nvSpPr>
          <p:cNvPr id="22532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22533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b&gt;m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b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2534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 = a</a:t>
            </a:r>
            <a:r>
              <a:rPr lang="en-CA" altLang="en-US" sz="2400">
                <a:solidFill>
                  <a:schemeClr val="bg2"/>
                </a:solidFill>
              </a:rPr>
              <a:t> </a:t>
            </a:r>
            <a:endParaRPr lang="en-US" altLang="en-US" sz="2400">
              <a:solidFill>
                <a:schemeClr val="bg2"/>
              </a:solidFill>
            </a:endParaRPr>
          </a:p>
        </p:txBody>
      </p:sp>
      <p:sp>
        <p:nvSpPr>
          <p:cNvPr id="22535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c&gt;m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c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2536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return(m)</a:t>
            </a:r>
            <a:endParaRPr lang="en-US" altLang="en-US" sz="2400" i="0">
              <a:solidFill>
                <a:schemeClr val="bg2"/>
              </a:solidFill>
            </a:endParaRPr>
          </a:p>
        </p:txBody>
      </p:sp>
      <p:sp>
        <p:nvSpPr>
          <p:cNvPr id="933897" name="Text Box 9"/>
          <p:cNvSpPr txBox="1">
            <a:spLocks noChangeArrowheads="1"/>
          </p:cNvSpPr>
          <p:nvPr/>
        </p:nvSpPr>
        <p:spPr bwMode="auto">
          <a:xfrm>
            <a:off x="4495800" y="573088"/>
            <a:ext cx="4648200" cy="6208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If you are describing an alg to a friend, is this what you say?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Do you think about an algorithm as a sequence of actions?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Do you explain it by saying:</a:t>
            </a:r>
            <a:br>
              <a:rPr lang="en-US" altLang="en-US" sz="2400" i="0"/>
            </a:br>
            <a:r>
              <a:rPr lang="en-US" altLang="en-US" sz="2400" i="0"/>
              <a:t>“Do this. Do that. Do this”?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Do you get lost about</a:t>
            </a:r>
            <a:br>
              <a:rPr lang="en-US" altLang="en-US" sz="2400" i="0"/>
            </a:br>
            <a:r>
              <a:rPr lang="en-US" altLang="en-US" sz="2400" i="0"/>
              <a:t>  where the computation is </a:t>
            </a:r>
            <a:br>
              <a:rPr lang="en-US" altLang="en-US" sz="2400" i="0"/>
            </a:br>
            <a:r>
              <a:rPr lang="en-US" altLang="en-US" sz="2400" i="0"/>
              <a:t>and where it is going?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What if there are many paths through many ifs and loops?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How do you know it works</a:t>
            </a:r>
            <a:br>
              <a:rPr lang="en-US" altLang="en-US" sz="2400" i="0"/>
            </a:br>
            <a:r>
              <a:rPr lang="en-US" altLang="en-US" sz="2400" i="0"/>
              <a:t>for every path</a:t>
            </a:r>
            <a:r>
              <a:rPr lang="en-US" altLang="en-US" sz="3000"/>
              <a:t> </a:t>
            </a:r>
            <a:br>
              <a:rPr lang="en-US" altLang="en-US" sz="2400" i="0"/>
            </a:br>
            <a:r>
              <a:rPr lang="en-US" altLang="en-US" sz="2400" i="0"/>
              <a:t>on every input?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38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38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338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338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338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338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338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338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338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338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8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338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3389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3352800"/>
            <a:ext cx="1025525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75" name="Group 3"/>
          <p:cNvGrpSpPr>
            <a:grpSpLocks/>
          </p:cNvGrpSpPr>
          <p:nvPr/>
        </p:nvGrpSpPr>
        <p:grpSpPr bwMode="auto">
          <a:xfrm>
            <a:off x="3810000" y="3276600"/>
            <a:ext cx="1181100" cy="1447800"/>
            <a:chOff x="2400" y="2064"/>
            <a:chExt cx="744" cy="912"/>
          </a:xfrm>
        </p:grpSpPr>
        <p:sp>
          <p:nvSpPr>
            <p:cNvPr id="105498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9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0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1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2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3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05476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875" y="3200400"/>
            <a:ext cx="79692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2362200" y="58738"/>
            <a:ext cx="51657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Problem Specification</a:t>
            </a:r>
          </a:p>
        </p:txBody>
      </p:sp>
      <p:sp>
        <p:nvSpPr>
          <p:cNvPr id="105478" name="Rectangle 13"/>
          <p:cNvSpPr>
            <a:spLocks noChangeArrowheads="1"/>
          </p:cNvSpPr>
          <p:nvPr/>
        </p:nvSpPr>
        <p:spPr bwMode="auto">
          <a:xfrm>
            <a:off x="838200" y="838200"/>
            <a:ext cx="7543800" cy="214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Precondition:  The input is a list of </a:t>
            </a:r>
            <a:r>
              <a:rPr lang="en-US" altLang="en-US" sz="3000"/>
              <a:t>n</a:t>
            </a:r>
            <a:r>
              <a:rPr lang="en-US" altLang="en-US" sz="3000" i="0"/>
              <a:t> values with the same value possibly repeated.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Post condition: The output is a list consisting of the same </a:t>
            </a:r>
            <a:r>
              <a:rPr lang="en-US" altLang="en-US" sz="3000"/>
              <a:t>n</a:t>
            </a:r>
            <a:r>
              <a:rPr lang="en-US" altLang="en-US" sz="3000" i="0"/>
              <a:t> values in non-decreasing order.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45529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46434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59436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56388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105483" name="Group 18"/>
          <p:cNvGrpSpPr>
            <a:grpSpLocks/>
          </p:cNvGrpSpPr>
          <p:nvPr/>
        </p:nvGrpSpPr>
        <p:grpSpPr bwMode="auto">
          <a:xfrm>
            <a:off x="187325" y="4648200"/>
            <a:ext cx="2946400" cy="2151063"/>
            <a:chOff x="118" y="2928"/>
            <a:chExt cx="1856" cy="1355"/>
          </a:xfrm>
        </p:grpSpPr>
        <p:sp>
          <p:nvSpPr>
            <p:cNvPr id="105487" name="Freeform 19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8" name="Text Box 20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5489" name="Text Box 21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5490" name="Text Box 22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5491" name="Text Box 23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5492" name="Text Box 24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5493" name="Text Box 25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5494" name="Text Box 26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5495" name="Text Box 27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5496" name="Text Box 28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5497" name="Rectangle 29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5484" name="Group 30"/>
          <p:cNvGrpSpPr>
            <a:grpSpLocks/>
          </p:cNvGrpSpPr>
          <p:nvPr/>
        </p:nvGrpSpPr>
        <p:grpSpPr bwMode="auto">
          <a:xfrm>
            <a:off x="5257800" y="5334000"/>
            <a:ext cx="3733800" cy="533400"/>
            <a:chOff x="3072" y="3360"/>
            <a:chExt cx="2352" cy="336"/>
          </a:xfrm>
        </p:grpSpPr>
        <p:sp>
          <p:nvSpPr>
            <p:cNvPr id="105485" name="Text Box 31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5486" name="Rectangle 3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446463"/>
            <a:ext cx="1406525" cy="126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49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217863"/>
            <a:ext cx="1222375" cy="178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5"/>
          <p:cNvSpPr>
            <a:spLocks noChangeArrowheads="1"/>
          </p:cNvSpPr>
          <p:nvPr/>
        </p:nvSpPr>
        <p:spPr bwMode="auto">
          <a:xfrm>
            <a:off x="914400" y="914400"/>
            <a:ext cx="6019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“State” of computation determined by values of all variables.</a:t>
            </a:r>
          </a:p>
        </p:txBody>
      </p:sp>
      <p:sp>
        <p:nvSpPr>
          <p:cNvPr id="106501" name="Text Box 6"/>
          <p:cNvSpPr txBox="1">
            <a:spLocks noChangeArrowheads="1"/>
          </p:cNvSpPr>
          <p:nvPr/>
        </p:nvSpPr>
        <p:spPr bwMode="auto">
          <a:xfrm>
            <a:off x="1911350" y="152400"/>
            <a:ext cx="59737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Location of Computation </a:t>
            </a:r>
          </a:p>
        </p:txBody>
      </p:sp>
      <p:grpSp>
        <p:nvGrpSpPr>
          <p:cNvPr id="106502" name="Group 7"/>
          <p:cNvGrpSpPr>
            <a:grpSpLocks/>
          </p:cNvGrpSpPr>
          <p:nvPr/>
        </p:nvGrpSpPr>
        <p:grpSpPr bwMode="auto">
          <a:xfrm>
            <a:off x="4876800" y="3505200"/>
            <a:ext cx="727075" cy="1397000"/>
            <a:chOff x="2432" y="1328"/>
            <a:chExt cx="906" cy="2075"/>
          </a:xfrm>
        </p:grpSpPr>
        <p:sp>
          <p:nvSpPr>
            <p:cNvPr id="106580" name="Freeform 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1" name="Freeform 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2" name="Freeform 1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3" name="Freeform 1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4" name="Freeform 1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5" name="Freeform 1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3" name="Group 14"/>
          <p:cNvGrpSpPr>
            <a:grpSpLocks/>
          </p:cNvGrpSpPr>
          <p:nvPr/>
        </p:nvGrpSpPr>
        <p:grpSpPr bwMode="auto">
          <a:xfrm>
            <a:off x="6553200" y="2286000"/>
            <a:ext cx="727075" cy="1397000"/>
            <a:chOff x="2432" y="1328"/>
            <a:chExt cx="906" cy="2075"/>
          </a:xfrm>
        </p:grpSpPr>
        <p:sp>
          <p:nvSpPr>
            <p:cNvPr id="106574" name="Freeform 1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5" name="Freeform 1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6" name="Freeform 1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7" name="Freeform 1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8" name="Freeform 1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9" name="Freeform 2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4" name="Group 21"/>
          <p:cNvGrpSpPr>
            <a:grpSpLocks/>
          </p:cNvGrpSpPr>
          <p:nvPr/>
        </p:nvGrpSpPr>
        <p:grpSpPr bwMode="auto">
          <a:xfrm>
            <a:off x="7848600" y="1600200"/>
            <a:ext cx="727075" cy="1397000"/>
            <a:chOff x="2432" y="1328"/>
            <a:chExt cx="906" cy="2075"/>
          </a:xfrm>
        </p:grpSpPr>
        <p:sp>
          <p:nvSpPr>
            <p:cNvPr id="106568" name="Freeform 2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9" name="Freeform 2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0" name="Freeform 2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1" name="Freeform 2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2" name="Freeform 2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3" name="Freeform 2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5" name="Group 28"/>
          <p:cNvGrpSpPr>
            <a:grpSpLocks/>
          </p:cNvGrpSpPr>
          <p:nvPr/>
        </p:nvGrpSpPr>
        <p:grpSpPr bwMode="auto">
          <a:xfrm>
            <a:off x="3505200" y="4419600"/>
            <a:ext cx="727075" cy="1397000"/>
            <a:chOff x="2432" y="1328"/>
            <a:chExt cx="906" cy="2075"/>
          </a:xfrm>
        </p:grpSpPr>
        <p:sp>
          <p:nvSpPr>
            <p:cNvPr id="106562" name="Freeform 2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3" name="Freeform 3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4" name="Freeform 3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5" name="Freeform 3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6" name="Freeform 3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7" name="Freeform 3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6" name="Group 35"/>
          <p:cNvGrpSpPr>
            <a:grpSpLocks/>
          </p:cNvGrpSpPr>
          <p:nvPr/>
        </p:nvGrpSpPr>
        <p:grpSpPr bwMode="auto">
          <a:xfrm>
            <a:off x="4800600" y="5257800"/>
            <a:ext cx="727075" cy="1397000"/>
            <a:chOff x="2432" y="1328"/>
            <a:chExt cx="906" cy="2075"/>
          </a:xfrm>
        </p:grpSpPr>
        <p:sp>
          <p:nvSpPr>
            <p:cNvPr id="106556" name="Freeform 3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7" name="Freeform 3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8" name="Freeform 3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9" name="Freeform 3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0" name="Freeform 4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1" name="Freeform 4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7" name="Group 42"/>
          <p:cNvGrpSpPr>
            <a:grpSpLocks/>
          </p:cNvGrpSpPr>
          <p:nvPr/>
        </p:nvGrpSpPr>
        <p:grpSpPr bwMode="auto">
          <a:xfrm>
            <a:off x="6172200" y="4800600"/>
            <a:ext cx="727075" cy="1397000"/>
            <a:chOff x="2432" y="1328"/>
            <a:chExt cx="906" cy="2075"/>
          </a:xfrm>
        </p:grpSpPr>
        <p:sp>
          <p:nvSpPr>
            <p:cNvPr id="106550" name="Freeform 4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1" name="Freeform 4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2" name="Freeform 4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3" name="Freeform 4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4" name="Freeform 4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5" name="Freeform 4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8" name="Group 49"/>
          <p:cNvGrpSpPr>
            <a:grpSpLocks/>
          </p:cNvGrpSpPr>
          <p:nvPr/>
        </p:nvGrpSpPr>
        <p:grpSpPr bwMode="auto">
          <a:xfrm>
            <a:off x="7848600" y="5181600"/>
            <a:ext cx="727075" cy="1397000"/>
            <a:chOff x="2432" y="1328"/>
            <a:chExt cx="906" cy="2075"/>
          </a:xfrm>
        </p:grpSpPr>
        <p:sp>
          <p:nvSpPr>
            <p:cNvPr id="106544" name="Freeform 5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5" name="Freeform 5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6" name="Freeform 5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7" name="Freeform 5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8" name="Freeform 5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9" name="Freeform 5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09" name="Group 56"/>
          <p:cNvGrpSpPr>
            <a:grpSpLocks/>
          </p:cNvGrpSpPr>
          <p:nvPr/>
        </p:nvGrpSpPr>
        <p:grpSpPr bwMode="auto">
          <a:xfrm>
            <a:off x="1905000" y="3886200"/>
            <a:ext cx="727075" cy="1397000"/>
            <a:chOff x="2432" y="1328"/>
            <a:chExt cx="906" cy="2075"/>
          </a:xfrm>
        </p:grpSpPr>
        <p:sp>
          <p:nvSpPr>
            <p:cNvPr id="106538" name="Freeform 5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9" name="Freeform 5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0" name="Freeform 5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1" name="Freeform 6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2" name="Freeform 6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3" name="Freeform 6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10" name="Group 63"/>
          <p:cNvGrpSpPr>
            <a:grpSpLocks/>
          </p:cNvGrpSpPr>
          <p:nvPr/>
        </p:nvGrpSpPr>
        <p:grpSpPr bwMode="auto">
          <a:xfrm>
            <a:off x="1828800" y="2133600"/>
            <a:ext cx="727075" cy="1397000"/>
            <a:chOff x="2432" y="1328"/>
            <a:chExt cx="906" cy="2075"/>
          </a:xfrm>
        </p:grpSpPr>
        <p:sp>
          <p:nvSpPr>
            <p:cNvPr id="106532" name="Freeform 6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3" name="Freeform 6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4" name="Freeform 6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5" name="Freeform 6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6" name="Freeform 6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Freeform 6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11" name="Group 70"/>
          <p:cNvGrpSpPr>
            <a:grpSpLocks/>
          </p:cNvGrpSpPr>
          <p:nvPr/>
        </p:nvGrpSpPr>
        <p:grpSpPr bwMode="auto">
          <a:xfrm>
            <a:off x="762000" y="5105400"/>
            <a:ext cx="727075" cy="1397000"/>
            <a:chOff x="2432" y="1328"/>
            <a:chExt cx="906" cy="2075"/>
          </a:xfrm>
        </p:grpSpPr>
        <p:sp>
          <p:nvSpPr>
            <p:cNvPr id="106526" name="Freeform 71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7" name="Freeform 72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8" name="Freeform 73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9" name="Freeform 74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0" name="Freeform 75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1" name="Freeform 76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12" name="Group 77"/>
          <p:cNvGrpSpPr>
            <a:grpSpLocks/>
          </p:cNvGrpSpPr>
          <p:nvPr/>
        </p:nvGrpSpPr>
        <p:grpSpPr bwMode="auto">
          <a:xfrm>
            <a:off x="4953000" y="1828800"/>
            <a:ext cx="727075" cy="1397000"/>
            <a:chOff x="2432" y="1328"/>
            <a:chExt cx="906" cy="2075"/>
          </a:xfrm>
        </p:grpSpPr>
        <p:sp>
          <p:nvSpPr>
            <p:cNvPr id="106520" name="Freeform 7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1" name="Freeform 7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2" name="Freeform 8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3" name="Freeform 8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4" name="Freeform 8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5" name="Freeform 8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13" name="Group 84"/>
          <p:cNvGrpSpPr>
            <a:grpSpLocks/>
          </p:cNvGrpSpPr>
          <p:nvPr/>
        </p:nvGrpSpPr>
        <p:grpSpPr bwMode="auto">
          <a:xfrm>
            <a:off x="3276600" y="2590800"/>
            <a:ext cx="727075" cy="1397000"/>
            <a:chOff x="2432" y="1328"/>
            <a:chExt cx="906" cy="2075"/>
          </a:xfrm>
        </p:grpSpPr>
        <p:sp>
          <p:nvSpPr>
            <p:cNvPr id="106514" name="Freeform 8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5" name="Freeform 8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6" name="Freeform 8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7" name="Freeform 8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8" name="Freeform 8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9" name="Freeform 9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Text Box 2"/>
          <p:cNvSpPr txBox="1">
            <a:spLocks noChangeArrowheads="1"/>
          </p:cNvSpPr>
          <p:nvPr/>
        </p:nvSpPr>
        <p:spPr bwMode="auto">
          <a:xfrm>
            <a:off x="1911350" y="152400"/>
            <a:ext cx="59737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Location of Computation </a:t>
            </a:r>
          </a:p>
        </p:txBody>
      </p:sp>
      <p:grpSp>
        <p:nvGrpSpPr>
          <p:cNvPr id="107523" name="Group 3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07546" name="Freeform 4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7" name="Text Box 5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7548" name="Text Box 6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7549" name="Text Box 7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7550" name="Text Box 8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7551" name="Text Box 9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7552" name="Text Box 10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7553" name="Text Box 11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7554" name="Text Box 12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7555" name="Text Box 13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7556" name="Rectangle 14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7524" name="Group 15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07544" name="Text Box 16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7545" name="Rectangle 17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07525" name="Group 18"/>
          <p:cNvGrpSpPr>
            <a:grpSpLocks/>
          </p:cNvGrpSpPr>
          <p:nvPr/>
        </p:nvGrpSpPr>
        <p:grpSpPr bwMode="auto">
          <a:xfrm>
            <a:off x="2743200" y="4622800"/>
            <a:ext cx="727075" cy="1397000"/>
            <a:chOff x="2432" y="1328"/>
            <a:chExt cx="906" cy="2075"/>
          </a:xfrm>
        </p:grpSpPr>
        <p:sp>
          <p:nvSpPr>
            <p:cNvPr id="107538" name="Freeform 1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644 w 410"/>
                <a:gd name="T1" fmla="*/ 707 h 406"/>
                <a:gd name="T2" fmla="*/ 2943 w 410"/>
                <a:gd name="T3" fmla="*/ 252 h 406"/>
                <a:gd name="T4" fmla="*/ 2247 w 410"/>
                <a:gd name="T5" fmla="*/ 0 h 406"/>
                <a:gd name="T6" fmla="*/ 1437 w 410"/>
                <a:gd name="T7" fmla="*/ 0 h 406"/>
                <a:gd name="T8" fmla="*/ 542 w 410"/>
                <a:gd name="T9" fmla="*/ 160 h 406"/>
                <a:gd name="T10" fmla="*/ 125 w 410"/>
                <a:gd name="T11" fmla="*/ 430 h 406"/>
                <a:gd name="T12" fmla="*/ 0 w 410"/>
                <a:gd name="T13" fmla="*/ 803 h 406"/>
                <a:gd name="T14" fmla="*/ 125 w 410"/>
                <a:gd name="T15" fmla="*/ 1289 h 406"/>
                <a:gd name="T16" fmla="*/ 666 w 410"/>
                <a:gd name="T17" fmla="*/ 1850 h 406"/>
                <a:gd name="T18" fmla="*/ 1650 w 410"/>
                <a:gd name="T19" fmla="*/ 2211 h 406"/>
                <a:gd name="T20" fmla="*/ 2395 w 410"/>
                <a:gd name="T21" fmla="*/ 2397 h 406"/>
                <a:gd name="T22" fmla="*/ 3153 w 410"/>
                <a:gd name="T23" fmla="*/ 2463 h 406"/>
                <a:gd name="T24" fmla="*/ 3769 w 410"/>
                <a:gd name="T25" fmla="*/ 2373 h 406"/>
                <a:gd name="T26" fmla="*/ 4104 w 410"/>
                <a:gd name="T27" fmla="*/ 2211 h 406"/>
                <a:gd name="T28" fmla="*/ 4311 w 410"/>
                <a:gd name="T29" fmla="*/ 1850 h 406"/>
                <a:gd name="T30" fmla="*/ 4271 w 410"/>
                <a:gd name="T31" fmla="*/ 1408 h 406"/>
                <a:gd name="T32" fmla="*/ 4034 w 410"/>
                <a:gd name="T33" fmla="*/ 1049 h 406"/>
                <a:gd name="T34" fmla="*/ 5421 w 410"/>
                <a:gd name="T35" fmla="*/ 707 h 406"/>
                <a:gd name="T36" fmla="*/ 5547 w 410"/>
                <a:gd name="T37" fmla="*/ 558 h 406"/>
                <a:gd name="T38" fmla="*/ 5421 w 410"/>
                <a:gd name="T39" fmla="*/ 490 h 406"/>
                <a:gd name="T40" fmla="*/ 3901 w 410"/>
                <a:gd name="T41" fmla="*/ 891 h 406"/>
                <a:gd name="T42" fmla="*/ 3644 w 410"/>
                <a:gd name="T43" fmla="*/ 707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9" name="Freeform 2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Freeform 2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594 w 309"/>
                <a:gd name="T1" fmla="*/ 1255 h 673"/>
                <a:gd name="T2" fmla="*/ 3174 w 309"/>
                <a:gd name="T3" fmla="*/ 510 h 673"/>
                <a:gd name="T4" fmla="*/ 2722 w 309"/>
                <a:gd name="T5" fmla="*/ 151 h 673"/>
                <a:gd name="T6" fmla="*/ 1686 w 309"/>
                <a:gd name="T7" fmla="*/ 0 h 673"/>
                <a:gd name="T8" fmla="*/ 662 w 309"/>
                <a:gd name="T9" fmla="*/ 62 h 673"/>
                <a:gd name="T10" fmla="*/ 199 w 309"/>
                <a:gd name="T11" fmla="*/ 450 h 673"/>
                <a:gd name="T12" fmla="*/ 262 w 309"/>
                <a:gd name="T13" fmla="*/ 922 h 673"/>
                <a:gd name="T14" fmla="*/ 539 w 309"/>
                <a:gd name="T15" fmla="*/ 1697 h 673"/>
                <a:gd name="T16" fmla="*/ 539 w 309"/>
                <a:gd name="T17" fmla="*/ 2379 h 673"/>
                <a:gd name="T18" fmla="*/ 199 w 309"/>
                <a:gd name="T19" fmla="*/ 2969 h 673"/>
                <a:gd name="T20" fmla="*/ 0 w 309"/>
                <a:gd name="T21" fmla="*/ 3306 h 673"/>
                <a:gd name="T22" fmla="*/ 125 w 309"/>
                <a:gd name="T23" fmla="*/ 3603 h 673"/>
                <a:gd name="T24" fmla="*/ 596 w 309"/>
                <a:gd name="T25" fmla="*/ 3757 h 673"/>
                <a:gd name="T26" fmla="*/ 1239 w 309"/>
                <a:gd name="T27" fmla="*/ 3892 h 673"/>
                <a:gd name="T28" fmla="*/ 1811 w 309"/>
                <a:gd name="T29" fmla="*/ 3963 h 673"/>
                <a:gd name="T30" fmla="*/ 2600 w 309"/>
                <a:gd name="T31" fmla="*/ 3963 h 673"/>
                <a:gd name="T32" fmla="*/ 3466 w 309"/>
                <a:gd name="T33" fmla="*/ 3653 h 673"/>
                <a:gd name="T34" fmla="*/ 4134 w 309"/>
                <a:gd name="T35" fmla="*/ 3029 h 673"/>
                <a:gd name="T36" fmla="*/ 4080 w 309"/>
                <a:gd name="T37" fmla="*/ 2463 h 673"/>
                <a:gd name="T38" fmla="*/ 3670 w 309"/>
                <a:gd name="T39" fmla="*/ 1810 h 673"/>
                <a:gd name="T40" fmla="*/ 3594 w 309"/>
                <a:gd name="T41" fmla="*/ 1255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Freeform 2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404 w 235"/>
                <a:gd name="T1" fmla="*/ 85 h 973"/>
                <a:gd name="T2" fmla="*/ 2488 w 235"/>
                <a:gd name="T3" fmla="*/ 0 h 973"/>
                <a:gd name="T4" fmla="*/ 1932 w 235"/>
                <a:gd name="T5" fmla="*/ 85 h 973"/>
                <a:gd name="T6" fmla="*/ 1708 w 235"/>
                <a:gd name="T7" fmla="*/ 398 h 973"/>
                <a:gd name="T8" fmla="*/ 1932 w 235"/>
                <a:gd name="T9" fmla="*/ 2110 h 973"/>
                <a:gd name="T10" fmla="*/ 1932 w 235"/>
                <a:gd name="T11" fmla="*/ 2502 h 973"/>
                <a:gd name="T12" fmla="*/ 1637 w 235"/>
                <a:gd name="T13" fmla="*/ 3253 h 973"/>
                <a:gd name="T14" fmla="*/ 1550 w 235"/>
                <a:gd name="T15" fmla="*/ 4119 h 973"/>
                <a:gd name="T16" fmla="*/ 1708 w 235"/>
                <a:gd name="T17" fmla="*/ 4549 h 973"/>
                <a:gd name="T18" fmla="*/ 1550 w 235"/>
                <a:gd name="T19" fmla="*/ 4801 h 973"/>
                <a:gd name="T20" fmla="*/ 466 w 235"/>
                <a:gd name="T21" fmla="*/ 5174 h 973"/>
                <a:gd name="T22" fmla="*/ 0 w 235"/>
                <a:gd name="T23" fmla="*/ 5643 h 973"/>
                <a:gd name="T24" fmla="*/ 99 w 235"/>
                <a:gd name="T25" fmla="*/ 5785 h 973"/>
                <a:gd name="T26" fmla="*/ 920 w 235"/>
                <a:gd name="T27" fmla="*/ 5948 h 973"/>
                <a:gd name="T28" fmla="*/ 1158 w 235"/>
                <a:gd name="T29" fmla="*/ 5888 h 973"/>
                <a:gd name="T30" fmla="*/ 1232 w 235"/>
                <a:gd name="T31" fmla="*/ 5604 h 973"/>
                <a:gd name="T32" fmla="*/ 1485 w 235"/>
                <a:gd name="T33" fmla="*/ 5215 h 973"/>
                <a:gd name="T34" fmla="*/ 1858 w 235"/>
                <a:gd name="T35" fmla="*/ 5024 h 973"/>
                <a:gd name="T36" fmla="*/ 2321 w 235"/>
                <a:gd name="T37" fmla="*/ 4900 h 973"/>
                <a:gd name="T38" fmla="*/ 2716 w 235"/>
                <a:gd name="T39" fmla="*/ 4739 h 973"/>
                <a:gd name="T40" fmla="*/ 2803 w 235"/>
                <a:gd name="T41" fmla="*/ 4613 h 973"/>
                <a:gd name="T42" fmla="*/ 2558 w 235"/>
                <a:gd name="T43" fmla="*/ 4465 h 973"/>
                <a:gd name="T44" fmla="*/ 2321 w 235"/>
                <a:gd name="T45" fmla="*/ 4367 h 973"/>
                <a:gd name="T46" fmla="*/ 2180 w 235"/>
                <a:gd name="T47" fmla="*/ 3996 h 973"/>
                <a:gd name="T48" fmla="*/ 2321 w 235"/>
                <a:gd name="T49" fmla="*/ 3210 h 973"/>
                <a:gd name="T50" fmla="*/ 2862 w 235"/>
                <a:gd name="T51" fmla="*/ 2321 h 973"/>
                <a:gd name="T52" fmla="*/ 3404 w 235"/>
                <a:gd name="T53" fmla="*/ 1616 h 973"/>
                <a:gd name="T54" fmla="*/ 3565 w 235"/>
                <a:gd name="T55" fmla="*/ 751 h 973"/>
                <a:gd name="T56" fmla="*/ 3404 w 235"/>
                <a:gd name="T57" fmla="*/ 85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2" name="Freeform 2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772 w 384"/>
                <a:gd name="T1" fmla="*/ 751 h 821"/>
                <a:gd name="T2" fmla="*/ 1621 w 384"/>
                <a:gd name="T3" fmla="*/ 245 h 821"/>
                <a:gd name="T4" fmla="*/ 993 w 384"/>
                <a:gd name="T5" fmla="*/ 0 h 821"/>
                <a:gd name="T6" fmla="*/ 5 w 384"/>
                <a:gd name="T7" fmla="*/ 5 h 821"/>
                <a:gd name="T8" fmla="*/ 0 w 384"/>
                <a:gd name="T9" fmla="*/ 245 h 821"/>
                <a:gd name="T10" fmla="*/ 5 w 384"/>
                <a:gd name="T11" fmla="*/ 720 h 821"/>
                <a:gd name="T12" fmla="*/ 553 w 384"/>
                <a:gd name="T13" fmla="*/ 1433 h 821"/>
                <a:gd name="T14" fmla="*/ 947 w 384"/>
                <a:gd name="T15" fmla="*/ 1965 h 821"/>
                <a:gd name="T16" fmla="*/ 1335 w 384"/>
                <a:gd name="T17" fmla="*/ 2671 h 821"/>
                <a:gd name="T18" fmla="*/ 1475 w 384"/>
                <a:gd name="T19" fmla="*/ 3291 h 821"/>
                <a:gd name="T20" fmla="*/ 1475 w 384"/>
                <a:gd name="T21" fmla="*/ 3786 h 821"/>
                <a:gd name="T22" fmla="*/ 1277 w 384"/>
                <a:gd name="T23" fmla="*/ 4173 h 821"/>
                <a:gd name="T24" fmla="*/ 1067 w 384"/>
                <a:gd name="T25" fmla="*/ 4299 h 821"/>
                <a:gd name="T26" fmla="*/ 1067 w 384"/>
                <a:gd name="T27" fmla="*/ 4414 h 821"/>
                <a:gd name="T28" fmla="*/ 1335 w 384"/>
                <a:gd name="T29" fmla="*/ 4604 h 821"/>
                <a:gd name="T30" fmla="*/ 1843 w 384"/>
                <a:gd name="T31" fmla="*/ 4664 h 821"/>
                <a:gd name="T32" fmla="*/ 2624 w 384"/>
                <a:gd name="T33" fmla="*/ 4664 h 821"/>
                <a:gd name="T34" fmla="*/ 4051 w 384"/>
                <a:gd name="T35" fmla="*/ 4823 h 821"/>
                <a:gd name="T36" fmla="*/ 4468 w 384"/>
                <a:gd name="T37" fmla="*/ 5048 h 821"/>
                <a:gd name="T38" fmla="*/ 5131 w 384"/>
                <a:gd name="T39" fmla="*/ 4912 h 821"/>
                <a:gd name="T40" fmla="*/ 5396 w 384"/>
                <a:gd name="T41" fmla="*/ 4604 h 821"/>
                <a:gd name="T42" fmla="*/ 5131 w 384"/>
                <a:gd name="T43" fmla="*/ 4487 h 821"/>
                <a:gd name="T44" fmla="*/ 3900 w 384"/>
                <a:gd name="T45" fmla="*/ 4414 h 821"/>
                <a:gd name="T46" fmla="*/ 2550 w 384"/>
                <a:gd name="T47" fmla="*/ 4414 h 821"/>
                <a:gd name="T48" fmla="*/ 1977 w 384"/>
                <a:gd name="T49" fmla="*/ 4386 h 821"/>
                <a:gd name="T50" fmla="*/ 1843 w 384"/>
                <a:gd name="T51" fmla="*/ 4205 h 821"/>
                <a:gd name="T52" fmla="*/ 1977 w 384"/>
                <a:gd name="T53" fmla="*/ 3853 h 821"/>
                <a:gd name="T54" fmla="*/ 2066 w 384"/>
                <a:gd name="T55" fmla="*/ 3266 h 821"/>
                <a:gd name="T56" fmla="*/ 1918 w 384"/>
                <a:gd name="T57" fmla="*/ 2606 h 821"/>
                <a:gd name="T58" fmla="*/ 1695 w 384"/>
                <a:gd name="T59" fmla="*/ 1740 h 821"/>
                <a:gd name="T60" fmla="*/ 1772 w 384"/>
                <a:gd name="T61" fmla="*/ 996 h 821"/>
                <a:gd name="T62" fmla="*/ 1772 w 384"/>
                <a:gd name="T63" fmla="*/ 751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Freeform 2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773 w 329"/>
                <a:gd name="T1" fmla="*/ 85 h 546"/>
                <a:gd name="T2" fmla="*/ 4247 w 329"/>
                <a:gd name="T3" fmla="*/ 0 h 546"/>
                <a:gd name="T4" fmla="*/ 3166 w 329"/>
                <a:gd name="T5" fmla="*/ 5 h 546"/>
                <a:gd name="T6" fmla="*/ 2176 w 329"/>
                <a:gd name="T7" fmla="*/ 333 h 546"/>
                <a:gd name="T8" fmla="*/ 799 w 329"/>
                <a:gd name="T9" fmla="*/ 975 h 546"/>
                <a:gd name="T10" fmla="*/ 89 w 329"/>
                <a:gd name="T11" fmla="*/ 1476 h 546"/>
                <a:gd name="T12" fmla="*/ 0 w 329"/>
                <a:gd name="T13" fmla="*/ 1667 h 546"/>
                <a:gd name="T14" fmla="*/ 372 w 329"/>
                <a:gd name="T15" fmla="*/ 1989 h 546"/>
                <a:gd name="T16" fmla="*/ 1170 w 329"/>
                <a:gd name="T17" fmla="*/ 2152 h 546"/>
                <a:gd name="T18" fmla="*/ 2176 w 329"/>
                <a:gd name="T19" fmla="*/ 2327 h 546"/>
                <a:gd name="T20" fmla="*/ 3018 w 329"/>
                <a:gd name="T21" fmla="*/ 2409 h 546"/>
                <a:gd name="T22" fmla="*/ 3370 w 329"/>
                <a:gd name="T23" fmla="*/ 2567 h 546"/>
                <a:gd name="T24" fmla="*/ 3166 w 329"/>
                <a:gd name="T25" fmla="*/ 2780 h 546"/>
                <a:gd name="T26" fmla="*/ 2587 w 329"/>
                <a:gd name="T27" fmla="*/ 3022 h 546"/>
                <a:gd name="T28" fmla="*/ 1833 w 329"/>
                <a:gd name="T29" fmla="*/ 3054 h 546"/>
                <a:gd name="T30" fmla="*/ 1325 w 329"/>
                <a:gd name="T31" fmla="*/ 2961 h 546"/>
                <a:gd name="T32" fmla="*/ 1012 w 329"/>
                <a:gd name="T33" fmla="*/ 3054 h 546"/>
                <a:gd name="T34" fmla="*/ 1094 w 329"/>
                <a:gd name="T35" fmla="*/ 3165 h 546"/>
                <a:gd name="T36" fmla="*/ 1700 w 329"/>
                <a:gd name="T37" fmla="*/ 3265 h 546"/>
                <a:gd name="T38" fmla="*/ 2587 w 329"/>
                <a:gd name="T39" fmla="*/ 3265 h 546"/>
                <a:gd name="T40" fmla="*/ 3370 w 329"/>
                <a:gd name="T41" fmla="*/ 3165 h 546"/>
                <a:gd name="T42" fmla="*/ 3833 w 329"/>
                <a:gd name="T43" fmla="*/ 3054 h 546"/>
                <a:gd name="T44" fmla="*/ 4105 w 329"/>
                <a:gd name="T45" fmla="*/ 2835 h 546"/>
                <a:gd name="T46" fmla="*/ 4247 w 329"/>
                <a:gd name="T47" fmla="*/ 2606 h 546"/>
                <a:gd name="T48" fmla="*/ 3914 w 329"/>
                <a:gd name="T49" fmla="*/ 2386 h 546"/>
                <a:gd name="T50" fmla="*/ 3018 w 329"/>
                <a:gd name="T51" fmla="*/ 2238 h 546"/>
                <a:gd name="T52" fmla="*/ 1977 w 329"/>
                <a:gd name="T53" fmla="*/ 2113 h 546"/>
                <a:gd name="T54" fmla="*/ 1094 w 329"/>
                <a:gd name="T55" fmla="*/ 1899 h 546"/>
                <a:gd name="T56" fmla="*/ 878 w 329"/>
                <a:gd name="T57" fmla="*/ 1727 h 546"/>
                <a:gd name="T58" fmla="*/ 1012 w 329"/>
                <a:gd name="T59" fmla="*/ 1385 h 546"/>
                <a:gd name="T60" fmla="*/ 1700 w 329"/>
                <a:gd name="T61" fmla="*/ 975 h 546"/>
                <a:gd name="T62" fmla="*/ 2499 w 329"/>
                <a:gd name="T63" fmla="*/ 727 h 546"/>
                <a:gd name="T64" fmla="*/ 3732 w 329"/>
                <a:gd name="T65" fmla="*/ 547 h 546"/>
                <a:gd name="T66" fmla="*/ 4773 w 329"/>
                <a:gd name="T67" fmla="*/ 452 h 546"/>
                <a:gd name="T68" fmla="*/ 4773 w 329"/>
                <a:gd name="T69" fmla="*/ 208 h 546"/>
                <a:gd name="T70" fmla="*/ 4773 w 329"/>
                <a:gd name="T71" fmla="*/ 85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26" name="Rectangle 25"/>
          <p:cNvSpPr>
            <a:spLocks noChangeArrowheads="1"/>
          </p:cNvSpPr>
          <p:nvPr/>
        </p:nvSpPr>
        <p:spPr bwMode="auto">
          <a:xfrm>
            <a:off x="914400" y="914400"/>
            <a:ext cx="6019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“State” of computation determined by values of all variables.</a:t>
            </a:r>
          </a:p>
        </p:txBody>
      </p:sp>
      <p:sp>
        <p:nvSpPr>
          <p:cNvPr id="107527" name="Freeform 27"/>
          <p:cNvSpPr>
            <a:spLocks/>
          </p:cNvSpPr>
          <p:nvPr/>
        </p:nvSpPr>
        <p:spPr bwMode="auto">
          <a:xfrm>
            <a:off x="3276600" y="4249738"/>
            <a:ext cx="2286000" cy="1465262"/>
          </a:xfrm>
          <a:custGeom>
            <a:avLst/>
            <a:gdLst>
              <a:gd name="T0" fmla="*/ 2147483647 w 1856"/>
              <a:gd name="T1" fmla="*/ 2147483647 h 1355"/>
              <a:gd name="T2" fmla="*/ 2147483647 w 1856"/>
              <a:gd name="T3" fmla="*/ 2147483647 h 1355"/>
              <a:gd name="T4" fmla="*/ 2147483647 w 1856"/>
              <a:gd name="T5" fmla="*/ 2147483647 h 1355"/>
              <a:gd name="T6" fmla="*/ 2147483647 w 1856"/>
              <a:gd name="T7" fmla="*/ 2147483647 h 1355"/>
              <a:gd name="T8" fmla="*/ 2147483647 w 1856"/>
              <a:gd name="T9" fmla="*/ 2147483647 h 1355"/>
              <a:gd name="T10" fmla="*/ 2147483647 w 1856"/>
              <a:gd name="T11" fmla="*/ 2147483647 h 1355"/>
              <a:gd name="T12" fmla="*/ 2147483647 w 1856"/>
              <a:gd name="T13" fmla="*/ 2147483647 h 1355"/>
              <a:gd name="T14" fmla="*/ 2147483647 w 1856"/>
              <a:gd name="T15" fmla="*/ 2147483647 h 13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856"/>
              <a:gd name="T25" fmla="*/ 0 h 1355"/>
              <a:gd name="T26" fmla="*/ 1856 w 1856"/>
              <a:gd name="T27" fmla="*/ 1355 h 135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8" name="Text Box 28"/>
          <p:cNvSpPr txBox="1">
            <a:spLocks noChangeArrowheads="1"/>
          </p:cNvSpPr>
          <p:nvPr/>
        </p:nvSpPr>
        <p:spPr bwMode="auto">
          <a:xfrm>
            <a:off x="3694113" y="43926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88</a:t>
            </a:r>
            <a:endParaRPr lang="en-CA" altLang="en-US" sz="2000" i="0"/>
          </a:p>
        </p:txBody>
      </p:sp>
      <p:sp>
        <p:nvSpPr>
          <p:cNvPr id="107529" name="Text Box 29"/>
          <p:cNvSpPr txBox="1">
            <a:spLocks noChangeArrowheads="1"/>
          </p:cNvSpPr>
          <p:nvPr/>
        </p:nvSpPr>
        <p:spPr bwMode="auto">
          <a:xfrm>
            <a:off x="4114800" y="4503738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14&lt;52</a:t>
            </a:r>
            <a:endParaRPr lang="en-CA" altLang="en-US" sz="2000" i="0"/>
          </a:p>
        </p:txBody>
      </p:sp>
      <p:sp>
        <p:nvSpPr>
          <p:cNvPr id="107530" name="Text Box 30"/>
          <p:cNvSpPr txBox="1">
            <a:spLocks noChangeArrowheads="1"/>
          </p:cNvSpPr>
          <p:nvPr/>
        </p:nvSpPr>
        <p:spPr bwMode="auto">
          <a:xfrm>
            <a:off x="3770313" y="4826000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25&lt;62</a:t>
            </a:r>
            <a:endParaRPr lang="en-CA" altLang="en-US" sz="2000" i="0"/>
          </a:p>
        </p:txBody>
      </p:sp>
      <p:sp>
        <p:nvSpPr>
          <p:cNvPr id="107531" name="Text Box 31"/>
          <p:cNvSpPr txBox="1">
            <a:spLocks noChangeArrowheads="1"/>
          </p:cNvSpPr>
          <p:nvPr/>
        </p:nvSpPr>
        <p:spPr bwMode="auto">
          <a:xfrm>
            <a:off x="4114800" y="5189538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79&lt;98</a:t>
            </a:r>
            <a:endParaRPr lang="en-CA" altLang="en-US" sz="2000" i="0"/>
          </a:p>
        </p:txBody>
      </p:sp>
      <p:sp>
        <p:nvSpPr>
          <p:cNvPr id="107532" name="Text Box 32"/>
          <p:cNvSpPr txBox="1">
            <a:spLocks noChangeArrowheads="1"/>
          </p:cNvSpPr>
          <p:nvPr/>
        </p:nvSpPr>
        <p:spPr bwMode="auto">
          <a:xfrm>
            <a:off x="4732338" y="482600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07533" name="Text Box 33"/>
          <p:cNvSpPr txBox="1">
            <a:spLocks noChangeArrowheads="1"/>
          </p:cNvSpPr>
          <p:nvPr/>
        </p:nvSpPr>
        <p:spPr bwMode="auto">
          <a:xfrm>
            <a:off x="5040313" y="5006975"/>
            <a:ext cx="6746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</a:t>
            </a:r>
            <a:endParaRPr lang="en-CA" altLang="en-US" sz="2000" i="0"/>
          </a:p>
        </p:txBody>
      </p:sp>
      <p:sp>
        <p:nvSpPr>
          <p:cNvPr id="107534" name="Rectangle 34"/>
          <p:cNvSpPr>
            <a:spLocks noChangeArrowheads="1"/>
          </p:cNvSpPr>
          <p:nvPr/>
        </p:nvSpPr>
        <p:spPr bwMode="auto">
          <a:xfrm>
            <a:off x="3425825" y="469900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31</a:t>
            </a:r>
            <a:endParaRPr lang="en-CA" altLang="en-US" sz="2000" i="0"/>
          </a:p>
        </p:txBody>
      </p:sp>
      <p:sp>
        <p:nvSpPr>
          <p:cNvPr id="107535" name="Rectangle 35"/>
          <p:cNvSpPr>
            <a:spLocks noChangeArrowheads="1"/>
          </p:cNvSpPr>
          <p:nvPr/>
        </p:nvSpPr>
        <p:spPr bwMode="auto">
          <a:xfrm>
            <a:off x="3810000" y="48768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07536" name="Rectangle 36"/>
          <p:cNvSpPr>
            <a:spLocks noChangeArrowheads="1"/>
          </p:cNvSpPr>
          <p:nvPr/>
        </p:nvSpPr>
        <p:spPr bwMode="auto">
          <a:xfrm>
            <a:off x="4191000" y="45720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07537" name="Rectangle 37"/>
          <p:cNvSpPr>
            <a:spLocks noChangeArrowheads="1"/>
          </p:cNvSpPr>
          <p:nvPr/>
        </p:nvSpPr>
        <p:spPr bwMode="auto">
          <a:xfrm>
            <a:off x="4191000" y="5257800"/>
            <a:ext cx="7620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08577" name="Freeform 3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8" name="Text Box 4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8579" name="Text Box 5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8580" name="Text Box 6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8581" name="Text Box 7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8582" name="Text Box 8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8583" name="Text Box 9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8584" name="Text Box 10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8585" name="Text Box 11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8586" name="Text Box 12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8587" name="Rectangle 13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8547" name="Group 14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08575" name="Text Box 15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8576" name="Rectangle 1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08548" name="Text Box 17"/>
          <p:cNvSpPr txBox="1">
            <a:spLocks noChangeArrowheads="1"/>
          </p:cNvSpPr>
          <p:nvPr/>
        </p:nvSpPr>
        <p:spPr bwMode="auto">
          <a:xfrm>
            <a:off x="5040313" y="5006975"/>
            <a:ext cx="6746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</a:t>
            </a:r>
            <a:endParaRPr lang="en-CA" altLang="en-US" sz="2000" i="0"/>
          </a:p>
        </p:txBody>
      </p:sp>
      <p:grpSp>
        <p:nvGrpSpPr>
          <p:cNvPr id="108549" name="Group 18"/>
          <p:cNvGrpSpPr>
            <a:grpSpLocks/>
          </p:cNvGrpSpPr>
          <p:nvPr/>
        </p:nvGrpSpPr>
        <p:grpSpPr bwMode="auto">
          <a:xfrm>
            <a:off x="2133600" y="4343400"/>
            <a:ext cx="1752600" cy="1752600"/>
            <a:chOff x="1632" y="1680"/>
            <a:chExt cx="2226" cy="2256"/>
          </a:xfrm>
        </p:grpSpPr>
        <p:pic>
          <p:nvPicPr>
            <p:cNvPr id="108562" name="Picture 19" descr="j011600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1680"/>
              <a:ext cx="2226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8563" name="Group 20"/>
            <p:cNvGrpSpPr>
              <a:grpSpLocks noChangeAspect="1"/>
            </p:cNvGrpSpPr>
            <p:nvPr/>
          </p:nvGrpSpPr>
          <p:grpSpPr bwMode="auto">
            <a:xfrm>
              <a:off x="2064" y="2592"/>
              <a:ext cx="1001" cy="1188"/>
              <a:chOff x="143" y="1729"/>
              <a:chExt cx="1974" cy="2472"/>
            </a:xfrm>
          </p:grpSpPr>
          <p:sp>
            <p:nvSpPr>
              <p:cNvPr id="108564" name="Freeform 21"/>
              <p:cNvSpPr>
                <a:spLocks noChangeAspect="1"/>
              </p:cNvSpPr>
              <p:nvPr/>
            </p:nvSpPr>
            <p:spPr bwMode="auto">
              <a:xfrm>
                <a:off x="608" y="2033"/>
                <a:ext cx="464" cy="672"/>
              </a:xfrm>
              <a:custGeom>
                <a:avLst/>
                <a:gdLst>
                  <a:gd name="T0" fmla="*/ 281 w 464"/>
                  <a:gd name="T1" fmla="*/ 195 h 672"/>
                  <a:gd name="T2" fmla="*/ 223 w 464"/>
                  <a:gd name="T3" fmla="*/ 144 h 672"/>
                  <a:gd name="T4" fmla="*/ 147 w 464"/>
                  <a:gd name="T5" fmla="*/ 125 h 672"/>
                  <a:gd name="T6" fmla="*/ 79 w 464"/>
                  <a:gd name="T7" fmla="*/ 141 h 672"/>
                  <a:gd name="T8" fmla="*/ 24 w 464"/>
                  <a:gd name="T9" fmla="*/ 186 h 672"/>
                  <a:gd name="T10" fmla="*/ 0 w 464"/>
                  <a:gd name="T11" fmla="*/ 266 h 672"/>
                  <a:gd name="T12" fmla="*/ 15 w 464"/>
                  <a:gd name="T13" fmla="*/ 382 h 672"/>
                  <a:gd name="T14" fmla="*/ 79 w 464"/>
                  <a:gd name="T15" fmla="*/ 510 h 672"/>
                  <a:gd name="T16" fmla="*/ 159 w 464"/>
                  <a:gd name="T17" fmla="*/ 611 h 672"/>
                  <a:gd name="T18" fmla="*/ 232 w 464"/>
                  <a:gd name="T19" fmla="*/ 657 h 672"/>
                  <a:gd name="T20" fmla="*/ 314 w 464"/>
                  <a:gd name="T21" fmla="*/ 672 h 672"/>
                  <a:gd name="T22" fmla="*/ 382 w 464"/>
                  <a:gd name="T23" fmla="*/ 663 h 672"/>
                  <a:gd name="T24" fmla="*/ 455 w 464"/>
                  <a:gd name="T25" fmla="*/ 605 h 672"/>
                  <a:gd name="T26" fmla="*/ 464 w 464"/>
                  <a:gd name="T27" fmla="*/ 544 h 672"/>
                  <a:gd name="T28" fmla="*/ 452 w 464"/>
                  <a:gd name="T29" fmla="*/ 446 h 672"/>
                  <a:gd name="T30" fmla="*/ 406 w 464"/>
                  <a:gd name="T31" fmla="*/ 477 h 672"/>
                  <a:gd name="T32" fmla="*/ 327 w 464"/>
                  <a:gd name="T33" fmla="*/ 495 h 672"/>
                  <a:gd name="T34" fmla="*/ 263 w 464"/>
                  <a:gd name="T35" fmla="*/ 449 h 672"/>
                  <a:gd name="T36" fmla="*/ 333 w 464"/>
                  <a:gd name="T37" fmla="*/ 425 h 672"/>
                  <a:gd name="T38" fmla="*/ 388 w 464"/>
                  <a:gd name="T39" fmla="*/ 385 h 672"/>
                  <a:gd name="T40" fmla="*/ 403 w 464"/>
                  <a:gd name="T41" fmla="*/ 327 h 672"/>
                  <a:gd name="T42" fmla="*/ 336 w 464"/>
                  <a:gd name="T43" fmla="*/ 226 h 672"/>
                  <a:gd name="T44" fmla="*/ 397 w 464"/>
                  <a:gd name="T45" fmla="*/ 46 h 672"/>
                  <a:gd name="T46" fmla="*/ 388 w 464"/>
                  <a:gd name="T47" fmla="*/ 15 h 672"/>
                  <a:gd name="T48" fmla="*/ 354 w 464"/>
                  <a:gd name="T49" fmla="*/ 0 h 672"/>
                  <a:gd name="T50" fmla="*/ 336 w 464"/>
                  <a:gd name="T51" fmla="*/ 21 h 672"/>
                  <a:gd name="T52" fmla="*/ 281 w 464"/>
                  <a:gd name="T53" fmla="*/ 195 h 6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64"/>
                  <a:gd name="T82" fmla="*/ 0 h 672"/>
                  <a:gd name="T83" fmla="*/ 464 w 464"/>
                  <a:gd name="T84" fmla="*/ 672 h 6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64" h="672">
                    <a:moveTo>
                      <a:pt x="281" y="195"/>
                    </a:moveTo>
                    <a:lnTo>
                      <a:pt x="223" y="144"/>
                    </a:lnTo>
                    <a:lnTo>
                      <a:pt x="147" y="125"/>
                    </a:lnTo>
                    <a:lnTo>
                      <a:pt x="79" y="141"/>
                    </a:lnTo>
                    <a:lnTo>
                      <a:pt x="24" y="186"/>
                    </a:lnTo>
                    <a:lnTo>
                      <a:pt x="0" y="266"/>
                    </a:lnTo>
                    <a:lnTo>
                      <a:pt x="15" y="382"/>
                    </a:lnTo>
                    <a:lnTo>
                      <a:pt x="79" y="510"/>
                    </a:lnTo>
                    <a:lnTo>
                      <a:pt x="159" y="611"/>
                    </a:lnTo>
                    <a:lnTo>
                      <a:pt x="232" y="657"/>
                    </a:lnTo>
                    <a:lnTo>
                      <a:pt x="314" y="672"/>
                    </a:lnTo>
                    <a:lnTo>
                      <a:pt x="382" y="663"/>
                    </a:lnTo>
                    <a:lnTo>
                      <a:pt x="455" y="605"/>
                    </a:lnTo>
                    <a:lnTo>
                      <a:pt x="464" y="544"/>
                    </a:lnTo>
                    <a:lnTo>
                      <a:pt x="452" y="446"/>
                    </a:lnTo>
                    <a:lnTo>
                      <a:pt x="406" y="477"/>
                    </a:lnTo>
                    <a:lnTo>
                      <a:pt x="327" y="495"/>
                    </a:lnTo>
                    <a:lnTo>
                      <a:pt x="263" y="449"/>
                    </a:lnTo>
                    <a:lnTo>
                      <a:pt x="333" y="425"/>
                    </a:lnTo>
                    <a:lnTo>
                      <a:pt x="388" y="385"/>
                    </a:lnTo>
                    <a:lnTo>
                      <a:pt x="403" y="327"/>
                    </a:lnTo>
                    <a:lnTo>
                      <a:pt x="336" y="226"/>
                    </a:lnTo>
                    <a:lnTo>
                      <a:pt x="397" y="46"/>
                    </a:lnTo>
                    <a:lnTo>
                      <a:pt x="388" y="15"/>
                    </a:lnTo>
                    <a:lnTo>
                      <a:pt x="354" y="0"/>
                    </a:lnTo>
                    <a:lnTo>
                      <a:pt x="336" y="21"/>
                    </a:lnTo>
                    <a:lnTo>
                      <a:pt x="281" y="19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5" name="Freeform 22"/>
              <p:cNvSpPr>
                <a:spLocks noChangeAspect="1"/>
              </p:cNvSpPr>
              <p:nvPr/>
            </p:nvSpPr>
            <p:spPr bwMode="auto">
              <a:xfrm>
                <a:off x="952" y="2703"/>
                <a:ext cx="418" cy="797"/>
              </a:xfrm>
              <a:custGeom>
                <a:avLst/>
                <a:gdLst>
                  <a:gd name="T0" fmla="*/ 234 w 418"/>
                  <a:gd name="T1" fmla="*/ 37 h 797"/>
                  <a:gd name="T2" fmla="*/ 176 w 418"/>
                  <a:gd name="T3" fmla="*/ 0 h 797"/>
                  <a:gd name="T4" fmla="*/ 100 w 418"/>
                  <a:gd name="T5" fmla="*/ 0 h 797"/>
                  <a:gd name="T6" fmla="*/ 42 w 418"/>
                  <a:gd name="T7" fmla="*/ 31 h 797"/>
                  <a:gd name="T8" fmla="*/ 3 w 418"/>
                  <a:gd name="T9" fmla="*/ 89 h 797"/>
                  <a:gd name="T10" fmla="*/ 0 w 418"/>
                  <a:gd name="T11" fmla="*/ 128 h 797"/>
                  <a:gd name="T12" fmla="*/ 12 w 418"/>
                  <a:gd name="T13" fmla="*/ 177 h 797"/>
                  <a:gd name="T14" fmla="*/ 42 w 418"/>
                  <a:gd name="T15" fmla="*/ 214 h 797"/>
                  <a:gd name="T16" fmla="*/ 91 w 418"/>
                  <a:gd name="T17" fmla="*/ 278 h 797"/>
                  <a:gd name="T18" fmla="*/ 122 w 418"/>
                  <a:gd name="T19" fmla="*/ 357 h 797"/>
                  <a:gd name="T20" fmla="*/ 140 w 418"/>
                  <a:gd name="T21" fmla="*/ 424 h 797"/>
                  <a:gd name="T22" fmla="*/ 140 w 418"/>
                  <a:gd name="T23" fmla="*/ 507 h 797"/>
                  <a:gd name="T24" fmla="*/ 115 w 418"/>
                  <a:gd name="T25" fmla="*/ 589 h 797"/>
                  <a:gd name="T26" fmla="*/ 115 w 418"/>
                  <a:gd name="T27" fmla="*/ 669 h 797"/>
                  <a:gd name="T28" fmla="*/ 131 w 418"/>
                  <a:gd name="T29" fmla="*/ 733 h 797"/>
                  <a:gd name="T30" fmla="*/ 173 w 418"/>
                  <a:gd name="T31" fmla="*/ 779 h 797"/>
                  <a:gd name="T32" fmla="*/ 219 w 418"/>
                  <a:gd name="T33" fmla="*/ 797 h 797"/>
                  <a:gd name="T34" fmla="*/ 274 w 418"/>
                  <a:gd name="T35" fmla="*/ 788 h 797"/>
                  <a:gd name="T36" fmla="*/ 335 w 418"/>
                  <a:gd name="T37" fmla="*/ 773 h 797"/>
                  <a:gd name="T38" fmla="*/ 378 w 418"/>
                  <a:gd name="T39" fmla="*/ 730 h 797"/>
                  <a:gd name="T40" fmla="*/ 402 w 418"/>
                  <a:gd name="T41" fmla="*/ 629 h 797"/>
                  <a:gd name="T42" fmla="*/ 418 w 418"/>
                  <a:gd name="T43" fmla="*/ 541 h 797"/>
                  <a:gd name="T44" fmla="*/ 405 w 418"/>
                  <a:gd name="T45" fmla="*/ 418 h 797"/>
                  <a:gd name="T46" fmla="*/ 375 w 418"/>
                  <a:gd name="T47" fmla="*/ 315 h 797"/>
                  <a:gd name="T48" fmla="*/ 332 w 418"/>
                  <a:gd name="T49" fmla="*/ 208 h 797"/>
                  <a:gd name="T50" fmla="*/ 280 w 418"/>
                  <a:gd name="T51" fmla="*/ 98 h 797"/>
                  <a:gd name="T52" fmla="*/ 234 w 418"/>
                  <a:gd name="T53" fmla="*/ 37 h 7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18"/>
                  <a:gd name="T82" fmla="*/ 0 h 797"/>
                  <a:gd name="T83" fmla="*/ 418 w 418"/>
                  <a:gd name="T84" fmla="*/ 797 h 7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18" h="797">
                    <a:moveTo>
                      <a:pt x="234" y="37"/>
                    </a:moveTo>
                    <a:lnTo>
                      <a:pt x="176" y="0"/>
                    </a:lnTo>
                    <a:lnTo>
                      <a:pt x="100" y="0"/>
                    </a:lnTo>
                    <a:lnTo>
                      <a:pt x="42" y="31"/>
                    </a:lnTo>
                    <a:lnTo>
                      <a:pt x="3" y="89"/>
                    </a:lnTo>
                    <a:lnTo>
                      <a:pt x="0" y="128"/>
                    </a:lnTo>
                    <a:lnTo>
                      <a:pt x="12" y="177"/>
                    </a:lnTo>
                    <a:lnTo>
                      <a:pt x="42" y="214"/>
                    </a:lnTo>
                    <a:lnTo>
                      <a:pt x="91" y="278"/>
                    </a:lnTo>
                    <a:lnTo>
                      <a:pt x="122" y="357"/>
                    </a:lnTo>
                    <a:lnTo>
                      <a:pt x="140" y="424"/>
                    </a:lnTo>
                    <a:lnTo>
                      <a:pt x="140" y="507"/>
                    </a:lnTo>
                    <a:lnTo>
                      <a:pt x="115" y="589"/>
                    </a:lnTo>
                    <a:lnTo>
                      <a:pt x="115" y="669"/>
                    </a:lnTo>
                    <a:lnTo>
                      <a:pt x="131" y="733"/>
                    </a:lnTo>
                    <a:lnTo>
                      <a:pt x="173" y="779"/>
                    </a:lnTo>
                    <a:lnTo>
                      <a:pt x="219" y="797"/>
                    </a:lnTo>
                    <a:lnTo>
                      <a:pt x="274" y="788"/>
                    </a:lnTo>
                    <a:lnTo>
                      <a:pt x="335" y="773"/>
                    </a:lnTo>
                    <a:lnTo>
                      <a:pt x="378" y="730"/>
                    </a:lnTo>
                    <a:lnTo>
                      <a:pt x="402" y="629"/>
                    </a:lnTo>
                    <a:lnTo>
                      <a:pt x="418" y="541"/>
                    </a:lnTo>
                    <a:lnTo>
                      <a:pt x="405" y="418"/>
                    </a:lnTo>
                    <a:lnTo>
                      <a:pt x="375" y="315"/>
                    </a:lnTo>
                    <a:lnTo>
                      <a:pt x="332" y="208"/>
                    </a:lnTo>
                    <a:lnTo>
                      <a:pt x="280" y="98"/>
                    </a:lnTo>
                    <a:lnTo>
                      <a:pt x="234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6" name="Freeform 23"/>
              <p:cNvSpPr>
                <a:spLocks noChangeAspect="1"/>
              </p:cNvSpPr>
              <p:nvPr/>
            </p:nvSpPr>
            <p:spPr bwMode="auto">
              <a:xfrm>
                <a:off x="525" y="1729"/>
                <a:ext cx="192" cy="253"/>
              </a:xfrm>
              <a:custGeom>
                <a:avLst/>
                <a:gdLst>
                  <a:gd name="T0" fmla="*/ 192 w 192"/>
                  <a:gd name="T1" fmla="*/ 247 h 253"/>
                  <a:gd name="T2" fmla="*/ 164 w 192"/>
                  <a:gd name="T3" fmla="*/ 152 h 253"/>
                  <a:gd name="T4" fmla="*/ 88 w 192"/>
                  <a:gd name="T5" fmla="*/ 55 h 253"/>
                  <a:gd name="T6" fmla="*/ 21 w 192"/>
                  <a:gd name="T7" fmla="*/ 0 h 253"/>
                  <a:gd name="T8" fmla="*/ 0 w 192"/>
                  <a:gd name="T9" fmla="*/ 21 h 253"/>
                  <a:gd name="T10" fmla="*/ 73 w 192"/>
                  <a:gd name="T11" fmla="*/ 76 h 253"/>
                  <a:gd name="T12" fmla="*/ 100 w 192"/>
                  <a:gd name="T13" fmla="*/ 110 h 253"/>
                  <a:gd name="T14" fmla="*/ 140 w 192"/>
                  <a:gd name="T15" fmla="*/ 174 h 253"/>
                  <a:gd name="T16" fmla="*/ 161 w 192"/>
                  <a:gd name="T17" fmla="*/ 253 h 253"/>
                  <a:gd name="T18" fmla="*/ 192 w 192"/>
                  <a:gd name="T19" fmla="*/ 247 h 2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2"/>
                  <a:gd name="T31" fmla="*/ 0 h 253"/>
                  <a:gd name="T32" fmla="*/ 192 w 192"/>
                  <a:gd name="T33" fmla="*/ 253 h 25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2" h="253">
                    <a:moveTo>
                      <a:pt x="192" y="247"/>
                    </a:moveTo>
                    <a:lnTo>
                      <a:pt x="164" y="152"/>
                    </a:lnTo>
                    <a:lnTo>
                      <a:pt x="88" y="5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73" y="76"/>
                    </a:lnTo>
                    <a:lnTo>
                      <a:pt x="100" y="110"/>
                    </a:lnTo>
                    <a:lnTo>
                      <a:pt x="140" y="174"/>
                    </a:lnTo>
                    <a:lnTo>
                      <a:pt x="161" y="253"/>
                    </a:lnTo>
                    <a:lnTo>
                      <a:pt x="192" y="24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7" name="Freeform 24"/>
              <p:cNvSpPr>
                <a:spLocks noChangeAspect="1"/>
              </p:cNvSpPr>
              <p:nvPr/>
            </p:nvSpPr>
            <p:spPr bwMode="auto">
              <a:xfrm>
                <a:off x="143" y="2023"/>
                <a:ext cx="317" cy="159"/>
              </a:xfrm>
              <a:custGeom>
                <a:avLst/>
                <a:gdLst>
                  <a:gd name="T0" fmla="*/ 317 w 317"/>
                  <a:gd name="T1" fmla="*/ 138 h 159"/>
                  <a:gd name="T2" fmla="*/ 226 w 317"/>
                  <a:gd name="T3" fmla="*/ 74 h 159"/>
                  <a:gd name="T4" fmla="*/ 113 w 317"/>
                  <a:gd name="T5" fmla="*/ 25 h 159"/>
                  <a:gd name="T6" fmla="*/ 13 w 317"/>
                  <a:gd name="T7" fmla="*/ 0 h 159"/>
                  <a:gd name="T8" fmla="*/ 0 w 317"/>
                  <a:gd name="T9" fmla="*/ 40 h 159"/>
                  <a:gd name="T10" fmla="*/ 141 w 317"/>
                  <a:gd name="T11" fmla="*/ 68 h 159"/>
                  <a:gd name="T12" fmla="*/ 257 w 317"/>
                  <a:gd name="T13" fmla="*/ 129 h 159"/>
                  <a:gd name="T14" fmla="*/ 308 w 317"/>
                  <a:gd name="T15" fmla="*/ 159 h 159"/>
                  <a:gd name="T16" fmla="*/ 317 w 317"/>
                  <a:gd name="T17" fmla="*/ 138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7"/>
                  <a:gd name="T28" fmla="*/ 0 h 159"/>
                  <a:gd name="T29" fmla="*/ 317 w 317"/>
                  <a:gd name="T30" fmla="*/ 159 h 1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7" h="159">
                    <a:moveTo>
                      <a:pt x="317" y="138"/>
                    </a:moveTo>
                    <a:lnTo>
                      <a:pt x="226" y="74"/>
                    </a:lnTo>
                    <a:lnTo>
                      <a:pt x="113" y="25"/>
                    </a:lnTo>
                    <a:lnTo>
                      <a:pt x="13" y="0"/>
                    </a:lnTo>
                    <a:lnTo>
                      <a:pt x="0" y="40"/>
                    </a:lnTo>
                    <a:lnTo>
                      <a:pt x="141" y="68"/>
                    </a:lnTo>
                    <a:lnTo>
                      <a:pt x="257" y="129"/>
                    </a:lnTo>
                    <a:lnTo>
                      <a:pt x="308" y="159"/>
                    </a:lnTo>
                    <a:lnTo>
                      <a:pt x="317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8" name="Freeform 25"/>
              <p:cNvSpPr>
                <a:spLocks noChangeAspect="1"/>
              </p:cNvSpPr>
              <p:nvPr/>
            </p:nvSpPr>
            <p:spPr bwMode="auto">
              <a:xfrm>
                <a:off x="183" y="2467"/>
                <a:ext cx="314" cy="226"/>
              </a:xfrm>
              <a:custGeom>
                <a:avLst/>
                <a:gdLst>
                  <a:gd name="T0" fmla="*/ 283 w 314"/>
                  <a:gd name="T1" fmla="*/ 0 h 226"/>
                  <a:gd name="T2" fmla="*/ 158 w 314"/>
                  <a:gd name="T3" fmla="*/ 64 h 226"/>
                  <a:gd name="T4" fmla="*/ 57 w 314"/>
                  <a:gd name="T5" fmla="*/ 131 h 226"/>
                  <a:gd name="T6" fmla="*/ 0 w 314"/>
                  <a:gd name="T7" fmla="*/ 186 h 226"/>
                  <a:gd name="T8" fmla="*/ 51 w 314"/>
                  <a:gd name="T9" fmla="*/ 226 h 226"/>
                  <a:gd name="T10" fmla="*/ 115 w 314"/>
                  <a:gd name="T11" fmla="*/ 131 h 226"/>
                  <a:gd name="T12" fmla="*/ 219 w 314"/>
                  <a:gd name="T13" fmla="*/ 70 h 226"/>
                  <a:gd name="T14" fmla="*/ 314 w 314"/>
                  <a:gd name="T15" fmla="*/ 15 h 226"/>
                  <a:gd name="T16" fmla="*/ 283 w 314"/>
                  <a:gd name="T17" fmla="*/ 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4"/>
                  <a:gd name="T28" fmla="*/ 0 h 226"/>
                  <a:gd name="T29" fmla="*/ 314 w 31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4" h="226">
                    <a:moveTo>
                      <a:pt x="283" y="0"/>
                    </a:moveTo>
                    <a:lnTo>
                      <a:pt x="158" y="64"/>
                    </a:lnTo>
                    <a:lnTo>
                      <a:pt x="57" y="131"/>
                    </a:lnTo>
                    <a:lnTo>
                      <a:pt x="0" y="186"/>
                    </a:lnTo>
                    <a:lnTo>
                      <a:pt x="51" y="226"/>
                    </a:lnTo>
                    <a:lnTo>
                      <a:pt x="115" y="131"/>
                    </a:lnTo>
                    <a:lnTo>
                      <a:pt x="219" y="70"/>
                    </a:lnTo>
                    <a:lnTo>
                      <a:pt x="314" y="15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9" name="Freeform 26"/>
              <p:cNvSpPr>
                <a:spLocks noChangeAspect="1"/>
              </p:cNvSpPr>
              <p:nvPr/>
            </p:nvSpPr>
            <p:spPr bwMode="auto">
              <a:xfrm>
                <a:off x="577" y="2784"/>
                <a:ext cx="526" cy="580"/>
              </a:xfrm>
              <a:custGeom>
                <a:avLst/>
                <a:gdLst>
                  <a:gd name="T0" fmla="*/ 453 w 526"/>
                  <a:gd name="T1" fmla="*/ 37 h 580"/>
                  <a:gd name="T2" fmla="*/ 422 w 526"/>
                  <a:gd name="T3" fmla="*/ 12 h 580"/>
                  <a:gd name="T4" fmla="*/ 361 w 526"/>
                  <a:gd name="T5" fmla="*/ 0 h 580"/>
                  <a:gd name="T6" fmla="*/ 287 w 526"/>
                  <a:gd name="T7" fmla="*/ 43 h 580"/>
                  <a:gd name="T8" fmla="*/ 177 w 526"/>
                  <a:gd name="T9" fmla="*/ 92 h 580"/>
                  <a:gd name="T10" fmla="*/ 92 w 526"/>
                  <a:gd name="T11" fmla="*/ 177 h 580"/>
                  <a:gd name="T12" fmla="*/ 24 w 526"/>
                  <a:gd name="T13" fmla="*/ 281 h 580"/>
                  <a:gd name="T14" fmla="*/ 0 w 526"/>
                  <a:gd name="T15" fmla="*/ 342 h 580"/>
                  <a:gd name="T16" fmla="*/ 6 w 526"/>
                  <a:gd name="T17" fmla="*/ 372 h 580"/>
                  <a:gd name="T18" fmla="*/ 61 w 526"/>
                  <a:gd name="T19" fmla="*/ 409 h 580"/>
                  <a:gd name="T20" fmla="*/ 190 w 526"/>
                  <a:gd name="T21" fmla="*/ 427 h 580"/>
                  <a:gd name="T22" fmla="*/ 330 w 526"/>
                  <a:gd name="T23" fmla="*/ 421 h 580"/>
                  <a:gd name="T24" fmla="*/ 385 w 526"/>
                  <a:gd name="T25" fmla="*/ 446 h 580"/>
                  <a:gd name="T26" fmla="*/ 379 w 526"/>
                  <a:gd name="T27" fmla="*/ 488 h 580"/>
                  <a:gd name="T28" fmla="*/ 324 w 526"/>
                  <a:gd name="T29" fmla="*/ 549 h 580"/>
                  <a:gd name="T30" fmla="*/ 343 w 526"/>
                  <a:gd name="T31" fmla="*/ 562 h 580"/>
                  <a:gd name="T32" fmla="*/ 404 w 526"/>
                  <a:gd name="T33" fmla="*/ 501 h 580"/>
                  <a:gd name="T34" fmla="*/ 416 w 526"/>
                  <a:gd name="T35" fmla="*/ 507 h 580"/>
                  <a:gd name="T36" fmla="*/ 422 w 526"/>
                  <a:gd name="T37" fmla="*/ 580 h 580"/>
                  <a:gd name="T38" fmla="*/ 440 w 526"/>
                  <a:gd name="T39" fmla="*/ 580 h 580"/>
                  <a:gd name="T40" fmla="*/ 440 w 526"/>
                  <a:gd name="T41" fmla="*/ 495 h 580"/>
                  <a:gd name="T42" fmla="*/ 453 w 526"/>
                  <a:gd name="T43" fmla="*/ 488 h 580"/>
                  <a:gd name="T44" fmla="*/ 502 w 526"/>
                  <a:gd name="T45" fmla="*/ 537 h 580"/>
                  <a:gd name="T46" fmla="*/ 514 w 526"/>
                  <a:gd name="T47" fmla="*/ 519 h 580"/>
                  <a:gd name="T48" fmla="*/ 459 w 526"/>
                  <a:gd name="T49" fmla="*/ 470 h 580"/>
                  <a:gd name="T50" fmla="*/ 459 w 526"/>
                  <a:gd name="T51" fmla="*/ 452 h 580"/>
                  <a:gd name="T52" fmla="*/ 526 w 526"/>
                  <a:gd name="T53" fmla="*/ 421 h 580"/>
                  <a:gd name="T54" fmla="*/ 520 w 526"/>
                  <a:gd name="T55" fmla="*/ 409 h 580"/>
                  <a:gd name="T56" fmla="*/ 440 w 526"/>
                  <a:gd name="T57" fmla="*/ 421 h 580"/>
                  <a:gd name="T58" fmla="*/ 391 w 526"/>
                  <a:gd name="T59" fmla="*/ 409 h 580"/>
                  <a:gd name="T60" fmla="*/ 343 w 526"/>
                  <a:gd name="T61" fmla="*/ 391 h 580"/>
                  <a:gd name="T62" fmla="*/ 281 w 526"/>
                  <a:gd name="T63" fmla="*/ 385 h 580"/>
                  <a:gd name="T64" fmla="*/ 202 w 526"/>
                  <a:gd name="T65" fmla="*/ 379 h 580"/>
                  <a:gd name="T66" fmla="*/ 122 w 526"/>
                  <a:gd name="T67" fmla="*/ 366 h 580"/>
                  <a:gd name="T68" fmla="*/ 73 w 526"/>
                  <a:gd name="T69" fmla="*/ 336 h 580"/>
                  <a:gd name="T70" fmla="*/ 73 w 526"/>
                  <a:gd name="T71" fmla="*/ 317 h 580"/>
                  <a:gd name="T72" fmla="*/ 110 w 526"/>
                  <a:gd name="T73" fmla="*/ 263 h 580"/>
                  <a:gd name="T74" fmla="*/ 177 w 526"/>
                  <a:gd name="T75" fmla="*/ 214 h 580"/>
                  <a:gd name="T76" fmla="*/ 251 w 526"/>
                  <a:gd name="T77" fmla="*/ 177 h 580"/>
                  <a:gd name="T78" fmla="*/ 367 w 526"/>
                  <a:gd name="T79" fmla="*/ 147 h 580"/>
                  <a:gd name="T80" fmla="*/ 434 w 526"/>
                  <a:gd name="T81" fmla="*/ 110 h 580"/>
                  <a:gd name="T82" fmla="*/ 453 w 526"/>
                  <a:gd name="T83" fmla="*/ 37 h 5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6"/>
                  <a:gd name="T127" fmla="*/ 0 h 580"/>
                  <a:gd name="T128" fmla="*/ 526 w 526"/>
                  <a:gd name="T129" fmla="*/ 580 h 5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6" h="580">
                    <a:moveTo>
                      <a:pt x="453" y="37"/>
                    </a:moveTo>
                    <a:lnTo>
                      <a:pt x="422" y="12"/>
                    </a:lnTo>
                    <a:lnTo>
                      <a:pt x="361" y="0"/>
                    </a:lnTo>
                    <a:lnTo>
                      <a:pt x="287" y="43"/>
                    </a:lnTo>
                    <a:lnTo>
                      <a:pt x="177" y="92"/>
                    </a:lnTo>
                    <a:lnTo>
                      <a:pt x="92" y="177"/>
                    </a:lnTo>
                    <a:lnTo>
                      <a:pt x="24" y="281"/>
                    </a:lnTo>
                    <a:lnTo>
                      <a:pt x="0" y="342"/>
                    </a:lnTo>
                    <a:lnTo>
                      <a:pt x="6" y="372"/>
                    </a:lnTo>
                    <a:lnTo>
                      <a:pt x="61" y="409"/>
                    </a:lnTo>
                    <a:lnTo>
                      <a:pt x="190" y="427"/>
                    </a:lnTo>
                    <a:lnTo>
                      <a:pt x="330" y="421"/>
                    </a:lnTo>
                    <a:lnTo>
                      <a:pt x="385" y="446"/>
                    </a:lnTo>
                    <a:lnTo>
                      <a:pt x="379" y="488"/>
                    </a:lnTo>
                    <a:lnTo>
                      <a:pt x="324" y="549"/>
                    </a:lnTo>
                    <a:lnTo>
                      <a:pt x="343" y="562"/>
                    </a:lnTo>
                    <a:lnTo>
                      <a:pt x="404" y="501"/>
                    </a:lnTo>
                    <a:lnTo>
                      <a:pt x="416" y="507"/>
                    </a:lnTo>
                    <a:lnTo>
                      <a:pt x="422" y="580"/>
                    </a:lnTo>
                    <a:lnTo>
                      <a:pt x="440" y="580"/>
                    </a:lnTo>
                    <a:lnTo>
                      <a:pt x="440" y="495"/>
                    </a:lnTo>
                    <a:lnTo>
                      <a:pt x="453" y="488"/>
                    </a:lnTo>
                    <a:lnTo>
                      <a:pt x="502" y="537"/>
                    </a:lnTo>
                    <a:lnTo>
                      <a:pt x="514" y="519"/>
                    </a:lnTo>
                    <a:lnTo>
                      <a:pt x="459" y="470"/>
                    </a:lnTo>
                    <a:lnTo>
                      <a:pt x="459" y="452"/>
                    </a:lnTo>
                    <a:lnTo>
                      <a:pt x="526" y="421"/>
                    </a:lnTo>
                    <a:lnTo>
                      <a:pt x="520" y="409"/>
                    </a:lnTo>
                    <a:lnTo>
                      <a:pt x="440" y="421"/>
                    </a:lnTo>
                    <a:lnTo>
                      <a:pt x="391" y="409"/>
                    </a:lnTo>
                    <a:lnTo>
                      <a:pt x="343" y="391"/>
                    </a:lnTo>
                    <a:lnTo>
                      <a:pt x="281" y="385"/>
                    </a:lnTo>
                    <a:lnTo>
                      <a:pt x="202" y="379"/>
                    </a:lnTo>
                    <a:lnTo>
                      <a:pt x="122" y="366"/>
                    </a:lnTo>
                    <a:lnTo>
                      <a:pt x="73" y="336"/>
                    </a:lnTo>
                    <a:lnTo>
                      <a:pt x="73" y="317"/>
                    </a:lnTo>
                    <a:lnTo>
                      <a:pt x="110" y="263"/>
                    </a:lnTo>
                    <a:lnTo>
                      <a:pt x="177" y="214"/>
                    </a:lnTo>
                    <a:lnTo>
                      <a:pt x="251" y="177"/>
                    </a:lnTo>
                    <a:lnTo>
                      <a:pt x="367" y="147"/>
                    </a:lnTo>
                    <a:lnTo>
                      <a:pt x="434" y="110"/>
                    </a:lnTo>
                    <a:lnTo>
                      <a:pt x="453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0" name="Freeform 27"/>
              <p:cNvSpPr>
                <a:spLocks noChangeAspect="1"/>
              </p:cNvSpPr>
              <p:nvPr/>
            </p:nvSpPr>
            <p:spPr bwMode="auto">
              <a:xfrm>
                <a:off x="882" y="2190"/>
                <a:ext cx="638" cy="601"/>
              </a:xfrm>
              <a:custGeom>
                <a:avLst/>
                <a:gdLst>
                  <a:gd name="T0" fmla="*/ 256 w 638"/>
                  <a:gd name="T1" fmla="*/ 516 h 601"/>
                  <a:gd name="T2" fmla="*/ 323 w 638"/>
                  <a:gd name="T3" fmla="*/ 482 h 601"/>
                  <a:gd name="T4" fmla="*/ 445 w 638"/>
                  <a:gd name="T5" fmla="*/ 467 h 601"/>
                  <a:gd name="T6" fmla="*/ 515 w 638"/>
                  <a:gd name="T7" fmla="*/ 442 h 601"/>
                  <a:gd name="T8" fmla="*/ 549 w 638"/>
                  <a:gd name="T9" fmla="*/ 400 h 601"/>
                  <a:gd name="T10" fmla="*/ 561 w 638"/>
                  <a:gd name="T11" fmla="*/ 305 h 601"/>
                  <a:gd name="T12" fmla="*/ 552 w 638"/>
                  <a:gd name="T13" fmla="*/ 265 h 601"/>
                  <a:gd name="T14" fmla="*/ 488 w 638"/>
                  <a:gd name="T15" fmla="*/ 226 h 601"/>
                  <a:gd name="T16" fmla="*/ 409 w 638"/>
                  <a:gd name="T17" fmla="*/ 195 h 601"/>
                  <a:gd name="T18" fmla="*/ 314 w 638"/>
                  <a:gd name="T19" fmla="*/ 195 h 601"/>
                  <a:gd name="T20" fmla="*/ 213 w 638"/>
                  <a:gd name="T21" fmla="*/ 207 h 601"/>
                  <a:gd name="T22" fmla="*/ 186 w 638"/>
                  <a:gd name="T23" fmla="*/ 186 h 601"/>
                  <a:gd name="T24" fmla="*/ 158 w 638"/>
                  <a:gd name="T25" fmla="*/ 128 h 601"/>
                  <a:gd name="T26" fmla="*/ 103 w 638"/>
                  <a:gd name="T27" fmla="*/ 95 h 601"/>
                  <a:gd name="T28" fmla="*/ 48 w 638"/>
                  <a:gd name="T29" fmla="*/ 95 h 601"/>
                  <a:gd name="T30" fmla="*/ 12 w 638"/>
                  <a:gd name="T31" fmla="*/ 107 h 601"/>
                  <a:gd name="T32" fmla="*/ 0 w 638"/>
                  <a:gd name="T33" fmla="*/ 76 h 601"/>
                  <a:gd name="T34" fmla="*/ 30 w 638"/>
                  <a:gd name="T35" fmla="*/ 6 h 601"/>
                  <a:gd name="T36" fmla="*/ 67 w 638"/>
                  <a:gd name="T37" fmla="*/ 0 h 601"/>
                  <a:gd name="T38" fmla="*/ 134 w 638"/>
                  <a:gd name="T39" fmla="*/ 43 h 601"/>
                  <a:gd name="T40" fmla="*/ 177 w 638"/>
                  <a:gd name="T41" fmla="*/ 79 h 601"/>
                  <a:gd name="T42" fmla="*/ 216 w 638"/>
                  <a:gd name="T43" fmla="*/ 140 h 601"/>
                  <a:gd name="T44" fmla="*/ 225 w 638"/>
                  <a:gd name="T45" fmla="*/ 162 h 601"/>
                  <a:gd name="T46" fmla="*/ 302 w 638"/>
                  <a:gd name="T47" fmla="*/ 146 h 601"/>
                  <a:gd name="T48" fmla="*/ 406 w 638"/>
                  <a:gd name="T49" fmla="*/ 140 h 601"/>
                  <a:gd name="T50" fmla="*/ 494 w 638"/>
                  <a:gd name="T51" fmla="*/ 159 h 601"/>
                  <a:gd name="T52" fmla="*/ 570 w 638"/>
                  <a:gd name="T53" fmla="*/ 195 h 601"/>
                  <a:gd name="T54" fmla="*/ 625 w 638"/>
                  <a:gd name="T55" fmla="*/ 247 h 601"/>
                  <a:gd name="T56" fmla="*/ 638 w 638"/>
                  <a:gd name="T57" fmla="*/ 287 h 601"/>
                  <a:gd name="T58" fmla="*/ 619 w 638"/>
                  <a:gd name="T59" fmla="*/ 397 h 601"/>
                  <a:gd name="T60" fmla="*/ 576 w 638"/>
                  <a:gd name="T61" fmla="*/ 479 h 601"/>
                  <a:gd name="T62" fmla="*/ 460 w 638"/>
                  <a:gd name="T63" fmla="*/ 561 h 601"/>
                  <a:gd name="T64" fmla="*/ 332 w 638"/>
                  <a:gd name="T65" fmla="*/ 601 h 601"/>
                  <a:gd name="T66" fmla="*/ 265 w 638"/>
                  <a:gd name="T67" fmla="*/ 595 h 601"/>
                  <a:gd name="T68" fmla="*/ 244 w 638"/>
                  <a:gd name="T69" fmla="*/ 558 h 601"/>
                  <a:gd name="T70" fmla="*/ 256 w 638"/>
                  <a:gd name="T71" fmla="*/ 516 h 60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38"/>
                  <a:gd name="T109" fmla="*/ 0 h 601"/>
                  <a:gd name="T110" fmla="*/ 638 w 638"/>
                  <a:gd name="T111" fmla="*/ 601 h 60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38" h="601">
                    <a:moveTo>
                      <a:pt x="256" y="516"/>
                    </a:moveTo>
                    <a:lnTo>
                      <a:pt x="323" y="482"/>
                    </a:lnTo>
                    <a:lnTo>
                      <a:pt x="445" y="467"/>
                    </a:lnTo>
                    <a:lnTo>
                      <a:pt x="515" y="442"/>
                    </a:lnTo>
                    <a:lnTo>
                      <a:pt x="549" y="400"/>
                    </a:lnTo>
                    <a:lnTo>
                      <a:pt x="561" y="305"/>
                    </a:lnTo>
                    <a:lnTo>
                      <a:pt x="552" y="265"/>
                    </a:lnTo>
                    <a:lnTo>
                      <a:pt x="488" y="226"/>
                    </a:lnTo>
                    <a:lnTo>
                      <a:pt x="409" y="195"/>
                    </a:lnTo>
                    <a:lnTo>
                      <a:pt x="314" y="195"/>
                    </a:lnTo>
                    <a:lnTo>
                      <a:pt x="213" y="207"/>
                    </a:lnTo>
                    <a:lnTo>
                      <a:pt x="186" y="186"/>
                    </a:lnTo>
                    <a:lnTo>
                      <a:pt x="158" y="128"/>
                    </a:lnTo>
                    <a:lnTo>
                      <a:pt x="103" y="95"/>
                    </a:lnTo>
                    <a:lnTo>
                      <a:pt x="48" y="95"/>
                    </a:lnTo>
                    <a:lnTo>
                      <a:pt x="12" y="107"/>
                    </a:lnTo>
                    <a:lnTo>
                      <a:pt x="0" y="76"/>
                    </a:lnTo>
                    <a:lnTo>
                      <a:pt x="30" y="6"/>
                    </a:lnTo>
                    <a:lnTo>
                      <a:pt x="67" y="0"/>
                    </a:lnTo>
                    <a:lnTo>
                      <a:pt x="134" y="43"/>
                    </a:lnTo>
                    <a:lnTo>
                      <a:pt x="177" y="79"/>
                    </a:lnTo>
                    <a:lnTo>
                      <a:pt x="216" y="140"/>
                    </a:lnTo>
                    <a:lnTo>
                      <a:pt x="225" y="162"/>
                    </a:lnTo>
                    <a:lnTo>
                      <a:pt x="302" y="146"/>
                    </a:lnTo>
                    <a:lnTo>
                      <a:pt x="406" y="140"/>
                    </a:lnTo>
                    <a:lnTo>
                      <a:pt x="494" y="159"/>
                    </a:lnTo>
                    <a:lnTo>
                      <a:pt x="570" y="195"/>
                    </a:lnTo>
                    <a:lnTo>
                      <a:pt x="625" y="247"/>
                    </a:lnTo>
                    <a:lnTo>
                      <a:pt x="638" y="287"/>
                    </a:lnTo>
                    <a:lnTo>
                      <a:pt x="619" y="397"/>
                    </a:lnTo>
                    <a:lnTo>
                      <a:pt x="576" y="479"/>
                    </a:lnTo>
                    <a:lnTo>
                      <a:pt x="460" y="561"/>
                    </a:lnTo>
                    <a:lnTo>
                      <a:pt x="332" y="601"/>
                    </a:lnTo>
                    <a:lnTo>
                      <a:pt x="265" y="595"/>
                    </a:lnTo>
                    <a:lnTo>
                      <a:pt x="244" y="558"/>
                    </a:lnTo>
                    <a:lnTo>
                      <a:pt x="256" y="51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1" name="Freeform 28"/>
              <p:cNvSpPr>
                <a:spLocks noChangeAspect="1"/>
              </p:cNvSpPr>
              <p:nvPr/>
            </p:nvSpPr>
            <p:spPr bwMode="auto">
              <a:xfrm>
                <a:off x="1212" y="3382"/>
                <a:ext cx="416" cy="751"/>
              </a:xfrm>
              <a:custGeom>
                <a:avLst/>
                <a:gdLst>
                  <a:gd name="T0" fmla="*/ 232 w 416"/>
                  <a:gd name="T1" fmla="*/ 92 h 751"/>
                  <a:gd name="T2" fmla="*/ 147 w 416"/>
                  <a:gd name="T3" fmla="*/ 19 h 751"/>
                  <a:gd name="T4" fmla="*/ 61 w 416"/>
                  <a:gd name="T5" fmla="*/ 0 h 751"/>
                  <a:gd name="T6" fmla="*/ 0 w 416"/>
                  <a:gd name="T7" fmla="*/ 49 h 751"/>
                  <a:gd name="T8" fmla="*/ 49 w 416"/>
                  <a:gd name="T9" fmla="*/ 117 h 751"/>
                  <a:gd name="T10" fmla="*/ 122 w 416"/>
                  <a:gd name="T11" fmla="*/ 147 h 751"/>
                  <a:gd name="T12" fmla="*/ 294 w 416"/>
                  <a:gd name="T13" fmla="*/ 245 h 751"/>
                  <a:gd name="T14" fmla="*/ 336 w 416"/>
                  <a:gd name="T15" fmla="*/ 275 h 751"/>
                  <a:gd name="T16" fmla="*/ 336 w 416"/>
                  <a:gd name="T17" fmla="*/ 306 h 751"/>
                  <a:gd name="T18" fmla="*/ 269 w 416"/>
                  <a:gd name="T19" fmla="*/ 373 h 751"/>
                  <a:gd name="T20" fmla="*/ 153 w 416"/>
                  <a:gd name="T21" fmla="*/ 483 h 751"/>
                  <a:gd name="T22" fmla="*/ 92 w 416"/>
                  <a:gd name="T23" fmla="*/ 568 h 751"/>
                  <a:gd name="T24" fmla="*/ 92 w 416"/>
                  <a:gd name="T25" fmla="*/ 605 h 751"/>
                  <a:gd name="T26" fmla="*/ 98 w 416"/>
                  <a:gd name="T27" fmla="*/ 623 h 751"/>
                  <a:gd name="T28" fmla="*/ 153 w 416"/>
                  <a:gd name="T29" fmla="*/ 629 h 751"/>
                  <a:gd name="T30" fmla="*/ 245 w 416"/>
                  <a:gd name="T31" fmla="*/ 666 h 751"/>
                  <a:gd name="T32" fmla="*/ 306 w 416"/>
                  <a:gd name="T33" fmla="*/ 721 h 751"/>
                  <a:gd name="T34" fmla="*/ 349 w 416"/>
                  <a:gd name="T35" fmla="*/ 751 h 751"/>
                  <a:gd name="T36" fmla="*/ 373 w 416"/>
                  <a:gd name="T37" fmla="*/ 745 h 751"/>
                  <a:gd name="T38" fmla="*/ 410 w 416"/>
                  <a:gd name="T39" fmla="*/ 678 h 751"/>
                  <a:gd name="T40" fmla="*/ 379 w 416"/>
                  <a:gd name="T41" fmla="*/ 648 h 751"/>
                  <a:gd name="T42" fmla="*/ 281 w 416"/>
                  <a:gd name="T43" fmla="*/ 617 h 751"/>
                  <a:gd name="T44" fmla="*/ 184 w 416"/>
                  <a:gd name="T45" fmla="*/ 593 h 751"/>
                  <a:gd name="T46" fmla="*/ 141 w 416"/>
                  <a:gd name="T47" fmla="*/ 593 h 751"/>
                  <a:gd name="T48" fmla="*/ 128 w 416"/>
                  <a:gd name="T49" fmla="*/ 581 h 751"/>
                  <a:gd name="T50" fmla="*/ 153 w 416"/>
                  <a:gd name="T51" fmla="*/ 550 h 751"/>
                  <a:gd name="T52" fmla="*/ 220 w 416"/>
                  <a:gd name="T53" fmla="*/ 501 h 751"/>
                  <a:gd name="T54" fmla="*/ 312 w 416"/>
                  <a:gd name="T55" fmla="*/ 446 h 751"/>
                  <a:gd name="T56" fmla="*/ 392 w 416"/>
                  <a:gd name="T57" fmla="*/ 367 h 751"/>
                  <a:gd name="T58" fmla="*/ 416 w 416"/>
                  <a:gd name="T59" fmla="*/ 306 h 751"/>
                  <a:gd name="T60" fmla="*/ 404 w 416"/>
                  <a:gd name="T61" fmla="*/ 245 h 751"/>
                  <a:gd name="T62" fmla="*/ 343 w 416"/>
                  <a:gd name="T63" fmla="*/ 178 h 751"/>
                  <a:gd name="T64" fmla="*/ 288 w 416"/>
                  <a:gd name="T65" fmla="*/ 129 h 751"/>
                  <a:gd name="T66" fmla="*/ 232 w 416"/>
                  <a:gd name="T67" fmla="*/ 92 h 7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16"/>
                  <a:gd name="T103" fmla="*/ 0 h 751"/>
                  <a:gd name="T104" fmla="*/ 416 w 416"/>
                  <a:gd name="T105" fmla="*/ 751 h 7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16" h="751">
                    <a:moveTo>
                      <a:pt x="232" y="92"/>
                    </a:moveTo>
                    <a:lnTo>
                      <a:pt x="147" y="19"/>
                    </a:lnTo>
                    <a:lnTo>
                      <a:pt x="61" y="0"/>
                    </a:lnTo>
                    <a:lnTo>
                      <a:pt x="0" y="49"/>
                    </a:lnTo>
                    <a:lnTo>
                      <a:pt x="49" y="117"/>
                    </a:lnTo>
                    <a:lnTo>
                      <a:pt x="122" y="147"/>
                    </a:lnTo>
                    <a:lnTo>
                      <a:pt x="294" y="245"/>
                    </a:lnTo>
                    <a:lnTo>
                      <a:pt x="336" y="275"/>
                    </a:lnTo>
                    <a:lnTo>
                      <a:pt x="336" y="306"/>
                    </a:lnTo>
                    <a:lnTo>
                      <a:pt x="269" y="373"/>
                    </a:lnTo>
                    <a:lnTo>
                      <a:pt x="153" y="483"/>
                    </a:lnTo>
                    <a:lnTo>
                      <a:pt x="92" y="568"/>
                    </a:lnTo>
                    <a:lnTo>
                      <a:pt x="92" y="605"/>
                    </a:lnTo>
                    <a:lnTo>
                      <a:pt x="98" y="623"/>
                    </a:lnTo>
                    <a:lnTo>
                      <a:pt x="153" y="629"/>
                    </a:lnTo>
                    <a:lnTo>
                      <a:pt x="245" y="666"/>
                    </a:lnTo>
                    <a:lnTo>
                      <a:pt x="306" y="721"/>
                    </a:lnTo>
                    <a:lnTo>
                      <a:pt x="349" y="751"/>
                    </a:lnTo>
                    <a:lnTo>
                      <a:pt x="373" y="745"/>
                    </a:lnTo>
                    <a:lnTo>
                      <a:pt x="410" y="678"/>
                    </a:lnTo>
                    <a:lnTo>
                      <a:pt x="379" y="648"/>
                    </a:lnTo>
                    <a:lnTo>
                      <a:pt x="281" y="617"/>
                    </a:lnTo>
                    <a:lnTo>
                      <a:pt x="184" y="593"/>
                    </a:lnTo>
                    <a:lnTo>
                      <a:pt x="141" y="593"/>
                    </a:lnTo>
                    <a:lnTo>
                      <a:pt x="128" y="581"/>
                    </a:lnTo>
                    <a:lnTo>
                      <a:pt x="153" y="550"/>
                    </a:lnTo>
                    <a:lnTo>
                      <a:pt x="220" y="501"/>
                    </a:lnTo>
                    <a:lnTo>
                      <a:pt x="312" y="446"/>
                    </a:lnTo>
                    <a:lnTo>
                      <a:pt x="392" y="367"/>
                    </a:lnTo>
                    <a:lnTo>
                      <a:pt x="416" y="306"/>
                    </a:lnTo>
                    <a:lnTo>
                      <a:pt x="404" y="245"/>
                    </a:lnTo>
                    <a:lnTo>
                      <a:pt x="343" y="178"/>
                    </a:lnTo>
                    <a:lnTo>
                      <a:pt x="288" y="129"/>
                    </a:lnTo>
                    <a:lnTo>
                      <a:pt x="232" y="9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2" name="Freeform 29"/>
              <p:cNvSpPr>
                <a:spLocks noChangeAspect="1"/>
              </p:cNvSpPr>
              <p:nvPr/>
            </p:nvSpPr>
            <p:spPr bwMode="auto">
              <a:xfrm>
                <a:off x="1017" y="3383"/>
                <a:ext cx="372" cy="818"/>
              </a:xfrm>
              <a:custGeom>
                <a:avLst/>
                <a:gdLst>
                  <a:gd name="T0" fmla="*/ 262 w 372"/>
                  <a:gd name="T1" fmla="*/ 165 h 818"/>
                  <a:gd name="T2" fmla="*/ 195 w 372"/>
                  <a:gd name="T3" fmla="*/ 73 h 818"/>
                  <a:gd name="T4" fmla="*/ 146 w 372"/>
                  <a:gd name="T5" fmla="*/ 6 h 818"/>
                  <a:gd name="T6" fmla="*/ 85 w 372"/>
                  <a:gd name="T7" fmla="*/ 0 h 818"/>
                  <a:gd name="T8" fmla="*/ 43 w 372"/>
                  <a:gd name="T9" fmla="*/ 31 h 818"/>
                  <a:gd name="T10" fmla="*/ 49 w 372"/>
                  <a:gd name="T11" fmla="*/ 85 h 818"/>
                  <a:gd name="T12" fmla="*/ 104 w 372"/>
                  <a:gd name="T13" fmla="*/ 140 h 818"/>
                  <a:gd name="T14" fmla="*/ 256 w 372"/>
                  <a:gd name="T15" fmla="*/ 305 h 818"/>
                  <a:gd name="T16" fmla="*/ 293 w 372"/>
                  <a:gd name="T17" fmla="*/ 360 h 818"/>
                  <a:gd name="T18" fmla="*/ 293 w 372"/>
                  <a:gd name="T19" fmla="*/ 385 h 818"/>
                  <a:gd name="T20" fmla="*/ 250 w 372"/>
                  <a:gd name="T21" fmla="*/ 427 h 818"/>
                  <a:gd name="T22" fmla="*/ 128 w 372"/>
                  <a:gd name="T23" fmla="*/ 476 h 818"/>
                  <a:gd name="T24" fmla="*/ 37 w 372"/>
                  <a:gd name="T25" fmla="*/ 525 h 818"/>
                  <a:gd name="T26" fmla="*/ 12 w 372"/>
                  <a:gd name="T27" fmla="*/ 562 h 818"/>
                  <a:gd name="T28" fmla="*/ 0 w 372"/>
                  <a:gd name="T29" fmla="*/ 604 h 818"/>
                  <a:gd name="T30" fmla="*/ 6 w 372"/>
                  <a:gd name="T31" fmla="*/ 696 h 818"/>
                  <a:gd name="T32" fmla="*/ 24 w 372"/>
                  <a:gd name="T33" fmla="*/ 751 h 818"/>
                  <a:gd name="T34" fmla="*/ 73 w 372"/>
                  <a:gd name="T35" fmla="*/ 818 h 818"/>
                  <a:gd name="T36" fmla="*/ 116 w 372"/>
                  <a:gd name="T37" fmla="*/ 818 h 818"/>
                  <a:gd name="T38" fmla="*/ 165 w 372"/>
                  <a:gd name="T39" fmla="*/ 787 h 818"/>
                  <a:gd name="T40" fmla="*/ 165 w 372"/>
                  <a:gd name="T41" fmla="*/ 763 h 818"/>
                  <a:gd name="T42" fmla="*/ 122 w 372"/>
                  <a:gd name="T43" fmla="*/ 739 h 818"/>
                  <a:gd name="T44" fmla="*/ 73 w 372"/>
                  <a:gd name="T45" fmla="*/ 708 h 818"/>
                  <a:gd name="T46" fmla="*/ 43 w 372"/>
                  <a:gd name="T47" fmla="*/ 671 h 818"/>
                  <a:gd name="T48" fmla="*/ 37 w 372"/>
                  <a:gd name="T49" fmla="*/ 592 h 818"/>
                  <a:gd name="T50" fmla="*/ 61 w 372"/>
                  <a:gd name="T51" fmla="*/ 562 h 818"/>
                  <a:gd name="T52" fmla="*/ 110 w 372"/>
                  <a:gd name="T53" fmla="*/ 537 h 818"/>
                  <a:gd name="T54" fmla="*/ 201 w 372"/>
                  <a:gd name="T55" fmla="*/ 507 h 818"/>
                  <a:gd name="T56" fmla="*/ 335 w 372"/>
                  <a:gd name="T57" fmla="*/ 458 h 818"/>
                  <a:gd name="T58" fmla="*/ 372 w 372"/>
                  <a:gd name="T59" fmla="*/ 421 h 818"/>
                  <a:gd name="T60" fmla="*/ 372 w 372"/>
                  <a:gd name="T61" fmla="*/ 366 h 818"/>
                  <a:gd name="T62" fmla="*/ 335 w 372"/>
                  <a:gd name="T63" fmla="*/ 293 h 818"/>
                  <a:gd name="T64" fmla="*/ 299 w 372"/>
                  <a:gd name="T65" fmla="*/ 232 h 818"/>
                  <a:gd name="T66" fmla="*/ 262 w 372"/>
                  <a:gd name="T67" fmla="*/ 165 h 8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2"/>
                  <a:gd name="T103" fmla="*/ 0 h 818"/>
                  <a:gd name="T104" fmla="*/ 372 w 372"/>
                  <a:gd name="T105" fmla="*/ 818 h 81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2" h="818">
                    <a:moveTo>
                      <a:pt x="262" y="165"/>
                    </a:moveTo>
                    <a:lnTo>
                      <a:pt x="195" y="73"/>
                    </a:lnTo>
                    <a:lnTo>
                      <a:pt x="146" y="6"/>
                    </a:lnTo>
                    <a:lnTo>
                      <a:pt x="85" y="0"/>
                    </a:lnTo>
                    <a:lnTo>
                      <a:pt x="43" y="31"/>
                    </a:lnTo>
                    <a:lnTo>
                      <a:pt x="49" y="85"/>
                    </a:lnTo>
                    <a:lnTo>
                      <a:pt x="104" y="140"/>
                    </a:lnTo>
                    <a:lnTo>
                      <a:pt x="256" y="305"/>
                    </a:lnTo>
                    <a:lnTo>
                      <a:pt x="293" y="360"/>
                    </a:lnTo>
                    <a:lnTo>
                      <a:pt x="293" y="385"/>
                    </a:lnTo>
                    <a:lnTo>
                      <a:pt x="250" y="427"/>
                    </a:lnTo>
                    <a:lnTo>
                      <a:pt x="128" y="476"/>
                    </a:lnTo>
                    <a:lnTo>
                      <a:pt x="37" y="525"/>
                    </a:lnTo>
                    <a:lnTo>
                      <a:pt x="12" y="562"/>
                    </a:lnTo>
                    <a:lnTo>
                      <a:pt x="0" y="604"/>
                    </a:lnTo>
                    <a:lnTo>
                      <a:pt x="6" y="696"/>
                    </a:lnTo>
                    <a:lnTo>
                      <a:pt x="24" y="751"/>
                    </a:lnTo>
                    <a:lnTo>
                      <a:pt x="73" y="818"/>
                    </a:lnTo>
                    <a:lnTo>
                      <a:pt x="116" y="818"/>
                    </a:lnTo>
                    <a:lnTo>
                      <a:pt x="165" y="787"/>
                    </a:lnTo>
                    <a:lnTo>
                      <a:pt x="165" y="763"/>
                    </a:lnTo>
                    <a:lnTo>
                      <a:pt x="122" y="739"/>
                    </a:lnTo>
                    <a:lnTo>
                      <a:pt x="73" y="708"/>
                    </a:lnTo>
                    <a:lnTo>
                      <a:pt x="43" y="671"/>
                    </a:lnTo>
                    <a:lnTo>
                      <a:pt x="37" y="592"/>
                    </a:lnTo>
                    <a:lnTo>
                      <a:pt x="61" y="562"/>
                    </a:lnTo>
                    <a:lnTo>
                      <a:pt x="110" y="537"/>
                    </a:lnTo>
                    <a:lnTo>
                      <a:pt x="201" y="507"/>
                    </a:lnTo>
                    <a:lnTo>
                      <a:pt x="335" y="458"/>
                    </a:lnTo>
                    <a:lnTo>
                      <a:pt x="372" y="421"/>
                    </a:lnTo>
                    <a:lnTo>
                      <a:pt x="372" y="366"/>
                    </a:lnTo>
                    <a:lnTo>
                      <a:pt x="335" y="293"/>
                    </a:lnTo>
                    <a:lnTo>
                      <a:pt x="299" y="232"/>
                    </a:lnTo>
                    <a:lnTo>
                      <a:pt x="262" y="1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3" name="Freeform 30"/>
              <p:cNvSpPr>
                <a:spLocks noChangeAspect="1"/>
              </p:cNvSpPr>
              <p:nvPr/>
            </p:nvSpPr>
            <p:spPr bwMode="auto">
              <a:xfrm>
                <a:off x="1784" y="2633"/>
                <a:ext cx="333" cy="107"/>
              </a:xfrm>
              <a:custGeom>
                <a:avLst/>
                <a:gdLst>
                  <a:gd name="T0" fmla="*/ 6 w 333"/>
                  <a:gd name="T1" fmla="*/ 0 h 107"/>
                  <a:gd name="T2" fmla="*/ 116 w 333"/>
                  <a:gd name="T3" fmla="*/ 0 h 107"/>
                  <a:gd name="T4" fmla="*/ 238 w 333"/>
                  <a:gd name="T5" fmla="*/ 28 h 107"/>
                  <a:gd name="T6" fmla="*/ 333 w 333"/>
                  <a:gd name="T7" fmla="*/ 67 h 107"/>
                  <a:gd name="T8" fmla="*/ 321 w 333"/>
                  <a:gd name="T9" fmla="*/ 107 h 107"/>
                  <a:gd name="T10" fmla="*/ 189 w 333"/>
                  <a:gd name="T11" fmla="*/ 46 h 107"/>
                  <a:gd name="T12" fmla="*/ 61 w 333"/>
                  <a:gd name="T13" fmla="*/ 28 h 107"/>
                  <a:gd name="T14" fmla="*/ 0 w 333"/>
                  <a:gd name="T15" fmla="*/ 21 h 107"/>
                  <a:gd name="T16" fmla="*/ 6 w 333"/>
                  <a:gd name="T17" fmla="*/ 0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3"/>
                  <a:gd name="T28" fmla="*/ 0 h 107"/>
                  <a:gd name="T29" fmla="*/ 333 w 333"/>
                  <a:gd name="T30" fmla="*/ 107 h 1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3" h="107">
                    <a:moveTo>
                      <a:pt x="6" y="0"/>
                    </a:moveTo>
                    <a:lnTo>
                      <a:pt x="116" y="0"/>
                    </a:lnTo>
                    <a:lnTo>
                      <a:pt x="238" y="28"/>
                    </a:lnTo>
                    <a:lnTo>
                      <a:pt x="333" y="67"/>
                    </a:lnTo>
                    <a:lnTo>
                      <a:pt x="321" y="107"/>
                    </a:lnTo>
                    <a:lnTo>
                      <a:pt x="189" y="46"/>
                    </a:lnTo>
                    <a:lnTo>
                      <a:pt x="61" y="28"/>
                    </a:lnTo>
                    <a:lnTo>
                      <a:pt x="0" y="2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4" name="Freeform 31"/>
              <p:cNvSpPr>
                <a:spLocks noChangeAspect="1"/>
              </p:cNvSpPr>
              <p:nvPr/>
            </p:nvSpPr>
            <p:spPr bwMode="auto">
              <a:xfrm>
                <a:off x="1694" y="2815"/>
                <a:ext cx="314" cy="226"/>
              </a:xfrm>
              <a:custGeom>
                <a:avLst/>
                <a:gdLst>
                  <a:gd name="T0" fmla="*/ 30 w 314"/>
                  <a:gd name="T1" fmla="*/ 0 h 226"/>
                  <a:gd name="T2" fmla="*/ 155 w 314"/>
                  <a:gd name="T3" fmla="*/ 64 h 226"/>
                  <a:gd name="T4" fmla="*/ 256 w 314"/>
                  <a:gd name="T5" fmla="*/ 131 h 226"/>
                  <a:gd name="T6" fmla="*/ 314 w 314"/>
                  <a:gd name="T7" fmla="*/ 186 h 226"/>
                  <a:gd name="T8" fmla="*/ 262 w 314"/>
                  <a:gd name="T9" fmla="*/ 226 h 226"/>
                  <a:gd name="T10" fmla="*/ 198 w 314"/>
                  <a:gd name="T11" fmla="*/ 131 h 226"/>
                  <a:gd name="T12" fmla="*/ 94 w 314"/>
                  <a:gd name="T13" fmla="*/ 70 h 226"/>
                  <a:gd name="T14" fmla="*/ 0 w 314"/>
                  <a:gd name="T15" fmla="*/ 15 h 226"/>
                  <a:gd name="T16" fmla="*/ 30 w 314"/>
                  <a:gd name="T17" fmla="*/ 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4"/>
                  <a:gd name="T28" fmla="*/ 0 h 226"/>
                  <a:gd name="T29" fmla="*/ 314 w 31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4" h="226">
                    <a:moveTo>
                      <a:pt x="30" y="0"/>
                    </a:moveTo>
                    <a:lnTo>
                      <a:pt x="155" y="64"/>
                    </a:lnTo>
                    <a:lnTo>
                      <a:pt x="256" y="131"/>
                    </a:lnTo>
                    <a:lnTo>
                      <a:pt x="314" y="186"/>
                    </a:lnTo>
                    <a:lnTo>
                      <a:pt x="262" y="226"/>
                    </a:lnTo>
                    <a:lnTo>
                      <a:pt x="198" y="131"/>
                    </a:lnTo>
                    <a:lnTo>
                      <a:pt x="94" y="70"/>
                    </a:lnTo>
                    <a:lnTo>
                      <a:pt x="0" y="1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08550" name="Rectangle 43"/>
          <p:cNvSpPr>
            <a:spLocks noChangeArrowheads="1"/>
          </p:cNvSpPr>
          <p:nvPr/>
        </p:nvSpPr>
        <p:spPr bwMode="auto">
          <a:xfrm>
            <a:off x="838200" y="914400"/>
            <a:ext cx="647700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Location too confusing for algorithm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Algorithm too lazy to define step for every location.</a:t>
            </a:r>
          </a:p>
        </p:txBody>
      </p:sp>
      <p:sp>
        <p:nvSpPr>
          <p:cNvPr id="108551" name="Rectangle 44"/>
          <p:cNvSpPr>
            <a:spLocks noChangeArrowheads="1"/>
          </p:cNvSpPr>
          <p:nvPr/>
        </p:nvSpPr>
        <p:spPr bwMode="auto">
          <a:xfrm>
            <a:off x="2257425" y="152400"/>
            <a:ext cx="46561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Computation Stuck </a:t>
            </a:r>
          </a:p>
        </p:txBody>
      </p:sp>
      <p:sp>
        <p:nvSpPr>
          <p:cNvPr id="108552" name="Freeform 45"/>
          <p:cNvSpPr>
            <a:spLocks/>
          </p:cNvSpPr>
          <p:nvPr/>
        </p:nvSpPr>
        <p:spPr bwMode="auto">
          <a:xfrm>
            <a:off x="3276600" y="4249738"/>
            <a:ext cx="2286000" cy="1465262"/>
          </a:xfrm>
          <a:custGeom>
            <a:avLst/>
            <a:gdLst>
              <a:gd name="T0" fmla="*/ 2147483647 w 1856"/>
              <a:gd name="T1" fmla="*/ 2147483647 h 1355"/>
              <a:gd name="T2" fmla="*/ 2147483647 w 1856"/>
              <a:gd name="T3" fmla="*/ 2147483647 h 1355"/>
              <a:gd name="T4" fmla="*/ 2147483647 w 1856"/>
              <a:gd name="T5" fmla="*/ 2147483647 h 1355"/>
              <a:gd name="T6" fmla="*/ 2147483647 w 1856"/>
              <a:gd name="T7" fmla="*/ 2147483647 h 1355"/>
              <a:gd name="T8" fmla="*/ 2147483647 w 1856"/>
              <a:gd name="T9" fmla="*/ 2147483647 h 1355"/>
              <a:gd name="T10" fmla="*/ 2147483647 w 1856"/>
              <a:gd name="T11" fmla="*/ 2147483647 h 1355"/>
              <a:gd name="T12" fmla="*/ 2147483647 w 1856"/>
              <a:gd name="T13" fmla="*/ 2147483647 h 1355"/>
              <a:gd name="T14" fmla="*/ 2147483647 w 1856"/>
              <a:gd name="T15" fmla="*/ 2147483647 h 13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856"/>
              <a:gd name="T25" fmla="*/ 0 h 1355"/>
              <a:gd name="T26" fmla="*/ 1856 w 1856"/>
              <a:gd name="T27" fmla="*/ 1355 h 135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856" h="1355">
                <a:moveTo>
                  <a:pt x="364" y="288"/>
                </a:moveTo>
                <a:cubicBezTo>
                  <a:pt x="204" y="400"/>
                  <a:pt x="0" y="662"/>
                  <a:pt x="28" y="768"/>
                </a:cubicBezTo>
                <a:cubicBezTo>
                  <a:pt x="56" y="874"/>
                  <a:pt x="392" y="846"/>
                  <a:pt x="535" y="923"/>
                </a:cubicBezTo>
                <a:cubicBezTo>
                  <a:pt x="678" y="1000"/>
                  <a:pt x="760" y="1171"/>
                  <a:pt x="888" y="1233"/>
                </a:cubicBezTo>
                <a:cubicBezTo>
                  <a:pt x="1016" y="1295"/>
                  <a:pt x="1148" y="1355"/>
                  <a:pt x="1301" y="1293"/>
                </a:cubicBezTo>
                <a:cubicBezTo>
                  <a:pt x="1454" y="1231"/>
                  <a:pt x="1856" y="1063"/>
                  <a:pt x="1804" y="864"/>
                </a:cubicBezTo>
                <a:cubicBezTo>
                  <a:pt x="1752" y="665"/>
                  <a:pt x="1228" y="192"/>
                  <a:pt x="988" y="96"/>
                </a:cubicBezTo>
                <a:cubicBezTo>
                  <a:pt x="748" y="0"/>
                  <a:pt x="524" y="176"/>
                  <a:pt x="364" y="28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3" name="Text Box 46"/>
          <p:cNvSpPr txBox="1">
            <a:spLocks noChangeArrowheads="1"/>
          </p:cNvSpPr>
          <p:nvPr/>
        </p:nvSpPr>
        <p:spPr bwMode="auto">
          <a:xfrm>
            <a:off x="3694113" y="43926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88</a:t>
            </a:r>
            <a:endParaRPr lang="en-CA" altLang="en-US" sz="2000" i="0"/>
          </a:p>
        </p:txBody>
      </p:sp>
      <p:sp>
        <p:nvSpPr>
          <p:cNvPr id="108554" name="Text Box 47"/>
          <p:cNvSpPr txBox="1">
            <a:spLocks noChangeArrowheads="1"/>
          </p:cNvSpPr>
          <p:nvPr/>
        </p:nvSpPr>
        <p:spPr bwMode="auto">
          <a:xfrm>
            <a:off x="4114800" y="4503738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14&lt;52</a:t>
            </a:r>
            <a:endParaRPr lang="en-CA" altLang="en-US" sz="2000" i="0"/>
          </a:p>
        </p:txBody>
      </p:sp>
      <p:sp>
        <p:nvSpPr>
          <p:cNvPr id="108555" name="Text Box 48"/>
          <p:cNvSpPr txBox="1">
            <a:spLocks noChangeArrowheads="1"/>
          </p:cNvSpPr>
          <p:nvPr/>
        </p:nvSpPr>
        <p:spPr bwMode="auto">
          <a:xfrm>
            <a:off x="3770313" y="4826000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25&lt;62</a:t>
            </a:r>
            <a:endParaRPr lang="en-CA" altLang="en-US" sz="2000" i="0"/>
          </a:p>
        </p:txBody>
      </p:sp>
      <p:sp>
        <p:nvSpPr>
          <p:cNvPr id="108556" name="Text Box 49"/>
          <p:cNvSpPr txBox="1">
            <a:spLocks noChangeArrowheads="1"/>
          </p:cNvSpPr>
          <p:nvPr/>
        </p:nvSpPr>
        <p:spPr bwMode="auto">
          <a:xfrm>
            <a:off x="4114800" y="5189538"/>
            <a:ext cx="835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79&lt;98</a:t>
            </a:r>
            <a:endParaRPr lang="en-CA" altLang="en-US" sz="2000" i="0"/>
          </a:p>
        </p:txBody>
      </p:sp>
      <p:sp>
        <p:nvSpPr>
          <p:cNvPr id="108557" name="Text Box 50"/>
          <p:cNvSpPr txBox="1">
            <a:spLocks noChangeArrowheads="1"/>
          </p:cNvSpPr>
          <p:nvPr/>
        </p:nvSpPr>
        <p:spPr bwMode="auto">
          <a:xfrm>
            <a:off x="4732338" y="482600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08558" name="Rectangle 52"/>
          <p:cNvSpPr>
            <a:spLocks noChangeArrowheads="1"/>
          </p:cNvSpPr>
          <p:nvPr/>
        </p:nvSpPr>
        <p:spPr bwMode="auto">
          <a:xfrm>
            <a:off x="3425825" y="469900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31</a:t>
            </a:r>
            <a:endParaRPr lang="en-CA" altLang="en-US" sz="2000" i="0"/>
          </a:p>
        </p:txBody>
      </p:sp>
      <p:sp>
        <p:nvSpPr>
          <p:cNvPr id="108559" name="Rectangle 53"/>
          <p:cNvSpPr>
            <a:spLocks noChangeArrowheads="1"/>
          </p:cNvSpPr>
          <p:nvPr/>
        </p:nvSpPr>
        <p:spPr bwMode="auto">
          <a:xfrm>
            <a:off x="3810000" y="48768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08560" name="Rectangle 54"/>
          <p:cNvSpPr>
            <a:spLocks noChangeArrowheads="1"/>
          </p:cNvSpPr>
          <p:nvPr/>
        </p:nvSpPr>
        <p:spPr bwMode="auto">
          <a:xfrm>
            <a:off x="4191000" y="4572000"/>
            <a:ext cx="8382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08561" name="Rectangle 55"/>
          <p:cNvSpPr>
            <a:spLocks noChangeArrowheads="1"/>
          </p:cNvSpPr>
          <p:nvPr/>
        </p:nvSpPr>
        <p:spPr bwMode="auto">
          <a:xfrm>
            <a:off x="4191000" y="5257800"/>
            <a:ext cx="762000" cy="304800"/>
          </a:xfrm>
          <a:prstGeom prst="rect">
            <a:avLst/>
          </a:prstGeom>
          <a:noFill/>
          <a:ln w="317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ChangeArrowheads="1"/>
          </p:cNvSpPr>
          <p:nvPr/>
        </p:nvSpPr>
        <p:spPr bwMode="auto">
          <a:xfrm>
            <a:off x="838200" y="698500"/>
            <a:ext cx="70104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Algorithm specifies from which locations it  knows how to step.</a:t>
            </a:r>
          </a:p>
        </p:txBody>
      </p:sp>
      <p:sp>
        <p:nvSpPr>
          <p:cNvPr id="109571" name="Rectangle 3"/>
          <p:cNvSpPr>
            <a:spLocks noChangeArrowheads="1"/>
          </p:cNvSpPr>
          <p:nvPr/>
        </p:nvSpPr>
        <p:spPr bwMode="auto">
          <a:xfrm>
            <a:off x="2827338" y="12700"/>
            <a:ext cx="351948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Safe Locations</a:t>
            </a:r>
          </a:p>
        </p:txBody>
      </p:sp>
      <p:grpSp>
        <p:nvGrpSpPr>
          <p:cNvPr id="109572" name="Group 4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09590" name="Freeform 5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1" name="Text Box 6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9592" name="Text Box 7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9593" name="Text Box 8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9594" name="Text Box 9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9595" name="Text Box 10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9596" name="Text Box 11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9597" name="Text Box 12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9598" name="Text Box 13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9599" name="Text Box 14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9600" name="Rectangle 15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9573" name="Group 16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09588" name="Text Box 17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9589" name="Rectangle 18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09574" name="Group 19"/>
          <p:cNvGrpSpPr>
            <a:grpSpLocks/>
          </p:cNvGrpSpPr>
          <p:nvPr/>
        </p:nvGrpSpPr>
        <p:grpSpPr bwMode="auto">
          <a:xfrm>
            <a:off x="2057400" y="5029200"/>
            <a:ext cx="1866900" cy="1600200"/>
            <a:chOff x="1224" y="2623"/>
            <a:chExt cx="2280" cy="1785"/>
          </a:xfrm>
        </p:grpSpPr>
        <p:sp>
          <p:nvSpPr>
            <p:cNvPr id="109575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76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09577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09582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3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4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5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6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7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9578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09579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0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81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4" name="Group 2"/>
          <p:cNvGrpSpPr>
            <a:grpSpLocks/>
          </p:cNvGrpSpPr>
          <p:nvPr/>
        </p:nvGrpSpPr>
        <p:grpSpPr bwMode="auto">
          <a:xfrm>
            <a:off x="304800" y="3106738"/>
            <a:ext cx="2438400" cy="1465262"/>
            <a:chOff x="192" y="1680"/>
            <a:chExt cx="1536" cy="923"/>
          </a:xfrm>
        </p:grpSpPr>
        <p:sp>
          <p:nvSpPr>
            <p:cNvPr id="110625" name="Freeform 3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6" name="Text Box 4"/>
            <p:cNvSpPr txBox="1">
              <a:spLocks noChangeArrowheads="1"/>
            </p:cNvSpPr>
            <p:nvPr/>
          </p:nvSpPr>
          <p:spPr bwMode="auto">
            <a:xfrm>
              <a:off x="455" y="1770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10627" name="Text Box 5"/>
            <p:cNvSpPr txBox="1">
              <a:spLocks noChangeArrowheads="1"/>
            </p:cNvSpPr>
            <p:nvPr/>
          </p:nvSpPr>
          <p:spPr bwMode="auto">
            <a:xfrm>
              <a:off x="960" y="184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0628" name="Text Box 6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0629" name="Text Box 7"/>
            <p:cNvSpPr txBox="1">
              <a:spLocks noChangeArrowheads="1"/>
            </p:cNvSpPr>
            <p:nvPr/>
          </p:nvSpPr>
          <p:spPr bwMode="auto">
            <a:xfrm>
              <a:off x="503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0630" name="Text Box 8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10631" name="Text Box 9"/>
            <p:cNvSpPr txBox="1">
              <a:spLocks noChangeArrowheads="1"/>
            </p:cNvSpPr>
            <p:nvPr/>
          </p:nvSpPr>
          <p:spPr bwMode="auto">
            <a:xfrm>
              <a:off x="746" y="176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10632" name="Text Box 10"/>
            <p:cNvSpPr txBox="1">
              <a:spLocks noChangeArrowheads="1"/>
            </p:cNvSpPr>
            <p:nvPr/>
          </p:nvSpPr>
          <p:spPr bwMode="auto">
            <a:xfrm>
              <a:off x="1020" y="232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0633" name="Text Box 11"/>
            <p:cNvSpPr txBox="1">
              <a:spLocks noChangeArrowheads="1"/>
            </p:cNvSpPr>
            <p:nvPr/>
          </p:nvSpPr>
          <p:spPr bwMode="auto">
            <a:xfrm>
              <a:off x="1109" y="204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10634" name="Text Box 12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10635" name="Rectangle 13"/>
            <p:cNvSpPr>
              <a:spLocks noChangeArrowheads="1"/>
            </p:cNvSpPr>
            <p:nvPr/>
          </p:nvSpPr>
          <p:spPr bwMode="auto">
            <a:xfrm>
              <a:off x="286" y="196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10595" name="Group 14"/>
          <p:cNvGrpSpPr>
            <a:grpSpLocks/>
          </p:cNvGrpSpPr>
          <p:nvPr/>
        </p:nvGrpSpPr>
        <p:grpSpPr bwMode="auto">
          <a:xfrm>
            <a:off x="5257800" y="3581400"/>
            <a:ext cx="3733800" cy="533400"/>
            <a:chOff x="3072" y="3360"/>
            <a:chExt cx="2352" cy="336"/>
          </a:xfrm>
        </p:grpSpPr>
        <p:sp>
          <p:nvSpPr>
            <p:cNvPr id="110623" name="Text Box 15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10624" name="Rectangle 1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10596" name="Group 17"/>
          <p:cNvGrpSpPr>
            <a:grpSpLocks/>
          </p:cNvGrpSpPr>
          <p:nvPr/>
        </p:nvGrpSpPr>
        <p:grpSpPr bwMode="auto">
          <a:xfrm>
            <a:off x="1690688" y="4419600"/>
            <a:ext cx="6157912" cy="2362200"/>
            <a:chOff x="1065" y="2784"/>
            <a:chExt cx="3879" cy="1488"/>
          </a:xfrm>
        </p:grpSpPr>
        <p:sp>
          <p:nvSpPr>
            <p:cNvPr id="110599" name="Freeform 18" descr="Green marble"/>
            <p:cNvSpPr>
              <a:spLocks/>
            </p:cNvSpPr>
            <p:nvPr/>
          </p:nvSpPr>
          <p:spPr bwMode="auto">
            <a:xfrm>
              <a:off x="1065" y="2784"/>
              <a:ext cx="3879" cy="1488"/>
            </a:xfrm>
            <a:custGeom>
              <a:avLst/>
              <a:gdLst>
                <a:gd name="T0" fmla="*/ 1260 w 3879"/>
                <a:gd name="T1" fmla="*/ 25 h 1488"/>
                <a:gd name="T2" fmla="*/ 2061 w 3879"/>
                <a:gd name="T3" fmla="*/ 254 h 1488"/>
                <a:gd name="T4" fmla="*/ 3678 w 3879"/>
                <a:gd name="T5" fmla="*/ 214 h 1488"/>
                <a:gd name="T6" fmla="*/ 3268 w 3879"/>
                <a:gd name="T7" fmla="*/ 899 h 1488"/>
                <a:gd name="T8" fmla="*/ 3199 w 3879"/>
                <a:gd name="T9" fmla="*/ 1161 h 1488"/>
                <a:gd name="T10" fmla="*/ 3007 w 3879"/>
                <a:gd name="T11" fmla="*/ 1353 h 1488"/>
                <a:gd name="T12" fmla="*/ 2627 w 3879"/>
                <a:gd name="T13" fmla="*/ 1291 h 1488"/>
                <a:gd name="T14" fmla="*/ 2142 w 3879"/>
                <a:gd name="T15" fmla="*/ 1295 h 1488"/>
                <a:gd name="T16" fmla="*/ 283 w 3879"/>
                <a:gd name="T17" fmla="*/ 1375 h 1488"/>
                <a:gd name="T18" fmla="*/ 445 w 3879"/>
                <a:gd name="T19" fmla="*/ 614 h 1488"/>
                <a:gd name="T20" fmla="*/ 716 w 3879"/>
                <a:gd name="T21" fmla="*/ 105 h 1488"/>
                <a:gd name="T22" fmla="*/ 1260 w 3879"/>
                <a:gd name="T23" fmla="*/ 25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00" name="Group 19"/>
            <p:cNvGrpSpPr>
              <a:grpSpLocks/>
            </p:cNvGrpSpPr>
            <p:nvPr/>
          </p:nvGrpSpPr>
          <p:grpSpPr bwMode="auto">
            <a:xfrm>
              <a:off x="3352" y="3120"/>
              <a:ext cx="872" cy="888"/>
              <a:chOff x="4205" y="3063"/>
              <a:chExt cx="872" cy="888"/>
            </a:xfrm>
          </p:grpSpPr>
          <p:sp>
            <p:nvSpPr>
              <p:cNvPr id="110616" name="Freeform 20"/>
              <p:cNvSpPr>
                <a:spLocks/>
              </p:cNvSpPr>
              <p:nvPr/>
            </p:nvSpPr>
            <p:spPr bwMode="auto">
              <a:xfrm>
                <a:off x="4205" y="3063"/>
                <a:ext cx="872" cy="888"/>
              </a:xfrm>
              <a:custGeom>
                <a:avLst/>
                <a:gdLst>
                  <a:gd name="T0" fmla="*/ 159 w 872"/>
                  <a:gd name="T1" fmla="*/ 175 h 888"/>
                  <a:gd name="T2" fmla="*/ 2 w 872"/>
                  <a:gd name="T3" fmla="*/ 332 h 888"/>
                  <a:gd name="T4" fmla="*/ 146 w 872"/>
                  <a:gd name="T5" fmla="*/ 579 h 888"/>
                  <a:gd name="T6" fmla="*/ 420 w 872"/>
                  <a:gd name="T7" fmla="*/ 790 h 888"/>
                  <a:gd name="T8" fmla="*/ 804 w 872"/>
                  <a:gd name="T9" fmla="*/ 829 h 888"/>
                  <a:gd name="T10" fmla="*/ 831 w 872"/>
                  <a:gd name="T11" fmla="*/ 437 h 888"/>
                  <a:gd name="T12" fmla="*/ 647 w 872"/>
                  <a:gd name="T13" fmla="*/ 44 h 888"/>
                  <a:gd name="T14" fmla="*/ 159 w 872"/>
                  <a:gd name="T15" fmla="*/ 175 h 8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2"/>
                  <a:gd name="T25" fmla="*/ 0 h 888"/>
                  <a:gd name="T26" fmla="*/ 872 w 872"/>
                  <a:gd name="T27" fmla="*/ 888 h 88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2" h="888">
                    <a:moveTo>
                      <a:pt x="159" y="175"/>
                    </a:moveTo>
                    <a:cubicBezTo>
                      <a:pt x="76" y="228"/>
                      <a:pt x="4" y="265"/>
                      <a:pt x="2" y="332"/>
                    </a:cubicBezTo>
                    <a:cubicBezTo>
                      <a:pt x="0" y="399"/>
                      <a:pt x="76" y="503"/>
                      <a:pt x="146" y="579"/>
                    </a:cubicBezTo>
                    <a:cubicBezTo>
                      <a:pt x="216" y="655"/>
                      <a:pt x="310" y="748"/>
                      <a:pt x="420" y="790"/>
                    </a:cubicBezTo>
                    <a:cubicBezTo>
                      <a:pt x="530" y="832"/>
                      <a:pt x="736" y="888"/>
                      <a:pt x="804" y="829"/>
                    </a:cubicBezTo>
                    <a:cubicBezTo>
                      <a:pt x="872" y="770"/>
                      <a:pt x="857" y="568"/>
                      <a:pt x="831" y="437"/>
                    </a:cubicBezTo>
                    <a:cubicBezTo>
                      <a:pt x="805" y="306"/>
                      <a:pt x="759" y="88"/>
                      <a:pt x="647" y="44"/>
                    </a:cubicBezTo>
                    <a:cubicBezTo>
                      <a:pt x="535" y="0"/>
                      <a:pt x="261" y="148"/>
                      <a:pt x="159" y="175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7" name="Text Box 21"/>
              <p:cNvSpPr txBox="1">
                <a:spLocks noChangeArrowheads="1"/>
              </p:cNvSpPr>
              <p:nvPr/>
            </p:nvSpPr>
            <p:spPr bwMode="auto">
              <a:xfrm>
                <a:off x="4704" y="317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110618" name="Text Box 22"/>
              <p:cNvSpPr txBox="1">
                <a:spLocks noChangeArrowheads="1"/>
              </p:cNvSpPr>
              <p:nvPr/>
            </p:nvSpPr>
            <p:spPr bwMode="auto">
              <a:xfrm>
                <a:off x="4490" y="3531"/>
                <a:ext cx="40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110619" name="Text Box 23"/>
              <p:cNvSpPr txBox="1">
                <a:spLocks noChangeArrowheads="1"/>
              </p:cNvSpPr>
              <p:nvPr/>
            </p:nvSpPr>
            <p:spPr bwMode="auto">
              <a:xfrm>
                <a:off x="4247" y="337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110620" name="Text Box 24"/>
              <p:cNvSpPr txBox="1">
                <a:spLocks noChangeArrowheads="1"/>
              </p:cNvSpPr>
              <p:nvPr/>
            </p:nvSpPr>
            <p:spPr bwMode="auto">
              <a:xfrm>
                <a:off x="4512" y="3349"/>
                <a:ext cx="291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62</a:t>
                </a:r>
                <a:endParaRPr lang="en-CA" altLang="en-US" sz="2000" i="0"/>
              </a:p>
            </p:txBody>
          </p:sp>
          <p:sp>
            <p:nvSpPr>
              <p:cNvPr id="110621" name="Text Box 25"/>
              <p:cNvSpPr txBox="1">
                <a:spLocks noChangeArrowheads="1"/>
              </p:cNvSpPr>
              <p:nvPr/>
            </p:nvSpPr>
            <p:spPr bwMode="auto">
              <a:xfrm>
                <a:off x="4764" y="365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  <p:sp>
            <p:nvSpPr>
              <p:cNvPr id="110622" name="Text Box 26"/>
              <p:cNvSpPr txBox="1">
                <a:spLocks noChangeArrowheads="1"/>
              </p:cNvSpPr>
              <p:nvPr/>
            </p:nvSpPr>
            <p:spPr bwMode="auto">
              <a:xfrm>
                <a:off x="4343" y="317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</p:grpSp>
        <p:grpSp>
          <p:nvGrpSpPr>
            <p:cNvPr id="110601" name="Group 27"/>
            <p:cNvGrpSpPr>
              <a:grpSpLocks/>
            </p:cNvGrpSpPr>
            <p:nvPr/>
          </p:nvGrpSpPr>
          <p:grpSpPr bwMode="auto">
            <a:xfrm>
              <a:off x="1482" y="3205"/>
              <a:ext cx="627" cy="813"/>
              <a:chOff x="2641" y="1488"/>
              <a:chExt cx="2655" cy="2488"/>
            </a:xfrm>
          </p:grpSpPr>
          <p:grpSp>
            <p:nvGrpSpPr>
              <p:cNvPr id="110605" name="Group 2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10610" name="Freeform 2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1" name="Freeform 3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2" name="Freeform 3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3" name="Freeform 3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4" name="Freeform 3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15" name="Freeform 3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0606" name="Group 3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10607" name="Freeform 3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08" name="Freeform 3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09" name="Freeform 3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10602" name="Group 39"/>
            <p:cNvGrpSpPr>
              <a:grpSpLocks/>
            </p:cNvGrpSpPr>
            <p:nvPr/>
          </p:nvGrpSpPr>
          <p:grpSpPr bwMode="auto">
            <a:xfrm>
              <a:off x="2342" y="3360"/>
              <a:ext cx="960" cy="336"/>
              <a:chOff x="3072" y="3360"/>
              <a:chExt cx="2352" cy="336"/>
            </a:xfrm>
          </p:grpSpPr>
          <p:sp>
            <p:nvSpPr>
              <p:cNvPr id="110603" name="Text Box 40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4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23,31,52,88</a:t>
                </a:r>
                <a:endParaRPr lang="en-CA" altLang="en-US" sz="2000" i="0"/>
              </a:p>
            </p:txBody>
          </p:sp>
          <p:sp>
            <p:nvSpPr>
              <p:cNvPr id="110604" name="Rectangle 41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sp>
        <p:nvSpPr>
          <p:cNvPr id="110597" name="Rectangle 43"/>
          <p:cNvSpPr>
            <a:spLocks noChangeArrowheads="1"/>
          </p:cNvSpPr>
          <p:nvPr/>
        </p:nvSpPr>
        <p:spPr bwMode="auto">
          <a:xfrm>
            <a:off x="2000250" y="152400"/>
            <a:ext cx="5178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Define Loop Invariant</a:t>
            </a:r>
          </a:p>
        </p:txBody>
      </p:sp>
      <p:sp>
        <p:nvSpPr>
          <p:cNvPr id="110598" name="Rectangle 42"/>
          <p:cNvSpPr>
            <a:spLocks noChangeArrowheads="1"/>
          </p:cNvSpPr>
          <p:nvPr/>
        </p:nvSpPr>
        <p:spPr bwMode="auto">
          <a:xfrm>
            <a:off x="457200" y="1143000"/>
            <a:ext cx="80010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Loop Invariant: 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Input numbers split to left and right.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Numbers on left are sorted.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8" name="Group 2"/>
          <p:cNvGrpSpPr>
            <a:grpSpLocks/>
          </p:cNvGrpSpPr>
          <p:nvPr/>
        </p:nvGrpSpPr>
        <p:grpSpPr bwMode="auto">
          <a:xfrm>
            <a:off x="1219200" y="4724400"/>
            <a:ext cx="2400300" cy="1905000"/>
            <a:chOff x="1224" y="2352"/>
            <a:chExt cx="2280" cy="2056"/>
          </a:xfrm>
        </p:grpSpPr>
        <p:sp>
          <p:nvSpPr>
            <p:cNvPr id="111644" name="Freeform 3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45" name="Freeform 4"/>
            <p:cNvSpPr>
              <a:spLocks/>
            </p:cNvSpPr>
            <p:nvPr/>
          </p:nvSpPr>
          <p:spPr bwMode="auto">
            <a:xfrm>
              <a:off x="1776" y="3936"/>
              <a:ext cx="672" cy="200"/>
            </a:xfrm>
            <a:custGeom>
              <a:avLst/>
              <a:gdLst>
                <a:gd name="T0" fmla="*/ 0 w 672"/>
                <a:gd name="T1" fmla="*/ 192 h 200"/>
                <a:gd name="T2" fmla="*/ 432 w 672"/>
                <a:gd name="T3" fmla="*/ 0 h 200"/>
                <a:gd name="T4" fmla="*/ 384 w 672"/>
                <a:gd name="T5" fmla="*/ 192 h 200"/>
                <a:gd name="T6" fmla="*/ 672 w 672"/>
                <a:gd name="T7" fmla="*/ 48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2"/>
                <a:gd name="T13" fmla="*/ 0 h 200"/>
                <a:gd name="T14" fmla="*/ 672 w 672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1646" name="Group 5"/>
            <p:cNvGrpSpPr>
              <a:grpSpLocks/>
            </p:cNvGrpSpPr>
            <p:nvPr/>
          </p:nvGrpSpPr>
          <p:grpSpPr bwMode="auto">
            <a:xfrm>
              <a:off x="1680" y="2976"/>
              <a:ext cx="640" cy="1065"/>
              <a:chOff x="1681" y="2977"/>
              <a:chExt cx="640" cy="1065"/>
            </a:xfrm>
          </p:grpSpPr>
          <p:sp>
            <p:nvSpPr>
              <p:cNvPr id="111648" name="Freeform 6"/>
              <p:cNvSpPr>
                <a:spLocks/>
              </p:cNvSpPr>
              <p:nvPr/>
            </p:nvSpPr>
            <p:spPr bwMode="auto">
              <a:xfrm>
                <a:off x="1844" y="3119"/>
                <a:ext cx="224" cy="202"/>
              </a:xfrm>
              <a:custGeom>
                <a:avLst/>
                <a:gdLst>
                  <a:gd name="T0" fmla="*/ 0 w 601"/>
                  <a:gd name="T1" fmla="*/ 0 h 667"/>
                  <a:gd name="T2" fmla="*/ 0 w 601"/>
                  <a:gd name="T3" fmla="*/ 0 h 667"/>
                  <a:gd name="T4" fmla="*/ 0 w 601"/>
                  <a:gd name="T5" fmla="*/ 0 h 667"/>
                  <a:gd name="T6" fmla="*/ 0 w 601"/>
                  <a:gd name="T7" fmla="*/ 0 h 667"/>
                  <a:gd name="T8" fmla="*/ 0 w 601"/>
                  <a:gd name="T9" fmla="*/ 0 h 667"/>
                  <a:gd name="T10" fmla="*/ 0 w 601"/>
                  <a:gd name="T11" fmla="*/ 0 h 667"/>
                  <a:gd name="T12" fmla="*/ 0 w 601"/>
                  <a:gd name="T13" fmla="*/ 0 h 667"/>
                  <a:gd name="T14" fmla="*/ 0 w 601"/>
                  <a:gd name="T15" fmla="*/ 0 h 667"/>
                  <a:gd name="T16" fmla="*/ 0 w 601"/>
                  <a:gd name="T17" fmla="*/ 0 h 667"/>
                  <a:gd name="T18" fmla="*/ 0 w 601"/>
                  <a:gd name="T19" fmla="*/ 0 h 667"/>
                  <a:gd name="T20" fmla="*/ 0 w 601"/>
                  <a:gd name="T21" fmla="*/ 0 h 667"/>
                  <a:gd name="T22" fmla="*/ 0 w 601"/>
                  <a:gd name="T23" fmla="*/ 0 h 667"/>
                  <a:gd name="T24" fmla="*/ 0 w 601"/>
                  <a:gd name="T25" fmla="*/ 0 h 667"/>
                  <a:gd name="T26" fmla="*/ 0 w 601"/>
                  <a:gd name="T27" fmla="*/ 0 h 667"/>
                  <a:gd name="T28" fmla="*/ 0 w 601"/>
                  <a:gd name="T29" fmla="*/ 0 h 667"/>
                  <a:gd name="T30" fmla="*/ 0 w 601"/>
                  <a:gd name="T31" fmla="*/ 0 h 667"/>
                  <a:gd name="T32" fmla="*/ 0 w 601"/>
                  <a:gd name="T33" fmla="*/ 0 h 667"/>
                  <a:gd name="T34" fmla="*/ 0 w 601"/>
                  <a:gd name="T35" fmla="*/ 0 h 667"/>
                  <a:gd name="T36" fmla="*/ 0 w 601"/>
                  <a:gd name="T37" fmla="*/ 0 h 667"/>
                  <a:gd name="T38" fmla="*/ 0 w 601"/>
                  <a:gd name="T39" fmla="*/ 0 h 667"/>
                  <a:gd name="T40" fmla="*/ 0 w 601"/>
                  <a:gd name="T41" fmla="*/ 0 h 667"/>
                  <a:gd name="T42" fmla="*/ 0 w 601"/>
                  <a:gd name="T43" fmla="*/ 0 h 6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1"/>
                  <a:gd name="T67" fmla="*/ 0 h 667"/>
                  <a:gd name="T68" fmla="*/ 601 w 601"/>
                  <a:gd name="T69" fmla="*/ 667 h 6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49" name="Freeform 7"/>
              <p:cNvSpPr>
                <a:spLocks/>
              </p:cNvSpPr>
              <p:nvPr/>
            </p:nvSpPr>
            <p:spPr bwMode="auto">
              <a:xfrm>
                <a:off x="1681" y="3062"/>
                <a:ext cx="259" cy="324"/>
              </a:xfrm>
              <a:custGeom>
                <a:avLst/>
                <a:gdLst>
                  <a:gd name="T0" fmla="*/ 0 w 692"/>
                  <a:gd name="T1" fmla="*/ 0 h 1069"/>
                  <a:gd name="T2" fmla="*/ 0 w 692"/>
                  <a:gd name="T3" fmla="*/ 0 h 1069"/>
                  <a:gd name="T4" fmla="*/ 0 w 692"/>
                  <a:gd name="T5" fmla="*/ 0 h 1069"/>
                  <a:gd name="T6" fmla="*/ 0 w 692"/>
                  <a:gd name="T7" fmla="*/ 0 h 1069"/>
                  <a:gd name="T8" fmla="*/ 0 w 692"/>
                  <a:gd name="T9" fmla="*/ 0 h 1069"/>
                  <a:gd name="T10" fmla="*/ 0 w 692"/>
                  <a:gd name="T11" fmla="*/ 0 h 1069"/>
                  <a:gd name="T12" fmla="*/ 0 w 692"/>
                  <a:gd name="T13" fmla="*/ 0 h 1069"/>
                  <a:gd name="T14" fmla="*/ 0 w 692"/>
                  <a:gd name="T15" fmla="*/ 0 h 1069"/>
                  <a:gd name="T16" fmla="*/ 0 w 692"/>
                  <a:gd name="T17" fmla="*/ 0 h 1069"/>
                  <a:gd name="T18" fmla="*/ 0 w 692"/>
                  <a:gd name="T19" fmla="*/ 0 h 1069"/>
                  <a:gd name="T20" fmla="*/ 0 w 692"/>
                  <a:gd name="T21" fmla="*/ 0 h 1069"/>
                  <a:gd name="T22" fmla="*/ 0 w 692"/>
                  <a:gd name="T23" fmla="*/ 0 h 1069"/>
                  <a:gd name="T24" fmla="*/ 0 w 692"/>
                  <a:gd name="T25" fmla="*/ 0 h 1069"/>
                  <a:gd name="T26" fmla="*/ 0 w 692"/>
                  <a:gd name="T27" fmla="*/ 0 h 1069"/>
                  <a:gd name="T28" fmla="*/ 0 w 692"/>
                  <a:gd name="T29" fmla="*/ 0 h 1069"/>
                  <a:gd name="T30" fmla="*/ 0 w 692"/>
                  <a:gd name="T31" fmla="*/ 0 h 1069"/>
                  <a:gd name="T32" fmla="*/ 0 w 692"/>
                  <a:gd name="T33" fmla="*/ 0 h 1069"/>
                  <a:gd name="T34" fmla="*/ 0 w 692"/>
                  <a:gd name="T35" fmla="*/ 0 h 1069"/>
                  <a:gd name="T36" fmla="*/ 0 w 692"/>
                  <a:gd name="T37" fmla="*/ 0 h 1069"/>
                  <a:gd name="T38" fmla="*/ 0 w 692"/>
                  <a:gd name="T39" fmla="*/ 0 h 1069"/>
                  <a:gd name="T40" fmla="*/ 0 w 692"/>
                  <a:gd name="T41" fmla="*/ 0 h 1069"/>
                  <a:gd name="T42" fmla="*/ 0 w 692"/>
                  <a:gd name="T43" fmla="*/ 0 h 1069"/>
                  <a:gd name="T44" fmla="*/ 0 w 692"/>
                  <a:gd name="T45" fmla="*/ 0 h 1069"/>
                  <a:gd name="T46" fmla="*/ 0 w 692"/>
                  <a:gd name="T47" fmla="*/ 0 h 1069"/>
                  <a:gd name="T48" fmla="*/ 0 w 692"/>
                  <a:gd name="T49" fmla="*/ 0 h 1069"/>
                  <a:gd name="T50" fmla="*/ 0 w 692"/>
                  <a:gd name="T51" fmla="*/ 0 h 1069"/>
                  <a:gd name="T52" fmla="*/ 0 w 692"/>
                  <a:gd name="T53" fmla="*/ 0 h 1069"/>
                  <a:gd name="T54" fmla="*/ 0 w 692"/>
                  <a:gd name="T55" fmla="*/ 0 h 1069"/>
                  <a:gd name="T56" fmla="*/ 0 w 692"/>
                  <a:gd name="T57" fmla="*/ 0 h 1069"/>
                  <a:gd name="T58" fmla="*/ 0 w 692"/>
                  <a:gd name="T59" fmla="*/ 0 h 1069"/>
                  <a:gd name="T60" fmla="*/ 0 w 692"/>
                  <a:gd name="T61" fmla="*/ 0 h 1069"/>
                  <a:gd name="T62" fmla="*/ 0 w 692"/>
                  <a:gd name="T63" fmla="*/ 0 h 1069"/>
                  <a:gd name="T64" fmla="*/ 0 w 692"/>
                  <a:gd name="T65" fmla="*/ 0 h 1069"/>
                  <a:gd name="T66" fmla="*/ 0 w 692"/>
                  <a:gd name="T67" fmla="*/ 0 h 1069"/>
                  <a:gd name="T68" fmla="*/ 0 w 692"/>
                  <a:gd name="T69" fmla="*/ 0 h 1069"/>
                  <a:gd name="T70" fmla="*/ 0 w 692"/>
                  <a:gd name="T71" fmla="*/ 0 h 1069"/>
                  <a:gd name="T72" fmla="*/ 0 w 692"/>
                  <a:gd name="T73" fmla="*/ 0 h 1069"/>
                  <a:gd name="T74" fmla="*/ 0 w 692"/>
                  <a:gd name="T75" fmla="*/ 0 h 1069"/>
                  <a:gd name="T76" fmla="*/ 0 w 692"/>
                  <a:gd name="T77" fmla="*/ 0 h 1069"/>
                  <a:gd name="T78" fmla="*/ 0 w 692"/>
                  <a:gd name="T79" fmla="*/ 0 h 1069"/>
                  <a:gd name="T80" fmla="*/ 0 w 692"/>
                  <a:gd name="T81" fmla="*/ 0 h 1069"/>
                  <a:gd name="T82" fmla="*/ 0 w 692"/>
                  <a:gd name="T83" fmla="*/ 0 h 1069"/>
                  <a:gd name="T84" fmla="*/ 0 w 692"/>
                  <a:gd name="T85" fmla="*/ 0 h 1069"/>
                  <a:gd name="T86" fmla="*/ 0 w 692"/>
                  <a:gd name="T87" fmla="*/ 0 h 1069"/>
                  <a:gd name="T88" fmla="*/ 0 w 692"/>
                  <a:gd name="T89" fmla="*/ 0 h 10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2"/>
                  <a:gd name="T136" fmla="*/ 0 h 1069"/>
                  <a:gd name="T137" fmla="*/ 692 w 692"/>
                  <a:gd name="T138" fmla="*/ 1069 h 10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0" name="Freeform 8"/>
              <p:cNvSpPr>
                <a:spLocks/>
              </p:cNvSpPr>
              <p:nvPr/>
            </p:nvSpPr>
            <p:spPr bwMode="auto">
              <a:xfrm>
                <a:off x="1898" y="3357"/>
                <a:ext cx="135" cy="305"/>
              </a:xfrm>
              <a:custGeom>
                <a:avLst/>
                <a:gdLst>
                  <a:gd name="T0" fmla="*/ 0 w 362"/>
                  <a:gd name="T1" fmla="*/ 0 h 1004"/>
                  <a:gd name="T2" fmla="*/ 0 w 362"/>
                  <a:gd name="T3" fmla="*/ 0 h 1004"/>
                  <a:gd name="T4" fmla="*/ 0 w 362"/>
                  <a:gd name="T5" fmla="*/ 0 h 1004"/>
                  <a:gd name="T6" fmla="*/ 0 w 362"/>
                  <a:gd name="T7" fmla="*/ 0 h 1004"/>
                  <a:gd name="T8" fmla="*/ 0 w 362"/>
                  <a:gd name="T9" fmla="*/ 0 h 1004"/>
                  <a:gd name="T10" fmla="*/ 0 w 362"/>
                  <a:gd name="T11" fmla="*/ 0 h 1004"/>
                  <a:gd name="T12" fmla="*/ 0 w 362"/>
                  <a:gd name="T13" fmla="*/ 0 h 1004"/>
                  <a:gd name="T14" fmla="*/ 0 w 362"/>
                  <a:gd name="T15" fmla="*/ 0 h 1004"/>
                  <a:gd name="T16" fmla="*/ 0 w 362"/>
                  <a:gd name="T17" fmla="*/ 0 h 1004"/>
                  <a:gd name="T18" fmla="*/ 0 w 362"/>
                  <a:gd name="T19" fmla="*/ 0 h 1004"/>
                  <a:gd name="T20" fmla="*/ 0 w 362"/>
                  <a:gd name="T21" fmla="*/ 0 h 1004"/>
                  <a:gd name="T22" fmla="*/ 0 w 362"/>
                  <a:gd name="T23" fmla="*/ 0 h 1004"/>
                  <a:gd name="T24" fmla="*/ 0 w 362"/>
                  <a:gd name="T25" fmla="*/ 0 h 1004"/>
                  <a:gd name="T26" fmla="*/ 0 w 362"/>
                  <a:gd name="T27" fmla="*/ 0 h 1004"/>
                  <a:gd name="T28" fmla="*/ 0 w 362"/>
                  <a:gd name="T29" fmla="*/ 0 h 1004"/>
                  <a:gd name="T30" fmla="*/ 0 w 362"/>
                  <a:gd name="T31" fmla="*/ 0 h 1004"/>
                  <a:gd name="T32" fmla="*/ 0 w 362"/>
                  <a:gd name="T33" fmla="*/ 0 h 1004"/>
                  <a:gd name="T34" fmla="*/ 0 w 362"/>
                  <a:gd name="T35" fmla="*/ 0 h 1004"/>
                  <a:gd name="T36" fmla="*/ 0 w 362"/>
                  <a:gd name="T37" fmla="*/ 0 h 1004"/>
                  <a:gd name="T38" fmla="*/ 0 w 362"/>
                  <a:gd name="T39" fmla="*/ 0 h 1004"/>
                  <a:gd name="T40" fmla="*/ 0 w 362"/>
                  <a:gd name="T41" fmla="*/ 0 h 1004"/>
                  <a:gd name="T42" fmla="*/ 0 w 362"/>
                  <a:gd name="T43" fmla="*/ 0 h 1004"/>
                  <a:gd name="T44" fmla="*/ 0 w 362"/>
                  <a:gd name="T45" fmla="*/ 0 h 100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2"/>
                  <a:gd name="T70" fmla="*/ 0 h 1004"/>
                  <a:gd name="T71" fmla="*/ 362 w 362"/>
                  <a:gd name="T72" fmla="*/ 1004 h 100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1" name="Freeform 9"/>
              <p:cNvSpPr>
                <a:spLocks/>
              </p:cNvSpPr>
              <p:nvPr/>
            </p:nvSpPr>
            <p:spPr bwMode="auto">
              <a:xfrm>
                <a:off x="1969" y="3658"/>
                <a:ext cx="251" cy="378"/>
              </a:xfrm>
              <a:custGeom>
                <a:avLst/>
                <a:gdLst>
                  <a:gd name="T0" fmla="*/ 0 w 672"/>
                  <a:gd name="T1" fmla="*/ 0 h 1246"/>
                  <a:gd name="T2" fmla="*/ 0 w 672"/>
                  <a:gd name="T3" fmla="*/ 0 h 1246"/>
                  <a:gd name="T4" fmla="*/ 0 w 672"/>
                  <a:gd name="T5" fmla="*/ 0 h 1246"/>
                  <a:gd name="T6" fmla="*/ 0 w 672"/>
                  <a:gd name="T7" fmla="*/ 0 h 1246"/>
                  <a:gd name="T8" fmla="*/ 0 w 672"/>
                  <a:gd name="T9" fmla="*/ 0 h 1246"/>
                  <a:gd name="T10" fmla="*/ 0 w 672"/>
                  <a:gd name="T11" fmla="*/ 0 h 1246"/>
                  <a:gd name="T12" fmla="*/ 0 w 672"/>
                  <a:gd name="T13" fmla="*/ 0 h 1246"/>
                  <a:gd name="T14" fmla="*/ 0 w 672"/>
                  <a:gd name="T15" fmla="*/ 0 h 1246"/>
                  <a:gd name="T16" fmla="*/ 0 w 672"/>
                  <a:gd name="T17" fmla="*/ 0 h 1246"/>
                  <a:gd name="T18" fmla="*/ 0 w 672"/>
                  <a:gd name="T19" fmla="*/ 0 h 1246"/>
                  <a:gd name="T20" fmla="*/ 0 w 672"/>
                  <a:gd name="T21" fmla="*/ 0 h 1246"/>
                  <a:gd name="T22" fmla="*/ 0 w 672"/>
                  <a:gd name="T23" fmla="*/ 0 h 1246"/>
                  <a:gd name="T24" fmla="*/ 0 w 672"/>
                  <a:gd name="T25" fmla="*/ 0 h 1246"/>
                  <a:gd name="T26" fmla="*/ 0 w 672"/>
                  <a:gd name="T27" fmla="*/ 0 h 1246"/>
                  <a:gd name="T28" fmla="*/ 0 w 672"/>
                  <a:gd name="T29" fmla="*/ 0 h 1246"/>
                  <a:gd name="T30" fmla="*/ 0 w 672"/>
                  <a:gd name="T31" fmla="*/ 0 h 1246"/>
                  <a:gd name="T32" fmla="*/ 0 w 672"/>
                  <a:gd name="T33" fmla="*/ 0 h 1246"/>
                  <a:gd name="T34" fmla="*/ 0 w 672"/>
                  <a:gd name="T35" fmla="*/ 0 h 1246"/>
                  <a:gd name="T36" fmla="*/ 0 w 672"/>
                  <a:gd name="T37" fmla="*/ 0 h 1246"/>
                  <a:gd name="T38" fmla="*/ 0 w 672"/>
                  <a:gd name="T39" fmla="*/ 0 h 1246"/>
                  <a:gd name="T40" fmla="*/ 0 w 672"/>
                  <a:gd name="T41" fmla="*/ 0 h 1246"/>
                  <a:gd name="T42" fmla="*/ 0 w 672"/>
                  <a:gd name="T43" fmla="*/ 0 h 1246"/>
                  <a:gd name="T44" fmla="*/ 0 w 672"/>
                  <a:gd name="T45" fmla="*/ 0 h 1246"/>
                  <a:gd name="T46" fmla="*/ 0 w 672"/>
                  <a:gd name="T47" fmla="*/ 0 h 1246"/>
                  <a:gd name="T48" fmla="*/ 0 w 672"/>
                  <a:gd name="T49" fmla="*/ 0 h 1246"/>
                  <a:gd name="T50" fmla="*/ 0 w 672"/>
                  <a:gd name="T51" fmla="*/ 0 h 1246"/>
                  <a:gd name="T52" fmla="*/ 0 w 672"/>
                  <a:gd name="T53" fmla="*/ 0 h 1246"/>
                  <a:gd name="T54" fmla="*/ 0 w 672"/>
                  <a:gd name="T55" fmla="*/ 0 h 1246"/>
                  <a:gd name="T56" fmla="*/ 0 w 672"/>
                  <a:gd name="T57" fmla="*/ 0 h 1246"/>
                  <a:gd name="T58" fmla="*/ 0 w 672"/>
                  <a:gd name="T59" fmla="*/ 0 h 1246"/>
                  <a:gd name="T60" fmla="*/ 0 w 672"/>
                  <a:gd name="T61" fmla="*/ 0 h 1246"/>
                  <a:gd name="T62" fmla="*/ 0 w 672"/>
                  <a:gd name="T63" fmla="*/ 0 h 1246"/>
                  <a:gd name="T64" fmla="*/ 0 w 672"/>
                  <a:gd name="T65" fmla="*/ 0 h 1246"/>
                  <a:gd name="T66" fmla="*/ 0 w 672"/>
                  <a:gd name="T67" fmla="*/ 0 h 12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2"/>
                  <a:gd name="T103" fmla="*/ 0 h 1246"/>
                  <a:gd name="T104" fmla="*/ 672 w 672"/>
                  <a:gd name="T105" fmla="*/ 1246 h 12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2" name="Freeform 10"/>
              <p:cNvSpPr>
                <a:spLocks/>
              </p:cNvSpPr>
              <p:nvPr/>
            </p:nvSpPr>
            <p:spPr bwMode="auto">
              <a:xfrm>
                <a:off x="1828" y="3657"/>
                <a:ext cx="169" cy="385"/>
              </a:xfrm>
              <a:custGeom>
                <a:avLst/>
                <a:gdLst>
                  <a:gd name="T0" fmla="*/ 0 w 453"/>
                  <a:gd name="T1" fmla="*/ 0 h 1270"/>
                  <a:gd name="T2" fmla="*/ 0 w 453"/>
                  <a:gd name="T3" fmla="*/ 0 h 1270"/>
                  <a:gd name="T4" fmla="*/ 0 w 453"/>
                  <a:gd name="T5" fmla="*/ 0 h 1270"/>
                  <a:gd name="T6" fmla="*/ 0 w 453"/>
                  <a:gd name="T7" fmla="*/ 0 h 1270"/>
                  <a:gd name="T8" fmla="*/ 0 w 453"/>
                  <a:gd name="T9" fmla="*/ 0 h 1270"/>
                  <a:gd name="T10" fmla="*/ 0 w 453"/>
                  <a:gd name="T11" fmla="*/ 0 h 1270"/>
                  <a:gd name="T12" fmla="*/ 0 w 453"/>
                  <a:gd name="T13" fmla="*/ 0 h 1270"/>
                  <a:gd name="T14" fmla="*/ 0 w 453"/>
                  <a:gd name="T15" fmla="*/ 0 h 1270"/>
                  <a:gd name="T16" fmla="*/ 0 w 453"/>
                  <a:gd name="T17" fmla="*/ 0 h 1270"/>
                  <a:gd name="T18" fmla="*/ 0 w 453"/>
                  <a:gd name="T19" fmla="*/ 0 h 1270"/>
                  <a:gd name="T20" fmla="*/ 0 w 453"/>
                  <a:gd name="T21" fmla="*/ 0 h 1270"/>
                  <a:gd name="T22" fmla="*/ 0 w 453"/>
                  <a:gd name="T23" fmla="*/ 0 h 1270"/>
                  <a:gd name="T24" fmla="*/ 0 w 453"/>
                  <a:gd name="T25" fmla="*/ 0 h 1270"/>
                  <a:gd name="T26" fmla="*/ 0 w 453"/>
                  <a:gd name="T27" fmla="*/ 0 h 1270"/>
                  <a:gd name="T28" fmla="*/ 0 w 453"/>
                  <a:gd name="T29" fmla="*/ 0 h 1270"/>
                  <a:gd name="T30" fmla="*/ 0 w 453"/>
                  <a:gd name="T31" fmla="*/ 0 h 1270"/>
                  <a:gd name="T32" fmla="*/ 0 w 453"/>
                  <a:gd name="T33" fmla="*/ 0 h 1270"/>
                  <a:gd name="T34" fmla="*/ 0 w 453"/>
                  <a:gd name="T35" fmla="*/ 0 h 1270"/>
                  <a:gd name="T36" fmla="*/ 0 w 453"/>
                  <a:gd name="T37" fmla="*/ 0 h 1270"/>
                  <a:gd name="T38" fmla="*/ 0 w 453"/>
                  <a:gd name="T39" fmla="*/ 0 h 1270"/>
                  <a:gd name="T40" fmla="*/ 0 w 453"/>
                  <a:gd name="T41" fmla="*/ 0 h 1270"/>
                  <a:gd name="T42" fmla="*/ 0 w 453"/>
                  <a:gd name="T43" fmla="*/ 0 h 1270"/>
                  <a:gd name="T44" fmla="*/ 0 w 453"/>
                  <a:gd name="T45" fmla="*/ 0 h 1270"/>
                  <a:gd name="T46" fmla="*/ 0 w 453"/>
                  <a:gd name="T47" fmla="*/ 0 h 1270"/>
                  <a:gd name="T48" fmla="*/ 0 w 453"/>
                  <a:gd name="T49" fmla="*/ 0 h 1270"/>
                  <a:gd name="T50" fmla="*/ 0 w 453"/>
                  <a:gd name="T51" fmla="*/ 0 h 1270"/>
                  <a:gd name="T52" fmla="*/ 0 w 453"/>
                  <a:gd name="T53" fmla="*/ 0 h 1270"/>
                  <a:gd name="T54" fmla="*/ 0 w 453"/>
                  <a:gd name="T55" fmla="*/ 0 h 1270"/>
                  <a:gd name="T56" fmla="*/ 0 w 453"/>
                  <a:gd name="T57" fmla="*/ 0 h 1270"/>
                  <a:gd name="T58" fmla="*/ 0 w 453"/>
                  <a:gd name="T59" fmla="*/ 0 h 1270"/>
                  <a:gd name="T60" fmla="*/ 0 w 453"/>
                  <a:gd name="T61" fmla="*/ 0 h 1270"/>
                  <a:gd name="T62" fmla="*/ 0 w 453"/>
                  <a:gd name="T63" fmla="*/ 0 h 12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53"/>
                  <a:gd name="T97" fmla="*/ 0 h 1270"/>
                  <a:gd name="T98" fmla="*/ 453 w 453"/>
                  <a:gd name="T99" fmla="*/ 1270 h 12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1653" name="Group 11"/>
              <p:cNvGrpSpPr>
                <a:grpSpLocks/>
              </p:cNvGrpSpPr>
              <p:nvPr/>
            </p:nvGrpSpPr>
            <p:grpSpPr bwMode="auto">
              <a:xfrm>
                <a:off x="1989" y="2977"/>
                <a:ext cx="93" cy="125"/>
                <a:chOff x="1989" y="2977"/>
                <a:chExt cx="93" cy="125"/>
              </a:xfrm>
            </p:grpSpPr>
            <p:sp>
              <p:nvSpPr>
                <p:cNvPr id="111655" name="Freeform 12"/>
                <p:cNvSpPr>
                  <a:spLocks/>
                </p:cNvSpPr>
                <p:nvPr/>
              </p:nvSpPr>
              <p:spPr bwMode="auto">
                <a:xfrm>
                  <a:off x="2007" y="2977"/>
                  <a:ext cx="75" cy="87"/>
                </a:xfrm>
                <a:custGeom>
                  <a:avLst/>
                  <a:gdLst>
                    <a:gd name="T0" fmla="*/ 0 w 224"/>
                    <a:gd name="T1" fmla="*/ 0 h 260"/>
                    <a:gd name="T2" fmla="*/ 0 w 224"/>
                    <a:gd name="T3" fmla="*/ 0 h 260"/>
                    <a:gd name="T4" fmla="*/ 0 w 224"/>
                    <a:gd name="T5" fmla="*/ 0 h 260"/>
                    <a:gd name="T6" fmla="*/ 0 w 224"/>
                    <a:gd name="T7" fmla="*/ 0 h 260"/>
                    <a:gd name="T8" fmla="*/ 0 w 224"/>
                    <a:gd name="T9" fmla="*/ 0 h 260"/>
                    <a:gd name="T10" fmla="*/ 0 w 224"/>
                    <a:gd name="T11" fmla="*/ 0 h 260"/>
                    <a:gd name="T12" fmla="*/ 0 w 224"/>
                    <a:gd name="T13" fmla="*/ 0 h 260"/>
                    <a:gd name="T14" fmla="*/ 0 w 224"/>
                    <a:gd name="T15" fmla="*/ 0 h 260"/>
                    <a:gd name="T16" fmla="*/ 0 w 224"/>
                    <a:gd name="T17" fmla="*/ 0 h 260"/>
                    <a:gd name="T18" fmla="*/ 0 w 224"/>
                    <a:gd name="T19" fmla="*/ 0 h 260"/>
                    <a:gd name="T20" fmla="*/ 0 w 224"/>
                    <a:gd name="T21" fmla="*/ 0 h 260"/>
                    <a:gd name="T22" fmla="*/ 0 w 224"/>
                    <a:gd name="T23" fmla="*/ 0 h 260"/>
                    <a:gd name="T24" fmla="*/ 0 w 224"/>
                    <a:gd name="T25" fmla="*/ 0 h 260"/>
                    <a:gd name="T26" fmla="*/ 0 w 224"/>
                    <a:gd name="T27" fmla="*/ 0 h 260"/>
                    <a:gd name="T28" fmla="*/ 0 w 224"/>
                    <a:gd name="T29" fmla="*/ 0 h 260"/>
                    <a:gd name="T30" fmla="*/ 0 w 224"/>
                    <a:gd name="T31" fmla="*/ 0 h 260"/>
                    <a:gd name="T32" fmla="*/ 0 w 224"/>
                    <a:gd name="T33" fmla="*/ 0 h 260"/>
                    <a:gd name="T34" fmla="*/ 0 w 224"/>
                    <a:gd name="T35" fmla="*/ 0 h 260"/>
                    <a:gd name="T36" fmla="*/ 0 w 224"/>
                    <a:gd name="T37" fmla="*/ 0 h 260"/>
                    <a:gd name="T38" fmla="*/ 0 w 224"/>
                    <a:gd name="T39" fmla="*/ 0 h 260"/>
                    <a:gd name="T40" fmla="*/ 0 w 224"/>
                    <a:gd name="T41" fmla="*/ 0 h 260"/>
                    <a:gd name="T42" fmla="*/ 0 w 224"/>
                    <a:gd name="T43" fmla="*/ 0 h 26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24"/>
                    <a:gd name="T67" fmla="*/ 0 h 260"/>
                    <a:gd name="T68" fmla="*/ 224 w 224"/>
                    <a:gd name="T69" fmla="*/ 260 h 26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24" h="260">
                      <a:moveTo>
                        <a:pt x="27" y="11"/>
                      </a:moveTo>
                      <a:lnTo>
                        <a:pt x="87" y="0"/>
                      </a:lnTo>
                      <a:lnTo>
                        <a:pt x="145" y="4"/>
                      </a:lnTo>
                      <a:lnTo>
                        <a:pt x="198" y="29"/>
                      </a:lnTo>
                      <a:lnTo>
                        <a:pt x="224" y="76"/>
                      </a:lnTo>
                      <a:lnTo>
                        <a:pt x="224" y="114"/>
                      </a:lnTo>
                      <a:lnTo>
                        <a:pt x="198" y="165"/>
                      </a:lnTo>
                      <a:lnTo>
                        <a:pt x="153" y="196"/>
                      </a:lnTo>
                      <a:lnTo>
                        <a:pt x="87" y="196"/>
                      </a:lnTo>
                      <a:lnTo>
                        <a:pt x="48" y="221"/>
                      </a:lnTo>
                      <a:lnTo>
                        <a:pt x="34" y="260"/>
                      </a:lnTo>
                      <a:lnTo>
                        <a:pt x="0" y="247"/>
                      </a:lnTo>
                      <a:lnTo>
                        <a:pt x="13" y="196"/>
                      </a:lnTo>
                      <a:lnTo>
                        <a:pt x="61" y="165"/>
                      </a:lnTo>
                      <a:lnTo>
                        <a:pt x="140" y="158"/>
                      </a:lnTo>
                      <a:lnTo>
                        <a:pt x="171" y="127"/>
                      </a:lnTo>
                      <a:lnTo>
                        <a:pt x="179" y="80"/>
                      </a:lnTo>
                      <a:lnTo>
                        <a:pt x="145" y="38"/>
                      </a:lnTo>
                      <a:lnTo>
                        <a:pt x="92" y="38"/>
                      </a:lnTo>
                      <a:lnTo>
                        <a:pt x="34" y="51"/>
                      </a:lnTo>
                      <a:lnTo>
                        <a:pt x="13" y="38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656" name="Freeform 13"/>
                <p:cNvSpPr>
                  <a:spLocks/>
                </p:cNvSpPr>
                <p:nvPr/>
              </p:nvSpPr>
              <p:spPr bwMode="auto">
                <a:xfrm>
                  <a:off x="1989" y="3078"/>
                  <a:ext cx="23" cy="24"/>
                </a:xfrm>
                <a:custGeom>
                  <a:avLst/>
                  <a:gdLst>
                    <a:gd name="T0" fmla="*/ 0 w 70"/>
                    <a:gd name="T1" fmla="*/ 0 h 71"/>
                    <a:gd name="T2" fmla="*/ 0 w 70"/>
                    <a:gd name="T3" fmla="*/ 0 h 71"/>
                    <a:gd name="T4" fmla="*/ 0 w 70"/>
                    <a:gd name="T5" fmla="*/ 0 h 71"/>
                    <a:gd name="T6" fmla="*/ 0 w 70"/>
                    <a:gd name="T7" fmla="*/ 0 h 71"/>
                    <a:gd name="T8" fmla="*/ 0 w 70"/>
                    <a:gd name="T9" fmla="*/ 0 h 71"/>
                    <a:gd name="T10" fmla="*/ 0 w 70"/>
                    <a:gd name="T11" fmla="*/ 0 h 71"/>
                    <a:gd name="T12" fmla="*/ 0 w 70"/>
                    <a:gd name="T13" fmla="*/ 0 h 7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71"/>
                    <a:gd name="T23" fmla="*/ 70 w 70"/>
                    <a:gd name="T24" fmla="*/ 71 h 7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71">
                      <a:moveTo>
                        <a:pt x="70" y="4"/>
                      </a:moveTo>
                      <a:lnTo>
                        <a:pt x="35" y="0"/>
                      </a:lnTo>
                      <a:lnTo>
                        <a:pt x="11" y="26"/>
                      </a:lnTo>
                      <a:lnTo>
                        <a:pt x="0" y="67"/>
                      </a:lnTo>
                      <a:lnTo>
                        <a:pt x="35" y="71"/>
                      </a:lnTo>
                      <a:lnTo>
                        <a:pt x="63" y="5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1654" name="Freeform 14"/>
              <p:cNvSpPr>
                <a:spLocks/>
              </p:cNvSpPr>
              <p:nvPr/>
            </p:nvSpPr>
            <p:spPr bwMode="auto">
              <a:xfrm>
                <a:off x="2016" y="3072"/>
                <a:ext cx="305" cy="379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11647" name="Picture 15" descr="na01476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352"/>
              <a:ext cx="1185" cy="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1619" name="Group 16"/>
          <p:cNvGrpSpPr>
            <a:grpSpLocks/>
          </p:cNvGrpSpPr>
          <p:nvPr/>
        </p:nvGrpSpPr>
        <p:grpSpPr bwMode="auto">
          <a:xfrm>
            <a:off x="3717925" y="4953000"/>
            <a:ext cx="2987675" cy="1409700"/>
            <a:chOff x="2342" y="3120"/>
            <a:chExt cx="1882" cy="888"/>
          </a:xfrm>
        </p:grpSpPr>
        <p:grpSp>
          <p:nvGrpSpPr>
            <p:cNvPr id="111633" name="Group 17"/>
            <p:cNvGrpSpPr>
              <a:grpSpLocks/>
            </p:cNvGrpSpPr>
            <p:nvPr/>
          </p:nvGrpSpPr>
          <p:grpSpPr bwMode="auto">
            <a:xfrm>
              <a:off x="3352" y="3120"/>
              <a:ext cx="872" cy="888"/>
              <a:chOff x="4205" y="3063"/>
              <a:chExt cx="872" cy="888"/>
            </a:xfrm>
          </p:grpSpPr>
          <p:sp>
            <p:nvSpPr>
              <p:cNvPr id="111637" name="Freeform 18"/>
              <p:cNvSpPr>
                <a:spLocks/>
              </p:cNvSpPr>
              <p:nvPr/>
            </p:nvSpPr>
            <p:spPr bwMode="auto">
              <a:xfrm>
                <a:off x="4205" y="3063"/>
                <a:ext cx="872" cy="888"/>
              </a:xfrm>
              <a:custGeom>
                <a:avLst/>
                <a:gdLst>
                  <a:gd name="T0" fmla="*/ 159 w 872"/>
                  <a:gd name="T1" fmla="*/ 175 h 888"/>
                  <a:gd name="T2" fmla="*/ 2 w 872"/>
                  <a:gd name="T3" fmla="*/ 332 h 888"/>
                  <a:gd name="T4" fmla="*/ 146 w 872"/>
                  <a:gd name="T5" fmla="*/ 579 h 888"/>
                  <a:gd name="T6" fmla="*/ 420 w 872"/>
                  <a:gd name="T7" fmla="*/ 790 h 888"/>
                  <a:gd name="T8" fmla="*/ 804 w 872"/>
                  <a:gd name="T9" fmla="*/ 829 h 888"/>
                  <a:gd name="T10" fmla="*/ 831 w 872"/>
                  <a:gd name="T11" fmla="*/ 437 h 888"/>
                  <a:gd name="T12" fmla="*/ 647 w 872"/>
                  <a:gd name="T13" fmla="*/ 44 h 888"/>
                  <a:gd name="T14" fmla="*/ 159 w 872"/>
                  <a:gd name="T15" fmla="*/ 175 h 8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2"/>
                  <a:gd name="T25" fmla="*/ 0 h 888"/>
                  <a:gd name="T26" fmla="*/ 872 w 872"/>
                  <a:gd name="T27" fmla="*/ 888 h 88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2" h="888">
                    <a:moveTo>
                      <a:pt x="159" y="175"/>
                    </a:moveTo>
                    <a:cubicBezTo>
                      <a:pt x="76" y="228"/>
                      <a:pt x="4" y="265"/>
                      <a:pt x="2" y="332"/>
                    </a:cubicBezTo>
                    <a:cubicBezTo>
                      <a:pt x="0" y="399"/>
                      <a:pt x="76" y="503"/>
                      <a:pt x="146" y="579"/>
                    </a:cubicBezTo>
                    <a:cubicBezTo>
                      <a:pt x="216" y="655"/>
                      <a:pt x="310" y="748"/>
                      <a:pt x="420" y="790"/>
                    </a:cubicBezTo>
                    <a:cubicBezTo>
                      <a:pt x="530" y="832"/>
                      <a:pt x="736" y="888"/>
                      <a:pt x="804" y="829"/>
                    </a:cubicBezTo>
                    <a:cubicBezTo>
                      <a:pt x="872" y="770"/>
                      <a:pt x="857" y="568"/>
                      <a:pt x="831" y="437"/>
                    </a:cubicBezTo>
                    <a:cubicBezTo>
                      <a:pt x="805" y="306"/>
                      <a:pt x="759" y="88"/>
                      <a:pt x="647" y="44"/>
                    </a:cubicBezTo>
                    <a:cubicBezTo>
                      <a:pt x="535" y="0"/>
                      <a:pt x="261" y="148"/>
                      <a:pt x="159" y="175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38" name="Text Box 19"/>
              <p:cNvSpPr txBox="1">
                <a:spLocks noChangeArrowheads="1"/>
              </p:cNvSpPr>
              <p:nvPr/>
            </p:nvSpPr>
            <p:spPr bwMode="auto">
              <a:xfrm>
                <a:off x="4704" y="317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111639" name="Text Box 20"/>
              <p:cNvSpPr txBox="1">
                <a:spLocks noChangeArrowheads="1"/>
              </p:cNvSpPr>
              <p:nvPr/>
            </p:nvSpPr>
            <p:spPr bwMode="auto">
              <a:xfrm>
                <a:off x="4490" y="3531"/>
                <a:ext cx="40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111640" name="Text Box 21"/>
              <p:cNvSpPr txBox="1">
                <a:spLocks noChangeArrowheads="1"/>
              </p:cNvSpPr>
              <p:nvPr/>
            </p:nvSpPr>
            <p:spPr bwMode="auto">
              <a:xfrm>
                <a:off x="4247" y="337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111641" name="Text Box 22"/>
              <p:cNvSpPr txBox="1">
                <a:spLocks noChangeArrowheads="1"/>
              </p:cNvSpPr>
              <p:nvPr/>
            </p:nvSpPr>
            <p:spPr bwMode="auto">
              <a:xfrm>
                <a:off x="4512" y="3349"/>
                <a:ext cx="291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62</a:t>
                </a:r>
                <a:endParaRPr lang="en-CA" altLang="en-US" sz="2000" i="0"/>
              </a:p>
            </p:txBody>
          </p:sp>
          <p:sp>
            <p:nvSpPr>
              <p:cNvPr id="111642" name="Text Box 23"/>
              <p:cNvSpPr txBox="1">
                <a:spLocks noChangeArrowheads="1"/>
              </p:cNvSpPr>
              <p:nvPr/>
            </p:nvSpPr>
            <p:spPr bwMode="auto">
              <a:xfrm>
                <a:off x="4764" y="365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  <p:sp>
            <p:nvSpPr>
              <p:cNvPr id="111643" name="Text Box 24"/>
              <p:cNvSpPr txBox="1">
                <a:spLocks noChangeArrowheads="1"/>
              </p:cNvSpPr>
              <p:nvPr/>
            </p:nvSpPr>
            <p:spPr bwMode="auto">
              <a:xfrm>
                <a:off x="4343" y="317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</p:grpSp>
        <p:grpSp>
          <p:nvGrpSpPr>
            <p:cNvPr id="111634" name="Group 25"/>
            <p:cNvGrpSpPr>
              <a:grpSpLocks/>
            </p:cNvGrpSpPr>
            <p:nvPr/>
          </p:nvGrpSpPr>
          <p:grpSpPr bwMode="auto">
            <a:xfrm>
              <a:off x="2342" y="3360"/>
              <a:ext cx="960" cy="336"/>
              <a:chOff x="3072" y="3360"/>
              <a:chExt cx="2352" cy="336"/>
            </a:xfrm>
          </p:grpSpPr>
          <p:sp>
            <p:nvSpPr>
              <p:cNvPr id="111635" name="Text Box 26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4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23,31,52,88</a:t>
                </a:r>
                <a:endParaRPr lang="en-CA" altLang="en-US" sz="2000" i="0"/>
              </a:p>
            </p:txBody>
          </p:sp>
          <p:sp>
            <p:nvSpPr>
              <p:cNvPr id="111636" name="Rectangle 27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111620" name="Group 28"/>
          <p:cNvGrpSpPr>
            <a:grpSpLocks/>
          </p:cNvGrpSpPr>
          <p:nvPr/>
        </p:nvGrpSpPr>
        <p:grpSpPr bwMode="auto">
          <a:xfrm>
            <a:off x="5260975" y="3429000"/>
            <a:ext cx="1384300" cy="1409700"/>
            <a:chOff x="4205" y="3063"/>
            <a:chExt cx="872" cy="888"/>
          </a:xfrm>
        </p:grpSpPr>
        <p:sp>
          <p:nvSpPr>
            <p:cNvPr id="111626" name="Freeform 29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27" name="Text Box 30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11628" name="Text Box 31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1629" name="Text Box 32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1630" name="Text Box 33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11631" name="Text Box 34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  <p:sp>
          <p:nvSpPr>
            <p:cNvPr id="111632" name="Text Box 35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grpSp>
        <p:nvGrpSpPr>
          <p:cNvPr id="111621" name="Group 36"/>
          <p:cNvGrpSpPr>
            <a:grpSpLocks/>
          </p:cNvGrpSpPr>
          <p:nvPr/>
        </p:nvGrpSpPr>
        <p:grpSpPr bwMode="auto">
          <a:xfrm>
            <a:off x="3657600" y="3810000"/>
            <a:ext cx="1524000" cy="533400"/>
            <a:chOff x="3072" y="3360"/>
            <a:chExt cx="2352" cy="336"/>
          </a:xfrm>
        </p:grpSpPr>
        <p:sp>
          <p:nvSpPr>
            <p:cNvPr id="111624" name="Text Box 37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14,52,62,79</a:t>
              </a:r>
              <a:endParaRPr lang="en-CA" altLang="en-US" sz="2000" i="0"/>
            </a:p>
          </p:txBody>
        </p:sp>
        <p:sp>
          <p:nvSpPr>
            <p:cNvPr id="111625" name="Rectangle 38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1622" name="Text Box 39"/>
          <p:cNvSpPr txBox="1">
            <a:spLocks noChangeArrowheads="1"/>
          </p:cNvSpPr>
          <p:nvPr/>
        </p:nvSpPr>
        <p:spPr bwMode="auto">
          <a:xfrm>
            <a:off x="1935163" y="152400"/>
            <a:ext cx="5924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Location Not Determined</a:t>
            </a:r>
          </a:p>
        </p:txBody>
      </p:sp>
      <p:sp>
        <p:nvSpPr>
          <p:cNvPr id="111623" name="Rectangle 40"/>
          <p:cNvSpPr>
            <a:spLocks noChangeArrowheads="1"/>
          </p:cNvSpPr>
          <p:nvPr/>
        </p:nvSpPr>
        <p:spPr bwMode="auto">
          <a:xfrm>
            <a:off x="1219200" y="1965325"/>
            <a:ext cx="67056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Which subset of the elements are sorted, is not specified.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Defining Measure of Progress</a:t>
            </a:r>
            <a:endParaRPr lang="en-CA" altLang="en-US"/>
          </a:p>
        </p:txBody>
      </p:sp>
      <p:sp>
        <p:nvSpPr>
          <p:cNvPr id="112643" name="Freeform 3" descr="Green marble"/>
          <p:cNvSpPr>
            <a:spLocks/>
          </p:cNvSpPr>
          <p:nvPr/>
        </p:nvSpPr>
        <p:spPr bwMode="auto">
          <a:xfrm>
            <a:off x="3124200" y="18288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2644" name="Group 4"/>
          <p:cNvGrpSpPr>
            <a:grpSpLocks/>
          </p:cNvGrpSpPr>
          <p:nvPr/>
        </p:nvGrpSpPr>
        <p:grpSpPr bwMode="auto">
          <a:xfrm>
            <a:off x="5321300" y="2362200"/>
            <a:ext cx="1384300" cy="1409700"/>
            <a:chOff x="4205" y="3063"/>
            <a:chExt cx="872" cy="888"/>
          </a:xfrm>
        </p:grpSpPr>
        <p:sp>
          <p:nvSpPr>
            <p:cNvPr id="112653" name="Freeform 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4" name="Text Box 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2655" name="Text Box 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2656" name="Text Box 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2657" name="Text Box 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12658" name="Text Box 1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2659" name="Text Box 1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grpSp>
        <p:nvGrpSpPr>
          <p:cNvPr id="112645" name="Group 12"/>
          <p:cNvGrpSpPr>
            <a:grpSpLocks/>
          </p:cNvGrpSpPr>
          <p:nvPr/>
        </p:nvGrpSpPr>
        <p:grpSpPr bwMode="auto">
          <a:xfrm>
            <a:off x="3717925" y="2743200"/>
            <a:ext cx="1524000" cy="533400"/>
            <a:chOff x="3072" y="3360"/>
            <a:chExt cx="2352" cy="336"/>
          </a:xfrm>
        </p:grpSpPr>
        <p:sp>
          <p:nvSpPr>
            <p:cNvPr id="112651" name="Text Box 13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2652" name="Rectangle 14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5334000" y="3733800"/>
            <a:ext cx="1524000" cy="1600200"/>
            <a:chOff x="3360" y="2352"/>
            <a:chExt cx="960" cy="1008"/>
          </a:xfrm>
        </p:grpSpPr>
        <p:grpSp>
          <p:nvGrpSpPr>
            <p:cNvPr id="112647" name="Group 15"/>
            <p:cNvGrpSpPr>
              <a:grpSpLocks/>
            </p:cNvGrpSpPr>
            <p:nvPr/>
          </p:nvGrpSpPr>
          <p:grpSpPr bwMode="auto">
            <a:xfrm>
              <a:off x="3456" y="2688"/>
              <a:ext cx="768" cy="672"/>
              <a:chOff x="1584" y="3063"/>
              <a:chExt cx="768" cy="672"/>
            </a:xfrm>
          </p:grpSpPr>
          <p:sp>
            <p:nvSpPr>
              <p:cNvPr id="112649" name="AutoShape 16"/>
              <p:cNvSpPr>
                <a:spLocks noChangeArrowheads="1"/>
              </p:cNvSpPr>
              <p:nvPr/>
            </p:nvSpPr>
            <p:spPr bwMode="auto">
              <a:xfrm>
                <a:off x="1584" y="3063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6 elements</a:t>
                </a:r>
              </a:p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to school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2650" name="Line 17"/>
              <p:cNvSpPr>
                <a:spLocks noChangeShapeType="1"/>
              </p:cNvSpPr>
              <p:nvPr/>
            </p:nvSpPr>
            <p:spPr bwMode="auto">
              <a:xfrm>
                <a:off x="1968" y="3591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12648" name="AutoShape 18"/>
            <p:cNvSpPr>
              <a:spLocks/>
            </p:cNvSpPr>
            <p:nvPr/>
          </p:nvSpPr>
          <p:spPr bwMode="auto">
            <a:xfrm rot="-5400000">
              <a:off x="3648" y="2064"/>
              <a:ext cx="384" cy="960"/>
            </a:xfrm>
            <a:prstGeom prst="leftBrace">
              <a:avLst>
                <a:gd name="adj1" fmla="val 20833"/>
                <a:gd name="adj2" fmla="val 49824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113667" name="Freeform 3" descr="Green marble"/>
          <p:cNvSpPr>
            <a:spLocks/>
          </p:cNvSpPr>
          <p:nvPr/>
        </p:nvSpPr>
        <p:spPr bwMode="auto">
          <a:xfrm>
            <a:off x="228600" y="26670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68" name="Freeform 4"/>
          <p:cNvSpPr>
            <a:spLocks/>
          </p:cNvSpPr>
          <p:nvPr/>
        </p:nvSpPr>
        <p:spPr bwMode="auto">
          <a:xfrm>
            <a:off x="2425700" y="32004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9" name="Text Box 5"/>
          <p:cNvSpPr txBox="1">
            <a:spLocks noChangeArrowheads="1"/>
          </p:cNvSpPr>
          <p:nvPr/>
        </p:nvSpPr>
        <p:spPr bwMode="auto">
          <a:xfrm>
            <a:off x="2878138" y="39433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13670" name="Text Box 6"/>
          <p:cNvSpPr txBox="1">
            <a:spLocks noChangeArrowheads="1"/>
          </p:cNvSpPr>
          <p:nvPr/>
        </p:nvSpPr>
        <p:spPr bwMode="auto">
          <a:xfrm>
            <a:off x="2492375" y="36972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13671" name="Text Box 7"/>
          <p:cNvSpPr txBox="1">
            <a:spLocks noChangeArrowheads="1"/>
          </p:cNvSpPr>
          <p:nvPr/>
        </p:nvSpPr>
        <p:spPr bwMode="auto">
          <a:xfrm>
            <a:off x="2913063" y="36544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62</a:t>
            </a:r>
            <a:endParaRPr lang="en-CA" altLang="en-US" sz="2000" i="0"/>
          </a:p>
        </p:txBody>
      </p:sp>
      <p:sp>
        <p:nvSpPr>
          <p:cNvPr id="113672" name="Text Box 8"/>
          <p:cNvSpPr txBox="1">
            <a:spLocks noChangeArrowheads="1"/>
          </p:cNvSpPr>
          <p:nvPr/>
        </p:nvSpPr>
        <p:spPr bwMode="auto">
          <a:xfrm>
            <a:off x="3313113" y="41417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13673" name="Group 9"/>
          <p:cNvGrpSpPr>
            <a:grpSpLocks/>
          </p:cNvGrpSpPr>
          <p:nvPr/>
        </p:nvGrpSpPr>
        <p:grpSpPr bwMode="auto">
          <a:xfrm>
            <a:off x="822325" y="3581400"/>
            <a:ext cx="1524000" cy="533400"/>
            <a:chOff x="3072" y="3360"/>
            <a:chExt cx="2352" cy="336"/>
          </a:xfrm>
        </p:grpSpPr>
        <p:sp>
          <p:nvSpPr>
            <p:cNvPr id="113685" name="Text Box 10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3686" name="Rectangle 11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3674" name="Text Box 12"/>
          <p:cNvSpPr txBox="1">
            <a:spLocks noChangeArrowheads="1"/>
          </p:cNvSpPr>
          <p:nvPr/>
        </p:nvSpPr>
        <p:spPr bwMode="auto">
          <a:xfrm>
            <a:off x="3217863" y="33845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13675" name="Text Box 13"/>
          <p:cNvSpPr txBox="1">
            <a:spLocks noChangeArrowheads="1"/>
          </p:cNvSpPr>
          <p:nvPr/>
        </p:nvSpPr>
        <p:spPr bwMode="auto">
          <a:xfrm>
            <a:off x="2644775" y="33750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grpSp>
        <p:nvGrpSpPr>
          <p:cNvPr id="113676" name="Group 14"/>
          <p:cNvGrpSpPr>
            <a:grpSpLocks/>
          </p:cNvGrpSpPr>
          <p:nvPr/>
        </p:nvGrpSpPr>
        <p:grpSpPr bwMode="auto">
          <a:xfrm>
            <a:off x="4267200" y="2895600"/>
            <a:ext cx="1143000" cy="1524000"/>
            <a:chOff x="1681" y="3036"/>
            <a:chExt cx="512" cy="1103"/>
          </a:xfrm>
        </p:grpSpPr>
        <p:sp>
          <p:nvSpPr>
            <p:cNvPr id="113677" name="Freeform 15"/>
            <p:cNvSpPr>
              <a:spLocks/>
            </p:cNvSpPr>
            <p:nvPr/>
          </p:nvSpPr>
          <p:spPr bwMode="auto">
            <a:xfrm>
              <a:off x="1844" y="3178"/>
              <a:ext cx="200" cy="222"/>
            </a:xfrm>
            <a:custGeom>
              <a:avLst/>
              <a:gdLst>
                <a:gd name="T0" fmla="*/ 0 w 601"/>
                <a:gd name="T1" fmla="*/ 0 h 667"/>
                <a:gd name="T2" fmla="*/ 0 w 601"/>
                <a:gd name="T3" fmla="*/ 0 h 667"/>
                <a:gd name="T4" fmla="*/ 0 w 601"/>
                <a:gd name="T5" fmla="*/ 0 h 667"/>
                <a:gd name="T6" fmla="*/ 0 w 601"/>
                <a:gd name="T7" fmla="*/ 0 h 667"/>
                <a:gd name="T8" fmla="*/ 0 w 601"/>
                <a:gd name="T9" fmla="*/ 0 h 667"/>
                <a:gd name="T10" fmla="*/ 0 w 601"/>
                <a:gd name="T11" fmla="*/ 0 h 667"/>
                <a:gd name="T12" fmla="*/ 0 w 601"/>
                <a:gd name="T13" fmla="*/ 0 h 667"/>
                <a:gd name="T14" fmla="*/ 0 w 601"/>
                <a:gd name="T15" fmla="*/ 0 h 667"/>
                <a:gd name="T16" fmla="*/ 0 w 601"/>
                <a:gd name="T17" fmla="*/ 0 h 667"/>
                <a:gd name="T18" fmla="*/ 0 w 601"/>
                <a:gd name="T19" fmla="*/ 0 h 667"/>
                <a:gd name="T20" fmla="*/ 0 w 601"/>
                <a:gd name="T21" fmla="*/ 0 h 667"/>
                <a:gd name="T22" fmla="*/ 0 w 601"/>
                <a:gd name="T23" fmla="*/ 0 h 667"/>
                <a:gd name="T24" fmla="*/ 0 w 601"/>
                <a:gd name="T25" fmla="*/ 0 h 667"/>
                <a:gd name="T26" fmla="*/ 0 w 601"/>
                <a:gd name="T27" fmla="*/ 0 h 667"/>
                <a:gd name="T28" fmla="*/ 0 w 601"/>
                <a:gd name="T29" fmla="*/ 0 h 667"/>
                <a:gd name="T30" fmla="*/ 0 w 601"/>
                <a:gd name="T31" fmla="*/ 0 h 667"/>
                <a:gd name="T32" fmla="*/ 0 w 601"/>
                <a:gd name="T33" fmla="*/ 0 h 667"/>
                <a:gd name="T34" fmla="*/ 0 w 601"/>
                <a:gd name="T35" fmla="*/ 0 h 667"/>
                <a:gd name="T36" fmla="*/ 0 w 601"/>
                <a:gd name="T37" fmla="*/ 0 h 667"/>
                <a:gd name="T38" fmla="*/ 0 w 601"/>
                <a:gd name="T39" fmla="*/ 0 h 667"/>
                <a:gd name="T40" fmla="*/ 0 w 601"/>
                <a:gd name="T41" fmla="*/ 0 h 667"/>
                <a:gd name="T42" fmla="*/ 0 w 601"/>
                <a:gd name="T43" fmla="*/ 0 h 6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1"/>
                <a:gd name="T67" fmla="*/ 0 h 667"/>
                <a:gd name="T68" fmla="*/ 601 w 601"/>
                <a:gd name="T69" fmla="*/ 667 h 66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1" h="667">
                  <a:moveTo>
                    <a:pt x="313" y="154"/>
                  </a:moveTo>
                  <a:lnTo>
                    <a:pt x="260" y="85"/>
                  </a:lnTo>
                  <a:lnTo>
                    <a:pt x="187" y="34"/>
                  </a:lnTo>
                  <a:lnTo>
                    <a:pt x="121" y="0"/>
                  </a:lnTo>
                  <a:lnTo>
                    <a:pt x="68" y="9"/>
                  </a:lnTo>
                  <a:lnTo>
                    <a:pt x="30" y="47"/>
                  </a:lnTo>
                  <a:lnTo>
                    <a:pt x="0" y="163"/>
                  </a:lnTo>
                  <a:lnTo>
                    <a:pt x="12" y="296"/>
                  </a:lnTo>
                  <a:lnTo>
                    <a:pt x="43" y="423"/>
                  </a:lnTo>
                  <a:lnTo>
                    <a:pt x="78" y="522"/>
                  </a:lnTo>
                  <a:lnTo>
                    <a:pt x="143" y="625"/>
                  </a:lnTo>
                  <a:lnTo>
                    <a:pt x="200" y="667"/>
                  </a:lnTo>
                  <a:lnTo>
                    <a:pt x="278" y="667"/>
                  </a:lnTo>
                  <a:lnTo>
                    <a:pt x="356" y="638"/>
                  </a:lnTo>
                  <a:lnTo>
                    <a:pt x="396" y="564"/>
                  </a:lnTo>
                  <a:lnTo>
                    <a:pt x="417" y="471"/>
                  </a:lnTo>
                  <a:lnTo>
                    <a:pt x="409" y="355"/>
                  </a:lnTo>
                  <a:lnTo>
                    <a:pt x="592" y="368"/>
                  </a:lnTo>
                  <a:lnTo>
                    <a:pt x="601" y="317"/>
                  </a:lnTo>
                  <a:lnTo>
                    <a:pt x="392" y="296"/>
                  </a:lnTo>
                  <a:lnTo>
                    <a:pt x="339" y="176"/>
                  </a:lnTo>
                  <a:lnTo>
                    <a:pt x="313" y="1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8" name="Freeform 16"/>
            <p:cNvSpPr>
              <a:spLocks/>
            </p:cNvSpPr>
            <p:nvPr/>
          </p:nvSpPr>
          <p:spPr bwMode="auto">
            <a:xfrm>
              <a:off x="1681" y="3121"/>
              <a:ext cx="231" cy="356"/>
            </a:xfrm>
            <a:custGeom>
              <a:avLst/>
              <a:gdLst>
                <a:gd name="T0" fmla="*/ 0 w 692"/>
                <a:gd name="T1" fmla="*/ 0 h 1069"/>
                <a:gd name="T2" fmla="*/ 0 w 692"/>
                <a:gd name="T3" fmla="*/ 0 h 1069"/>
                <a:gd name="T4" fmla="*/ 0 w 692"/>
                <a:gd name="T5" fmla="*/ 0 h 1069"/>
                <a:gd name="T6" fmla="*/ 0 w 692"/>
                <a:gd name="T7" fmla="*/ 0 h 1069"/>
                <a:gd name="T8" fmla="*/ 0 w 692"/>
                <a:gd name="T9" fmla="*/ 0 h 1069"/>
                <a:gd name="T10" fmla="*/ 0 w 692"/>
                <a:gd name="T11" fmla="*/ 0 h 1069"/>
                <a:gd name="T12" fmla="*/ 0 w 692"/>
                <a:gd name="T13" fmla="*/ 0 h 1069"/>
                <a:gd name="T14" fmla="*/ 0 w 692"/>
                <a:gd name="T15" fmla="*/ 0 h 1069"/>
                <a:gd name="T16" fmla="*/ 0 w 692"/>
                <a:gd name="T17" fmla="*/ 0 h 1069"/>
                <a:gd name="T18" fmla="*/ 0 w 692"/>
                <a:gd name="T19" fmla="*/ 0 h 1069"/>
                <a:gd name="T20" fmla="*/ 0 w 692"/>
                <a:gd name="T21" fmla="*/ 0 h 1069"/>
                <a:gd name="T22" fmla="*/ 0 w 692"/>
                <a:gd name="T23" fmla="*/ 0 h 1069"/>
                <a:gd name="T24" fmla="*/ 0 w 692"/>
                <a:gd name="T25" fmla="*/ 0 h 1069"/>
                <a:gd name="T26" fmla="*/ 0 w 692"/>
                <a:gd name="T27" fmla="*/ 0 h 1069"/>
                <a:gd name="T28" fmla="*/ 0 w 692"/>
                <a:gd name="T29" fmla="*/ 0 h 1069"/>
                <a:gd name="T30" fmla="*/ 0 w 692"/>
                <a:gd name="T31" fmla="*/ 0 h 1069"/>
                <a:gd name="T32" fmla="*/ 0 w 692"/>
                <a:gd name="T33" fmla="*/ 0 h 1069"/>
                <a:gd name="T34" fmla="*/ 0 w 692"/>
                <a:gd name="T35" fmla="*/ 0 h 1069"/>
                <a:gd name="T36" fmla="*/ 0 w 692"/>
                <a:gd name="T37" fmla="*/ 0 h 1069"/>
                <a:gd name="T38" fmla="*/ 0 w 692"/>
                <a:gd name="T39" fmla="*/ 0 h 1069"/>
                <a:gd name="T40" fmla="*/ 0 w 692"/>
                <a:gd name="T41" fmla="*/ 0 h 1069"/>
                <a:gd name="T42" fmla="*/ 0 w 692"/>
                <a:gd name="T43" fmla="*/ 0 h 1069"/>
                <a:gd name="T44" fmla="*/ 0 w 692"/>
                <a:gd name="T45" fmla="*/ 0 h 1069"/>
                <a:gd name="T46" fmla="*/ 0 w 692"/>
                <a:gd name="T47" fmla="*/ 0 h 1069"/>
                <a:gd name="T48" fmla="*/ 0 w 692"/>
                <a:gd name="T49" fmla="*/ 0 h 1069"/>
                <a:gd name="T50" fmla="*/ 0 w 692"/>
                <a:gd name="T51" fmla="*/ 0 h 1069"/>
                <a:gd name="T52" fmla="*/ 0 w 692"/>
                <a:gd name="T53" fmla="*/ 0 h 1069"/>
                <a:gd name="T54" fmla="*/ 0 w 692"/>
                <a:gd name="T55" fmla="*/ 0 h 1069"/>
                <a:gd name="T56" fmla="*/ 0 w 692"/>
                <a:gd name="T57" fmla="*/ 0 h 1069"/>
                <a:gd name="T58" fmla="*/ 0 w 692"/>
                <a:gd name="T59" fmla="*/ 0 h 1069"/>
                <a:gd name="T60" fmla="*/ 0 w 692"/>
                <a:gd name="T61" fmla="*/ 0 h 1069"/>
                <a:gd name="T62" fmla="*/ 0 w 692"/>
                <a:gd name="T63" fmla="*/ 0 h 1069"/>
                <a:gd name="T64" fmla="*/ 0 w 692"/>
                <a:gd name="T65" fmla="*/ 0 h 1069"/>
                <a:gd name="T66" fmla="*/ 0 w 692"/>
                <a:gd name="T67" fmla="*/ 0 h 1069"/>
                <a:gd name="T68" fmla="*/ 0 w 692"/>
                <a:gd name="T69" fmla="*/ 0 h 1069"/>
                <a:gd name="T70" fmla="*/ 0 w 692"/>
                <a:gd name="T71" fmla="*/ 0 h 1069"/>
                <a:gd name="T72" fmla="*/ 0 w 692"/>
                <a:gd name="T73" fmla="*/ 0 h 1069"/>
                <a:gd name="T74" fmla="*/ 0 w 692"/>
                <a:gd name="T75" fmla="*/ 0 h 1069"/>
                <a:gd name="T76" fmla="*/ 0 w 692"/>
                <a:gd name="T77" fmla="*/ 0 h 1069"/>
                <a:gd name="T78" fmla="*/ 0 w 692"/>
                <a:gd name="T79" fmla="*/ 0 h 1069"/>
                <a:gd name="T80" fmla="*/ 0 w 692"/>
                <a:gd name="T81" fmla="*/ 0 h 1069"/>
                <a:gd name="T82" fmla="*/ 0 w 692"/>
                <a:gd name="T83" fmla="*/ 0 h 1069"/>
                <a:gd name="T84" fmla="*/ 0 w 692"/>
                <a:gd name="T85" fmla="*/ 0 h 1069"/>
                <a:gd name="T86" fmla="*/ 0 w 692"/>
                <a:gd name="T87" fmla="*/ 0 h 1069"/>
                <a:gd name="T88" fmla="*/ 0 w 692"/>
                <a:gd name="T89" fmla="*/ 0 h 10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92"/>
                <a:gd name="T136" fmla="*/ 0 h 1069"/>
                <a:gd name="T137" fmla="*/ 692 w 692"/>
                <a:gd name="T138" fmla="*/ 1069 h 10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92" h="1069">
                  <a:moveTo>
                    <a:pt x="403" y="25"/>
                  </a:moveTo>
                  <a:lnTo>
                    <a:pt x="490" y="0"/>
                  </a:lnTo>
                  <a:lnTo>
                    <a:pt x="560" y="4"/>
                  </a:lnTo>
                  <a:lnTo>
                    <a:pt x="613" y="42"/>
                  </a:lnTo>
                  <a:lnTo>
                    <a:pt x="648" y="102"/>
                  </a:lnTo>
                  <a:lnTo>
                    <a:pt x="635" y="165"/>
                  </a:lnTo>
                  <a:lnTo>
                    <a:pt x="586" y="165"/>
                  </a:lnTo>
                  <a:lnTo>
                    <a:pt x="599" y="114"/>
                  </a:lnTo>
                  <a:lnTo>
                    <a:pt x="560" y="68"/>
                  </a:lnTo>
                  <a:lnTo>
                    <a:pt x="522" y="51"/>
                  </a:lnTo>
                  <a:lnTo>
                    <a:pt x="456" y="68"/>
                  </a:lnTo>
                  <a:lnTo>
                    <a:pt x="482" y="119"/>
                  </a:lnTo>
                  <a:lnTo>
                    <a:pt x="490" y="165"/>
                  </a:lnTo>
                  <a:lnTo>
                    <a:pt x="482" y="205"/>
                  </a:lnTo>
                  <a:lnTo>
                    <a:pt x="417" y="222"/>
                  </a:lnTo>
                  <a:lnTo>
                    <a:pt x="347" y="209"/>
                  </a:lnTo>
                  <a:lnTo>
                    <a:pt x="334" y="179"/>
                  </a:lnTo>
                  <a:lnTo>
                    <a:pt x="260" y="260"/>
                  </a:lnTo>
                  <a:lnTo>
                    <a:pt x="217" y="350"/>
                  </a:lnTo>
                  <a:lnTo>
                    <a:pt x="156" y="465"/>
                  </a:lnTo>
                  <a:lnTo>
                    <a:pt x="117" y="568"/>
                  </a:lnTo>
                  <a:lnTo>
                    <a:pt x="100" y="667"/>
                  </a:lnTo>
                  <a:lnTo>
                    <a:pt x="113" y="718"/>
                  </a:lnTo>
                  <a:lnTo>
                    <a:pt x="182" y="783"/>
                  </a:lnTo>
                  <a:lnTo>
                    <a:pt x="326" y="838"/>
                  </a:lnTo>
                  <a:lnTo>
                    <a:pt x="403" y="863"/>
                  </a:lnTo>
                  <a:lnTo>
                    <a:pt x="482" y="876"/>
                  </a:lnTo>
                  <a:lnTo>
                    <a:pt x="599" y="923"/>
                  </a:lnTo>
                  <a:lnTo>
                    <a:pt x="686" y="954"/>
                  </a:lnTo>
                  <a:lnTo>
                    <a:pt x="692" y="1013"/>
                  </a:lnTo>
                  <a:lnTo>
                    <a:pt x="648" y="1056"/>
                  </a:lnTo>
                  <a:lnTo>
                    <a:pt x="596" y="1069"/>
                  </a:lnTo>
                  <a:lnTo>
                    <a:pt x="517" y="1030"/>
                  </a:lnTo>
                  <a:lnTo>
                    <a:pt x="334" y="936"/>
                  </a:lnTo>
                  <a:lnTo>
                    <a:pt x="182" y="872"/>
                  </a:lnTo>
                  <a:lnTo>
                    <a:pt x="77" y="800"/>
                  </a:lnTo>
                  <a:lnTo>
                    <a:pt x="8" y="735"/>
                  </a:lnTo>
                  <a:lnTo>
                    <a:pt x="0" y="658"/>
                  </a:lnTo>
                  <a:lnTo>
                    <a:pt x="38" y="555"/>
                  </a:lnTo>
                  <a:lnTo>
                    <a:pt x="117" y="401"/>
                  </a:lnTo>
                  <a:lnTo>
                    <a:pt x="190" y="273"/>
                  </a:lnTo>
                  <a:lnTo>
                    <a:pt x="282" y="140"/>
                  </a:lnTo>
                  <a:lnTo>
                    <a:pt x="352" y="63"/>
                  </a:lnTo>
                  <a:lnTo>
                    <a:pt x="439" y="25"/>
                  </a:lnTo>
                  <a:lnTo>
                    <a:pt x="403" y="2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9" name="Freeform 17"/>
            <p:cNvSpPr>
              <a:spLocks/>
            </p:cNvSpPr>
            <p:nvPr/>
          </p:nvSpPr>
          <p:spPr bwMode="auto">
            <a:xfrm>
              <a:off x="1898" y="3416"/>
              <a:ext cx="121" cy="335"/>
            </a:xfrm>
            <a:custGeom>
              <a:avLst/>
              <a:gdLst>
                <a:gd name="T0" fmla="*/ 0 w 362"/>
                <a:gd name="T1" fmla="*/ 0 h 1004"/>
                <a:gd name="T2" fmla="*/ 0 w 362"/>
                <a:gd name="T3" fmla="*/ 0 h 1004"/>
                <a:gd name="T4" fmla="*/ 0 w 362"/>
                <a:gd name="T5" fmla="*/ 0 h 1004"/>
                <a:gd name="T6" fmla="*/ 0 w 362"/>
                <a:gd name="T7" fmla="*/ 0 h 1004"/>
                <a:gd name="T8" fmla="*/ 0 w 362"/>
                <a:gd name="T9" fmla="*/ 0 h 1004"/>
                <a:gd name="T10" fmla="*/ 0 w 362"/>
                <a:gd name="T11" fmla="*/ 0 h 1004"/>
                <a:gd name="T12" fmla="*/ 0 w 362"/>
                <a:gd name="T13" fmla="*/ 0 h 1004"/>
                <a:gd name="T14" fmla="*/ 0 w 362"/>
                <a:gd name="T15" fmla="*/ 0 h 1004"/>
                <a:gd name="T16" fmla="*/ 0 w 362"/>
                <a:gd name="T17" fmla="*/ 0 h 1004"/>
                <a:gd name="T18" fmla="*/ 0 w 362"/>
                <a:gd name="T19" fmla="*/ 0 h 1004"/>
                <a:gd name="T20" fmla="*/ 0 w 362"/>
                <a:gd name="T21" fmla="*/ 0 h 1004"/>
                <a:gd name="T22" fmla="*/ 0 w 362"/>
                <a:gd name="T23" fmla="*/ 0 h 1004"/>
                <a:gd name="T24" fmla="*/ 0 w 362"/>
                <a:gd name="T25" fmla="*/ 0 h 1004"/>
                <a:gd name="T26" fmla="*/ 0 w 362"/>
                <a:gd name="T27" fmla="*/ 0 h 1004"/>
                <a:gd name="T28" fmla="*/ 0 w 362"/>
                <a:gd name="T29" fmla="*/ 0 h 1004"/>
                <a:gd name="T30" fmla="*/ 0 w 362"/>
                <a:gd name="T31" fmla="*/ 0 h 1004"/>
                <a:gd name="T32" fmla="*/ 0 w 362"/>
                <a:gd name="T33" fmla="*/ 0 h 1004"/>
                <a:gd name="T34" fmla="*/ 0 w 362"/>
                <a:gd name="T35" fmla="*/ 0 h 1004"/>
                <a:gd name="T36" fmla="*/ 0 w 362"/>
                <a:gd name="T37" fmla="*/ 0 h 1004"/>
                <a:gd name="T38" fmla="*/ 0 w 362"/>
                <a:gd name="T39" fmla="*/ 0 h 1004"/>
                <a:gd name="T40" fmla="*/ 0 w 362"/>
                <a:gd name="T41" fmla="*/ 0 h 1004"/>
                <a:gd name="T42" fmla="*/ 0 w 362"/>
                <a:gd name="T43" fmla="*/ 0 h 1004"/>
                <a:gd name="T44" fmla="*/ 0 w 362"/>
                <a:gd name="T45" fmla="*/ 0 h 10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2"/>
                <a:gd name="T70" fmla="*/ 0 h 1004"/>
                <a:gd name="T71" fmla="*/ 362 w 362"/>
                <a:gd name="T72" fmla="*/ 1004 h 100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2" h="1004">
                  <a:moveTo>
                    <a:pt x="22" y="78"/>
                  </a:moveTo>
                  <a:lnTo>
                    <a:pt x="36" y="27"/>
                  </a:lnTo>
                  <a:lnTo>
                    <a:pt x="92" y="0"/>
                  </a:lnTo>
                  <a:lnTo>
                    <a:pt x="143" y="0"/>
                  </a:lnTo>
                  <a:lnTo>
                    <a:pt x="209" y="39"/>
                  </a:lnTo>
                  <a:lnTo>
                    <a:pt x="271" y="129"/>
                  </a:lnTo>
                  <a:lnTo>
                    <a:pt x="314" y="223"/>
                  </a:lnTo>
                  <a:lnTo>
                    <a:pt x="335" y="350"/>
                  </a:lnTo>
                  <a:lnTo>
                    <a:pt x="354" y="500"/>
                  </a:lnTo>
                  <a:lnTo>
                    <a:pt x="362" y="645"/>
                  </a:lnTo>
                  <a:lnTo>
                    <a:pt x="362" y="833"/>
                  </a:lnTo>
                  <a:lnTo>
                    <a:pt x="335" y="949"/>
                  </a:lnTo>
                  <a:lnTo>
                    <a:pt x="288" y="991"/>
                  </a:lnTo>
                  <a:lnTo>
                    <a:pt x="205" y="1004"/>
                  </a:lnTo>
                  <a:lnTo>
                    <a:pt x="118" y="1001"/>
                  </a:lnTo>
                  <a:lnTo>
                    <a:pt x="74" y="949"/>
                  </a:lnTo>
                  <a:lnTo>
                    <a:pt x="49" y="860"/>
                  </a:lnTo>
                  <a:lnTo>
                    <a:pt x="26" y="770"/>
                  </a:lnTo>
                  <a:lnTo>
                    <a:pt x="9" y="607"/>
                  </a:lnTo>
                  <a:lnTo>
                    <a:pt x="0" y="424"/>
                  </a:lnTo>
                  <a:lnTo>
                    <a:pt x="0" y="210"/>
                  </a:lnTo>
                  <a:lnTo>
                    <a:pt x="22" y="116"/>
                  </a:lnTo>
                  <a:lnTo>
                    <a:pt x="22" y="7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0" name="Freeform 18"/>
            <p:cNvSpPr>
              <a:spLocks/>
            </p:cNvSpPr>
            <p:nvPr/>
          </p:nvSpPr>
          <p:spPr bwMode="auto">
            <a:xfrm>
              <a:off x="1954" y="3425"/>
              <a:ext cx="184" cy="257"/>
            </a:xfrm>
            <a:custGeom>
              <a:avLst/>
              <a:gdLst>
                <a:gd name="T0" fmla="*/ 0 w 553"/>
                <a:gd name="T1" fmla="*/ 0 h 771"/>
                <a:gd name="T2" fmla="*/ 0 w 553"/>
                <a:gd name="T3" fmla="*/ 0 h 771"/>
                <a:gd name="T4" fmla="*/ 0 w 553"/>
                <a:gd name="T5" fmla="*/ 0 h 771"/>
                <a:gd name="T6" fmla="*/ 0 w 553"/>
                <a:gd name="T7" fmla="*/ 0 h 771"/>
                <a:gd name="T8" fmla="*/ 0 w 553"/>
                <a:gd name="T9" fmla="*/ 0 h 771"/>
                <a:gd name="T10" fmla="*/ 0 w 553"/>
                <a:gd name="T11" fmla="*/ 0 h 771"/>
                <a:gd name="T12" fmla="*/ 0 w 553"/>
                <a:gd name="T13" fmla="*/ 0 h 771"/>
                <a:gd name="T14" fmla="*/ 0 w 553"/>
                <a:gd name="T15" fmla="*/ 0 h 771"/>
                <a:gd name="T16" fmla="*/ 0 w 553"/>
                <a:gd name="T17" fmla="*/ 0 h 771"/>
                <a:gd name="T18" fmla="*/ 0 w 553"/>
                <a:gd name="T19" fmla="*/ 0 h 771"/>
                <a:gd name="T20" fmla="*/ 0 w 553"/>
                <a:gd name="T21" fmla="*/ 0 h 771"/>
                <a:gd name="T22" fmla="*/ 0 w 553"/>
                <a:gd name="T23" fmla="*/ 0 h 771"/>
                <a:gd name="T24" fmla="*/ 0 w 553"/>
                <a:gd name="T25" fmla="*/ 0 h 771"/>
                <a:gd name="T26" fmla="*/ 0 w 553"/>
                <a:gd name="T27" fmla="*/ 0 h 771"/>
                <a:gd name="T28" fmla="*/ 0 w 553"/>
                <a:gd name="T29" fmla="*/ 0 h 771"/>
                <a:gd name="T30" fmla="*/ 0 w 553"/>
                <a:gd name="T31" fmla="*/ 0 h 771"/>
                <a:gd name="T32" fmla="*/ 0 w 553"/>
                <a:gd name="T33" fmla="*/ 0 h 771"/>
                <a:gd name="T34" fmla="*/ 0 w 553"/>
                <a:gd name="T35" fmla="*/ 0 h 771"/>
                <a:gd name="T36" fmla="*/ 0 w 553"/>
                <a:gd name="T37" fmla="*/ 0 h 771"/>
                <a:gd name="T38" fmla="*/ 0 w 553"/>
                <a:gd name="T39" fmla="*/ 0 h 771"/>
                <a:gd name="T40" fmla="*/ 0 w 553"/>
                <a:gd name="T41" fmla="*/ 0 h 771"/>
                <a:gd name="T42" fmla="*/ 0 w 553"/>
                <a:gd name="T43" fmla="*/ 0 h 771"/>
                <a:gd name="T44" fmla="*/ 0 w 553"/>
                <a:gd name="T45" fmla="*/ 0 h 771"/>
                <a:gd name="T46" fmla="*/ 0 w 553"/>
                <a:gd name="T47" fmla="*/ 0 h 771"/>
                <a:gd name="T48" fmla="*/ 0 w 553"/>
                <a:gd name="T49" fmla="*/ 0 h 771"/>
                <a:gd name="T50" fmla="*/ 0 w 553"/>
                <a:gd name="T51" fmla="*/ 0 h 771"/>
                <a:gd name="T52" fmla="*/ 0 w 553"/>
                <a:gd name="T53" fmla="*/ 0 h 771"/>
                <a:gd name="T54" fmla="*/ 0 w 553"/>
                <a:gd name="T55" fmla="*/ 0 h 771"/>
                <a:gd name="T56" fmla="*/ 0 w 553"/>
                <a:gd name="T57" fmla="*/ 0 h 771"/>
                <a:gd name="T58" fmla="*/ 0 w 553"/>
                <a:gd name="T59" fmla="*/ 0 h 771"/>
                <a:gd name="T60" fmla="*/ 0 w 553"/>
                <a:gd name="T61" fmla="*/ 0 h 771"/>
                <a:gd name="T62" fmla="*/ 0 w 553"/>
                <a:gd name="T63" fmla="*/ 0 h 771"/>
                <a:gd name="T64" fmla="*/ 0 w 553"/>
                <a:gd name="T65" fmla="*/ 0 h 771"/>
                <a:gd name="T66" fmla="*/ 0 w 553"/>
                <a:gd name="T67" fmla="*/ 0 h 771"/>
                <a:gd name="T68" fmla="*/ 0 w 553"/>
                <a:gd name="T69" fmla="*/ 0 h 7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3"/>
                <a:gd name="T106" fmla="*/ 0 h 771"/>
                <a:gd name="T107" fmla="*/ 553 w 553"/>
                <a:gd name="T108" fmla="*/ 771 h 7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3" h="771">
                  <a:moveTo>
                    <a:pt x="30" y="0"/>
                  </a:moveTo>
                  <a:lnTo>
                    <a:pt x="143" y="13"/>
                  </a:lnTo>
                  <a:lnTo>
                    <a:pt x="261" y="34"/>
                  </a:lnTo>
                  <a:lnTo>
                    <a:pt x="383" y="103"/>
                  </a:lnTo>
                  <a:lnTo>
                    <a:pt x="470" y="154"/>
                  </a:lnTo>
                  <a:lnTo>
                    <a:pt x="526" y="228"/>
                  </a:lnTo>
                  <a:lnTo>
                    <a:pt x="553" y="270"/>
                  </a:lnTo>
                  <a:lnTo>
                    <a:pt x="500" y="395"/>
                  </a:lnTo>
                  <a:lnTo>
                    <a:pt x="417" y="471"/>
                  </a:lnTo>
                  <a:lnTo>
                    <a:pt x="317" y="526"/>
                  </a:lnTo>
                  <a:lnTo>
                    <a:pt x="265" y="561"/>
                  </a:lnTo>
                  <a:lnTo>
                    <a:pt x="174" y="578"/>
                  </a:lnTo>
                  <a:lnTo>
                    <a:pt x="170" y="612"/>
                  </a:lnTo>
                  <a:lnTo>
                    <a:pt x="240" y="642"/>
                  </a:lnTo>
                  <a:lnTo>
                    <a:pt x="339" y="669"/>
                  </a:lnTo>
                  <a:lnTo>
                    <a:pt x="434" y="720"/>
                  </a:lnTo>
                  <a:lnTo>
                    <a:pt x="396" y="758"/>
                  </a:lnTo>
                  <a:lnTo>
                    <a:pt x="357" y="771"/>
                  </a:lnTo>
                  <a:lnTo>
                    <a:pt x="300" y="715"/>
                  </a:lnTo>
                  <a:lnTo>
                    <a:pt x="213" y="680"/>
                  </a:lnTo>
                  <a:lnTo>
                    <a:pt x="143" y="655"/>
                  </a:lnTo>
                  <a:lnTo>
                    <a:pt x="143" y="604"/>
                  </a:lnTo>
                  <a:lnTo>
                    <a:pt x="157" y="549"/>
                  </a:lnTo>
                  <a:lnTo>
                    <a:pt x="200" y="526"/>
                  </a:lnTo>
                  <a:lnTo>
                    <a:pt x="339" y="471"/>
                  </a:lnTo>
                  <a:lnTo>
                    <a:pt x="417" y="386"/>
                  </a:lnTo>
                  <a:lnTo>
                    <a:pt x="474" y="296"/>
                  </a:lnTo>
                  <a:lnTo>
                    <a:pt x="461" y="253"/>
                  </a:lnTo>
                  <a:lnTo>
                    <a:pt x="417" y="201"/>
                  </a:lnTo>
                  <a:lnTo>
                    <a:pt x="313" y="129"/>
                  </a:lnTo>
                  <a:lnTo>
                    <a:pt x="187" y="103"/>
                  </a:lnTo>
                  <a:lnTo>
                    <a:pt x="104" y="99"/>
                  </a:lnTo>
                  <a:lnTo>
                    <a:pt x="30" y="99"/>
                  </a:lnTo>
                  <a:lnTo>
                    <a:pt x="0" y="5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1" name="Freeform 19"/>
            <p:cNvSpPr>
              <a:spLocks/>
            </p:cNvSpPr>
            <p:nvPr/>
          </p:nvSpPr>
          <p:spPr bwMode="auto">
            <a:xfrm>
              <a:off x="1969" y="3717"/>
              <a:ext cx="224" cy="415"/>
            </a:xfrm>
            <a:custGeom>
              <a:avLst/>
              <a:gdLst>
                <a:gd name="T0" fmla="*/ 0 w 672"/>
                <a:gd name="T1" fmla="*/ 0 h 1246"/>
                <a:gd name="T2" fmla="*/ 0 w 672"/>
                <a:gd name="T3" fmla="*/ 0 h 1246"/>
                <a:gd name="T4" fmla="*/ 0 w 672"/>
                <a:gd name="T5" fmla="*/ 0 h 1246"/>
                <a:gd name="T6" fmla="*/ 0 w 672"/>
                <a:gd name="T7" fmla="*/ 0 h 1246"/>
                <a:gd name="T8" fmla="*/ 0 w 672"/>
                <a:gd name="T9" fmla="*/ 0 h 1246"/>
                <a:gd name="T10" fmla="*/ 0 w 672"/>
                <a:gd name="T11" fmla="*/ 0 h 1246"/>
                <a:gd name="T12" fmla="*/ 0 w 672"/>
                <a:gd name="T13" fmla="*/ 0 h 1246"/>
                <a:gd name="T14" fmla="*/ 0 w 672"/>
                <a:gd name="T15" fmla="*/ 0 h 1246"/>
                <a:gd name="T16" fmla="*/ 0 w 672"/>
                <a:gd name="T17" fmla="*/ 0 h 1246"/>
                <a:gd name="T18" fmla="*/ 0 w 672"/>
                <a:gd name="T19" fmla="*/ 0 h 1246"/>
                <a:gd name="T20" fmla="*/ 0 w 672"/>
                <a:gd name="T21" fmla="*/ 0 h 1246"/>
                <a:gd name="T22" fmla="*/ 0 w 672"/>
                <a:gd name="T23" fmla="*/ 0 h 1246"/>
                <a:gd name="T24" fmla="*/ 0 w 672"/>
                <a:gd name="T25" fmla="*/ 0 h 1246"/>
                <a:gd name="T26" fmla="*/ 0 w 672"/>
                <a:gd name="T27" fmla="*/ 0 h 1246"/>
                <a:gd name="T28" fmla="*/ 0 w 672"/>
                <a:gd name="T29" fmla="*/ 0 h 1246"/>
                <a:gd name="T30" fmla="*/ 0 w 672"/>
                <a:gd name="T31" fmla="*/ 0 h 1246"/>
                <a:gd name="T32" fmla="*/ 0 w 672"/>
                <a:gd name="T33" fmla="*/ 0 h 1246"/>
                <a:gd name="T34" fmla="*/ 0 w 672"/>
                <a:gd name="T35" fmla="*/ 0 h 1246"/>
                <a:gd name="T36" fmla="*/ 0 w 672"/>
                <a:gd name="T37" fmla="*/ 0 h 1246"/>
                <a:gd name="T38" fmla="*/ 0 w 672"/>
                <a:gd name="T39" fmla="*/ 0 h 1246"/>
                <a:gd name="T40" fmla="*/ 0 w 672"/>
                <a:gd name="T41" fmla="*/ 0 h 1246"/>
                <a:gd name="T42" fmla="*/ 0 w 672"/>
                <a:gd name="T43" fmla="*/ 0 h 1246"/>
                <a:gd name="T44" fmla="*/ 0 w 672"/>
                <a:gd name="T45" fmla="*/ 0 h 1246"/>
                <a:gd name="T46" fmla="*/ 0 w 672"/>
                <a:gd name="T47" fmla="*/ 0 h 1246"/>
                <a:gd name="T48" fmla="*/ 0 w 672"/>
                <a:gd name="T49" fmla="*/ 0 h 1246"/>
                <a:gd name="T50" fmla="*/ 0 w 672"/>
                <a:gd name="T51" fmla="*/ 0 h 1246"/>
                <a:gd name="T52" fmla="*/ 0 w 672"/>
                <a:gd name="T53" fmla="*/ 0 h 1246"/>
                <a:gd name="T54" fmla="*/ 0 w 672"/>
                <a:gd name="T55" fmla="*/ 0 h 1246"/>
                <a:gd name="T56" fmla="*/ 0 w 672"/>
                <a:gd name="T57" fmla="*/ 0 h 1246"/>
                <a:gd name="T58" fmla="*/ 0 w 672"/>
                <a:gd name="T59" fmla="*/ 0 h 1246"/>
                <a:gd name="T60" fmla="*/ 0 w 672"/>
                <a:gd name="T61" fmla="*/ 0 h 1246"/>
                <a:gd name="T62" fmla="*/ 0 w 672"/>
                <a:gd name="T63" fmla="*/ 0 h 1246"/>
                <a:gd name="T64" fmla="*/ 0 w 672"/>
                <a:gd name="T65" fmla="*/ 0 h 1246"/>
                <a:gd name="T66" fmla="*/ 0 w 672"/>
                <a:gd name="T67" fmla="*/ 0 h 12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1246"/>
                <a:gd name="T104" fmla="*/ 672 w 672"/>
                <a:gd name="T105" fmla="*/ 1246 h 12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1246">
                  <a:moveTo>
                    <a:pt x="77" y="0"/>
                  </a:moveTo>
                  <a:lnTo>
                    <a:pt x="17" y="0"/>
                  </a:lnTo>
                  <a:lnTo>
                    <a:pt x="0" y="89"/>
                  </a:lnTo>
                  <a:lnTo>
                    <a:pt x="43" y="142"/>
                  </a:lnTo>
                  <a:lnTo>
                    <a:pt x="182" y="266"/>
                  </a:lnTo>
                  <a:lnTo>
                    <a:pt x="305" y="424"/>
                  </a:lnTo>
                  <a:lnTo>
                    <a:pt x="384" y="587"/>
                  </a:lnTo>
                  <a:lnTo>
                    <a:pt x="395" y="693"/>
                  </a:lnTo>
                  <a:lnTo>
                    <a:pt x="392" y="771"/>
                  </a:lnTo>
                  <a:lnTo>
                    <a:pt x="357" y="946"/>
                  </a:lnTo>
                  <a:lnTo>
                    <a:pt x="313" y="1088"/>
                  </a:lnTo>
                  <a:lnTo>
                    <a:pt x="274" y="1170"/>
                  </a:lnTo>
                  <a:lnTo>
                    <a:pt x="265" y="1221"/>
                  </a:lnTo>
                  <a:lnTo>
                    <a:pt x="305" y="1221"/>
                  </a:lnTo>
                  <a:lnTo>
                    <a:pt x="365" y="1204"/>
                  </a:lnTo>
                  <a:lnTo>
                    <a:pt x="384" y="1208"/>
                  </a:lnTo>
                  <a:lnTo>
                    <a:pt x="510" y="1216"/>
                  </a:lnTo>
                  <a:lnTo>
                    <a:pt x="606" y="1246"/>
                  </a:lnTo>
                  <a:lnTo>
                    <a:pt x="640" y="1229"/>
                  </a:lnTo>
                  <a:lnTo>
                    <a:pt x="672" y="1164"/>
                  </a:lnTo>
                  <a:lnTo>
                    <a:pt x="640" y="1130"/>
                  </a:lnTo>
                  <a:lnTo>
                    <a:pt x="497" y="1126"/>
                  </a:lnTo>
                  <a:lnTo>
                    <a:pt x="395" y="1139"/>
                  </a:lnTo>
                  <a:lnTo>
                    <a:pt x="344" y="1164"/>
                  </a:lnTo>
                  <a:lnTo>
                    <a:pt x="352" y="1105"/>
                  </a:lnTo>
                  <a:lnTo>
                    <a:pt x="405" y="1014"/>
                  </a:lnTo>
                  <a:lnTo>
                    <a:pt x="448" y="874"/>
                  </a:lnTo>
                  <a:lnTo>
                    <a:pt x="484" y="754"/>
                  </a:lnTo>
                  <a:lnTo>
                    <a:pt x="457" y="617"/>
                  </a:lnTo>
                  <a:lnTo>
                    <a:pt x="418" y="471"/>
                  </a:lnTo>
                  <a:lnTo>
                    <a:pt x="339" y="304"/>
                  </a:lnTo>
                  <a:lnTo>
                    <a:pt x="226" y="150"/>
                  </a:lnTo>
                  <a:lnTo>
                    <a:pt x="130" y="3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2" name="Freeform 20"/>
            <p:cNvSpPr>
              <a:spLocks/>
            </p:cNvSpPr>
            <p:nvPr/>
          </p:nvSpPr>
          <p:spPr bwMode="auto">
            <a:xfrm>
              <a:off x="1828" y="3716"/>
              <a:ext cx="151" cy="423"/>
            </a:xfrm>
            <a:custGeom>
              <a:avLst/>
              <a:gdLst>
                <a:gd name="T0" fmla="*/ 0 w 453"/>
                <a:gd name="T1" fmla="*/ 0 h 1270"/>
                <a:gd name="T2" fmla="*/ 0 w 453"/>
                <a:gd name="T3" fmla="*/ 0 h 1270"/>
                <a:gd name="T4" fmla="*/ 0 w 453"/>
                <a:gd name="T5" fmla="*/ 0 h 1270"/>
                <a:gd name="T6" fmla="*/ 0 w 453"/>
                <a:gd name="T7" fmla="*/ 0 h 1270"/>
                <a:gd name="T8" fmla="*/ 0 w 453"/>
                <a:gd name="T9" fmla="*/ 0 h 1270"/>
                <a:gd name="T10" fmla="*/ 0 w 453"/>
                <a:gd name="T11" fmla="*/ 0 h 1270"/>
                <a:gd name="T12" fmla="*/ 0 w 453"/>
                <a:gd name="T13" fmla="*/ 0 h 1270"/>
                <a:gd name="T14" fmla="*/ 0 w 453"/>
                <a:gd name="T15" fmla="*/ 0 h 1270"/>
                <a:gd name="T16" fmla="*/ 0 w 453"/>
                <a:gd name="T17" fmla="*/ 0 h 1270"/>
                <a:gd name="T18" fmla="*/ 0 w 453"/>
                <a:gd name="T19" fmla="*/ 0 h 1270"/>
                <a:gd name="T20" fmla="*/ 0 w 453"/>
                <a:gd name="T21" fmla="*/ 0 h 1270"/>
                <a:gd name="T22" fmla="*/ 0 w 453"/>
                <a:gd name="T23" fmla="*/ 0 h 1270"/>
                <a:gd name="T24" fmla="*/ 0 w 453"/>
                <a:gd name="T25" fmla="*/ 0 h 1270"/>
                <a:gd name="T26" fmla="*/ 0 w 453"/>
                <a:gd name="T27" fmla="*/ 0 h 1270"/>
                <a:gd name="T28" fmla="*/ 0 w 453"/>
                <a:gd name="T29" fmla="*/ 0 h 1270"/>
                <a:gd name="T30" fmla="*/ 0 w 453"/>
                <a:gd name="T31" fmla="*/ 0 h 1270"/>
                <a:gd name="T32" fmla="*/ 0 w 453"/>
                <a:gd name="T33" fmla="*/ 0 h 1270"/>
                <a:gd name="T34" fmla="*/ 0 w 453"/>
                <a:gd name="T35" fmla="*/ 0 h 1270"/>
                <a:gd name="T36" fmla="*/ 0 w 453"/>
                <a:gd name="T37" fmla="*/ 0 h 1270"/>
                <a:gd name="T38" fmla="*/ 0 w 453"/>
                <a:gd name="T39" fmla="*/ 0 h 1270"/>
                <a:gd name="T40" fmla="*/ 0 w 453"/>
                <a:gd name="T41" fmla="*/ 0 h 1270"/>
                <a:gd name="T42" fmla="*/ 0 w 453"/>
                <a:gd name="T43" fmla="*/ 0 h 1270"/>
                <a:gd name="T44" fmla="*/ 0 w 453"/>
                <a:gd name="T45" fmla="*/ 0 h 1270"/>
                <a:gd name="T46" fmla="*/ 0 w 453"/>
                <a:gd name="T47" fmla="*/ 0 h 1270"/>
                <a:gd name="T48" fmla="*/ 0 w 453"/>
                <a:gd name="T49" fmla="*/ 0 h 1270"/>
                <a:gd name="T50" fmla="*/ 0 w 453"/>
                <a:gd name="T51" fmla="*/ 0 h 1270"/>
                <a:gd name="T52" fmla="*/ 0 w 453"/>
                <a:gd name="T53" fmla="*/ 0 h 1270"/>
                <a:gd name="T54" fmla="*/ 0 w 453"/>
                <a:gd name="T55" fmla="*/ 0 h 1270"/>
                <a:gd name="T56" fmla="*/ 0 w 453"/>
                <a:gd name="T57" fmla="*/ 0 h 1270"/>
                <a:gd name="T58" fmla="*/ 0 w 453"/>
                <a:gd name="T59" fmla="*/ 0 h 1270"/>
                <a:gd name="T60" fmla="*/ 0 w 453"/>
                <a:gd name="T61" fmla="*/ 0 h 1270"/>
                <a:gd name="T62" fmla="*/ 0 w 453"/>
                <a:gd name="T63" fmla="*/ 0 h 12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3"/>
                <a:gd name="T97" fmla="*/ 0 h 1270"/>
                <a:gd name="T98" fmla="*/ 453 w 453"/>
                <a:gd name="T99" fmla="*/ 1270 h 12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3" h="1270">
                  <a:moveTo>
                    <a:pt x="313" y="0"/>
                  </a:moveTo>
                  <a:lnTo>
                    <a:pt x="257" y="120"/>
                  </a:lnTo>
                  <a:lnTo>
                    <a:pt x="217" y="295"/>
                  </a:lnTo>
                  <a:lnTo>
                    <a:pt x="170" y="488"/>
                  </a:lnTo>
                  <a:lnTo>
                    <a:pt x="127" y="684"/>
                  </a:lnTo>
                  <a:lnTo>
                    <a:pt x="127" y="757"/>
                  </a:lnTo>
                  <a:lnTo>
                    <a:pt x="170" y="886"/>
                  </a:lnTo>
                  <a:lnTo>
                    <a:pt x="230" y="954"/>
                  </a:lnTo>
                  <a:lnTo>
                    <a:pt x="287" y="1040"/>
                  </a:lnTo>
                  <a:lnTo>
                    <a:pt x="327" y="1103"/>
                  </a:lnTo>
                  <a:lnTo>
                    <a:pt x="309" y="1133"/>
                  </a:lnTo>
                  <a:lnTo>
                    <a:pt x="209" y="1146"/>
                  </a:lnTo>
                  <a:lnTo>
                    <a:pt x="48" y="1171"/>
                  </a:lnTo>
                  <a:lnTo>
                    <a:pt x="0" y="1211"/>
                  </a:lnTo>
                  <a:lnTo>
                    <a:pt x="40" y="1245"/>
                  </a:lnTo>
                  <a:lnTo>
                    <a:pt x="131" y="1270"/>
                  </a:lnTo>
                  <a:lnTo>
                    <a:pt x="236" y="1219"/>
                  </a:lnTo>
                  <a:lnTo>
                    <a:pt x="313" y="1184"/>
                  </a:lnTo>
                  <a:lnTo>
                    <a:pt x="413" y="1171"/>
                  </a:lnTo>
                  <a:lnTo>
                    <a:pt x="453" y="1159"/>
                  </a:lnTo>
                  <a:lnTo>
                    <a:pt x="440" y="1116"/>
                  </a:lnTo>
                  <a:lnTo>
                    <a:pt x="327" y="1006"/>
                  </a:lnTo>
                  <a:lnTo>
                    <a:pt x="261" y="890"/>
                  </a:lnTo>
                  <a:lnTo>
                    <a:pt x="204" y="812"/>
                  </a:lnTo>
                  <a:lnTo>
                    <a:pt x="196" y="736"/>
                  </a:lnTo>
                  <a:lnTo>
                    <a:pt x="223" y="608"/>
                  </a:lnTo>
                  <a:lnTo>
                    <a:pt x="283" y="475"/>
                  </a:lnTo>
                  <a:lnTo>
                    <a:pt x="349" y="249"/>
                  </a:lnTo>
                  <a:lnTo>
                    <a:pt x="405" y="116"/>
                  </a:lnTo>
                  <a:lnTo>
                    <a:pt x="400" y="38"/>
                  </a:lnTo>
                  <a:lnTo>
                    <a:pt x="349" y="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3" name="Freeform 21"/>
            <p:cNvSpPr>
              <a:spLocks/>
            </p:cNvSpPr>
            <p:nvPr/>
          </p:nvSpPr>
          <p:spPr bwMode="auto">
            <a:xfrm>
              <a:off x="2007" y="3036"/>
              <a:ext cx="75" cy="87"/>
            </a:xfrm>
            <a:custGeom>
              <a:avLst/>
              <a:gdLst>
                <a:gd name="T0" fmla="*/ 0 w 224"/>
                <a:gd name="T1" fmla="*/ 0 h 260"/>
                <a:gd name="T2" fmla="*/ 0 w 224"/>
                <a:gd name="T3" fmla="*/ 0 h 260"/>
                <a:gd name="T4" fmla="*/ 0 w 224"/>
                <a:gd name="T5" fmla="*/ 0 h 260"/>
                <a:gd name="T6" fmla="*/ 0 w 224"/>
                <a:gd name="T7" fmla="*/ 0 h 260"/>
                <a:gd name="T8" fmla="*/ 0 w 224"/>
                <a:gd name="T9" fmla="*/ 0 h 260"/>
                <a:gd name="T10" fmla="*/ 0 w 224"/>
                <a:gd name="T11" fmla="*/ 0 h 260"/>
                <a:gd name="T12" fmla="*/ 0 w 224"/>
                <a:gd name="T13" fmla="*/ 0 h 260"/>
                <a:gd name="T14" fmla="*/ 0 w 224"/>
                <a:gd name="T15" fmla="*/ 0 h 260"/>
                <a:gd name="T16" fmla="*/ 0 w 224"/>
                <a:gd name="T17" fmla="*/ 0 h 260"/>
                <a:gd name="T18" fmla="*/ 0 w 224"/>
                <a:gd name="T19" fmla="*/ 0 h 260"/>
                <a:gd name="T20" fmla="*/ 0 w 224"/>
                <a:gd name="T21" fmla="*/ 0 h 260"/>
                <a:gd name="T22" fmla="*/ 0 w 224"/>
                <a:gd name="T23" fmla="*/ 0 h 260"/>
                <a:gd name="T24" fmla="*/ 0 w 224"/>
                <a:gd name="T25" fmla="*/ 0 h 260"/>
                <a:gd name="T26" fmla="*/ 0 w 224"/>
                <a:gd name="T27" fmla="*/ 0 h 260"/>
                <a:gd name="T28" fmla="*/ 0 w 224"/>
                <a:gd name="T29" fmla="*/ 0 h 260"/>
                <a:gd name="T30" fmla="*/ 0 w 224"/>
                <a:gd name="T31" fmla="*/ 0 h 260"/>
                <a:gd name="T32" fmla="*/ 0 w 224"/>
                <a:gd name="T33" fmla="*/ 0 h 260"/>
                <a:gd name="T34" fmla="*/ 0 w 224"/>
                <a:gd name="T35" fmla="*/ 0 h 260"/>
                <a:gd name="T36" fmla="*/ 0 w 224"/>
                <a:gd name="T37" fmla="*/ 0 h 260"/>
                <a:gd name="T38" fmla="*/ 0 w 224"/>
                <a:gd name="T39" fmla="*/ 0 h 260"/>
                <a:gd name="T40" fmla="*/ 0 w 224"/>
                <a:gd name="T41" fmla="*/ 0 h 260"/>
                <a:gd name="T42" fmla="*/ 0 w 224"/>
                <a:gd name="T43" fmla="*/ 0 h 2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4"/>
                <a:gd name="T67" fmla="*/ 0 h 260"/>
                <a:gd name="T68" fmla="*/ 224 w 224"/>
                <a:gd name="T69" fmla="*/ 260 h 26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4" h="260">
                  <a:moveTo>
                    <a:pt x="27" y="11"/>
                  </a:moveTo>
                  <a:lnTo>
                    <a:pt x="87" y="0"/>
                  </a:lnTo>
                  <a:lnTo>
                    <a:pt x="145" y="4"/>
                  </a:lnTo>
                  <a:lnTo>
                    <a:pt x="198" y="29"/>
                  </a:lnTo>
                  <a:lnTo>
                    <a:pt x="224" y="76"/>
                  </a:lnTo>
                  <a:lnTo>
                    <a:pt x="224" y="114"/>
                  </a:lnTo>
                  <a:lnTo>
                    <a:pt x="198" y="165"/>
                  </a:lnTo>
                  <a:lnTo>
                    <a:pt x="153" y="196"/>
                  </a:lnTo>
                  <a:lnTo>
                    <a:pt x="87" y="196"/>
                  </a:lnTo>
                  <a:lnTo>
                    <a:pt x="48" y="221"/>
                  </a:lnTo>
                  <a:lnTo>
                    <a:pt x="34" y="260"/>
                  </a:lnTo>
                  <a:lnTo>
                    <a:pt x="0" y="247"/>
                  </a:lnTo>
                  <a:lnTo>
                    <a:pt x="13" y="196"/>
                  </a:lnTo>
                  <a:lnTo>
                    <a:pt x="61" y="165"/>
                  </a:lnTo>
                  <a:lnTo>
                    <a:pt x="140" y="158"/>
                  </a:lnTo>
                  <a:lnTo>
                    <a:pt x="171" y="127"/>
                  </a:lnTo>
                  <a:lnTo>
                    <a:pt x="179" y="80"/>
                  </a:lnTo>
                  <a:lnTo>
                    <a:pt x="145" y="38"/>
                  </a:lnTo>
                  <a:lnTo>
                    <a:pt x="92" y="38"/>
                  </a:lnTo>
                  <a:lnTo>
                    <a:pt x="34" y="51"/>
                  </a:lnTo>
                  <a:lnTo>
                    <a:pt x="13" y="38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4" name="Freeform 22"/>
            <p:cNvSpPr>
              <a:spLocks/>
            </p:cNvSpPr>
            <p:nvPr/>
          </p:nvSpPr>
          <p:spPr bwMode="auto">
            <a:xfrm>
              <a:off x="1989" y="3137"/>
              <a:ext cx="23" cy="24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71"/>
                <a:gd name="T23" fmla="*/ 70 w 70"/>
                <a:gd name="T24" fmla="*/ 71 h 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71">
                  <a:moveTo>
                    <a:pt x="70" y="4"/>
                  </a:moveTo>
                  <a:lnTo>
                    <a:pt x="35" y="0"/>
                  </a:lnTo>
                  <a:lnTo>
                    <a:pt x="11" y="26"/>
                  </a:lnTo>
                  <a:lnTo>
                    <a:pt x="0" y="67"/>
                  </a:lnTo>
                  <a:lnTo>
                    <a:pt x="35" y="71"/>
                  </a:lnTo>
                  <a:lnTo>
                    <a:pt x="63" y="52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114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pPr eaLnBrk="1" hangingPunct="1"/>
            <a:r>
              <a:rPr lang="en-US" altLang="en-US"/>
              <a:t>Select arbitrary element from side.</a:t>
            </a:r>
          </a:p>
          <a:p>
            <a:pPr eaLnBrk="1" hangingPunct="1"/>
            <a:r>
              <a:rPr lang="en-US" altLang="en-US"/>
              <a:t>Insert it where it belongs.</a:t>
            </a:r>
            <a:endParaRPr lang="en-CA" altLang="en-US"/>
          </a:p>
        </p:txBody>
      </p:sp>
      <p:sp>
        <p:nvSpPr>
          <p:cNvPr id="114692" name="Freeform 4" descr="Green marble"/>
          <p:cNvSpPr>
            <a:spLocks/>
          </p:cNvSpPr>
          <p:nvPr/>
        </p:nvSpPr>
        <p:spPr bwMode="auto">
          <a:xfrm>
            <a:off x="228600" y="26670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93" name="Freeform 5"/>
          <p:cNvSpPr>
            <a:spLocks/>
          </p:cNvSpPr>
          <p:nvPr/>
        </p:nvSpPr>
        <p:spPr bwMode="auto">
          <a:xfrm>
            <a:off x="2425700" y="32004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694" name="Text Box 6"/>
          <p:cNvSpPr txBox="1">
            <a:spLocks noChangeArrowheads="1"/>
          </p:cNvSpPr>
          <p:nvPr/>
        </p:nvSpPr>
        <p:spPr bwMode="auto">
          <a:xfrm>
            <a:off x="2878138" y="39433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14695" name="Text Box 7"/>
          <p:cNvSpPr txBox="1">
            <a:spLocks noChangeArrowheads="1"/>
          </p:cNvSpPr>
          <p:nvPr/>
        </p:nvSpPr>
        <p:spPr bwMode="auto">
          <a:xfrm>
            <a:off x="2492375" y="36972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14696" name="Text Box 8"/>
          <p:cNvSpPr txBox="1">
            <a:spLocks noChangeArrowheads="1"/>
          </p:cNvSpPr>
          <p:nvPr/>
        </p:nvSpPr>
        <p:spPr bwMode="auto">
          <a:xfrm>
            <a:off x="2913063" y="36544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solidFill>
                  <a:schemeClr val="tx2"/>
                </a:solidFill>
              </a:rPr>
              <a:t>62</a:t>
            </a:r>
            <a:endParaRPr lang="en-CA" altLang="en-US" sz="2000" i="0">
              <a:solidFill>
                <a:schemeClr val="tx2"/>
              </a:solidFill>
            </a:endParaRPr>
          </a:p>
        </p:txBody>
      </p:sp>
      <p:sp>
        <p:nvSpPr>
          <p:cNvPr id="114697" name="Text Box 9"/>
          <p:cNvSpPr txBox="1">
            <a:spLocks noChangeArrowheads="1"/>
          </p:cNvSpPr>
          <p:nvPr/>
        </p:nvSpPr>
        <p:spPr bwMode="auto">
          <a:xfrm>
            <a:off x="3313113" y="41417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14698" name="Group 10"/>
          <p:cNvGrpSpPr>
            <a:grpSpLocks/>
          </p:cNvGrpSpPr>
          <p:nvPr/>
        </p:nvGrpSpPr>
        <p:grpSpPr bwMode="auto">
          <a:xfrm>
            <a:off x="822325" y="3581400"/>
            <a:ext cx="1524000" cy="533400"/>
            <a:chOff x="3072" y="3360"/>
            <a:chExt cx="2352" cy="336"/>
          </a:xfrm>
        </p:grpSpPr>
        <p:sp>
          <p:nvSpPr>
            <p:cNvPr id="114721" name="Text Box 11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4722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4699" name="Freeform 13" descr="Green marble"/>
          <p:cNvSpPr>
            <a:spLocks/>
          </p:cNvSpPr>
          <p:nvPr/>
        </p:nvSpPr>
        <p:spPr bwMode="auto">
          <a:xfrm>
            <a:off x="4114800" y="4191000"/>
            <a:ext cx="50292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4700" name="Group 14"/>
          <p:cNvGrpSpPr>
            <a:grpSpLocks/>
          </p:cNvGrpSpPr>
          <p:nvPr/>
        </p:nvGrpSpPr>
        <p:grpSpPr bwMode="auto">
          <a:xfrm>
            <a:off x="6692900" y="4724400"/>
            <a:ext cx="1384300" cy="1409700"/>
            <a:chOff x="4205" y="3063"/>
            <a:chExt cx="872" cy="888"/>
          </a:xfrm>
        </p:grpSpPr>
        <p:sp>
          <p:nvSpPr>
            <p:cNvPr id="114714" name="Freeform 1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5" name="Text Box 1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4716" name="Text Box 1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4717" name="Text Box 1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4718" name="Text Box 1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000" i="0"/>
            </a:p>
          </p:txBody>
        </p:sp>
        <p:sp>
          <p:nvSpPr>
            <p:cNvPr id="114719" name="Text Box 2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4720" name="Text Box 2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sp>
        <p:nvSpPr>
          <p:cNvPr id="114701" name="Text Box 22"/>
          <p:cNvSpPr txBox="1">
            <a:spLocks noChangeArrowheads="1"/>
          </p:cNvSpPr>
          <p:nvPr/>
        </p:nvSpPr>
        <p:spPr bwMode="auto">
          <a:xfrm>
            <a:off x="4730750" y="5189538"/>
            <a:ext cx="170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23,31,52,</a:t>
            </a:r>
            <a:r>
              <a:rPr lang="en-US" altLang="en-US" sz="2000" i="0">
                <a:solidFill>
                  <a:schemeClr val="tx2"/>
                </a:solidFill>
              </a:rPr>
              <a:t>62</a:t>
            </a:r>
            <a:r>
              <a:rPr lang="en-US" altLang="en-US" sz="2000" i="0"/>
              <a:t>,88</a:t>
            </a:r>
            <a:endParaRPr lang="en-CA" altLang="en-US" sz="2000" i="0"/>
          </a:p>
        </p:txBody>
      </p:sp>
      <p:sp>
        <p:nvSpPr>
          <p:cNvPr id="114702" name="AutoShape 23"/>
          <p:cNvSpPr>
            <a:spLocks noChangeArrowheads="1"/>
          </p:cNvSpPr>
          <p:nvPr/>
        </p:nvSpPr>
        <p:spPr bwMode="auto">
          <a:xfrm flipH="1" flipV="1">
            <a:off x="1600200" y="31242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4703" name="Rectangle 24"/>
          <p:cNvSpPr>
            <a:spLocks noChangeArrowheads="1"/>
          </p:cNvSpPr>
          <p:nvPr/>
        </p:nvSpPr>
        <p:spPr bwMode="auto">
          <a:xfrm>
            <a:off x="4708525" y="51054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4704" name="Text Box 25"/>
          <p:cNvSpPr txBox="1">
            <a:spLocks noChangeArrowheads="1"/>
          </p:cNvSpPr>
          <p:nvPr/>
        </p:nvSpPr>
        <p:spPr bwMode="auto">
          <a:xfrm>
            <a:off x="3217863" y="33845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14705" name="Text Box 26"/>
          <p:cNvSpPr txBox="1">
            <a:spLocks noChangeArrowheads="1"/>
          </p:cNvSpPr>
          <p:nvPr/>
        </p:nvSpPr>
        <p:spPr bwMode="auto">
          <a:xfrm>
            <a:off x="2644775" y="33750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14706" name="AutoShape 27"/>
          <p:cNvSpPr>
            <a:spLocks noChangeArrowheads="1"/>
          </p:cNvSpPr>
          <p:nvPr/>
        </p:nvSpPr>
        <p:spPr bwMode="auto">
          <a:xfrm>
            <a:off x="5562600" y="48768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4707" name="Group 28"/>
          <p:cNvGrpSpPr>
            <a:grpSpLocks/>
          </p:cNvGrpSpPr>
          <p:nvPr/>
        </p:nvGrpSpPr>
        <p:grpSpPr bwMode="auto">
          <a:xfrm rot="3735761">
            <a:off x="4142581" y="2975769"/>
            <a:ext cx="1347788" cy="1797050"/>
            <a:chOff x="2227" y="1194"/>
            <a:chExt cx="1944" cy="2413"/>
          </a:xfrm>
        </p:grpSpPr>
        <p:sp>
          <p:nvSpPr>
            <p:cNvPr id="114708" name="Freeform 29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09" name="Freeform 30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0" name="Freeform 31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1" name="Freeform 32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2" name="Freeform 33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13" name="Freeform 34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</p:spPr>
        <p:txBody>
          <a:bodyPr/>
          <a:lstStyle/>
          <a:p>
            <a:pPr eaLnBrk="1" hangingPunct="1">
              <a:lnSpc>
                <a:spcPct val="65000"/>
              </a:lnSpc>
            </a:pPr>
            <a:r>
              <a:rPr lang="en-US" altLang="en-US" sz="3200"/>
              <a:t>A Sequence of Actions</a:t>
            </a:r>
            <a:endParaRPr lang="en-CA" altLang="en-US" sz="3200"/>
          </a:p>
        </p:txBody>
      </p:sp>
      <p:sp>
        <p:nvSpPr>
          <p:cNvPr id="23556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23557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b&gt;m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b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3558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 = a</a:t>
            </a:r>
            <a:r>
              <a:rPr lang="en-CA" altLang="en-US" sz="2400">
                <a:solidFill>
                  <a:schemeClr val="bg2"/>
                </a:solidFill>
              </a:rPr>
              <a:t> </a:t>
            </a:r>
            <a:endParaRPr lang="en-US" altLang="en-US" sz="2400">
              <a:solidFill>
                <a:schemeClr val="bg2"/>
              </a:solidFill>
            </a:endParaRPr>
          </a:p>
        </p:txBody>
      </p:sp>
      <p:sp>
        <p:nvSpPr>
          <p:cNvPr id="23559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c&gt;m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c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3560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return(m)</a:t>
            </a:r>
            <a:endParaRPr lang="en-US" altLang="en-US" sz="2400" i="0">
              <a:solidFill>
                <a:schemeClr val="bg2"/>
              </a:solidFill>
            </a:endParaRPr>
          </a:p>
        </p:txBody>
      </p:sp>
      <p:sp>
        <p:nvSpPr>
          <p:cNvPr id="937993" name="Text Box 9"/>
          <p:cNvSpPr txBox="1">
            <a:spLocks noChangeArrowheads="1"/>
          </p:cNvSpPr>
          <p:nvPr/>
        </p:nvSpPr>
        <p:spPr bwMode="auto">
          <a:xfrm>
            <a:off x="4495800" y="2362200"/>
            <a:ext cx="4648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How can you possibly understand this algorithm without knowing what is true when the computation is here?</a:t>
            </a:r>
          </a:p>
        </p:txBody>
      </p:sp>
      <p:sp>
        <p:nvSpPr>
          <p:cNvPr id="937994" name="AutoShape 10"/>
          <p:cNvSpPr>
            <a:spLocks noChangeArrowheads="1"/>
          </p:cNvSpPr>
          <p:nvPr/>
        </p:nvSpPr>
        <p:spPr bwMode="auto">
          <a:xfrm>
            <a:off x="2057400" y="3657600"/>
            <a:ext cx="1447800" cy="304800"/>
          </a:xfrm>
          <a:prstGeom prst="leftArrow">
            <a:avLst>
              <a:gd name="adj1" fmla="val 50000"/>
              <a:gd name="adj2" fmla="val 118750"/>
            </a:avLst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23563" name="Group 11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23564" name="Rectangle 12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en-US" sz="2400" i="0">
                <a:solidFill>
                  <a:srgbClr val="33CC33"/>
                </a:solidFill>
              </a:endParaRPr>
            </a:p>
          </p:txBody>
        </p:sp>
        <p:sp>
          <p:nvSpPr>
            <p:cNvPr id="23565" name="Rectangle 13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en-US" sz="2400" i="0">
                  <a:solidFill>
                    <a:srgbClr val="33CC33"/>
                  </a:solidFill>
                </a:rPr>
              </a:br>
              <a:r>
                <a:rPr lang="en-CA" altLang="en-US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7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7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37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37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7993" grpId="0"/>
      <p:bldP spid="937994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-228600" y="381000"/>
            <a:ext cx="6934200" cy="1066800"/>
          </a:xfrm>
        </p:spPr>
        <p:txBody>
          <a:bodyPr/>
          <a:lstStyle/>
          <a:p>
            <a:pPr eaLnBrk="1" hangingPunct="1"/>
            <a:r>
              <a:rPr lang="en-US" altLang="en-US" sz="4000"/>
              <a:t>Making progress while Maintaining the loop invariant</a:t>
            </a:r>
            <a:endParaRPr lang="en-CA" altLang="en-US" sz="4000"/>
          </a:p>
        </p:txBody>
      </p:sp>
      <p:sp>
        <p:nvSpPr>
          <p:cNvPr id="115715" name="Freeform 3" descr="Green marble"/>
          <p:cNvSpPr>
            <a:spLocks/>
          </p:cNvSpPr>
          <p:nvPr/>
        </p:nvSpPr>
        <p:spPr bwMode="auto">
          <a:xfrm>
            <a:off x="76200" y="18288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16" name="Freeform 4"/>
          <p:cNvSpPr>
            <a:spLocks/>
          </p:cNvSpPr>
          <p:nvPr/>
        </p:nvSpPr>
        <p:spPr bwMode="auto">
          <a:xfrm>
            <a:off x="2273300" y="23622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7" name="Text Box 5"/>
          <p:cNvSpPr txBox="1">
            <a:spLocks noChangeArrowheads="1"/>
          </p:cNvSpPr>
          <p:nvPr/>
        </p:nvSpPr>
        <p:spPr bwMode="auto">
          <a:xfrm>
            <a:off x="2725738" y="31051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15718" name="Text Box 6"/>
          <p:cNvSpPr txBox="1">
            <a:spLocks noChangeArrowheads="1"/>
          </p:cNvSpPr>
          <p:nvPr/>
        </p:nvSpPr>
        <p:spPr bwMode="auto">
          <a:xfrm>
            <a:off x="2339975" y="28590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15719" name="Text Box 7"/>
          <p:cNvSpPr txBox="1">
            <a:spLocks noChangeArrowheads="1"/>
          </p:cNvSpPr>
          <p:nvPr/>
        </p:nvSpPr>
        <p:spPr bwMode="auto">
          <a:xfrm>
            <a:off x="2760663" y="28162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solidFill>
                  <a:schemeClr val="tx2"/>
                </a:solidFill>
              </a:rPr>
              <a:t>62</a:t>
            </a:r>
            <a:endParaRPr lang="en-CA" altLang="en-US" sz="2000" i="0">
              <a:solidFill>
                <a:schemeClr val="tx2"/>
              </a:solidFill>
            </a:endParaRPr>
          </a:p>
        </p:txBody>
      </p:sp>
      <p:sp>
        <p:nvSpPr>
          <p:cNvPr id="115720" name="Text Box 8"/>
          <p:cNvSpPr txBox="1">
            <a:spLocks noChangeArrowheads="1"/>
          </p:cNvSpPr>
          <p:nvPr/>
        </p:nvSpPr>
        <p:spPr bwMode="auto">
          <a:xfrm>
            <a:off x="3160713" y="33035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15721" name="Group 9"/>
          <p:cNvGrpSpPr>
            <a:grpSpLocks/>
          </p:cNvGrpSpPr>
          <p:nvPr/>
        </p:nvGrpSpPr>
        <p:grpSpPr bwMode="auto">
          <a:xfrm>
            <a:off x="669925" y="2743200"/>
            <a:ext cx="1524000" cy="533400"/>
            <a:chOff x="3072" y="3360"/>
            <a:chExt cx="2352" cy="336"/>
          </a:xfrm>
        </p:grpSpPr>
        <p:sp>
          <p:nvSpPr>
            <p:cNvPr id="115787" name="Text Box 10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5788" name="Rectangle 11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5722" name="Freeform 12" descr="Green marble"/>
          <p:cNvSpPr>
            <a:spLocks/>
          </p:cNvSpPr>
          <p:nvPr/>
        </p:nvSpPr>
        <p:spPr bwMode="auto">
          <a:xfrm>
            <a:off x="3962400" y="3352800"/>
            <a:ext cx="50292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5723" name="Group 13"/>
          <p:cNvGrpSpPr>
            <a:grpSpLocks/>
          </p:cNvGrpSpPr>
          <p:nvPr/>
        </p:nvGrpSpPr>
        <p:grpSpPr bwMode="auto">
          <a:xfrm>
            <a:off x="6540500" y="3886200"/>
            <a:ext cx="1384300" cy="1409700"/>
            <a:chOff x="4205" y="3063"/>
            <a:chExt cx="872" cy="888"/>
          </a:xfrm>
        </p:grpSpPr>
        <p:sp>
          <p:nvSpPr>
            <p:cNvPr id="115780" name="Freeform 14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Text Box 15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5782" name="Text Box 16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5783" name="Text Box 17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5784" name="Text Box 18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000" i="0"/>
            </a:p>
          </p:txBody>
        </p:sp>
        <p:sp>
          <p:nvSpPr>
            <p:cNvPr id="115785" name="Text Box 19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5786" name="Text Box 20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sp>
        <p:nvSpPr>
          <p:cNvPr id="115724" name="Text Box 21"/>
          <p:cNvSpPr txBox="1">
            <a:spLocks noChangeArrowheads="1"/>
          </p:cNvSpPr>
          <p:nvPr/>
        </p:nvSpPr>
        <p:spPr bwMode="auto">
          <a:xfrm>
            <a:off x="4578350" y="4351338"/>
            <a:ext cx="170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23,31,52,</a:t>
            </a:r>
            <a:r>
              <a:rPr lang="en-US" altLang="en-US" sz="2000" i="0">
                <a:solidFill>
                  <a:schemeClr val="tx2"/>
                </a:solidFill>
              </a:rPr>
              <a:t>62</a:t>
            </a:r>
            <a:r>
              <a:rPr lang="en-US" altLang="en-US" sz="2000" i="0"/>
              <a:t>,88</a:t>
            </a:r>
            <a:endParaRPr lang="en-CA" altLang="en-US" sz="2000" i="0"/>
          </a:p>
        </p:txBody>
      </p:sp>
      <p:sp>
        <p:nvSpPr>
          <p:cNvPr id="115725" name="AutoShape 22"/>
          <p:cNvSpPr>
            <a:spLocks noChangeArrowheads="1"/>
          </p:cNvSpPr>
          <p:nvPr/>
        </p:nvSpPr>
        <p:spPr bwMode="auto">
          <a:xfrm flipH="1" flipV="1">
            <a:off x="1447800" y="22860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5726" name="Rectangle 23"/>
          <p:cNvSpPr>
            <a:spLocks noChangeArrowheads="1"/>
          </p:cNvSpPr>
          <p:nvPr/>
        </p:nvSpPr>
        <p:spPr bwMode="auto">
          <a:xfrm>
            <a:off x="4556125" y="42672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5727" name="Text Box 24"/>
          <p:cNvSpPr txBox="1">
            <a:spLocks noChangeArrowheads="1"/>
          </p:cNvSpPr>
          <p:nvPr/>
        </p:nvSpPr>
        <p:spPr bwMode="auto">
          <a:xfrm>
            <a:off x="3065463" y="25463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15728" name="Text Box 25"/>
          <p:cNvSpPr txBox="1">
            <a:spLocks noChangeArrowheads="1"/>
          </p:cNvSpPr>
          <p:nvPr/>
        </p:nvSpPr>
        <p:spPr bwMode="auto">
          <a:xfrm>
            <a:off x="2492375" y="25368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15729" name="AutoShape 26"/>
          <p:cNvSpPr>
            <a:spLocks noChangeArrowheads="1"/>
          </p:cNvSpPr>
          <p:nvPr/>
        </p:nvSpPr>
        <p:spPr bwMode="auto">
          <a:xfrm>
            <a:off x="5410200" y="40386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5730" name="Group 27"/>
          <p:cNvGrpSpPr>
            <a:grpSpLocks/>
          </p:cNvGrpSpPr>
          <p:nvPr/>
        </p:nvGrpSpPr>
        <p:grpSpPr bwMode="auto">
          <a:xfrm rot="3735761">
            <a:off x="3990181" y="2137569"/>
            <a:ext cx="1347788" cy="1797050"/>
            <a:chOff x="2227" y="1194"/>
            <a:chExt cx="1944" cy="2413"/>
          </a:xfrm>
        </p:grpSpPr>
        <p:sp>
          <p:nvSpPr>
            <p:cNvPr id="115774" name="Freeform 28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5" name="Freeform 29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6" name="Freeform 30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7" name="Freeform 31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Freeform 32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9" name="Freeform 33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5731" name="Group 34"/>
          <p:cNvGrpSpPr>
            <a:grpSpLocks noChangeAspect="1"/>
          </p:cNvGrpSpPr>
          <p:nvPr/>
        </p:nvGrpSpPr>
        <p:grpSpPr bwMode="auto">
          <a:xfrm>
            <a:off x="6400800" y="457200"/>
            <a:ext cx="1166813" cy="1168400"/>
            <a:chOff x="3120" y="1872"/>
            <a:chExt cx="907" cy="907"/>
          </a:xfrm>
        </p:grpSpPr>
        <p:sp>
          <p:nvSpPr>
            <p:cNvPr id="115761" name="Freeform 35"/>
            <p:cNvSpPr>
              <a:spLocks noChangeAspect="1"/>
            </p:cNvSpPr>
            <p:nvPr/>
          </p:nvSpPr>
          <p:spPr bwMode="auto">
            <a:xfrm>
              <a:off x="3453" y="2386"/>
              <a:ext cx="225" cy="63"/>
            </a:xfrm>
            <a:custGeom>
              <a:avLst/>
              <a:gdLst>
                <a:gd name="T0" fmla="*/ 0 w 672"/>
                <a:gd name="T1" fmla="*/ 0 h 200"/>
                <a:gd name="T2" fmla="*/ 0 w 672"/>
                <a:gd name="T3" fmla="*/ 0 h 200"/>
                <a:gd name="T4" fmla="*/ 0 w 672"/>
                <a:gd name="T5" fmla="*/ 0 h 200"/>
                <a:gd name="T6" fmla="*/ 0 w 672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2"/>
                <a:gd name="T13" fmla="*/ 0 h 200"/>
                <a:gd name="T14" fmla="*/ 672 w 672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62" name="Group 36"/>
            <p:cNvGrpSpPr>
              <a:grpSpLocks noChangeAspect="1"/>
            </p:cNvGrpSpPr>
            <p:nvPr/>
          </p:nvGrpSpPr>
          <p:grpSpPr bwMode="auto">
            <a:xfrm>
              <a:off x="3469" y="2146"/>
              <a:ext cx="249" cy="285"/>
              <a:chOff x="3469" y="2146"/>
              <a:chExt cx="249" cy="285"/>
            </a:xfrm>
          </p:grpSpPr>
          <p:sp>
            <p:nvSpPr>
              <p:cNvPr id="115768" name="Freeform 37"/>
              <p:cNvSpPr>
                <a:spLocks noChangeAspect="1"/>
              </p:cNvSpPr>
              <p:nvPr/>
            </p:nvSpPr>
            <p:spPr bwMode="auto">
              <a:xfrm>
                <a:off x="3590" y="2187"/>
                <a:ext cx="67" cy="63"/>
              </a:xfrm>
              <a:custGeom>
                <a:avLst/>
                <a:gdLst>
                  <a:gd name="T0" fmla="*/ 0 w 603"/>
                  <a:gd name="T1" fmla="*/ 0 h 570"/>
                  <a:gd name="T2" fmla="*/ 0 w 603"/>
                  <a:gd name="T3" fmla="*/ 0 h 570"/>
                  <a:gd name="T4" fmla="*/ 0 w 603"/>
                  <a:gd name="T5" fmla="*/ 0 h 570"/>
                  <a:gd name="T6" fmla="*/ 0 w 603"/>
                  <a:gd name="T7" fmla="*/ 0 h 570"/>
                  <a:gd name="T8" fmla="*/ 0 w 603"/>
                  <a:gd name="T9" fmla="*/ 0 h 570"/>
                  <a:gd name="T10" fmla="*/ 0 w 603"/>
                  <a:gd name="T11" fmla="*/ 0 h 570"/>
                  <a:gd name="T12" fmla="*/ 0 w 603"/>
                  <a:gd name="T13" fmla="*/ 0 h 570"/>
                  <a:gd name="T14" fmla="*/ 0 w 603"/>
                  <a:gd name="T15" fmla="*/ 0 h 570"/>
                  <a:gd name="T16" fmla="*/ 0 w 603"/>
                  <a:gd name="T17" fmla="*/ 0 h 570"/>
                  <a:gd name="T18" fmla="*/ 0 w 603"/>
                  <a:gd name="T19" fmla="*/ 0 h 570"/>
                  <a:gd name="T20" fmla="*/ 0 w 603"/>
                  <a:gd name="T21" fmla="*/ 0 h 570"/>
                  <a:gd name="T22" fmla="*/ 0 w 603"/>
                  <a:gd name="T23" fmla="*/ 0 h 570"/>
                  <a:gd name="T24" fmla="*/ 0 w 603"/>
                  <a:gd name="T25" fmla="*/ 0 h 570"/>
                  <a:gd name="T26" fmla="*/ 0 w 603"/>
                  <a:gd name="T27" fmla="*/ 0 h 570"/>
                  <a:gd name="T28" fmla="*/ 0 w 603"/>
                  <a:gd name="T29" fmla="*/ 0 h 570"/>
                  <a:gd name="T30" fmla="*/ 0 w 603"/>
                  <a:gd name="T31" fmla="*/ 0 h 570"/>
                  <a:gd name="T32" fmla="*/ 0 w 603"/>
                  <a:gd name="T33" fmla="*/ 0 h 570"/>
                  <a:gd name="T34" fmla="*/ 0 w 603"/>
                  <a:gd name="T35" fmla="*/ 0 h 570"/>
                  <a:gd name="T36" fmla="*/ 0 w 603"/>
                  <a:gd name="T37" fmla="*/ 0 h 570"/>
                  <a:gd name="T38" fmla="*/ 0 w 603"/>
                  <a:gd name="T39" fmla="*/ 0 h 570"/>
                  <a:gd name="T40" fmla="*/ 0 w 603"/>
                  <a:gd name="T41" fmla="*/ 0 h 570"/>
                  <a:gd name="T42" fmla="*/ 0 w 603"/>
                  <a:gd name="T43" fmla="*/ 0 h 57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3"/>
                  <a:gd name="T67" fmla="*/ 0 h 570"/>
                  <a:gd name="T68" fmla="*/ 603 w 603"/>
                  <a:gd name="T69" fmla="*/ 570 h 57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3" h="570">
                    <a:moveTo>
                      <a:pt x="390" y="270"/>
                    </a:moveTo>
                    <a:lnTo>
                      <a:pt x="374" y="166"/>
                    </a:lnTo>
                    <a:lnTo>
                      <a:pt x="343" y="72"/>
                    </a:lnTo>
                    <a:lnTo>
                      <a:pt x="286" y="22"/>
                    </a:lnTo>
                    <a:lnTo>
                      <a:pt x="186" y="0"/>
                    </a:lnTo>
                    <a:lnTo>
                      <a:pt x="100" y="22"/>
                    </a:lnTo>
                    <a:lnTo>
                      <a:pt x="19" y="115"/>
                    </a:lnTo>
                    <a:lnTo>
                      <a:pt x="0" y="227"/>
                    </a:lnTo>
                    <a:lnTo>
                      <a:pt x="19" y="346"/>
                    </a:lnTo>
                    <a:lnTo>
                      <a:pt x="50" y="419"/>
                    </a:lnTo>
                    <a:lnTo>
                      <a:pt x="89" y="494"/>
                    </a:lnTo>
                    <a:lnTo>
                      <a:pt x="131" y="545"/>
                    </a:lnTo>
                    <a:lnTo>
                      <a:pt x="178" y="570"/>
                    </a:lnTo>
                    <a:lnTo>
                      <a:pt x="243" y="548"/>
                    </a:lnTo>
                    <a:lnTo>
                      <a:pt x="309" y="497"/>
                    </a:lnTo>
                    <a:lnTo>
                      <a:pt x="351" y="426"/>
                    </a:lnTo>
                    <a:lnTo>
                      <a:pt x="390" y="365"/>
                    </a:lnTo>
                    <a:lnTo>
                      <a:pt x="402" y="328"/>
                    </a:lnTo>
                    <a:lnTo>
                      <a:pt x="567" y="275"/>
                    </a:lnTo>
                    <a:lnTo>
                      <a:pt x="603" y="253"/>
                    </a:lnTo>
                    <a:lnTo>
                      <a:pt x="583" y="220"/>
                    </a:lnTo>
                    <a:lnTo>
                      <a:pt x="390" y="27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9" name="Freeform 38"/>
              <p:cNvSpPr>
                <a:spLocks noChangeAspect="1"/>
              </p:cNvSpPr>
              <p:nvPr/>
            </p:nvSpPr>
            <p:spPr bwMode="auto">
              <a:xfrm>
                <a:off x="3557" y="2255"/>
                <a:ext cx="69" cy="113"/>
              </a:xfrm>
              <a:custGeom>
                <a:avLst/>
                <a:gdLst>
                  <a:gd name="T0" fmla="*/ 0 w 622"/>
                  <a:gd name="T1" fmla="*/ 0 h 1018"/>
                  <a:gd name="T2" fmla="*/ 0 w 622"/>
                  <a:gd name="T3" fmla="*/ 0 h 1018"/>
                  <a:gd name="T4" fmla="*/ 0 w 622"/>
                  <a:gd name="T5" fmla="*/ 0 h 1018"/>
                  <a:gd name="T6" fmla="*/ 0 w 622"/>
                  <a:gd name="T7" fmla="*/ 0 h 1018"/>
                  <a:gd name="T8" fmla="*/ 0 w 622"/>
                  <a:gd name="T9" fmla="*/ 0 h 1018"/>
                  <a:gd name="T10" fmla="*/ 0 w 622"/>
                  <a:gd name="T11" fmla="*/ 0 h 1018"/>
                  <a:gd name="T12" fmla="*/ 0 w 622"/>
                  <a:gd name="T13" fmla="*/ 0 h 1018"/>
                  <a:gd name="T14" fmla="*/ 0 w 622"/>
                  <a:gd name="T15" fmla="*/ 0 h 1018"/>
                  <a:gd name="T16" fmla="*/ 0 w 622"/>
                  <a:gd name="T17" fmla="*/ 0 h 1018"/>
                  <a:gd name="T18" fmla="*/ 0 w 622"/>
                  <a:gd name="T19" fmla="*/ 0 h 1018"/>
                  <a:gd name="T20" fmla="*/ 0 w 622"/>
                  <a:gd name="T21" fmla="*/ 0 h 1018"/>
                  <a:gd name="T22" fmla="*/ 0 w 622"/>
                  <a:gd name="T23" fmla="*/ 0 h 1018"/>
                  <a:gd name="T24" fmla="*/ 0 w 622"/>
                  <a:gd name="T25" fmla="*/ 0 h 1018"/>
                  <a:gd name="T26" fmla="*/ 0 w 622"/>
                  <a:gd name="T27" fmla="*/ 0 h 1018"/>
                  <a:gd name="T28" fmla="*/ 0 w 622"/>
                  <a:gd name="T29" fmla="*/ 0 h 1018"/>
                  <a:gd name="T30" fmla="*/ 0 w 622"/>
                  <a:gd name="T31" fmla="*/ 0 h 1018"/>
                  <a:gd name="T32" fmla="*/ 0 w 622"/>
                  <a:gd name="T33" fmla="*/ 0 h 1018"/>
                  <a:gd name="T34" fmla="*/ 0 w 622"/>
                  <a:gd name="T35" fmla="*/ 0 h 1018"/>
                  <a:gd name="T36" fmla="*/ 0 w 622"/>
                  <a:gd name="T37" fmla="*/ 0 h 1018"/>
                  <a:gd name="T38" fmla="*/ 0 w 622"/>
                  <a:gd name="T39" fmla="*/ 0 h 1018"/>
                  <a:gd name="T40" fmla="*/ 0 w 622"/>
                  <a:gd name="T41" fmla="*/ 0 h 1018"/>
                  <a:gd name="T42" fmla="*/ 0 w 622"/>
                  <a:gd name="T43" fmla="*/ 0 h 1018"/>
                  <a:gd name="T44" fmla="*/ 0 w 622"/>
                  <a:gd name="T45" fmla="*/ 0 h 1018"/>
                  <a:gd name="T46" fmla="*/ 0 w 622"/>
                  <a:gd name="T47" fmla="*/ 0 h 1018"/>
                  <a:gd name="T48" fmla="*/ 0 w 622"/>
                  <a:gd name="T49" fmla="*/ 0 h 10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22"/>
                  <a:gd name="T76" fmla="*/ 0 h 1018"/>
                  <a:gd name="T77" fmla="*/ 622 w 622"/>
                  <a:gd name="T78" fmla="*/ 1018 h 10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22" h="1018">
                    <a:moveTo>
                      <a:pt x="209" y="152"/>
                    </a:moveTo>
                    <a:lnTo>
                      <a:pt x="285" y="76"/>
                    </a:lnTo>
                    <a:lnTo>
                      <a:pt x="413" y="4"/>
                    </a:lnTo>
                    <a:lnTo>
                      <a:pt x="471" y="0"/>
                    </a:lnTo>
                    <a:lnTo>
                      <a:pt x="575" y="33"/>
                    </a:lnTo>
                    <a:lnTo>
                      <a:pt x="622" y="80"/>
                    </a:lnTo>
                    <a:lnTo>
                      <a:pt x="622" y="152"/>
                    </a:lnTo>
                    <a:lnTo>
                      <a:pt x="544" y="285"/>
                    </a:lnTo>
                    <a:lnTo>
                      <a:pt x="460" y="390"/>
                    </a:lnTo>
                    <a:lnTo>
                      <a:pt x="424" y="477"/>
                    </a:lnTo>
                    <a:lnTo>
                      <a:pt x="401" y="578"/>
                    </a:lnTo>
                    <a:lnTo>
                      <a:pt x="424" y="675"/>
                    </a:lnTo>
                    <a:lnTo>
                      <a:pt x="447" y="769"/>
                    </a:lnTo>
                    <a:lnTo>
                      <a:pt x="447" y="877"/>
                    </a:lnTo>
                    <a:lnTo>
                      <a:pt x="413" y="942"/>
                    </a:lnTo>
                    <a:lnTo>
                      <a:pt x="335" y="979"/>
                    </a:lnTo>
                    <a:lnTo>
                      <a:pt x="243" y="1018"/>
                    </a:lnTo>
                    <a:lnTo>
                      <a:pt x="158" y="1018"/>
                    </a:lnTo>
                    <a:lnTo>
                      <a:pt x="100" y="989"/>
                    </a:lnTo>
                    <a:lnTo>
                      <a:pt x="24" y="870"/>
                    </a:lnTo>
                    <a:lnTo>
                      <a:pt x="0" y="748"/>
                    </a:lnTo>
                    <a:lnTo>
                      <a:pt x="8" y="589"/>
                    </a:lnTo>
                    <a:lnTo>
                      <a:pt x="66" y="390"/>
                    </a:lnTo>
                    <a:lnTo>
                      <a:pt x="123" y="261"/>
                    </a:lnTo>
                    <a:lnTo>
                      <a:pt x="209" y="1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0" name="Freeform 39"/>
              <p:cNvSpPr>
                <a:spLocks noChangeAspect="1"/>
              </p:cNvSpPr>
              <p:nvPr/>
            </p:nvSpPr>
            <p:spPr bwMode="auto">
              <a:xfrm>
                <a:off x="3562" y="2347"/>
                <a:ext cx="87" cy="84"/>
              </a:xfrm>
              <a:custGeom>
                <a:avLst/>
                <a:gdLst>
                  <a:gd name="T0" fmla="*/ 0 w 784"/>
                  <a:gd name="T1" fmla="*/ 0 h 758"/>
                  <a:gd name="T2" fmla="*/ 0 w 784"/>
                  <a:gd name="T3" fmla="*/ 0 h 758"/>
                  <a:gd name="T4" fmla="*/ 0 w 784"/>
                  <a:gd name="T5" fmla="*/ 0 h 758"/>
                  <a:gd name="T6" fmla="*/ 0 w 784"/>
                  <a:gd name="T7" fmla="*/ 0 h 758"/>
                  <a:gd name="T8" fmla="*/ 0 w 784"/>
                  <a:gd name="T9" fmla="*/ 0 h 758"/>
                  <a:gd name="T10" fmla="*/ 0 w 784"/>
                  <a:gd name="T11" fmla="*/ 0 h 758"/>
                  <a:gd name="T12" fmla="*/ 0 w 784"/>
                  <a:gd name="T13" fmla="*/ 0 h 758"/>
                  <a:gd name="T14" fmla="*/ 0 w 784"/>
                  <a:gd name="T15" fmla="*/ 0 h 758"/>
                  <a:gd name="T16" fmla="*/ 0 w 784"/>
                  <a:gd name="T17" fmla="*/ 0 h 758"/>
                  <a:gd name="T18" fmla="*/ 0 w 784"/>
                  <a:gd name="T19" fmla="*/ 0 h 758"/>
                  <a:gd name="T20" fmla="*/ 0 w 784"/>
                  <a:gd name="T21" fmla="*/ 0 h 758"/>
                  <a:gd name="T22" fmla="*/ 0 w 784"/>
                  <a:gd name="T23" fmla="*/ 0 h 758"/>
                  <a:gd name="T24" fmla="*/ 0 w 784"/>
                  <a:gd name="T25" fmla="*/ 0 h 758"/>
                  <a:gd name="T26" fmla="*/ 0 w 784"/>
                  <a:gd name="T27" fmla="*/ 0 h 758"/>
                  <a:gd name="T28" fmla="*/ 0 w 784"/>
                  <a:gd name="T29" fmla="*/ 0 h 758"/>
                  <a:gd name="T30" fmla="*/ 0 w 784"/>
                  <a:gd name="T31" fmla="*/ 0 h 758"/>
                  <a:gd name="T32" fmla="*/ 0 w 784"/>
                  <a:gd name="T33" fmla="*/ 0 h 758"/>
                  <a:gd name="T34" fmla="*/ 0 w 784"/>
                  <a:gd name="T35" fmla="*/ 0 h 758"/>
                  <a:gd name="T36" fmla="*/ 0 w 784"/>
                  <a:gd name="T37" fmla="*/ 0 h 758"/>
                  <a:gd name="T38" fmla="*/ 0 w 784"/>
                  <a:gd name="T39" fmla="*/ 0 h 758"/>
                  <a:gd name="T40" fmla="*/ 0 w 784"/>
                  <a:gd name="T41" fmla="*/ 0 h 758"/>
                  <a:gd name="T42" fmla="*/ 0 w 784"/>
                  <a:gd name="T43" fmla="*/ 0 h 758"/>
                  <a:gd name="T44" fmla="*/ 0 w 784"/>
                  <a:gd name="T45" fmla="*/ 0 h 758"/>
                  <a:gd name="T46" fmla="*/ 0 w 784"/>
                  <a:gd name="T47" fmla="*/ 0 h 758"/>
                  <a:gd name="T48" fmla="*/ 0 w 784"/>
                  <a:gd name="T49" fmla="*/ 0 h 758"/>
                  <a:gd name="T50" fmla="*/ 0 w 784"/>
                  <a:gd name="T51" fmla="*/ 0 h 758"/>
                  <a:gd name="T52" fmla="*/ 0 w 784"/>
                  <a:gd name="T53" fmla="*/ 0 h 758"/>
                  <a:gd name="T54" fmla="*/ 0 w 784"/>
                  <a:gd name="T55" fmla="*/ 0 h 758"/>
                  <a:gd name="T56" fmla="*/ 0 w 784"/>
                  <a:gd name="T57" fmla="*/ 0 h 758"/>
                  <a:gd name="T58" fmla="*/ 0 w 784"/>
                  <a:gd name="T59" fmla="*/ 0 h 758"/>
                  <a:gd name="T60" fmla="*/ 0 w 784"/>
                  <a:gd name="T61" fmla="*/ 0 h 758"/>
                  <a:gd name="T62" fmla="*/ 0 w 784"/>
                  <a:gd name="T63" fmla="*/ 0 h 758"/>
                  <a:gd name="T64" fmla="*/ 0 w 784"/>
                  <a:gd name="T65" fmla="*/ 0 h 758"/>
                  <a:gd name="T66" fmla="*/ 0 w 784"/>
                  <a:gd name="T67" fmla="*/ 0 h 758"/>
                  <a:gd name="T68" fmla="*/ 0 w 784"/>
                  <a:gd name="T69" fmla="*/ 0 h 758"/>
                  <a:gd name="T70" fmla="*/ 0 w 784"/>
                  <a:gd name="T71" fmla="*/ 0 h 758"/>
                  <a:gd name="T72" fmla="*/ 0 w 784"/>
                  <a:gd name="T73" fmla="*/ 0 h 758"/>
                  <a:gd name="T74" fmla="*/ 0 w 784"/>
                  <a:gd name="T75" fmla="*/ 0 h 758"/>
                  <a:gd name="T76" fmla="*/ 0 w 784"/>
                  <a:gd name="T77" fmla="*/ 0 h 758"/>
                  <a:gd name="T78" fmla="*/ 0 w 784"/>
                  <a:gd name="T79" fmla="*/ 0 h 758"/>
                  <a:gd name="T80" fmla="*/ 0 w 784"/>
                  <a:gd name="T81" fmla="*/ 0 h 758"/>
                  <a:gd name="T82" fmla="*/ 0 w 784"/>
                  <a:gd name="T83" fmla="*/ 0 h 758"/>
                  <a:gd name="T84" fmla="*/ 0 w 784"/>
                  <a:gd name="T85" fmla="*/ 0 h 758"/>
                  <a:gd name="T86" fmla="*/ 0 w 784"/>
                  <a:gd name="T87" fmla="*/ 0 h 758"/>
                  <a:gd name="T88" fmla="*/ 0 w 784"/>
                  <a:gd name="T89" fmla="*/ 0 h 758"/>
                  <a:gd name="T90" fmla="*/ 0 w 784"/>
                  <a:gd name="T91" fmla="*/ 0 h 7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4"/>
                  <a:gd name="T139" fmla="*/ 0 h 758"/>
                  <a:gd name="T140" fmla="*/ 784 w 784"/>
                  <a:gd name="T141" fmla="*/ 758 h 7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4" h="758">
                    <a:moveTo>
                      <a:pt x="0" y="72"/>
                    </a:moveTo>
                    <a:lnTo>
                      <a:pt x="65" y="0"/>
                    </a:lnTo>
                    <a:lnTo>
                      <a:pt x="163" y="0"/>
                    </a:lnTo>
                    <a:lnTo>
                      <a:pt x="344" y="18"/>
                    </a:lnTo>
                    <a:lnTo>
                      <a:pt x="557" y="28"/>
                    </a:lnTo>
                    <a:lnTo>
                      <a:pt x="638" y="62"/>
                    </a:lnTo>
                    <a:lnTo>
                      <a:pt x="672" y="104"/>
                    </a:lnTo>
                    <a:lnTo>
                      <a:pt x="680" y="169"/>
                    </a:lnTo>
                    <a:lnTo>
                      <a:pt x="656" y="238"/>
                    </a:lnTo>
                    <a:lnTo>
                      <a:pt x="591" y="342"/>
                    </a:lnTo>
                    <a:lnTo>
                      <a:pt x="506" y="429"/>
                    </a:lnTo>
                    <a:lnTo>
                      <a:pt x="440" y="508"/>
                    </a:lnTo>
                    <a:lnTo>
                      <a:pt x="414" y="569"/>
                    </a:lnTo>
                    <a:lnTo>
                      <a:pt x="394" y="613"/>
                    </a:lnTo>
                    <a:lnTo>
                      <a:pt x="401" y="646"/>
                    </a:lnTo>
                    <a:lnTo>
                      <a:pt x="406" y="667"/>
                    </a:lnTo>
                    <a:lnTo>
                      <a:pt x="483" y="667"/>
                    </a:lnTo>
                    <a:lnTo>
                      <a:pt x="603" y="649"/>
                    </a:lnTo>
                    <a:lnTo>
                      <a:pt x="680" y="649"/>
                    </a:lnTo>
                    <a:lnTo>
                      <a:pt x="761" y="678"/>
                    </a:lnTo>
                    <a:lnTo>
                      <a:pt x="784" y="714"/>
                    </a:lnTo>
                    <a:lnTo>
                      <a:pt x="761" y="747"/>
                    </a:lnTo>
                    <a:lnTo>
                      <a:pt x="726" y="758"/>
                    </a:lnTo>
                    <a:lnTo>
                      <a:pt x="672" y="743"/>
                    </a:lnTo>
                    <a:lnTo>
                      <a:pt x="599" y="703"/>
                    </a:lnTo>
                    <a:lnTo>
                      <a:pt x="521" y="710"/>
                    </a:lnTo>
                    <a:lnTo>
                      <a:pt x="394" y="732"/>
                    </a:lnTo>
                    <a:lnTo>
                      <a:pt x="356" y="725"/>
                    </a:lnTo>
                    <a:lnTo>
                      <a:pt x="336" y="700"/>
                    </a:lnTo>
                    <a:lnTo>
                      <a:pt x="336" y="639"/>
                    </a:lnTo>
                    <a:lnTo>
                      <a:pt x="336" y="552"/>
                    </a:lnTo>
                    <a:lnTo>
                      <a:pt x="390" y="486"/>
                    </a:lnTo>
                    <a:lnTo>
                      <a:pt x="471" y="389"/>
                    </a:lnTo>
                    <a:lnTo>
                      <a:pt x="541" y="303"/>
                    </a:lnTo>
                    <a:lnTo>
                      <a:pt x="588" y="238"/>
                    </a:lnTo>
                    <a:lnTo>
                      <a:pt x="611" y="181"/>
                    </a:lnTo>
                    <a:lnTo>
                      <a:pt x="599" y="148"/>
                    </a:lnTo>
                    <a:lnTo>
                      <a:pt x="568" y="108"/>
                    </a:lnTo>
                    <a:lnTo>
                      <a:pt x="521" y="97"/>
                    </a:lnTo>
                    <a:lnTo>
                      <a:pt x="471" y="97"/>
                    </a:lnTo>
                    <a:lnTo>
                      <a:pt x="359" y="97"/>
                    </a:lnTo>
                    <a:lnTo>
                      <a:pt x="193" y="126"/>
                    </a:lnTo>
                    <a:lnTo>
                      <a:pt x="70" y="137"/>
                    </a:lnTo>
                    <a:lnTo>
                      <a:pt x="20" y="126"/>
                    </a:lnTo>
                    <a:lnTo>
                      <a:pt x="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1" name="Freeform 40"/>
              <p:cNvSpPr>
                <a:spLocks noChangeAspect="1"/>
              </p:cNvSpPr>
              <p:nvPr/>
            </p:nvSpPr>
            <p:spPr bwMode="auto">
              <a:xfrm>
                <a:off x="3469" y="2327"/>
                <a:ext cx="111" cy="81"/>
              </a:xfrm>
              <a:custGeom>
                <a:avLst/>
                <a:gdLst>
                  <a:gd name="T0" fmla="*/ 0 w 996"/>
                  <a:gd name="T1" fmla="*/ 0 h 722"/>
                  <a:gd name="T2" fmla="*/ 0 w 996"/>
                  <a:gd name="T3" fmla="*/ 0 h 722"/>
                  <a:gd name="T4" fmla="*/ 0 w 996"/>
                  <a:gd name="T5" fmla="*/ 0 h 722"/>
                  <a:gd name="T6" fmla="*/ 0 w 996"/>
                  <a:gd name="T7" fmla="*/ 0 h 722"/>
                  <a:gd name="T8" fmla="*/ 0 w 996"/>
                  <a:gd name="T9" fmla="*/ 0 h 722"/>
                  <a:gd name="T10" fmla="*/ 0 w 996"/>
                  <a:gd name="T11" fmla="*/ 0 h 722"/>
                  <a:gd name="T12" fmla="*/ 0 w 996"/>
                  <a:gd name="T13" fmla="*/ 0 h 722"/>
                  <a:gd name="T14" fmla="*/ 0 w 996"/>
                  <a:gd name="T15" fmla="*/ 0 h 722"/>
                  <a:gd name="T16" fmla="*/ 0 w 996"/>
                  <a:gd name="T17" fmla="*/ 0 h 722"/>
                  <a:gd name="T18" fmla="*/ 0 w 996"/>
                  <a:gd name="T19" fmla="*/ 0 h 722"/>
                  <a:gd name="T20" fmla="*/ 0 w 996"/>
                  <a:gd name="T21" fmla="*/ 0 h 722"/>
                  <a:gd name="T22" fmla="*/ 0 w 996"/>
                  <a:gd name="T23" fmla="*/ 0 h 722"/>
                  <a:gd name="T24" fmla="*/ 0 w 996"/>
                  <a:gd name="T25" fmla="*/ 0 h 722"/>
                  <a:gd name="T26" fmla="*/ 0 w 996"/>
                  <a:gd name="T27" fmla="*/ 0 h 722"/>
                  <a:gd name="T28" fmla="*/ 0 w 996"/>
                  <a:gd name="T29" fmla="*/ 0 h 722"/>
                  <a:gd name="T30" fmla="*/ 0 w 996"/>
                  <a:gd name="T31" fmla="*/ 0 h 722"/>
                  <a:gd name="T32" fmla="*/ 0 w 996"/>
                  <a:gd name="T33" fmla="*/ 0 h 722"/>
                  <a:gd name="T34" fmla="*/ 0 w 996"/>
                  <a:gd name="T35" fmla="*/ 0 h 722"/>
                  <a:gd name="T36" fmla="*/ 0 w 996"/>
                  <a:gd name="T37" fmla="*/ 0 h 722"/>
                  <a:gd name="T38" fmla="*/ 0 w 996"/>
                  <a:gd name="T39" fmla="*/ 0 h 722"/>
                  <a:gd name="T40" fmla="*/ 0 w 996"/>
                  <a:gd name="T41" fmla="*/ 0 h 722"/>
                  <a:gd name="T42" fmla="*/ 0 w 996"/>
                  <a:gd name="T43" fmla="*/ 0 h 722"/>
                  <a:gd name="T44" fmla="*/ 0 w 996"/>
                  <a:gd name="T45" fmla="*/ 0 h 722"/>
                  <a:gd name="T46" fmla="*/ 0 w 996"/>
                  <a:gd name="T47" fmla="*/ 0 h 722"/>
                  <a:gd name="T48" fmla="*/ 0 w 996"/>
                  <a:gd name="T49" fmla="*/ 0 h 722"/>
                  <a:gd name="T50" fmla="*/ 0 w 996"/>
                  <a:gd name="T51" fmla="*/ 0 h 722"/>
                  <a:gd name="T52" fmla="*/ 0 w 996"/>
                  <a:gd name="T53" fmla="*/ 0 h 722"/>
                  <a:gd name="T54" fmla="*/ 0 w 996"/>
                  <a:gd name="T55" fmla="*/ 0 h 722"/>
                  <a:gd name="T56" fmla="*/ 0 w 996"/>
                  <a:gd name="T57" fmla="*/ 0 h 722"/>
                  <a:gd name="T58" fmla="*/ 0 w 996"/>
                  <a:gd name="T59" fmla="*/ 0 h 722"/>
                  <a:gd name="T60" fmla="*/ 0 w 996"/>
                  <a:gd name="T61" fmla="*/ 0 h 722"/>
                  <a:gd name="T62" fmla="*/ 0 w 996"/>
                  <a:gd name="T63" fmla="*/ 0 h 722"/>
                  <a:gd name="T64" fmla="*/ 0 w 996"/>
                  <a:gd name="T65" fmla="*/ 0 h 722"/>
                  <a:gd name="T66" fmla="*/ 0 w 996"/>
                  <a:gd name="T67" fmla="*/ 0 h 722"/>
                  <a:gd name="T68" fmla="*/ 0 w 996"/>
                  <a:gd name="T69" fmla="*/ 0 h 722"/>
                  <a:gd name="T70" fmla="*/ 0 w 996"/>
                  <a:gd name="T71" fmla="*/ 0 h 722"/>
                  <a:gd name="T72" fmla="*/ 0 w 996"/>
                  <a:gd name="T73" fmla="*/ 0 h 722"/>
                  <a:gd name="T74" fmla="*/ 0 w 996"/>
                  <a:gd name="T75" fmla="*/ 0 h 722"/>
                  <a:gd name="T76" fmla="*/ 0 w 996"/>
                  <a:gd name="T77" fmla="*/ 0 h 722"/>
                  <a:gd name="T78" fmla="*/ 0 w 996"/>
                  <a:gd name="T79" fmla="*/ 0 h 722"/>
                  <a:gd name="T80" fmla="*/ 0 w 996"/>
                  <a:gd name="T81" fmla="*/ 0 h 722"/>
                  <a:gd name="T82" fmla="*/ 0 w 996"/>
                  <a:gd name="T83" fmla="*/ 0 h 722"/>
                  <a:gd name="T84" fmla="*/ 0 w 996"/>
                  <a:gd name="T85" fmla="*/ 0 h 722"/>
                  <a:gd name="T86" fmla="*/ 0 w 996"/>
                  <a:gd name="T87" fmla="*/ 0 h 722"/>
                  <a:gd name="T88" fmla="*/ 0 w 996"/>
                  <a:gd name="T89" fmla="*/ 0 h 7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6"/>
                  <a:gd name="T136" fmla="*/ 0 h 722"/>
                  <a:gd name="T137" fmla="*/ 996 w 996"/>
                  <a:gd name="T138" fmla="*/ 722 h 72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6" h="722">
                    <a:moveTo>
                      <a:pt x="811" y="300"/>
                    </a:moveTo>
                    <a:lnTo>
                      <a:pt x="827" y="206"/>
                    </a:lnTo>
                    <a:lnTo>
                      <a:pt x="884" y="170"/>
                    </a:lnTo>
                    <a:lnTo>
                      <a:pt x="954" y="163"/>
                    </a:lnTo>
                    <a:lnTo>
                      <a:pt x="996" y="206"/>
                    </a:lnTo>
                    <a:lnTo>
                      <a:pt x="977" y="288"/>
                    </a:lnTo>
                    <a:lnTo>
                      <a:pt x="939" y="400"/>
                    </a:lnTo>
                    <a:lnTo>
                      <a:pt x="861" y="527"/>
                    </a:lnTo>
                    <a:lnTo>
                      <a:pt x="764" y="635"/>
                    </a:lnTo>
                    <a:lnTo>
                      <a:pt x="683" y="693"/>
                    </a:lnTo>
                    <a:lnTo>
                      <a:pt x="595" y="722"/>
                    </a:lnTo>
                    <a:lnTo>
                      <a:pt x="509" y="711"/>
                    </a:lnTo>
                    <a:lnTo>
                      <a:pt x="444" y="678"/>
                    </a:lnTo>
                    <a:lnTo>
                      <a:pt x="420" y="624"/>
                    </a:lnTo>
                    <a:lnTo>
                      <a:pt x="394" y="531"/>
                    </a:lnTo>
                    <a:lnTo>
                      <a:pt x="363" y="358"/>
                    </a:lnTo>
                    <a:lnTo>
                      <a:pt x="339" y="239"/>
                    </a:lnTo>
                    <a:lnTo>
                      <a:pt x="339" y="98"/>
                    </a:lnTo>
                    <a:lnTo>
                      <a:pt x="324" y="73"/>
                    </a:lnTo>
                    <a:lnTo>
                      <a:pt x="278" y="66"/>
                    </a:lnTo>
                    <a:lnTo>
                      <a:pt x="224" y="105"/>
                    </a:lnTo>
                    <a:lnTo>
                      <a:pt x="174" y="170"/>
                    </a:lnTo>
                    <a:lnTo>
                      <a:pt x="115" y="206"/>
                    </a:lnTo>
                    <a:lnTo>
                      <a:pt x="27" y="206"/>
                    </a:lnTo>
                    <a:lnTo>
                      <a:pt x="0" y="184"/>
                    </a:lnTo>
                    <a:lnTo>
                      <a:pt x="0" y="149"/>
                    </a:lnTo>
                    <a:lnTo>
                      <a:pt x="39" y="115"/>
                    </a:lnTo>
                    <a:lnTo>
                      <a:pt x="81" y="127"/>
                    </a:lnTo>
                    <a:lnTo>
                      <a:pt x="120" y="119"/>
                    </a:lnTo>
                    <a:lnTo>
                      <a:pt x="190" y="73"/>
                    </a:lnTo>
                    <a:lnTo>
                      <a:pt x="258" y="22"/>
                    </a:lnTo>
                    <a:lnTo>
                      <a:pt x="324" y="8"/>
                    </a:lnTo>
                    <a:lnTo>
                      <a:pt x="417" y="0"/>
                    </a:lnTo>
                    <a:lnTo>
                      <a:pt x="420" y="40"/>
                    </a:lnTo>
                    <a:lnTo>
                      <a:pt x="398" y="83"/>
                    </a:lnTo>
                    <a:lnTo>
                      <a:pt x="394" y="195"/>
                    </a:lnTo>
                    <a:lnTo>
                      <a:pt x="420" y="343"/>
                    </a:lnTo>
                    <a:lnTo>
                      <a:pt x="464" y="487"/>
                    </a:lnTo>
                    <a:lnTo>
                      <a:pt x="501" y="573"/>
                    </a:lnTo>
                    <a:lnTo>
                      <a:pt x="560" y="614"/>
                    </a:lnTo>
                    <a:lnTo>
                      <a:pt x="618" y="614"/>
                    </a:lnTo>
                    <a:lnTo>
                      <a:pt x="676" y="573"/>
                    </a:lnTo>
                    <a:lnTo>
                      <a:pt x="753" y="483"/>
                    </a:lnTo>
                    <a:lnTo>
                      <a:pt x="803" y="354"/>
                    </a:lnTo>
                    <a:lnTo>
                      <a:pt x="811" y="30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2" name="Freeform 41"/>
              <p:cNvSpPr>
                <a:spLocks noChangeAspect="1"/>
              </p:cNvSpPr>
              <p:nvPr/>
            </p:nvSpPr>
            <p:spPr bwMode="auto">
              <a:xfrm>
                <a:off x="3521" y="2146"/>
                <a:ext cx="78" cy="127"/>
              </a:xfrm>
              <a:custGeom>
                <a:avLst/>
                <a:gdLst>
                  <a:gd name="T0" fmla="*/ 0 w 703"/>
                  <a:gd name="T1" fmla="*/ 0 h 1140"/>
                  <a:gd name="T2" fmla="*/ 0 w 703"/>
                  <a:gd name="T3" fmla="*/ 0 h 1140"/>
                  <a:gd name="T4" fmla="*/ 0 w 703"/>
                  <a:gd name="T5" fmla="*/ 0 h 1140"/>
                  <a:gd name="T6" fmla="*/ 0 w 703"/>
                  <a:gd name="T7" fmla="*/ 0 h 1140"/>
                  <a:gd name="T8" fmla="*/ 0 w 703"/>
                  <a:gd name="T9" fmla="*/ 0 h 1140"/>
                  <a:gd name="T10" fmla="*/ 0 w 703"/>
                  <a:gd name="T11" fmla="*/ 0 h 1140"/>
                  <a:gd name="T12" fmla="*/ 0 w 703"/>
                  <a:gd name="T13" fmla="*/ 0 h 1140"/>
                  <a:gd name="T14" fmla="*/ 0 w 703"/>
                  <a:gd name="T15" fmla="*/ 0 h 1140"/>
                  <a:gd name="T16" fmla="*/ 0 w 703"/>
                  <a:gd name="T17" fmla="*/ 0 h 1140"/>
                  <a:gd name="T18" fmla="*/ 0 w 703"/>
                  <a:gd name="T19" fmla="*/ 0 h 1140"/>
                  <a:gd name="T20" fmla="*/ 0 w 703"/>
                  <a:gd name="T21" fmla="*/ 0 h 1140"/>
                  <a:gd name="T22" fmla="*/ 0 w 703"/>
                  <a:gd name="T23" fmla="*/ 0 h 1140"/>
                  <a:gd name="T24" fmla="*/ 0 w 703"/>
                  <a:gd name="T25" fmla="*/ 0 h 1140"/>
                  <a:gd name="T26" fmla="*/ 0 w 703"/>
                  <a:gd name="T27" fmla="*/ 0 h 1140"/>
                  <a:gd name="T28" fmla="*/ 0 w 703"/>
                  <a:gd name="T29" fmla="*/ 0 h 1140"/>
                  <a:gd name="T30" fmla="*/ 0 w 703"/>
                  <a:gd name="T31" fmla="*/ 0 h 1140"/>
                  <a:gd name="T32" fmla="*/ 0 w 703"/>
                  <a:gd name="T33" fmla="*/ 0 h 1140"/>
                  <a:gd name="T34" fmla="*/ 0 w 703"/>
                  <a:gd name="T35" fmla="*/ 0 h 1140"/>
                  <a:gd name="T36" fmla="*/ 0 w 703"/>
                  <a:gd name="T37" fmla="*/ 0 h 1140"/>
                  <a:gd name="T38" fmla="*/ 0 w 703"/>
                  <a:gd name="T39" fmla="*/ 0 h 1140"/>
                  <a:gd name="T40" fmla="*/ 0 w 703"/>
                  <a:gd name="T41" fmla="*/ 0 h 1140"/>
                  <a:gd name="T42" fmla="*/ 0 w 703"/>
                  <a:gd name="T43" fmla="*/ 0 h 1140"/>
                  <a:gd name="T44" fmla="*/ 0 w 703"/>
                  <a:gd name="T45" fmla="*/ 0 h 1140"/>
                  <a:gd name="T46" fmla="*/ 0 w 703"/>
                  <a:gd name="T47" fmla="*/ 0 h 1140"/>
                  <a:gd name="T48" fmla="*/ 0 w 703"/>
                  <a:gd name="T49" fmla="*/ 0 h 1140"/>
                  <a:gd name="T50" fmla="*/ 0 w 703"/>
                  <a:gd name="T51" fmla="*/ 0 h 1140"/>
                  <a:gd name="T52" fmla="*/ 0 w 703"/>
                  <a:gd name="T53" fmla="*/ 0 h 1140"/>
                  <a:gd name="T54" fmla="*/ 0 w 703"/>
                  <a:gd name="T55" fmla="*/ 0 h 1140"/>
                  <a:gd name="T56" fmla="*/ 0 w 703"/>
                  <a:gd name="T57" fmla="*/ 0 h 1140"/>
                  <a:gd name="T58" fmla="*/ 0 w 703"/>
                  <a:gd name="T59" fmla="*/ 0 h 1140"/>
                  <a:gd name="T60" fmla="*/ 0 w 703"/>
                  <a:gd name="T61" fmla="*/ 0 h 1140"/>
                  <a:gd name="T62" fmla="*/ 0 w 703"/>
                  <a:gd name="T63" fmla="*/ 0 h 1140"/>
                  <a:gd name="T64" fmla="*/ 0 w 703"/>
                  <a:gd name="T65" fmla="*/ 0 h 1140"/>
                  <a:gd name="T66" fmla="*/ 0 w 703"/>
                  <a:gd name="T67" fmla="*/ 0 h 1140"/>
                  <a:gd name="T68" fmla="*/ 0 w 703"/>
                  <a:gd name="T69" fmla="*/ 0 h 1140"/>
                  <a:gd name="T70" fmla="*/ 0 w 703"/>
                  <a:gd name="T71" fmla="*/ 0 h 1140"/>
                  <a:gd name="T72" fmla="*/ 0 w 703"/>
                  <a:gd name="T73" fmla="*/ 0 h 1140"/>
                  <a:gd name="T74" fmla="*/ 0 w 703"/>
                  <a:gd name="T75" fmla="*/ 0 h 1140"/>
                  <a:gd name="T76" fmla="*/ 0 w 703"/>
                  <a:gd name="T77" fmla="*/ 0 h 1140"/>
                  <a:gd name="T78" fmla="*/ 0 w 703"/>
                  <a:gd name="T79" fmla="*/ 0 h 1140"/>
                  <a:gd name="T80" fmla="*/ 0 w 703"/>
                  <a:gd name="T81" fmla="*/ 0 h 1140"/>
                  <a:gd name="T82" fmla="*/ 0 w 703"/>
                  <a:gd name="T83" fmla="*/ 0 h 114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3"/>
                  <a:gd name="T127" fmla="*/ 0 h 1140"/>
                  <a:gd name="T128" fmla="*/ 703 w 703"/>
                  <a:gd name="T129" fmla="*/ 1140 h 114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3" h="1140">
                    <a:moveTo>
                      <a:pt x="448" y="865"/>
                    </a:moveTo>
                    <a:lnTo>
                      <a:pt x="563" y="974"/>
                    </a:lnTo>
                    <a:lnTo>
                      <a:pt x="610" y="974"/>
                    </a:lnTo>
                    <a:lnTo>
                      <a:pt x="687" y="1018"/>
                    </a:lnTo>
                    <a:lnTo>
                      <a:pt x="703" y="1067"/>
                    </a:lnTo>
                    <a:lnTo>
                      <a:pt x="679" y="1133"/>
                    </a:lnTo>
                    <a:lnTo>
                      <a:pt x="617" y="1140"/>
                    </a:lnTo>
                    <a:lnTo>
                      <a:pt x="540" y="1089"/>
                    </a:lnTo>
                    <a:lnTo>
                      <a:pt x="385" y="952"/>
                    </a:lnTo>
                    <a:lnTo>
                      <a:pt x="286" y="823"/>
                    </a:lnTo>
                    <a:lnTo>
                      <a:pt x="239" y="721"/>
                    </a:lnTo>
                    <a:lnTo>
                      <a:pt x="208" y="548"/>
                    </a:lnTo>
                    <a:lnTo>
                      <a:pt x="208" y="324"/>
                    </a:lnTo>
                    <a:lnTo>
                      <a:pt x="200" y="267"/>
                    </a:lnTo>
                    <a:lnTo>
                      <a:pt x="155" y="224"/>
                    </a:lnTo>
                    <a:lnTo>
                      <a:pt x="23" y="231"/>
                    </a:lnTo>
                    <a:lnTo>
                      <a:pt x="0" y="209"/>
                    </a:lnTo>
                    <a:lnTo>
                      <a:pt x="30" y="195"/>
                    </a:lnTo>
                    <a:lnTo>
                      <a:pt x="124" y="188"/>
                    </a:lnTo>
                    <a:lnTo>
                      <a:pt x="139" y="173"/>
                    </a:lnTo>
                    <a:lnTo>
                      <a:pt x="7" y="101"/>
                    </a:lnTo>
                    <a:lnTo>
                      <a:pt x="7" y="73"/>
                    </a:lnTo>
                    <a:lnTo>
                      <a:pt x="30" y="65"/>
                    </a:lnTo>
                    <a:lnTo>
                      <a:pt x="139" y="122"/>
                    </a:lnTo>
                    <a:lnTo>
                      <a:pt x="162" y="115"/>
                    </a:lnTo>
                    <a:lnTo>
                      <a:pt x="139" y="7"/>
                    </a:lnTo>
                    <a:lnTo>
                      <a:pt x="155" y="0"/>
                    </a:lnTo>
                    <a:lnTo>
                      <a:pt x="170" y="7"/>
                    </a:lnTo>
                    <a:lnTo>
                      <a:pt x="200" y="115"/>
                    </a:lnTo>
                    <a:lnTo>
                      <a:pt x="223" y="122"/>
                    </a:lnTo>
                    <a:lnTo>
                      <a:pt x="286" y="7"/>
                    </a:lnTo>
                    <a:lnTo>
                      <a:pt x="301" y="7"/>
                    </a:lnTo>
                    <a:lnTo>
                      <a:pt x="301" y="44"/>
                    </a:lnTo>
                    <a:lnTo>
                      <a:pt x="262" y="137"/>
                    </a:lnTo>
                    <a:lnTo>
                      <a:pt x="262" y="188"/>
                    </a:lnTo>
                    <a:lnTo>
                      <a:pt x="278" y="253"/>
                    </a:lnTo>
                    <a:lnTo>
                      <a:pt x="270" y="339"/>
                    </a:lnTo>
                    <a:lnTo>
                      <a:pt x="278" y="497"/>
                    </a:lnTo>
                    <a:lnTo>
                      <a:pt x="293" y="599"/>
                    </a:lnTo>
                    <a:lnTo>
                      <a:pt x="332" y="714"/>
                    </a:lnTo>
                    <a:lnTo>
                      <a:pt x="385" y="801"/>
                    </a:lnTo>
                    <a:lnTo>
                      <a:pt x="448" y="8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3" name="Freeform 42"/>
              <p:cNvSpPr>
                <a:spLocks noChangeAspect="1"/>
              </p:cNvSpPr>
              <p:nvPr/>
            </p:nvSpPr>
            <p:spPr bwMode="auto">
              <a:xfrm>
                <a:off x="3616" y="2157"/>
                <a:ext cx="102" cy="119"/>
              </a:xfrm>
              <a:custGeom>
                <a:avLst/>
                <a:gdLst>
                  <a:gd name="T0" fmla="*/ 0 w 919"/>
                  <a:gd name="T1" fmla="*/ 0 h 1067"/>
                  <a:gd name="T2" fmla="*/ 0 w 919"/>
                  <a:gd name="T3" fmla="*/ 0 h 1067"/>
                  <a:gd name="T4" fmla="*/ 0 w 919"/>
                  <a:gd name="T5" fmla="*/ 0 h 1067"/>
                  <a:gd name="T6" fmla="*/ 0 w 919"/>
                  <a:gd name="T7" fmla="*/ 0 h 1067"/>
                  <a:gd name="T8" fmla="*/ 0 w 919"/>
                  <a:gd name="T9" fmla="*/ 0 h 1067"/>
                  <a:gd name="T10" fmla="*/ 0 w 919"/>
                  <a:gd name="T11" fmla="*/ 0 h 1067"/>
                  <a:gd name="T12" fmla="*/ 0 w 919"/>
                  <a:gd name="T13" fmla="*/ 0 h 1067"/>
                  <a:gd name="T14" fmla="*/ 0 w 919"/>
                  <a:gd name="T15" fmla="*/ 0 h 1067"/>
                  <a:gd name="T16" fmla="*/ 0 w 919"/>
                  <a:gd name="T17" fmla="*/ 0 h 1067"/>
                  <a:gd name="T18" fmla="*/ 0 w 919"/>
                  <a:gd name="T19" fmla="*/ 0 h 1067"/>
                  <a:gd name="T20" fmla="*/ 0 w 919"/>
                  <a:gd name="T21" fmla="*/ 0 h 1067"/>
                  <a:gd name="T22" fmla="*/ 0 w 919"/>
                  <a:gd name="T23" fmla="*/ 0 h 1067"/>
                  <a:gd name="T24" fmla="*/ 0 w 919"/>
                  <a:gd name="T25" fmla="*/ 0 h 1067"/>
                  <a:gd name="T26" fmla="*/ 0 w 919"/>
                  <a:gd name="T27" fmla="*/ 0 h 1067"/>
                  <a:gd name="T28" fmla="*/ 0 w 919"/>
                  <a:gd name="T29" fmla="*/ 0 h 1067"/>
                  <a:gd name="T30" fmla="*/ 0 w 919"/>
                  <a:gd name="T31" fmla="*/ 0 h 1067"/>
                  <a:gd name="T32" fmla="*/ 0 w 919"/>
                  <a:gd name="T33" fmla="*/ 0 h 1067"/>
                  <a:gd name="T34" fmla="*/ 0 w 919"/>
                  <a:gd name="T35" fmla="*/ 0 h 1067"/>
                  <a:gd name="T36" fmla="*/ 0 w 919"/>
                  <a:gd name="T37" fmla="*/ 0 h 1067"/>
                  <a:gd name="T38" fmla="*/ 0 w 919"/>
                  <a:gd name="T39" fmla="*/ 0 h 1067"/>
                  <a:gd name="T40" fmla="*/ 0 w 919"/>
                  <a:gd name="T41" fmla="*/ 0 h 1067"/>
                  <a:gd name="T42" fmla="*/ 0 w 919"/>
                  <a:gd name="T43" fmla="*/ 0 h 1067"/>
                  <a:gd name="T44" fmla="*/ 0 w 919"/>
                  <a:gd name="T45" fmla="*/ 0 h 1067"/>
                  <a:gd name="T46" fmla="*/ 0 w 919"/>
                  <a:gd name="T47" fmla="*/ 0 h 1067"/>
                  <a:gd name="T48" fmla="*/ 0 w 919"/>
                  <a:gd name="T49" fmla="*/ 0 h 1067"/>
                  <a:gd name="T50" fmla="*/ 0 w 919"/>
                  <a:gd name="T51" fmla="*/ 0 h 1067"/>
                  <a:gd name="T52" fmla="*/ 0 w 919"/>
                  <a:gd name="T53" fmla="*/ 0 h 1067"/>
                  <a:gd name="T54" fmla="*/ 0 w 919"/>
                  <a:gd name="T55" fmla="*/ 0 h 1067"/>
                  <a:gd name="T56" fmla="*/ 0 w 919"/>
                  <a:gd name="T57" fmla="*/ 0 h 1067"/>
                  <a:gd name="T58" fmla="*/ 0 w 919"/>
                  <a:gd name="T59" fmla="*/ 0 h 1067"/>
                  <a:gd name="T60" fmla="*/ 0 w 919"/>
                  <a:gd name="T61" fmla="*/ 0 h 1067"/>
                  <a:gd name="T62" fmla="*/ 0 w 919"/>
                  <a:gd name="T63" fmla="*/ 0 h 1067"/>
                  <a:gd name="T64" fmla="*/ 0 w 919"/>
                  <a:gd name="T65" fmla="*/ 0 h 1067"/>
                  <a:gd name="T66" fmla="*/ 0 w 919"/>
                  <a:gd name="T67" fmla="*/ 0 h 1067"/>
                  <a:gd name="T68" fmla="*/ 0 w 919"/>
                  <a:gd name="T69" fmla="*/ 0 h 1067"/>
                  <a:gd name="T70" fmla="*/ 0 w 919"/>
                  <a:gd name="T71" fmla="*/ 0 h 1067"/>
                  <a:gd name="T72" fmla="*/ 0 w 919"/>
                  <a:gd name="T73" fmla="*/ 0 h 1067"/>
                  <a:gd name="T74" fmla="*/ 0 w 919"/>
                  <a:gd name="T75" fmla="*/ 0 h 1067"/>
                  <a:gd name="T76" fmla="*/ 0 w 919"/>
                  <a:gd name="T77" fmla="*/ 0 h 1067"/>
                  <a:gd name="T78" fmla="*/ 0 w 919"/>
                  <a:gd name="T79" fmla="*/ 0 h 1067"/>
                  <a:gd name="T80" fmla="*/ 0 w 919"/>
                  <a:gd name="T81" fmla="*/ 0 h 1067"/>
                  <a:gd name="T82" fmla="*/ 0 w 919"/>
                  <a:gd name="T83" fmla="*/ 0 h 1067"/>
                  <a:gd name="T84" fmla="*/ 0 w 919"/>
                  <a:gd name="T85" fmla="*/ 0 h 1067"/>
                  <a:gd name="T86" fmla="*/ 0 w 919"/>
                  <a:gd name="T87" fmla="*/ 0 h 10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9"/>
                  <a:gd name="T133" fmla="*/ 0 h 1067"/>
                  <a:gd name="T134" fmla="*/ 919 w 919"/>
                  <a:gd name="T135" fmla="*/ 1067 h 10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9" h="1067">
                    <a:moveTo>
                      <a:pt x="16" y="945"/>
                    </a:moveTo>
                    <a:lnTo>
                      <a:pt x="0" y="994"/>
                    </a:lnTo>
                    <a:lnTo>
                      <a:pt x="16" y="1067"/>
                    </a:lnTo>
                    <a:lnTo>
                      <a:pt x="70" y="1067"/>
                    </a:lnTo>
                    <a:lnTo>
                      <a:pt x="232" y="1038"/>
                    </a:lnTo>
                    <a:lnTo>
                      <a:pt x="410" y="980"/>
                    </a:lnTo>
                    <a:lnTo>
                      <a:pt x="556" y="887"/>
                    </a:lnTo>
                    <a:lnTo>
                      <a:pt x="642" y="764"/>
                    </a:lnTo>
                    <a:lnTo>
                      <a:pt x="718" y="555"/>
                    </a:lnTo>
                    <a:lnTo>
                      <a:pt x="741" y="360"/>
                    </a:lnTo>
                    <a:lnTo>
                      <a:pt x="741" y="267"/>
                    </a:lnTo>
                    <a:lnTo>
                      <a:pt x="780" y="209"/>
                    </a:lnTo>
                    <a:lnTo>
                      <a:pt x="849" y="187"/>
                    </a:lnTo>
                    <a:lnTo>
                      <a:pt x="911" y="187"/>
                    </a:lnTo>
                    <a:lnTo>
                      <a:pt x="919" y="158"/>
                    </a:lnTo>
                    <a:lnTo>
                      <a:pt x="827" y="165"/>
                    </a:lnTo>
                    <a:lnTo>
                      <a:pt x="811" y="144"/>
                    </a:lnTo>
                    <a:lnTo>
                      <a:pt x="888" y="65"/>
                    </a:lnTo>
                    <a:lnTo>
                      <a:pt x="872" y="43"/>
                    </a:lnTo>
                    <a:lnTo>
                      <a:pt x="857" y="58"/>
                    </a:lnTo>
                    <a:lnTo>
                      <a:pt x="796" y="115"/>
                    </a:lnTo>
                    <a:lnTo>
                      <a:pt x="780" y="115"/>
                    </a:lnTo>
                    <a:lnTo>
                      <a:pt x="780" y="14"/>
                    </a:lnTo>
                    <a:lnTo>
                      <a:pt x="765" y="0"/>
                    </a:lnTo>
                    <a:lnTo>
                      <a:pt x="741" y="7"/>
                    </a:lnTo>
                    <a:lnTo>
                      <a:pt x="749" y="115"/>
                    </a:lnTo>
                    <a:lnTo>
                      <a:pt x="734" y="122"/>
                    </a:lnTo>
                    <a:lnTo>
                      <a:pt x="671" y="65"/>
                    </a:lnTo>
                    <a:lnTo>
                      <a:pt x="626" y="58"/>
                    </a:lnTo>
                    <a:lnTo>
                      <a:pt x="634" y="87"/>
                    </a:lnTo>
                    <a:lnTo>
                      <a:pt x="703" y="151"/>
                    </a:lnTo>
                    <a:lnTo>
                      <a:pt x="703" y="187"/>
                    </a:lnTo>
                    <a:lnTo>
                      <a:pt x="679" y="260"/>
                    </a:lnTo>
                    <a:lnTo>
                      <a:pt x="679" y="324"/>
                    </a:lnTo>
                    <a:lnTo>
                      <a:pt x="679" y="433"/>
                    </a:lnTo>
                    <a:lnTo>
                      <a:pt x="648" y="570"/>
                    </a:lnTo>
                    <a:lnTo>
                      <a:pt x="618" y="656"/>
                    </a:lnTo>
                    <a:lnTo>
                      <a:pt x="564" y="764"/>
                    </a:lnTo>
                    <a:lnTo>
                      <a:pt x="502" y="850"/>
                    </a:lnTo>
                    <a:lnTo>
                      <a:pt x="456" y="894"/>
                    </a:lnTo>
                    <a:lnTo>
                      <a:pt x="332" y="930"/>
                    </a:lnTo>
                    <a:lnTo>
                      <a:pt x="217" y="945"/>
                    </a:lnTo>
                    <a:lnTo>
                      <a:pt x="100" y="959"/>
                    </a:lnTo>
                    <a:lnTo>
                      <a:pt x="16" y="9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5763" name="AutoShape 43"/>
            <p:cNvSpPr>
              <a:spLocks noChangeAspect="1" noChangeArrowheads="1"/>
            </p:cNvSpPr>
            <p:nvPr/>
          </p:nvSpPr>
          <p:spPr bwMode="auto">
            <a:xfrm>
              <a:off x="3197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79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5764" name="Line 44"/>
            <p:cNvSpPr>
              <a:spLocks noChangeAspect="1" noChangeShapeType="1"/>
            </p:cNvSpPr>
            <p:nvPr/>
          </p:nvSpPr>
          <p:spPr bwMode="auto">
            <a:xfrm>
              <a:off x="3325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765" name="AutoShape 45"/>
            <p:cNvSpPr>
              <a:spLocks noChangeAspect="1" noChangeArrowheads="1"/>
            </p:cNvSpPr>
            <p:nvPr/>
          </p:nvSpPr>
          <p:spPr bwMode="auto">
            <a:xfrm>
              <a:off x="3694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75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5766" name="Line 46"/>
            <p:cNvSpPr>
              <a:spLocks noChangeAspect="1" noChangeShapeType="1"/>
            </p:cNvSpPr>
            <p:nvPr/>
          </p:nvSpPr>
          <p:spPr bwMode="auto">
            <a:xfrm>
              <a:off x="3822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767" name="Oval 47"/>
            <p:cNvSpPr>
              <a:spLocks noChangeAspect="1" noChangeArrowheads="1"/>
            </p:cNvSpPr>
            <p:nvPr/>
          </p:nvSpPr>
          <p:spPr bwMode="auto">
            <a:xfrm>
              <a:off x="3120" y="1872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15732" name="Group 48"/>
          <p:cNvGrpSpPr>
            <a:grpSpLocks/>
          </p:cNvGrpSpPr>
          <p:nvPr/>
        </p:nvGrpSpPr>
        <p:grpSpPr bwMode="auto">
          <a:xfrm>
            <a:off x="6705600" y="5638800"/>
            <a:ext cx="1219200" cy="1066800"/>
            <a:chOff x="1584" y="3063"/>
            <a:chExt cx="768" cy="672"/>
          </a:xfrm>
        </p:grpSpPr>
        <p:sp>
          <p:nvSpPr>
            <p:cNvPr id="115759" name="AutoShape 49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5 elements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5760" name="Line 50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33" name="AutoShape 51"/>
          <p:cNvSpPr>
            <a:spLocks/>
          </p:cNvSpPr>
          <p:nvPr/>
        </p:nvSpPr>
        <p:spPr bwMode="auto">
          <a:xfrm rot="-5400000">
            <a:off x="7010400" y="46482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5734" name="Group 52"/>
          <p:cNvGrpSpPr>
            <a:grpSpLocks/>
          </p:cNvGrpSpPr>
          <p:nvPr/>
        </p:nvGrpSpPr>
        <p:grpSpPr bwMode="auto">
          <a:xfrm>
            <a:off x="2438400" y="4038600"/>
            <a:ext cx="1219200" cy="1066800"/>
            <a:chOff x="1584" y="3063"/>
            <a:chExt cx="768" cy="672"/>
          </a:xfrm>
        </p:grpSpPr>
        <p:sp>
          <p:nvSpPr>
            <p:cNvPr id="115757" name="AutoShape 53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6 elements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5758" name="Line 54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35" name="AutoShape 55"/>
          <p:cNvSpPr>
            <a:spLocks/>
          </p:cNvSpPr>
          <p:nvPr/>
        </p:nvSpPr>
        <p:spPr bwMode="auto">
          <a:xfrm rot="-5400000">
            <a:off x="2743200" y="30480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5736" name="Group 75"/>
          <p:cNvGrpSpPr>
            <a:grpSpLocks noChangeAspect="1"/>
          </p:cNvGrpSpPr>
          <p:nvPr/>
        </p:nvGrpSpPr>
        <p:grpSpPr bwMode="auto">
          <a:xfrm>
            <a:off x="7772400" y="457200"/>
            <a:ext cx="1169988" cy="1169988"/>
            <a:chOff x="4320" y="2016"/>
            <a:chExt cx="912" cy="912"/>
          </a:xfrm>
        </p:grpSpPr>
        <p:grpSp>
          <p:nvGrpSpPr>
            <p:cNvPr id="115739" name="Group 76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15746" name="Group 7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15748" name="Freeform 7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49" name="Freeform 7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5750" name="Group 8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15751" name="Freeform 8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2" name="Freeform 8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3" name="Freeform 8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4" name="Freeform 8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5" name="Freeform 8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756" name="Freeform 8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15747" name="Oval 8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15740" name="Group 88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15741" name="Group 8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15744" name="AutoShap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15745" name="Line 9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42" name="Line 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3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5737" name="Text Box 94"/>
          <p:cNvSpPr txBox="1">
            <a:spLocks noChangeArrowheads="1"/>
          </p:cNvSpPr>
          <p:nvPr/>
        </p:nvSpPr>
        <p:spPr bwMode="auto">
          <a:xfrm>
            <a:off x="4219575" y="5851525"/>
            <a:ext cx="2397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Sorted sub-list</a:t>
            </a:r>
          </a:p>
        </p:txBody>
      </p:sp>
      <p:sp>
        <p:nvSpPr>
          <p:cNvPr id="115738" name="AutoShape 95"/>
          <p:cNvSpPr>
            <a:spLocks/>
          </p:cNvSpPr>
          <p:nvPr/>
        </p:nvSpPr>
        <p:spPr bwMode="auto">
          <a:xfrm rot="-5400000">
            <a:off x="5181600" y="46482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Freeform 2" descr="Green marble"/>
          <p:cNvSpPr>
            <a:spLocks/>
          </p:cNvSpPr>
          <p:nvPr/>
        </p:nvSpPr>
        <p:spPr bwMode="auto">
          <a:xfrm>
            <a:off x="-457200" y="3886200"/>
            <a:ext cx="8763000" cy="1981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739" name="Freeform 3" descr="Green marble"/>
          <p:cNvSpPr>
            <a:spLocks/>
          </p:cNvSpPr>
          <p:nvPr/>
        </p:nvSpPr>
        <p:spPr bwMode="auto">
          <a:xfrm>
            <a:off x="3200400" y="1600200"/>
            <a:ext cx="6248400" cy="25146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6740" name="Group 4"/>
          <p:cNvGrpSpPr>
            <a:grpSpLocks/>
          </p:cNvGrpSpPr>
          <p:nvPr/>
        </p:nvGrpSpPr>
        <p:grpSpPr bwMode="auto">
          <a:xfrm>
            <a:off x="609600" y="1371600"/>
            <a:ext cx="2438400" cy="1465263"/>
            <a:chOff x="192" y="1680"/>
            <a:chExt cx="1536" cy="923"/>
          </a:xfrm>
        </p:grpSpPr>
        <p:sp>
          <p:nvSpPr>
            <p:cNvPr id="116850" name="Freeform 5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1" name="Text Box 6"/>
            <p:cNvSpPr txBox="1">
              <a:spLocks noChangeArrowheads="1"/>
            </p:cNvSpPr>
            <p:nvPr/>
          </p:nvSpPr>
          <p:spPr bwMode="auto">
            <a:xfrm>
              <a:off x="455" y="1765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88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2" name="Text Box 7"/>
            <p:cNvSpPr txBox="1">
              <a:spLocks noChangeArrowheads="1"/>
            </p:cNvSpPr>
            <p:nvPr/>
          </p:nvSpPr>
          <p:spPr bwMode="auto">
            <a:xfrm>
              <a:off x="960" y="1841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14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3" name="Text Box 8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98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4" name="Text Box 9"/>
            <p:cNvSpPr txBox="1">
              <a:spLocks noChangeArrowheads="1"/>
            </p:cNvSpPr>
            <p:nvPr/>
          </p:nvSpPr>
          <p:spPr bwMode="auto">
            <a:xfrm>
              <a:off x="503" y="203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25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5" name="Text Box 10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62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6" name="Text Box 11"/>
            <p:cNvSpPr txBox="1">
              <a:spLocks noChangeArrowheads="1"/>
            </p:cNvSpPr>
            <p:nvPr/>
          </p:nvSpPr>
          <p:spPr bwMode="auto">
            <a:xfrm>
              <a:off x="746" y="1762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52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7" name="Text Box 12"/>
            <p:cNvSpPr txBox="1">
              <a:spLocks noChangeArrowheads="1"/>
            </p:cNvSpPr>
            <p:nvPr/>
          </p:nvSpPr>
          <p:spPr bwMode="auto">
            <a:xfrm>
              <a:off x="1020" y="231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79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8" name="Text Box 13"/>
            <p:cNvSpPr txBox="1">
              <a:spLocks noChangeArrowheads="1"/>
            </p:cNvSpPr>
            <p:nvPr/>
          </p:nvSpPr>
          <p:spPr bwMode="auto">
            <a:xfrm>
              <a:off x="1109" y="203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30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59" name="Text Box 14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23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60" name="Rectangle 15"/>
            <p:cNvSpPr>
              <a:spLocks noChangeArrowheads="1"/>
            </p:cNvSpPr>
            <p:nvPr/>
          </p:nvSpPr>
          <p:spPr bwMode="auto">
            <a:xfrm>
              <a:off x="286" y="195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31</a:t>
              </a:r>
              <a:endParaRPr lang="en-CA" altLang="en-US" sz="2000" i="0">
                <a:latin typeface="Tahoma" pitchFamily="34" charset="0"/>
              </a:endParaRPr>
            </a:p>
          </p:txBody>
        </p:sp>
      </p:grpSp>
      <p:grpSp>
        <p:nvGrpSpPr>
          <p:cNvPr id="116741" name="Group 16"/>
          <p:cNvGrpSpPr>
            <a:grpSpLocks/>
          </p:cNvGrpSpPr>
          <p:nvPr/>
        </p:nvGrpSpPr>
        <p:grpSpPr bwMode="auto">
          <a:xfrm>
            <a:off x="4495800" y="2133600"/>
            <a:ext cx="2438400" cy="1465263"/>
            <a:chOff x="192" y="1680"/>
            <a:chExt cx="1536" cy="923"/>
          </a:xfrm>
        </p:grpSpPr>
        <p:sp>
          <p:nvSpPr>
            <p:cNvPr id="116839" name="Freeform 17"/>
            <p:cNvSpPr>
              <a:spLocks/>
            </p:cNvSpPr>
            <p:nvPr/>
          </p:nvSpPr>
          <p:spPr bwMode="auto">
            <a:xfrm>
              <a:off x="192" y="1680"/>
              <a:ext cx="1440" cy="923"/>
            </a:xfrm>
            <a:custGeom>
              <a:avLst/>
              <a:gdLst>
                <a:gd name="T0" fmla="*/ 2 w 1856"/>
                <a:gd name="T1" fmla="*/ 1 h 1355"/>
                <a:gd name="T2" fmla="*/ 2 w 1856"/>
                <a:gd name="T3" fmla="*/ 1 h 1355"/>
                <a:gd name="T4" fmla="*/ 2 w 1856"/>
                <a:gd name="T5" fmla="*/ 1 h 1355"/>
                <a:gd name="T6" fmla="*/ 2 w 1856"/>
                <a:gd name="T7" fmla="*/ 1 h 1355"/>
                <a:gd name="T8" fmla="*/ 2 w 1856"/>
                <a:gd name="T9" fmla="*/ 1 h 1355"/>
                <a:gd name="T10" fmla="*/ 2 w 1856"/>
                <a:gd name="T11" fmla="*/ 1 h 1355"/>
                <a:gd name="T12" fmla="*/ 2 w 1856"/>
                <a:gd name="T13" fmla="*/ 1 h 1355"/>
                <a:gd name="T14" fmla="*/ 2 w 1856"/>
                <a:gd name="T15" fmla="*/ 1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0" name="Text Box 18"/>
            <p:cNvSpPr txBox="1">
              <a:spLocks noChangeArrowheads="1"/>
            </p:cNvSpPr>
            <p:nvPr/>
          </p:nvSpPr>
          <p:spPr bwMode="auto">
            <a:xfrm>
              <a:off x="455" y="1765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88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1" name="Text Box 19"/>
            <p:cNvSpPr txBox="1">
              <a:spLocks noChangeArrowheads="1"/>
            </p:cNvSpPr>
            <p:nvPr/>
          </p:nvSpPr>
          <p:spPr bwMode="auto">
            <a:xfrm>
              <a:off x="960" y="1841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14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2" name="Text Box 20"/>
            <p:cNvSpPr txBox="1">
              <a:spLocks noChangeArrowheads="1"/>
            </p:cNvSpPr>
            <p:nvPr/>
          </p:nvSpPr>
          <p:spPr bwMode="auto">
            <a:xfrm>
              <a:off x="746" y="2198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98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3" name="Text Box 21"/>
            <p:cNvSpPr txBox="1">
              <a:spLocks noChangeArrowheads="1"/>
            </p:cNvSpPr>
            <p:nvPr/>
          </p:nvSpPr>
          <p:spPr bwMode="auto">
            <a:xfrm>
              <a:off x="503" y="203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25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4" name="Text Box 22"/>
            <p:cNvSpPr txBox="1">
              <a:spLocks noChangeArrowheads="1"/>
            </p:cNvSpPr>
            <p:nvPr/>
          </p:nvSpPr>
          <p:spPr bwMode="auto">
            <a:xfrm>
              <a:off x="768" y="2016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62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5" name="Text Box 23"/>
            <p:cNvSpPr txBox="1">
              <a:spLocks noChangeArrowheads="1"/>
            </p:cNvSpPr>
            <p:nvPr/>
          </p:nvSpPr>
          <p:spPr bwMode="auto">
            <a:xfrm>
              <a:off x="746" y="1762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52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6" name="Text Box 24"/>
            <p:cNvSpPr txBox="1">
              <a:spLocks noChangeArrowheads="1"/>
            </p:cNvSpPr>
            <p:nvPr/>
          </p:nvSpPr>
          <p:spPr bwMode="auto">
            <a:xfrm>
              <a:off x="1020" y="231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79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7" name="Text Box 25"/>
            <p:cNvSpPr txBox="1">
              <a:spLocks noChangeArrowheads="1"/>
            </p:cNvSpPr>
            <p:nvPr/>
          </p:nvSpPr>
          <p:spPr bwMode="auto">
            <a:xfrm>
              <a:off x="1109" y="203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30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8" name="Text Box 26"/>
            <p:cNvSpPr txBox="1">
              <a:spLocks noChangeArrowheads="1"/>
            </p:cNvSpPr>
            <p:nvPr/>
          </p:nvSpPr>
          <p:spPr bwMode="auto">
            <a:xfrm>
              <a:off x="1303" y="2157"/>
              <a:ext cx="42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23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49" name="Rectangle 27"/>
            <p:cNvSpPr>
              <a:spLocks noChangeArrowheads="1"/>
            </p:cNvSpPr>
            <p:nvPr/>
          </p:nvSpPr>
          <p:spPr bwMode="auto">
            <a:xfrm>
              <a:off x="286" y="1958"/>
              <a:ext cx="29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31</a:t>
              </a:r>
              <a:endParaRPr lang="en-CA" altLang="en-US" sz="2000" i="0">
                <a:latin typeface="Tahoma" pitchFamily="34" charset="0"/>
              </a:endParaRPr>
            </a:p>
          </p:txBody>
        </p:sp>
      </p:grpSp>
      <p:sp>
        <p:nvSpPr>
          <p:cNvPr id="116742" name="Rectangle 28"/>
          <p:cNvSpPr>
            <a:spLocks noChangeArrowheads="1"/>
          </p:cNvSpPr>
          <p:nvPr/>
        </p:nvSpPr>
        <p:spPr bwMode="auto">
          <a:xfrm>
            <a:off x="4038600" y="2514600"/>
            <a:ext cx="3048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6743" name="Group 29"/>
          <p:cNvGrpSpPr>
            <a:grpSpLocks/>
          </p:cNvGrpSpPr>
          <p:nvPr/>
        </p:nvGrpSpPr>
        <p:grpSpPr bwMode="auto">
          <a:xfrm>
            <a:off x="7239000" y="2362200"/>
            <a:ext cx="1219200" cy="1066800"/>
            <a:chOff x="1584" y="3063"/>
            <a:chExt cx="768" cy="672"/>
          </a:xfrm>
        </p:grpSpPr>
        <p:sp>
          <p:nvSpPr>
            <p:cNvPr id="116837" name="AutoShape 30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baseline="-8000">
                  <a:solidFill>
                    <a:schemeClr val="bg2"/>
                  </a:solidFill>
                </a:rPr>
                <a:t>n</a:t>
              </a:r>
              <a:r>
                <a:rPr lang="en-US" altLang="en-US" sz="2400" i="0" baseline="-8000">
                  <a:solidFill>
                    <a:schemeClr val="bg2"/>
                  </a:solidFill>
                </a:rPr>
                <a:t> elements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6838" name="Line 31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44" name="AutoShape 32"/>
          <p:cNvSpPr>
            <a:spLocks/>
          </p:cNvSpPr>
          <p:nvPr/>
        </p:nvSpPr>
        <p:spPr bwMode="auto">
          <a:xfrm rot="10800000">
            <a:off x="6553200" y="2133600"/>
            <a:ext cx="609600" cy="1524000"/>
          </a:xfrm>
          <a:prstGeom prst="leftBrace">
            <a:avLst>
              <a:gd name="adj1" fmla="val 20833"/>
              <a:gd name="adj2" fmla="val 49824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6745" name="Group 33"/>
          <p:cNvGrpSpPr>
            <a:grpSpLocks/>
          </p:cNvGrpSpPr>
          <p:nvPr/>
        </p:nvGrpSpPr>
        <p:grpSpPr bwMode="auto">
          <a:xfrm>
            <a:off x="5257800" y="6096000"/>
            <a:ext cx="3733800" cy="533400"/>
            <a:chOff x="3072" y="3360"/>
            <a:chExt cx="2352" cy="336"/>
          </a:xfrm>
        </p:grpSpPr>
        <p:sp>
          <p:nvSpPr>
            <p:cNvPr id="116835" name="Text Box 34"/>
            <p:cNvSpPr txBox="1">
              <a:spLocks noChangeArrowheads="1"/>
            </p:cNvSpPr>
            <p:nvPr/>
          </p:nvSpPr>
          <p:spPr bwMode="auto">
            <a:xfrm>
              <a:off x="3106" y="3408"/>
              <a:ext cx="228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14,23,25,30,31,52,62,79,88,98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36" name="Rectangle 35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16746" name="Group 64"/>
          <p:cNvGrpSpPr>
            <a:grpSpLocks/>
          </p:cNvGrpSpPr>
          <p:nvPr/>
        </p:nvGrpSpPr>
        <p:grpSpPr bwMode="auto">
          <a:xfrm>
            <a:off x="381000" y="4648200"/>
            <a:ext cx="3733800" cy="533400"/>
            <a:chOff x="3072" y="3360"/>
            <a:chExt cx="2352" cy="336"/>
          </a:xfrm>
        </p:grpSpPr>
        <p:sp>
          <p:nvSpPr>
            <p:cNvPr id="116833" name="Text Box 65"/>
            <p:cNvSpPr txBox="1">
              <a:spLocks noChangeArrowheads="1"/>
            </p:cNvSpPr>
            <p:nvPr/>
          </p:nvSpPr>
          <p:spPr bwMode="auto">
            <a:xfrm>
              <a:off x="3106" y="3408"/>
              <a:ext cx="228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latin typeface="Tahoma" pitchFamily="34" charset="0"/>
                </a:rPr>
                <a:t>14,23,25,30,31,52,62,79,88,98</a:t>
              </a:r>
              <a:endParaRPr lang="en-CA" altLang="en-US" sz="2000" i="0">
                <a:latin typeface="Tahoma" pitchFamily="34" charset="0"/>
              </a:endParaRPr>
            </a:p>
          </p:txBody>
        </p:sp>
        <p:sp>
          <p:nvSpPr>
            <p:cNvPr id="116834" name="Rectangle 6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6747" name="Freeform 67"/>
          <p:cNvSpPr>
            <a:spLocks/>
          </p:cNvSpPr>
          <p:nvPr/>
        </p:nvSpPr>
        <p:spPr bwMode="auto">
          <a:xfrm>
            <a:off x="4337050" y="4648200"/>
            <a:ext cx="469900" cy="4953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6748" name="Group 68"/>
          <p:cNvGrpSpPr>
            <a:grpSpLocks/>
          </p:cNvGrpSpPr>
          <p:nvPr/>
        </p:nvGrpSpPr>
        <p:grpSpPr bwMode="auto">
          <a:xfrm>
            <a:off x="5257800" y="4343400"/>
            <a:ext cx="1219200" cy="1066800"/>
            <a:chOff x="1584" y="3063"/>
            <a:chExt cx="768" cy="672"/>
          </a:xfrm>
        </p:grpSpPr>
        <p:sp>
          <p:nvSpPr>
            <p:cNvPr id="116831" name="AutoShape 69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0 elements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16832" name="Line 70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49" name="AutoShape 71"/>
          <p:cNvSpPr>
            <a:spLocks/>
          </p:cNvSpPr>
          <p:nvPr/>
        </p:nvSpPr>
        <p:spPr bwMode="auto">
          <a:xfrm rot="10800000">
            <a:off x="4876800" y="4572000"/>
            <a:ext cx="304800" cy="685800"/>
          </a:xfrm>
          <a:prstGeom prst="leftBrace">
            <a:avLst>
              <a:gd name="adj1" fmla="val 1875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6750" name="Group 72"/>
          <p:cNvGrpSpPr>
            <a:grpSpLocks/>
          </p:cNvGrpSpPr>
          <p:nvPr/>
        </p:nvGrpSpPr>
        <p:grpSpPr bwMode="auto">
          <a:xfrm rot="5026305">
            <a:off x="5666581" y="4652169"/>
            <a:ext cx="1347788" cy="1797050"/>
            <a:chOff x="2227" y="1194"/>
            <a:chExt cx="1944" cy="2413"/>
          </a:xfrm>
        </p:grpSpPr>
        <p:sp>
          <p:nvSpPr>
            <p:cNvPr id="116825" name="Freeform 73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6" name="Freeform 74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7" name="Freeform 75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8" name="Freeform 76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9" name="Freeform 77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0" name="Freeform 78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6751" name="Group 79"/>
          <p:cNvGrpSpPr>
            <a:grpSpLocks/>
          </p:cNvGrpSpPr>
          <p:nvPr/>
        </p:nvGrpSpPr>
        <p:grpSpPr bwMode="auto">
          <a:xfrm rot="3735761">
            <a:off x="2586831" y="1475582"/>
            <a:ext cx="1347787" cy="1797050"/>
            <a:chOff x="2227" y="1194"/>
            <a:chExt cx="1944" cy="2413"/>
          </a:xfrm>
        </p:grpSpPr>
        <p:sp>
          <p:nvSpPr>
            <p:cNvPr id="116819" name="Freeform 80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0" name="Freeform 81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1" name="Freeform 82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2" name="Freeform 83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3" name="Freeform 84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4" name="Freeform 85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6752" name="Group 86"/>
          <p:cNvGrpSpPr>
            <a:grpSpLocks/>
          </p:cNvGrpSpPr>
          <p:nvPr/>
        </p:nvGrpSpPr>
        <p:grpSpPr bwMode="auto">
          <a:xfrm flipH="1">
            <a:off x="2895600" y="2819400"/>
            <a:ext cx="2101850" cy="1652588"/>
            <a:chOff x="2592" y="2016"/>
            <a:chExt cx="1324" cy="1041"/>
          </a:xfrm>
        </p:grpSpPr>
        <p:grpSp>
          <p:nvGrpSpPr>
            <p:cNvPr id="116798" name="Group 87"/>
            <p:cNvGrpSpPr>
              <a:grpSpLocks/>
            </p:cNvGrpSpPr>
            <p:nvPr/>
          </p:nvGrpSpPr>
          <p:grpSpPr bwMode="auto">
            <a:xfrm rot="5026305">
              <a:off x="2733" y="1875"/>
              <a:ext cx="849" cy="1132"/>
              <a:chOff x="2227" y="1194"/>
              <a:chExt cx="1944" cy="2413"/>
            </a:xfrm>
          </p:grpSpPr>
          <p:sp>
            <p:nvSpPr>
              <p:cNvPr id="116813" name="Freeform 88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4" name="Freeform 89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5" name="Freeform 90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6" name="Freeform 91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7" name="Freeform 92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8" name="Freeform 93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799" name="Group 94"/>
            <p:cNvGrpSpPr>
              <a:grpSpLocks/>
            </p:cNvGrpSpPr>
            <p:nvPr/>
          </p:nvGrpSpPr>
          <p:grpSpPr bwMode="auto">
            <a:xfrm rot="5026305">
              <a:off x="2829" y="1971"/>
              <a:ext cx="849" cy="1132"/>
              <a:chOff x="2227" y="1194"/>
              <a:chExt cx="1944" cy="2413"/>
            </a:xfrm>
          </p:grpSpPr>
          <p:sp>
            <p:nvSpPr>
              <p:cNvPr id="116807" name="Freeform 95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8" name="Freeform 96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9" name="Freeform 97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0" name="Freeform 98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1" name="Freeform 99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2" name="Freeform 100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800" name="Group 101"/>
            <p:cNvGrpSpPr>
              <a:grpSpLocks/>
            </p:cNvGrpSpPr>
            <p:nvPr/>
          </p:nvGrpSpPr>
          <p:grpSpPr bwMode="auto">
            <a:xfrm rot="5026305">
              <a:off x="2925" y="2067"/>
              <a:ext cx="849" cy="1132"/>
              <a:chOff x="2227" y="1194"/>
              <a:chExt cx="1944" cy="2413"/>
            </a:xfrm>
          </p:grpSpPr>
          <p:sp>
            <p:nvSpPr>
              <p:cNvPr id="116801" name="Freeform 102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2" name="Freeform 103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3" name="Freeform 104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4" name="Freeform 105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5" name="Freeform 106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6" name="Freeform 107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6753" name="Rectangle 108"/>
          <p:cNvSpPr>
            <a:spLocks noChangeArrowheads="1"/>
          </p:cNvSpPr>
          <p:nvPr/>
        </p:nvSpPr>
        <p:spPr bwMode="auto">
          <a:xfrm>
            <a:off x="-16764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Beginning &amp;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Ending</a:t>
            </a:r>
            <a:endParaRPr lang="en-CA" altLang="en-US" sz="4400" i="0">
              <a:solidFill>
                <a:schemeClr val="tx2"/>
              </a:solidFill>
            </a:endParaRPr>
          </a:p>
        </p:txBody>
      </p:sp>
      <p:grpSp>
        <p:nvGrpSpPr>
          <p:cNvPr id="116754" name="Group 109"/>
          <p:cNvGrpSpPr>
            <a:grpSpLocks noChangeAspect="1"/>
          </p:cNvGrpSpPr>
          <p:nvPr/>
        </p:nvGrpSpPr>
        <p:grpSpPr bwMode="auto">
          <a:xfrm>
            <a:off x="5310188" y="50800"/>
            <a:ext cx="1166812" cy="1168400"/>
            <a:chOff x="3408" y="1200"/>
            <a:chExt cx="907" cy="907"/>
          </a:xfrm>
        </p:grpSpPr>
        <p:grpSp>
          <p:nvGrpSpPr>
            <p:cNvPr id="116790" name="Group 110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16796" name="AutoShape 11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6797" name="Line 11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16791" name="Picture 11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16792" name="Object 114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342603" imgH="177646" progId="Equation.3">
                    <p:embed/>
                  </p:oleObj>
                </mc:Choice>
                <mc:Fallback>
                  <p:oleObj name="Equation" r:id="rId5" imgW="342603" imgH="177646" progId="Equation.3">
                    <p:embed/>
                    <p:pic>
                      <p:nvPicPr>
                        <p:cNvPr id="0" name="Object 1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16793" name="Group 115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16794" name="Oval 116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16795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755" name="Group 118"/>
          <p:cNvGrpSpPr>
            <a:grpSpLocks noChangeAspect="1"/>
          </p:cNvGrpSpPr>
          <p:nvPr/>
        </p:nvGrpSpPr>
        <p:grpSpPr bwMode="auto">
          <a:xfrm>
            <a:off x="3938588" y="76200"/>
            <a:ext cx="1169987" cy="1169988"/>
            <a:chOff x="3077" y="2352"/>
            <a:chExt cx="907" cy="907"/>
          </a:xfrm>
        </p:grpSpPr>
        <p:grpSp>
          <p:nvGrpSpPr>
            <p:cNvPr id="116779" name="Group 119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16787" name="Freeform 120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8" name="Oval 121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16789" name="Picture 12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6780" name="Group 123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16781" name="Freeform 12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2" name="Freeform 12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3" name="Freeform 12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4" name="Freeform 12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5" name="Freeform 12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6" name="Freeform 12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6756" name="Group 130"/>
          <p:cNvGrpSpPr>
            <a:grpSpLocks noChangeAspect="1"/>
          </p:cNvGrpSpPr>
          <p:nvPr/>
        </p:nvGrpSpPr>
        <p:grpSpPr bwMode="auto">
          <a:xfrm>
            <a:off x="8024813" y="0"/>
            <a:ext cx="1119187" cy="1169988"/>
            <a:chOff x="4641" y="2352"/>
            <a:chExt cx="735" cy="768"/>
          </a:xfrm>
        </p:grpSpPr>
        <p:sp>
          <p:nvSpPr>
            <p:cNvPr id="116766" name="Freeform 131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67" name="Group 132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16777" name="AutoShape 13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6778" name="Line 13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16768" name="Oval 135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16769" name="Picture 13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6770" name="Group 137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16771" name="Freeform 13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2" name="Freeform 13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3" name="Freeform 14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4" name="Freeform 14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5" name="Freeform 14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6" name="Freeform 14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6757" name="Group 144"/>
          <p:cNvGrpSpPr>
            <a:grpSpLocks/>
          </p:cNvGrpSpPr>
          <p:nvPr/>
        </p:nvGrpSpPr>
        <p:grpSpPr bwMode="auto">
          <a:xfrm>
            <a:off x="6629400" y="50800"/>
            <a:ext cx="1166813" cy="1168400"/>
            <a:chOff x="1824" y="2928"/>
            <a:chExt cx="735" cy="736"/>
          </a:xfrm>
        </p:grpSpPr>
        <p:grpSp>
          <p:nvGrpSpPr>
            <p:cNvPr id="116758" name="Group 145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16764" name="AutoShape 14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6765" name="Line 14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16759" name="Oval 148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16760" name="Group 149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16762" name="AutoShape 15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16763" name="Line 15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16761" name="AutoShape 152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914400"/>
          </a:xfrm>
        </p:spPr>
        <p:txBody>
          <a:bodyPr/>
          <a:lstStyle/>
          <a:p>
            <a:pPr eaLnBrk="1" hangingPunct="1"/>
            <a:r>
              <a:rPr lang="en-US" altLang="en-US"/>
              <a:t>Explaining Insertion Sort</a:t>
            </a:r>
            <a:endParaRPr lang="en-CA" altLang="en-US"/>
          </a:p>
        </p:txBody>
      </p:sp>
      <p:sp>
        <p:nvSpPr>
          <p:cNvPr id="1177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990600"/>
            <a:ext cx="7772400" cy="396875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   </a:t>
            </a:r>
            <a:r>
              <a:rPr lang="en-CA" altLang="en-US" sz="2800"/>
              <a:t>We maintain a subset of elements sorted within a</a:t>
            </a:r>
            <a:r>
              <a:rPr lang="en-US" altLang="en-US" sz="2800"/>
              <a:t> </a:t>
            </a:r>
            <a:r>
              <a:rPr lang="en-CA" altLang="en-US" sz="2800"/>
              <a:t>list. The remaining elements are off to the side</a:t>
            </a:r>
            <a:r>
              <a:rPr lang="en-US" altLang="en-US" sz="2800"/>
              <a:t> </a:t>
            </a:r>
            <a:r>
              <a:rPr lang="en-CA" altLang="en-US" sz="2800"/>
              <a:t>somewhere. Initially,</a:t>
            </a:r>
            <a:r>
              <a:rPr lang="en-US" altLang="en-US" sz="2800"/>
              <a:t> </a:t>
            </a:r>
            <a:r>
              <a:rPr lang="en-CA" altLang="en-US" sz="2800"/>
              <a:t>think of the first element in the array as a sorted list of length</a:t>
            </a:r>
            <a:r>
              <a:rPr lang="en-US" altLang="en-US" sz="2800"/>
              <a:t> </a:t>
            </a:r>
            <a:r>
              <a:rPr lang="en-CA" altLang="en-US" sz="2800"/>
              <a:t>one. One at a time, we take one of the elements that is off to the</a:t>
            </a:r>
            <a:r>
              <a:rPr lang="en-US" altLang="en-US" sz="2800"/>
              <a:t> </a:t>
            </a:r>
            <a:r>
              <a:rPr lang="en-CA" altLang="en-US" sz="2800"/>
              <a:t>side and we insert it into the sorted list where it</a:t>
            </a:r>
            <a:r>
              <a:rPr lang="en-US" altLang="en-US" sz="2800"/>
              <a:t> </a:t>
            </a:r>
            <a:r>
              <a:rPr lang="en-CA" altLang="en-US" sz="2800"/>
              <a:t>belongs. This gives a sorted list that is one element longer than it</a:t>
            </a:r>
            <a:r>
              <a:rPr lang="en-US" altLang="en-US" sz="2800"/>
              <a:t> </a:t>
            </a:r>
            <a:r>
              <a:rPr lang="en-CA" altLang="en-US" sz="2800"/>
              <a:t>was before. When the last element has been inserted, the array is</a:t>
            </a:r>
            <a:r>
              <a:rPr lang="en-US" altLang="en-US" sz="2800"/>
              <a:t> </a:t>
            </a:r>
            <a:r>
              <a:rPr lang="en-CA" altLang="en-US" sz="2800"/>
              <a:t>completely sorted.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981200" y="5181600"/>
            <a:ext cx="7086600" cy="1600200"/>
            <a:chOff x="1981200" y="5181600"/>
            <a:chExt cx="7086600" cy="1600200"/>
          </a:xfrm>
        </p:grpSpPr>
        <p:sp>
          <p:nvSpPr>
            <p:cNvPr id="117765" name="Rectangle 3"/>
            <p:cNvSpPr txBox="1">
              <a:spLocks noChangeArrowheads="1"/>
            </p:cNvSpPr>
            <p:nvPr/>
          </p:nvSpPr>
          <p:spPr bwMode="auto">
            <a:xfrm>
              <a:off x="2971800" y="5334000"/>
              <a:ext cx="6096000" cy="144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buFontTx/>
                <a:buNone/>
              </a:pPr>
              <a:r>
                <a:rPr lang="en-CA" altLang="en-US" sz="2800" i="0"/>
                <a:t>But don’t do this. </a:t>
              </a:r>
              <a:br>
                <a:rPr lang="en-CA" altLang="en-US" sz="2800" i="0"/>
              </a:br>
              <a:r>
                <a:rPr lang="en-CA" altLang="en-US" sz="2800" i="0"/>
                <a:t>I want separate paragraphs </a:t>
              </a:r>
              <a:br>
                <a:rPr lang="en-CA" altLang="en-US" sz="2800" i="0"/>
              </a:br>
              <a:r>
                <a:rPr lang="en-CA" altLang="en-US" sz="2800" i="0"/>
                <a:t>for the separate steps.</a:t>
              </a:r>
            </a:p>
          </p:txBody>
        </p:sp>
        <p:grpSp>
          <p:nvGrpSpPr>
            <p:cNvPr id="117766" name="Group 44"/>
            <p:cNvGrpSpPr>
              <a:grpSpLocks/>
            </p:cNvGrpSpPr>
            <p:nvPr/>
          </p:nvGrpSpPr>
          <p:grpSpPr bwMode="auto">
            <a:xfrm>
              <a:off x="1981200" y="5181600"/>
              <a:ext cx="990600" cy="1371600"/>
              <a:chOff x="2065" y="1551"/>
              <a:chExt cx="1628" cy="1988"/>
            </a:xfrm>
          </p:grpSpPr>
          <p:sp>
            <p:nvSpPr>
              <p:cNvPr id="117767" name="Freeform 4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8" name="Freeform 4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9" name="Freeform 4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0" name="Freeform 4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1" name="Freeform 4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2" name="Freeform 5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3" name="Freeform 5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4" name="Freeform 5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5" name="Freeform 5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6" name="Freeform 5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7" name="Freeform 5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8" name="Freeform 5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9" name="Freeform 5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0" name="Freeform 5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1" name="Freeform 5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2" name="Freeform 6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3" name="Freeform 6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Running Time </a:t>
            </a:r>
            <a:endParaRPr lang="en-CA" altLang="en-US"/>
          </a:p>
        </p:txBody>
      </p:sp>
      <p:sp>
        <p:nvSpPr>
          <p:cNvPr id="1187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Inserting an element into a list of size </a:t>
            </a:r>
            <a:r>
              <a:rPr lang="en-US" altLang="en-US" sz="2800" i="1"/>
              <a:t>i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takes </a:t>
            </a:r>
            <a:r>
              <a:rPr lang="en-CA" altLang="en-US" sz="2400">
                <a:sym typeface="Symbol" pitchFamily="18" charset="2"/>
              </a:rPr>
              <a:t></a:t>
            </a:r>
            <a:r>
              <a:rPr lang="en-US" altLang="en-US" sz="2800"/>
              <a:t>(</a:t>
            </a:r>
            <a:r>
              <a:rPr lang="en-US" altLang="en-US" sz="2800" i="1"/>
              <a:t>i</a:t>
            </a:r>
            <a:r>
              <a:rPr lang="en-US" altLang="en-US" sz="2800"/>
              <a:t>) time. 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Total = </a:t>
            </a:r>
            <a:r>
              <a:rPr lang="en-US" altLang="en-US">
                <a:cs typeface="Times New Roman" pitchFamily="18" charset="0"/>
              </a:rPr>
              <a:t>1+2+3+…+</a:t>
            </a:r>
            <a:r>
              <a:rPr lang="en-US" altLang="en-US" i="1">
                <a:cs typeface="Times New Roman" pitchFamily="18" charset="0"/>
              </a:rPr>
              <a:t>n</a:t>
            </a:r>
            <a:r>
              <a:rPr lang="en-US" altLang="en-US">
                <a:cs typeface="Times New Roman" pitchFamily="18" charset="0"/>
              </a:rPr>
              <a:t>                                         </a:t>
            </a:r>
            <a:endParaRPr lang="en-US" altLang="en-US" sz="2800"/>
          </a:p>
        </p:txBody>
      </p:sp>
      <p:sp>
        <p:nvSpPr>
          <p:cNvPr id="118788" name="Freeform 4" descr="Green marble"/>
          <p:cNvSpPr>
            <a:spLocks/>
          </p:cNvSpPr>
          <p:nvPr/>
        </p:nvSpPr>
        <p:spPr bwMode="auto">
          <a:xfrm>
            <a:off x="228600" y="29718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8789" name="Freeform 5"/>
          <p:cNvSpPr>
            <a:spLocks/>
          </p:cNvSpPr>
          <p:nvPr/>
        </p:nvSpPr>
        <p:spPr bwMode="auto">
          <a:xfrm>
            <a:off x="2425700" y="35052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790" name="Text Box 6"/>
          <p:cNvSpPr txBox="1">
            <a:spLocks noChangeArrowheads="1"/>
          </p:cNvSpPr>
          <p:nvPr/>
        </p:nvSpPr>
        <p:spPr bwMode="auto">
          <a:xfrm>
            <a:off x="2878138" y="42481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18791" name="Text Box 7"/>
          <p:cNvSpPr txBox="1">
            <a:spLocks noChangeArrowheads="1"/>
          </p:cNvSpPr>
          <p:nvPr/>
        </p:nvSpPr>
        <p:spPr bwMode="auto">
          <a:xfrm>
            <a:off x="2492375" y="40020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18792" name="Text Box 8"/>
          <p:cNvSpPr txBox="1">
            <a:spLocks noChangeArrowheads="1"/>
          </p:cNvSpPr>
          <p:nvPr/>
        </p:nvSpPr>
        <p:spPr bwMode="auto">
          <a:xfrm>
            <a:off x="2913063" y="39592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solidFill>
                  <a:schemeClr val="tx2"/>
                </a:solidFill>
              </a:rPr>
              <a:t>62</a:t>
            </a:r>
            <a:endParaRPr lang="en-CA" altLang="en-US" sz="2000" i="0">
              <a:solidFill>
                <a:schemeClr val="tx2"/>
              </a:solidFill>
            </a:endParaRPr>
          </a:p>
        </p:txBody>
      </p:sp>
      <p:sp>
        <p:nvSpPr>
          <p:cNvPr id="118793" name="Text Box 9"/>
          <p:cNvSpPr txBox="1">
            <a:spLocks noChangeArrowheads="1"/>
          </p:cNvSpPr>
          <p:nvPr/>
        </p:nvSpPr>
        <p:spPr bwMode="auto">
          <a:xfrm>
            <a:off x="3313113" y="44465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18794" name="Group 10"/>
          <p:cNvGrpSpPr>
            <a:grpSpLocks/>
          </p:cNvGrpSpPr>
          <p:nvPr/>
        </p:nvGrpSpPr>
        <p:grpSpPr bwMode="auto">
          <a:xfrm>
            <a:off x="822325" y="3886200"/>
            <a:ext cx="1524000" cy="533400"/>
            <a:chOff x="3072" y="3360"/>
            <a:chExt cx="2352" cy="336"/>
          </a:xfrm>
        </p:grpSpPr>
        <p:sp>
          <p:nvSpPr>
            <p:cNvPr id="118818" name="Text Box 11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18819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8795" name="Freeform 13" descr="Green marble"/>
          <p:cNvSpPr>
            <a:spLocks/>
          </p:cNvSpPr>
          <p:nvPr/>
        </p:nvSpPr>
        <p:spPr bwMode="auto">
          <a:xfrm>
            <a:off x="4114800" y="4495800"/>
            <a:ext cx="50292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8796" name="Group 14"/>
          <p:cNvGrpSpPr>
            <a:grpSpLocks/>
          </p:cNvGrpSpPr>
          <p:nvPr/>
        </p:nvGrpSpPr>
        <p:grpSpPr bwMode="auto">
          <a:xfrm>
            <a:off x="6692900" y="5029200"/>
            <a:ext cx="1384300" cy="1409700"/>
            <a:chOff x="4205" y="3063"/>
            <a:chExt cx="872" cy="888"/>
          </a:xfrm>
        </p:grpSpPr>
        <p:sp>
          <p:nvSpPr>
            <p:cNvPr id="118811" name="Freeform 1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2" name="Text Box 1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18813" name="Text Box 1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18814" name="Text Box 1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18815" name="Text Box 1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000" i="0"/>
            </a:p>
          </p:txBody>
        </p:sp>
        <p:sp>
          <p:nvSpPr>
            <p:cNvPr id="118816" name="Text Box 2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18817" name="Text Box 2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sp>
        <p:nvSpPr>
          <p:cNvPr id="118797" name="Text Box 22"/>
          <p:cNvSpPr txBox="1">
            <a:spLocks noChangeArrowheads="1"/>
          </p:cNvSpPr>
          <p:nvPr/>
        </p:nvSpPr>
        <p:spPr bwMode="auto">
          <a:xfrm>
            <a:off x="4730750" y="5494338"/>
            <a:ext cx="170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23,31,52,</a:t>
            </a:r>
            <a:r>
              <a:rPr lang="en-US" altLang="en-US" sz="2000" i="0">
                <a:solidFill>
                  <a:schemeClr val="tx2"/>
                </a:solidFill>
              </a:rPr>
              <a:t>62</a:t>
            </a:r>
            <a:r>
              <a:rPr lang="en-US" altLang="en-US" sz="2000" i="0"/>
              <a:t>,88</a:t>
            </a:r>
            <a:endParaRPr lang="en-CA" altLang="en-US" sz="2000" i="0"/>
          </a:p>
        </p:txBody>
      </p:sp>
      <p:sp>
        <p:nvSpPr>
          <p:cNvPr id="118798" name="AutoShape 23"/>
          <p:cNvSpPr>
            <a:spLocks noChangeArrowheads="1"/>
          </p:cNvSpPr>
          <p:nvPr/>
        </p:nvSpPr>
        <p:spPr bwMode="auto">
          <a:xfrm flipH="1" flipV="1">
            <a:off x="1600200" y="34290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8799" name="Rectangle 24"/>
          <p:cNvSpPr>
            <a:spLocks noChangeArrowheads="1"/>
          </p:cNvSpPr>
          <p:nvPr/>
        </p:nvSpPr>
        <p:spPr bwMode="auto">
          <a:xfrm>
            <a:off x="4708525" y="54102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18800" name="Text Box 25"/>
          <p:cNvSpPr txBox="1">
            <a:spLocks noChangeArrowheads="1"/>
          </p:cNvSpPr>
          <p:nvPr/>
        </p:nvSpPr>
        <p:spPr bwMode="auto">
          <a:xfrm>
            <a:off x="3217863" y="36893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18801" name="Text Box 26"/>
          <p:cNvSpPr txBox="1">
            <a:spLocks noChangeArrowheads="1"/>
          </p:cNvSpPr>
          <p:nvPr/>
        </p:nvSpPr>
        <p:spPr bwMode="auto">
          <a:xfrm>
            <a:off x="2644775" y="36798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18802" name="AutoShape 27"/>
          <p:cNvSpPr>
            <a:spLocks noChangeArrowheads="1"/>
          </p:cNvSpPr>
          <p:nvPr/>
        </p:nvSpPr>
        <p:spPr bwMode="auto">
          <a:xfrm>
            <a:off x="5638800" y="51816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18803" name="Group 28"/>
          <p:cNvGrpSpPr>
            <a:grpSpLocks/>
          </p:cNvGrpSpPr>
          <p:nvPr/>
        </p:nvGrpSpPr>
        <p:grpSpPr bwMode="auto">
          <a:xfrm rot="3735761">
            <a:off x="4142581" y="3280569"/>
            <a:ext cx="1347788" cy="1797050"/>
            <a:chOff x="2227" y="1194"/>
            <a:chExt cx="1944" cy="2413"/>
          </a:xfrm>
        </p:grpSpPr>
        <p:sp>
          <p:nvSpPr>
            <p:cNvPr id="118805" name="Freeform 29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6" name="Freeform 30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7" name="Freeform 31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8" name="Freeform 32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9" name="Freeform 33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0" name="Freeform 34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8979" name="Rectangle 35"/>
          <p:cNvSpPr>
            <a:spLocks noChangeArrowheads="1"/>
          </p:cNvSpPr>
          <p:nvPr/>
        </p:nvSpPr>
        <p:spPr bwMode="auto">
          <a:xfrm>
            <a:off x="6408738" y="2511425"/>
            <a:ext cx="7588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3000" i="0"/>
              <a:t>= </a:t>
            </a:r>
            <a:r>
              <a:rPr lang="en-CA" altLang="en-US" sz="3000" i="0">
                <a:sym typeface="Symbol" pitchFamily="18" charset="2"/>
              </a:rPr>
              <a:t>?</a:t>
            </a:r>
            <a:r>
              <a:rPr lang="en-US" altLang="en-US" sz="3000" i="0"/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8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8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79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AutoShape 2"/>
          <p:cNvSpPr>
            <a:spLocks noChangeArrowheads="1"/>
          </p:cNvSpPr>
          <p:nvPr/>
        </p:nvSpPr>
        <p:spPr bwMode="auto">
          <a:xfrm rot="-5400000">
            <a:off x="5788819" y="2847182"/>
            <a:ext cx="3117850" cy="3116262"/>
          </a:xfrm>
          <a:prstGeom prst="rtTriangle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19811" name="Rectangle 3"/>
          <p:cNvSpPr>
            <a:spLocks noChangeArrowheads="1"/>
          </p:cNvSpPr>
          <p:nvPr/>
        </p:nvSpPr>
        <p:spPr bwMode="auto">
          <a:xfrm>
            <a:off x="76200" y="1295400"/>
            <a:ext cx="5334000" cy="38100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grpSp>
        <p:nvGrpSpPr>
          <p:cNvPr id="119812" name="Group 4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119829" name="Oval 5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0" name="Oval 6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1" name="Oval 7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2" name="Oval 8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3" name="Oval 9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4" name="Oval 10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5" name="Oval 11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6" name="Oval 12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7" name="Oval 13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8" name="Oval 14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39" name="Oval 15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40" name="Oval 16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41" name="Oval 17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42" name="Oval 18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19843" name="Oval 19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19813" name="Text Box 20"/>
          <p:cNvSpPr txBox="1">
            <a:spLocks noChangeArrowheads="1"/>
          </p:cNvSpPr>
          <p:nvPr/>
        </p:nvSpPr>
        <p:spPr bwMode="auto">
          <a:xfrm>
            <a:off x="6237288" y="5967413"/>
            <a:ext cx="2411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i="0"/>
              <a:t> 1     2 . . . . . . . . </a:t>
            </a:r>
            <a:r>
              <a:rPr lang="en-US" altLang="en-US" sz="2400" b="1"/>
              <a:t>n</a:t>
            </a:r>
          </a:p>
        </p:txBody>
      </p:sp>
      <p:sp>
        <p:nvSpPr>
          <p:cNvPr id="119814" name="Text Box 21"/>
          <p:cNvSpPr txBox="1">
            <a:spLocks noChangeArrowheads="1"/>
          </p:cNvSpPr>
          <p:nvPr/>
        </p:nvSpPr>
        <p:spPr bwMode="auto">
          <a:xfrm>
            <a:off x="5638800" y="1219200"/>
            <a:ext cx="320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/>
              <a:t>= number of white dots</a:t>
            </a:r>
          </a:p>
        </p:txBody>
      </p:sp>
      <p:sp>
        <p:nvSpPr>
          <p:cNvPr id="119815" name="Rectangle 23"/>
          <p:cNvSpPr>
            <a:spLocks noChangeArrowheads="1"/>
          </p:cNvSpPr>
          <p:nvPr/>
        </p:nvSpPr>
        <p:spPr bwMode="auto">
          <a:xfrm>
            <a:off x="280988" y="1373188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1</a:t>
            </a:r>
            <a:endParaRPr lang="en-US" altLang="en-US" sz="3600" b="1" i="0"/>
          </a:p>
        </p:txBody>
      </p:sp>
      <p:sp>
        <p:nvSpPr>
          <p:cNvPr id="119816" name="Rectangle 24"/>
          <p:cNvSpPr>
            <a:spLocks noChangeArrowheads="1"/>
          </p:cNvSpPr>
          <p:nvPr/>
        </p:nvSpPr>
        <p:spPr bwMode="auto">
          <a:xfrm>
            <a:off x="650875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19817" name="Rectangle 25"/>
          <p:cNvSpPr>
            <a:spLocks noChangeArrowheads="1"/>
          </p:cNvSpPr>
          <p:nvPr/>
        </p:nvSpPr>
        <p:spPr bwMode="auto">
          <a:xfrm>
            <a:off x="1031875" y="1373188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2</a:t>
            </a:r>
            <a:endParaRPr lang="en-US" altLang="en-US" sz="3600" b="1" i="0"/>
          </a:p>
        </p:txBody>
      </p:sp>
      <p:sp>
        <p:nvSpPr>
          <p:cNvPr id="119818" name="Rectangle 26"/>
          <p:cNvSpPr>
            <a:spLocks noChangeArrowheads="1"/>
          </p:cNvSpPr>
          <p:nvPr/>
        </p:nvSpPr>
        <p:spPr bwMode="auto">
          <a:xfrm>
            <a:off x="1401763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19819" name="Rectangle 27"/>
          <p:cNvSpPr>
            <a:spLocks noChangeArrowheads="1"/>
          </p:cNvSpPr>
          <p:nvPr/>
        </p:nvSpPr>
        <p:spPr bwMode="auto">
          <a:xfrm>
            <a:off x="1782763" y="1373188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3</a:t>
            </a:r>
            <a:endParaRPr lang="en-US" altLang="en-US" sz="3600" b="1" i="0"/>
          </a:p>
        </p:txBody>
      </p:sp>
      <p:sp>
        <p:nvSpPr>
          <p:cNvPr id="119820" name="Rectangle 28"/>
          <p:cNvSpPr>
            <a:spLocks noChangeArrowheads="1"/>
          </p:cNvSpPr>
          <p:nvPr/>
        </p:nvSpPr>
        <p:spPr bwMode="auto">
          <a:xfrm>
            <a:off x="2152650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19821" name="Rectangle 29"/>
          <p:cNvSpPr>
            <a:spLocks noChangeArrowheads="1"/>
          </p:cNvSpPr>
          <p:nvPr/>
        </p:nvSpPr>
        <p:spPr bwMode="auto">
          <a:xfrm>
            <a:off x="2538413" y="1373188"/>
            <a:ext cx="2222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. . .</a:t>
            </a:r>
            <a:endParaRPr lang="en-US" altLang="en-US" sz="3600" b="1" i="0"/>
          </a:p>
        </p:txBody>
      </p:sp>
      <p:sp>
        <p:nvSpPr>
          <p:cNvPr id="119822" name="Rectangle 30"/>
          <p:cNvSpPr>
            <a:spLocks noChangeArrowheads="1"/>
          </p:cNvSpPr>
          <p:nvPr/>
        </p:nvSpPr>
        <p:spPr bwMode="auto">
          <a:xfrm>
            <a:off x="3278188" y="1373188"/>
            <a:ext cx="1460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 </a:t>
            </a:r>
            <a:endParaRPr lang="en-US" altLang="en-US" sz="3600" b="1" i="0"/>
          </a:p>
        </p:txBody>
      </p:sp>
      <p:sp>
        <p:nvSpPr>
          <p:cNvPr id="119823" name="Rectangle 31"/>
          <p:cNvSpPr>
            <a:spLocks noChangeArrowheads="1"/>
          </p:cNvSpPr>
          <p:nvPr/>
        </p:nvSpPr>
        <p:spPr bwMode="auto">
          <a:xfrm>
            <a:off x="3665538" y="1373188"/>
            <a:ext cx="2460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n</a:t>
            </a:r>
            <a:r>
              <a:rPr lang="en-US" altLang="en-US" sz="1400" b="1" i="0">
                <a:solidFill>
                  <a:srgbClr val="FFFFFF"/>
                </a:solidFill>
              </a:rPr>
              <a:t>-1</a:t>
            </a:r>
            <a:endParaRPr lang="en-US" altLang="en-US" sz="3600" b="1" i="0"/>
          </a:p>
        </p:txBody>
      </p:sp>
      <p:sp>
        <p:nvSpPr>
          <p:cNvPr id="119824" name="Rectangle 32"/>
          <p:cNvSpPr>
            <a:spLocks noChangeArrowheads="1"/>
          </p:cNvSpPr>
          <p:nvPr/>
        </p:nvSpPr>
        <p:spPr bwMode="auto">
          <a:xfrm>
            <a:off x="4025900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19825" name="Rectangle 33"/>
          <p:cNvSpPr>
            <a:spLocks noChangeArrowheads="1"/>
          </p:cNvSpPr>
          <p:nvPr/>
        </p:nvSpPr>
        <p:spPr bwMode="auto">
          <a:xfrm>
            <a:off x="4406900" y="1373188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n</a:t>
            </a:r>
            <a:endParaRPr lang="en-US" altLang="en-US" sz="3600" b="1"/>
          </a:p>
        </p:txBody>
      </p:sp>
      <p:sp>
        <p:nvSpPr>
          <p:cNvPr id="119826" name="Rectangle 34"/>
          <p:cNvSpPr>
            <a:spLocks noChangeArrowheads="1"/>
          </p:cNvSpPr>
          <p:nvPr/>
        </p:nvSpPr>
        <p:spPr bwMode="auto">
          <a:xfrm>
            <a:off x="4776788" y="1373188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=</a:t>
            </a:r>
            <a:endParaRPr lang="en-US" altLang="en-US" sz="3600" b="1" i="0"/>
          </a:p>
        </p:txBody>
      </p:sp>
      <p:sp>
        <p:nvSpPr>
          <p:cNvPr id="119827" name="Rectangle 35"/>
          <p:cNvSpPr>
            <a:spLocks noChangeArrowheads="1"/>
          </p:cNvSpPr>
          <p:nvPr/>
        </p:nvSpPr>
        <p:spPr bwMode="auto">
          <a:xfrm>
            <a:off x="5162550" y="1373188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S</a:t>
            </a:r>
            <a:endParaRPr lang="en-US" altLang="en-US" sz="3600" b="1"/>
          </a:p>
        </p:txBody>
      </p:sp>
      <p:sp>
        <p:nvSpPr>
          <p:cNvPr id="119828" name="Rectangle 36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ChangeArrowheads="1"/>
          </p:cNvSpPr>
          <p:nvPr/>
        </p:nvSpPr>
        <p:spPr bwMode="auto">
          <a:xfrm>
            <a:off x="76200" y="1763713"/>
            <a:ext cx="5334000" cy="38100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35" name="Rectangle 4"/>
          <p:cNvSpPr>
            <a:spLocks noChangeArrowheads="1"/>
          </p:cNvSpPr>
          <p:nvPr/>
        </p:nvSpPr>
        <p:spPr bwMode="auto">
          <a:xfrm>
            <a:off x="280988" y="1308100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1</a:t>
            </a:r>
            <a:endParaRPr lang="en-US" altLang="en-US" sz="3600" b="1" i="0"/>
          </a:p>
        </p:txBody>
      </p:sp>
      <p:sp>
        <p:nvSpPr>
          <p:cNvPr id="120836" name="Rectangle 5"/>
          <p:cNvSpPr>
            <a:spLocks noChangeArrowheads="1"/>
          </p:cNvSpPr>
          <p:nvPr/>
        </p:nvSpPr>
        <p:spPr bwMode="auto">
          <a:xfrm>
            <a:off x="650875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37" name="Rectangle 6"/>
          <p:cNvSpPr>
            <a:spLocks noChangeArrowheads="1"/>
          </p:cNvSpPr>
          <p:nvPr/>
        </p:nvSpPr>
        <p:spPr bwMode="auto">
          <a:xfrm>
            <a:off x="1031875" y="1308100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2</a:t>
            </a:r>
            <a:endParaRPr lang="en-US" altLang="en-US" sz="3600" b="1" i="0"/>
          </a:p>
        </p:txBody>
      </p:sp>
      <p:sp>
        <p:nvSpPr>
          <p:cNvPr id="120838" name="Rectangle 7"/>
          <p:cNvSpPr>
            <a:spLocks noChangeArrowheads="1"/>
          </p:cNvSpPr>
          <p:nvPr/>
        </p:nvSpPr>
        <p:spPr bwMode="auto">
          <a:xfrm>
            <a:off x="1401763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39" name="Rectangle 8"/>
          <p:cNvSpPr>
            <a:spLocks noChangeArrowheads="1"/>
          </p:cNvSpPr>
          <p:nvPr/>
        </p:nvSpPr>
        <p:spPr bwMode="auto">
          <a:xfrm>
            <a:off x="1782763" y="1308100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3</a:t>
            </a:r>
            <a:endParaRPr lang="en-US" altLang="en-US" sz="3600" b="1" i="0"/>
          </a:p>
        </p:txBody>
      </p:sp>
      <p:sp>
        <p:nvSpPr>
          <p:cNvPr id="120840" name="Rectangle 9"/>
          <p:cNvSpPr>
            <a:spLocks noChangeArrowheads="1"/>
          </p:cNvSpPr>
          <p:nvPr/>
        </p:nvSpPr>
        <p:spPr bwMode="auto">
          <a:xfrm>
            <a:off x="2152650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41" name="Rectangle 10"/>
          <p:cNvSpPr>
            <a:spLocks noChangeArrowheads="1"/>
          </p:cNvSpPr>
          <p:nvPr/>
        </p:nvSpPr>
        <p:spPr bwMode="auto">
          <a:xfrm>
            <a:off x="2538413" y="1308100"/>
            <a:ext cx="2222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. . .</a:t>
            </a:r>
            <a:endParaRPr lang="en-US" altLang="en-US" sz="3600" b="1" i="0"/>
          </a:p>
        </p:txBody>
      </p:sp>
      <p:sp>
        <p:nvSpPr>
          <p:cNvPr id="120842" name="Rectangle 11"/>
          <p:cNvSpPr>
            <a:spLocks noChangeArrowheads="1"/>
          </p:cNvSpPr>
          <p:nvPr/>
        </p:nvSpPr>
        <p:spPr bwMode="auto">
          <a:xfrm>
            <a:off x="3278188" y="1308100"/>
            <a:ext cx="1460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 </a:t>
            </a:r>
            <a:endParaRPr lang="en-US" altLang="en-US" sz="3600" b="1" i="0"/>
          </a:p>
        </p:txBody>
      </p:sp>
      <p:sp>
        <p:nvSpPr>
          <p:cNvPr id="120843" name="Rectangle 12"/>
          <p:cNvSpPr>
            <a:spLocks noChangeArrowheads="1"/>
          </p:cNvSpPr>
          <p:nvPr/>
        </p:nvSpPr>
        <p:spPr bwMode="auto">
          <a:xfrm>
            <a:off x="3665538" y="1308100"/>
            <a:ext cx="2460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n</a:t>
            </a:r>
            <a:r>
              <a:rPr lang="en-US" altLang="en-US" sz="1400" b="1" i="0">
                <a:solidFill>
                  <a:srgbClr val="FFFFFF"/>
                </a:solidFill>
              </a:rPr>
              <a:t>-1</a:t>
            </a:r>
            <a:endParaRPr lang="en-US" altLang="en-US" sz="3600" b="1" i="0"/>
          </a:p>
        </p:txBody>
      </p:sp>
      <p:sp>
        <p:nvSpPr>
          <p:cNvPr id="120844" name="Rectangle 13"/>
          <p:cNvSpPr>
            <a:spLocks noChangeArrowheads="1"/>
          </p:cNvSpPr>
          <p:nvPr/>
        </p:nvSpPr>
        <p:spPr bwMode="auto">
          <a:xfrm>
            <a:off x="4025900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45" name="Rectangle 14"/>
          <p:cNvSpPr>
            <a:spLocks noChangeArrowheads="1"/>
          </p:cNvSpPr>
          <p:nvPr/>
        </p:nvSpPr>
        <p:spPr bwMode="auto">
          <a:xfrm>
            <a:off x="4406900" y="1308100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n</a:t>
            </a:r>
            <a:endParaRPr lang="en-US" altLang="en-US" sz="3600" b="1"/>
          </a:p>
        </p:txBody>
      </p:sp>
      <p:sp>
        <p:nvSpPr>
          <p:cNvPr id="120846" name="Rectangle 15"/>
          <p:cNvSpPr>
            <a:spLocks noChangeArrowheads="1"/>
          </p:cNvSpPr>
          <p:nvPr/>
        </p:nvSpPr>
        <p:spPr bwMode="auto">
          <a:xfrm>
            <a:off x="4776788" y="1308100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FF"/>
                </a:solidFill>
              </a:rPr>
              <a:t>=</a:t>
            </a:r>
            <a:endParaRPr lang="en-US" altLang="en-US" sz="3600" b="1" i="0"/>
          </a:p>
        </p:txBody>
      </p:sp>
      <p:sp>
        <p:nvSpPr>
          <p:cNvPr id="120847" name="Rectangle 16"/>
          <p:cNvSpPr>
            <a:spLocks noChangeArrowheads="1"/>
          </p:cNvSpPr>
          <p:nvPr/>
        </p:nvSpPr>
        <p:spPr bwMode="auto">
          <a:xfrm>
            <a:off x="5162550" y="1308100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</a:rPr>
              <a:t>S</a:t>
            </a:r>
            <a:endParaRPr lang="en-US" altLang="en-US" sz="3600" b="1"/>
          </a:p>
        </p:txBody>
      </p:sp>
      <p:sp>
        <p:nvSpPr>
          <p:cNvPr id="120848" name="Rectangle 17"/>
          <p:cNvSpPr>
            <a:spLocks noChangeArrowheads="1"/>
          </p:cNvSpPr>
          <p:nvPr/>
        </p:nvSpPr>
        <p:spPr bwMode="auto">
          <a:xfrm>
            <a:off x="280988" y="1851025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n</a:t>
            </a:r>
            <a:endParaRPr lang="en-US" altLang="en-US" sz="3600" b="1"/>
          </a:p>
        </p:txBody>
      </p:sp>
      <p:sp>
        <p:nvSpPr>
          <p:cNvPr id="120849" name="Rectangle 18"/>
          <p:cNvSpPr>
            <a:spLocks noChangeArrowheads="1"/>
          </p:cNvSpPr>
          <p:nvPr/>
        </p:nvSpPr>
        <p:spPr bwMode="auto">
          <a:xfrm>
            <a:off x="650875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50" name="Rectangle 19"/>
          <p:cNvSpPr>
            <a:spLocks noChangeArrowheads="1"/>
          </p:cNvSpPr>
          <p:nvPr/>
        </p:nvSpPr>
        <p:spPr bwMode="auto">
          <a:xfrm>
            <a:off x="1041400" y="1851025"/>
            <a:ext cx="24606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n</a:t>
            </a:r>
            <a:r>
              <a:rPr lang="en-US" altLang="en-US" sz="1400" b="1" i="0">
                <a:solidFill>
                  <a:srgbClr val="FFFF00"/>
                </a:solidFill>
              </a:rPr>
              <a:t>-1</a:t>
            </a:r>
            <a:endParaRPr lang="en-US" altLang="en-US" sz="3600" b="1" i="0"/>
          </a:p>
        </p:txBody>
      </p:sp>
      <p:sp>
        <p:nvSpPr>
          <p:cNvPr id="120851" name="Rectangle 20"/>
          <p:cNvSpPr>
            <a:spLocks noChangeArrowheads="1"/>
          </p:cNvSpPr>
          <p:nvPr/>
        </p:nvSpPr>
        <p:spPr bwMode="auto">
          <a:xfrm>
            <a:off x="1401763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52" name="Rectangle 21"/>
          <p:cNvSpPr>
            <a:spLocks noChangeArrowheads="1"/>
          </p:cNvSpPr>
          <p:nvPr/>
        </p:nvSpPr>
        <p:spPr bwMode="auto">
          <a:xfrm>
            <a:off x="1792288" y="1851025"/>
            <a:ext cx="2460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n</a:t>
            </a:r>
            <a:r>
              <a:rPr lang="en-US" altLang="en-US" sz="1400" b="1" i="0">
                <a:solidFill>
                  <a:srgbClr val="FFFF00"/>
                </a:solidFill>
              </a:rPr>
              <a:t>-2</a:t>
            </a:r>
            <a:endParaRPr lang="en-US" altLang="en-US" sz="3600" b="1" i="0"/>
          </a:p>
        </p:txBody>
      </p:sp>
      <p:sp>
        <p:nvSpPr>
          <p:cNvPr id="120853" name="Rectangle 22"/>
          <p:cNvSpPr>
            <a:spLocks noChangeArrowheads="1"/>
          </p:cNvSpPr>
          <p:nvPr/>
        </p:nvSpPr>
        <p:spPr bwMode="auto">
          <a:xfrm>
            <a:off x="2152650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54" name="Rectangle 23"/>
          <p:cNvSpPr>
            <a:spLocks noChangeArrowheads="1"/>
          </p:cNvSpPr>
          <p:nvPr/>
        </p:nvSpPr>
        <p:spPr bwMode="auto">
          <a:xfrm>
            <a:off x="2546350" y="1851025"/>
            <a:ext cx="3111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 . . . </a:t>
            </a:r>
            <a:endParaRPr lang="en-US" altLang="en-US" sz="3600" b="1" i="0"/>
          </a:p>
        </p:txBody>
      </p:sp>
      <p:sp>
        <p:nvSpPr>
          <p:cNvPr id="120855" name="Rectangle 24"/>
          <p:cNvSpPr>
            <a:spLocks noChangeArrowheads="1"/>
          </p:cNvSpPr>
          <p:nvPr/>
        </p:nvSpPr>
        <p:spPr bwMode="auto">
          <a:xfrm>
            <a:off x="3278188" y="1851025"/>
            <a:ext cx="1460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 +</a:t>
            </a:r>
            <a:endParaRPr lang="en-US" altLang="en-US" sz="3600" b="1" i="0"/>
          </a:p>
        </p:txBody>
      </p:sp>
      <p:sp>
        <p:nvSpPr>
          <p:cNvPr id="120856" name="Rectangle 25"/>
          <p:cNvSpPr>
            <a:spLocks noChangeArrowheads="1"/>
          </p:cNvSpPr>
          <p:nvPr/>
        </p:nvSpPr>
        <p:spPr bwMode="auto">
          <a:xfrm>
            <a:off x="3656013" y="1851025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2</a:t>
            </a:r>
            <a:endParaRPr lang="en-US" altLang="en-US" sz="3600" b="1" i="0"/>
          </a:p>
        </p:txBody>
      </p:sp>
      <p:sp>
        <p:nvSpPr>
          <p:cNvPr id="120857" name="Rectangle 26"/>
          <p:cNvSpPr>
            <a:spLocks noChangeArrowheads="1"/>
          </p:cNvSpPr>
          <p:nvPr/>
        </p:nvSpPr>
        <p:spPr bwMode="auto">
          <a:xfrm>
            <a:off x="4025900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+</a:t>
            </a:r>
            <a:endParaRPr lang="en-US" altLang="en-US" sz="3600" b="1" i="0"/>
          </a:p>
        </p:txBody>
      </p:sp>
      <p:sp>
        <p:nvSpPr>
          <p:cNvPr id="120858" name="Rectangle 27"/>
          <p:cNvSpPr>
            <a:spLocks noChangeArrowheads="1"/>
          </p:cNvSpPr>
          <p:nvPr/>
        </p:nvSpPr>
        <p:spPr bwMode="auto">
          <a:xfrm>
            <a:off x="4406900" y="1851025"/>
            <a:ext cx="889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1</a:t>
            </a:r>
            <a:endParaRPr lang="en-US" altLang="en-US" sz="3600" b="1" i="0"/>
          </a:p>
        </p:txBody>
      </p:sp>
      <p:sp>
        <p:nvSpPr>
          <p:cNvPr id="120859" name="Rectangle 28"/>
          <p:cNvSpPr>
            <a:spLocks noChangeArrowheads="1"/>
          </p:cNvSpPr>
          <p:nvPr/>
        </p:nvSpPr>
        <p:spPr bwMode="auto">
          <a:xfrm>
            <a:off x="4776788" y="1851025"/>
            <a:ext cx="1016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 i="0">
                <a:solidFill>
                  <a:srgbClr val="FFFF00"/>
                </a:solidFill>
              </a:rPr>
              <a:t>=</a:t>
            </a:r>
            <a:endParaRPr lang="en-US" altLang="en-US" sz="3600" b="1" i="0"/>
          </a:p>
        </p:txBody>
      </p:sp>
      <p:sp>
        <p:nvSpPr>
          <p:cNvPr id="120860" name="Rectangle 29"/>
          <p:cNvSpPr>
            <a:spLocks noChangeArrowheads="1"/>
          </p:cNvSpPr>
          <p:nvPr/>
        </p:nvSpPr>
        <p:spPr bwMode="auto">
          <a:xfrm>
            <a:off x="5162550" y="1851025"/>
            <a:ext cx="984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FFFF00"/>
                </a:solidFill>
              </a:rPr>
              <a:t>S</a:t>
            </a:r>
            <a:endParaRPr lang="en-US" altLang="en-US" sz="3600" b="1"/>
          </a:p>
        </p:txBody>
      </p:sp>
      <p:grpSp>
        <p:nvGrpSpPr>
          <p:cNvPr id="120861" name="Group 30"/>
          <p:cNvGrpSpPr>
            <a:grpSpLocks/>
          </p:cNvGrpSpPr>
          <p:nvPr/>
        </p:nvGrpSpPr>
        <p:grpSpPr bwMode="auto">
          <a:xfrm>
            <a:off x="6237288" y="3300413"/>
            <a:ext cx="2671762" cy="2667000"/>
            <a:chOff x="3932" y="2643"/>
            <a:chExt cx="1683" cy="1680"/>
          </a:xfrm>
        </p:grpSpPr>
        <p:sp>
          <p:nvSpPr>
            <p:cNvPr id="120883" name="Oval 31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4" name="Oval 32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5" name="Oval 33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6" name="Oval 34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7" name="Oval 35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8" name="Oval 36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89" name="Oval 37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0" name="Oval 38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1" name="Oval 39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2" name="Oval 40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3" name="Oval 41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4" name="Oval 42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5" name="Oval 43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6" name="Oval 44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0897" name="Oval 45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20862" name="Text Box 46"/>
          <p:cNvSpPr txBox="1">
            <a:spLocks noChangeArrowheads="1"/>
          </p:cNvSpPr>
          <p:nvPr/>
        </p:nvSpPr>
        <p:spPr bwMode="auto">
          <a:xfrm>
            <a:off x="6237288" y="5967413"/>
            <a:ext cx="2411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i="0"/>
              <a:t> 1     2 . . . . . . . . </a:t>
            </a:r>
            <a:r>
              <a:rPr lang="en-US" altLang="en-US" sz="2400" b="1"/>
              <a:t>n</a:t>
            </a:r>
          </a:p>
        </p:txBody>
      </p:sp>
      <p:sp>
        <p:nvSpPr>
          <p:cNvPr id="120863" name="Text Box 48"/>
          <p:cNvSpPr txBox="1">
            <a:spLocks noChangeArrowheads="1"/>
          </p:cNvSpPr>
          <p:nvPr/>
        </p:nvSpPr>
        <p:spPr bwMode="auto">
          <a:xfrm>
            <a:off x="5661025" y="1752600"/>
            <a:ext cx="3321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tx2"/>
                </a:solidFill>
              </a:rPr>
              <a:t>= number of yellow dots</a:t>
            </a:r>
          </a:p>
        </p:txBody>
      </p:sp>
      <p:sp>
        <p:nvSpPr>
          <p:cNvPr id="120864" name="AutoShape 49"/>
          <p:cNvSpPr>
            <a:spLocks noChangeArrowheads="1"/>
          </p:cNvSpPr>
          <p:nvPr/>
        </p:nvSpPr>
        <p:spPr bwMode="auto">
          <a:xfrm rot="5417507">
            <a:off x="1383507" y="3124993"/>
            <a:ext cx="3117850" cy="3116263"/>
          </a:xfrm>
          <a:prstGeom prst="rtTriangle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rot="10800000"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5" name="Oval 50"/>
          <p:cNvSpPr>
            <a:spLocks noChangeArrowheads="1"/>
          </p:cNvSpPr>
          <p:nvPr/>
        </p:nvSpPr>
        <p:spPr bwMode="auto">
          <a:xfrm rot="28264">
            <a:off x="1917700" y="3705225"/>
            <a:ext cx="534988" cy="534988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6" name="Oval 51"/>
          <p:cNvSpPr>
            <a:spLocks noChangeArrowheads="1"/>
          </p:cNvSpPr>
          <p:nvPr/>
        </p:nvSpPr>
        <p:spPr bwMode="auto">
          <a:xfrm rot="28264">
            <a:off x="1924050" y="3175000"/>
            <a:ext cx="533400" cy="53181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7" name="Oval 52"/>
          <p:cNvSpPr>
            <a:spLocks noChangeArrowheads="1"/>
          </p:cNvSpPr>
          <p:nvPr/>
        </p:nvSpPr>
        <p:spPr bwMode="auto">
          <a:xfrm rot="28264">
            <a:off x="1384300" y="3702050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8" name="Oval 53"/>
          <p:cNvSpPr>
            <a:spLocks noChangeArrowheads="1"/>
          </p:cNvSpPr>
          <p:nvPr/>
        </p:nvSpPr>
        <p:spPr bwMode="auto">
          <a:xfrm rot="28264">
            <a:off x="3524250" y="3186113"/>
            <a:ext cx="533400" cy="53498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69" name="Oval 54"/>
          <p:cNvSpPr>
            <a:spLocks noChangeArrowheads="1"/>
          </p:cNvSpPr>
          <p:nvPr/>
        </p:nvSpPr>
        <p:spPr bwMode="auto">
          <a:xfrm rot="28264">
            <a:off x="2990850" y="3181350"/>
            <a:ext cx="531813" cy="534988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0" name="Oval 55"/>
          <p:cNvSpPr>
            <a:spLocks noChangeArrowheads="1"/>
          </p:cNvSpPr>
          <p:nvPr/>
        </p:nvSpPr>
        <p:spPr bwMode="auto">
          <a:xfrm rot="28264">
            <a:off x="2457450" y="3179763"/>
            <a:ext cx="534988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1" name="Oval 56"/>
          <p:cNvSpPr>
            <a:spLocks noChangeArrowheads="1"/>
          </p:cNvSpPr>
          <p:nvPr/>
        </p:nvSpPr>
        <p:spPr bwMode="auto">
          <a:xfrm rot="28264">
            <a:off x="1389063" y="3170238"/>
            <a:ext cx="534987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2" name="Oval 57"/>
          <p:cNvSpPr>
            <a:spLocks noChangeArrowheads="1"/>
          </p:cNvSpPr>
          <p:nvPr/>
        </p:nvSpPr>
        <p:spPr bwMode="auto">
          <a:xfrm rot="28264">
            <a:off x="2446338" y="4244975"/>
            <a:ext cx="533400" cy="53181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3" name="Oval 58"/>
          <p:cNvSpPr>
            <a:spLocks noChangeArrowheads="1"/>
          </p:cNvSpPr>
          <p:nvPr/>
        </p:nvSpPr>
        <p:spPr bwMode="auto">
          <a:xfrm rot="28264">
            <a:off x="1912938" y="4241800"/>
            <a:ext cx="531812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4" name="Oval 59"/>
          <p:cNvSpPr>
            <a:spLocks noChangeArrowheads="1"/>
          </p:cNvSpPr>
          <p:nvPr/>
        </p:nvSpPr>
        <p:spPr bwMode="auto">
          <a:xfrm rot="28264">
            <a:off x="1381125" y="4237038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5" name="Oval 60"/>
          <p:cNvSpPr>
            <a:spLocks noChangeArrowheads="1"/>
          </p:cNvSpPr>
          <p:nvPr/>
        </p:nvSpPr>
        <p:spPr bwMode="auto">
          <a:xfrm rot="28264">
            <a:off x="2984500" y="3717925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6" name="Oval 61"/>
          <p:cNvSpPr>
            <a:spLocks noChangeArrowheads="1"/>
          </p:cNvSpPr>
          <p:nvPr/>
        </p:nvSpPr>
        <p:spPr bwMode="auto">
          <a:xfrm rot="28264">
            <a:off x="2451100" y="3713163"/>
            <a:ext cx="531813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7" name="Oval 62"/>
          <p:cNvSpPr>
            <a:spLocks noChangeArrowheads="1"/>
          </p:cNvSpPr>
          <p:nvPr/>
        </p:nvSpPr>
        <p:spPr bwMode="auto">
          <a:xfrm rot="28264">
            <a:off x="1379538" y="5303838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8" name="Oval 63"/>
          <p:cNvSpPr>
            <a:spLocks noChangeArrowheads="1"/>
          </p:cNvSpPr>
          <p:nvPr/>
        </p:nvSpPr>
        <p:spPr bwMode="auto">
          <a:xfrm rot="28264">
            <a:off x="1909763" y="4773613"/>
            <a:ext cx="531812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79" name="Oval 64"/>
          <p:cNvSpPr>
            <a:spLocks noChangeArrowheads="1"/>
          </p:cNvSpPr>
          <p:nvPr/>
        </p:nvSpPr>
        <p:spPr bwMode="auto">
          <a:xfrm rot="28264">
            <a:off x="1382713" y="4768850"/>
            <a:ext cx="533400" cy="533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sp>
        <p:nvSpPr>
          <p:cNvPr id="120880" name="Text Box 65"/>
          <p:cNvSpPr txBox="1">
            <a:spLocks noChangeArrowheads="1"/>
          </p:cNvSpPr>
          <p:nvPr/>
        </p:nvSpPr>
        <p:spPr bwMode="auto">
          <a:xfrm>
            <a:off x="1420813" y="5967413"/>
            <a:ext cx="2259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i="0"/>
              <a:t> </a:t>
            </a:r>
            <a:r>
              <a:rPr lang="en-US" altLang="en-US" sz="2400" b="1"/>
              <a:t>n</a:t>
            </a:r>
            <a:r>
              <a:rPr lang="en-US" altLang="en-US" sz="2400" b="1" i="0"/>
              <a:t>  . . . . . . .  2   1</a:t>
            </a:r>
          </a:p>
        </p:txBody>
      </p:sp>
      <p:sp>
        <p:nvSpPr>
          <p:cNvPr id="120881" name="Text Box 66"/>
          <p:cNvSpPr txBox="1">
            <a:spLocks noChangeArrowheads="1"/>
          </p:cNvSpPr>
          <p:nvPr/>
        </p:nvSpPr>
        <p:spPr bwMode="auto">
          <a:xfrm>
            <a:off x="5638800" y="1154113"/>
            <a:ext cx="320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/>
              <a:t>= number of white dots</a:t>
            </a:r>
          </a:p>
        </p:txBody>
      </p:sp>
      <p:sp>
        <p:nvSpPr>
          <p:cNvPr id="120882" name="Rectangle 67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ChangeArrowheads="1"/>
          </p:cNvSpPr>
          <p:nvPr/>
        </p:nvSpPr>
        <p:spPr bwMode="auto">
          <a:xfrm>
            <a:off x="6211888" y="2743200"/>
            <a:ext cx="2697162" cy="3219450"/>
          </a:xfrm>
          <a:prstGeom prst="rect">
            <a:avLst/>
          </a:prstGeom>
          <a:solidFill>
            <a:schemeClr val="bg2"/>
          </a:solidFill>
          <a:ln w="38100">
            <a:solidFill>
              <a:schemeClr val="hlink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grpSp>
        <p:nvGrpSpPr>
          <p:cNvPr id="121859" name="Group 4"/>
          <p:cNvGrpSpPr>
            <a:grpSpLocks/>
          </p:cNvGrpSpPr>
          <p:nvPr/>
        </p:nvGrpSpPr>
        <p:grpSpPr bwMode="auto">
          <a:xfrm>
            <a:off x="6248400" y="3276600"/>
            <a:ext cx="2671763" cy="2667000"/>
            <a:chOff x="3932" y="2643"/>
            <a:chExt cx="1683" cy="1680"/>
          </a:xfrm>
        </p:grpSpPr>
        <p:sp>
          <p:nvSpPr>
            <p:cNvPr id="121924" name="Oval 5"/>
            <p:cNvSpPr>
              <a:spLocks noChangeArrowheads="1"/>
            </p:cNvSpPr>
            <p:nvPr/>
          </p:nvSpPr>
          <p:spPr bwMode="auto">
            <a:xfrm rot="-10789243">
              <a:off x="4942" y="3650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5" name="Oval 6"/>
            <p:cNvSpPr>
              <a:spLocks noChangeArrowheads="1"/>
            </p:cNvSpPr>
            <p:nvPr/>
          </p:nvSpPr>
          <p:spPr bwMode="auto">
            <a:xfrm rot="-10789243">
              <a:off x="4940" y="3986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6" name="Oval 7"/>
            <p:cNvSpPr>
              <a:spLocks noChangeArrowheads="1"/>
            </p:cNvSpPr>
            <p:nvPr/>
          </p:nvSpPr>
          <p:spPr bwMode="auto">
            <a:xfrm rot="-10789243">
              <a:off x="5278" y="3651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7" name="Oval 8"/>
            <p:cNvSpPr>
              <a:spLocks noChangeArrowheads="1"/>
            </p:cNvSpPr>
            <p:nvPr/>
          </p:nvSpPr>
          <p:spPr bwMode="auto">
            <a:xfrm rot="-10789243">
              <a:off x="3932" y="3982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8" name="Oval 9"/>
            <p:cNvSpPr>
              <a:spLocks noChangeArrowheads="1"/>
            </p:cNvSpPr>
            <p:nvPr/>
          </p:nvSpPr>
          <p:spPr bwMode="auto">
            <a:xfrm rot="-10789243">
              <a:off x="4268" y="398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29" name="Oval 10"/>
            <p:cNvSpPr>
              <a:spLocks noChangeArrowheads="1"/>
            </p:cNvSpPr>
            <p:nvPr/>
          </p:nvSpPr>
          <p:spPr bwMode="auto">
            <a:xfrm rot="-10789243">
              <a:off x="4604" y="398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0" name="Oval 11"/>
            <p:cNvSpPr>
              <a:spLocks noChangeArrowheads="1"/>
            </p:cNvSpPr>
            <p:nvPr/>
          </p:nvSpPr>
          <p:spPr bwMode="auto">
            <a:xfrm rot="-10789243">
              <a:off x="5276" y="398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1" name="Oval 12"/>
            <p:cNvSpPr>
              <a:spLocks noChangeArrowheads="1"/>
            </p:cNvSpPr>
            <p:nvPr/>
          </p:nvSpPr>
          <p:spPr bwMode="auto">
            <a:xfrm rot="-10789243">
              <a:off x="4607" y="331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2" name="Oval 13"/>
            <p:cNvSpPr>
              <a:spLocks noChangeArrowheads="1"/>
            </p:cNvSpPr>
            <p:nvPr/>
          </p:nvSpPr>
          <p:spPr bwMode="auto">
            <a:xfrm rot="-10789243">
              <a:off x="4943" y="3314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3" name="Oval 14"/>
            <p:cNvSpPr>
              <a:spLocks noChangeArrowheads="1"/>
            </p:cNvSpPr>
            <p:nvPr/>
          </p:nvSpPr>
          <p:spPr bwMode="auto">
            <a:xfrm rot="-10789243">
              <a:off x="5279" y="3315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4" name="Oval 15"/>
            <p:cNvSpPr>
              <a:spLocks noChangeArrowheads="1"/>
            </p:cNvSpPr>
            <p:nvPr/>
          </p:nvSpPr>
          <p:spPr bwMode="auto">
            <a:xfrm rot="-10789243">
              <a:off x="4270" y="3647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5" name="Oval 16"/>
            <p:cNvSpPr>
              <a:spLocks noChangeArrowheads="1"/>
            </p:cNvSpPr>
            <p:nvPr/>
          </p:nvSpPr>
          <p:spPr bwMode="auto">
            <a:xfrm rot="-10789243">
              <a:off x="4606" y="364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6" name="Oval 17"/>
            <p:cNvSpPr>
              <a:spLocks noChangeArrowheads="1"/>
            </p:cNvSpPr>
            <p:nvPr/>
          </p:nvSpPr>
          <p:spPr bwMode="auto">
            <a:xfrm rot="-10789243">
              <a:off x="5276" y="2643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7" name="Oval 18"/>
            <p:cNvSpPr>
              <a:spLocks noChangeArrowheads="1"/>
            </p:cNvSpPr>
            <p:nvPr/>
          </p:nvSpPr>
          <p:spPr bwMode="auto">
            <a:xfrm rot="-10789243">
              <a:off x="4944" y="2978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21938" name="Oval 19"/>
            <p:cNvSpPr>
              <a:spLocks noChangeArrowheads="1"/>
            </p:cNvSpPr>
            <p:nvPr/>
          </p:nvSpPr>
          <p:spPr bwMode="auto">
            <a:xfrm rot="-10789243">
              <a:off x="5276" y="2979"/>
              <a:ext cx="336" cy="3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121860" name="Group 20"/>
          <p:cNvGrpSpPr>
            <a:grpSpLocks/>
          </p:cNvGrpSpPr>
          <p:nvPr/>
        </p:nvGrpSpPr>
        <p:grpSpPr bwMode="auto">
          <a:xfrm>
            <a:off x="280988" y="1219200"/>
            <a:ext cx="8643937" cy="922338"/>
            <a:chOff x="177" y="96"/>
            <a:chExt cx="5445" cy="581"/>
          </a:xfrm>
        </p:grpSpPr>
        <p:sp>
          <p:nvSpPr>
            <p:cNvPr id="121897" name="Rectangle 21"/>
            <p:cNvSpPr>
              <a:spLocks noChangeArrowheads="1"/>
            </p:cNvSpPr>
            <p:nvPr/>
          </p:nvSpPr>
          <p:spPr bwMode="auto">
            <a:xfrm>
              <a:off x="177" y="2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121898" name="Rectangle 22"/>
            <p:cNvSpPr>
              <a:spLocks noChangeArrowheads="1"/>
            </p:cNvSpPr>
            <p:nvPr/>
          </p:nvSpPr>
          <p:spPr bwMode="auto">
            <a:xfrm>
              <a:off x="410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899" name="Rectangle 23"/>
            <p:cNvSpPr>
              <a:spLocks noChangeArrowheads="1"/>
            </p:cNvSpPr>
            <p:nvPr/>
          </p:nvSpPr>
          <p:spPr bwMode="auto">
            <a:xfrm>
              <a:off x="650" y="2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121900" name="Rectangle 24"/>
            <p:cNvSpPr>
              <a:spLocks noChangeArrowheads="1"/>
            </p:cNvSpPr>
            <p:nvPr/>
          </p:nvSpPr>
          <p:spPr bwMode="auto">
            <a:xfrm>
              <a:off x="883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01" name="Rectangle 25"/>
            <p:cNvSpPr>
              <a:spLocks noChangeArrowheads="1"/>
            </p:cNvSpPr>
            <p:nvPr/>
          </p:nvSpPr>
          <p:spPr bwMode="auto">
            <a:xfrm>
              <a:off x="1123" y="2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3</a:t>
              </a:r>
              <a:endParaRPr lang="en-US" altLang="en-US" sz="3600" b="1" i="0"/>
            </a:p>
          </p:txBody>
        </p:sp>
        <p:sp>
          <p:nvSpPr>
            <p:cNvPr id="121902" name="Rectangle 26"/>
            <p:cNvSpPr>
              <a:spLocks noChangeArrowheads="1"/>
            </p:cNvSpPr>
            <p:nvPr/>
          </p:nvSpPr>
          <p:spPr bwMode="auto">
            <a:xfrm>
              <a:off x="1356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03" name="Rectangle 27"/>
            <p:cNvSpPr>
              <a:spLocks noChangeArrowheads="1"/>
            </p:cNvSpPr>
            <p:nvPr/>
          </p:nvSpPr>
          <p:spPr bwMode="auto">
            <a:xfrm>
              <a:off x="1599" y="201"/>
              <a:ext cx="14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. . .</a:t>
              </a:r>
              <a:endParaRPr lang="en-US" altLang="en-US" sz="3600" b="1" i="0"/>
            </a:p>
          </p:txBody>
        </p:sp>
        <p:sp>
          <p:nvSpPr>
            <p:cNvPr id="121904" name="Rectangle 28"/>
            <p:cNvSpPr>
              <a:spLocks noChangeArrowheads="1"/>
            </p:cNvSpPr>
            <p:nvPr/>
          </p:nvSpPr>
          <p:spPr bwMode="auto">
            <a:xfrm>
              <a:off x="2065" y="201"/>
              <a:ext cx="9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 </a:t>
              </a:r>
              <a:endParaRPr lang="en-US" altLang="en-US" sz="3600" b="1" i="0"/>
            </a:p>
          </p:txBody>
        </p:sp>
        <p:sp>
          <p:nvSpPr>
            <p:cNvPr id="121905" name="Rectangle 29"/>
            <p:cNvSpPr>
              <a:spLocks noChangeArrowheads="1"/>
            </p:cNvSpPr>
            <p:nvPr/>
          </p:nvSpPr>
          <p:spPr bwMode="auto">
            <a:xfrm>
              <a:off x="2309" y="201"/>
              <a:ext cx="1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r>
                <a:rPr lang="en-US" altLang="en-US" sz="1400" b="1" i="0">
                  <a:solidFill>
                    <a:srgbClr val="FFFFFF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121906" name="Rectangle 30"/>
            <p:cNvSpPr>
              <a:spLocks noChangeArrowheads="1"/>
            </p:cNvSpPr>
            <p:nvPr/>
          </p:nvSpPr>
          <p:spPr bwMode="auto">
            <a:xfrm>
              <a:off x="2536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07" name="Rectangle 31"/>
            <p:cNvSpPr>
              <a:spLocks noChangeArrowheads="1"/>
            </p:cNvSpPr>
            <p:nvPr/>
          </p:nvSpPr>
          <p:spPr bwMode="auto">
            <a:xfrm>
              <a:off x="2776" y="201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121908" name="Rectangle 32"/>
            <p:cNvSpPr>
              <a:spLocks noChangeArrowheads="1"/>
            </p:cNvSpPr>
            <p:nvPr/>
          </p:nvSpPr>
          <p:spPr bwMode="auto">
            <a:xfrm>
              <a:off x="3009" y="201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121909" name="Rectangle 33"/>
            <p:cNvSpPr>
              <a:spLocks noChangeArrowheads="1"/>
            </p:cNvSpPr>
            <p:nvPr/>
          </p:nvSpPr>
          <p:spPr bwMode="auto">
            <a:xfrm>
              <a:off x="3252" y="201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FF"/>
                  </a:solidFill>
                </a:rPr>
                <a:t>S</a:t>
              </a:r>
              <a:endParaRPr lang="en-US" altLang="en-US" sz="3600" b="1" i="0"/>
            </a:p>
          </p:txBody>
        </p:sp>
        <p:sp>
          <p:nvSpPr>
            <p:cNvPr id="121910" name="Rectangle 34"/>
            <p:cNvSpPr>
              <a:spLocks noChangeArrowheads="1"/>
            </p:cNvSpPr>
            <p:nvPr/>
          </p:nvSpPr>
          <p:spPr bwMode="auto">
            <a:xfrm>
              <a:off x="177" y="543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endParaRPr lang="en-US" altLang="en-US" sz="3600" b="1"/>
            </a:p>
          </p:txBody>
        </p:sp>
        <p:sp>
          <p:nvSpPr>
            <p:cNvPr id="121911" name="Rectangle 35"/>
            <p:cNvSpPr>
              <a:spLocks noChangeArrowheads="1"/>
            </p:cNvSpPr>
            <p:nvPr/>
          </p:nvSpPr>
          <p:spPr bwMode="auto">
            <a:xfrm>
              <a:off x="410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12" name="Rectangle 36"/>
            <p:cNvSpPr>
              <a:spLocks noChangeArrowheads="1"/>
            </p:cNvSpPr>
            <p:nvPr/>
          </p:nvSpPr>
          <p:spPr bwMode="auto">
            <a:xfrm>
              <a:off x="656" y="543"/>
              <a:ext cx="1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r>
                <a:rPr lang="en-US" altLang="en-US" sz="1400" b="1" i="0">
                  <a:solidFill>
                    <a:srgbClr val="FFFF00"/>
                  </a:solidFill>
                </a:rPr>
                <a:t>-1</a:t>
              </a:r>
              <a:endParaRPr lang="en-US" altLang="en-US" sz="3600" b="1" i="0"/>
            </a:p>
          </p:txBody>
        </p:sp>
        <p:sp>
          <p:nvSpPr>
            <p:cNvPr id="121913" name="Rectangle 37"/>
            <p:cNvSpPr>
              <a:spLocks noChangeArrowheads="1"/>
            </p:cNvSpPr>
            <p:nvPr/>
          </p:nvSpPr>
          <p:spPr bwMode="auto">
            <a:xfrm>
              <a:off x="883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14" name="Rectangle 38"/>
            <p:cNvSpPr>
              <a:spLocks noChangeArrowheads="1"/>
            </p:cNvSpPr>
            <p:nvPr/>
          </p:nvSpPr>
          <p:spPr bwMode="auto">
            <a:xfrm>
              <a:off x="1129" y="543"/>
              <a:ext cx="1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>
                  <a:solidFill>
                    <a:srgbClr val="FFFF00"/>
                  </a:solidFill>
                </a:rPr>
                <a:t>n</a:t>
              </a:r>
              <a:r>
                <a:rPr lang="en-US" altLang="en-US" sz="1400" b="1" i="0">
                  <a:solidFill>
                    <a:srgbClr val="FFFF00"/>
                  </a:solidFill>
                </a:rPr>
                <a:t>-2</a:t>
              </a:r>
              <a:endParaRPr lang="en-US" altLang="en-US" sz="3600" b="1" i="0"/>
            </a:p>
          </p:txBody>
        </p:sp>
        <p:sp>
          <p:nvSpPr>
            <p:cNvPr id="121915" name="Rectangle 39"/>
            <p:cNvSpPr>
              <a:spLocks noChangeArrowheads="1"/>
            </p:cNvSpPr>
            <p:nvPr/>
          </p:nvSpPr>
          <p:spPr bwMode="auto">
            <a:xfrm>
              <a:off x="1356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16" name="Rectangle 40"/>
            <p:cNvSpPr>
              <a:spLocks noChangeArrowheads="1"/>
            </p:cNvSpPr>
            <p:nvPr/>
          </p:nvSpPr>
          <p:spPr bwMode="auto">
            <a:xfrm>
              <a:off x="1604" y="543"/>
              <a:ext cx="1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 . . . </a:t>
              </a:r>
              <a:endParaRPr lang="en-US" altLang="en-US" sz="3600" b="1" i="0"/>
            </a:p>
          </p:txBody>
        </p:sp>
        <p:sp>
          <p:nvSpPr>
            <p:cNvPr id="121917" name="Rectangle 41"/>
            <p:cNvSpPr>
              <a:spLocks noChangeArrowheads="1"/>
            </p:cNvSpPr>
            <p:nvPr/>
          </p:nvSpPr>
          <p:spPr bwMode="auto">
            <a:xfrm>
              <a:off x="2065" y="543"/>
              <a:ext cx="9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 +</a:t>
              </a:r>
              <a:endParaRPr lang="en-US" altLang="en-US" sz="3600" b="1" i="0"/>
            </a:p>
          </p:txBody>
        </p:sp>
        <p:sp>
          <p:nvSpPr>
            <p:cNvPr id="121918" name="Rectangle 42"/>
            <p:cNvSpPr>
              <a:spLocks noChangeArrowheads="1"/>
            </p:cNvSpPr>
            <p:nvPr/>
          </p:nvSpPr>
          <p:spPr bwMode="auto">
            <a:xfrm>
              <a:off x="2303" y="5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2</a:t>
              </a:r>
              <a:endParaRPr lang="en-US" altLang="en-US" sz="3600" b="1" i="0"/>
            </a:p>
          </p:txBody>
        </p:sp>
        <p:sp>
          <p:nvSpPr>
            <p:cNvPr id="121919" name="Rectangle 43"/>
            <p:cNvSpPr>
              <a:spLocks noChangeArrowheads="1"/>
            </p:cNvSpPr>
            <p:nvPr/>
          </p:nvSpPr>
          <p:spPr bwMode="auto">
            <a:xfrm>
              <a:off x="2536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+</a:t>
              </a:r>
              <a:endParaRPr lang="en-US" altLang="en-US" sz="3600" b="1" i="0"/>
            </a:p>
          </p:txBody>
        </p:sp>
        <p:sp>
          <p:nvSpPr>
            <p:cNvPr id="121920" name="Rectangle 44"/>
            <p:cNvSpPr>
              <a:spLocks noChangeArrowheads="1"/>
            </p:cNvSpPr>
            <p:nvPr/>
          </p:nvSpPr>
          <p:spPr bwMode="auto">
            <a:xfrm>
              <a:off x="2776" y="5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1</a:t>
              </a:r>
              <a:endParaRPr lang="en-US" altLang="en-US" sz="3600" b="1" i="0"/>
            </a:p>
          </p:txBody>
        </p:sp>
        <p:sp>
          <p:nvSpPr>
            <p:cNvPr id="121921" name="Rectangle 45"/>
            <p:cNvSpPr>
              <a:spLocks noChangeArrowheads="1"/>
            </p:cNvSpPr>
            <p:nvPr/>
          </p:nvSpPr>
          <p:spPr bwMode="auto">
            <a:xfrm>
              <a:off x="3009" y="543"/>
              <a:ext cx="6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=</a:t>
              </a:r>
              <a:endParaRPr lang="en-US" altLang="en-US" sz="3600" b="1" i="0"/>
            </a:p>
          </p:txBody>
        </p:sp>
        <p:sp>
          <p:nvSpPr>
            <p:cNvPr id="121922" name="Rectangle 46"/>
            <p:cNvSpPr>
              <a:spLocks noChangeArrowheads="1"/>
            </p:cNvSpPr>
            <p:nvPr/>
          </p:nvSpPr>
          <p:spPr bwMode="auto">
            <a:xfrm>
              <a:off x="3252" y="543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1" i="0">
                  <a:solidFill>
                    <a:srgbClr val="FFFF00"/>
                  </a:solidFill>
                </a:rPr>
                <a:t>S</a:t>
              </a:r>
              <a:endParaRPr lang="en-US" altLang="en-US" sz="3600" b="1" i="0"/>
            </a:p>
          </p:txBody>
        </p:sp>
        <p:sp>
          <p:nvSpPr>
            <p:cNvPr id="121923" name="Text Box 47"/>
            <p:cNvSpPr txBox="1">
              <a:spLocks noChangeArrowheads="1"/>
            </p:cNvSpPr>
            <p:nvPr/>
          </p:nvSpPr>
          <p:spPr bwMode="auto">
            <a:xfrm>
              <a:off x="3604" y="96"/>
              <a:ext cx="201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/>
                <a:t>= number of white dots</a:t>
              </a:r>
            </a:p>
          </p:txBody>
        </p:sp>
      </p:grpSp>
      <p:sp>
        <p:nvSpPr>
          <p:cNvPr id="121861" name="Text Box 48"/>
          <p:cNvSpPr txBox="1">
            <a:spLocks noChangeArrowheads="1"/>
          </p:cNvSpPr>
          <p:nvPr/>
        </p:nvSpPr>
        <p:spPr bwMode="auto">
          <a:xfrm>
            <a:off x="5661025" y="1828800"/>
            <a:ext cx="3321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tx2"/>
                </a:solidFill>
              </a:rPr>
              <a:t>= number of yellow dots</a:t>
            </a:r>
          </a:p>
        </p:txBody>
      </p:sp>
      <p:grpSp>
        <p:nvGrpSpPr>
          <p:cNvPr id="4" name="Group 49"/>
          <p:cNvGrpSpPr>
            <a:grpSpLocks/>
          </p:cNvGrpSpPr>
          <p:nvPr/>
        </p:nvGrpSpPr>
        <p:grpSpPr bwMode="auto">
          <a:xfrm>
            <a:off x="1905000" y="2673350"/>
            <a:ext cx="6896100" cy="3651250"/>
            <a:chOff x="1200" y="1684"/>
            <a:chExt cx="4344" cy="2300"/>
          </a:xfrm>
        </p:grpSpPr>
        <p:sp>
          <p:nvSpPr>
            <p:cNvPr id="121889" name="Text Box 50"/>
            <p:cNvSpPr txBox="1">
              <a:spLocks noChangeArrowheads="1"/>
            </p:cNvSpPr>
            <p:nvPr/>
          </p:nvSpPr>
          <p:spPr bwMode="auto">
            <a:xfrm>
              <a:off x="3876" y="3772"/>
              <a:ext cx="166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1" i="0">
                  <a:solidFill>
                    <a:schemeClr val="folHlink"/>
                  </a:solidFill>
                </a:rPr>
                <a:t>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</a:t>
              </a:r>
              <a:endParaRPr lang="en-US" altLang="en-US" sz="1600" b="1" i="0"/>
            </a:p>
          </p:txBody>
        </p:sp>
        <p:sp>
          <p:nvSpPr>
            <p:cNvPr id="121890" name="Text Box 51"/>
            <p:cNvSpPr txBox="1">
              <a:spLocks noChangeArrowheads="1"/>
            </p:cNvSpPr>
            <p:nvPr/>
          </p:nvSpPr>
          <p:spPr bwMode="auto">
            <a:xfrm>
              <a:off x="3684" y="3363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1" name="Text Box 52"/>
            <p:cNvSpPr txBox="1">
              <a:spLocks noChangeArrowheads="1"/>
            </p:cNvSpPr>
            <p:nvPr/>
          </p:nvSpPr>
          <p:spPr bwMode="auto">
            <a:xfrm>
              <a:off x="3684" y="3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2" name="Text Box 53"/>
            <p:cNvSpPr txBox="1">
              <a:spLocks noChangeArrowheads="1"/>
            </p:cNvSpPr>
            <p:nvPr/>
          </p:nvSpPr>
          <p:spPr bwMode="auto">
            <a:xfrm>
              <a:off x="3684" y="265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3" name="Text Box 54"/>
            <p:cNvSpPr txBox="1">
              <a:spLocks noChangeArrowheads="1"/>
            </p:cNvSpPr>
            <p:nvPr/>
          </p:nvSpPr>
          <p:spPr bwMode="auto">
            <a:xfrm>
              <a:off x="3684" y="2361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4" name="Text Box 55"/>
            <p:cNvSpPr txBox="1">
              <a:spLocks noChangeArrowheads="1"/>
            </p:cNvSpPr>
            <p:nvPr/>
          </p:nvSpPr>
          <p:spPr bwMode="auto">
            <a:xfrm>
              <a:off x="3684" y="2020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5" name="Text Box 56"/>
            <p:cNvSpPr txBox="1">
              <a:spLocks noChangeArrowheads="1"/>
            </p:cNvSpPr>
            <p:nvPr/>
          </p:nvSpPr>
          <p:spPr bwMode="auto">
            <a:xfrm>
              <a:off x="3684" y="1684"/>
              <a:ext cx="1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21896" name="Text Box 57"/>
            <p:cNvSpPr txBox="1">
              <a:spLocks noChangeArrowheads="1"/>
            </p:cNvSpPr>
            <p:nvPr/>
          </p:nvSpPr>
          <p:spPr bwMode="auto">
            <a:xfrm>
              <a:off x="1200" y="2519"/>
              <a:ext cx="1824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>
                  <a:solidFill>
                    <a:schemeClr val="accent2"/>
                  </a:solidFill>
                </a:rPr>
                <a:t>= </a:t>
              </a:r>
              <a:r>
                <a:rPr lang="en-US" altLang="en-US" sz="2400" b="1">
                  <a:solidFill>
                    <a:schemeClr val="accent2"/>
                  </a:solidFill>
                </a:rPr>
                <a:t>n</a:t>
              </a:r>
              <a:r>
                <a:rPr lang="en-US" altLang="en-US" sz="2400" b="1" i="0">
                  <a:solidFill>
                    <a:schemeClr val="accent2"/>
                  </a:solidFill>
                </a:rPr>
                <a:t>(</a:t>
              </a:r>
              <a:r>
                <a:rPr lang="en-US" altLang="en-US" sz="2400" b="1">
                  <a:solidFill>
                    <a:schemeClr val="accent2"/>
                  </a:solidFill>
                </a:rPr>
                <a:t>n</a:t>
              </a:r>
              <a:r>
                <a:rPr lang="en-US" altLang="en-US" sz="2400" b="1" i="0">
                  <a:solidFill>
                    <a:schemeClr val="accent2"/>
                  </a:solidFill>
                </a:rPr>
                <a:t>+1) dots in the grid</a:t>
              </a:r>
            </a:p>
          </p:txBody>
        </p:sp>
      </p:grpSp>
      <p:grpSp>
        <p:nvGrpSpPr>
          <p:cNvPr id="5" name="Group 58"/>
          <p:cNvGrpSpPr>
            <a:grpSpLocks/>
          </p:cNvGrpSpPr>
          <p:nvPr/>
        </p:nvGrpSpPr>
        <p:grpSpPr bwMode="auto">
          <a:xfrm>
            <a:off x="1905000" y="2743200"/>
            <a:ext cx="7024688" cy="3297238"/>
            <a:chOff x="1200" y="1720"/>
            <a:chExt cx="4425" cy="2077"/>
          </a:xfrm>
        </p:grpSpPr>
        <p:grpSp>
          <p:nvGrpSpPr>
            <p:cNvPr id="121871" name="Group 59"/>
            <p:cNvGrpSpPr>
              <a:grpSpLocks/>
            </p:cNvGrpSpPr>
            <p:nvPr/>
          </p:nvGrpSpPr>
          <p:grpSpPr bwMode="auto">
            <a:xfrm>
              <a:off x="3934" y="1720"/>
              <a:ext cx="1691" cy="1680"/>
              <a:chOff x="4327" y="1835"/>
              <a:chExt cx="1861" cy="1792"/>
            </a:xfrm>
          </p:grpSpPr>
          <p:sp>
            <p:nvSpPr>
              <p:cNvPr id="121874" name="Oval 60"/>
              <p:cNvSpPr>
                <a:spLocks noChangeArrowheads="1"/>
              </p:cNvSpPr>
              <p:nvPr/>
            </p:nvSpPr>
            <p:spPr bwMode="auto">
              <a:xfrm rot="44464">
                <a:off x="4704" y="2197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5" name="Oval 61"/>
              <p:cNvSpPr>
                <a:spLocks noChangeArrowheads="1"/>
              </p:cNvSpPr>
              <p:nvPr/>
            </p:nvSpPr>
            <p:spPr bwMode="auto">
              <a:xfrm rot="44464">
                <a:off x="4710" y="1840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6" name="Oval 62"/>
              <p:cNvSpPr>
                <a:spLocks noChangeArrowheads="1"/>
              </p:cNvSpPr>
              <p:nvPr/>
            </p:nvSpPr>
            <p:spPr bwMode="auto">
              <a:xfrm rot="44464">
                <a:off x="4335" y="2192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7" name="Oval 63"/>
              <p:cNvSpPr>
                <a:spLocks noChangeArrowheads="1"/>
              </p:cNvSpPr>
              <p:nvPr/>
            </p:nvSpPr>
            <p:spPr bwMode="auto">
              <a:xfrm rot="44464">
                <a:off x="5818" y="185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8" name="Oval 64"/>
              <p:cNvSpPr>
                <a:spLocks noChangeArrowheads="1"/>
              </p:cNvSpPr>
              <p:nvPr/>
            </p:nvSpPr>
            <p:spPr bwMode="auto">
              <a:xfrm rot="44464">
                <a:off x="5448" y="1849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79" name="Oval 65"/>
              <p:cNvSpPr>
                <a:spLocks noChangeArrowheads="1"/>
              </p:cNvSpPr>
              <p:nvPr/>
            </p:nvSpPr>
            <p:spPr bwMode="auto">
              <a:xfrm rot="44464">
                <a:off x="5080" y="1845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0" name="Oval 66"/>
              <p:cNvSpPr>
                <a:spLocks noChangeArrowheads="1"/>
              </p:cNvSpPr>
              <p:nvPr/>
            </p:nvSpPr>
            <p:spPr bwMode="auto">
              <a:xfrm rot="44464">
                <a:off x="4341" y="183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1" name="Oval 67"/>
              <p:cNvSpPr>
                <a:spLocks noChangeArrowheads="1"/>
              </p:cNvSpPr>
              <p:nvPr/>
            </p:nvSpPr>
            <p:spPr bwMode="auto">
              <a:xfrm rot="44464">
                <a:off x="5069" y="2561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2" name="Oval 68"/>
              <p:cNvSpPr>
                <a:spLocks noChangeArrowheads="1"/>
              </p:cNvSpPr>
              <p:nvPr/>
            </p:nvSpPr>
            <p:spPr bwMode="auto">
              <a:xfrm rot="44464">
                <a:off x="4700" y="2557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3" name="Oval 69"/>
              <p:cNvSpPr>
                <a:spLocks noChangeArrowheads="1"/>
              </p:cNvSpPr>
              <p:nvPr/>
            </p:nvSpPr>
            <p:spPr bwMode="auto">
              <a:xfrm rot="44464">
                <a:off x="4331" y="2552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4" name="Oval 70"/>
              <p:cNvSpPr>
                <a:spLocks noChangeArrowheads="1"/>
              </p:cNvSpPr>
              <p:nvPr/>
            </p:nvSpPr>
            <p:spPr bwMode="auto">
              <a:xfrm rot="44464">
                <a:off x="5443" y="2209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5" name="Oval 71"/>
              <p:cNvSpPr>
                <a:spLocks noChangeArrowheads="1"/>
              </p:cNvSpPr>
              <p:nvPr/>
            </p:nvSpPr>
            <p:spPr bwMode="auto">
              <a:xfrm rot="44464">
                <a:off x="5074" y="220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6" name="Oval 72"/>
              <p:cNvSpPr>
                <a:spLocks noChangeArrowheads="1"/>
              </p:cNvSpPr>
              <p:nvPr/>
            </p:nvSpPr>
            <p:spPr bwMode="auto">
              <a:xfrm rot="44464">
                <a:off x="4327" y="3269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7" name="Oval 73"/>
              <p:cNvSpPr>
                <a:spLocks noChangeArrowheads="1"/>
              </p:cNvSpPr>
              <p:nvPr/>
            </p:nvSpPr>
            <p:spPr bwMode="auto">
              <a:xfrm rot="44464">
                <a:off x="4695" y="291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1888" name="Oval 74"/>
              <p:cNvSpPr>
                <a:spLocks noChangeArrowheads="1"/>
              </p:cNvSpPr>
              <p:nvPr/>
            </p:nvSpPr>
            <p:spPr bwMode="auto">
              <a:xfrm rot="44464">
                <a:off x="4330" y="2909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121872" name="AutoShape 75"/>
            <p:cNvSpPr>
              <a:spLocks/>
            </p:cNvSpPr>
            <p:nvPr/>
          </p:nvSpPr>
          <p:spPr bwMode="auto">
            <a:xfrm>
              <a:off x="3072" y="1751"/>
              <a:ext cx="612" cy="2046"/>
            </a:xfrm>
            <a:prstGeom prst="leftBrace">
              <a:avLst>
                <a:gd name="adj1" fmla="val 27859"/>
                <a:gd name="adj2" fmla="val 50000"/>
              </a:avLst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sp>
          <p:nvSpPr>
            <p:cNvPr id="121873" name="Text Box 76"/>
            <p:cNvSpPr txBox="1">
              <a:spLocks noChangeArrowheads="1"/>
            </p:cNvSpPr>
            <p:nvPr/>
          </p:nvSpPr>
          <p:spPr bwMode="auto">
            <a:xfrm>
              <a:off x="1200" y="2016"/>
              <a:ext cx="1824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400" b="1" i="0">
                  <a:solidFill>
                    <a:schemeClr val="accent2"/>
                  </a:solidFill>
                </a:rPr>
                <a:t>2</a:t>
              </a:r>
              <a:r>
                <a:rPr lang="en-US" altLang="en-US" sz="2400" b="1">
                  <a:solidFill>
                    <a:schemeClr val="accent2"/>
                  </a:solidFill>
                </a:rPr>
                <a:t>S</a:t>
              </a:r>
              <a:r>
                <a:rPr lang="en-US" altLang="en-US" sz="2400" b="1" i="0">
                  <a:solidFill>
                    <a:schemeClr val="accent2"/>
                  </a:solidFill>
                </a:rPr>
                <a:t> dots</a:t>
              </a:r>
            </a:p>
          </p:txBody>
        </p:sp>
      </p:grpSp>
      <p:grpSp>
        <p:nvGrpSpPr>
          <p:cNvPr id="7" name="Group 85"/>
          <p:cNvGrpSpPr>
            <a:grpSpLocks/>
          </p:cNvGrpSpPr>
          <p:nvPr/>
        </p:nvGrpSpPr>
        <p:grpSpPr bwMode="auto">
          <a:xfrm>
            <a:off x="1600200" y="5105400"/>
            <a:ext cx="2895600" cy="1600200"/>
            <a:chOff x="336" y="960"/>
            <a:chExt cx="1824" cy="1008"/>
          </a:xfrm>
        </p:grpSpPr>
        <p:sp>
          <p:nvSpPr>
            <p:cNvPr id="121866" name="Text Box 78"/>
            <p:cNvSpPr txBox="1">
              <a:spLocks noChangeArrowheads="1"/>
            </p:cNvSpPr>
            <p:nvPr/>
          </p:nvSpPr>
          <p:spPr bwMode="auto">
            <a:xfrm>
              <a:off x="432" y="1296"/>
              <a:ext cx="48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/>
                <a:t>S</a:t>
              </a:r>
              <a:r>
                <a:rPr lang="en-US" altLang="en-US" sz="3000" i="0"/>
                <a:t> = </a:t>
              </a:r>
            </a:p>
          </p:txBody>
        </p:sp>
        <p:sp>
          <p:nvSpPr>
            <p:cNvPr id="121867" name="Text Box 79"/>
            <p:cNvSpPr txBox="1">
              <a:spLocks noChangeArrowheads="1"/>
            </p:cNvSpPr>
            <p:nvPr/>
          </p:nvSpPr>
          <p:spPr bwMode="auto">
            <a:xfrm>
              <a:off x="1046" y="1035"/>
              <a:ext cx="83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n</a:t>
              </a:r>
              <a:r>
                <a:rPr lang="en-US" altLang="en-US" sz="3000" i="0"/>
                <a:t> (</a:t>
              </a:r>
              <a:r>
                <a:rPr lang="en-US" altLang="en-US" sz="3000"/>
                <a:t>n</a:t>
              </a:r>
              <a:r>
                <a:rPr lang="en-US" altLang="en-US" sz="3000" i="0"/>
                <a:t>+1)</a:t>
              </a:r>
            </a:p>
          </p:txBody>
        </p:sp>
        <p:sp>
          <p:nvSpPr>
            <p:cNvPr id="121868" name="Text Box 80"/>
            <p:cNvSpPr txBox="1">
              <a:spLocks noChangeArrowheads="1"/>
            </p:cNvSpPr>
            <p:nvPr/>
          </p:nvSpPr>
          <p:spPr bwMode="auto">
            <a:xfrm>
              <a:off x="1296" y="1440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2</a:t>
              </a:r>
            </a:p>
          </p:txBody>
        </p:sp>
        <p:sp>
          <p:nvSpPr>
            <p:cNvPr id="121869" name="Line 82"/>
            <p:cNvSpPr>
              <a:spLocks noChangeShapeType="1"/>
            </p:cNvSpPr>
            <p:nvPr/>
          </p:nvSpPr>
          <p:spPr bwMode="auto">
            <a:xfrm>
              <a:off x="960" y="1440"/>
              <a:ext cx="100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870" name="Rectangle 84"/>
            <p:cNvSpPr>
              <a:spLocks noChangeArrowheads="1"/>
            </p:cNvSpPr>
            <p:nvPr/>
          </p:nvSpPr>
          <p:spPr bwMode="auto">
            <a:xfrm>
              <a:off x="336" y="960"/>
              <a:ext cx="1824" cy="1008"/>
            </a:xfrm>
            <a:prstGeom prst="rect">
              <a:avLst/>
            </a:prstGeom>
            <a:noFill/>
            <a:ln w="50800">
              <a:solidFill>
                <a:srgbClr val="33CC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21865" name="Rectangle 87"/>
          <p:cNvSpPr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Adding Made Easy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Running Time </a:t>
            </a:r>
            <a:endParaRPr lang="en-CA" altLang="en-US"/>
          </a:p>
        </p:txBody>
      </p:sp>
      <p:sp>
        <p:nvSpPr>
          <p:cNvPr id="123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Inserting an element into a list of size </a:t>
            </a:r>
            <a:r>
              <a:rPr lang="en-US" altLang="en-US" sz="2800" i="1"/>
              <a:t>i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takes </a:t>
            </a:r>
            <a:r>
              <a:rPr lang="en-CA" altLang="en-US" sz="2400">
                <a:sym typeface="Symbol" pitchFamily="18" charset="2"/>
              </a:rPr>
              <a:t></a:t>
            </a:r>
            <a:r>
              <a:rPr lang="en-US" altLang="en-US" sz="2800"/>
              <a:t>(</a:t>
            </a:r>
            <a:r>
              <a:rPr lang="en-US" altLang="en-US" sz="2800" i="1"/>
              <a:t>i</a:t>
            </a:r>
            <a:r>
              <a:rPr lang="en-US" altLang="en-US" sz="2800"/>
              <a:t>) time. 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Total = </a:t>
            </a:r>
            <a:r>
              <a:rPr lang="en-US" altLang="en-US">
                <a:cs typeface="Times New Roman" pitchFamily="18" charset="0"/>
              </a:rPr>
              <a:t>1+2+3+…+</a:t>
            </a:r>
            <a:r>
              <a:rPr lang="en-US" altLang="en-US" i="1">
                <a:cs typeface="Times New Roman" pitchFamily="18" charset="0"/>
              </a:rPr>
              <a:t>n</a:t>
            </a:r>
            <a:r>
              <a:rPr lang="en-US" altLang="en-US">
                <a:cs typeface="Times New Roman" pitchFamily="18" charset="0"/>
              </a:rPr>
              <a:t>                                         </a:t>
            </a:r>
            <a:endParaRPr lang="en-US" altLang="en-US" sz="2800"/>
          </a:p>
        </p:txBody>
      </p:sp>
      <p:sp>
        <p:nvSpPr>
          <p:cNvPr id="123908" name="Freeform 4" descr="Green marble"/>
          <p:cNvSpPr>
            <a:spLocks/>
          </p:cNvSpPr>
          <p:nvPr/>
        </p:nvSpPr>
        <p:spPr bwMode="auto">
          <a:xfrm>
            <a:off x="228600" y="2971800"/>
            <a:ext cx="47244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09" name="Freeform 5"/>
          <p:cNvSpPr>
            <a:spLocks/>
          </p:cNvSpPr>
          <p:nvPr/>
        </p:nvSpPr>
        <p:spPr bwMode="auto">
          <a:xfrm>
            <a:off x="2425700" y="3505200"/>
            <a:ext cx="1384300" cy="1409700"/>
          </a:xfrm>
          <a:custGeom>
            <a:avLst/>
            <a:gdLst>
              <a:gd name="T0" fmla="*/ 2147483647 w 872"/>
              <a:gd name="T1" fmla="*/ 2147483647 h 888"/>
              <a:gd name="T2" fmla="*/ 2147483647 w 872"/>
              <a:gd name="T3" fmla="*/ 2147483647 h 888"/>
              <a:gd name="T4" fmla="*/ 2147483647 w 872"/>
              <a:gd name="T5" fmla="*/ 2147483647 h 888"/>
              <a:gd name="T6" fmla="*/ 2147483647 w 872"/>
              <a:gd name="T7" fmla="*/ 2147483647 h 888"/>
              <a:gd name="T8" fmla="*/ 2147483647 w 872"/>
              <a:gd name="T9" fmla="*/ 2147483647 h 888"/>
              <a:gd name="T10" fmla="*/ 2147483647 w 872"/>
              <a:gd name="T11" fmla="*/ 2147483647 h 888"/>
              <a:gd name="T12" fmla="*/ 2147483647 w 872"/>
              <a:gd name="T13" fmla="*/ 2147483647 h 888"/>
              <a:gd name="T14" fmla="*/ 2147483647 w 872"/>
              <a:gd name="T15" fmla="*/ 2147483647 h 8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72"/>
              <a:gd name="T25" fmla="*/ 0 h 888"/>
              <a:gd name="T26" fmla="*/ 872 w 872"/>
              <a:gd name="T27" fmla="*/ 888 h 8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72" h="888">
                <a:moveTo>
                  <a:pt x="159" y="175"/>
                </a:moveTo>
                <a:cubicBezTo>
                  <a:pt x="76" y="228"/>
                  <a:pt x="4" y="265"/>
                  <a:pt x="2" y="332"/>
                </a:cubicBezTo>
                <a:cubicBezTo>
                  <a:pt x="0" y="399"/>
                  <a:pt x="76" y="503"/>
                  <a:pt x="146" y="579"/>
                </a:cubicBezTo>
                <a:cubicBezTo>
                  <a:pt x="216" y="655"/>
                  <a:pt x="310" y="748"/>
                  <a:pt x="420" y="790"/>
                </a:cubicBezTo>
                <a:cubicBezTo>
                  <a:pt x="530" y="832"/>
                  <a:pt x="736" y="888"/>
                  <a:pt x="804" y="829"/>
                </a:cubicBezTo>
                <a:cubicBezTo>
                  <a:pt x="872" y="770"/>
                  <a:pt x="857" y="568"/>
                  <a:pt x="831" y="437"/>
                </a:cubicBezTo>
                <a:cubicBezTo>
                  <a:pt x="805" y="306"/>
                  <a:pt x="759" y="88"/>
                  <a:pt x="647" y="44"/>
                </a:cubicBezTo>
                <a:cubicBezTo>
                  <a:pt x="535" y="0"/>
                  <a:pt x="261" y="148"/>
                  <a:pt x="159" y="175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0" name="Text Box 6"/>
          <p:cNvSpPr txBox="1">
            <a:spLocks noChangeArrowheads="1"/>
          </p:cNvSpPr>
          <p:nvPr/>
        </p:nvSpPr>
        <p:spPr bwMode="auto">
          <a:xfrm>
            <a:off x="2878138" y="4248150"/>
            <a:ext cx="644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98</a:t>
            </a:r>
            <a:endParaRPr lang="en-CA" altLang="en-US" sz="2000" i="0"/>
          </a:p>
        </p:txBody>
      </p:sp>
      <p:sp>
        <p:nvSpPr>
          <p:cNvPr id="123911" name="Text Box 7"/>
          <p:cNvSpPr txBox="1">
            <a:spLocks noChangeArrowheads="1"/>
          </p:cNvSpPr>
          <p:nvPr/>
        </p:nvSpPr>
        <p:spPr bwMode="auto">
          <a:xfrm>
            <a:off x="2492375" y="40020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25</a:t>
            </a:r>
            <a:endParaRPr lang="en-CA" altLang="en-US" sz="2000" i="0"/>
          </a:p>
        </p:txBody>
      </p:sp>
      <p:sp>
        <p:nvSpPr>
          <p:cNvPr id="123912" name="Text Box 8"/>
          <p:cNvSpPr txBox="1">
            <a:spLocks noChangeArrowheads="1"/>
          </p:cNvSpPr>
          <p:nvPr/>
        </p:nvSpPr>
        <p:spPr bwMode="auto">
          <a:xfrm>
            <a:off x="2913063" y="3959225"/>
            <a:ext cx="46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solidFill>
                  <a:schemeClr val="tx2"/>
                </a:solidFill>
              </a:rPr>
              <a:t>62</a:t>
            </a:r>
            <a:endParaRPr lang="en-CA" altLang="en-US" sz="2000" i="0">
              <a:solidFill>
                <a:schemeClr val="tx2"/>
              </a:solidFill>
            </a:endParaRPr>
          </a:p>
        </p:txBody>
      </p:sp>
      <p:sp>
        <p:nvSpPr>
          <p:cNvPr id="123913" name="Text Box 9"/>
          <p:cNvSpPr txBox="1">
            <a:spLocks noChangeArrowheads="1"/>
          </p:cNvSpPr>
          <p:nvPr/>
        </p:nvSpPr>
        <p:spPr bwMode="auto">
          <a:xfrm>
            <a:off x="3313113" y="44465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79</a:t>
            </a:r>
            <a:endParaRPr lang="en-CA" altLang="en-US" sz="2000" i="0"/>
          </a:p>
        </p:txBody>
      </p:sp>
      <p:grpSp>
        <p:nvGrpSpPr>
          <p:cNvPr id="123914" name="Group 10"/>
          <p:cNvGrpSpPr>
            <a:grpSpLocks/>
          </p:cNvGrpSpPr>
          <p:nvPr/>
        </p:nvGrpSpPr>
        <p:grpSpPr bwMode="auto">
          <a:xfrm>
            <a:off x="822325" y="3886200"/>
            <a:ext cx="1524000" cy="533400"/>
            <a:chOff x="3072" y="3360"/>
            <a:chExt cx="2352" cy="336"/>
          </a:xfrm>
        </p:grpSpPr>
        <p:sp>
          <p:nvSpPr>
            <p:cNvPr id="123938" name="Text Box 11"/>
            <p:cNvSpPr txBox="1">
              <a:spLocks noChangeArrowheads="1"/>
            </p:cNvSpPr>
            <p:nvPr/>
          </p:nvSpPr>
          <p:spPr bwMode="auto">
            <a:xfrm>
              <a:off x="3106" y="3413"/>
              <a:ext cx="214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23,31,52,88</a:t>
              </a:r>
              <a:endParaRPr lang="en-CA" altLang="en-US" sz="2000" i="0"/>
            </a:p>
          </p:txBody>
        </p:sp>
        <p:sp>
          <p:nvSpPr>
            <p:cNvPr id="123939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123915" name="Freeform 13" descr="Green marble"/>
          <p:cNvSpPr>
            <a:spLocks/>
          </p:cNvSpPr>
          <p:nvPr/>
        </p:nvSpPr>
        <p:spPr bwMode="auto">
          <a:xfrm>
            <a:off x="4114800" y="4495800"/>
            <a:ext cx="5029200" cy="2362200"/>
          </a:xfrm>
          <a:custGeom>
            <a:avLst/>
            <a:gdLst>
              <a:gd name="T0" fmla="*/ 2147483647 w 3879"/>
              <a:gd name="T1" fmla="*/ 2147483647 h 1488"/>
              <a:gd name="T2" fmla="*/ 2147483647 w 3879"/>
              <a:gd name="T3" fmla="*/ 2147483647 h 1488"/>
              <a:gd name="T4" fmla="*/ 2147483647 w 3879"/>
              <a:gd name="T5" fmla="*/ 2147483647 h 1488"/>
              <a:gd name="T6" fmla="*/ 2147483647 w 3879"/>
              <a:gd name="T7" fmla="*/ 2147483647 h 1488"/>
              <a:gd name="T8" fmla="*/ 2147483647 w 3879"/>
              <a:gd name="T9" fmla="*/ 2147483647 h 1488"/>
              <a:gd name="T10" fmla="*/ 2147483647 w 3879"/>
              <a:gd name="T11" fmla="*/ 2147483647 h 1488"/>
              <a:gd name="T12" fmla="*/ 2147483647 w 3879"/>
              <a:gd name="T13" fmla="*/ 2147483647 h 1488"/>
              <a:gd name="T14" fmla="*/ 2147483647 w 3879"/>
              <a:gd name="T15" fmla="*/ 2147483647 h 1488"/>
              <a:gd name="T16" fmla="*/ 2147483647 w 3879"/>
              <a:gd name="T17" fmla="*/ 2147483647 h 1488"/>
              <a:gd name="T18" fmla="*/ 2147483647 w 3879"/>
              <a:gd name="T19" fmla="*/ 2147483647 h 1488"/>
              <a:gd name="T20" fmla="*/ 2147483647 w 3879"/>
              <a:gd name="T21" fmla="*/ 2147483647 h 1488"/>
              <a:gd name="T22" fmla="*/ 2147483647 w 3879"/>
              <a:gd name="T23" fmla="*/ 2147483647 h 14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79"/>
              <a:gd name="T37" fmla="*/ 0 h 1488"/>
              <a:gd name="T38" fmla="*/ 3879 w 3879"/>
              <a:gd name="T39" fmla="*/ 1488 h 148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79" h="1488">
                <a:moveTo>
                  <a:pt x="1260" y="25"/>
                </a:moveTo>
                <a:cubicBezTo>
                  <a:pt x="1484" y="50"/>
                  <a:pt x="1659" y="223"/>
                  <a:pt x="2061" y="254"/>
                </a:cubicBezTo>
                <a:cubicBezTo>
                  <a:pt x="2464" y="286"/>
                  <a:pt x="3477" y="106"/>
                  <a:pt x="3678" y="214"/>
                </a:cubicBezTo>
                <a:cubicBezTo>
                  <a:pt x="3879" y="322"/>
                  <a:pt x="3348" y="741"/>
                  <a:pt x="3268" y="899"/>
                </a:cubicBezTo>
                <a:cubicBezTo>
                  <a:pt x="3188" y="1057"/>
                  <a:pt x="3242" y="1085"/>
                  <a:pt x="3199" y="1161"/>
                </a:cubicBezTo>
                <a:cubicBezTo>
                  <a:pt x="3156" y="1237"/>
                  <a:pt x="3102" y="1331"/>
                  <a:pt x="3007" y="1353"/>
                </a:cubicBezTo>
                <a:cubicBezTo>
                  <a:pt x="2912" y="1375"/>
                  <a:pt x="2771" y="1301"/>
                  <a:pt x="2627" y="1291"/>
                </a:cubicBezTo>
                <a:cubicBezTo>
                  <a:pt x="2483" y="1281"/>
                  <a:pt x="2533" y="1280"/>
                  <a:pt x="2142" y="1295"/>
                </a:cubicBezTo>
                <a:cubicBezTo>
                  <a:pt x="1752" y="1309"/>
                  <a:pt x="566" y="1488"/>
                  <a:pt x="283" y="1375"/>
                </a:cubicBezTo>
                <a:cubicBezTo>
                  <a:pt x="0" y="1261"/>
                  <a:pt x="372" y="826"/>
                  <a:pt x="445" y="614"/>
                </a:cubicBezTo>
                <a:cubicBezTo>
                  <a:pt x="517" y="403"/>
                  <a:pt x="579" y="203"/>
                  <a:pt x="716" y="105"/>
                </a:cubicBezTo>
                <a:cubicBezTo>
                  <a:pt x="852" y="7"/>
                  <a:pt x="1036" y="0"/>
                  <a:pt x="1260" y="25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23916" name="Group 14"/>
          <p:cNvGrpSpPr>
            <a:grpSpLocks/>
          </p:cNvGrpSpPr>
          <p:nvPr/>
        </p:nvGrpSpPr>
        <p:grpSpPr bwMode="auto">
          <a:xfrm>
            <a:off x="6692900" y="5029200"/>
            <a:ext cx="1384300" cy="1409700"/>
            <a:chOff x="4205" y="3063"/>
            <a:chExt cx="872" cy="888"/>
          </a:xfrm>
        </p:grpSpPr>
        <p:sp>
          <p:nvSpPr>
            <p:cNvPr id="123931" name="Freeform 15"/>
            <p:cNvSpPr>
              <a:spLocks/>
            </p:cNvSpPr>
            <p:nvPr/>
          </p:nvSpPr>
          <p:spPr bwMode="auto">
            <a:xfrm>
              <a:off x="4205" y="3063"/>
              <a:ext cx="872" cy="888"/>
            </a:xfrm>
            <a:custGeom>
              <a:avLst/>
              <a:gdLst>
                <a:gd name="T0" fmla="*/ 159 w 872"/>
                <a:gd name="T1" fmla="*/ 175 h 888"/>
                <a:gd name="T2" fmla="*/ 2 w 872"/>
                <a:gd name="T3" fmla="*/ 332 h 888"/>
                <a:gd name="T4" fmla="*/ 146 w 872"/>
                <a:gd name="T5" fmla="*/ 579 h 888"/>
                <a:gd name="T6" fmla="*/ 420 w 872"/>
                <a:gd name="T7" fmla="*/ 790 h 888"/>
                <a:gd name="T8" fmla="*/ 804 w 872"/>
                <a:gd name="T9" fmla="*/ 829 h 888"/>
                <a:gd name="T10" fmla="*/ 831 w 872"/>
                <a:gd name="T11" fmla="*/ 437 h 888"/>
                <a:gd name="T12" fmla="*/ 647 w 872"/>
                <a:gd name="T13" fmla="*/ 44 h 888"/>
                <a:gd name="T14" fmla="*/ 159 w 872"/>
                <a:gd name="T15" fmla="*/ 175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2" name="Text Box 16"/>
            <p:cNvSpPr txBox="1">
              <a:spLocks noChangeArrowheads="1"/>
            </p:cNvSpPr>
            <p:nvPr/>
          </p:nvSpPr>
          <p:spPr bwMode="auto">
            <a:xfrm>
              <a:off x="4704" y="3179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23933" name="Text Box 17"/>
            <p:cNvSpPr txBox="1">
              <a:spLocks noChangeArrowheads="1"/>
            </p:cNvSpPr>
            <p:nvPr/>
          </p:nvSpPr>
          <p:spPr bwMode="auto">
            <a:xfrm>
              <a:off x="4490" y="3531"/>
              <a:ext cx="40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23934" name="Text Box 18"/>
            <p:cNvSpPr txBox="1">
              <a:spLocks noChangeArrowheads="1"/>
            </p:cNvSpPr>
            <p:nvPr/>
          </p:nvSpPr>
          <p:spPr bwMode="auto">
            <a:xfrm>
              <a:off x="4247" y="337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23935" name="Text Box 19"/>
            <p:cNvSpPr txBox="1">
              <a:spLocks noChangeArrowheads="1"/>
            </p:cNvSpPr>
            <p:nvPr/>
          </p:nvSpPr>
          <p:spPr bwMode="auto">
            <a:xfrm>
              <a:off x="4512" y="3349"/>
              <a:ext cx="291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000" i="0"/>
            </a:p>
          </p:txBody>
        </p:sp>
        <p:sp>
          <p:nvSpPr>
            <p:cNvPr id="123936" name="Text Box 20"/>
            <p:cNvSpPr txBox="1">
              <a:spLocks noChangeArrowheads="1"/>
            </p:cNvSpPr>
            <p:nvPr/>
          </p:nvSpPr>
          <p:spPr bwMode="auto">
            <a:xfrm>
              <a:off x="4764" y="3656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23937" name="Text Box 21"/>
            <p:cNvSpPr txBox="1">
              <a:spLocks noChangeArrowheads="1"/>
            </p:cNvSpPr>
            <p:nvPr/>
          </p:nvSpPr>
          <p:spPr bwMode="auto">
            <a:xfrm>
              <a:off x="4343" y="317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</p:grpSp>
      <p:sp>
        <p:nvSpPr>
          <p:cNvPr id="123917" name="Text Box 22"/>
          <p:cNvSpPr txBox="1">
            <a:spLocks noChangeArrowheads="1"/>
          </p:cNvSpPr>
          <p:nvPr/>
        </p:nvSpPr>
        <p:spPr bwMode="auto">
          <a:xfrm>
            <a:off x="4730750" y="5494338"/>
            <a:ext cx="170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23,31,52,</a:t>
            </a:r>
            <a:r>
              <a:rPr lang="en-US" altLang="en-US" sz="2000" i="0">
                <a:solidFill>
                  <a:schemeClr val="tx2"/>
                </a:solidFill>
              </a:rPr>
              <a:t>62</a:t>
            </a:r>
            <a:r>
              <a:rPr lang="en-US" altLang="en-US" sz="2000" i="0">
                <a:solidFill>
                  <a:srgbClr val="33CC33"/>
                </a:solidFill>
              </a:rPr>
              <a:t>,</a:t>
            </a:r>
            <a:r>
              <a:rPr lang="en-US" altLang="en-US" sz="2000" i="0"/>
              <a:t>88</a:t>
            </a:r>
            <a:endParaRPr lang="en-CA" altLang="en-US" sz="2000" i="0"/>
          </a:p>
        </p:txBody>
      </p:sp>
      <p:sp>
        <p:nvSpPr>
          <p:cNvPr id="123918" name="AutoShape 23"/>
          <p:cNvSpPr>
            <a:spLocks noChangeArrowheads="1"/>
          </p:cNvSpPr>
          <p:nvPr/>
        </p:nvSpPr>
        <p:spPr bwMode="auto">
          <a:xfrm flipH="1" flipV="1">
            <a:off x="1600200" y="3429000"/>
            <a:ext cx="1752600" cy="533400"/>
          </a:xfrm>
          <a:prstGeom prst="curvedUpArrow">
            <a:avLst>
              <a:gd name="adj1" fmla="val 65714"/>
              <a:gd name="adj2" fmla="val 131429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23919" name="Rectangle 24"/>
          <p:cNvSpPr>
            <a:spLocks noChangeArrowheads="1"/>
          </p:cNvSpPr>
          <p:nvPr/>
        </p:nvSpPr>
        <p:spPr bwMode="auto">
          <a:xfrm>
            <a:off x="4708525" y="5410200"/>
            <a:ext cx="1844675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23920" name="Text Box 25"/>
          <p:cNvSpPr txBox="1">
            <a:spLocks noChangeArrowheads="1"/>
          </p:cNvSpPr>
          <p:nvPr/>
        </p:nvSpPr>
        <p:spPr bwMode="auto">
          <a:xfrm>
            <a:off x="3217863" y="368935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14</a:t>
            </a:r>
            <a:endParaRPr lang="en-CA" altLang="en-US" sz="2000" i="0"/>
          </a:p>
        </p:txBody>
      </p:sp>
      <p:sp>
        <p:nvSpPr>
          <p:cNvPr id="123921" name="Text Box 26"/>
          <p:cNvSpPr txBox="1">
            <a:spLocks noChangeArrowheads="1"/>
          </p:cNvSpPr>
          <p:nvPr/>
        </p:nvSpPr>
        <p:spPr bwMode="auto">
          <a:xfrm>
            <a:off x="2644775" y="36798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30</a:t>
            </a:r>
            <a:endParaRPr lang="en-CA" altLang="en-US" sz="2000" i="0"/>
          </a:p>
        </p:txBody>
      </p:sp>
      <p:sp>
        <p:nvSpPr>
          <p:cNvPr id="123922" name="AutoShape 27"/>
          <p:cNvSpPr>
            <a:spLocks noChangeArrowheads="1"/>
          </p:cNvSpPr>
          <p:nvPr/>
        </p:nvSpPr>
        <p:spPr bwMode="auto">
          <a:xfrm>
            <a:off x="5638800" y="5181600"/>
            <a:ext cx="762000" cy="304800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23923" name="Group 28"/>
          <p:cNvGrpSpPr>
            <a:grpSpLocks/>
          </p:cNvGrpSpPr>
          <p:nvPr/>
        </p:nvGrpSpPr>
        <p:grpSpPr bwMode="auto">
          <a:xfrm rot="3735761">
            <a:off x="4142581" y="3280569"/>
            <a:ext cx="1347788" cy="1797050"/>
            <a:chOff x="2227" y="1194"/>
            <a:chExt cx="1944" cy="2413"/>
          </a:xfrm>
        </p:grpSpPr>
        <p:sp>
          <p:nvSpPr>
            <p:cNvPr id="123925" name="Freeform 29"/>
            <p:cNvSpPr>
              <a:spLocks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6" name="Freeform 30"/>
            <p:cNvSpPr>
              <a:spLocks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7" name="Freeform 31"/>
            <p:cNvSpPr>
              <a:spLocks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91 w 782"/>
                <a:gd name="T3" fmla="*/ 0 h 808"/>
                <a:gd name="T4" fmla="*/ 466 w 782"/>
                <a:gd name="T5" fmla="*/ 0 h 808"/>
                <a:gd name="T6" fmla="*/ 982 w 782"/>
                <a:gd name="T7" fmla="*/ 1 h 808"/>
                <a:gd name="T8" fmla="*/ 1595 w 782"/>
                <a:gd name="T9" fmla="*/ 1 h 808"/>
                <a:gd name="T10" fmla="*/ 1820 w 782"/>
                <a:gd name="T11" fmla="*/ 1 h 808"/>
                <a:gd name="T12" fmla="*/ 1926 w 782"/>
                <a:gd name="T13" fmla="*/ 1 h 808"/>
                <a:gd name="T14" fmla="*/ 1942 w 782"/>
                <a:gd name="T15" fmla="*/ 1 h 808"/>
                <a:gd name="T16" fmla="*/ 1874 w 782"/>
                <a:gd name="T17" fmla="*/ 1 h 808"/>
                <a:gd name="T18" fmla="*/ 1687 w 782"/>
                <a:gd name="T19" fmla="*/ 1 h 808"/>
                <a:gd name="T20" fmla="*/ 1442 w 782"/>
                <a:gd name="T21" fmla="*/ 1 h 808"/>
                <a:gd name="T22" fmla="*/ 1265 w 782"/>
                <a:gd name="T23" fmla="*/ 1 h 808"/>
                <a:gd name="T24" fmla="*/ 1184 w 782"/>
                <a:gd name="T25" fmla="*/ 1 h 808"/>
                <a:gd name="T26" fmla="*/ 1132 w 782"/>
                <a:gd name="T27" fmla="*/ 1 h 808"/>
                <a:gd name="T28" fmla="*/ 1147 w 782"/>
                <a:gd name="T29" fmla="*/ 1 h 808"/>
                <a:gd name="T30" fmla="*/ 1161 w 782"/>
                <a:gd name="T31" fmla="*/ 1 h 808"/>
                <a:gd name="T32" fmla="*/ 1380 w 782"/>
                <a:gd name="T33" fmla="*/ 1 h 808"/>
                <a:gd name="T34" fmla="*/ 1726 w 782"/>
                <a:gd name="T35" fmla="*/ 1 h 808"/>
                <a:gd name="T36" fmla="*/ 1942 w 782"/>
                <a:gd name="T37" fmla="*/ 1 h 808"/>
                <a:gd name="T38" fmla="*/ 2171 w 782"/>
                <a:gd name="T39" fmla="*/ 1 h 808"/>
                <a:gd name="T40" fmla="*/ 2245 w 782"/>
                <a:gd name="T41" fmla="*/ 1 h 808"/>
                <a:gd name="T42" fmla="*/ 2171 w 782"/>
                <a:gd name="T43" fmla="*/ 1 h 808"/>
                <a:gd name="T44" fmla="*/ 2081 w 782"/>
                <a:gd name="T45" fmla="*/ 1 h 808"/>
                <a:gd name="T46" fmla="*/ 1926 w 782"/>
                <a:gd name="T47" fmla="*/ 1 h 808"/>
                <a:gd name="T48" fmla="*/ 1718 w 782"/>
                <a:gd name="T49" fmla="*/ 1 h 808"/>
                <a:gd name="T50" fmla="*/ 1491 w 782"/>
                <a:gd name="T51" fmla="*/ 1 h 808"/>
                <a:gd name="T52" fmla="*/ 1132 w 782"/>
                <a:gd name="T53" fmla="*/ 1 h 808"/>
                <a:gd name="T54" fmla="*/ 1019 w 782"/>
                <a:gd name="T55" fmla="*/ 1 h 808"/>
                <a:gd name="T56" fmla="*/ 957 w 782"/>
                <a:gd name="T57" fmla="*/ 1 h 808"/>
                <a:gd name="T58" fmla="*/ 957 w 782"/>
                <a:gd name="T59" fmla="*/ 1 h 808"/>
                <a:gd name="T60" fmla="*/ 957 w 782"/>
                <a:gd name="T61" fmla="*/ 1 h 808"/>
                <a:gd name="T62" fmla="*/ 1113 w 782"/>
                <a:gd name="T63" fmla="*/ 1 h 808"/>
                <a:gd name="T64" fmla="*/ 1345 w 782"/>
                <a:gd name="T65" fmla="*/ 1 h 808"/>
                <a:gd name="T66" fmla="*/ 1548 w 782"/>
                <a:gd name="T67" fmla="*/ 1 h 808"/>
                <a:gd name="T68" fmla="*/ 1676 w 782"/>
                <a:gd name="T69" fmla="*/ 1 h 808"/>
                <a:gd name="T70" fmla="*/ 1741 w 782"/>
                <a:gd name="T71" fmla="*/ 1 h 808"/>
                <a:gd name="T72" fmla="*/ 1718 w 782"/>
                <a:gd name="T73" fmla="*/ 1 h 808"/>
                <a:gd name="T74" fmla="*/ 1624 w 782"/>
                <a:gd name="T75" fmla="*/ 1 h 808"/>
                <a:gd name="T76" fmla="*/ 1491 w 782"/>
                <a:gd name="T77" fmla="*/ 1 h 808"/>
                <a:gd name="T78" fmla="*/ 1345 w 782"/>
                <a:gd name="T79" fmla="*/ 1 h 808"/>
                <a:gd name="T80" fmla="*/ 1027 w 782"/>
                <a:gd name="T81" fmla="*/ 1 h 808"/>
                <a:gd name="T82" fmla="*/ 556 w 782"/>
                <a:gd name="T83" fmla="*/ 1 h 808"/>
                <a:gd name="T84" fmla="*/ 200 w 782"/>
                <a:gd name="T85" fmla="*/ 1 h 808"/>
                <a:gd name="T86" fmla="*/ 5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8" name="Freeform 32"/>
            <p:cNvSpPr>
              <a:spLocks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63019 w 992"/>
                <a:gd name="T1" fmla="*/ 1 h 770"/>
                <a:gd name="T2" fmla="*/ 64209 w 992"/>
                <a:gd name="T3" fmla="*/ 1 h 770"/>
                <a:gd name="T4" fmla="*/ 68619 w 992"/>
                <a:gd name="T5" fmla="*/ 1 h 770"/>
                <a:gd name="T6" fmla="*/ 74088 w 992"/>
                <a:gd name="T7" fmla="*/ 1 h 770"/>
                <a:gd name="T8" fmla="*/ 77327 w 992"/>
                <a:gd name="T9" fmla="*/ 1 h 770"/>
                <a:gd name="T10" fmla="*/ 75909 w 992"/>
                <a:gd name="T11" fmla="*/ 1 h 770"/>
                <a:gd name="T12" fmla="*/ 72892 w 992"/>
                <a:gd name="T13" fmla="*/ 1 h 770"/>
                <a:gd name="T14" fmla="*/ 66839 w 992"/>
                <a:gd name="T15" fmla="*/ 1 h 770"/>
                <a:gd name="T16" fmla="*/ 59371 w 992"/>
                <a:gd name="T17" fmla="*/ 1 h 770"/>
                <a:gd name="T18" fmla="*/ 53149 w 992"/>
                <a:gd name="T19" fmla="*/ 1 h 770"/>
                <a:gd name="T20" fmla="*/ 46167 w 992"/>
                <a:gd name="T21" fmla="*/ 1 h 770"/>
                <a:gd name="T22" fmla="*/ 39515 w 992"/>
                <a:gd name="T23" fmla="*/ 1 h 770"/>
                <a:gd name="T24" fmla="*/ 34464 w 992"/>
                <a:gd name="T25" fmla="*/ 1 h 770"/>
                <a:gd name="T26" fmla="*/ 32626 w 992"/>
                <a:gd name="T27" fmla="*/ 1 h 770"/>
                <a:gd name="T28" fmla="*/ 30579 w 992"/>
                <a:gd name="T29" fmla="*/ 1 h 770"/>
                <a:gd name="T30" fmla="*/ 28167 w 992"/>
                <a:gd name="T31" fmla="*/ 1 h 770"/>
                <a:gd name="T32" fmla="*/ 26368 w 992"/>
                <a:gd name="T33" fmla="*/ 1 h 770"/>
                <a:gd name="T34" fmla="*/ 26368 w 992"/>
                <a:gd name="T35" fmla="*/ 1 h 770"/>
                <a:gd name="T36" fmla="*/ 25128 w 992"/>
                <a:gd name="T37" fmla="*/ 1 h 770"/>
                <a:gd name="T38" fmla="*/ 21679 w 992"/>
                <a:gd name="T39" fmla="*/ 1 h 770"/>
                <a:gd name="T40" fmla="*/ 17422 w 992"/>
                <a:gd name="T41" fmla="*/ 1 h 770"/>
                <a:gd name="T42" fmla="*/ 13463 w 992"/>
                <a:gd name="T43" fmla="*/ 1 h 770"/>
                <a:gd name="T44" fmla="*/ 8933 w 992"/>
                <a:gd name="T45" fmla="*/ 1 h 770"/>
                <a:gd name="T46" fmla="*/ 2067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3079 w 992"/>
                <a:gd name="T53" fmla="*/ 1 h 770"/>
                <a:gd name="T54" fmla="*/ 6378 w 992"/>
                <a:gd name="T55" fmla="*/ 1 h 770"/>
                <a:gd name="T56" fmla="*/ 9233 w 992"/>
                <a:gd name="T57" fmla="*/ 1 h 770"/>
                <a:gd name="T58" fmla="*/ 14725 w 992"/>
                <a:gd name="T59" fmla="*/ 1 h 770"/>
                <a:gd name="T60" fmla="*/ 20054 w 992"/>
                <a:gd name="T61" fmla="*/ 1 h 770"/>
                <a:gd name="T62" fmla="*/ 25128 w 992"/>
                <a:gd name="T63" fmla="*/ 1 h 770"/>
                <a:gd name="T64" fmla="*/ 32363 w 992"/>
                <a:gd name="T65" fmla="*/ 0 h 770"/>
                <a:gd name="T66" fmla="*/ 32626 w 992"/>
                <a:gd name="T67" fmla="*/ 1 h 770"/>
                <a:gd name="T68" fmla="*/ 30985 w 992"/>
                <a:gd name="T69" fmla="*/ 1 h 770"/>
                <a:gd name="T70" fmla="*/ 30579 w 992"/>
                <a:gd name="T71" fmla="*/ 1 h 770"/>
                <a:gd name="T72" fmla="*/ 32626 w 992"/>
                <a:gd name="T73" fmla="*/ 1 h 770"/>
                <a:gd name="T74" fmla="*/ 36039 w 992"/>
                <a:gd name="T75" fmla="*/ 1 h 770"/>
                <a:gd name="T76" fmla="*/ 38936 w 992"/>
                <a:gd name="T77" fmla="*/ 1 h 770"/>
                <a:gd name="T78" fmla="*/ 43517 w 992"/>
                <a:gd name="T79" fmla="*/ 1 h 770"/>
                <a:gd name="T80" fmla="*/ 47951 w 992"/>
                <a:gd name="T81" fmla="*/ 1 h 770"/>
                <a:gd name="T82" fmla="*/ 52484 w 992"/>
                <a:gd name="T83" fmla="*/ 1 h 770"/>
                <a:gd name="T84" fmla="*/ 58451 w 992"/>
                <a:gd name="T85" fmla="*/ 1 h 770"/>
                <a:gd name="T86" fmla="*/ 62389 w 992"/>
                <a:gd name="T87" fmla="*/ 1 h 770"/>
                <a:gd name="T88" fmla="*/ 63019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9" name="Freeform 33"/>
            <p:cNvSpPr>
              <a:spLocks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0" name="Freeform 34"/>
            <p:cNvSpPr>
              <a:spLocks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2867" name="Rectangle 35"/>
          <p:cNvSpPr>
            <a:spLocks noChangeArrowheads="1"/>
          </p:cNvSpPr>
          <p:nvPr/>
        </p:nvSpPr>
        <p:spPr bwMode="auto">
          <a:xfrm>
            <a:off x="6408738" y="2506663"/>
            <a:ext cx="14224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3000" i="0"/>
              <a:t>= </a:t>
            </a:r>
            <a:r>
              <a:rPr lang="en-CA" altLang="en-US" sz="3000" i="0">
                <a:sym typeface="Symbol" pitchFamily="18" charset="2"/>
              </a:rPr>
              <a:t></a:t>
            </a:r>
            <a:r>
              <a:rPr lang="en-US" altLang="en-US" sz="3000" i="0"/>
              <a:t>(n</a:t>
            </a:r>
            <a:r>
              <a:rPr lang="en-US" altLang="en-US" sz="3000" i="0" baseline="30000"/>
              <a:t>2</a:t>
            </a:r>
            <a:r>
              <a:rPr lang="en-US" altLang="en-US" sz="3000" i="0"/>
              <a:t>)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2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2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2867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284675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2494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2515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2516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16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25158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2515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2516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2516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516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2495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2514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2515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25156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514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2514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24951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52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5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5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2514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4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495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2514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2514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5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2512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513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2514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14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513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25132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513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2513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2501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2501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2512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2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2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2511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1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1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25013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501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2510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0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0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2509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9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9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2508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9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9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2508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8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8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2507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7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7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2506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6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6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2505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5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5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2504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5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5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2504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4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4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2503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3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3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2502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2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2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2499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2499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2500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0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500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2500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2500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2499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2499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499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499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499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9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2497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2497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498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2498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98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8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8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8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8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2497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2497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497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497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497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6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2497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2497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6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2496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2496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6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496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2496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2496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6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496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Ok</a:t>
            </a:r>
            <a:br>
              <a:rPr lang="en-US" altLang="en-US"/>
            </a:br>
            <a:r>
              <a:rPr lang="en-US" altLang="en-US"/>
              <a:t>I know you knew Insertion Sort</a:t>
            </a:r>
            <a:endParaRPr lang="en-CA" altLang="en-US"/>
          </a:p>
        </p:txBody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5908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/>
              <a:t>But hopefully you are beginning to appreciate 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Loop Invariants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for describing algorithms</a:t>
            </a:r>
          </a:p>
          <a:p>
            <a:pPr algn="ctr" eaLnBrk="1" hangingPunct="1">
              <a:buFontTx/>
              <a:buNone/>
            </a:pPr>
            <a:endParaRPr lang="en-CA" alt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</p:spPr>
        <p:txBody>
          <a:bodyPr/>
          <a:lstStyle/>
          <a:p>
            <a:pPr eaLnBrk="1" hangingPunct="1">
              <a:lnSpc>
                <a:spcPct val="65000"/>
              </a:lnSpc>
            </a:pPr>
            <a:r>
              <a:rPr lang="en-US" altLang="en-US" sz="3200"/>
              <a:t>A Sequence of Actions</a:t>
            </a:r>
            <a:endParaRPr lang="en-CA" altLang="en-US" sz="3200"/>
          </a:p>
        </p:txBody>
      </p:sp>
      <p:sp>
        <p:nvSpPr>
          <p:cNvPr id="24580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24581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b&gt;m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b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4582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 = a</a:t>
            </a:r>
            <a:r>
              <a:rPr lang="en-CA" altLang="en-US" sz="2400">
                <a:solidFill>
                  <a:schemeClr val="bg2"/>
                </a:solidFill>
              </a:rPr>
              <a:t> </a:t>
            </a:r>
            <a:endParaRPr lang="en-US" altLang="en-US" sz="2400">
              <a:solidFill>
                <a:schemeClr val="bg2"/>
              </a:solidFill>
            </a:endParaRPr>
          </a:p>
        </p:txBody>
      </p:sp>
      <p:sp>
        <p:nvSpPr>
          <p:cNvPr id="24583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c&gt;m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c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24584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return(m)</a:t>
            </a:r>
            <a:endParaRPr lang="en-US" altLang="en-US" sz="2400" i="0">
              <a:solidFill>
                <a:schemeClr val="bg2"/>
              </a:solidFill>
            </a:endParaRPr>
          </a:p>
        </p:txBody>
      </p:sp>
      <p:sp>
        <p:nvSpPr>
          <p:cNvPr id="24585" name="Text Box 9"/>
          <p:cNvSpPr txBox="1">
            <a:spLocks noChangeArrowheads="1"/>
          </p:cNvSpPr>
          <p:nvPr/>
        </p:nvSpPr>
        <p:spPr bwMode="auto">
          <a:xfrm>
            <a:off x="4495800" y="2362200"/>
            <a:ext cx="46482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How can you possibly understand this algorithm without knowing what is true when the computation is here?</a:t>
            </a:r>
          </a:p>
        </p:txBody>
      </p:sp>
      <p:sp>
        <p:nvSpPr>
          <p:cNvPr id="940042" name="Text Box 10"/>
          <p:cNvSpPr txBox="1">
            <a:spLocks noChangeArrowheads="1"/>
          </p:cNvSpPr>
          <p:nvPr/>
        </p:nvSpPr>
        <p:spPr bwMode="auto">
          <a:xfrm>
            <a:off x="6096000" y="4038600"/>
            <a:ext cx="1524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33CC33"/>
                </a:solidFill>
              </a:rPr>
              <a:t>Tell me!</a:t>
            </a:r>
          </a:p>
        </p:txBody>
      </p:sp>
      <p:sp>
        <p:nvSpPr>
          <p:cNvPr id="940043" name="Rectangle 11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grpSp>
        <p:nvGrpSpPr>
          <p:cNvPr id="24588" name="Group 12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24591" name="Rectangle 13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en-US" sz="2400" i="0">
                <a:solidFill>
                  <a:srgbClr val="33CC33"/>
                </a:solidFill>
              </a:endParaRPr>
            </a:p>
          </p:txBody>
        </p:sp>
        <p:sp>
          <p:nvSpPr>
            <p:cNvPr id="24592" name="Rectangle 14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en-US" sz="2400" i="0">
                  <a:solidFill>
                    <a:srgbClr val="33CC33"/>
                  </a:solidFill>
                </a:rPr>
              </a:br>
              <a:r>
                <a:rPr lang="en-CA" altLang="en-US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  <p:sp>
        <p:nvSpPr>
          <p:cNvPr id="90128" name="Rectangle 7"/>
          <p:cNvSpPr>
            <a:spLocks noChangeArrowheads="1"/>
          </p:cNvSpPr>
          <p:nvPr/>
        </p:nvSpPr>
        <p:spPr bwMode="auto">
          <a:xfrm>
            <a:off x="685800" y="21431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</p:txBody>
      </p:sp>
      <p:sp>
        <p:nvSpPr>
          <p:cNvPr id="90129" name="Rectangle 11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0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0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0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0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0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0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0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0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0042" grpId="0"/>
      <p:bldP spid="940043" grpId="0"/>
      <p:bldP spid="90128" grpId="0"/>
      <p:bldP spid="90129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Define Problem: </a:t>
            </a:r>
            <a:r>
              <a:rPr lang="en-US" altLang="en-US" dirty="0">
                <a:solidFill>
                  <a:schemeClr val="tx1"/>
                </a:solidFill>
              </a:rPr>
              <a:t>Binary Search</a:t>
            </a:r>
            <a:endParaRPr lang="en-CA" altLang="en-US" dirty="0">
              <a:solidFill>
                <a:schemeClr val="tx1"/>
              </a:solidFill>
            </a:endParaRPr>
          </a:p>
        </p:txBody>
      </p:sp>
      <p:sp>
        <p:nvSpPr>
          <p:cNvPr id="1331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PreConditions</a:t>
            </a:r>
          </a:p>
          <a:p>
            <a:pPr lvl="1" eaLnBrk="1" hangingPunct="1"/>
            <a:r>
              <a:rPr lang="en-US" altLang="en-US"/>
              <a:t>Key       </a:t>
            </a:r>
            <a:r>
              <a:rPr lang="en-US" altLang="en-US">
                <a:solidFill>
                  <a:schemeClr val="accent2"/>
                </a:solidFill>
              </a:rPr>
              <a:t>25</a:t>
            </a:r>
          </a:p>
          <a:p>
            <a:pPr lvl="1" eaLnBrk="1" hangingPunct="1"/>
            <a:r>
              <a:rPr lang="en-US" altLang="en-US"/>
              <a:t>Sorted List</a:t>
            </a:r>
          </a:p>
          <a:p>
            <a:pPr lvl="1" eaLnBrk="1" hangingPunct="1"/>
            <a:endParaRPr lang="en-US" altLang="en-US"/>
          </a:p>
          <a:p>
            <a:pPr lvl="1" eaLnBrk="1" hangingPunct="1"/>
            <a:endParaRPr lang="en-US" altLang="en-US"/>
          </a:p>
          <a:p>
            <a:pPr eaLnBrk="1" hangingPunct="1"/>
            <a:r>
              <a:rPr lang="en-US" altLang="en-US"/>
              <a:t>PostConditions</a:t>
            </a:r>
          </a:p>
          <a:p>
            <a:pPr lvl="1" eaLnBrk="1" hangingPunct="1"/>
            <a:r>
              <a:rPr lang="en-US" altLang="en-US"/>
              <a:t>Find key in list (if there).</a:t>
            </a:r>
          </a:p>
          <a:p>
            <a:pPr lvl="1" eaLnBrk="1" hangingPunct="1"/>
            <a:endParaRPr lang="en-US" altLang="en-US"/>
          </a:p>
          <a:p>
            <a:pPr eaLnBrk="1" hangingPunct="1"/>
            <a:endParaRPr lang="en-CA" altLang="en-US"/>
          </a:p>
        </p:txBody>
      </p:sp>
      <p:graphicFrame>
        <p:nvGraphicFramePr>
          <p:cNvPr id="288772" name="Group 4"/>
          <p:cNvGraphicFramePr>
            <a:graphicFrameLocks noGrp="1"/>
          </p:cNvGraphicFramePr>
          <p:nvPr/>
        </p:nvGraphicFramePr>
        <p:xfrm>
          <a:off x="76200" y="3810000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88816" name="Group 48"/>
          <p:cNvGraphicFramePr>
            <a:graphicFrameLocks noGrp="1"/>
          </p:cNvGraphicFramePr>
          <p:nvPr/>
        </p:nvGraphicFramePr>
        <p:xfrm>
          <a:off x="76200" y="5867400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3212" name="Oval 92"/>
          <p:cNvSpPr>
            <a:spLocks noChangeArrowheads="1"/>
          </p:cNvSpPr>
          <p:nvPr/>
        </p:nvSpPr>
        <p:spPr bwMode="auto">
          <a:xfrm>
            <a:off x="3124200" y="5791200"/>
            <a:ext cx="608013" cy="5334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Loop Invariant</a:t>
            </a:r>
            <a:endParaRPr lang="en-CA" altLang="en-US"/>
          </a:p>
        </p:txBody>
      </p:sp>
      <p:sp>
        <p:nvSpPr>
          <p:cNvPr id="251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pPr eaLnBrk="1" hangingPunct="1"/>
            <a:r>
              <a:rPr lang="en-US" altLang="en-US"/>
              <a:t>Maintain a sub-list</a:t>
            </a:r>
          </a:p>
          <a:p>
            <a:pPr eaLnBrk="1" hangingPunct="1"/>
            <a:r>
              <a:rPr lang="en-US" altLang="en-US"/>
              <a:t>Such that</a:t>
            </a:r>
            <a:endParaRPr lang="en-CA" altLang="en-US"/>
          </a:p>
        </p:txBody>
      </p:sp>
      <p:sp>
        <p:nvSpPr>
          <p:cNvPr id="13414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4149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89798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34194" name="Group 50"/>
          <p:cNvGrpSpPr>
            <a:grpSpLocks/>
          </p:cNvGrpSpPr>
          <p:nvPr/>
        </p:nvGrpSpPr>
        <p:grpSpPr bwMode="auto">
          <a:xfrm>
            <a:off x="7315200" y="981075"/>
            <a:ext cx="1227138" cy="619125"/>
            <a:chOff x="3456" y="2677"/>
            <a:chExt cx="773" cy="390"/>
          </a:xfrm>
        </p:grpSpPr>
        <p:sp>
          <p:nvSpPr>
            <p:cNvPr id="134206" name="Freeform 51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07" name="Freeform 52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4195" name="Group 53"/>
          <p:cNvGrpSpPr>
            <a:grpSpLocks/>
          </p:cNvGrpSpPr>
          <p:nvPr/>
        </p:nvGrpSpPr>
        <p:grpSpPr bwMode="auto">
          <a:xfrm>
            <a:off x="2667000" y="2667000"/>
            <a:ext cx="401638" cy="1143000"/>
            <a:chOff x="5760" y="720"/>
            <a:chExt cx="1021" cy="2477"/>
          </a:xfrm>
        </p:grpSpPr>
        <p:grpSp>
          <p:nvGrpSpPr>
            <p:cNvPr id="134196" name="Group 5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4200" name="Freeform 5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1" name="Freeform 5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2" name="Freeform 5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3" name="Freeform 5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4" name="Freeform 5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5" name="Freeform 6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197" name="Group 6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4198" name="Freeform 6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99" name="Oval 6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1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1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1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19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907" grpId="0" build="p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Loop Invariant</a:t>
            </a:r>
            <a:endParaRPr lang="en-CA" altLang="en-US"/>
          </a:p>
        </p:txBody>
      </p:sp>
      <p:sp>
        <p:nvSpPr>
          <p:cNvPr id="2529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pPr eaLnBrk="1" hangingPunct="1"/>
            <a:r>
              <a:rPr lang="en-US" altLang="en-US"/>
              <a:t>Maintain a sub-list.</a:t>
            </a:r>
          </a:p>
          <a:p>
            <a:pPr eaLnBrk="1" hangingPunct="1"/>
            <a:r>
              <a:rPr lang="en-CA" altLang="en-US"/>
              <a:t>If the key is contained in the original list, then the key is contained in the sub-list</a:t>
            </a:r>
            <a:r>
              <a:rPr lang="en-US" altLang="en-US"/>
              <a:t>.</a:t>
            </a:r>
            <a:endParaRPr lang="en-CA" altLang="en-US"/>
          </a:p>
        </p:txBody>
      </p:sp>
      <p:sp>
        <p:nvSpPr>
          <p:cNvPr id="135172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5173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0822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35218" name="Group 50"/>
          <p:cNvGrpSpPr>
            <a:grpSpLocks/>
          </p:cNvGrpSpPr>
          <p:nvPr/>
        </p:nvGrpSpPr>
        <p:grpSpPr bwMode="auto">
          <a:xfrm>
            <a:off x="7315200" y="981075"/>
            <a:ext cx="1227138" cy="619125"/>
            <a:chOff x="3456" y="2677"/>
            <a:chExt cx="773" cy="390"/>
          </a:xfrm>
        </p:grpSpPr>
        <p:sp>
          <p:nvSpPr>
            <p:cNvPr id="135219" name="Freeform 51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220" name="Freeform 52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2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2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253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Make Progress</a:t>
            </a:r>
          </a:p>
          <a:p>
            <a:pPr eaLnBrk="1" hangingPunct="1"/>
            <a:r>
              <a:rPr lang="en-US" altLang="en-US"/>
              <a:t>Maintain Loop Invariant</a:t>
            </a:r>
            <a:endParaRPr lang="en-CA" altLang="en-US"/>
          </a:p>
        </p:txBody>
      </p:sp>
      <p:sp>
        <p:nvSpPr>
          <p:cNvPr id="136196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6197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1846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36242" name="Group 50"/>
          <p:cNvGrpSpPr>
            <a:grpSpLocks/>
          </p:cNvGrpSpPr>
          <p:nvPr/>
        </p:nvGrpSpPr>
        <p:grpSpPr bwMode="auto">
          <a:xfrm>
            <a:off x="5562600" y="2057400"/>
            <a:ext cx="401638" cy="1143000"/>
            <a:chOff x="5760" y="720"/>
            <a:chExt cx="1021" cy="2477"/>
          </a:xfrm>
        </p:grpSpPr>
        <p:grpSp>
          <p:nvGrpSpPr>
            <p:cNvPr id="136363" name="Group 51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6367" name="Freeform 52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68" name="Freeform 53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69" name="Freeform 54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70" name="Freeform 55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71" name="Freeform 56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72" name="Freeform 57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364" name="Group 58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6365" name="Freeform 59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66" name="Oval 60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136243" name="Group 61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136244" name="Oval 62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36245" name="Group 63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36355" name="Group 6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57" name="Freeform 6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8" name="Freeform 6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9" name="Freeform 6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0" name="Freeform 6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1" name="Freeform 6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2" name="Freeform 7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56" name="Line 7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46" name="Group 72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36347" name="Group 7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49" name="Freeform 7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0" name="Freeform 7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1" name="Freeform 7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2" name="Freeform 7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3" name="Freeform 7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4" name="Freeform 7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48" name="Line 8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36247" name="Picture 8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6248" name="Group 82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36339" name="Group 8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41" name="Freeform 8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2" name="Freeform 8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3" name="Freeform 8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4" name="Freeform 8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5" name="Freeform 8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6" name="Freeform 8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40" name="Line 9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49" name="Group 91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36331" name="Group 9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33" name="Freeform 9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4" name="Freeform 9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5" name="Freeform 9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6" name="Freeform 9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7" name="Freeform 9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8" name="Freeform 9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32" name="Line 9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0" name="Group 100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36323" name="Group 10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25" name="Freeform 10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6" name="Freeform 10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7" name="Freeform 10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8" name="Freeform 10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9" name="Freeform 10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0" name="Freeform 10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24" name="Line 10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1" name="Group 109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36315" name="Group 11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17" name="Freeform 11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8" name="Freeform 11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9" name="Freeform 11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0" name="Freeform 11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1" name="Freeform 11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2" name="Freeform 11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16" name="Line 11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2" name="Group 118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36307" name="Group 11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09" name="Freeform 12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0" name="Freeform 12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1" name="Freeform 12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2" name="Freeform 12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3" name="Freeform 12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4" name="Freeform 12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08" name="Line 12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3" name="Group 127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36299" name="Group 12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301" name="Freeform 12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2" name="Freeform 13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3" name="Freeform 13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4" name="Freeform 13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5" name="Freeform 13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6" name="Freeform 13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300" name="Line 13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4" name="Group 136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36291" name="Group 13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93" name="Freeform 13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4" name="Freeform 13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5" name="Freeform 14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6" name="Freeform 14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7" name="Freeform 14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8" name="Freeform 14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92" name="Line 14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5" name="Group 145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36283" name="Group 14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85" name="Freeform 14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6" name="Freeform 14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7" name="Freeform 14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8" name="Freeform 15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9" name="Freeform 15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0" name="Freeform 15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84" name="Line 15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6" name="Group 154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36275" name="Group 15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77" name="Freeform 15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8" name="Freeform 15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9" name="Freeform 15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0" name="Freeform 15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1" name="Freeform 16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2" name="Freeform 16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76" name="Line 16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7" name="Group 163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36267" name="Group 16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69" name="Freeform 16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0" name="Freeform 16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1" name="Freeform 16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2" name="Freeform 16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3" name="Freeform 16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4" name="Freeform 17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68" name="Line 17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58" name="Group 172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36259" name="Group 17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6261" name="Freeform 17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2" name="Freeform 17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3" name="Freeform 17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4" name="Freeform 17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5" name="Freeform 17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6" name="Freeform 17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60" name="Line 18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3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3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39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39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55" grpId="0" build="p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2549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Cut sub-list in half.</a:t>
            </a:r>
          </a:p>
          <a:p>
            <a:pPr eaLnBrk="1" hangingPunct="1"/>
            <a:r>
              <a:rPr lang="en-US" altLang="en-US"/>
              <a:t>Determine which half the key would be in.</a:t>
            </a:r>
          </a:p>
          <a:p>
            <a:pPr eaLnBrk="1" hangingPunct="1"/>
            <a:r>
              <a:rPr lang="en-US" altLang="en-US"/>
              <a:t>Keep that half.</a:t>
            </a:r>
            <a:endParaRPr lang="en-CA" altLang="en-US"/>
          </a:p>
          <a:p>
            <a:pPr eaLnBrk="1" hangingPunct="1">
              <a:buFontTx/>
              <a:buNone/>
            </a:pPr>
            <a:endParaRPr lang="en-CA" altLang="en-US"/>
          </a:p>
        </p:txBody>
      </p:sp>
      <p:sp>
        <p:nvSpPr>
          <p:cNvPr id="137220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7221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2870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7266" name="AutoShape 50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7267" name="AutoShape 51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37268" name="Group 52"/>
          <p:cNvGrpSpPr>
            <a:grpSpLocks/>
          </p:cNvGrpSpPr>
          <p:nvPr/>
        </p:nvGrpSpPr>
        <p:grpSpPr bwMode="auto">
          <a:xfrm>
            <a:off x="4370388" y="5486400"/>
            <a:ext cx="401637" cy="1143000"/>
            <a:chOff x="5760" y="720"/>
            <a:chExt cx="1021" cy="2477"/>
          </a:xfrm>
        </p:grpSpPr>
        <p:grpSp>
          <p:nvGrpSpPr>
            <p:cNvPr id="137389" name="Group 53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37393" name="Freeform 54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4" name="Freeform 55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5" name="Freeform 56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6" name="Freeform 57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7" name="Freeform 58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8" name="Freeform 59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390" name="Group 60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37391" name="Freeform 61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2" name="Oval 62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137269" name="Group 63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137270" name="Oval 64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37271" name="Group 65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37381" name="Group 6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83" name="Freeform 6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4" name="Freeform 6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5" name="Freeform 6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6" name="Freeform 7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7" name="Freeform 7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8" name="Freeform 7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82" name="Line 7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2" name="Group 74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37373" name="Group 7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75" name="Freeform 7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6" name="Freeform 7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7" name="Freeform 7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8" name="Freeform 7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9" name="Freeform 8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80" name="Freeform 8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74" name="Line 8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37273" name="Picture 8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7274" name="Group 84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37365" name="Group 8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67" name="Freeform 8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8" name="Freeform 8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9" name="Freeform 8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0" name="Freeform 8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1" name="Freeform 9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72" name="Freeform 9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66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5" name="Group 93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37357" name="Group 9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59" name="Freeform 9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0" name="Freeform 9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1" name="Freeform 9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2" name="Freeform 9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3" name="Freeform 9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64" name="Freeform 10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58" name="Line 10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6" name="Group 102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37349" name="Group 10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51" name="Freeform 10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2" name="Freeform 10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3" name="Freeform 10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4" name="Freeform 10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5" name="Freeform 10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56" name="Freeform 10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50" name="Line 11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7" name="Group 111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37341" name="Group 11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43" name="Freeform 11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4" name="Freeform 11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5" name="Freeform 11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6" name="Freeform 11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7" name="Freeform 11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8" name="Freeform 11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42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8" name="Group 120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37333" name="Group 12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35" name="Freeform 12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6" name="Freeform 12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7" name="Freeform 12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8" name="Freeform 12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9" name="Freeform 12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40" name="Freeform 12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34" name="Line 12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79" name="Group 129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37325" name="Group 13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27" name="Freeform 13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8" name="Freeform 13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9" name="Freeform 13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0" name="Freeform 13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1" name="Freeform 13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32" name="Freeform 13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26" name="Line 13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0" name="Group 138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37317" name="Group 1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19" name="Freeform 1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0" name="Freeform 1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1" name="Freeform 1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2" name="Freeform 1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3" name="Freeform 1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24" name="Freeform 1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18" name="Line 1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1" name="Group 147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37309" name="Group 1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11" name="Freeform 1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2" name="Freeform 1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3" name="Freeform 1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4" name="Freeform 1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5" name="Freeform 1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16" name="Freeform 1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10" name="Line 1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2" name="Group 156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37301" name="Group 15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303" name="Freeform 15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4" name="Freeform 15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5" name="Freeform 16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6" name="Freeform 16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7" name="Freeform 16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8" name="Freeform 16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302" name="Line 16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3" name="Group 165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37293" name="Group 16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295" name="Freeform 16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6" name="Freeform 16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7" name="Freeform 16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8" name="Freeform 17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9" name="Freeform 17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00" name="Freeform 17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294" name="Line 17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84" name="Group 174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37285" name="Group 17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7287" name="Freeform 17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88" name="Freeform 17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89" name="Freeform 17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0" name="Freeform 17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1" name="Freeform 18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92" name="Freeform 18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7286" name="Line 18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4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4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49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49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49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49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979" grpId="0" build="p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1382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Cut sub-list in half.</a:t>
            </a:r>
          </a:p>
          <a:p>
            <a:pPr eaLnBrk="1" hangingPunct="1"/>
            <a:r>
              <a:rPr lang="en-US" altLang="en-US"/>
              <a:t>Determine which half the key would be in.</a:t>
            </a:r>
          </a:p>
          <a:p>
            <a:pPr eaLnBrk="1" hangingPunct="1"/>
            <a:r>
              <a:rPr lang="en-US" altLang="en-US"/>
              <a:t>Keep that half.</a:t>
            </a:r>
            <a:endParaRPr lang="en-CA" altLang="en-US"/>
          </a:p>
        </p:txBody>
      </p:sp>
      <p:sp>
        <p:nvSpPr>
          <p:cNvPr id="138244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8245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3894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8290" name="AutoShape 50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8291" name="AutoShape 51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8292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53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</a:t>
            </a:r>
            <a:r>
              <a:rPr lang="en-CA" altLang="en-US" i="0">
                <a:cs typeface="Times New Roman" pitchFamily="18" charset="0"/>
              </a:rPr>
              <a:t>≤</a:t>
            </a:r>
            <a:r>
              <a:rPr lang="en-US" altLang="en-US" i="0">
                <a:cs typeface="Times New Roman" pitchFamily="18" charset="0"/>
              </a:rPr>
              <a:t>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left half.</a:t>
            </a:r>
            <a:endParaRPr lang="en-CA" altLang="en-US" i="0">
              <a:cs typeface="Times New Roman" pitchFamily="18" charset="0"/>
            </a:endParaRPr>
          </a:p>
        </p:txBody>
      </p:sp>
      <p:sp>
        <p:nvSpPr>
          <p:cNvPr id="256054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&gt;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right half.</a:t>
            </a:r>
            <a:endParaRPr lang="en-CA" altLang="en-US" i="0">
              <a:cs typeface="Times New Roman" pitchFamily="18" charset="0"/>
            </a:endParaRPr>
          </a:p>
        </p:txBody>
      </p:sp>
      <p:grpSp>
        <p:nvGrpSpPr>
          <p:cNvPr id="138295" name="Group 55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138296" name="Oval 5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38297" name="Group 5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38407" name="Group 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409" name="Freeform 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0" name="Freeform 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1" name="Freeform 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2" name="Freeform 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3" name="Freeform 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14" name="Freeform 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408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298" name="Group 6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38399" name="Group 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401" name="Freeform 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2" name="Freeform 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3" name="Freeform 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4" name="Freeform 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5" name="Freeform 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06" name="Freeform 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400" name="Line 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38299" name="Picture 7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8300" name="Group 7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38391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93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4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5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6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7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8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92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1" name="Group 8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38383" name="Group 8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85" name="Freeform 8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6" name="Freeform 8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7" name="Freeform 8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8" name="Freeform 9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9" name="Freeform 9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90" name="Freeform 9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84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2" name="Group 9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38375" name="Group 9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77" name="Freeform 9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8" name="Freeform 9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9" name="Freeform 9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0" name="Freeform 9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1" name="Freeform 10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82" name="Freeform 10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76" name="Line 10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3" name="Group 10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38367" name="Group 10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69" name="Freeform 10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0" name="Freeform 10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1" name="Freeform 10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2" name="Freeform 10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3" name="Freeform 10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74" name="Freeform 11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68" name="Line 11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4" name="Group 11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38359" name="Group 11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61" name="Freeform 11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2" name="Freeform 11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3" name="Freeform 11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4" name="Freeform 11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5" name="Freeform 11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66" name="Freeform 11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60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5" name="Group 12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38351" name="Group 12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53" name="Freeform 12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4" name="Freeform 12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5" name="Freeform 12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6" name="Freeform 12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7" name="Freeform 12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8" name="Freeform 12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52" name="Line 12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6" name="Group 13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38343" name="Group 13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45" name="Freeform 13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6" name="Freeform 13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7" name="Freeform 13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8" name="Freeform 13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9" name="Freeform 13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50" name="Freeform 13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44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7" name="Group 13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38335" name="Group 14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37" name="Freeform 14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8" name="Freeform 14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9" name="Freeform 14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0" name="Freeform 14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1" name="Freeform 14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42" name="Freeform 14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36" name="Line 14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8" name="Group 14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38327" name="Group 14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29" name="Freeform 15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0" name="Freeform 15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1" name="Freeform 15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2" name="Freeform 15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3" name="Freeform 15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34" name="Freeform 15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28" name="Line 15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09" name="Group 15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38319" name="Group 1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21" name="Freeform 1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2" name="Freeform 1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3" name="Freeform 1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4" name="Freeform 1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5" name="Freeform 1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26" name="Freeform 1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20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8310" name="Group 16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38311" name="Group 1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8313" name="Freeform 1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4" name="Freeform 1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5" name="Freeform 1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6" name="Freeform 1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7" name="Freeform 1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18" name="Freeform 1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8312" name="Line 1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6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6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6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6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53" grpId="0"/>
      <p:bldP spid="256054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Define Step</a:t>
            </a:r>
            <a:endParaRPr lang="en-CA" altLang="en-US"/>
          </a:p>
        </p:txBody>
      </p:sp>
      <p:sp>
        <p:nvSpPr>
          <p:cNvPr id="2570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It is faster not to check if the middle element is the key.</a:t>
            </a:r>
          </a:p>
          <a:p>
            <a:pPr eaLnBrk="1" hangingPunct="1"/>
            <a:r>
              <a:rPr lang="en-US" altLang="en-US"/>
              <a:t>Simply continue.</a:t>
            </a:r>
            <a:endParaRPr lang="en-CA" altLang="en-US"/>
          </a:p>
        </p:txBody>
      </p:sp>
      <p:sp>
        <p:nvSpPr>
          <p:cNvPr id="13926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43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39269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4918" name="Group 6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9314" name="AutoShape 50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9315" name="AutoShape 51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39316" name="Freeform 52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317" name="Text Box 53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</a:t>
            </a:r>
            <a:r>
              <a:rPr lang="en-CA" altLang="en-US" i="0">
                <a:cs typeface="Times New Roman" pitchFamily="18" charset="0"/>
              </a:rPr>
              <a:t>≤</a:t>
            </a:r>
            <a:r>
              <a:rPr lang="en-US" altLang="en-US" i="0">
                <a:cs typeface="Times New Roman" pitchFamily="18" charset="0"/>
              </a:rPr>
              <a:t>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left half.</a:t>
            </a:r>
            <a:endParaRPr lang="en-CA" altLang="en-US" i="0">
              <a:cs typeface="Times New Roman" pitchFamily="18" charset="0"/>
            </a:endParaRPr>
          </a:p>
        </p:txBody>
      </p:sp>
      <p:sp>
        <p:nvSpPr>
          <p:cNvPr id="139318" name="Text Box 54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&gt;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right half.</a:t>
            </a:r>
            <a:endParaRPr lang="en-CA" altLang="en-US" i="0">
              <a:cs typeface="Times New Roman" pitchFamily="18" charset="0"/>
            </a:endParaRPr>
          </a:p>
        </p:txBody>
      </p:sp>
      <p:grpSp>
        <p:nvGrpSpPr>
          <p:cNvPr id="139319" name="Group 55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139321" name="Oval 5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39322" name="Group 5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39432" name="Group 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34" name="Freeform 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5" name="Freeform 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6" name="Freeform 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7" name="Freeform 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8" name="Freeform 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9" name="Freeform 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33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3" name="Group 6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39424" name="Group 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26" name="Freeform 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7" name="Freeform 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8" name="Freeform 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9" name="Freeform 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0" name="Freeform 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31" name="Freeform 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25" name="Line 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39324" name="Picture 7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9325" name="Group 7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39416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18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9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0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1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2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23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17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6" name="Group 8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39408" name="Group 8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10" name="Freeform 8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1" name="Freeform 8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2" name="Freeform 8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3" name="Freeform 9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4" name="Freeform 9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15" name="Freeform 9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09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7" name="Group 9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39400" name="Group 9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402" name="Freeform 9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3" name="Freeform 9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4" name="Freeform 9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5" name="Freeform 9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6" name="Freeform 10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07" name="Freeform 10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401" name="Line 10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8" name="Group 10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39392" name="Group 10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94" name="Freeform 10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5" name="Freeform 10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6" name="Freeform 10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7" name="Freeform 10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8" name="Freeform 10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9" name="Freeform 11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93" name="Line 11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29" name="Group 11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39384" name="Group 11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86" name="Freeform 11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7" name="Freeform 11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8" name="Freeform 11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9" name="Freeform 11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0" name="Freeform 11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91" name="Freeform 11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85" name="Line 12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0" name="Group 12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39376" name="Group 12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78" name="Freeform 12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9" name="Freeform 12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0" name="Freeform 12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1" name="Freeform 12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2" name="Freeform 12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83" name="Freeform 12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77" name="Line 12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1" name="Group 13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39368" name="Group 13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70" name="Freeform 13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1" name="Freeform 13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2" name="Freeform 13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3" name="Freeform 13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4" name="Freeform 13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75" name="Freeform 13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69" name="Line 13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2" name="Group 13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39360" name="Group 14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62" name="Freeform 14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3" name="Freeform 14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4" name="Freeform 14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5" name="Freeform 14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6" name="Freeform 14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67" name="Freeform 14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61" name="Line 14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3" name="Group 14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39352" name="Group 14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54" name="Freeform 15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5" name="Freeform 15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6" name="Freeform 15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7" name="Freeform 15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8" name="Freeform 15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9" name="Freeform 15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53" name="Line 15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4" name="Group 15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39344" name="Group 1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46" name="Freeform 1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7" name="Freeform 1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8" name="Freeform 1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9" name="Freeform 1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0" name="Freeform 1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1" name="Freeform 1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45" name="Line 1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9335" name="Group 16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39336" name="Group 1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39338" name="Freeform 1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39" name="Freeform 1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0" name="Freeform 1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1" name="Freeform 1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2" name="Freeform 1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3" name="Freeform 1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37" name="Line 1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39320" name="Oval 175"/>
          <p:cNvSpPr>
            <a:spLocks noChangeArrowheads="1"/>
          </p:cNvSpPr>
          <p:nvPr/>
        </p:nvSpPr>
        <p:spPr bwMode="auto">
          <a:xfrm>
            <a:off x="1676400" y="3810000"/>
            <a:ext cx="6858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7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7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27" grpId="0" build="p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Make Progress</a:t>
            </a:r>
            <a:endParaRPr lang="en-CA" altLang="en-US"/>
          </a:p>
        </p:txBody>
      </p:sp>
      <p:sp>
        <p:nvSpPr>
          <p:cNvPr id="2580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05000"/>
            <a:ext cx="8001000" cy="1676400"/>
          </a:xfrm>
        </p:spPr>
        <p:txBody>
          <a:bodyPr/>
          <a:lstStyle/>
          <a:p>
            <a:pPr eaLnBrk="1" hangingPunct="1"/>
            <a:r>
              <a:rPr lang="en-US" altLang="en-US"/>
              <a:t>The size of the list becomes smaller.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CA" altLang="en-US"/>
          </a:p>
          <a:p>
            <a:pPr eaLnBrk="1" hangingPunct="1"/>
            <a:endParaRPr lang="en-CA" altLang="en-US"/>
          </a:p>
        </p:txBody>
      </p:sp>
      <p:sp>
        <p:nvSpPr>
          <p:cNvPr id="140292" name="Rectangle 4" descr="Green marble"/>
          <p:cNvSpPr>
            <a:spLocks noChangeArrowheads="1"/>
          </p:cNvSpPr>
          <p:nvPr/>
        </p:nvSpPr>
        <p:spPr bwMode="auto">
          <a:xfrm>
            <a:off x="1447800" y="4529138"/>
            <a:ext cx="31242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6965" name="Group 5"/>
          <p:cNvGraphicFramePr>
            <a:graphicFrameLocks noGrp="1"/>
          </p:cNvGraphicFramePr>
          <p:nvPr/>
        </p:nvGraphicFramePr>
        <p:xfrm>
          <a:off x="76200" y="4529138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0337" name="Rectangle 49" descr="Green marble"/>
          <p:cNvSpPr>
            <a:spLocks noChangeArrowheads="1"/>
          </p:cNvSpPr>
          <p:nvPr/>
        </p:nvSpPr>
        <p:spPr bwMode="auto">
          <a:xfrm>
            <a:off x="1447800" y="3019425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7010" name="Group 50"/>
          <p:cNvGraphicFramePr>
            <a:graphicFrameLocks noGrp="1"/>
          </p:cNvGraphicFramePr>
          <p:nvPr/>
        </p:nvGraphicFramePr>
        <p:xfrm>
          <a:off x="76200" y="3005138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0382" name="Line 94"/>
          <p:cNvSpPr>
            <a:spLocks noChangeShapeType="1"/>
          </p:cNvSpPr>
          <p:nvPr/>
        </p:nvSpPr>
        <p:spPr bwMode="auto">
          <a:xfrm>
            <a:off x="1447800" y="34766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3" name="Line 95"/>
          <p:cNvSpPr>
            <a:spLocks noChangeShapeType="1"/>
          </p:cNvSpPr>
          <p:nvPr/>
        </p:nvSpPr>
        <p:spPr bwMode="auto">
          <a:xfrm>
            <a:off x="7239000" y="34766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4" name="Line 96"/>
          <p:cNvSpPr>
            <a:spLocks noChangeShapeType="1"/>
          </p:cNvSpPr>
          <p:nvPr/>
        </p:nvSpPr>
        <p:spPr bwMode="auto">
          <a:xfrm>
            <a:off x="1447800" y="3629025"/>
            <a:ext cx="57912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5" name="Line 97"/>
          <p:cNvSpPr>
            <a:spLocks noChangeShapeType="1"/>
          </p:cNvSpPr>
          <p:nvPr/>
        </p:nvSpPr>
        <p:spPr bwMode="auto">
          <a:xfrm>
            <a:off x="1447800" y="50768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6" name="Line 98"/>
          <p:cNvSpPr>
            <a:spLocks noChangeShapeType="1"/>
          </p:cNvSpPr>
          <p:nvPr/>
        </p:nvSpPr>
        <p:spPr bwMode="auto">
          <a:xfrm>
            <a:off x="4572000" y="50768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87" name="Line 99"/>
          <p:cNvSpPr>
            <a:spLocks noChangeShapeType="1"/>
          </p:cNvSpPr>
          <p:nvPr/>
        </p:nvSpPr>
        <p:spPr bwMode="auto">
          <a:xfrm>
            <a:off x="1447800" y="5229225"/>
            <a:ext cx="31242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0388" name="Group 100"/>
          <p:cNvGrpSpPr>
            <a:grpSpLocks/>
          </p:cNvGrpSpPr>
          <p:nvPr/>
        </p:nvGrpSpPr>
        <p:grpSpPr bwMode="auto">
          <a:xfrm>
            <a:off x="3962400" y="3705225"/>
            <a:ext cx="406400" cy="333375"/>
            <a:chOff x="3917" y="1822"/>
            <a:chExt cx="256" cy="210"/>
          </a:xfrm>
        </p:grpSpPr>
        <p:sp>
          <p:nvSpPr>
            <p:cNvPr id="140413" name="AutoShape 101"/>
            <p:cNvSpPr>
              <a:spLocks noChangeAspect="1" noChangeArrowheads="1"/>
            </p:cNvSpPr>
            <p:nvPr/>
          </p:nvSpPr>
          <p:spPr bwMode="auto">
            <a:xfrm>
              <a:off x="3917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79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0414" name="Line 102"/>
            <p:cNvSpPr>
              <a:spLocks noChangeAspect="1" noChangeShapeType="1"/>
            </p:cNvSpPr>
            <p:nvPr/>
          </p:nvSpPr>
          <p:spPr bwMode="auto">
            <a:xfrm>
              <a:off x="4045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0389" name="Group 103"/>
          <p:cNvGrpSpPr>
            <a:grpSpLocks/>
          </p:cNvGrpSpPr>
          <p:nvPr/>
        </p:nvGrpSpPr>
        <p:grpSpPr bwMode="auto">
          <a:xfrm>
            <a:off x="2895600" y="5305425"/>
            <a:ext cx="406400" cy="333375"/>
            <a:chOff x="4414" y="1822"/>
            <a:chExt cx="256" cy="210"/>
          </a:xfrm>
        </p:grpSpPr>
        <p:sp>
          <p:nvSpPr>
            <p:cNvPr id="140411" name="AutoShape 104"/>
            <p:cNvSpPr>
              <a:spLocks noChangeAspect="1" noChangeArrowheads="1"/>
            </p:cNvSpPr>
            <p:nvPr/>
          </p:nvSpPr>
          <p:spPr bwMode="auto">
            <a:xfrm>
              <a:off x="4414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75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0412" name="Line 105"/>
            <p:cNvSpPr>
              <a:spLocks noChangeAspect="1" noChangeShapeType="1"/>
            </p:cNvSpPr>
            <p:nvPr/>
          </p:nvSpPr>
          <p:spPr bwMode="auto">
            <a:xfrm>
              <a:off x="4542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0390" name="Group 106"/>
          <p:cNvGrpSpPr>
            <a:grpSpLocks/>
          </p:cNvGrpSpPr>
          <p:nvPr/>
        </p:nvGrpSpPr>
        <p:grpSpPr bwMode="auto">
          <a:xfrm>
            <a:off x="7467600" y="457200"/>
            <a:ext cx="1439863" cy="1439863"/>
            <a:chOff x="528" y="3264"/>
            <a:chExt cx="907" cy="907"/>
          </a:xfrm>
        </p:grpSpPr>
        <p:grpSp>
          <p:nvGrpSpPr>
            <p:cNvPr id="140391" name="Group 107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40398" name="Freeform 108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0399" name="Group 109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40405" name="Freeform 110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06" name="Freeform 111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07" name="Freeform 112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08" name="Freeform 113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09" name="Freeform 114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10" name="Freeform 115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0400" name="AutoShape 116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0401" name="Line 117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402" name="AutoShape 118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0403" name="Line 119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404" name="Oval 120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40392" name="Group 121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40393" name="Group 122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40396" name="AutoShape 12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40397" name="Line 12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40394" name="Line 125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95" name="Line 126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8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80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1" grpId="0" build="p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609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Initial Conditions</a:t>
            </a:r>
            <a:endParaRPr lang="en-CA" altLang="en-US"/>
          </a:p>
        </p:txBody>
      </p:sp>
      <p:grpSp>
        <p:nvGrpSpPr>
          <p:cNvPr id="141315" name="Group 3"/>
          <p:cNvGrpSpPr>
            <a:grpSpLocks noChangeAspect="1"/>
          </p:cNvGrpSpPr>
          <p:nvPr/>
        </p:nvGrpSpPr>
        <p:grpSpPr bwMode="auto">
          <a:xfrm>
            <a:off x="7772400" y="381000"/>
            <a:ext cx="1166813" cy="1168400"/>
            <a:chOff x="3408" y="1200"/>
            <a:chExt cx="907" cy="907"/>
          </a:xfrm>
        </p:grpSpPr>
        <p:grpSp>
          <p:nvGrpSpPr>
            <p:cNvPr id="141386" name="Group 4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41392" name="AutoShape 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1393" name="Line 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41387" name="Picture 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41388" name="Object 8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41389" name="Group 9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41390" name="Oval 10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1391" name="Line 11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1316" name="Group 12"/>
          <p:cNvGrpSpPr>
            <a:grpSpLocks noChangeAspect="1"/>
          </p:cNvGrpSpPr>
          <p:nvPr/>
        </p:nvGrpSpPr>
        <p:grpSpPr bwMode="auto">
          <a:xfrm>
            <a:off x="6477000" y="381000"/>
            <a:ext cx="1169988" cy="1169988"/>
            <a:chOff x="3077" y="2352"/>
            <a:chExt cx="907" cy="907"/>
          </a:xfrm>
        </p:grpSpPr>
        <p:grpSp>
          <p:nvGrpSpPr>
            <p:cNvPr id="141375" name="Group 13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41383" name="Freeform 14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84" name="Oval 15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41385" name="Picture 1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1376" name="Group 17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41377" name="Freeform 1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78" name="Freeform 1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79" name="Freeform 2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80" name="Freeform 2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81" name="Freeform 2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82" name="Freeform 2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41317" name="Text Box 24"/>
          <p:cNvSpPr txBox="1">
            <a:spLocks noChangeArrowheads="1"/>
          </p:cNvSpPr>
          <p:nvPr/>
        </p:nvSpPr>
        <p:spPr bwMode="auto">
          <a:xfrm>
            <a:off x="1341438" y="1874838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41318" name="Rectangle 25" descr="Green marble"/>
          <p:cNvSpPr>
            <a:spLocks noChangeArrowheads="1"/>
          </p:cNvSpPr>
          <p:nvPr/>
        </p:nvSpPr>
        <p:spPr bwMode="auto">
          <a:xfrm>
            <a:off x="152400" y="2424113"/>
            <a:ext cx="8839200" cy="381000"/>
          </a:xfrm>
          <a:prstGeom prst="rect">
            <a:avLst/>
          </a:prstGeom>
          <a:blipFill dpi="0" rotWithShape="0">
            <a:blip r:embed="rId6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8010" name="Group 26"/>
          <p:cNvGraphicFramePr>
            <a:graphicFrameLocks noGrp="1"/>
          </p:cNvGraphicFramePr>
          <p:nvPr/>
        </p:nvGraphicFramePr>
        <p:xfrm>
          <a:off x="76200" y="2424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59123" name="Rectangle 70"/>
          <p:cNvSpPr>
            <a:spLocks noGrp="1" noChangeArrowheads="1"/>
          </p:cNvSpPr>
          <p:nvPr>
            <p:ph type="body" idx="1"/>
          </p:nvPr>
        </p:nvSpPr>
        <p:spPr>
          <a:xfrm>
            <a:off x="4419600" y="3505200"/>
            <a:ext cx="4114800" cy="1905000"/>
          </a:xfrm>
          <a:noFill/>
        </p:spPr>
        <p:txBody>
          <a:bodyPr/>
          <a:lstStyle/>
          <a:p>
            <a:pPr eaLnBrk="1" hangingPunct="1"/>
            <a:r>
              <a:rPr lang="en-CA" altLang="en-US" sz="2800"/>
              <a:t>If the key is contained in the original list, </a:t>
            </a:r>
            <a:endParaRPr lang="en-US" altLang="en-US" sz="2800"/>
          </a:p>
          <a:p>
            <a:pPr eaLnBrk="1" hangingPunct="1">
              <a:buFontTx/>
              <a:buNone/>
            </a:pPr>
            <a:r>
              <a:rPr lang="en-US" altLang="en-US" sz="2800"/>
              <a:t>   </a:t>
            </a:r>
            <a:r>
              <a:rPr lang="en-CA" altLang="en-US" sz="2800"/>
              <a:t>then the key is contained in the sub-list</a:t>
            </a:r>
            <a:r>
              <a:rPr lang="en-US" altLang="en-US" sz="2800"/>
              <a:t>.</a:t>
            </a:r>
            <a:endParaRPr lang="en-CA" altLang="en-US" sz="2800"/>
          </a:p>
        </p:txBody>
      </p:sp>
      <p:grpSp>
        <p:nvGrpSpPr>
          <p:cNvPr id="141364" name="Group 71"/>
          <p:cNvGrpSpPr>
            <a:grpSpLocks/>
          </p:cNvGrpSpPr>
          <p:nvPr/>
        </p:nvGrpSpPr>
        <p:grpSpPr bwMode="auto">
          <a:xfrm>
            <a:off x="7848600" y="4114800"/>
            <a:ext cx="1219200" cy="609600"/>
            <a:chOff x="3456" y="2677"/>
            <a:chExt cx="773" cy="390"/>
          </a:xfrm>
        </p:grpSpPr>
        <p:sp>
          <p:nvSpPr>
            <p:cNvPr id="141373" name="Freeform 72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374" name="Freeform 73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9125" name="AutoShape 74"/>
          <p:cNvSpPr>
            <a:spLocks noChangeArrowheads="1"/>
          </p:cNvSpPr>
          <p:nvPr/>
        </p:nvSpPr>
        <p:spPr bwMode="auto">
          <a:xfrm>
            <a:off x="3581400" y="4191000"/>
            <a:ext cx="990600" cy="485775"/>
          </a:xfrm>
          <a:prstGeom prst="rightArrow">
            <a:avLst>
              <a:gd name="adj1" fmla="val 50000"/>
              <a:gd name="adj2" fmla="val 50980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259126" name="Rectangle 75"/>
          <p:cNvSpPr>
            <a:spLocks noChangeArrowheads="1"/>
          </p:cNvSpPr>
          <p:nvPr/>
        </p:nvSpPr>
        <p:spPr bwMode="auto">
          <a:xfrm>
            <a:off x="457200" y="4038600"/>
            <a:ext cx="36576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en-US" sz="2800" i="0"/>
              <a:t>The sub-list is the entire</a:t>
            </a:r>
            <a:r>
              <a:rPr lang="en-CA" altLang="en-US" sz="2800" i="0"/>
              <a:t> </a:t>
            </a:r>
            <a:r>
              <a:rPr lang="en-US" altLang="en-US" sz="2800" i="0"/>
              <a:t> original </a:t>
            </a:r>
            <a:r>
              <a:rPr lang="en-CA" altLang="en-US" sz="2800" i="0"/>
              <a:t>list</a:t>
            </a:r>
            <a:r>
              <a:rPr lang="en-US" altLang="en-US" sz="2800" i="0"/>
              <a:t>.</a:t>
            </a:r>
            <a:endParaRPr lang="en-CA" altLang="en-US" sz="2800" i="0"/>
          </a:p>
        </p:txBody>
      </p:sp>
      <p:sp>
        <p:nvSpPr>
          <p:cNvPr id="141367" name="Line 76"/>
          <p:cNvSpPr>
            <a:spLocks noChangeShapeType="1"/>
          </p:cNvSpPr>
          <p:nvPr/>
        </p:nvSpPr>
        <p:spPr bwMode="auto">
          <a:xfrm>
            <a:off x="76200" y="2943225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68" name="Line 77"/>
          <p:cNvSpPr>
            <a:spLocks noChangeShapeType="1"/>
          </p:cNvSpPr>
          <p:nvPr/>
        </p:nvSpPr>
        <p:spPr bwMode="auto">
          <a:xfrm>
            <a:off x="9067800" y="2971800"/>
            <a:ext cx="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69" name="Freeform 78"/>
          <p:cNvSpPr>
            <a:spLocks/>
          </p:cNvSpPr>
          <p:nvPr/>
        </p:nvSpPr>
        <p:spPr bwMode="auto">
          <a:xfrm>
            <a:off x="76200" y="3095625"/>
            <a:ext cx="8975725" cy="17463"/>
          </a:xfrm>
          <a:custGeom>
            <a:avLst/>
            <a:gdLst>
              <a:gd name="T0" fmla="*/ 0 w 5654"/>
              <a:gd name="T1" fmla="*/ 0 h 11"/>
              <a:gd name="T2" fmla="*/ 2147483647 w 5654"/>
              <a:gd name="T3" fmla="*/ 2147483647 h 11"/>
              <a:gd name="T4" fmla="*/ 0 60000 65536"/>
              <a:gd name="T5" fmla="*/ 0 60000 65536"/>
              <a:gd name="T6" fmla="*/ 0 w 5654"/>
              <a:gd name="T7" fmla="*/ 0 h 11"/>
              <a:gd name="T8" fmla="*/ 5654 w 5654"/>
              <a:gd name="T9" fmla="*/ 11 h 1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54" h="11">
                <a:moveTo>
                  <a:pt x="0" y="0"/>
                </a:moveTo>
                <a:lnTo>
                  <a:pt x="5654" y="1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1370" name="Group 79"/>
          <p:cNvGrpSpPr>
            <a:grpSpLocks/>
          </p:cNvGrpSpPr>
          <p:nvPr/>
        </p:nvGrpSpPr>
        <p:grpSpPr bwMode="auto">
          <a:xfrm>
            <a:off x="4394200" y="3171825"/>
            <a:ext cx="406400" cy="333375"/>
            <a:chOff x="3917" y="1822"/>
            <a:chExt cx="256" cy="210"/>
          </a:xfrm>
        </p:grpSpPr>
        <p:sp>
          <p:nvSpPr>
            <p:cNvPr id="141371" name="AutoShape 80"/>
            <p:cNvSpPr>
              <a:spLocks noChangeAspect="1" noChangeArrowheads="1"/>
            </p:cNvSpPr>
            <p:nvPr/>
          </p:nvSpPr>
          <p:spPr bwMode="auto">
            <a:xfrm>
              <a:off x="3917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n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1372" name="Line 81"/>
            <p:cNvSpPr>
              <a:spLocks noChangeAspect="1" noChangeShapeType="1"/>
            </p:cNvSpPr>
            <p:nvPr/>
          </p:nvSpPr>
          <p:spPr bwMode="auto">
            <a:xfrm>
              <a:off x="4045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9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9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9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9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9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9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9123" grpId="0" build="p"/>
      <p:bldP spid="259125" grpId="0" animBg="1"/>
      <p:bldP spid="259126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Ending Algorithm</a:t>
            </a:r>
            <a:endParaRPr lang="en-CA" altLang="en-US"/>
          </a:p>
        </p:txBody>
      </p:sp>
      <p:sp>
        <p:nvSpPr>
          <p:cNvPr id="260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2438400"/>
            <a:ext cx="4191000" cy="19050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CA" altLang="en-US" sz="2800"/>
              <a:t>If the key is contained in the original list, </a:t>
            </a:r>
            <a:endParaRPr lang="en-US" altLang="en-US" sz="28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   </a:t>
            </a:r>
            <a:r>
              <a:rPr lang="en-CA" altLang="en-US" sz="2800"/>
              <a:t>then the key is contained in the sub-list</a:t>
            </a:r>
            <a:r>
              <a:rPr lang="en-US" altLang="en-US" sz="2800"/>
              <a:t>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/>
              <a:t>Sub-list contains one element.</a:t>
            </a:r>
          </a:p>
          <a:p>
            <a:pPr eaLnBrk="1" hangingPunct="1">
              <a:lnSpc>
                <a:spcPct val="90000"/>
              </a:lnSpc>
            </a:pPr>
            <a:endParaRPr lang="en-CA" altLang="en-US" sz="2800"/>
          </a:p>
        </p:txBody>
      </p:sp>
      <p:grpSp>
        <p:nvGrpSpPr>
          <p:cNvPr id="142340" name="Group 4"/>
          <p:cNvGrpSpPr>
            <a:grpSpLocks noChangeAspect="1"/>
          </p:cNvGrpSpPr>
          <p:nvPr/>
        </p:nvGrpSpPr>
        <p:grpSpPr bwMode="auto">
          <a:xfrm>
            <a:off x="7162800" y="125413"/>
            <a:ext cx="1119188" cy="1169987"/>
            <a:chOff x="4641" y="2352"/>
            <a:chExt cx="735" cy="768"/>
          </a:xfrm>
        </p:grpSpPr>
        <p:sp>
          <p:nvSpPr>
            <p:cNvPr id="142403" name="Freeform 5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404" name="Group 6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42414" name="AutoShape 7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2415" name="Line 8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2405" name="Oval 9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42406" name="Picture 1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2407" name="Group 11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42408" name="Freeform 1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09" name="Freeform 1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10" name="Freeform 1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11" name="Freeform 1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12" name="Freeform 1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13" name="Freeform 1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2341" name="Group 18"/>
          <p:cNvGrpSpPr>
            <a:grpSpLocks/>
          </p:cNvGrpSpPr>
          <p:nvPr/>
        </p:nvGrpSpPr>
        <p:grpSpPr bwMode="auto">
          <a:xfrm>
            <a:off x="3810000" y="4343400"/>
            <a:ext cx="762000" cy="685800"/>
            <a:chOff x="1584" y="2256"/>
            <a:chExt cx="768" cy="672"/>
          </a:xfrm>
        </p:grpSpPr>
        <p:sp>
          <p:nvSpPr>
            <p:cNvPr id="142401" name="AutoShape 1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2402" name="Line 2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2342" name="Rectangle 21" descr="Green marble"/>
          <p:cNvSpPr>
            <a:spLocks noChangeArrowheads="1"/>
          </p:cNvSpPr>
          <p:nvPr/>
        </p:nvSpPr>
        <p:spPr bwMode="auto">
          <a:xfrm>
            <a:off x="3276600" y="1371600"/>
            <a:ext cx="381000" cy="347663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299030" name="Group 22"/>
          <p:cNvGraphicFramePr>
            <a:graphicFrameLocks noGrp="1"/>
          </p:cNvGraphicFramePr>
          <p:nvPr/>
        </p:nvGraphicFramePr>
        <p:xfrm>
          <a:off x="76200" y="1400175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42387" name="Group 66"/>
          <p:cNvGrpSpPr>
            <a:grpSpLocks/>
          </p:cNvGrpSpPr>
          <p:nvPr/>
        </p:nvGrpSpPr>
        <p:grpSpPr bwMode="auto">
          <a:xfrm>
            <a:off x="3276600" y="1919288"/>
            <a:ext cx="381000" cy="333375"/>
            <a:chOff x="912" y="3198"/>
            <a:chExt cx="240" cy="210"/>
          </a:xfrm>
        </p:grpSpPr>
        <p:sp>
          <p:nvSpPr>
            <p:cNvPr id="142398" name="Line 67"/>
            <p:cNvSpPr>
              <a:spLocks noChangeShapeType="1"/>
            </p:cNvSpPr>
            <p:nvPr/>
          </p:nvSpPr>
          <p:spPr bwMode="auto">
            <a:xfrm>
              <a:off x="912" y="3198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9" name="Line 68"/>
            <p:cNvSpPr>
              <a:spLocks noChangeShapeType="1"/>
            </p:cNvSpPr>
            <p:nvPr/>
          </p:nvSpPr>
          <p:spPr bwMode="auto">
            <a:xfrm>
              <a:off x="1152" y="3216"/>
              <a:ext cx="0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0" name="Line 69"/>
            <p:cNvSpPr>
              <a:spLocks noChangeShapeType="1"/>
            </p:cNvSpPr>
            <p:nvPr/>
          </p:nvSpPr>
          <p:spPr bwMode="auto">
            <a:xfrm>
              <a:off x="912" y="3294"/>
              <a:ext cx="240" cy="1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2388" name="Group 70"/>
          <p:cNvGrpSpPr>
            <a:grpSpLocks/>
          </p:cNvGrpSpPr>
          <p:nvPr/>
        </p:nvGrpSpPr>
        <p:grpSpPr bwMode="auto">
          <a:xfrm>
            <a:off x="2743200" y="2100263"/>
            <a:ext cx="406400" cy="333375"/>
            <a:chOff x="4414" y="1822"/>
            <a:chExt cx="256" cy="210"/>
          </a:xfrm>
        </p:grpSpPr>
        <p:sp>
          <p:nvSpPr>
            <p:cNvPr id="142396" name="AutoShape 71"/>
            <p:cNvSpPr>
              <a:spLocks noChangeAspect="1" noChangeArrowheads="1"/>
            </p:cNvSpPr>
            <p:nvPr/>
          </p:nvSpPr>
          <p:spPr bwMode="auto">
            <a:xfrm>
              <a:off x="4414" y="182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0 km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2397" name="Line 72"/>
            <p:cNvSpPr>
              <a:spLocks noChangeAspect="1" noChangeShapeType="1"/>
            </p:cNvSpPr>
            <p:nvPr/>
          </p:nvSpPr>
          <p:spPr bwMode="auto">
            <a:xfrm>
              <a:off x="4542" y="198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2389" name="Group 73"/>
          <p:cNvGrpSpPr>
            <a:grpSpLocks/>
          </p:cNvGrpSpPr>
          <p:nvPr/>
        </p:nvGrpSpPr>
        <p:grpSpPr bwMode="auto">
          <a:xfrm>
            <a:off x="3581400" y="2895600"/>
            <a:ext cx="1219200" cy="609600"/>
            <a:chOff x="3456" y="2677"/>
            <a:chExt cx="773" cy="390"/>
          </a:xfrm>
        </p:grpSpPr>
        <p:sp>
          <p:nvSpPr>
            <p:cNvPr id="142394" name="Freeform 74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395" name="Freeform 75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0150" name="Rectangle 76"/>
          <p:cNvSpPr>
            <a:spLocks noChangeArrowheads="1"/>
          </p:cNvSpPr>
          <p:nvPr/>
        </p:nvSpPr>
        <p:spPr bwMode="auto">
          <a:xfrm>
            <a:off x="5638800" y="2438400"/>
            <a:ext cx="32004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CA" altLang="en-US" sz="2800" i="0"/>
              <a:t>If the key is contained in the original list,</a:t>
            </a:r>
            <a:endParaRPr lang="en-US" altLang="en-US" sz="2800" i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 i="0"/>
              <a:t>   </a:t>
            </a:r>
            <a:r>
              <a:rPr lang="en-CA" altLang="en-US" sz="2800" i="0"/>
              <a:t> then the key is </a:t>
            </a:r>
            <a:r>
              <a:rPr lang="en-US" altLang="en-US" sz="2800" i="0"/>
              <a:t>at this location.</a:t>
            </a:r>
          </a:p>
          <a:p>
            <a:pPr eaLnBrk="1" hangingPunct="1">
              <a:lnSpc>
                <a:spcPct val="90000"/>
              </a:lnSpc>
            </a:pPr>
            <a:endParaRPr lang="en-CA" altLang="en-US" sz="2800" i="0"/>
          </a:p>
        </p:txBody>
      </p:sp>
      <p:sp>
        <p:nvSpPr>
          <p:cNvPr id="260151" name="AutoShape 77"/>
          <p:cNvSpPr>
            <a:spLocks noChangeArrowheads="1"/>
          </p:cNvSpPr>
          <p:nvPr/>
        </p:nvSpPr>
        <p:spPr bwMode="auto">
          <a:xfrm>
            <a:off x="4800600" y="3476625"/>
            <a:ext cx="990600" cy="485775"/>
          </a:xfrm>
          <a:prstGeom prst="rightArrow">
            <a:avLst>
              <a:gd name="adj1" fmla="val 50000"/>
              <a:gd name="adj2" fmla="val 50980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42392" name="Text Box 78"/>
          <p:cNvSpPr txBox="1">
            <a:spLocks noChangeArrowheads="1"/>
          </p:cNvSpPr>
          <p:nvPr/>
        </p:nvSpPr>
        <p:spPr bwMode="auto">
          <a:xfrm>
            <a:off x="1341438" y="914400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36" name="Rectangle 76"/>
          <p:cNvSpPr>
            <a:spLocks noChangeArrowheads="1"/>
          </p:cNvSpPr>
          <p:nvPr/>
        </p:nvSpPr>
        <p:spPr bwMode="auto">
          <a:xfrm>
            <a:off x="1295400" y="5029200"/>
            <a:ext cx="7551738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indent="0" eaLnBrk="1" hangingPunct="1">
              <a:lnSpc>
                <a:spcPct val="90000"/>
              </a:lnSpc>
              <a:buFontTx/>
              <a:buNone/>
              <a:defRPr/>
            </a:pPr>
            <a:r>
              <a:rPr lang="en-CA" altLang="en-US" sz="2800" i="0" dirty="0"/>
              <a:t>Check this location.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CA" altLang="en-US" sz="2800" i="0" dirty="0"/>
              <a:t>If it’s the key, then you have found it.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CA" altLang="en-US" sz="2800" i="0" dirty="0"/>
              <a:t>If it’s not, then</a:t>
            </a:r>
          </a:p>
          <a:p>
            <a:pPr marL="0" indent="0" eaLnBrk="1" hangingPunct="1">
              <a:lnSpc>
                <a:spcPct val="90000"/>
              </a:lnSpc>
              <a:buFontTx/>
              <a:buNone/>
              <a:defRPr/>
            </a:pPr>
            <a:r>
              <a:rPr lang="en-CA" altLang="en-US" sz="2800" i="0" dirty="0"/>
              <a:t>      it was not in the original list.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0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0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00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00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0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0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0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0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0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0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099" grpId="0" build="p"/>
      <p:bldP spid="260150" grpId="0"/>
      <p:bldP spid="26015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title"/>
          </p:nvPr>
        </p:nvSpPr>
        <p:spPr>
          <a:xfrm>
            <a:off x="990600" y="-228600"/>
            <a:ext cx="7772400" cy="1143000"/>
          </a:xfrm>
          <a:noFill/>
        </p:spPr>
        <p:txBody>
          <a:bodyPr/>
          <a:lstStyle/>
          <a:p>
            <a:pPr eaLnBrk="1" hangingPunct="1">
              <a:lnSpc>
                <a:spcPct val="65000"/>
              </a:lnSpc>
            </a:pPr>
            <a:r>
              <a:rPr lang="en-US" altLang="en-US" sz="3200"/>
              <a:t>A Sequence of Actions</a:t>
            </a:r>
            <a:endParaRPr lang="en-CA" altLang="en-US" sz="3200"/>
          </a:p>
        </p:txBody>
      </p:sp>
      <p:sp>
        <p:nvSpPr>
          <p:cNvPr id="25604" name="Rectangle 5"/>
          <p:cNvSpPr>
            <a:spLocks noChangeArrowheads="1"/>
          </p:cNvSpPr>
          <p:nvPr/>
        </p:nvSpPr>
        <p:spPr bwMode="auto">
          <a:xfrm>
            <a:off x="228600" y="13716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 Input has 3 numbers.”</a:t>
            </a:r>
            <a:endParaRPr lang="en-US" altLang="en-US" sz="2400" i="0">
              <a:solidFill>
                <a:srgbClr val="33CC33"/>
              </a:solidFill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685800" y="21431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</p:txBody>
      </p:sp>
      <p:sp>
        <p:nvSpPr>
          <p:cNvPr id="25606" name="Rectangle 10"/>
          <p:cNvSpPr>
            <a:spLocks noChangeArrowheads="1"/>
          </p:cNvSpPr>
          <p:nvPr/>
        </p:nvSpPr>
        <p:spPr bwMode="auto">
          <a:xfrm>
            <a:off x="685800" y="35814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</p:txBody>
      </p:sp>
      <p:sp>
        <p:nvSpPr>
          <p:cNvPr id="25607" name="Rectangle 11"/>
          <p:cNvSpPr>
            <a:spLocks noChangeArrowheads="1"/>
          </p:cNvSpPr>
          <p:nvPr/>
        </p:nvSpPr>
        <p:spPr bwMode="auto">
          <a:xfrm>
            <a:off x="742950" y="51054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228600" y="973138"/>
            <a:ext cx="5105400" cy="4968875"/>
            <a:chOff x="144" y="613"/>
            <a:chExt cx="3216" cy="3130"/>
          </a:xfrm>
        </p:grpSpPr>
        <p:sp>
          <p:nvSpPr>
            <p:cNvPr id="25613" name="Rectangle 4"/>
            <p:cNvSpPr>
              <a:spLocks noChangeArrowheads="1"/>
            </p:cNvSpPr>
            <p:nvPr/>
          </p:nvSpPr>
          <p:spPr bwMode="auto">
            <a:xfrm>
              <a:off x="144" y="613"/>
              <a:ext cx="10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Max( a,b,c )</a:t>
              </a:r>
            </a:p>
          </p:txBody>
        </p:sp>
        <p:sp>
          <p:nvSpPr>
            <p:cNvPr id="25614" name="Rectangle 6"/>
            <p:cNvSpPr>
              <a:spLocks noChangeArrowheads="1"/>
            </p:cNvSpPr>
            <p:nvPr/>
          </p:nvSpPr>
          <p:spPr bwMode="auto">
            <a:xfrm>
              <a:off x="468" y="1604"/>
              <a:ext cx="2880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if(  b&gt;m )</a:t>
              </a:r>
              <a:br>
                <a:rPr lang="en-CA" altLang="en-US" sz="2400" i="0">
                  <a:solidFill>
                    <a:schemeClr val="bg2"/>
                  </a:solidFill>
                </a:rPr>
              </a:br>
              <a:r>
                <a:rPr lang="en-CA" altLang="en-US" sz="2400" i="0">
                  <a:solidFill>
                    <a:schemeClr val="bg2"/>
                  </a:solidFill>
                </a:rPr>
                <a:t>      m = b</a:t>
              </a:r>
              <a:br>
                <a:rPr lang="en-CA" altLang="en-US" sz="2400" i="0">
                  <a:solidFill>
                    <a:schemeClr val="bg2"/>
                  </a:solidFill>
                </a:rPr>
              </a:br>
              <a:r>
                <a:rPr lang="en-US" altLang="en-US" sz="2400" i="0">
                  <a:solidFill>
                    <a:schemeClr val="bg2"/>
                  </a:solidFill>
                </a:rPr>
                <a:t>endif</a:t>
              </a:r>
            </a:p>
          </p:txBody>
        </p:sp>
        <p:sp>
          <p:nvSpPr>
            <p:cNvPr id="25615" name="Rectangle 8"/>
            <p:cNvSpPr>
              <a:spLocks noChangeArrowheads="1"/>
            </p:cNvSpPr>
            <p:nvPr/>
          </p:nvSpPr>
          <p:spPr bwMode="auto">
            <a:xfrm>
              <a:off x="468" y="1094"/>
              <a:ext cx="28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m = a</a:t>
              </a:r>
              <a:r>
                <a:rPr lang="en-CA" altLang="en-US" sz="2400">
                  <a:solidFill>
                    <a:schemeClr val="bg2"/>
                  </a:solidFill>
                </a:rPr>
                <a:t> </a:t>
              </a:r>
              <a:endParaRPr lang="en-US" altLang="en-US" sz="2400">
                <a:solidFill>
                  <a:schemeClr val="bg2"/>
                </a:solidFill>
              </a:endParaRPr>
            </a:p>
          </p:txBody>
        </p:sp>
        <p:sp>
          <p:nvSpPr>
            <p:cNvPr id="25616" name="Rectangle 9"/>
            <p:cNvSpPr>
              <a:spLocks noChangeArrowheads="1"/>
            </p:cNvSpPr>
            <p:nvPr/>
          </p:nvSpPr>
          <p:spPr bwMode="auto">
            <a:xfrm>
              <a:off x="480" y="2510"/>
              <a:ext cx="2880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if(  c&gt;m )</a:t>
              </a:r>
              <a:br>
                <a:rPr lang="en-CA" altLang="en-US" sz="2400" i="0">
                  <a:solidFill>
                    <a:schemeClr val="bg2"/>
                  </a:solidFill>
                </a:rPr>
              </a:br>
              <a:r>
                <a:rPr lang="en-CA" altLang="en-US" sz="2400" i="0">
                  <a:solidFill>
                    <a:schemeClr val="bg2"/>
                  </a:solidFill>
                </a:rPr>
                <a:t>      m = c</a:t>
              </a:r>
              <a:br>
                <a:rPr lang="en-CA" altLang="en-US" sz="2400" i="0">
                  <a:solidFill>
                    <a:schemeClr val="bg2"/>
                  </a:solidFill>
                </a:rPr>
              </a:br>
              <a:r>
                <a:rPr lang="en-US" altLang="en-US" sz="2400" i="0">
                  <a:solidFill>
                    <a:schemeClr val="bg2"/>
                  </a:solidFill>
                </a:rPr>
                <a:t>endif</a:t>
              </a:r>
            </a:p>
          </p:txBody>
        </p:sp>
        <p:sp>
          <p:nvSpPr>
            <p:cNvPr id="25617" name="Rectangle 12"/>
            <p:cNvSpPr>
              <a:spLocks noChangeArrowheads="1"/>
            </p:cNvSpPr>
            <p:nvPr/>
          </p:nvSpPr>
          <p:spPr bwMode="auto">
            <a:xfrm>
              <a:off x="493" y="3455"/>
              <a:ext cx="85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chemeClr val="bg2"/>
                  </a:solidFill>
                </a:rPr>
                <a:t>return(m)</a:t>
              </a:r>
              <a:endParaRPr lang="en-US" altLang="en-US" sz="2400" i="0">
                <a:solidFill>
                  <a:schemeClr val="bg2"/>
                </a:solidFill>
              </a:endParaRPr>
            </a:p>
          </p:txBody>
        </p:sp>
      </p:grpSp>
      <p:sp>
        <p:nvSpPr>
          <p:cNvPr id="25609" name="Rectangle 13"/>
          <p:cNvSpPr>
            <a:spLocks noChangeArrowheads="1"/>
          </p:cNvSpPr>
          <p:nvPr/>
        </p:nvSpPr>
        <p:spPr bwMode="auto">
          <a:xfrm>
            <a:off x="381000" y="5943600"/>
            <a:ext cx="5715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 </a:t>
            </a:r>
            <a:br>
              <a:rPr lang="en-CA" altLang="en-US" sz="2400" i="0">
                <a:solidFill>
                  <a:srgbClr val="33CC33"/>
                </a:solidFill>
              </a:rPr>
            </a:br>
            <a:r>
              <a:rPr lang="en-CA" altLang="en-US" sz="2400" i="0">
                <a:solidFill>
                  <a:srgbClr val="33CC33"/>
                </a:solidFill>
              </a:rPr>
              <a:t>    return max in {a,b,c}”</a:t>
            </a:r>
          </a:p>
        </p:txBody>
      </p:sp>
      <p:sp>
        <p:nvSpPr>
          <p:cNvPr id="25610" name="Rectangle 14"/>
          <p:cNvSpPr>
            <a:spLocks noChangeArrowheads="1"/>
          </p:cNvSpPr>
          <p:nvPr/>
        </p:nvSpPr>
        <p:spPr bwMode="auto">
          <a:xfrm>
            <a:off x="9906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5000"/>
              </a:lnSpc>
              <a:spcBef>
                <a:spcPct val="0"/>
              </a:spcBef>
              <a:buFontTx/>
              <a:buNone/>
            </a:pPr>
            <a:br>
              <a:rPr lang="en-US" altLang="en-US" i="0">
                <a:solidFill>
                  <a:schemeClr val="tx2"/>
                </a:solidFill>
              </a:rPr>
            </a:br>
            <a:r>
              <a:rPr lang="en-US" altLang="en-US" sz="1400" i="0">
                <a:solidFill>
                  <a:schemeClr val="tx2"/>
                </a:solidFill>
              </a:rPr>
              <a:t>vs</a:t>
            </a:r>
            <a:br>
              <a:rPr lang="en-US" altLang="en-US" sz="1400" i="0">
                <a:solidFill>
                  <a:schemeClr val="tx2"/>
                </a:solidFill>
              </a:rPr>
            </a:br>
            <a:r>
              <a:rPr lang="en-US" altLang="en-US" i="0">
                <a:solidFill>
                  <a:schemeClr val="tx2"/>
                </a:solidFill>
              </a:rPr>
              <a:t>A Sequence of Assertions</a:t>
            </a:r>
            <a:endParaRPr lang="en-CA" altLang="en-US" i="0">
              <a:solidFill>
                <a:schemeClr val="tx2"/>
              </a:solidFill>
            </a:endParaRPr>
          </a:p>
        </p:txBody>
      </p:sp>
      <p:pic>
        <p:nvPicPr>
          <p:cNvPr id="25611" name="Picture 15" descr="esh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1219200"/>
            <a:ext cx="44577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4144" name="Text Box 16"/>
          <p:cNvSpPr txBox="1">
            <a:spLocks noChangeArrowheads="1"/>
          </p:cNvSpPr>
          <p:nvPr/>
        </p:nvSpPr>
        <p:spPr bwMode="auto">
          <a:xfrm>
            <a:off x="4267200" y="4724400"/>
            <a:ext cx="48006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It is helpful to have </a:t>
            </a:r>
            <a:br>
              <a:rPr lang="en-US" altLang="en-US" sz="3000" i="0"/>
            </a:br>
            <a:r>
              <a:rPr lang="en-US" altLang="en-US" sz="3000" i="0"/>
              <a:t>different ways of </a:t>
            </a:r>
            <a:br>
              <a:rPr lang="en-US" altLang="en-US" sz="3000" i="0"/>
            </a:br>
            <a:r>
              <a:rPr lang="en-US" altLang="en-US" sz="3000" i="0"/>
              <a:t>looking at it.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4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4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Running Time </a:t>
            </a:r>
            <a:endParaRPr lang="en-CA" altLang="en-US"/>
          </a:p>
        </p:txBody>
      </p:sp>
      <p:sp>
        <p:nvSpPr>
          <p:cNvPr id="262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524000"/>
            <a:ext cx="7772400" cy="1219200"/>
          </a:xfrm>
        </p:spPr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The sub-list is of size </a:t>
            </a:r>
            <a:r>
              <a:rPr lang="en-US" altLang="en-US" sz="2800" i="1"/>
              <a:t>n</a:t>
            </a:r>
            <a:r>
              <a:rPr lang="en-US" altLang="en-US" sz="2800"/>
              <a:t>, </a:t>
            </a:r>
            <a:r>
              <a:rPr lang="en-US" altLang="en-US" sz="2800" i="1" baseline="30000"/>
              <a:t>n</a:t>
            </a:r>
            <a:r>
              <a:rPr lang="en-US" altLang="en-US" sz="2800"/>
              <a:t>/</a:t>
            </a:r>
            <a:r>
              <a:rPr lang="en-US" altLang="en-US" sz="2800" baseline="-25000"/>
              <a:t>2</a:t>
            </a:r>
            <a:r>
              <a:rPr lang="en-US" altLang="en-US" sz="2800"/>
              <a:t>, </a:t>
            </a:r>
            <a:r>
              <a:rPr lang="en-US" altLang="en-US" sz="2800" i="1" baseline="30000"/>
              <a:t>n</a:t>
            </a:r>
            <a:r>
              <a:rPr lang="en-US" altLang="en-US" sz="2800"/>
              <a:t>/</a:t>
            </a:r>
            <a:r>
              <a:rPr lang="en-US" altLang="en-US" sz="2800" baseline="-25000"/>
              <a:t>4</a:t>
            </a:r>
            <a:r>
              <a:rPr lang="en-US" altLang="en-US" sz="2800"/>
              <a:t>, </a:t>
            </a:r>
            <a:r>
              <a:rPr lang="en-US" altLang="en-US" sz="2800" i="1" baseline="30000"/>
              <a:t>n</a:t>
            </a:r>
            <a:r>
              <a:rPr lang="en-US" altLang="en-US" sz="2800"/>
              <a:t>/</a:t>
            </a:r>
            <a:r>
              <a:rPr lang="en-US" altLang="en-US" sz="2800" baseline="-25000"/>
              <a:t>8</a:t>
            </a:r>
            <a:r>
              <a:rPr lang="en-US" altLang="en-US" sz="2800"/>
              <a:t>,…,1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Each step </a:t>
            </a:r>
            <a:r>
              <a:rPr lang="en-CA" altLang="en-US" sz="2400">
                <a:sym typeface="Symbol" pitchFamily="18" charset="2"/>
              </a:rPr>
              <a:t></a:t>
            </a:r>
            <a:r>
              <a:rPr lang="en-US" altLang="en-US" sz="2800"/>
              <a:t>(1) time.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Total =</a:t>
            </a:r>
            <a:r>
              <a:rPr lang="en-US" altLang="en-US">
                <a:cs typeface="Times New Roman" pitchFamily="18" charset="0"/>
              </a:rPr>
              <a:t> </a:t>
            </a:r>
            <a:r>
              <a:rPr lang="en-CA" altLang="en-US" sz="2400">
                <a:sym typeface="Symbol" pitchFamily="18" charset="2"/>
              </a:rPr>
              <a:t></a:t>
            </a:r>
            <a:r>
              <a:rPr lang="en-US" altLang="en-US" sz="2800"/>
              <a:t>(log </a:t>
            </a:r>
            <a:r>
              <a:rPr lang="en-US" altLang="en-US" sz="2800" i="1"/>
              <a:t>n</a:t>
            </a:r>
            <a:r>
              <a:rPr lang="en-US" altLang="en-US" sz="2800"/>
              <a:t>) </a:t>
            </a:r>
          </a:p>
        </p:txBody>
      </p:sp>
      <p:sp>
        <p:nvSpPr>
          <p:cNvPr id="143364" name="Text Box 35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43365" name="Rectangle 36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340005" name="Group 37"/>
          <p:cNvGraphicFramePr>
            <a:graphicFrameLocks noGrp="1"/>
          </p:cNvGraphicFramePr>
          <p:nvPr/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4926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08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4926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3410" name="AutoShape 81"/>
          <p:cNvSpPr>
            <a:spLocks/>
          </p:cNvSpPr>
          <p:nvPr/>
        </p:nvSpPr>
        <p:spPr bwMode="auto">
          <a:xfrm rot="-5400000">
            <a:off x="2800350" y="3486150"/>
            <a:ext cx="228600" cy="3009900"/>
          </a:xfrm>
          <a:prstGeom prst="leftBrace">
            <a:avLst>
              <a:gd name="adj1" fmla="val 109722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43411" name="AutoShape 82"/>
          <p:cNvSpPr>
            <a:spLocks/>
          </p:cNvSpPr>
          <p:nvPr/>
        </p:nvSpPr>
        <p:spPr bwMode="auto">
          <a:xfrm rot="-5400000">
            <a:off x="5734050" y="3676650"/>
            <a:ext cx="228600" cy="2628900"/>
          </a:xfrm>
          <a:prstGeom prst="leftBrace">
            <a:avLst>
              <a:gd name="adj1" fmla="val 958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43412" name="Freeform 83"/>
          <p:cNvSpPr>
            <a:spLocks/>
          </p:cNvSpPr>
          <p:nvPr/>
        </p:nvSpPr>
        <p:spPr bwMode="auto">
          <a:xfrm>
            <a:off x="2133600" y="3657600"/>
            <a:ext cx="2133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413" name="Text Box 84"/>
          <p:cNvSpPr txBox="1">
            <a:spLocks noChangeArrowheads="1"/>
          </p:cNvSpPr>
          <p:nvPr/>
        </p:nvSpPr>
        <p:spPr bwMode="auto">
          <a:xfrm>
            <a:off x="14478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</a:t>
            </a:r>
            <a:r>
              <a:rPr lang="en-CA" altLang="en-US" i="0">
                <a:cs typeface="Times New Roman" pitchFamily="18" charset="0"/>
              </a:rPr>
              <a:t>≤</a:t>
            </a:r>
            <a:r>
              <a:rPr lang="en-US" altLang="en-US" i="0">
                <a:cs typeface="Times New Roman" pitchFamily="18" charset="0"/>
              </a:rPr>
              <a:t>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left half.</a:t>
            </a:r>
            <a:endParaRPr lang="en-CA" altLang="en-US" i="0">
              <a:cs typeface="Times New Roman" pitchFamily="18" charset="0"/>
            </a:endParaRPr>
          </a:p>
        </p:txBody>
      </p:sp>
      <p:sp>
        <p:nvSpPr>
          <p:cNvPr id="143414" name="Text Box 85"/>
          <p:cNvSpPr txBox="1">
            <a:spLocks noChangeArrowheads="1"/>
          </p:cNvSpPr>
          <p:nvPr/>
        </p:nvSpPr>
        <p:spPr bwMode="auto">
          <a:xfrm>
            <a:off x="4648200" y="5257800"/>
            <a:ext cx="236378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If key &gt; mid,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then key is in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cs typeface="Times New Roman" pitchFamily="18" charset="0"/>
              </a:rPr>
              <a:t>right half.</a:t>
            </a:r>
            <a:endParaRPr lang="en-CA" altLang="en-US" i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2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2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2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2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2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2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47" grpId="0" build="p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Code</a:t>
            </a:r>
            <a:endParaRPr lang="en-CA" altLang="en-US" sz="4400" i="0">
              <a:solidFill>
                <a:schemeClr val="tx2"/>
              </a:solidFill>
            </a:endParaRPr>
          </a:p>
        </p:txBody>
      </p:sp>
      <p:pic>
        <p:nvPicPr>
          <p:cNvPr id="144387" name="Picture 4" descr="01-18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346200"/>
            <a:ext cx="5791200" cy="483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30105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4542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4563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4564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64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45638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4563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4564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4564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4564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543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4562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4563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45636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562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4562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2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3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45431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5432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3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543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4562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62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543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4562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562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543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4560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561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4562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62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561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45612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561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4561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1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543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4549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4549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4560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60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60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4559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9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9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45493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549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4558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8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8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4557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7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7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4556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7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7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4556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6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6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4555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5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5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9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4554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4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4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4553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3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3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4552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3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3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4552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2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2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4551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1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1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50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4550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4550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0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0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50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543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4547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4547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4548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8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4548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4548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4548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4547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4547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4547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4547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4547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7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543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4545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4545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546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4546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6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6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6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7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7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546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46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6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46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6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4545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4545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4545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4545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4545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5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544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4545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4545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544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4544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4544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44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544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4544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4544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4544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544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Study:</a:t>
            </a:r>
            <a:endParaRPr lang="en-CA" altLang="en-US"/>
          </a:p>
        </p:txBody>
      </p:sp>
      <p:sp>
        <p:nvSpPr>
          <p:cNvPr id="1464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Many experienced programmers were asked to code up binary search.</a:t>
            </a:r>
            <a:endParaRPr lang="en-CA" altLang="en-US"/>
          </a:p>
        </p:txBody>
      </p:sp>
      <p:sp>
        <p:nvSpPr>
          <p:cNvPr id="146436" name="Text Box 4"/>
          <p:cNvSpPr txBox="1">
            <a:spLocks noChangeArrowheads="1"/>
          </p:cNvSpPr>
          <p:nvPr/>
        </p:nvSpPr>
        <p:spPr bwMode="auto">
          <a:xfrm>
            <a:off x="3810000" y="3733800"/>
            <a:ext cx="5133975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80% got it wrong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Good thing is was not for a nuclear power plant.</a:t>
            </a:r>
          </a:p>
        </p:txBody>
      </p:sp>
      <p:pic>
        <p:nvPicPr>
          <p:cNvPr id="146437" name="Picture 5" descr="j017443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7775" y="3048000"/>
            <a:ext cx="2714625" cy="364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Moral</a:t>
            </a:r>
            <a:endParaRPr lang="en-CA" altLang="en-US"/>
          </a:p>
        </p:txBody>
      </p:sp>
      <p:sp>
        <p:nvSpPr>
          <p:cNvPr id="1576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Use the loop invariant method to think about algorithms.</a:t>
            </a:r>
          </a:p>
          <a:p>
            <a:pPr eaLnBrk="1" hangingPunct="1"/>
            <a:r>
              <a:rPr lang="en-US" altLang="en-US"/>
              <a:t>Be careful with your definitions.</a:t>
            </a:r>
          </a:p>
          <a:p>
            <a:pPr eaLnBrk="1" hangingPunct="1"/>
            <a:r>
              <a:rPr lang="en-US" altLang="en-US"/>
              <a:t>Be sure that the loop invariant is always maintained.</a:t>
            </a:r>
          </a:p>
          <a:p>
            <a:pPr eaLnBrk="1" hangingPunct="1"/>
            <a:r>
              <a:rPr lang="en-US" altLang="en-US"/>
              <a:t>Be sure progress is always made.</a:t>
            </a:r>
            <a:endParaRPr lang="en-CA" altLang="en-US"/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752600"/>
            <a:ext cx="7772400" cy="2209800"/>
          </a:xfrm>
        </p:spPr>
        <p:txBody>
          <a:bodyPr/>
          <a:lstStyle/>
          <a:p>
            <a:pPr eaLnBrk="1" hangingPunct="1"/>
            <a:r>
              <a:rPr lang="en-US" altLang="en-US"/>
              <a:t>Loop Invariants </a:t>
            </a:r>
            <a:br>
              <a:rPr lang="en-US" altLang="en-US"/>
            </a:br>
            <a:r>
              <a:rPr lang="en-US" altLang="en-US"/>
              <a:t>for</a:t>
            </a:r>
            <a:br>
              <a:rPr lang="en-US" altLang="en-US"/>
            </a:br>
            <a:r>
              <a:rPr lang="en-US" altLang="en-US"/>
              <a:t>Iterative Algorithms</a:t>
            </a:r>
            <a:endParaRPr lang="en-CA" altLang="en-US"/>
          </a:p>
        </p:txBody>
      </p:sp>
      <p:sp>
        <p:nvSpPr>
          <p:cNvPr id="1587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4419600"/>
            <a:ext cx="6400800" cy="17526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second</a:t>
            </a:r>
          </a:p>
          <a:p>
            <a:pPr eaLnBrk="1" hangingPunct="1"/>
            <a:r>
              <a:rPr lang="en-US" altLang="en-US"/>
              <a:t>Binary Search like</a:t>
            </a:r>
          </a:p>
          <a:p>
            <a:pPr eaLnBrk="1" hangingPunct="1"/>
            <a:r>
              <a:rPr lang="en-US" altLang="en-US"/>
              <a:t>example</a:t>
            </a:r>
            <a:endParaRPr lang="en-CA" altLang="en-US"/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90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59752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59753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59754" name="AutoShape 9"/>
            <p:cNvCxnSpPr>
              <a:cxnSpLocks noChangeShapeType="1"/>
              <a:stCxn id="159752" idx="4"/>
              <a:endCxn id="159753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55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59756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59757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59758" name="AutoShape 13"/>
            <p:cNvCxnSpPr>
              <a:cxnSpLocks noChangeShapeType="1"/>
              <a:stCxn id="159755" idx="4"/>
              <a:endCxn id="159756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59" name="AutoShape 14"/>
            <p:cNvCxnSpPr>
              <a:cxnSpLocks noChangeShapeType="1"/>
              <a:stCxn id="159755" idx="4"/>
              <a:endCxn id="159757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60" name="AutoShape 15"/>
            <p:cNvCxnSpPr>
              <a:cxnSpLocks noChangeShapeType="1"/>
              <a:stCxn id="159753" idx="4"/>
              <a:endCxn id="159755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61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59762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59763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59764" name="AutoShape 19"/>
            <p:cNvCxnSpPr>
              <a:cxnSpLocks noChangeShapeType="1"/>
              <a:stCxn id="159761" idx="4"/>
              <a:endCxn id="159762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65" name="AutoShape 20"/>
            <p:cNvCxnSpPr>
              <a:cxnSpLocks noChangeShapeType="1"/>
              <a:stCxn id="159761" idx="4"/>
              <a:endCxn id="159763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66" name="AutoShape 21"/>
            <p:cNvCxnSpPr>
              <a:cxnSpLocks noChangeShapeType="1"/>
              <a:stCxn id="159753" idx="4"/>
              <a:endCxn id="159761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67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59768" name="AutoShape 23"/>
            <p:cNvCxnSpPr>
              <a:cxnSpLocks noChangeShapeType="1"/>
              <a:stCxn id="159752" idx="4"/>
              <a:endCxn id="159767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69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59770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59771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59772" name="AutoShape 27"/>
            <p:cNvCxnSpPr>
              <a:cxnSpLocks noChangeShapeType="1"/>
              <a:stCxn id="159769" idx="4"/>
              <a:endCxn id="159770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73" name="AutoShape 28"/>
            <p:cNvCxnSpPr>
              <a:cxnSpLocks noChangeShapeType="1"/>
              <a:stCxn id="159769" idx="4"/>
              <a:endCxn id="159771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74" name="AutoShape 29"/>
            <p:cNvCxnSpPr>
              <a:cxnSpLocks noChangeShapeType="1"/>
              <a:stCxn id="159767" idx="4"/>
              <a:endCxn id="159769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9775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59776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59777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59778" name="AutoShape 33"/>
            <p:cNvCxnSpPr>
              <a:cxnSpLocks noChangeShapeType="1"/>
              <a:stCxn id="159775" idx="4"/>
              <a:endCxn id="159776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79" name="AutoShape 34"/>
            <p:cNvCxnSpPr>
              <a:cxnSpLocks noChangeShapeType="1"/>
              <a:stCxn id="159775" idx="4"/>
              <a:endCxn id="159777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80" name="AutoShape 35"/>
            <p:cNvCxnSpPr>
              <a:cxnSpLocks noChangeShapeType="1"/>
              <a:stCxn id="159767" idx="4"/>
              <a:endCxn id="159775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59747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sp>
        <p:nvSpPr>
          <p:cNvPr id="78" name="Rectangle 33"/>
          <p:cNvSpPr>
            <a:spLocks noChangeArrowheads="1"/>
          </p:cNvSpPr>
          <p:nvPr/>
        </p:nvSpPr>
        <p:spPr bwMode="auto">
          <a:xfrm>
            <a:off x="685800" y="6096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0"/>
              <a:t>&lt;preCond&gt;</a:t>
            </a:r>
          </a:p>
          <a:p>
            <a:pPr lvl="1" eaLnBrk="1" hangingPunct="1"/>
            <a:r>
              <a:rPr lang="en-US" altLang="en-US" i="0"/>
              <a:t>Key       </a:t>
            </a:r>
            <a:r>
              <a:rPr lang="en-US" altLang="en-US" i="0">
                <a:solidFill>
                  <a:schemeClr val="accent2"/>
                </a:solidFill>
              </a:rPr>
              <a:t>17</a:t>
            </a:r>
          </a:p>
          <a:p>
            <a:pPr lvl="1" eaLnBrk="1" hangingPunct="1"/>
            <a:r>
              <a:rPr lang="en-US" altLang="en-US" i="0"/>
              <a:t>A binary search tree.</a:t>
            </a:r>
          </a:p>
        </p:txBody>
      </p:sp>
      <p:sp>
        <p:nvSpPr>
          <p:cNvPr id="79" name="Rectangle 33"/>
          <p:cNvSpPr>
            <a:spLocks noChangeArrowheads="1"/>
          </p:cNvSpPr>
          <p:nvPr/>
        </p:nvSpPr>
        <p:spPr bwMode="auto">
          <a:xfrm>
            <a:off x="609600" y="5549900"/>
            <a:ext cx="77724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i="0"/>
              <a:t>&lt;postCond&gt;</a:t>
            </a:r>
          </a:p>
          <a:p>
            <a:pPr lvl="1" eaLnBrk="1" hangingPunct="1"/>
            <a:r>
              <a:rPr lang="en-US" altLang="en-US" i="0"/>
              <a:t>Find key in BST (if there).</a:t>
            </a:r>
          </a:p>
        </p:txBody>
      </p:sp>
      <p:sp>
        <p:nvSpPr>
          <p:cNvPr id="80" name="Freeform 34"/>
          <p:cNvSpPr>
            <a:spLocks/>
          </p:cNvSpPr>
          <p:nvPr/>
        </p:nvSpPr>
        <p:spPr bwMode="auto">
          <a:xfrm>
            <a:off x="1589088" y="4333875"/>
            <a:ext cx="661987" cy="1762125"/>
          </a:xfrm>
          <a:custGeom>
            <a:avLst/>
            <a:gdLst>
              <a:gd name="T0" fmla="*/ 2147483647 w 834"/>
              <a:gd name="T1" fmla="*/ 2147483647 h 1416"/>
              <a:gd name="T2" fmla="*/ 2147483647 w 834"/>
              <a:gd name="T3" fmla="*/ 2147483647 h 1416"/>
              <a:gd name="T4" fmla="*/ 2147483647 w 834"/>
              <a:gd name="T5" fmla="*/ 2147483647 h 1416"/>
              <a:gd name="T6" fmla="*/ 2147483647 w 834"/>
              <a:gd name="T7" fmla="*/ 2147483647 h 1416"/>
              <a:gd name="T8" fmla="*/ 0 60000 65536"/>
              <a:gd name="T9" fmla="*/ 0 60000 65536"/>
              <a:gd name="T10" fmla="*/ 0 60000 65536"/>
              <a:gd name="T11" fmla="*/ 0 60000 65536"/>
              <a:gd name="T12" fmla="*/ 0 w 834"/>
              <a:gd name="T13" fmla="*/ 0 h 1416"/>
              <a:gd name="T14" fmla="*/ 834 w 834"/>
              <a:gd name="T15" fmla="*/ 1416 h 141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34" h="1416">
                <a:moveTo>
                  <a:pt x="151" y="1416"/>
                </a:moveTo>
                <a:cubicBezTo>
                  <a:pt x="141" y="1235"/>
                  <a:pt x="0" y="555"/>
                  <a:pt x="93" y="327"/>
                </a:cubicBezTo>
                <a:cubicBezTo>
                  <a:pt x="186" y="99"/>
                  <a:pt x="590" y="100"/>
                  <a:pt x="712" y="50"/>
                </a:cubicBezTo>
                <a:cubicBezTo>
                  <a:pt x="834" y="0"/>
                  <a:pt x="800" y="30"/>
                  <a:pt x="823" y="24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2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60796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60797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60798" name="AutoShape 9"/>
            <p:cNvCxnSpPr>
              <a:cxnSpLocks noChangeShapeType="1"/>
              <a:stCxn id="160796" idx="4"/>
              <a:endCxn id="160797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799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60800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60801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60802" name="AutoShape 13"/>
            <p:cNvCxnSpPr>
              <a:cxnSpLocks noChangeShapeType="1"/>
              <a:stCxn id="160799" idx="4"/>
              <a:endCxn id="160800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03" name="AutoShape 14"/>
            <p:cNvCxnSpPr>
              <a:cxnSpLocks noChangeShapeType="1"/>
              <a:stCxn id="160799" idx="4"/>
              <a:endCxn id="160801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04" name="AutoShape 15"/>
            <p:cNvCxnSpPr>
              <a:cxnSpLocks noChangeShapeType="1"/>
              <a:stCxn id="160797" idx="4"/>
              <a:endCxn id="160799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805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60806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60807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60808" name="AutoShape 19"/>
            <p:cNvCxnSpPr>
              <a:cxnSpLocks noChangeShapeType="1"/>
              <a:stCxn id="160805" idx="4"/>
              <a:endCxn id="160806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09" name="AutoShape 20"/>
            <p:cNvCxnSpPr>
              <a:cxnSpLocks noChangeShapeType="1"/>
              <a:stCxn id="160805" idx="4"/>
              <a:endCxn id="160807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10" name="AutoShape 21"/>
            <p:cNvCxnSpPr>
              <a:cxnSpLocks noChangeShapeType="1"/>
              <a:stCxn id="160797" idx="4"/>
              <a:endCxn id="160805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811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60812" name="AutoShape 23"/>
            <p:cNvCxnSpPr>
              <a:cxnSpLocks noChangeShapeType="1"/>
              <a:stCxn id="160796" idx="4"/>
              <a:endCxn id="160811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813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60814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60815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60816" name="AutoShape 27"/>
            <p:cNvCxnSpPr>
              <a:cxnSpLocks noChangeShapeType="1"/>
              <a:stCxn id="160813" idx="4"/>
              <a:endCxn id="160814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17" name="AutoShape 28"/>
            <p:cNvCxnSpPr>
              <a:cxnSpLocks noChangeShapeType="1"/>
              <a:stCxn id="160813" idx="4"/>
              <a:endCxn id="160815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18" name="AutoShape 29"/>
            <p:cNvCxnSpPr>
              <a:cxnSpLocks noChangeShapeType="1"/>
              <a:stCxn id="160811" idx="4"/>
              <a:endCxn id="160813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0819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60820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60821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60822" name="AutoShape 33"/>
            <p:cNvCxnSpPr>
              <a:cxnSpLocks noChangeShapeType="1"/>
              <a:stCxn id="160819" idx="4"/>
              <a:endCxn id="160820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23" name="AutoShape 34"/>
            <p:cNvCxnSpPr>
              <a:cxnSpLocks noChangeShapeType="1"/>
              <a:stCxn id="160819" idx="4"/>
              <a:endCxn id="160821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824" name="AutoShape 35"/>
            <p:cNvCxnSpPr>
              <a:cxnSpLocks noChangeShapeType="1"/>
              <a:stCxn id="160811" idx="4"/>
              <a:endCxn id="160819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0771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752600" y="3594100"/>
            <a:ext cx="2667000" cy="1816100"/>
            <a:chOff x="1752600" y="3594100"/>
            <a:chExt cx="2667000" cy="1816100"/>
          </a:xfrm>
        </p:grpSpPr>
        <p:sp>
          <p:nvSpPr>
            <p:cNvPr id="160792" name="AutoShape 156"/>
            <p:cNvSpPr>
              <a:spLocks noChangeArrowheads="1"/>
            </p:cNvSpPr>
            <p:nvPr/>
          </p:nvSpPr>
          <p:spPr bwMode="auto">
            <a:xfrm>
              <a:off x="1752600" y="4038600"/>
              <a:ext cx="1447800" cy="1371600"/>
            </a:xfrm>
            <a:prstGeom prst="triangle">
              <a:avLst>
                <a:gd name="adj" fmla="val 5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>
                <a:solidFill>
                  <a:schemeClr val="bg2"/>
                </a:solidFill>
              </a:endParaRPr>
            </a:p>
          </p:txBody>
        </p:sp>
        <p:sp>
          <p:nvSpPr>
            <p:cNvPr id="160793" name="AutoShape 157"/>
            <p:cNvSpPr>
              <a:spLocks noChangeArrowheads="1"/>
            </p:cNvSpPr>
            <p:nvPr/>
          </p:nvSpPr>
          <p:spPr bwMode="auto">
            <a:xfrm>
              <a:off x="2971800" y="4038600"/>
              <a:ext cx="1447800" cy="1371600"/>
            </a:xfrm>
            <a:prstGeom prst="triangle">
              <a:avLst>
                <a:gd name="adj" fmla="val 50000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>
                <a:solidFill>
                  <a:schemeClr val="bg2"/>
                </a:solidFill>
              </a:endParaRPr>
            </a:p>
          </p:txBody>
        </p:sp>
        <p:sp>
          <p:nvSpPr>
            <p:cNvPr id="160794" name="Text Box 35"/>
            <p:cNvSpPr txBox="1">
              <a:spLocks noChangeArrowheads="1"/>
            </p:cNvSpPr>
            <p:nvPr/>
          </p:nvSpPr>
          <p:spPr bwMode="auto">
            <a:xfrm>
              <a:off x="2613225" y="3610518"/>
              <a:ext cx="261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cs typeface="Times New Roman" pitchFamily="18" charset="0"/>
                </a:rPr>
                <a:t>≤</a:t>
              </a:r>
            </a:p>
          </p:txBody>
        </p:sp>
        <p:sp>
          <p:nvSpPr>
            <p:cNvPr id="160795" name="Text Box 36"/>
            <p:cNvSpPr txBox="1">
              <a:spLocks noChangeArrowheads="1"/>
            </p:cNvSpPr>
            <p:nvPr/>
          </p:nvSpPr>
          <p:spPr bwMode="auto">
            <a:xfrm>
              <a:off x="3218286" y="3594100"/>
              <a:ext cx="2615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cs typeface="Times New Roman" pitchFamily="18" charset="0"/>
                </a:rPr>
                <a:t>≤</a:t>
              </a:r>
            </a:p>
          </p:txBody>
        </p:sp>
      </p:grpSp>
      <p:sp>
        <p:nvSpPr>
          <p:cNvPr id="58" name="Rectangle 32"/>
          <p:cNvSpPr>
            <a:spLocks noChangeArrowheads="1"/>
          </p:cNvSpPr>
          <p:nvPr/>
        </p:nvSpPr>
        <p:spPr bwMode="auto">
          <a:xfrm>
            <a:off x="76200" y="1552575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>
                <a:cs typeface="Times New Roman" pitchFamily="18" charset="0"/>
              </a:rPr>
              <a:t>Its left children</a:t>
            </a:r>
            <a:r>
              <a:rPr lang="en-US" altLang="en-US" sz="2800" i="0">
                <a:solidFill>
                  <a:schemeClr val="hlink"/>
                </a:solidFill>
                <a:cs typeface="Times New Roman" pitchFamily="18" charset="0"/>
              </a:rPr>
              <a:t>  </a:t>
            </a:r>
            <a:r>
              <a:rPr lang="en-CA" altLang="en-US" sz="2800" i="0">
                <a:cs typeface="Times New Roman" pitchFamily="18" charset="0"/>
              </a:rPr>
              <a:t>≤</a:t>
            </a:r>
            <a:r>
              <a:rPr lang="en-US" altLang="en-US" sz="2800" i="0">
                <a:cs typeface="Times New Roman" pitchFamily="18" charset="0"/>
              </a:rPr>
              <a:t> </a:t>
            </a:r>
            <a:r>
              <a:rPr lang="en-US" altLang="en-US" sz="2800" i="0"/>
              <a:t> Any node  </a:t>
            </a:r>
            <a:r>
              <a:rPr lang="en-CA" altLang="en-US" sz="2800" i="0">
                <a:cs typeface="Times New Roman" pitchFamily="18" charset="0"/>
              </a:rPr>
              <a:t>≤</a:t>
            </a:r>
            <a:r>
              <a:rPr lang="en-CA" altLang="en-US" sz="2800" i="0">
                <a:solidFill>
                  <a:schemeClr val="hlink"/>
                </a:solidFill>
                <a:cs typeface="Times New Roman" pitchFamily="18" charset="0"/>
              </a:rPr>
              <a:t>  </a:t>
            </a:r>
            <a:r>
              <a:rPr lang="en-US" altLang="en-US" sz="2800" i="0">
                <a:cs typeface="Times New Roman" pitchFamily="18" charset="0"/>
              </a:rPr>
              <a:t>Its right children</a:t>
            </a:r>
            <a:r>
              <a:rPr lang="en-US" altLang="en-US" sz="2800" i="0">
                <a:solidFill>
                  <a:schemeClr val="hlink"/>
                </a:solidFill>
                <a:cs typeface="Times New Roman" pitchFamily="18" charset="0"/>
              </a:rPr>
              <a:t> </a:t>
            </a:r>
            <a:endParaRPr lang="en-CA" altLang="en-US" sz="2800" i="0"/>
          </a:p>
        </p:txBody>
      </p:sp>
      <p:grpSp>
        <p:nvGrpSpPr>
          <p:cNvPr id="59" name="Group 58"/>
          <p:cNvGrpSpPr>
            <a:grpSpLocks/>
          </p:cNvGrpSpPr>
          <p:nvPr/>
        </p:nvGrpSpPr>
        <p:grpSpPr bwMode="auto">
          <a:xfrm>
            <a:off x="1114425" y="685800"/>
            <a:ext cx="4545013" cy="749300"/>
            <a:chOff x="1114425" y="619125"/>
            <a:chExt cx="4545509" cy="749300"/>
          </a:xfrm>
        </p:grpSpPr>
        <p:sp>
          <p:nvSpPr>
            <p:cNvPr id="160776" name="Text Box 18"/>
            <p:cNvSpPr txBox="1">
              <a:spLocks noChangeArrowheads="1"/>
            </p:cNvSpPr>
            <p:nvPr/>
          </p:nvSpPr>
          <p:spPr bwMode="auto">
            <a:xfrm>
              <a:off x="2007972" y="698157"/>
              <a:ext cx="365196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Data Structure Invariant</a:t>
              </a:r>
              <a:endParaRPr lang="en-CA" altLang="en-US" sz="2800" i="0" baseline="-25000"/>
            </a:p>
          </p:txBody>
        </p:sp>
        <p:grpSp>
          <p:nvGrpSpPr>
            <p:cNvPr id="160777" name="Group 727"/>
            <p:cNvGrpSpPr>
              <a:grpSpLocks/>
            </p:cNvGrpSpPr>
            <p:nvPr/>
          </p:nvGrpSpPr>
          <p:grpSpPr bwMode="auto">
            <a:xfrm>
              <a:off x="1114425" y="619125"/>
              <a:ext cx="747713" cy="749300"/>
              <a:chOff x="1224" y="2539"/>
              <a:chExt cx="2280" cy="1785"/>
            </a:xfrm>
          </p:grpSpPr>
          <p:sp>
            <p:nvSpPr>
              <p:cNvPr id="160778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0779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60780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60785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6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7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8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9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90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91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0781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60782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3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784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60775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AutoShape 2" descr="Green marble"/>
          <p:cNvSpPr>
            <a:spLocks noChangeArrowheads="1"/>
          </p:cNvSpPr>
          <p:nvPr/>
        </p:nvSpPr>
        <p:spPr bwMode="auto">
          <a:xfrm>
            <a:off x="1752600" y="3048000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61795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61820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61821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61822" name="AutoShape 9"/>
            <p:cNvCxnSpPr>
              <a:cxnSpLocks noChangeShapeType="1"/>
              <a:stCxn id="161820" idx="4"/>
              <a:endCxn id="161821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23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61824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61825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61826" name="AutoShape 13"/>
            <p:cNvCxnSpPr>
              <a:cxnSpLocks noChangeShapeType="1"/>
              <a:stCxn id="161823" idx="4"/>
              <a:endCxn id="161824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7" name="AutoShape 14"/>
            <p:cNvCxnSpPr>
              <a:cxnSpLocks noChangeShapeType="1"/>
              <a:stCxn id="161823" idx="4"/>
              <a:endCxn id="161825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28" name="AutoShape 15"/>
            <p:cNvCxnSpPr>
              <a:cxnSpLocks noChangeShapeType="1"/>
              <a:stCxn id="161821" idx="4"/>
              <a:endCxn id="161823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29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61830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61831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61832" name="AutoShape 19"/>
            <p:cNvCxnSpPr>
              <a:cxnSpLocks noChangeShapeType="1"/>
              <a:stCxn id="161829" idx="4"/>
              <a:endCxn id="161830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33" name="AutoShape 20"/>
            <p:cNvCxnSpPr>
              <a:cxnSpLocks noChangeShapeType="1"/>
              <a:stCxn id="161829" idx="4"/>
              <a:endCxn id="161831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34" name="AutoShape 21"/>
            <p:cNvCxnSpPr>
              <a:cxnSpLocks noChangeShapeType="1"/>
              <a:stCxn id="161821" idx="4"/>
              <a:endCxn id="161829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35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61836" name="AutoShape 23"/>
            <p:cNvCxnSpPr>
              <a:cxnSpLocks noChangeShapeType="1"/>
              <a:stCxn id="161820" idx="4"/>
              <a:endCxn id="161835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37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61838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61839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61840" name="AutoShape 27"/>
            <p:cNvCxnSpPr>
              <a:cxnSpLocks noChangeShapeType="1"/>
              <a:stCxn id="161837" idx="4"/>
              <a:endCxn id="161838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41" name="AutoShape 28"/>
            <p:cNvCxnSpPr>
              <a:cxnSpLocks noChangeShapeType="1"/>
              <a:stCxn id="161837" idx="4"/>
              <a:endCxn id="161839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42" name="AutoShape 29"/>
            <p:cNvCxnSpPr>
              <a:cxnSpLocks noChangeShapeType="1"/>
              <a:stCxn id="161835" idx="4"/>
              <a:endCxn id="161837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1843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61844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61845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61846" name="AutoShape 33"/>
            <p:cNvCxnSpPr>
              <a:cxnSpLocks noChangeShapeType="1"/>
              <a:stCxn id="161843" idx="4"/>
              <a:endCxn id="161844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47" name="AutoShape 34"/>
            <p:cNvCxnSpPr>
              <a:cxnSpLocks noChangeShapeType="1"/>
              <a:stCxn id="161843" idx="4"/>
              <a:endCxn id="161845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848" name="AutoShape 35"/>
            <p:cNvCxnSpPr>
              <a:cxnSpLocks noChangeShapeType="1"/>
              <a:stCxn id="161835" idx="4"/>
              <a:endCxn id="161843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1796" name="AutoShape 156"/>
          <p:cNvSpPr>
            <a:spLocks noChangeArrowheads="1"/>
          </p:cNvSpPr>
          <p:nvPr/>
        </p:nvSpPr>
        <p:spPr bwMode="auto">
          <a:xfrm>
            <a:off x="17526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sp>
        <p:nvSpPr>
          <p:cNvPr id="161797" name="AutoShape 157"/>
          <p:cNvSpPr>
            <a:spLocks noChangeArrowheads="1"/>
          </p:cNvSpPr>
          <p:nvPr/>
        </p:nvSpPr>
        <p:spPr bwMode="auto">
          <a:xfrm>
            <a:off x="29718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sp>
        <p:nvSpPr>
          <p:cNvPr id="161798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sp>
        <p:nvSpPr>
          <p:cNvPr id="161799" name="Text Box 35"/>
          <p:cNvSpPr txBox="1">
            <a:spLocks noChangeArrowheads="1"/>
          </p:cNvSpPr>
          <p:nvPr/>
        </p:nvSpPr>
        <p:spPr bwMode="auto">
          <a:xfrm>
            <a:off x="2613025" y="3609975"/>
            <a:ext cx="261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cs typeface="Times New Roman" pitchFamily="18" charset="0"/>
              </a:rPr>
              <a:t>≤</a:t>
            </a:r>
          </a:p>
        </p:txBody>
      </p:sp>
      <p:sp>
        <p:nvSpPr>
          <p:cNvPr id="161800" name="Text Box 36"/>
          <p:cNvSpPr txBox="1">
            <a:spLocks noChangeArrowheads="1"/>
          </p:cNvSpPr>
          <p:nvPr/>
        </p:nvSpPr>
        <p:spPr bwMode="auto">
          <a:xfrm>
            <a:off x="3217863" y="3594100"/>
            <a:ext cx="2619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cs typeface="Times New Roman" pitchFamily="18" charset="0"/>
              </a:rPr>
              <a:t>≤</a:t>
            </a:r>
          </a:p>
        </p:txBody>
      </p:sp>
      <p:sp>
        <p:nvSpPr>
          <p:cNvPr id="178" name="Rectangle 4"/>
          <p:cNvSpPr txBox="1">
            <a:spLocks noChangeArrowheads="1"/>
          </p:cNvSpPr>
          <p:nvPr/>
        </p:nvSpPr>
        <p:spPr bwMode="auto">
          <a:xfrm>
            <a:off x="1295400" y="1295400"/>
            <a:ext cx="80010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US" altLang="en-US" sz="2800" i="0" kern="0" dirty="0"/>
              <a:t>We have maintained a sub-tree.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800" i="0" kern="0" dirty="0"/>
              <a:t>If the key is contained in the original </a:t>
            </a:r>
            <a:r>
              <a:rPr lang="en-US" altLang="en-US" sz="2800" i="0" kern="0" dirty="0"/>
              <a:t>tree</a:t>
            </a:r>
            <a:r>
              <a:rPr lang="en-CA" altLang="en-US" sz="2800" i="0" kern="0" dirty="0"/>
              <a:t>, </a:t>
            </a:r>
            <a:br>
              <a:rPr lang="en-CA" altLang="en-US" sz="2800" i="0" kern="0" dirty="0"/>
            </a:br>
            <a:r>
              <a:rPr lang="en-CA" altLang="en-US" sz="2800" i="0" kern="0" dirty="0"/>
              <a:t>then the key is contained in this sub</a:t>
            </a:r>
            <a:r>
              <a:rPr lang="en-US" altLang="en-US" sz="2800" i="0" kern="0" dirty="0"/>
              <a:t>-tree.</a:t>
            </a:r>
            <a:endParaRPr lang="en-CA" altLang="en-US" sz="2800" i="0" kern="0" dirty="0"/>
          </a:p>
          <a:p>
            <a:pPr eaLnBrk="1" hangingPunct="1">
              <a:spcBef>
                <a:spcPts val="0"/>
              </a:spcBef>
              <a:defRPr/>
            </a:pPr>
            <a:endParaRPr lang="en-CA" altLang="en-US" sz="2800" i="0" kern="0" dirty="0"/>
          </a:p>
        </p:txBody>
      </p:sp>
      <p:grpSp>
        <p:nvGrpSpPr>
          <p:cNvPr id="179" name="Group 178"/>
          <p:cNvGrpSpPr>
            <a:grpSpLocks/>
          </p:cNvGrpSpPr>
          <p:nvPr/>
        </p:nvGrpSpPr>
        <p:grpSpPr bwMode="auto">
          <a:xfrm>
            <a:off x="990600" y="685800"/>
            <a:ext cx="4287838" cy="749300"/>
            <a:chOff x="1114425" y="619125"/>
            <a:chExt cx="4287425" cy="749300"/>
          </a:xfrm>
        </p:grpSpPr>
        <p:sp>
          <p:nvSpPr>
            <p:cNvPr id="161804" name="Text Box 18"/>
            <p:cNvSpPr txBox="1">
              <a:spLocks noChangeArrowheads="1"/>
            </p:cNvSpPr>
            <p:nvPr/>
          </p:nvSpPr>
          <p:spPr bwMode="auto">
            <a:xfrm>
              <a:off x="2007972" y="698157"/>
              <a:ext cx="33938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Search Loop Invariant</a:t>
              </a:r>
              <a:endParaRPr lang="en-CA" altLang="en-US" sz="2800" i="0" baseline="-25000"/>
            </a:p>
          </p:txBody>
        </p:sp>
        <p:grpSp>
          <p:nvGrpSpPr>
            <p:cNvPr id="161805" name="Group 727"/>
            <p:cNvGrpSpPr>
              <a:grpSpLocks/>
            </p:cNvGrpSpPr>
            <p:nvPr/>
          </p:nvGrpSpPr>
          <p:grpSpPr bwMode="auto">
            <a:xfrm>
              <a:off x="1114425" y="619125"/>
              <a:ext cx="747713" cy="749300"/>
              <a:chOff x="1224" y="2539"/>
              <a:chExt cx="2280" cy="1785"/>
            </a:xfrm>
          </p:grpSpPr>
          <p:sp>
            <p:nvSpPr>
              <p:cNvPr id="161806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1807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61808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61813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4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5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6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7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8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9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1809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61810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1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812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61803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6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AutoShape 2" descr="Green marble"/>
          <p:cNvSpPr>
            <a:spLocks noChangeArrowheads="1"/>
          </p:cNvSpPr>
          <p:nvPr/>
        </p:nvSpPr>
        <p:spPr bwMode="auto">
          <a:xfrm>
            <a:off x="1752600" y="3048000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6998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2133600" y="990600"/>
            <a:ext cx="8001000" cy="16764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800"/>
              <a:t>Cut sub-tree in half.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/>
              <a:t>Determine which half the key would be in.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/>
              <a:t>Keep that half.</a:t>
            </a:r>
            <a:endParaRPr lang="en-CA" altLang="en-US" sz="2800"/>
          </a:p>
        </p:txBody>
      </p:sp>
      <p:grpSp>
        <p:nvGrpSpPr>
          <p:cNvPr id="162820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62840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62841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62842" name="AutoShape 9"/>
            <p:cNvCxnSpPr>
              <a:cxnSpLocks noChangeShapeType="1"/>
              <a:stCxn id="162840" idx="4"/>
              <a:endCxn id="162841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43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62844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62845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62846" name="AutoShape 13"/>
            <p:cNvCxnSpPr>
              <a:cxnSpLocks noChangeShapeType="1"/>
              <a:stCxn id="162843" idx="4"/>
              <a:endCxn id="162844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47" name="AutoShape 14"/>
            <p:cNvCxnSpPr>
              <a:cxnSpLocks noChangeShapeType="1"/>
              <a:stCxn id="162843" idx="4"/>
              <a:endCxn id="162845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48" name="AutoShape 15"/>
            <p:cNvCxnSpPr>
              <a:cxnSpLocks noChangeShapeType="1"/>
              <a:stCxn id="162841" idx="4"/>
              <a:endCxn id="162843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49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62850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62851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62852" name="AutoShape 19"/>
            <p:cNvCxnSpPr>
              <a:cxnSpLocks noChangeShapeType="1"/>
              <a:stCxn id="162849" idx="4"/>
              <a:endCxn id="162850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53" name="AutoShape 20"/>
            <p:cNvCxnSpPr>
              <a:cxnSpLocks noChangeShapeType="1"/>
              <a:stCxn id="162849" idx="4"/>
              <a:endCxn id="162851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54" name="AutoShape 21"/>
            <p:cNvCxnSpPr>
              <a:cxnSpLocks noChangeShapeType="1"/>
              <a:stCxn id="162841" idx="4"/>
              <a:endCxn id="162849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55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62856" name="AutoShape 23"/>
            <p:cNvCxnSpPr>
              <a:cxnSpLocks noChangeShapeType="1"/>
              <a:stCxn id="162840" idx="4"/>
              <a:endCxn id="162855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57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62858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62859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62860" name="AutoShape 27"/>
            <p:cNvCxnSpPr>
              <a:cxnSpLocks noChangeShapeType="1"/>
              <a:stCxn id="162857" idx="4"/>
              <a:endCxn id="162858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61" name="AutoShape 28"/>
            <p:cNvCxnSpPr>
              <a:cxnSpLocks noChangeShapeType="1"/>
              <a:stCxn id="162857" idx="4"/>
              <a:endCxn id="162859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62" name="AutoShape 29"/>
            <p:cNvCxnSpPr>
              <a:cxnSpLocks noChangeShapeType="1"/>
              <a:stCxn id="162855" idx="4"/>
              <a:endCxn id="162857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63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62864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62865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62866" name="AutoShape 33"/>
            <p:cNvCxnSpPr>
              <a:cxnSpLocks noChangeShapeType="1"/>
              <a:stCxn id="162863" idx="4"/>
              <a:endCxn id="162864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67" name="AutoShape 34"/>
            <p:cNvCxnSpPr>
              <a:cxnSpLocks noChangeShapeType="1"/>
              <a:stCxn id="162863" idx="4"/>
              <a:endCxn id="162865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868" name="AutoShape 35"/>
            <p:cNvCxnSpPr>
              <a:cxnSpLocks noChangeShapeType="1"/>
              <a:stCxn id="162855" idx="4"/>
              <a:endCxn id="162863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2821" name="AutoShape 156"/>
          <p:cNvSpPr>
            <a:spLocks noChangeArrowheads="1"/>
          </p:cNvSpPr>
          <p:nvPr/>
        </p:nvSpPr>
        <p:spPr bwMode="auto">
          <a:xfrm>
            <a:off x="17526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sp>
        <p:nvSpPr>
          <p:cNvPr id="162822" name="AutoShape 157"/>
          <p:cNvSpPr>
            <a:spLocks noChangeArrowheads="1"/>
          </p:cNvSpPr>
          <p:nvPr/>
        </p:nvSpPr>
        <p:spPr bwMode="auto">
          <a:xfrm>
            <a:off x="29718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>
              <a:solidFill>
                <a:schemeClr val="bg2"/>
              </a:solidFill>
            </a:endParaRPr>
          </a:p>
        </p:txBody>
      </p:sp>
      <p:sp>
        <p:nvSpPr>
          <p:cNvPr id="169995" name="Text Box 159"/>
          <p:cNvSpPr txBox="1">
            <a:spLocks noChangeArrowheads="1"/>
          </p:cNvSpPr>
          <p:nvPr/>
        </p:nvSpPr>
        <p:spPr bwMode="auto">
          <a:xfrm>
            <a:off x="609600" y="5527675"/>
            <a:ext cx="1524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If key &lt; root,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then key is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in left half.</a:t>
            </a:r>
            <a:endParaRPr lang="en-CA" altLang="en-US" sz="2000" i="0">
              <a:cs typeface="Times New Roman" pitchFamily="18" charset="0"/>
            </a:endParaRPr>
          </a:p>
        </p:txBody>
      </p:sp>
      <p:sp>
        <p:nvSpPr>
          <p:cNvPr id="169996" name="Text Box 160"/>
          <p:cNvSpPr txBox="1">
            <a:spLocks noChangeArrowheads="1"/>
          </p:cNvSpPr>
          <p:nvPr/>
        </p:nvSpPr>
        <p:spPr bwMode="auto">
          <a:xfrm>
            <a:off x="3886200" y="5546725"/>
            <a:ext cx="1524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If key &gt; root,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then key is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in right half.</a:t>
            </a:r>
            <a:endParaRPr lang="en-CA" altLang="en-US" sz="2000" i="0">
              <a:cs typeface="Times New Roman" pitchFamily="18" charset="0"/>
            </a:endParaRPr>
          </a:p>
        </p:txBody>
      </p:sp>
      <p:sp>
        <p:nvSpPr>
          <p:cNvPr id="169997" name="Text Box 161"/>
          <p:cNvSpPr txBox="1">
            <a:spLocks noChangeArrowheads="1"/>
          </p:cNvSpPr>
          <p:nvPr/>
        </p:nvSpPr>
        <p:spPr bwMode="auto">
          <a:xfrm>
            <a:off x="2286000" y="5546725"/>
            <a:ext cx="1524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If key = root,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then key is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cs typeface="Times New Roman" pitchFamily="18" charset="0"/>
              </a:rPr>
              <a:t>found</a:t>
            </a:r>
            <a:endParaRPr lang="en-CA" altLang="en-US" sz="2000" i="0">
              <a:cs typeface="Times New Roman" pitchFamily="18" charset="0"/>
            </a:endParaRPr>
          </a:p>
        </p:txBody>
      </p:sp>
      <p:sp>
        <p:nvSpPr>
          <p:cNvPr id="162826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grpSp>
        <p:nvGrpSpPr>
          <p:cNvPr id="164" name="Group 817"/>
          <p:cNvGrpSpPr>
            <a:grpSpLocks noChangeAspect="1"/>
          </p:cNvGrpSpPr>
          <p:nvPr/>
        </p:nvGrpSpPr>
        <p:grpSpPr bwMode="auto">
          <a:xfrm rot="2360341">
            <a:off x="600075" y="1139825"/>
            <a:ext cx="1079500" cy="1079500"/>
            <a:chOff x="1224" y="1212"/>
            <a:chExt cx="3144" cy="3112"/>
          </a:xfrm>
        </p:grpSpPr>
        <p:sp>
          <p:nvSpPr>
            <p:cNvPr id="162831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32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2833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62834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5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6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7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8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9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2828" name="Text Box 35"/>
          <p:cNvSpPr txBox="1">
            <a:spLocks noChangeArrowheads="1"/>
          </p:cNvSpPr>
          <p:nvPr/>
        </p:nvSpPr>
        <p:spPr bwMode="auto">
          <a:xfrm>
            <a:off x="2613025" y="3609975"/>
            <a:ext cx="261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cs typeface="Times New Roman" pitchFamily="18" charset="0"/>
              </a:rPr>
              <a:t>≤</a:t>
            </a:r>
          </a:p>
        </p:txBody>
      </p:sp>
      <p:sp>
        <p:nvSpPr>
          <p:cNvPr id="162829" name="Text Box 36"/>
          <p:cNvSpPr txBox="1">
            <a:spLocks noChangeArrowheads="1"/>
          </p:cNvSpPr>
          <p:nvPr/>
        </p:nvSpPr>
        <p:spPr bwMode="auto">
          <a:xfrm>
            <a:off x="3217863" y="3594100"/>
            <a:ext cx="2619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cs typeface="Times New Roman" pitchFamily="18" charset="0"/>
              </a:rPr>
              <a:t>≤</a:t>
            </a:r>
          </a:p>
        </p:txBody>
      </p:sp>
      <p:sp>
        <p:nvSpPr>
          <p:cNvPr id="162830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9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9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99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99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99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99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9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9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9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9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95" grpId="0"/>
      <p:bldP spid="169996" grpId="0"/>
      <p:bldP spid="16999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ext Box 108"/>
          <p:cNvSpPr txBox="1">
            <a:spLocks noChangeArrowheads="1"/>
          </p:cNvSpPr>
          <p:nvPr/>
        </p:nvSpPr>
        <p:spPr bwMode="auto">
          <a:xfrm>
            <a:off x="2243061" y="58738"/>
            <a:ext cx="53087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</a:p>
        </p:txBody>
      </p:sp>
      <p:sp>
        <p:nvSpPr>
          <p:cNvPr id="6" name="Line 17">
            <a:extLst>
              <a:ext uri="{FF2B5EF4-FFF2-40B4-BE49-F238E27FC236}">
                <a16:creationId xmlns:a16="http://schemas.microsoft.com/office/drawing/2014/main" id="{16426D91-D823-F077-D756-2BA2DED4DA4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0529" y="3459764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Line 17">
            <a:extLst>
              <a:ext uri="{FF2B5EF4-FFF2-40B4-BE49-F238E27FC236}">
                <a16:creationId xmlns:a16="http://schemas.microsoft.com/office/drawing/2014/main" id="{043CFC34-0FA4-0EB5-3C6B-3DF90BCEDF00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6172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678" name="Rectangle 7"/>
          <p:cNvSpPr>
            <a:spLocks noChangeArrowheads="1"/>
          </p:cNvSpPr>
          <p:nvPr/>
        </p:nvSpPr>
        <p:spPr bwMode="auto">
          <a:xfrm>
            <a:off x="983703" y="1079932"/>
            <a:ext cx="7543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Precondition: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Location of home and school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I’m at home</a:t>
            </a:r>
          </a:p>
        </p:txBody>
      </p:sp>
      <p:sp>
        <p:nvSpPr>
          <p:cNvPr id="26" name="Rectangle 7">
            <a:extLst>
              <a:ext uri="{FF2B5EF4-FFF2-40B4-BE49-F238E27FC236}">
                <a16:creationId xmlns:a16="http://schemas.microsoft.com/office/drawing/2014/main" id="{8A4D69F2-14BA-D20B-306F-D81BDD5F1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4807803"/>
            <a:ext cx="4953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Postcondition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Traveled from home to school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FEE0C91-3B94-D9DA-746E-50A0FE4BE1E3}"/>
              </a:ext>
            </a:extLst>
          </p:cNvPr>
          <p:cNvGrpSpPr>
            <a:grpSpLocks/>
          </p:cNvGrpSpPr>
          <p:nvPr/>
        </p:nvGrpSpPr>
        <p:grpSpPr bwMode="auto">
          <a:xfrm>
            <a:off x="11112" y="1132837"/>
            <a:ext cx="9285288" cy="4517256"/>
            <a:chOff x="0" y="2527609"/>
            <a:chExt cx="9285977" cy="4516374"/>
          </a:xfrm>
        </p:grpSpPr>
        <p:pic>
          <p:nvPicPr>
            <p:cNvPr id="47" name="Picture 2">
              <a:extLst>
                <a:ext uri="{FF2B5EF4-FFF2-40B4-BE49-F238E27FC236}">
                  <a16:creationId xmlns:a16="http://schemas.microsoft.com/office/drawing/2014/main" id="{EBE2F85E-E6E7-F055-5A8B-E95F58096F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0452" y="6118470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0">
              <a:extLst>
                <a:ext uri="{FF2B5EF4-FFF2-40B4-BE49-F238E27FC236}">
                  <a16:creationId xmlns:a16="http://schemas.microsoft.com/office/drawing/2014/main" id="{47162400-C79E-72B4-A57F-58AD4301B3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6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0" grpId="0"/>
      <p:bldP spid="28678" grpId="0"/>
      <p:bldP spid="26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AutoShape 2" descr="Green marble"/>
          <p:cNvSpPr>
            <a:spLocks noChangeArrowheads="1"/>
          </p:cNvSpPr>
          <p:nvPr/>
        </p:nvSpPr>
        <p:spPr bwMode="auto">
          <a:xfrm>
            <a:off x="1752600" y="3841750"/>
            <a:ext cx="1465263" cy="164465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163843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163864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38</a:t>
              </a:r>
            </a:p>
          </p:txBody>
        </p:sp>
        <p:sp>
          <p:nvSpPr>
            <p:cNvPr id="163865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25</a:t>
              </a:r>
            </a:p>
          </p:txBody>
        </p:sp>
        <p:cxnSp>
          <p:nvCxnSpPr>
            <p:cNvPr id="163866" name="AutoShape 9"/>
            <p:cNvCxnSpPr>
              <a:cxnSpLocks noChangeShapeType="1"/>
              <a:stCxn id="163864" idx="4"/>
              <a:endCxn id="163865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67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17</a:t>
              </a:r>
            </a:p>
          </p:txBody>
        </p:sp>
        <p:sp>
          <p:nvSpPr>
            <p:cNvPr id="163868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</a:t>
              </a:r>
            </a:p>
          </p:txBody>
        </p:sp>
        <p:sp>
          <p:nvSpPr>
            <p:cNvPr id="163869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21</a:t>
              </a:r>
            </a:p>
          </p:txBody>
        </p:sp>
        <p:cxnSp>
          <p:nvCxnSpPr>
            <p:cNvPr id="163870" name="AutoShape 13"/>
            <p:cNvCxnSpPr>
              <a:cxnSpLocks noChangeShapeType="1"/>
              <a:stCxn id="163867" idx="4"/>
              <a:endCxn id="163868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71" name="AutoShape 14"/>
            <p:cNvCxnSpPr>
              <a:cxnSpLocks noChangeShapeType="1"/>
              <a:stCxn id="163867" idx="4"/>
              <a:endCxn id="163869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72" name="AutoShape 15"/>
            <p:cNvCxnSpPr>
              <a:cxnSpLocks noChangeShapeType="1"/>
              <a:stCxn id="163865" idx="4"/>
              <a:endCxn id="163867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73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31</a:t>
              </a:r>
            </a:p>
          </p:txBody>
        </p:sp>
        <p:sp>
          <p:nvSpPr>
            <p:cNvPr id="163874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28</a:t>
              </a:r>
            </a:p>
          </p:txBody>
        </p:sp>
        <p:sp>
          <p:nvSpPr>
            <p:cNvPr id="163875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35</a:t>
              </a:r>
            </a:p>
          </p:txBody>
        </p:sp>
        <p:cxnSp>
          <p:nvCxnSpPr>
            <p:cNvPr id="163876" name="AutoShape 19"/>
            <p:cNvCxnSpPr>
              <a:cxnSpLocks noChangeShapeType="1"/>
              <a:stCxn id="163873" idx="4"/>
              <a:endCxn id="163874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77" name="AutoShape 20"/>
            <p:cNvCxnSpPr>
              <a:cxnSpLocks noChangeShapeType="1"/>
              <a:stCxn id="163873" idx="4"/>
              <a:endCxn id="163875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78" name="AutoShape 21"/>
            <p:cNvCxnSpPr>
              <a:cxnSpLocks noChangeShapeType="1"/>
              <a:stCxn id="163865" idx="4"/>
              <a:endCxn id="163873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79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51</a:t>
              </a:r>
            </a:p>
          </p:txBody>
        </p:sp>
        <p:cxnSp>
          <p:nvCxnSpPr>
            <p:cNvPr id="163880" name="AutoShape 23"/>
            <p:cNvCxnSpPr>
              <a:cxnSpLocks noChangeShapeType="1"/>
              <a:stCxn id="163864" idx="4"/>
              <a:endCxn id="163879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81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42</a:t>
              </a:r>
            </a:p>
          </p:txBody>
        </p:sp>
        <p:sp>
          <p:nvSpPr>
            <p:cNvPr id="163882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40</a:t>
              </a:r>
            </a:p>
          </p:txBody>
        </p:sp>
        <p:sp>
          <p:nvSpPr>
            <p:cNvPr id="163883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49</a:t>
              </a:r>
            </a:p>
          </p:txBody>
        </p:sp>
        <p:cxnSp>
          <p:nvCxnSpPr>
            <p:cNvPr id="163884" name="AutoShape 27"/>
            <p:cNvCxnSpPr>
              <a:cxnSpLocks noChangeShapeType="1"/>
              <a:stCxn id="163881" idx="4"/>
              <a:endCxn id="163882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85" name="AutoShape 28"/>
            <p:cNvCxnSpPr>
              <a:cxnSpLocks noChangeShapeType="1"/>
              <a:stCxn id="163881" idx="4"/>
              <a:endCxn id="163883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86" name="AutoShape 29"/>
            <p:cNvCxnSpPr>
              <a:cxnSpLocks noChangeShapeType="1"/>
              <a:stCxn id="163879" idx="4"/>
              <a:endCxn id="163881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87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63</a:t>
              </a:r>
            </a:p>
          </p:txBody>
        </p:sp>
        <p:sp>
          <p:nvSpPr>
            <p:cNvPr id="163888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55</a:t>
              </a:r>
            </a:p>
          </p:txBody>
        </p:sp>
        <p:sp>
          <p:nvSpPr>
            <p:cNvPr id="163889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71</a:t>
              </a:r>
            </a:p>
          </p:txBody>
        </p:sp>
        <p:cxnSp>
          <p:nvCxnSpPr>
            <p:cNvPr id="163890" name="AutoShape 33"/>
            <p:cNvCxnSpPr>
              <a:cxnSpLocks noChangeShapeType="1"/>
              <a:stCxn id="163887" idx="4"/>
              <a:endCxn id="163888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91" name="AutoShape 34"/>
            <p:cNvCxnSpPr>
              <a:cxnSpLocks noChangeShapeType="1"/>
              <a:stCxn id="163887" idx="4"/>
              <a:endCxn id="163889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892" name="AutoShape 35"/>
            <p:cNvCxnSpPr>
              <a:cxnSpLocks noChangeShapeType="1"/>
              <a:stCxn id="163879" idx="4"/>
              <a:endCxn id="163887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3844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762000"/>
          </a:xfrm>
        </p:spPr>
        <p:txBody>
          <a:bodyPr/>
          <a:lstStyle/>
          <a:p>
            <a:pPr eaLnBrk="1" hangingPunct="1"/>
            <a:r>
              <a:rPr lang="en-US" altLang="en-US" sz="3600"/>
              <a:t>Binary Search Tree</a:t>
            </a:r>
            <a:endParaRPr lang="en-CA" altLang="en-US" sz="3600"/>
          </a:p>
        </p:txBody>
      </p:sp>
      <p:sp>
        <p:nvSpPr>
          <p:cNvPr id="163845" name="Text Box 5"/>
          <p:cNvSpPr txBox="1">
            <a:spLocks noChangeArrowheads="1"/>
          </p:cNvSpPr>
          <p:nvPr/>
        </p:nvSpPr>
        <p:spPr bwMode="auto">
          <a:xfrm>
            <a:off x="762000" y="3641725"/>
            <a:ext cx="9890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17</a:t>
            </a:r>
            <a:r>
              <a:rPr lang="en-US" altLang="en-US" sz="2000" i="0"/>
              <a:t>?</a:t>
            </a:r>
            <a:endParaRPr lang="en-CA" altLang="en-US" sz="2000" i="0"/>
          </a:p>
        </p:txBody>
      </p:sp>
      <p:sp>
        <p:nvSpPr>
          <p:cNvPr id="55" name="Rectangle 4"/>
          <p:cNvSpPr txBox="1">
            <a:spLocks noChangeArrowheads="1"/>
          </p:cNvSpPr>
          <p:nvPr/>
        </p:nvSpPr>
        <p:spPr bwMode="auto">
          <a:xfrm>
            <a:off x="1295400" y="1295400"/>
            <a:ext cx="80010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US" altLang="en-US" sz="2800" i="0" kern="0" dirty="0"/>
              <a:t>We have maintained a sub-tree.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800" i="0" kern="0" dirty="0"/>
              <a:t>If the key is contained in the original </a:t>
            </a:r>
            <a:r>
              <a:rPr lang="en-US" altLang="en-US" sz="2800" i="0" kern="0" dirty="0"/>
              <a:t>tree</a:t>
            </a:r>
            <a:r>
              <a:rPr lang="en-CA" altLang="en-US" sz="2800" i="0" kern="0" dirty="0"/>
              <a:t>, </a:t>
            </a:r>
            <a:br>
              <a:rPr lang="en-CA" altLang="en-US" sz="2800" i="0" kern="0" dirty="0"/>
            </a:br>
            <a:r>
              <a:rPr lang="en-CA" altLang="en-US" sz="2800" i="0" kern="0" dirty="0"/>
              <a:t>then the key is contained in this sub</a:t>
            </a:r>
            <a:r>
              <a:rPr lang="en-US" altLang="en-US" sz="2800" i="0" kern="0" dirty="0"/>
              <a:t>-tree.</a:t>
            </a:r>
            <a:endParaRPr lang="en-CA" altLang="en-US" sz="2800" i="0" kern="0" dirty="0"/>
          </a:p>
          <a:p>
            <a:pPr eaLnBrk="1" hangingPunct="1">
              <a:spcBef>
                <a:spcPts val="0"/>
              </a:spcBef>
              <a:defRPr/>
            </a:pPr>
            <a:endParaRPr lang="en-CA" altLang="en-US" sz="2800" i="0" kern="0" dirty="0"/>
          </a:p>
        </p:txBody>
      </p:sp>
      <p:grpSp>
        <p:nvGrpSpPr>
          <p:cNvPr id="56" name="Group 55"/>
          <p:cNvGrpSpPr>
            <a:grpSpLocks/>
          </p:cNvGrpSpPr>
          <p:nvPr/>
        </p:nvGrpSpPr>
        <p:grpSpPr bwMode="auto">
          <a:xfrm>
            <a:off x="990600" y="685800"/>
            <a:ext cx="4287838" cy="749300"/>
            <a:chOff x="1114425" y="619125"/>
            <a:chExt cx="4287425" cy="749300"/>
          </a:xfrm>
        </p:grpSpPr>
        <p:sp>
          <p:nvSpPr>
            <p:cNvPr id="163848" name="Text Box 18"/>
            <p:cNvSpPr txBox="1">
              <a:spLocks noChangeArrowheads="1"/>
            </p:cNvSpPr>
            <p:nvPr/>
          </p:nvSpPr>
          <p:spPr bwMode="auto">
            <a:xfrm>
              <a:off x="2007972" y="698157"/>
              <a:ext cx="339387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Search Loop Invariant</a:t>
              </a:r>
              <a:endParaRPr lang="en-CA" altLang="en-US" sz="2800" i="0" baseline="-25000"/>
            </a:p>
          </p:txBody>
        </p:sp>
        <p:grpSp>
          <p:nvGrpSpPr>
            <p:cNvPr id="163849" name="Group 727"/>
            <p:cNvGrpSpPr>
              <a:grpSpLocks/>
            </p:cNvGrpSpPr>
            <p:nvPr/>
          </p:nvGrpSpPr>
          <p:grpSpPr bwMode="auto">
            <a:xfrm>
              <a:off x="1114425" y="619125"/>
              <a:ext cx="747713" cy="749300"/>
              <a:chOff x="1224" y="2539"/>
              <a:chExt cx="2280" cy="1785"/>
            </a:xfrm>
          </p:grpSpPr>
          <p:sp>
            <p:nvSpPr>
              <p:cNvPr id="163850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3851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63852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63857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58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59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60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61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62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63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3853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63854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55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856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9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6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/>
          <p:cNvSpPr>
            <a:spLocks noChangeArrowheads="1"/>
          </p:cNvSpPr>
          <p:nvPr/>
        </p:nvSpPr>
        <p:spPr bwMode="auto">
          <a:xfrm>
            <a:off x="815975" y="0"/>
            <a:ext cx="75422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Algorithm Definition Completed</a:t>
            </a:r>
          </a:p>
        </p:txBody>
      </p:sp>
      <p:graphicFrame>
        <p:nvGraphicFramePr>
          <p:cNvPr id="318467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64885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65093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65099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5100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65094" name="Picture 2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65095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342603" imgH="177646" progId="Equation.3">
                    <p:embed/>
                  </p:oleObj>
                </mc:Choice>
                <mc:Fallback>
                  <p:oleObj name="Equation" r:id="rId3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65096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65097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65098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64886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65082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65090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91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65092" name="Picture 34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65083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65084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5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6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7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8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89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64887" name="Picture 4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888" name="Picture 4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89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4890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65080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081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4891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65078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65079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892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65065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5066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65076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5077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5067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65068" name="Picture 5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5069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65070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1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2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3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4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75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4893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64946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64947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65057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59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0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1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2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3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64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58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48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65049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51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2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3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4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5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56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50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64949" name="Picture 85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4950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65041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43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4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5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6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7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8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42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1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65033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35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6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7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8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9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40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34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2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65025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27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8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9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0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1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32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26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3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65017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19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0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1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2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3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24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18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4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65009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11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2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3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4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5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16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10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5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65001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5003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4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5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6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7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8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002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6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64993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95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6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7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8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9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00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94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7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64985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87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8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9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0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1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92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86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8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64977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79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0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1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2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3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84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78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59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64969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71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2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3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4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5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76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70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960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64961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64963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4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5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6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7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68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62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4894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64928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64935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64937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38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64939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64940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1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2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3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4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4945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64936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64929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64930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64933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64934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4931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32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4895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64908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64915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4916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64922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3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4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5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6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27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4917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4918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919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4920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921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64909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64910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64913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64914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4911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12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4896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64906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64907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4897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64898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64904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4905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4899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64900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64902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64903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64901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Whose Blocking Your View?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0" y="637957"/>
            <a:ext cx="8633830" cy="1121679"/>
          </a:xfrm>
          <a:ln w="6350"/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buildings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For each, who is blocking its left view.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376788" y="4691778"/>
            <a:ext cx="4614812" cy="2090022"/>
            <a:chOff x="4376788" y="4691778"/>
            <a:chExt cx="4614812" cy="2090022"/>
          </a:xfrm>
        </p:grpSpPr>
        <p:pic>
          <p:nvPicPr>
            <p:cNvPr id="66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76" t="47921" r="65704" b="25092"/>
            <a:stretch/>
          </p:blipFill>
          <p:spPr bwMode="auto">
            <a:xfrm>
              <a:off x="5515019" y="6069872"/>
              <a:ext cx="296563" cy="6158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7" name="Picture 4" descr="http://www.aperfectworld.org/clipart/buildings/buildings08g.gi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214036" y="5802894"/>
              <a:ext cx="293775" cy="9050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8" name="Picture 8" descr="http://www.cliparthut.com/clip-arts/46/city-buildings-clip-art-46701.gif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119" t="11703" r="52079"/>
            <a:stretch/>
          </p:blipFill>
          <p:spPr bwMode="auto">
            <a:xfrm>
              <a:off x="6089307" y="5724432"/>
              <a:ext cx="396492" cy="9844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9" name="Picture 16" descr="http://images.clipartpanda.com/skyscraper-clipart-black-and-white-skyscraper-buildings-vector-2-4010935.jpg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778" t="3367" r="4839" b="7159"/>
            <a:stretch/>
          </p:blipFill>
          <p:spPr bwMode="auto">
            <a:xfrm>
              <a:off x="8659665" y="5076205"/>
              <a:ext cx="331935" cy="1584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332" t="27668" r="-272" b="49458"/>
            <a:stretch/>
          </p:blipFill>
          <p:spPr bwMode="auto">
            <a:xfrm>
              <a:off x="7823736" y="6154522"/>
              <a:ext cx="273848" cy="589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7" t="54114" r="80830" b="23013"/>
            <a:stretch/>
          </p:blipFill>
          <p:spPr bwMode="auto">
            <a:xfrm>
              <a:off x="7496859" y="6252907"/>
              <a:ext cx="326341" cy="4723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2" name="Picture 6" descr="Burj Dubai_11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83" t="38231" r="68750" b="14439"/>
            <a:stretch/>
          </p:blipFill>
          <p:spPr bwMode="auto">
            <a:xfrm>
              <a:off x="4818621" y="5217632"/>
              <a:ext cx="326098" cy="1526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643" t="32147" r="66844" b="-3307"/>
            <a:stretch/>
          </p:blipFill>
          <p:spPr bwMode="auto">
            <a:xfrm>
              <a:off x="4376788" y="4691778"/>
              <a:ext cx="415778" cy="20900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4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017" t="56028" r="53758"/>
            <a:stretch/>
          </p:blipFill>
          <p:spPr bwMode="auto">
            <a:xfrm>
              <a:off x="5815384" y="5564715"/>
              <a:ext cx="289293" cy="11062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29" t="62988" r="29358" b="-616"/>
            <a:stretch/>
          </p:blipFill>
          <p:spPr bwMode="auto">
            <a:xfrm>
              <a:off x="8095040" y="5532332"/>
              <a:ext cx="214053" cy="1137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6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213" t="72580" r="9667" b="-840"/>
            <a:stretch/>
          </p:blipFill>
          <p:spPr bwMode="auto">
            <a:xfrm>
              <a:off x="8347322" y="5768978"/>
              <a:ext cx="265783" cy="9236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7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879" t="82520" r="61" b="-15"/>
            <a:stretch/>
          </p:blipFill>
          <p:spPr bwMode="auto">
            <a:xfrm>
              <a:off x="6506338" y="5916181"/>
              <a:ext cx="365554" cy="7864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2" descr="http://thumbs.dreamstime.com/z/buildings-buildings-icon-set-building-icons-one-layer-36195623.jpg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2680" t="80442" r="10085" b="7191"/>
            <a:stretch/>
          </p:blipFill>
          <p:spPr bwMode="auto">
            <a:xfrm>
              <a:off x="6923605" y="6217025"/>
              <a:ext cx="253338" cy="463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9" name="Picture 2" descr="http://us.cdn2.123rf.com/168nwm/emirsimsek/emirsimsek1002/emirsimsek100200151/6489844-.jpg"/>
            <p:cNvPicPr>
              <a:picLocks noChangeAspect="1" noChangeArrowheads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432" r="38033" b="66667"/>
            <a:stretch/>
          </p:blipFill>
          <p:spPr bwMode="auto">
            <a:xfrm>
              <a:off x="7195994" y="6068247"/>
              <a:ext cx="307216" cy="6193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80" name="Straight Arrow Connector 43"/>
          <p:cNvCxnSpPr>
            <a:cxnSpLocks noChangeShapeType="1"/>
          </p:cNvCxnSpPr>
          <p:nvPr/>
        </p:nvCxnSpPr>
        <p:spPr bwMode="auto">
          <a:xfrm flipH="1">
            <a:off x="4668070" y="5260492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" name="Straight Arrow Connector 43"/>
          <p:cNvCxnSpPr>
            <a:cxnSpLocks noChangeShapeType="1"/>
          </p:cNvCxnSpPr>
          <p:nvPr/>
        </p:nvCxnSpPr>
        <p:spPr bwMode="auto">
          <a:xfrm flipH="1">
            <a:off x="5041105" y="5803105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" name="Straight Arrow Connector 43"/>
          <p:cNvCxnSpPr>
            <a:cxnSpLocks noChangeShapeType="1"/>
          </p:cNvCxnSpPr>
          <p:nvPr/>
        </p:nvCxnSpPr>
        <p:spPr bwMode="auto">
          <a:xfrm flipH="1">
            <a:off x="5461898" y="6098382"/>
            <a:ext cx="1769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" name="Straight Arrow Connector 43"/>
          <p:cNvCxnSpPr>
            <a:cxnSpLocks noChangeShapeType="1"/>
          </p:cNvCxnSpPr>
          <p:nvPr/>
        </p:nvCxnSpPr>
        <p:spPr bwMode="auto">
          <a:xfrm flipH="1">
            <a:off x="5029200" y="5605466"/>
            <a:ext cx="9144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" name="Straight Arrow Connector 43"/>
          <p:cNvCxnSpPr>
            <a:cxnSpLocks noChangeShapeType="1"/>
          </p:cNvCxnSpPr>
          <p:nvPr/>
        </p:nvCxnSpPr>
        <p:spPr bwMode="auto">
          <a:xfrm flipH="1">
            <a:off x="6019800" y="5723995"/>
            <a:ext cx="2531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" name="Straight Arrow Connector 43"/>
          <p:cNvCxnSpPr>
            <a:cxnSpLocks noChangeShapeType="1"/>
          </p:cNvCxnSpPr>
          <p:nvPr/>
        </p:nvCxnSpPr>
        <p:spPr bwMode="auto">
          <a:xfrm flipH="1">
            <a:off x="6400800" y="6019800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" name="Straight Arrow Connector 43"/>
          <p:cNvCxnSpPr>
            <a:cxnSpLocks noChangeShapeType="1"/>
          </p:cNvCxnSpPr>
          <p:nvPr/>
        </p:nvCxnSpPr>
        <p:spPr bwMode="auto">
          <a:xfrm flipH="1">
            <a:off x="6786562" y="6356364"/>
            <a:ext cx="246892" cy="137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" name="Straight Arrow Connector 43"/>
          <p:cNvCxnSpPr>
            <a:cxnSpLocks noChangeShapeType="1"/>
          </p:cNvCxnSpPr>
          <p:nvPr/>
        </p:nvCxnSpPr>
        <p:spPr bwMode="auto">
          <a:xfrm flipH="1">
            <a:off x="6769895" y="6098382"/>
            <a:ext cx="551943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" name="Straight Arrow Connector 43"/>
          <p:cNvCxnSpPr>
            <a:cxnSpLocks noChangeShapeType="1"/>
          </p:cNvCxnSpPr>
          <p:nvPr/>
        </p:nvCxnSpPr>
        <p:spPr bwMode="auto">
          <a:xfrm flipH="1">
            <a:off x="7386185" y="6299885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" name="Straight Arrow Connector 43"/>
          <p:cNvCxnSpPr>
            <a:cxnSpLocks noChangeShapeType="1"/>
          </p:cNvCxnSpPr>
          <p:nvPr/>
        </p:nvCxnSpPr>
        <p:spPr bwMode="auto">
          <a:xfrm flipH="1">
            <a:off x="7376160" y="6217025"/>
            <a:ext cx="57607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" name="Straight Arrow Connector 43"/>
          <p:cNvCxnSpPr>
            <a:cxnSpLocks noChangeShapeType="1"/>
          </p:cNvCxnSpPr>
          <p:nvPr/>
        </p:nvCxnSpPr>
        <p:spPr bwMode="auto">
          <a:xfrm flipH="1">
            <a:off x="5029200" y="5532332"/>
            <a:ext cx="3172866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" name="Straight Arrow Connector 43"/>
          <p:cNvCxnSpPr>
            <a:cxnSpLocks noChangeShapeType="1"/>
          </p:cNvCxnSpPr>
          <p:nvPr/>
        </p:nvCxnSpPr>
        <p:spPr bwMode="auto">
          <a:xfrm flipH="1">
            <a:off x="8210162" y="5802894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" name="Straight Arrow Connector 43"/>
          <p:cNvCxnSpPr>
            <a:cxnSpLocks noChangeShapeType="1"/>
          </p:cNvCxnSpPr>
          <p:nvPr/>
        </p:nvCxnSpPr>
        <p:spPr bwMode="auto">
          <a:xfrm flipH="1">
            <a:off x="4668070" y="5143500"/>
            <a:ext cx="415208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1193800" y="16002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For each building, must search back.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i="0" kern="0" dirty="0"/>
              <a:t>May have to search back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 buildings.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Time =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kern="0" baseline="30000" dirty="0">
                <a:solidFill>
                  <a:schemeClr val="accent1"/>
                </a:solidFill>
              </a:rPr>
              <a:t>2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We need a better loop invariant / stack algorithm!</a:t>
            </a:r>
          </a:p>
        </p:txBody>
      </p:sp>
      <p:pic>
        <p:nvPicPr>
          <p:cNvPr id="208" name="Picture 9" descr="j0078707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2398" y="1600201"/>
            <a:ext cx="62200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42725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500"/>
                            </p:stCondLst>
                            <p:childTnLst>
                              <p:par>
                                <p:cTn id="5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00"/>
                            </p:stCondLst>
                            <p:childTnLst>
                              <p:par>
                                <p:cTn id="6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00"/>
                            </p:stCondLst>
                            <p:childTnLst>
                              <p:par>
                                <p:cTn id="7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000"/>
                            </p:stCondLst>
                            <p:childTnLst>
                              <p:par>
                                <p:cTn id="7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500"/>
                            </p:stCondLst>
                            <p:childTnLst>
                              <p:par>
                                <p:cTn id="8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Whose Blocking Your View?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0" y="637957"/>
            <a:ext cx="8633830" cy="1121679"/>
          </a:xfrm>
          <a:ln w="6350"/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buildings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For each, who is blocking its left view.</a:t>
            </a:r>
          </a:p>
        </p:txBody>
      </p:sp>
      <p:pic>
        <p:nvPicPr>
          <p:cNvPr id="68" name="Picture 8" descr="http://www.cliparthut.com/clip-arts/46/city-buildings-clip-art-46701.gif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19" t="11703" r="52079"/>
          <a:stretch/>
        </p:blipFill>
        <p:spPr bwMode="auto">
          <a:xfrm>
            <a:off x="6089307" y="5724432"/>
            <a:ext cx="396492" cy="984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6" descr="Burj Dubai_1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83" t="38231" r="68750" b="14439"/>
          <a:stretch/>
        </p:blipFill>
        <p:spPr bwMode="auto">
          <a:xfrm>
            <a:off x="4818621" y="5217632"/>
            <a:ext cx="326098" cy="15265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43" t="32147" r="66844" b="-3307"/>
          <a:stretch/>
        </p:blipFill>
        <p:spPr bwMode="auto">
          <a:xfrm>
            <a:off x="4376788" y="4691778"/>
            <a:ext cx="415778" cy="20900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017" t="56028" r="53758"/>
          <a:stretch/>
        </p:blipFill>
        <p:spPr bwMode="auto">
          <a:xfrm>
            <a:off x="5815384" y="5564715"/>
            <a:ext cx="289293" cy="1106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80" name="Straight Arrow Connector 43"/>
          <p:cNvCxnSpPr>
            <a:cxnSpLocks noChangeShapeType="1"/>
          </p:cNvCxnSpPr>
          <p:nvPr/>
        </p:nvCxnSpPr>
        <p:spPr bwMode="auto">
          <a:xfrm flipH="1">
            <a:off x="4668070" y="5260492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8009B-F7E6-4B94-AA05-70E7CB8D8E43}"/>
              </a:ext>
            </a:extLst>
          </p:cNvPr>
          <p:cNvGrpSpPr/>
          <p:nvPr/>
        </p:nvGrpSpPr>
        <p:grpSpPr>
          <a:xfrm>
            <a:off x="5041105" y="5802894"/>
            <a:ext cx="770477" cy="905090"/>
            <a:chOff x="5041105" y="5802894"/>
            <a:chExt cx="770477" cy="905090"/>
          </a:xfrm>
        </p:grpSpPr>
        <p:pic>
          <p:nvPicPr>
            <p:cNvPr id="66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76" t="47921" r="65704" b="25092"/>
            <a:stretch/>
          </p:blipFill>
          <p:spPr bwMode="auto">
            <a:xfrm>
              <a:off x="5515019" y="6069872"/>
              <a:ext cx="296563" cy="6158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7" name="Picture 4" descr="http://www.aperfectworld.org/clipart/buildings/buildings08g.gif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214036" y="5802894"/>
              <a:ext cx="293775" cy="9050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83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5041105" y="5803105"/>
              <a:ext cx="31360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5461898" y="6098382"/>
              <a:ext cx="176902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8" name="Straight Arrow Connector 43"/>
          <p:cNvCxnSpPr>
            <a:cxnSpLocks noChangeShapeType="1"/>
          </p:cNvCxnSpPr>
          <p:nvPr/>
        </p:nvCxnSpPr>
        <p:spPr bwMode="auto">
          <a:xfrm flipH="1">
            <a:off x="5029200" y="5605466"/>
            <a:ext cx="9144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" name="Straight Arrow Connector 43"/>
          <p:cNvCxnSpPr>
            <a:cxnSpLocks noChangeShapeType="1"/>
          </p:cNvCxnSpPr>
          <p:nvPr/>
        </p:nvCxnSpPr>
        <p:spPr bwMode="auto">
          <a:xfrm flipH="1">
            <a:off x="6019800" y="5723995"/>
            <a:ext cx="2531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A367D395-808D-4EE9-8CE5-F8459461C611}"/>
              </a:ext>
            </a:extLst>
          </p:cNvPr>
          <p:cNvGrpSpPr/>
          <p:nvPr/>
        </p:nvGrpSpPr>
        <p:grpSpPr>
          <a:xfrm>
            <a:off x="4668070" y="5076205"/>
            <a:ext cx="4323530" cy="1667963"/>
            <a:chOff x="4668070" y="5076205"/>
            <a:chExt cx="4323530" cy="1667963"/>
          </a:xfrm>
        </p:grpSpPr>
        <p:pic>
          <p:nvPicPr>
            <p:cNvPr id="69" name="Picture 16" descr="http://images.clipartpanda.com/skyscraper-clipart-black-and-white-skyscraper-buildings-vector-2-4010935.jp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778" t="3367" r="4839" b="7159"/>
            <a:stretch/>
          </p:blipFill>
          <p:spPr bwMode="auto">
            <a:xfrm>
              <a:off x="8659665" y="5076205"/>
              <a:ext cx="331935" cy="1584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332" t="27668" r="-272" b="49458"/>
            <a:stretch/>
          </p:blipFill>
          <p:spPr bwMode="auto">
            <a:xfrm>
              <a:off x="7823736" y="6154522"/>
              <a:ext cx="273848" cy="589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7" t="54114" r="80830" b="23013"/>
            <a:stretch/>
          </p:blipFill>
          <p:spPr bwMode="auto">
            <a:xfrm>
              <a:off x="7496859" y="6252907"/>
              <a:ext cx="326341" cy="4723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29" t="62988" r="29358" b="-616"/>
            <a:stretch/>
          </p:blipFill>
          <p:spPr bwMode="auto">
            <a:xfrm>
              <a:off x="8095040" y="5532332"/>
              <a:ext cx="214053" cy="1137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6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213" t="72580" r="9667" b="-840"/>
            <a:stretch/>
          </p:blipFill>
          <p:spPr bwMode="auto">
            <a:xfrm>
              <a:off x="8347322" y="5768978"/>
              <a:ext cx="265783" cy="9236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7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879" t="82520" r="61" b="-15"/>
            <a:stretch/>
          </p:blipFill>
          <p:spPr bwMode="auto">
            <a:xfrm>
              <a:off x="6506338" y="5916181"/>
              <a:ext cx="365554" cy="7864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2" descr="http://thumbs.dreamstime.com/z/buildings-buildings-icon-set-building-icons-one-layer-36195623.jpg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2680" t="80442" r="10085" b="7191"/>
            <a:stretch/>
          </p:blipFill>
          <p:spPr bwMode="auto">
            <a:xfrm>
              <a:off x="6923605" y="6217025"/>
              <a:ext cx="253338" cy="463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9" name="Picture 2" descr="http://us.cdn2.123rf.com/168nwm/emirsimsek/emirsimsek1002/emirsimsek100200151/6489844-.jpg"/>
            <p:cNvPicPr>
              <a:picLocks noChangeAspect="1" noChangeArrowheads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432" r="38033" b="66667"/>
            <a:stretch/>
          </p:blipFill>
          <p:spPr bwMode="auto">
            <a:xfrm>
              <a:off x="7195994" y="6068247"/>
              <a:ext cx="307216" cy="6193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93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6400800" y="6019800"/>
              <a:ext cx="31360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6786562" y="6356364"/>
              <a:ext cx="246892" cy="137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6769895" y="6098382"/>
              <a:ext cx="551943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7386185" y="6299885"/>
              <a:ext cx="27432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7376160" y="6217025"/>
              <a:ext cx="576072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5029200" y="5532332"/>
              <a:ext cx="3172866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8210162" y="5802894"/>
              <a:ext cx="27432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Arrow Connector 43"/>
            <p:cNvCxnSpPr>
              <a:cxnSpLocks noChangeShapeType="1"/>
            </p:cNvCxnSpPr>
            <p:nvPr/>
          </p:nvCxnSpPr>
          <p:spPr bwMode="auto">
            <a:xfrm flipH="1">
              <a:off x="4668070" y="5143500"/>
              <a:ext cx="4152080" cy="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0" name="Group 786"/>
          <p:cNvGrpSpPr>
            <a:grpSpLocks/>
          </p:cNvGrpSpPr>
          <p:nvPr/>
        </p:nvGrpSpPr>
        <p:grpSpPr bwMode="auto">
          <a:xfrm>
            <a:off x="184534" y="1731879"/>
            <a:ext cx="816409" cy="657443"/>
            <a:chOff x="1224" y="2539"/>
            <a:chExt cx="2280" cy="1785"/>
          </a:xfrm>
        </p:grpSpPr>
        <p:sp>
          <p:nvSpPr>
            <p:cNvPr id="121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23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28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4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25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35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1219200" y="16002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A prefix of the buildings are done.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The stack contains the sorted list of buildings that can </a:t>
            </a:r>
            <a:br>
              <a:rPr lang="en-US" sz="2800" i="0" kern="0" dirty="0"/>
            </a:br>
            <a:r>
              <a:rPr lang="en-US" sz="2800" i="0" kern="0" dirty="0"/>
              <a:t>be seen from the top of the current building.</a:t>
            </a:r>
          </a:p>
        </p:txBody>
      </p:sp>
      <p:grpSp>
        <p:nvGrpSpPr>
          <p:cNvPr id="137" name="Group 802"/>
          <p:cNvGrpSpPr>
            <a:grpSpLocks noChangeAspect="1"/>
          </p:cNvGrpSpPr>
          <p:nvPr/>
        </p:nvGrpSpPr>
        <p:grpSpPr bwMode="auto">
          <a:xfrm rot="2360341">
            <a:off x="228400" y="2971600"/>
            <a:ext cx="696543" cy="696543"/>
            <a:chOff x="1224" y="1212"/>
            <a:chExt cx="3144" cy="3112"/>
          </a:xfrm>
        </p:grpSpPr>
        <p:sp>
          <p:nvSpPr>
            <p:cNvPr id="139" name="Freeform 80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80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3" name="Group 80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45" name="Freeform 8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8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8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8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8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8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61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1193800" y="28448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Pop all building that are too short for the next building,</a:t>
            </a:r>
            <a:br>
              <a:rPr lang="en-US" sz="2800" i="0" kern="0" dirty="0"/>
            </a:br>
            <a:r>
              <a:rPr lang="en-US" sz="2800" i="0" kern="0" dirty="0"/>
              <a:t>finding his blocker.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Then push this next building.</a:t>
            </a:r>
          </a:p>
        </p:txBody>
      </p:sp>
      <p:grpSp>
        <p:nvGrpSpPr>
          <p:cNvPr id="151" name="Group 150"/>
          <p:cNvGrpSpPr/>
          <p:nvPr/>
        </p:nvGrpSpPr>
        <p:grpSpPr>
          <a:xfrm>
            <a:off x="76200" y="4197286"/>
            <a:ext cx="3336381" cy="2597234"/>
            <a:chOff x="3974997" y="4862716"/>
            <a:chExt cx="1874800" cy="668181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74997" y="4862716"/>
              <a:ext cx="471007" cy="10293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79E64A3-A908-44DF-83F3-2C37F6C3509C}"/>
              </a:ext>
            </a:extLst>
          </p:cNvPr>
          <p:cNvGrpSpPr/>
          <p:nvPr/>
        </p:nvGrpSpPr>
        <p:grpSpPr>
          <a:xfrm>
            <a:off x="241001" y="4713265"/>
            <a:ext cx="1089260" cy="2090022"/>
            <a:chOff x="241001" y="4713265"/>
            <a:chExt cx="1089260" cy="2090022"/>
          </a:xfrm>
        </p:grpSpPr>
        <p:pic>
          <p:nvPicPr>
            <p:cNvPr id="81" name="Picture 6" descr="Burj Dubai_11">
              <a:extLst>
                <a:ext uri="{FF2B5EF4-FFF2-40B4-BE49-F238E27FC236}">
                  <a16:creationId xmlns:a16="http://schemas.microsoft.com/office/drawing/2014/main" id="{525C110F-A819-40E9-BFEE-570360E14E2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83" t="38231" r="68750" b="14439"/>
            <a:stretch/>
          </p:blipFill>
          <p:spPr bwMode="auto">
            <a:xfrm>
              <a:off x="682834" y="5239119"/>
              <a:ext cx="326098" cy="1526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2" name="Picture 4" descr="http://kuusanmaki.com/blog/wp-content/uploads/2007/03/Al_Burj.jpg">
              <a:extLst>
                <a:ext uri="{FF2B5EF4-FFF2-40B4-BE49-F238E27FC236}">
                  <a16:creationId xmlns:a16="http://schemas.microsoft.com/office/drawing/2014/main" id="{799FD635-1C48-47BB-AE2F-7C6FE7947BD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643" t="32147" r="66844" b="-3307"/>
            <a:stretch/>
          </p:blipFill>
          <p:spPr bwMode="auto">
            <a:xfrm>
              <a:off x="241001" y="4713265"/>
              <a:ext cx="415778" cy="20900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5" name="Picture 4" descr="http://kuusanmaki.com/blog/wp-content/uploads/2007/03/Al_Burj.jpg">
              <a:extLst>
                <a:ext uri="{FF2B5EF4-FFF2-40B4-BE49-F238E27FC236}">
                  <a16:creationId xmlns:a16="http://schemas.microsoft.com/office/drawing/2014/main" id="{766AD1A8-B16E-407B-89D1-C2E8AA155CA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017" t="56028" r="53758"/>
            <a:stretch/>
          </p:blipFill>
          <p:spPr bwMode="auto">
            <a:xfrm>
              <a:off x="1040968" y="5608741"/>
              <a:ext cx="289293" cy="11062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71143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Whose Blocking Your View?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0" y="637957"/>
            <a:ext cx="8633830" cy="1121679"/>
          </a:xfrm>
          <a:ln w="6350"/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buildings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For each, who is blocking its left view.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376788" y="4691778"/>
            <a:ext cx="4614812" cy="2090022"/>
            <a:chOff x="4376788" y="4691778"/>
            <a:chExt cx="4614812" cy="2090022"/>
          </a:xfrm>
        </p:grpSpPr>
        <p:pic>
          <p:nvPicPr>
            <p:cNvPr id="66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76" t="47921" r="65704" b="25092"/>
            <a:stretch/>
          </p:blipFill>
          <p:spPr bwMode="auto">
            <a:xfrm>
              <a:off x="5515019" y="6069872"/>
              <a:ext cx="296563" cy="6158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7" name="Picture 4" descr="http://www.aperfectworld.org/clipart/buildings/buildings08g.gi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214036" y="5802894"/>
              <a:ext cx="293775" cy="9050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8" name="Picture 8" descr="http://www.cliparthut.com/clip-arts/46/city-buildings-clip-art-46701.gif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119" t="11703" r="52079"/>
            <a:stretch/>
          </p:blipFill>
          <p:spPr bwMode="auto">
            <a:xfrm>
              <a:off x="6089307" y="5724432"/>
              <a:ext cx="396492" cy="9844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9" name="Picture 16" descr="http://images.clipartpanda.com/skyscraper-clipart-black-and-white-skyscraper-buildings-vector-2-4010935.jpg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778" t="3367" r="4839" b="7159"/>
            <a:stretch/>
          </p:blipFill>
          <p:spPr bwMode="auto">
            <a:xfrm>
              <a:off x="8659665" y="5076205"/>
              <a:ext cx="331935" cy="1584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332" t="27668" r="-272" b="49458"/>
            <a:stretch/>
          </p:blipFill>
          <p:spPr bwMode="auto">
            <a:xfrm>
              <a:off x="7823736" y="6154522"/>
              <a:ext cx="273848" cy="589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7" t="54114" r="80830" b="23013"/>
            <a:stretch/>
          </p:blipFill>
          <p:spPr bwMode="auto">
            <a:xfrm>
              <a:off x="7496859" y="6252907"/>
              <a:ext cx="326341" cy="4723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2" name="Picture 6" descr="Burj Dubai_11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83" t="38231" r="68750" b="14439"/>
            <a:stretch/>
          </p:blipFill>
          <p:spPr bwMode="auto">
            <a:xfrm>
              <a:off x="4818621" y="5217632"/>
              <a:ext cx="326098" cy="1526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643" t="32147" r="66844" b="-3307"/>
            <a:stretch/>
          </p:blipFill>
          <p:spPr bwMode="auto">
            <a:xfrm>
              <a:off x="4376788" y="4691778"/>
              <a:ext cx="415778" cy="20900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4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017" t="56028" r="53758"/>
            <a:stretch/>
          </p:blipFill>
          <p:spPr bwMode="auto">
            <a:xfrm>
              <a:off x="5815384" y="5564715"/>
              <a:ext cx="289293" cy="11062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29" t="62988" r="29358" b="-616"/>
            <a:stretch/>
          </p:blipFill>
          <p:spPr bwMode="auto">
            <a:xfrm>
              <a:off x="8095040" y="5532332"/>
              <a:ext cx="214053" cy="1137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6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213" t="72580" r="9667" b="-840"/>
            <a:stretch/>
          </p:blipFill>
          <p:spPr bwMode="auto">
            <a:xfrm>
              <a:off x="8347322" y="5768978"/>
              <a:ext cx="265783" cy="9236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7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879" t="82520" r="61" b="-15"/>
            <a:stretch/>
          </p:blipFill>
          <p:spPr bwMode="auto">
            <a:xfrm>
              <a:off x="6506338" y="5916181"/>
              <a:ext cx="365554" cy="7864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2" descr="http://thumbs.dreamstime.com/z/buildings-buildings-icon-set-building-icons-one-layer-36195623.jpg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2680" t="80442" r="10085" b="7191"/>
            <a:stretch/>
          </p:blipFill>
          <p:spPr bwMode="auto">
            <a:xfrm>
              <a:off x="6923605" y="6217025"/>
              <a:ext cx="253338" cy="463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9" name="Picture 2" descr="http://us.cdn2.123rf.com/168nwm/emirsimsek/emirsimsek1002/emirsimsek100200151/6489844-.jpg"/>
            <p:cNvPicPr>
              <a:picLocks noChangeAspect="1" noChangeArrowheads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432" r="38033" b="66667"/>
            <a:stretch/>
          </p:blipFill>
          <p:spPr bwMode="auto">
            <a:xfrm>
              <a:off x="7195994" y="6068247"/>
              <a:ext cx="307216" cy="6193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80" name="Straight Arrow Connector 43"/>
          <p:cNvCxnSpPr>
            <a:cxnSpLocks noChangeShapeType="1"/>
          </p:cNvCxnSpPr>
          <p:nvPr/>
        </p:nvCxnSpPr>
        <p:spPr bwMode="auto">
          <a:xfrm flipH="1">
            <a:off x="4668070" y="5260492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" name="Straight Arrow Connector 43"/>
          <p:cNvCxnSpPr>
            <a:cxnSpLocks noChangeShapeType="1"/>
          </p:cNvCxnSpPr>
          <p:nvPr/>
        </p:nvCxnSpPr>
        <p:spPr bwMode="auto">
          <a:xfrm flipH="1">
            <a:off x="5041105" y="5803105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" name="Straight Arrow Connector 43"/>
          <p:cNvCxnSpPr>
            <a:cxnSpLocks noChangeShapeType="1"/>
          </p:cNvCxnSpPr>
          <p:nvPr/>
        </p:nvCxnSpPr>
        <p:spPr bwMode="auto">
          <a:xfrm flipH="1">
            <a:off x="5461898" y="6098382"/>
            <a:ext cx="1769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" name="Straight Arrow Connector 43"/>
          <p:cNvCxnSpPr>
            <a:cxnSpLocks noChangeShapeType="1"/>
          </p:cNvCxnSpPr>
          <p:nvPr/>
        </p:nvCxnSpPr>
        <p:spPr bwMode="auto">
          <a:xfrm flipH="1">
            <a:off x="5029200" y="5605466"/>
            <a:ext cx="9144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" name="Straight Arrow Connector 43"/>
          <p:cNvCxnSpPr>
            <a:cxnSpLocks noChangeShapeType="1"/>
          </p:cNvCxnSpPr>
          <p:nvPr/>
        </p:nvCxnSpPr>
        <p:spPr bwMode="auto">
          <a:xfrm flipH="1">
            <a:off x="6019800" y="5723995"/>
            <a:ext cx="2531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" name="Straight Arrow Connector 43"/>
          <p:cNvCxnSpPr>
            <a:cxnSpLocks noChangeShapeType="1"/>
          </p:cNvCxnSpPr>
          <p:nvPr/>
        </p:nvCxnSpPr>
        <p:spPr bwMode="auto">
          <a:xfrm flipH="1">
            <a:off x="6400800" y="6019800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" name="Straight Arrow Connector 43"/>
          <p:cNvCxnSpPr>
            <a:cxnSpLocks noChangeShapeType="1"/>
          </p:cNvCxnSpPr>
          <p:nvPr/>
        </p:nvCxnSpPr>
        <p:spPr bwMode="auto">
          <a:xfrm flipH="1">
            <a:off x="6786562" y="6356364"/>
            <a:ext cx="246892" cy="137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" name="Straight Arrow Connector 43"/>
          <p:cNvCxnSpPr>
            <a:cxnSpLocks noChangeShapeType="1"/>
          </p:cNvCxnSpPr>
          <p:nvPr/>
        </p:nvCxnSpPr>
        <p:spPr bwMode="auto">
          <a:xfrm flipH="1">
            <a:off x="6769895" y="6098382"/>
            <a:ext cx="551943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" name="Straight Arrow Connector 43"/>
          <p:cNvCxnSpPr>
            <a:cxnSpLocks noChangeShapeType="1"/>
          </p:cNvCxnSpPr>
          <p:nvPr/>
        </p:nvCxnSpPr>
        <p:spPr bwMode="auto">
          <a:xfrm flipH="1">
            <a:off x="7386185" y="6299885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" name="Straight Arrow Connector 43"/>
          <p:cNvCxnSpPr>
            <a:cxnSpLocks noChangeShapeType="1"/>
          </p:cNvCxnSpPr>
          <p:nvPr/>
        </p:nvCxnSpPr>
        <p:spPr bwMode="auto">
          <a:xfrm flipH="1">
            <a:off x="7376160" y="6217025"/>
            <a:ext cx="57607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" name="Straight Arrow Connector 43"/>
          <p:cNvCxnSpPr>
            <a:cxnSpLocks noChangeShapeType="1"/>
          </p:cNvCxnSpPr>
          <p:nvPr/>
        </p:nvCxnSpPr>
        <p:spPr bwMode="auto">
          <a:xfrm flipH="1">
            <a:off x="5029200" y="5532332"/>
            <a:ext cx="3172866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" name="Straight Arrow Connector 43"/>
          <p:cNvCxnSpPr>
            <a:cxnSpLocks noChangeShapeType="1"/>
          </p:cNvCxnSpPr>
          <p:nvPr/>
        </p:nvCxnSpPr>
        <p:spPr bwMode="auto">
          <a:xfrm flipH="1">
            <a:off x="8210162" y="5802894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" name="Straight Arrow Connector 43"/>
          <p:cNvCxnSpPr>
            <a:cxnSpLocks noChangeShapeType="1"/>
          </p:cNvCxnSpPr>
          <p:nvPr/>
        </p:nvCxnSpPr>
        <p:spPr bwMode="auto">
          <a:xfrm flipH="1">
            <a:off x="4668070" y="5143500"/>
            <a:ext cx="415208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0" name="Group 786"/>
          <p:cNvGrpSpPr>
            <a:grpSpLocks/>
          </p:cNvGrpSpPr>
          <p:nvPr/>
        </p:nvGrpSpPr>
        <p:grpSpPr bwMode="auto">
          <a:xfrm>
            <a:off x="184534" y="1731879"/>
            <a:ext cx="816409" cy="657443"/>
            <a:chOff x="1224" y="2539"/>
            <a:chExt cx="2280" cy="1785"/>
          </a:xfrm>
        </p:grpSpPr>
        <p:sp>
          <p:nvSpPr>
            <p:cNvPr id="121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23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28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4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25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51" name="Group 150"/>
          <p:cNvGrpSpPr/>
          <p:nvPr/>
        </p:nvGrpSpPr>
        <p:grpSpPr>
          <a:xfrm>
            <a:off x="76200" y="4197286"/>
            <a:ext cx="3336381" cy="2597234"/>
            <a:chOff x="3974997" y="4862716"/>
            <a:chExt cx="1874800" cy="668181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74997" y="4862716"/>
              <a:ext cx="471007" cy="10293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pic>
        <p:nvPicPr>
          <p:cNvPr id="82" name="Picture 2" descr="http://cdn.1001freedownloads.com/vector/thumb/86218/Simple_Houses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76" t="47921" r="65704" b="25092"/>
          <a:stretch/>
        </p:blipFill>
        <p:spPr bwMode="auto">
          <a:xfrm>
            <a:off x="1362119" y="6064394"/>
            <a:ext cx="296563" cy="615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5" name="Picture 4" descr="http://www.aperfectworld.org/clipart/buildings/buildings08g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61136" y="5797416"/>
            <a:ext cx="293775" cy="905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6" name="Picture 8" descr="http://www.cliparthut.com/clip-arts/46/city-buildings-clip-art-46701.gif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19" t="11703" r="52079"/>
          <a:stretch/>
        </p:blipFill>
        <p:spPr bwMode="auto">
          <a:xfrm>
            <a:off x="1302623" y="5718954"/>
            <a:ext cx="396492" cy="984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7" name="Picture 16" descr="http://images.clipartpanda.com/skyscraper-clipart-black-and-white-skyscraper-buildings-vector-2-4010935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78" t="3367" r="4839" b="7159"/>
          <a:stretch/>
        </p:blipFill>
        <p:spPr bwMode="auto">
          <a:xfrm>
            <a:off x="657225" y="5070727"/>
            <a:ext cx="331935" cy="15844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" descr="http://cdn.1001freedownloads.com/vector/thumb/86218/Simple_Houses.png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332" t="27668" r="-272" b="49458"/>
          <a:stretch/>
        </p:blipFill>
        <p:spPr bwMode="auto">
          <a:xfrm>
            <a:off x="2428875" y="6149044"/>
            <a:ext cx="273848" cy="58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" descr="http://cdn.1001freedownloads.com/vector/thumb/86218/Simple_Houses.png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" t="54114" r="80830" b="23013"/>
          <a:stretch/>
        </p:blipFill>
        <p:spPr bwMode="auto">
          <a:xfrm>
            <a:off x="2405890" y="6247429"/>
            <a:ext cx="326341" cy="472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6" descr="Burj Dubai_11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83" t="38231" r="68750" b="14439"/>
          <a:stretch/>
        </p:blipFill>
        <p:spPr bwMode="auto">
          <a:xfrm>
            <a:off x="665721" y="5212154"/>
            <a:ext cx="326098" cy="15265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43" t="32147" r="66844" b="-3307"/>
          <a:stretch/>
        </p:blipFill>
        <p:spPr bwMode="auto">
          <a:xfrm>
            <a:off x="223888" y="4686300"/>
            <a:ext cx="415778" cy="20900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6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017" t="56028" r="53758"/>
          <a:stretch/>
        </p:blipFill>
        <p:spPr bwMode="auto">
          <a:xfrm>
            <a:off x="1028700" y="5559237"/>
            <a:ext cx="289293" cy="1106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8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129" t="62988" r="29358" b="-616"/>
          <a:stretch/>
        </p:blipFill>
        <p:spPr bwMode="auto">
          <a:xfrm>
            <a:off x="1019175" y="5526854"/>
            <a:ext cx="214053" cy="1137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213" t="72580" r="9667" b="-840"/>
          <a:stretch/>
        </p:blipFill>
        <p:spPr bwMode="auto">
          <a:xfrm>
            <a:off x="1271457" y="5763500"/>
            <a:ext cx="265783" cy="9236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879" t="82520" r="61" b="-15"/>
          <a:stretch/>
        </p:blipFill>
        <p:spPr bwMode="auto">
          <a:xfrm>
            <a:off x="1719654" y="5910703"/>
            <a:ext cx="365554" cy="7864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2" descr="http://thumbs.dreamstime.com/z/buildings-buildings-icon-set-building-icons-one-layer-36195623.jpg"/>
          <p:cNvPicPr>
            <a:picLocks noChangeAspect="1" noChangeArrowheads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680" t="80442" r="10085" b="7191"/>
          <a:stretch/>
        </p:blipFill>
        <p:spPr bwMode="auto">
          <a:xfrm>
            <a:off x="2136921" y="6211547"/>
            <a:ext cx="253338" cy="463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7" name="Picture 2" descr="http://us.cdn2.123rf.com/168nwm/emirsimsek/emirsimsek1002/emirsimsek100200151/6489844-.jpg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432" r="38033" b="66667"/>
          <a:stretch/>
        </p:blipFill>
        <p:spPr bwMode="auto">
          <a:xfrm>
            <a:off x="2105025" y="6062769"/>
            <a:ext cx="307216" cy="6193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Down Arrow 107"/>
          <p:cNvSpPr/>
          <p:nvPr/>
        </p:nvSpPr>
        <p:spPr>
          <a:xfrm>
            <a:off x="4503811" y="43719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Down Arrow 108"/>
          <p:cNvSpPr/>
          <p:nvPr/>
        </p:nvSpPr>
        <p:spPr>
          <a:xfrm>
            <a:off x="4872111" y="47529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Down Arrow 109"/>
          <p:cNvSpPr/>
          <p:nvPr/>
        </p:nvSpPr>
        <p:spPr>
          <a:xfrm>
            <a:off x="5265811" y="52990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Down Arrow 110"/>
          <p:cNvSpPr/>
          <p:nvPr/>
        </p:nvSpPr>
        <p:spPr>
          <a:xfrm>
            <a:off x="5545211" y="56165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Down Arrow 111"/>
          <p:cNvSpPr/>
          <p:nvPr/>
        </p:nvSpPr>
        <p:spPr>
          <a:xfrm>
            <a:off x="5881418" y="5178813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Down Arrow 112"/>
          <p:cNvSpPr/>
          <p:nvPr/>
        </p:nvSpPr>
        <p:spPr>
          <a:xfrm>
            <a:off x="6183608" y="5244973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Down Arrow 113"/>
          <p:cNvSpPr/>
          <p:nvPr/>
        </p:nvSpPr>
        <p:spPr>
          <a:xfrm>
            <a:off x="6585170" y="55403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Down Arrow 114"/>
          <p:cNvSpPr/>
          <p:nvPr/>
        </p:nvSpPr>
        <p:spPr>
          <a:xfrm>
            <a:off x="6904111" y="58547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Down Arrow 115"/>
          <p:cNvSpPr/>
          <p:nvPr/>
        </p:nvSpPr>
        <p:spPr>
          <a:xfrm>
            <a:off x="7235752" y="56261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Down Arrow 116"/>
          <p:cNvSpPr/>
          <p:nvPr/>
        </p:nvSpPr>
        <p:spPr>
          <a:xfrm>
            <a:off x="7567393" y="58197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8" name="Down Arrow 117"/>
          <p:cNvSpPr/>
          <p:nvPr/>
        </p:nvSpPr>
        <p:spPr>
          <a:xfrm>
            <a:off x="7848234" y="57277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9" name="Down Arrow 118"/>
          <p:cNvSpPr/>
          <p:nvPr/>
        </p:nvSpPr>
        <p:spPr>
          <a:xfrm>
            <a:off x="8103675" y="51943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Down Arrow 133"/>
          <p:cNvSpPr/>
          <p:nvPr/>
        </p:nvSpPr>
        <p:spPr>
          <a:xfrm>
            <a:off x="8371816" y="53371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6" name="Down Arrow 135"/>
          <p:cNvSpPr/>
          <p:nvPr/>
        </p:nvSpPr>
        <p:spPr>
          <a:xfrm>
            <a:off x="8720211" y="46482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7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F07B7DAA-4B42-414C-892F-30161E3A8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6002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A prefix of the buildings are done.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The stack contains the sorted list of buildings that can </a:t>
            </a:r>
            <a:br>
              <a:rPr lang="en-US" sz="2800" i="0" kern="0" dirty="0"/>
            </a:br>
            <a:r>
              <a:rPr lang="en-US" sz="2800" i="0" kern="0" dirty="0"/>
              <a:t>be seen from the top of the current building.</a:t>
            </a:r>
          </a:p>
        </p:txBody>
      </p:sp>
      <p:sp>
        <p:nvSpPr>
          <p:cNvPr id="138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B3C27349-C7F4-47FD-ACAA-60AC73CAB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3800" y="28448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Pop all building that are too short for the next building,</a:t>
            </a:r>
            <a:br>
              <a:rPr lang="en-US" sz="2800" i="0" kern="0" dirty="0"/>
            </a:br>
            <a:r>
              <a:rPr lang="en-US" sz="2800" i="0" kern="0" dirty="0"/>
              <a:t>finding his blocker.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Then push this next building.</a:t>
            </a:r>
          </a:p>
        </p:txBody>
      </p:sp>
      <p:grpSp>
        <p:nvGrpSpPr>
          <p:cNvPr id="139" name="Group 802">
            <a:extLst>
              <a:ext uri="{FF2B5EF4-FFF2-40B4-BE49-F238E27FC236}">
                <a16:creationId xmlns:a16="http://schemas.microsoft.com/office/drawing/2014/main" id="{3CA02E74-70E6-45D1-8FB3-7EC100A725B0}"/>
              </a:ext>
            </a:extLst>
          </p:cNvPr>
          <p:cNvGrpSpPr>
            <a:grpSpLocks noChangeAspect="1"/>
          </p:cNvGrpSpPr>
          <p:nvPr/>
        </p:nvGrpSpPr>
        <p:grpSpPr bwMode="auto">
          <a:xfrm rot="2360341">
            <a:off x="228400" y="2971600"/>
            <a:ext cx="696543" cy="696543"/>
            <a:chOff x="1224" y="1212"/>
            <a:chExt cx="3144" cy="3112"/>
          </a:xfrm>
        </p:grpSpPr>
        <p:sp>
          <p:nvSpPr>
            <p:cNvPr id="140" name="Freeform 803" descr="Green marble">
              <a:extLst>
                <a:ext uri="{FF2B5EF4-FFF2-40B4-BE49-F238E27FC236}">
                  <a16:creationId xmlns:a16="http://schemas.microsoft.com/office/drawing/2014/main" id="{97DF3649-D2DB-4305-AFAD-A769DF53BD3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804" descr="Green marble">
              <a:extLst>
                <a:ext uri="{FF2B5EF4-FFF2-40B4-BE49-F238E27FC236}">
                  <a16:creationId xmlns:a16="http://schemas.microsoft.com/office/drawing/2014/main" id="{36A8BA87-394B-43F8-A10D-15601B1B53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" name="Group 805">
              <a:extLst>
                <a:ext uri="{FF2B5EF4-FFF2-40B4-BE49-F238E27FC236}">
                  <a16:creationId xmlns:a16="http://schemas.microsoft.com/office/drawing/2014/main" id="{3DFD3BFB-AA1F-4590-9E72-5A253F84DD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43" name="Freeform 806">
                <a:extLst>
                  <a:ext uri="{FF2B5EF4-FFF2-40B4-BE49-F238E27FC236}">
                    <a16:creationId xmlns:a16="http://schemas.microsoft.com/office/drawing/2014/main" id="{FD3EC652-9303-4D78-9E6A-D6388BB51B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07">
                <a:extLst>
                  <a:ext uri="{FF2B5EF4-FFF2-40B4-BE49-F238E27FC236}">
                    <a16:creationId xmlns:a16="http://schemas.microsoft.com/office/drawing/2014/main" id="{ABC260EC-EC00-43D8-90DA-B5DD7D4A16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808">
                <a:extLst>
                  <a:ext uri="{FF2B5EF4-FFF2-40B4-BE49-F238E27FC236}">
                    <a16:creationId xmlns:a16="http://schemas.microsoft.com/office/drawing/2014/main" id="{BC71FDB2-D9CF-4C7A-962D-4840F7D282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809">
                <a:extLst>
                  <a:ext uri="{FF2B5EF4-FFF2-40B4-BE49-F238E27FC236}">
                    <a16:creationId xmlns:a16="http://schemas.microsoft.com/office/drawing/2014/main" id="{45BBB898-75D5-499B-B894-211DFF6A35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810">
                <a:extLst>
                  <a:ext uri="{FF2B5EF4-FFF2-40B4-BE49-F238E27FC236}">
                    <a16:creationId xmlns:a16="http://schemas.microsoft.com/office/drawing/2014/main" id="{C8E35AE3-F683-421E-8FC4-0F9FD71644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811">
                <a:extLst>
                  <a:ext uri="{FF2B5EF4-FFF2-40B4-BE49-F238E27FC236}">
                    <a16:creationId xmlns:a16="http://schemas.microsoft.com/office/drawing/2014/main" id="{36E40DAB-D259-456C-8122-58BFFB157C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4998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2" dur="5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500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4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8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4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5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0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1" dur="500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6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52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7" fill="hold">
                      <p:stCondLst>
                        <p:cond delay="indefinite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3" fill="hold">
                      <p:stCondLst>
                        <p:cond delay="indefinite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4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5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0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1" dur="5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3" fill="hold">
                      <p:stCondLst>
                        <p:cond delay="indefinite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7" dur="5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9" fill="hold">
                      <p:stCondLst>
                        <p:cond delay="indefinite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5" fill="hold">
                      <p:stCondLst>
                        <p:cond delay="indefinite"/>
                      </p:stCondLst>
                      <p:childTnLst>
                        <p:par>
                          <p:cTn id="316" fill="hold">
                            <p:stCondLst>
                              <p:cond delay="0"/>
                            </p:stCondLst>
                            <p:childTnLst>
                              <p:par>
                                <p:cTn id="3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34" grpId="0" animBg="1"/>
      <p:bldP spid="136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Whose Blocking Your View?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0" y="637957"/>
            <a:ext cx="8633830" cy="1121679"/>
          </a:xfrm>
          <a:ln w="6350"/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buildings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For each, who is blocking its left view.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376788" y="4691778"/>
            <a:ext cx="4614812" cy="2090022"/>
            <a:chOff x="4376788" y="4691778"/>
            <a:chExt cx="4614812" cy="2090022"/>
          </a:xfrm>
        </p:grpSpPr>
        <p:pic>
          <p:nvPicPr>
            <p:cNvPr id="66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876" t="47921" r="65704" b="25092"/>
            <a:stretch/>
          </p:blipFill>
          <p:spPr bwMode="auto">
            <a:xfrm>
              <a:off x="5515019" y="6069872"/>
              <a:ext cx="296563" cy="6158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7" name="Picture 4" descr="http://www.aperfectworld.org/clipart/buildings/buildings08g.gif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214036" y="5802894"/>
              <a:ext cx="293775" cy="9050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8" name="Picture 8" descr="http://www.cliparthut.com/clip-arts/46/city-buildings-clip-art-46701.gif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119" t="11703" r="52079"/>
            <a:stretch/>
          </p:blipFill>
          <p:spPr bwMode="auto">
            <a:xfrm>
              <a:off x="6089307" y="5724432"/>
              <a:ext cx="396492" cy="9844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9" name="Picture 16" descr="http://images.clipartpanda.com/skyscraper-clipart-black-and-white-skyscraper-buildings-vector-2-4010935.jpg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778" t="3367" r="4839" b="7159"/>
            <a:stretch/>
          </p:blipFill>
          <p:spPr bwMode="auto">
            <a:xfrm>
              <a:off x="8659665" y="5076205"/>
              <a:ext cx="331935" cy="15844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332" t="27668" r="-272" b="49458"/>
            <a:stretch/>
          </p:blipFill>
          <p:spPr bwMode="auto">
            <a:xfrm>
              <a:off x="7823736" y="6154522"/>
              <a:ext cx="273848" cy="589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http://cdn.1001freedownloads.com/vector/thumb/86218/Simple_Houses.png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7" t="54114" r="80830" b="23013"/>
            <a:stretch/>
          </p:blipFill>
          <p:spPr bwMode="auto">
            <a:xfrm>
              <a:off x="7496859" y="6252907"/>
              <a:ext cx="326341" cy="4723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2" name="Picture 6" descr="Burj Dubai_11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83" t="38231" r="68750" b="14439"/>
            <a:stretch/>
          </p:blipFill>
          <p:spPr bwMode="auto">
            <a:xfrm>
              <a:off x="4818621" y="5217632"/>
              <a:ext cx="326098" cy="152653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643" t="32147" r="66844" b="-3307"/>
            <a:stretch/>
          </p:blipFill>
          <p:spPr bwMode="auto">
            <a:xfrm>
              <a:off x="4376788" y="4691778"/>
              <a:ext cx="415778" cy="209002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4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017" t="56028" r="53758"/>
            <a:stretch/>
          </p:blipFill>
          <p:spPr bwMode="auto">
            <a:xfrm>
              <a:off x="5815384" y="5564715"/>
              <a:ext cx="289293" cy="11062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129" t="62988" r="29358" b="-616"/>
            <a:stretch/>
          </p:blipFill>
          <p:spPr bwMode="auto">
            <a:xfrm>
              <a:off x="8095040" y="5532332"/>
              <a:ext cx="214053" cy="1137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6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213" t="72580" r="9667" b="-840"/>
            <a:stretch/>
          </p:blipFill>
          <p:spPr bwMode="auto">
            <a:xfrm>
              <a:off x="8347322" y="5768978"/>
              <a:ext cx="265783" cy="9236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7" name="Picture 4" descr="http://kuusanmaki.com/blog/wp-content/uploads/2007/03/Al_Burj.jpg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879" t="82520" r="61" b="-15"/>
            <a:stretch/>
          </p:blipFill>
          <p:spPr bwMode="auto">
            <a:xfrm>
              <a:off x="6506338" y="5916181"/>
              <a:ext cx="365554" cy="7864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2" descr="http://thumbs.dreamstime.com/z/buildings-buildings-icon-set-building-icons-one-layer-36195623.jpg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2680" t="80442" r="10085" b="7191"/>
            <a:stretch/>
          </p:blipFill>
          <p:spPr bwMode="auto">
            <a:xfrm>
              <a:off x="6923605" y="6217025"/>
              <a:ext cx="253338" cy="4630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9" name="Picture 2" descr="http://us.cdn2.123rf.com/168nwm/emirsimsek/emirsimsek1002/emirsimsek100200151/6489844-.jpg"/>
            <p:cNvPicPr>
              <a:picLocks noChangeAspect="1" noChangeArrowheads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432" r="38033" b="66667"/>
            <a:stretch/>
          </p:blipFill>
          <p:spPr bwMode="auto">
            <a:xfrm>
              <a:off x="7195994" y="6068247"/>
              <a:ext cx="307216" cy="6193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80" name="Straight Arrow Connector 43"/>
          <p:cNvCxnSpPr>
            <a:cxnSpLocks noChangeShapeType="1"/>
          </p:cNvCxnSpPr>
          <p:nvPr/>
        </p:nvCxnSpPr>
        <p:spPr bwMode="auto">
          <a:xfrm flipH="1">
            <a:off x="4668070" y="5260492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" name="Straight Arrow Connector 43"/>
          <p:cNvCxnSpPr>
            <a:cxnSpLocks noChangeShapeType="1"/>
          </p:cNvCxnSpPr>
          <p:nvPr/>
        </p:nvCxnSpPr>
        <p:spPr bwMode="auto">
          <a:xfrm flipH="1">
            <a:off x="5041105" y="5803105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" name="Straight Arrow Connector 43"/>
          <p:cNvCxnSpPr>
            <a:cxnSpLocks noChangeShapeType="1"/>
          </p:cNvCxnSpPr>
          <p:nvPr/>
        </p:nvCxnSpPr>
        <p:spPr bwMode="auto">
          <a:xfrm flipH="1">
            <a:off x="5461898" y="6098382"/>
            <a:ext cx="1769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" name="Straight Arrow Connector 43"/>
          <p:cNvCxnSpPr>
            <a:cxnSpLocks noChangeShapeType="1"/>
          </p:cNvCxnSpPr>
          <p:nvPr/>
        </p:nvCxnSpPr>
        <p:spPr bwMode="auto">
          <a:xfrm flipH="1">
            <a:off x="5029200" y="5605466"/>
            <a:ext cx="9144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" name="Straight Arrow Connector 43"/>
          <p:cNvCxnSpPr>
            <a:cxnSpLocks noChangeShapeType="1"/>
          </p:cNvCxnSpPr>
          <p:nvPr/>
        </p:nvCxnSpPr>
        <p:spPr bwMode="auto">
          <a:xfrm flipH="1">
            <a:off x="6019800" y="5723995"/>
            <a:ext cx="25310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3" name="Straight Arrow Connector 43"/>
          <p:cNvCxnSpPr>
            <a:cxnSpLocks noChangeShapeType="1"/>
          </p:cNvCxnSpPr>
          <p:nvPr/>
        </p:nvCxnSpPr>
        <p:spPr bwMode="auto">
          <a:xfrm flipH="1">
            <a:off x="6400800" y="6019800"/>
            <a:ext cx="31360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" name="Straight Arrow Connector 43"/>
          <p:cNvCxnSpPr>
            <a:cxnSpLocks noChangeShapeType="1"/>
          </p:cNvCxnSpPr>
          <p:nvPr/>
        </p:nvCxnSpPr>
        <p:spPr bwMode="auto">
          <a:xfrm flipH="1">
            <a:off x="6786562" y="6356364"/>
            <a:ext cx="246892" cy="137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" name="Straight Arrow Connector 43"/>
          <p:cNvCxnSpPr>
            <a:cxnSpLocks noChangeShapeType="1"/>
          </p:cNvCxnSpPr>
          <p:nvPr/>
        </p:nvCxnSpPr>
        <p:spPr bwMode="auto">
          <a:xfrm flipH="1">
            <a:off x="6769895" y="6098382"/>
            <a:ext cx="551943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" name="Straight Arrow Connector 43"/>
          <p:cNvCxnSpPr>
            <a:cxnSpLocks noChangeShapeType="1"/>
          </p:cNvCxnSpPr>
          <p:nvPr/>
        </p:nvCxnSpPr>
        <p:spPr bwMode="auto">
          <a:xfrm flipH="1">
            <a:off x="7386185" y="6299885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" name="Straight Arrow Connector 43"/>
          <p:cNvCxnSpPr>
            <a:cxnSpLocks noChangeShapeType="1"/>
          </p:cNvCxnSpPr>
          <p:nvPr/>
        </p:nvCxnSpPr>
        <p:spPr bwMode="auto">
          <a:xfrm flipH="1">
            <a:off x="7376160" y="6217025"/>
            <a:ext cx="576072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" name="Straight Arrow Connector 43"/>
          <p:cNvCxnSpPr>
            <a:cxnSpLocks noChangeShapeType="1"/>
          </p:cNvCxnSpPr>
          <p:nvPr/>
        </p:nvCxnSpPr>
        <p:spPr bwMode="auto">
          <a:xfrm flipH="1">
            <a:off x="5029200" y="5532332"/>
            <a:ext cx="3172866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" name="Straight Arrow Connector 43"/>
          <p:cNvCxnSpPr>
            <a:cxnSpLocks noChangeShapeType="1"/>
          </p:cNvCxnSpPr>
          <p:nvPr/>
        </p:nvCxnSpPr>
        <p:spPr bwMode="auto">
          <a:xfrm flipH="1">
            <a:off x="8210162" y="5802894"/>
            <a:ext cx="27432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" name="Straight Arrow Connector 43"/>
          <p:cNvCxnSpPr>
            <a:cxnSpLocks noChangeShapeType="1"/>
          </p:cNvCxnSpPr>
          <p:nvPr/>
        </p:nvCxnSpPr>
        <p:spPr bwMode="auto">
          <a:xfrm flipH="1">
            <a:off x="4668070" y="5143500"/>
            <a:ext cx="4152080" cy="0"/>
          </a:xfrm>
          <a:prstGeom prst="straightConnector1">
            <a:avLst/>
          </a:prstGeom>
          <a:noFill/>
          <a:ln w="6350" cap="sq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51" name="Group 150"/>
          <p:cNvGrpSpPr/>
          <p:nvPr/>
        </p:nvGrpSpPr>
        <p:grpSpPr>
          <a:xfrm>
            <a:off x="76200" y="4197286"/>
            <a:ext cx="3336381" cy="2597234"/>
            <a:chOff x="3974997" y="4862716"/>
            <a:chExt cx="1874800" cy="668181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74997" y="4862716"/>
              <a:ext cx="471007" cy="10293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pic>
        <p:nvPicPr>
          <p:cNvPr id="87" name="Picture 16" descr="http://images.clipartpanda.com/skyscraper-clipart-black-and-white-skyscraper-buildings-vector-2-4010935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78" t="3367" r="4839" b="7159"/>
          <a:stretch/>
        </p:blipFill>
        <p:spPr bwMode="auto">
          <a:xfrm>
            <a:off x="657225" y="5070727"/>
            <a:ext cx="331935" cy="15844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4" descr="http://kuusanmaki.com/blog/wp-content/uploads/2007/03/Al_Burj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43" t="32147" r="66844" b="-3307"/>
          <a:stretch/>
        </p:blipFill>
        <p:spPr bwMode="auto">
          <a:xfrm>
            <a:off x="223888" y="4686300"/>
            <a:ext cx="415778" cy="20900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" name="Down Arrow 107"/>
          <p:cNvSpPr/>
          <p:nvPr/>
        </p:nvSpPr>
        <p:spPr>
          <a:xfrm>
            <a:off x="4503811" y="43719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9" name="Down Arrow 108"/>
          <p:cNvSpPr/>
          <p:nvPr/>
        </p:nvSpPr>
        <p:spPr>
          <a:xfrm>
            <a:off x="4872111" y="47529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0" name="Down Arrow 109"/>
          <p:cNvSpPr/>
          <p:nvPr/>
        </p:nvSpPr>
        <p:spPr>
          <a:xfrm>
            <a:off x="5265811" y="52990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1" name="Down Arrow 110"/>
          <p:cNvSpPr/>
          <p:nvPr/>
        </p:nvSpPr>
        <p:spPr>
          <a:xfrm>
            <a:off x="5545211" y="56165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2" name="Down Arrow 111"/>
          <p:cNvSpPr/>
          <p:nvPr/>
        </p:nvSpPr>
        <p:spPr>
          <a:xfrm>
            <a:off x="5881418" y="5178813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3" name="Down Arrow 112"/>
          <p:cNvSpPr/>
          <p:nvPr/>
        </p:nvSpPr>
        <p:spPr>
          <a:xfrm>
            <a:off x="6183608" y="5244973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4" name="Down Arrow 113"/>
          <p:cNvSpPr/>
          <p:nvPr/>
        </p:nvSpPr>
        <p:spPr>
          <a:xfrm>
            <a:off x="6585170" y="55403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5" name="Down Arrow 114"/>
          <p:cNvSpPr/>
          <p:nvPr/>
        </p:nvSpPr>
        <p:spPr>
          <a:xfrm>
            <a:off x="6904111" y="58547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6" name="Down Arrow 115"/>
          <p:cNvSpPr/>
          <p:nvPr/>
        </p:nvSpPr>
        <p:spPr>
          <a:xfrm>
            <a:off x="7235752" y="56261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7" name="Down Arrow 116"/>
          <p:cNvSpPr/>
          <p:nvPr/>
        </p:nvSpPr>
        <p:spPr>
          <a:xfrm>
            <a:off x="7567393" y="58197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8" name="Down Arrow 117"/>
          <p:cNvSpPr/>
          <p:nvPr/>
        </p:nvSpPr>
        <p:spPr>
          <a:xfrm>
            <a:off x="7848234" y="57277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9" name="Down Arrow 118"/>
          <p:cNvSpPr/>
          <p:nvPr/>
        </p:nvSpPr>
        <p:spPr>
          <a:xfrm>
            <a:off x="8103675" y="51943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4" name="Down Arrow 133"/>
          <p:cNvSpPr/>
          <p:nvPr/>
        </p:nvSpPr>
        <p:spPr>
          <a:xfrm>
            <a:off x="8371816" y="5337141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6" name="Down Arrow 135"/>
          <p:cNvSpPr/>
          <p:nvPr/>
        </p:nvSpPr>
        <p:spPr>
          <a:xfrm>
            <a:off x="8720211" y="4648200"/>
            <a:ext cx="207889" cy="479459"/>
          </a:xfrm>
          <a:prstGeom prst="downArrow">
            <a:avLst/>
          </a:prstGeom>
          <a:solidFill>
            <a:schemeClr val="tx2"/>
          </a:solidFill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7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1193800" y="1600200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sz="2800" i="0" kern="0" dirty="0"/>
              <a:t>For each building, must pop the stack searching back.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i="0" kern="0" dirty="0"/>
              <a:t>May have to pop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 buildings.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Time =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kern="0" baseline="30000" dirty="0">
                <a:solidFill>
                  <a:schemeClr val="accent1"/>
                </a:solidFill>
              </a:rPr>
              <a:t>2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.</a:t>
            </a:r>
          </a:p>
        </p:txBody>
      </p:sp>
      <p:pic>
        <p:nvPicPr>
          <p:cNvPr id="138" name="Picture 9" descr="j0078707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2398" y="1600201"/>
            <a:ext cx="62200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/>
          <p:nvPr/>
        </p:nvGrpSpPr>
        <p:grpSpPr>
          <a:xfrm>
            <a:off x="304800" y="3029653"/>
            <a:ext cx="2893771" cy="1008947"/>
            <a:chOff x="1754429" y="3029653"/>
            <a:chExt cx="2893771" cy="1008947"/>
          </a:xfrm>
        </p:grpSpPr>
        <p:grpSp>
          <p:nvGrpSpPr>
            <p:cNvPr id="139" name="Group 2"/>
            <p:cNvGrpSpPr>
              <a:grpSpLocks/>
            </p:cNvGrpSpPr>
            <p:nvPr/>
          </p:nvGrpSpPr>
          <p:grpSpPr bwMode="auto">
            <a:xfrm>
              <a:off x="1754429" y="3036242"/>
              <a:ext cx="912570" cy="1002358"/>
              <a:chOff x="2065" y="1551"/>
              <a:chExt cx="1628" cy="1988"/>
            </a:xfrm>
          </p:grpSpPr>
          <p:sp>
            <p:nvSpPr>
              <p:cNvPr id="140" name="Freeform 3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4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5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6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7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8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9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0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1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2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3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4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5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6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7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18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19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4" name="AutoShape 25"/>
            <p:cNvSpPr>
              <a:spLocks noChangeArrowheads="1"/>
            </p:cNvSpPr>
            <p:nvPr/>
          </p:nvSpPr>
          <p:spPr bwMode="auto">
            <a:xfrm>
              <a:off x="2743199" y="3029653"/>
              <a:ext cx="1905001" cy="932747"/>
            </a:xfrm>
            <a:prstGeom prst="wedgeRectCallout">
              <a:avLst>
                <a:gd name="adj1" fmla="val -66884"/>
                <a:gd name="adj2" fmla="val -13845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Oops. </a:t>
              </a:r>
              <a:br>
                <a:rPr lang="en-CA" altLang="en-US" sz="2800" i="0" dirty="0"/>
              </a:br>
              <a:r>
                <a:rPr lang="en-CA" altLang="en-US" sz="2800" i="0" dirty="0"/>
                <a:t>No better!</a:t>
              </a:r>
              <a:endParaRPr lang="en-US" altLang="en-US" sz="2800" i="0" dirty="0"/>
            </a:p>
          </p:txBody>
        </p:sp>
      </p:grpSp>
      <p:sp>
        <p:nvSpPr>
          <p:cNvPr id="165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3733800" y="2993121"/>
            <a:ext cx="8633830" cy="112167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sz="2800" i="0" kern="0" dirty="0"/>
              <a:t>But each building, is popped </a:t>
            </a:r>
            <a:br>
              <a:rPr lang="en-US" sz="2800" i="0" kern="0" dirty="0"/>
            </a:br>
            <a:r>
              <a:rPr lang="en-US" sz="2800" i="0" kern="0" dirty="0"/>
              <a:t>at most once.</a:t>
            </a:r>
          </a:p>
          <a:p>
            <a:pPr marL="0" indent="0">
              <a:spcBef>
                <a:spcPts val="0"/>
              </a:spcBef>
              <a:buFontTx/>
              <a:buNone/>
            </a:pPr>
            <a:r>
              <a:rPr lang="en-US" sz="2800" i="0" kern="0" dirty="0"/>
              <a:t>Time = </a:t>
            </a:r>
            <a:r>
              <a:rPr lang="en-US" sz="2800" i="0" kern="0" dirty="0">
                <a:solidFill>
                  <a:schemeClr val="accent1"/>
                </a:solidFill>
              </a:rPr>
              <a:t>O(</a:t>
            </a:r>
            <a:r>
              <a:rPr lang="en-US" sz="2800" kern="0" dirty="0">
                <a:solidFill>
                  <a:schemeClr val="accent1"/>
                </a:solidFill>
              </a:rPr>
              <a:t>n</a:t>
            </a:r>
            <a:r>
              <a:rPr lang="en-US" sz="2800" i="0" kern="0" dirty="0">
                <a:solidFill>
                  <a:schemeClr val="accent1"/>
                </a:solidFill>
              </a:rPr>
              <a:t>)</a:t>
            </a:r>
            <a:r>
              <a:rPr lang="en-US" sz="2800" i="0" kern="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808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82296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Computing Spans (not in book)</a:t>
            </a:r>
          </a:p>
        </p:txBody>
      </p:sp>
      <p:sp>
        <p:nvSpPr>
          <p:cNvPr id="2054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57200" y="1613647"/>
            <a:ext cx="4648200" cy="4648200"/>
          </a:xfrm>
        </p:spPr>
        <p:txBody>
          <a:bodyPr/>
          <a:lstStyle/>
          <a:p>
            <a:pPr eaLnBrk="1" hangingPunct="1"/>
            <a:r>
              <a:rPr lang="en-US" sz="2400" dirty="0"/>
              <a:t>Using a stack as an auxiliary data structure in an algorithm</a:t>
            </a:r>
          </a:p>
          <a:p>
            <a:pPr eaLnBrk="1" hangingPunct="1"/>
            <a:r>
              <a:rPr lang="en-US" sz="2400" dirty="0"/>
              <a:t>Given an array X, the </a:t>
            </a:r>
            <a:r>
              <a:rPr lang="en-US" sz="2400" dirty="0">
                <a:solidFill>
                  <a:schemeClr val="tx2"/>
                </a:solidFill>
              </a:rPr>
              <a:t>span</a:t>
            </a:r>
            <a:r>
              <a:rPr lang="en-US" sz="2400" dirty="0"/>
              <a:t> </a:t>
            </a:r>
            <a:r>
              <a:rPr lang="en-US" sz="2400" dirty="0">
                <a:sym typeface="Symbol" charset="0"/>
              </a:rPr>
              <a:t>S[</a:t>
            </a:r>
            <a:r>
              <a:rPr lang="en-US" sz="2400" dirty="0" err="1">
                <a:sym typeface="Symbol" charset="0"/>
              </a:rPr>
              <a:t>i</a:t>
            </a:r>
            <a:r>
              <a:rPr lang="en-US" sz="2400" dirty="0">
                <a:sym typeface="Symbol" charset="0"/>
              </a:rPr>
              <a:t>]</a:t>
            </a:r>
            <a:r>
              <a:rPr lang="en-US" sz="2400" dirty="0"/>
              <a:t> of </a:t>
            </a:r>
            <a:r>
              <a:rPr lang="en-US" sz="2400" dirty="0">
                <a:sym typeface="Symbol" charset="0"/>
              </a:rPr>
              <a:t>X[</a:t>
            </a:r>
            <a:r>
              <a:rPr lang="en-US" sz="2400" dirty="0" err="1">
                <a:sym typeface="Symbol" charset="0"/>
              </a:rPr>
              <a:t>i</a:t>
            </a:r>
            <a:r>
              <a:rPr lang="en-US" sz="2400" dirty="0">
                <a:sym typeface="Symbol" charset="0"/>
              </a:rPr>
              <a:t>]</a:t>
            </a:r>
            <a:r>
              <a:rPr lang="en-US" sz="2400" dirty="0"/>
              <a:t> is the maximum number of consecutive elements </a:t>
            </a:r>
            <a:r>
              <a:rPr lang="en-US" sz="2400" dirty="0">
                <a:sym typeface="Symbol" charset="0"/>
              </a:rPr>
              <a:t>X[j] </a:t>
            </a:r>
            <a:r>
              <a:rPr lang="en-US" sz="2400" dirty="0"/>
              <a:t>immediately preceding </a:t>
            </a:r>
            <a:r>
              <a:rPr lang="en-US" sz="2400" dirty="0">
                <a:sym typeface="Symbol" charset="0"/>
              </a:rPr>
              <a:t>X[</a:t>
            </a:r>
            <a:r>
              <a:rPr lang="en-US" sz="2400" dirty="0" err="1">
                <a:sym typeface="Symbol" charset="0"/>
              </a:rPr>
              <a:t>i</a:t>
            </a:r>
            <a:r>
              <a:rPr lang="en-US" sz="2400" dirty="0">
                <a:sym typeface="Symbol" charset="0"/>
              </a:rPr>
              <a:t>] </a:t>
            </a:r>
            <a:r>
              <a:rPr lang="en-US" sz="2400" dirty="0"/>
              <a:t>and such that </a:t>
            </a:r>
            <a:r>
              <a:rPr lang="en-US" sz="2400" dirty="0">
                <a:sym typeface="Symbol" charset="0"/>
              </a:rPr>
              <a:t>X[j]  X[</a:t>
            </a:r>
            <a:r>
              <a:rPr lang="en-US" sz="2400" dirty="0" err="1">
                <a:sym typeface="Symbol" charset="0"/>
              </a:rPr>
              <a:t>i</a:t>
            </a:r>
            <a:r>
              <a:rPr lang="en-US" sz="2400" dirty="0">
                <a:sym typeface="Symbol" charset="0"/>
              </a:rPr>
              <a:t>]</a:t>
            </a:r>
            <a:r>
              <a:rPr lang="en-US" sz="2400" dirty="0"/>
              <a:t> </a:t>
            </a:r>
          </a:p>
          <a:p>
            <a:pPr eaLnBrk="1" hangingPunct="1"/>
            <a:r>
              <a:rPr lang="en-US" sz="2400" dirty="0"/>
              <a:t>Spans have applications to financial analysis</a:t>
            </a:r>
            <a:br>
              <a:rPr lang="en-US" sz="2400" dirty="0"/>
            </a:br>
            <a:r>
              <a:rPr lang="en-US" sz="2400" b="1" dirty="0">
                <a:solidFill>
                  <a:srgbClr val="0000FF"/>
                </a:solidFill>
              </a:rPr>
              <a:t>Example: </a:t>
            </a:r>
            <a:r>
              <a:rPr lang="en-US" sz="2000" b="1" dirty="0">
                <a:solidFill>
                  <a:srgbClr val="0000FF"/>
                </a:solidFill>
              </a:rPr>
              <a:t> </a:t>
            </a:r>
            <a:r>
              <a:rPr lang="en-US" sz="2000" dirty="0">
                <a:solidFill>
                  <a:srgbClr val="0000FF"/>
                </a:solidFill>
              </a:rPr>
              <a:t>stock at 52-week high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205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 err="1">
                <a:solidFill>
                  <a:prstClr val="black"/>
                </a:solidFill>
              </a:rPr>
              <a:t>Andranik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Mirzaian</a:t>
            </a:r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205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3E79749C-2B60-BF40-B431-97BD2C71D761}" type="slidenum">
              <a:rPr lang="en-US" sz="1400">
                <a:solidFill>
                  <a:prstClr val="black"/>
                </a:solidFill>
              </a:rPr>
              <a:pPr eaLnBrk="1" hangingPunct="1"/>
              <a:t>156</a:t>
            </a:fld>
            <a:endParaRPr lang="en-US" sz="1400">
              <a:solidFill>
                <a:prstClr val="black"/>
              </a:solidFill>
            </a:endParaRPr>
          </a:p>
        </p:txBody>
      </p:sp>
      <p:graphicFrame>
        <p:nvGraphicFramePr>
          <p:cNvPr id="44061" name="Group 29"/>
          <p:cNvGraphicFramePr>
            <a:graphicFrameLocks noGrp="1"/>
          </p:cNvGraphicFramePr>
          <p:nvPr/>
        </p:nvGraphicFramePr>
        <p:xfrm>
          <a:off x="5937250" y="5334000"/>
          <a:ext cx="2520950" cy="914400"/>
        </p:xfrm>
        <a:graphic>
          <a:graphicData uri="http://schemas.openxmlformats.org/drawingml/2006/table">
            <a:tbl>
              <a:tblPr/>
              <a:tblGrid>
                <a:gridCol w="506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4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6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064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64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11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075" name="Text Box 30"/>
          <p:cNvSpPr txBox="1">
            <a:spLocks noChangeArrowheads="1"/>
          </p:cNvSpPr>
          <p:nvPr/>
        </p:nvSpPr>
        <p:spPr bwMode="auto">
          <a:xfrm>
            <a:off x="5397500" y="533400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b="1">
                <a:solidFill>
                  <a:srgbClr val="1F497D"/>
                </a:solidFill>
                <a:latin typeface="Times New Roman" charset="0"/>
              </a:rPr>
              <a:t>X</a:t>
            </a:r>
          </a:p>
        </p:txBody>
      </p:sp>
      <p:sp>
        <p:nvSpPr>
          <p:cNvPr id="2076" name="Text Box 31"/>
          <p:cNvSpPr txBox="1">
            <a:spLocks noChangeArrowheads="1"/>
          </p:cNvSpPr>
          <p:nvPr/>
        </p:nvSpPr>
        <p:spPr bwMode="auto">
          <a:xfrm>
            <a:off x="5403850" y="5791200"/>
            <a:ext cx="354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b="1">
                <a:solidFill>
                  <a:srgbClr val="C0504D"/>
                </a:solidFill>
                <a:latin typeface="Times New Roman" charset="0"/>
              </a:rPr>
              <a:t>S</a:t>
            </a:r>
          </a:p>
        </p:txBody>
      </p:sp>
      <p:graphicFrame>
        <p:nvGraphicFramePr>
          <p:cNvPr id="2050" name="Object 32"/>
          <p:cNvGraphicFramePr>
            <a:graphicFrameLocks noChangeAspect="1"/>
          </p:cNvGraphicFramePr>
          <p:nvPr/>
        </p:nvGraphicFramePr>
        <p:xfrm>
          <a:off x="5130800" y="1219200"/>
          <a:ext cx="3695700" cy="406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hart" r:id="rId2" imgW="3695689" imgH="4067280" progId="MSGraph.Chart.8">
                  <p:embed followColorScheme="full"/>
                </p:oleObj>
              </mc:Choice>
              <mc:Fallback>
                <p:oleObj name="Chart" r:id="rId2" imgW="3695689" imgH="4067280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0800" y="1219200"/>
                        <a:ext cx="3695700" cy="406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77" name="Line 43"/>
          <p:cNvSpPr>
            <a:spLocks noChangeShapeType="1"/>
          </p:cNvSpPr>
          <p:nvPr/>
        </p:nvSpPr>
        <p:spPr bwMode="auto">
          <a:xfrm>
            <a:off x="8140700" y="3505200"/>
            <a:ext cx="457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78" name="Line 44"/>
          <p:cNvSpPr>
            <a:spLocks noChangeShapeType="1"/>
          </p:cNvSpPr>
          <p:nvPr/>
        </p:nvSpPr>
        <p:spPr bwMode="auto">
          <a:xfrm>
            <a:off x="6324600" y="3098800"/>
            <a:ext cx="457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79" name="Line 45"/>
          <p:cNvSpPr>
            <a:spLocks noChangeShapeType="1"/>
          </p:cNvSpPr>
          <p:nvPr/>
        </p:nvSpPr>
        <p:spPr bwMode="auto">
          <a:xfrm>
            <a:off x="5740400" y="1905000"/>
            <a:ext cx="457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80" name="Line 46"/>
          <p:cNvSpPr>
            <a:spLocks noChangeShapeType="1"/>
          </p:cNvSpPr>
          <p:nvPr/>
        </p:nvSpPr>
        <p:spPr bwMode="auto">
          <a:xfrm>
            <a:off x="6324600" y="2667000"/>
            <a:ext cx="10668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81" name="Line 47"/>
          <p:cNvSpPr>
            <a:spLocks noChangeShapeType="1"/>
          </p:cNvSpPr>
          <p:nvPr/>
        </p:nvSpPr>
        <p:spPr bwMode="auto">
          <a:xfrm>
            <a:off x="6324600" y="2209800"/>
            <a:ext cx="1676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>
              <a:spcBef>
                <a:spcPct val="0"/>
              </a:spcBef>
            </a:pPr>
            <a:endParaRPr lang="en-US" sz="2400" i="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6" name="Rectangle 2"/>
          <p:cNvSpPr txBox="1">
            <a:spLocks noChangeArrowheads="1"/>
          </p:cNvSpPr>
          <p:nvPr/>
        </p:nvSpPr>
        <p:spPr>
          <a:xfrm>
            <a:off x="304800" y="-228600"/>
            <a:ext cx="8458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i="0"/>
              <a:t>Whose Blocking Your View?</a:t>
            </a:r>
            <a:endParaRPr lang="en-US" i="0" dirty="0"/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>
              <a:tabLst>
                <a:tab pos="292100" algn="l"/>
              </a:tabLst>
            </a:pPr>
            <a:r>
              <a:rPr lang="en-US" dirty="0"/>
              <a:t>Quadratic Algorithm</a:t>
            </a:r>
          </a:p>
        </p:txBody>
      </p:sp>
      <p:sp>
        <p:nvSpPr>
          <p:cNvPr id="30727" name="Date Placeholder 6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>
                <a:solidFill>
                  <a:srgbClr val="0070C0"/>
                </a:solidFill>
              </a:rPr>
              <a:t>Last Update: Oct 1, 2014</a:t>
            </a:r>
            <a:endParaRPr lang="en-US" sz="1200" dirty="0">
              <a:solidFill>
                <a:srgbClr val="0070C0"/>
              </a:solidFill>
            </a:endParaRPr>
          </a:p>
        </p:txBody>
      </p:sp>
      <p:sp>
        <p:nvSpPr>
          <p:cNvPr id="30722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 err="1">
                <a:solidFill>
                  <a:prstClr val="black"/>
                </a:solidFill>
              </a:rPr>
              <a:t>Andranik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Mirzaian</a:t>
            </a:r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3072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C48B8DB3-FB5A-6F41-9CE1-234B5862B1F7}" type="slidenum">
              <a:rPr lang="en-US" sz="1400">
                <a:solidFill>
                  <a:prstClr val="black"/>
                </a:solidFill>
              </a:rPr>
              <a:pPr eaLnBrk="1" hangingPunct="1"/>
              <a:t>157</a:t>
            </a:fld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30725" name="Rectangle 5" descr="Rectangle: Click to edit Master text styles&#10;Second level&#10;Third level&#10;Fourth level&#10;Fifth level"/>
          <p:cNvSpPr>
            <a:spLocks noChangeArrowheads="1"/>
          </p:cNvSpPr>
          <p:nvPr/>
        </p:nvSpPr>
        <p:spPr bwMode="auto">
          <a:xfrm>
            <a:off x="838200" y="1676400"/>
            <a:ext cx="7772400" cy="3962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tIns="108000"/>
          <a:lstStyle/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Algorithm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   </a:t>
            </a:r>
            <a:r>
              <a:rPr lang="en-US" sz="2400" dirty="0">
                <a:solidFill>
                  <a:srgbClr val="1F497D"/>
                </a:solidFill>
                <a:latin typeface="Calibri"/>
                <a:ea typeface="ＭＳ Ｐゴシック" charset="0"/>
              </a:rPr>
              <a:t>spans1</a:t>
            </a:r>
            <a:r>
              <a:rPr lang="en-US" sz="2400" i="0" dirty="0">
                <a:solidFill>
                  <a:srgbClr val="1F497D"/>
                </a:solidFill>
                <a:latin typeface="Calibri"/>
                <a:ea typeface="ＭＳ Ｐゴシック" charset="0"/>
              </a:rPr>
              <a:t>(</a:t>
            </a:r>
            <a:r>
              <a:rPr lang="en-US" sz="2400" dirty="0">
                <a:solidFill>
                  <a:srgbClr val="1F497D"/>
                </a:solidFill>
                <a:latin typeface="Calibri"/>
                <a:ea typeface="ＭＳ Ｐゴシック" charset="0"/>
              </a:rPr>
              <a:t>X, n</a:t>
            </a:r>
            <a:r>
              <a:rPr lang="en-US" sz="2400" i="0" dirty="0">
                <a:solidFill>
                  <a:srgbClr val="1F497D"/>
                </a:solidFill>
                <a:latin typeface="Calibri"/>
                <a:ea typeface="ＭＳ Ｐゴシック" charset="0"/>
              </a:rPr>
              <a:t>)                    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//   </a:t>
            </a:r>
            <a:r>
              <a:rPr lang="en-US" sz="2400" b="1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O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(</a:t>
            </a:r>
            <a:r>
              <a:rPr lang="en-US" sz="2400" b="1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baseline="3000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2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) 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time   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srgbClr val="1F497D"/>
                </a:solidFill>
                <a:latin typeface="Calibri"/>
                <a:ea typeface="ＭＳ Ｐゴシック" charset="0"/>
              </a:rPr>
              <a:t>	</a:t>
            </a:r>
            <a:r>
              <a:rPr lang="en-US" sz="2400" b="1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Input:  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 array 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</a:rPr>
              <a:t>X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of 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</a:rPr>
              <a:t>n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integers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	</a:t>
            </a:r>
            <a:r>
              <a:rPr lang="en-US" sz="2400" b="1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Output: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array 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</a:rPr>
              <a:t>S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</a:rPr>
              <a:t> of spans of 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X</a:t>
            </a:r>
            <a:r>
              <a:rPr lang="en-US" sz="24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    	</a:t>
            </a:r>
            <a:r>
              <a:rPr lang="en-US" sz="2000" b="1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# of steps</a:t>
            </a:r>
            <a:endParaRPr lang="en-US" sz="2400" b="1" i="0" dirty="0">
              <a:solidFill>
                <a:srgbClr val="C00000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new array of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</a:rPr>
              <a:t>n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 integers</a:t>
            </a:r>
            <a:r>
              <a:rPr lang="en-US" sz="24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  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endParaRPr lang="en-US" sz="2400" i="0" dirty="0">
              <a:solidFill>
                <a:srgbClr val="C00000"/>
              </a:solidFill>
              <a:latin typeface="Calibri"/>
              <a:ea typeface="ＭＳ Ｐゴシック" charset="0"/>
            </a:endParaRP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	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for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i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0 ..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 1  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do		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b="1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		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 1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			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		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while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 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 and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X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[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-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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X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[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</a:t>
            </a: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1 + 2 + …+ (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  1)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			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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+ 1		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1 + 2 + …+ (</a:t>
            </a:r>
            <a:r>
              <a:rPr lang="en-US" sz="240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  1)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		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[</a:t>
            </a:r>
            <a:r>
              <a:rPr lang="en-US" sz="240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 </a:t>
            </a:r>
            <a:r>
              <a:rPr lang="en-US" sz="240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i="0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r>
              <a:rPr lang="en-US" sz="24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    		 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</a:p>
          <a:p>
            <a:pPr marL="342900" indent="-342900">
              <a:spcBef>
                <a:spcPct val="0"/>
              </a:spcBef>
              <a:tabLst>
                <a:tab pos="806450" algn="l"/>
                <a:tab pos="1255713" algn="l"/>
              </a:tabLst>
            </a:pPr>
            <a:r>
              <a:rPr lang="en-US" sz="24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return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4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4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 			      		</a:t>
            </a:r>
            <a:r>
              <a:rPr lang="en-US" sz="2400" i="0" dirty="0">
                <a:solidFill>
                  <a:srgbClr val="C00000"/>
                </a:solidFill>
                <a:latin typeface="Calibri"/>
                <a:ea typeface="ＭＳ Ｐゴシック" charset="0"/>
                <a:sym typeface="Symbol" charset="0"/>
              </a:rPr>
              <a:t>1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304800" y="-228600"/>
            <a:ext cx="8458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i="0"/>
              <a:t>Whose Blocking Your View?</a:t>
            </a:r>
            <a:endParaRPr lang="en-US" i="0" dirty="0"/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Computing Spans with a Stack</a:t>
            </a:r>
          </a:p>
        </p:txBody>
      </p:sp>
      <p:sp>
        <p:nvSpPr>
          <p:cNvPr id="3078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685800" y="1676400"/>
            <a:ext cx="4038600" cy="3962400"/>
          </a:xfrm>
        </p:spPr>
        <p:txBody>
          <a:bodyPr/>
          <a:lstStyle/>
          <a:p>
            <a:pPr eaLnBrk="1" hangingPunct="1"/>
            <a:r>
              <a:rPr lang="en-US" sz="2400" dirty="0"/>
              <a:t>Stack holds indices of the elements visible when </a:t>
            </a:r>
            <a:r>
              <a:rPr lang="ja-JP" altLang="en-US" sz="2400" dirty="0"/>
              <a:t>“</a:t>
            </a:r>
            <a:r>
              <a:rPr lang="en-US" sz="2400" dirty="0"/>
              <a:t>looking back</a:t>
            </a:r>
            <a:r>
              <a:rPr lang="ja-JP" altLang="en-US" sz="2400" dirty="0"/>
              <a:t>”</a:t>
            </a:r>
            <a:endParaRPr lang="en-US" sz="2400" dirty="0"/>
          </a:p>
          <a:p>
            <a:pPr eaLnBrk="1" hangingPunct="1"/>
            <a:r>
              <a:rPr lang="en-US" sz="2400" dirty="0"/>
              <a:t>Scan X left to right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sz="2400" dirty="0"/>
              <a:t> </a:t>
            </a:r>
            <a:r>
              <a:rPr lang="en-US" sz="2400" dirty="0" err="1">
                <a:solidFill>
                  <a:srgbClr val="0000FF"/>
                </a:solidFill>
              </a:rPr>
              <a:t>i</a:t>
            </a:r>
            <a:r>
              <a:rPr lang="en-US" sz="2400" dirty="0">
                <a:solidFill>
                  <a:srgbClr val="0000FF"/>
                </a:solidFill>
              </a:rPr>
              <a:t> </a:t>
            </a:r>
            <a:r>
              <a:rPr lang="en-US" sz="2400" i="1" dirty="0">
                <a:solidFill>
                  <a:srgbClr val="0000FF"/>
                </a:solidFill>
              </a:rPr>
              <a:t> </a:t>
            </a:r>
            <a:r>
              <a:rPr lang="en-US" sz="2400" dirty="0">
                <a:solidFill>
                  <a:srgbClr val="0000FF"/>
                </a:solidFill>
                <a:sym typeface="Symbol"/>
              </a:rPr>
              <a:t></a:t>
            </a:r>
            <a:r>
              <a:rPr lang="en-US" sz="2400" dirty="0">
                <a:solidFill>
                  <a:srgbClr val="0000FF"/>
                </a:solidFill>
              </a:rPr>
              <a:t> </a:t>
            </a:r>
            <a:r>
              <a:rPr lang="en-US" sz="2400" dirty="0"/>
              <a:t>current index</a:t>
            </a:r>
            <a:endParaRPr lang="en-US" sz="2400" i="1" dirty="0"/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sz="2400" dirty="0"/>
              <a:t>pop stack until top index </a:t>
            </a:r>
            <a:r>
              <a:rPr lang="en-US" sz="2400" i="1" dirty="0">
                <a:sym typeface="Symbol" charset="0"/>
              </a:rPr>
              <a:t>j</a:t>
            </a:r>
            <a:r>
              <a:rPr lang="en-US" sz="2400" dirty="0"/>
              <a:t> satisfies 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X[j]</a:t>
            </a:r>
            <a:r>
              <a:rPr lang="en-US" sz="2400" dirty="0">
                <a:solidFill>
                  <a:srgbClr val="0000FF"/>
                </a:solidFill>
              </a:rPr>
              <a:t> 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&gt; X[i]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sz="2400" dirty="0"/>
              <a:t>set 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S[</a:t>
            </a:r>
            <a:r>
              <a:rPr lang="en-US" sz="2400" dirty="0" err="1">
                <a:solidFill>
                  <a:srgbClr val="0000FF"/>
                </a:solidFill>
                <a:sym typeface="Symbol" charset="0"/>
              </a:rPr>
              <a:t>i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]  </a:t>
            </a:r>
            <a:r>
              <a:rPr lang="en-US" sz="2400" dirty="0" err="1">
                <a:solidFill>
                  <a:srgbClr val="0000FF"/>
                </a:solidFill>
                <a:sym typeface="Symbol" charset="0"/>
              </a:rPr>
              <a:t>i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 </a:t>
            </a:r>
            <a:r>
              <a:rPr lang="en-US" sz="2400" dirty="0">
                <a:solidFill>
                  <a:srgbClr val="0000FF"/>
                </a:solidFill>
                <a:sym typeface="Symbol"/>
              </a:rPr>
              <a:t></a:t>
            </a:r>
            <a:r>
              <a:rPr lang="en-US" sz="2400" dirty="0">
                <a:solidFill>
                  <a:srgbClr val="0000FF"/>
                </a:solidFill>
                <a:sym typeface="Symbol" charset="0"/>
              </a:rPr>
              <a:t> j</a:t>
            </a:r>
            <a:endParaRPr lang="en-US" sz="2400" dirty="0">
              <a:solidFill>
                <a:srgbClr val="0000FF"/>
              </a:solidFill>
            </a:endParaRP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sz="2400" dirty="0"/>
              <a:t>push X[</a:t>
            </a:r>
            <a:r>
              <a:rPr lang="en-US" sz="2400" dirty="0" err="1"/>
              <a:t>i</a:t>
            </a:r>
            <a:r>
              <a:rPr lang="en-US" sz="2400" dirty="0"/>
              <a:t>] onto stack</a:t>
            </a:r>
          </a:p>
        </p:txBody>
      </p:sp>
      <p:sp>
        <p:nvSpPr>
          <p:cNvPr id="3079" name="Date Placeholder 6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>
                <a:solidFill>
                  <a:srgbClr val="0070C0"/>
                </a:solidFill>
              </a:rPr>
              <a:t>Last Update: Oct 1, 2014</a:t>
            </a:r>
            <a:endParaRPr lang="en-US" sz="1200" dirty="0">
              <a:solidFill>
                <a:srgbClr val="0070C0"/>
              </a:solidFill>
            </a:endParaRPr>
          </a:p>
        </p:txBody>
      </p:sp>
      <p:sp>
        <p:nvSpPr>
          <p:cNvPr id="307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 err="1">
                <a:solidFill>
                  <a:prstClr val="black"/>
                </a:solidFill>
              </a:rPr>
              <a:t>Andranik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Mirzaian</a:t>
            </a:r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307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FCE4AC86-1C4A-3046-9F85-93081752F536}" type="slidenum">
              <a:rPr lang="en-US" sz="1400">
                <a:solidFill>
                  <a:prstClr val="black"/>
                </a:solidFill>
              </a:rPr>
              <a:pPr eaLnBrk="1" hangingPunct="1"/>
              <a:t>158</a:t>
            </a:fld>
            <a:endParaRPr lang="en-US" sz="1400">
              <a:solidFill>
                <a:prstClr val="black"/>
              </a:solidFill>
            </a:endParaRPr>
          </a:p>
        </p:txBody>
      </p:sp>
      <p:graphicFrame>
        <p:nvGraphicFramePr>
          <p:cNvPr id="3074" name="Object 4"/>
          <p:cNvGraphicFramePr>
            <a:graphicFrameLocks noChangeAspect="1"/>
          </p:cNvGraphicFramePr>
          <p:nvPr/>
        </p:nvGraphicFramePr>
        <p:xfrm>
          <a:off x="4953000" y="1676400"/>
          <a:ext cx="3695700" cy="406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hart" r:id="rId2" imgW="3695689" imgH="4067280" progId="MSGraph.Chart.8">
                  <p:embed followColorScheme="full"/>
                </p:oleObj>
              </mc:Choice>
              <mc:Fallback>
                <p:oleObj name="Chart" r:id="rId2" imgW="3695689" imgH="4067280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53000" y="1676400"/>
                        <a:ext cx="3695700" cy="406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304800" y="-228600"/>
            <a:ext cx="8458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i="0"/>
              <a:t>Whose Blocking Your View?</a:t>
            </a:r>
            <a:endParaRPr lang="en-US" i="0" dirty="0"/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8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Linear Time Algorithm</a:t>
            </a:r>
          </a:p>
        </p:txBody>
      </p:sp>
      <p:sp>
        <p:nvSpPr>
          <p:cNvPr id="31751" name="Date Placeholder 6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>
                <a:solidFill>
                  <a:srgbClr val="0070C0"/>
                </a:solidFill>
              </a:rPr>
              <a:t>Last Update: Oct 1, 2014</a:t>
            </a:r>
            <a:endParaRPr lang="en-US" sz="1200" dirty="0">
              <a:solidFill>
                <a:srgbClr val="0070C0"/>
              </a:solidFill>
            </a:endParaRPr>
          </a:p>
        </p:txBody>
      </p:sp>
      <p:sp>
        <p:nvSpPr>
          <p:cNvPr id="3174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 err="1">
                <a:solidFill>
                  <a:prstClr val="black"/>
                </a:solidFill>
              </a:rPr>
              <a:t>Andranik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  <a:r>
              <a:rPr lang="en-US" sz="1400" dirty="0" err="1">
                <a:solidFill>
                  <a:prstClr val="black"/>
                </a:solidFill>
              </a:rPr>
              <a:t>Mirzaian</a:t>
            </a:r>
            <a:endParaRPr lang="en-US" sz="1400" dirty="0">
              <a:solidFill>
                <a:prstClr val="black"/>
              </a:solidFill>
            </a:endParaRPr>
          </a:p>
        </p:txBody>
      </p:sp>
      <p:sp>
        <p:nvSpPr>
          <p:cNvPr id="3174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D64C9A41-3020-1244-B6EE-A6DA31CAB4B4}" type="slidenum">
              <a:rPr lang="en-US" sz="1400">
                <a:solidFill>
                  <a:prstClr val="black"/>
                </a:solidFill>
              </a:rPr>
              <a:pPr eaLnBrk="1" hangingPunct="1"/>
              <a:t>159</a:t>
            </a:fld>
            <a:endParaRPr lang="en-US" sz="1400">
              <a:solidFill>
                <a:prstClr val="black"/>
              </a:solidFill>
            </a:endParaRPr>
          </a:p>
        </p:txBody>
      </p:sp>
      <p:sp>
        <p:nvSpPr>
          <p:cNvPr id="31749" name="Rectangle 5" descr="Rectangle: Click to edit Master text styles&#10;Second level&#10;Third level&#10;Fourth level&#10;Fifth level"/>
          <p:cNvSpPr>
            <a:spLocks noChangeArrowheads="1"/>
          </p:cNvSpPr>
          <p:nvPr/>
        </p:nvSpPr>
        <p:spPr bwMode="auto">
          <a:xfrm>
            <a:off x="762000" y="1447800"/>
            <a:ext cx="4800600" cy="4648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Algorithm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 </a:t>
            </a:r>
            <a:r>
              <a:rPr lang="en-US" sz="2200" i="0" dirty="0">
                <a:solidFill>
                  <a:srgbClr val="1F497D"/>
                </a:solidFill>
                <a:latin typeface="Calibri"/>
                <a:ea typeface="ＭＳ Ｐゴシック" charset="0"/>
              </a:rPr>
              <a:t>spans2(X, n)</a:t>
            </a: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    </a:t>
            </a:r>
            <a:r>
              <a:rPr lang="en-US" sz="2200" b="1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//   O(n) time</a:t>
            </a: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	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S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new array of n integers	  	</a:t>
            </a:r>
            <a:endParaRPr lang="en-US" sz="2200" i="0" dirty="0">
              <a:solidFill>
                <a:srgbClr val="0000FF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		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A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new empty stack</a:t>
            </a: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			</a:t>
            </a:r>
            <a:endParaRPr lang="en-US" sz="2200" b="1" dirty="0">
              <a:solidFill>
                <a:srgbClr val="C0504D"/>
              </a:solidFill>
              <a:latin typeface="Calibri"/>
              <a:ea typeface="ＭＳ Ｐゴシック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		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for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b="1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 0 </a:t>
            </a:r>
            <a:r>
              <a:rPr lang="en-US" sz="2200" b="1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..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200" b="1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 1 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do	</a:t>
            </a:r>
            <a:endParaRPr lang="en-US" sz="2200" b="1" dirty="0">
              <a:solidFill>
                <a:prstClr val="black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				while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(!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A.isEmpty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()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&amp;&amp;  </a:t>
            </a:r>
            <a:r>
              <a:rPr lang="en-US" sz="3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   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200" b="1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					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X[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A.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top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()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 X[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) 				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do	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A.pop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()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endParaRPr lang="en-US" sz="2200" i="0" dirty="0">
              <a:solidFill>
                <a:srgbClr val="C0504D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				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if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A.isEmpty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() 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then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</a:t>
            </a:r>
            <a:r>
              <a:rPr lang="en-US" sz="36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     </a:t>
            </a:r>
            <a:r>
              <a:rPr lang="en-US" sz="28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   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endParaRPr lang="en-US" sz="2200" i="0" dirty="0">
              <a:solidFill>
                <a:prstClr val="black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					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S[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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+ 1	</a:t>
            </a:r>
            <a:endParaRPr lang="en-US" sz="2200" i="0" dirty="0">
              <a:solidFill>
                <a:prstClr val="black"/>
              </a:solidFill>
              <a:latin typeface="Calibri"/>
              <a:ea typeface="ＭＳ Ｐゴシック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				</a:t>
            </a: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</a:rPr>
              <a:t>else</a:t>
            </a:r>
            <a: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  <a:t>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S[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] 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 - 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A.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top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()</a:t>
            </a:r>
            <a:endParaRPr lang="en-US" sz="2200" b="1" dirty="0">
              <a:solidFill>
                <a:srgbClr val="C0504D"/>
              </a:solidFill>
              <a:latin typeface="Calibri"/>
              <a:ea typeface="ＭＳ Ｐゴシック" charset="0"/>
              <a:sym typeface="Symbol" charset="0"/>
            </a:endParaRPr>
          </a:p>
          <a:p>
            <a:pPr marL="358775" indent="-358775" defTabSz="457200">
              <a:spcBef>
                <a:spcPct val="0"/>
              </a:spcBef>
              <a:tabLst>
                <a:tab pos="717550" algn="l"/>
              </a:tabLst>
            </a:pPr>
            <a:r>
              <a:rPr lang="en-US" sz="22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				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</a:rPr>
              <a:t>A.push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(</a:t>
            </a:r>
            <a:r>
              <a:rPr lang="en-US" sz="2200" i="0" dirty="0" err="1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i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</a:rPr>
              <a:t>)         </a:t>
            </a:r>
            <a:br>
              <a:rPr lang="en-US" sz="2200" i="0" dirty="0">
                <a:solidFill>
                  <a:srgbClr val="C0504D"/>
                </a:solidFill>
                <a:latin typeface="Calibri"/>
                <a:ea typeface="ＭＳ Ｐゴシック" charset="0"/>
              </a:rPr>
            </a:br>
            <a:r>
              <a:rPr lang="en-US" sz="2200" b="1" i="0" dirty="0">
                <a:solidFill>
                  <a:srgbClr val="000000"/>
                </a:solidFill>
                <a:latin typeface="Calibri"/>
                <a:ea typeface="ＭＳ Ｐゴシック" charset="0"/>
                <a:sym typeface="Symbol" charset="0"/>
              </a:rPr>
              <a:t>	return</a:t>
            </a:r>
            <a:r>
              <a:rPr lang="en-US" sz="22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 </a:t>
            </a:r>
            <a:r>
              <a:rPr lang="en-US" sz="2200" i="0" dirty="0">
                <a:solidFill>
                  <a:srgbClr val="0000FF"/>
                </a:solidFill>
                <a:latin typeface="Calibri"/>
                <a:ea typeface="ＭＳ Ｐゴシック" charset="0"/>
                <a:sym typeface="Symbol" charset="0"/>
              </a:rPr>
              <a:t>S</a:t>
            </a:r>
            <a:r>
              <a:rPr lang="en-US" sz="22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 	</a:t>
            </a:r>
            <a:r>
              <a:rPr lang="en-US" sz="32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       </a:t>
            </a:r>
            <a:r>
              <a:rPr lang="en-US" sz="2200" b="1" dirty="0">
                <a:solidFill>
                  <a:srgbClr val="C0504D"/>
                </a:solidFill>
                <a:latin typeface="Calibri"/>
                <a:ea typeface="ＭＳ Ｐゴシック" charset="0"/>
                <a:sym typeface="Symbol" charset="0"/>
              </a:rPr>
              <a:t>  </a:t>
            </a:r>
            <a:endParaRPr lang="en-US" sz="2200" i="0" dirty="0">
              <a:solidFill>
                <a:prstClr val="black"/>
              </a:solidFill>
              <a:latin typeface="Calibri"/>
              <a:ea typeface="ＭＳ Ｐゴシック" charset="0"/>
              <a:sym typeface="Symbol" charset="0"/>
            </a:endParaRPr>
          </a:p>
        </p:txBody>
      </p:sp>
      <p:sp>
        <p:nvSpPr>
          <p:cNvPr id="31750" name="Rectangle 7" descr="Rectangle: Click to edit Master text styles&#10;Second level&#10;Third level&#10;Fourth level&#10;Fifth level"/>
          <p:cNvSpPr>
            <a:spLocks noChangeArrowheads="1"/>
          </p:cNvSpPr>
          <p:nvPr/>
        </p:nvSpPr>
        <p:spPr bwMode="auto">
          <a:xfrm>
            <a:off x="5638800" y="1443318"/>
            <a:ext cx="3048000" cy="4652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prstClr val="black"/>
              </a:buClr>
              <a:buSzPct val="80000"/>
            </a:pPr>
            <a:r>
              <a:rPr lang="en-US" sz="2400" b="1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Analysis:</a:t>
            </a:r>
          </a:p>
          <a:p>
            <a:pPr marL="268288" indent="-268288">
              <a:lnSpc>
                <a:spcPct val="90000"/>
              </a:lnSpc>
              <a:spcBef>
                <a:spcPct val="20000"/>
              </a:spcBef>
              <a:buClr>
                <a:prstClr val="black"/>
              </a:buClr>
              <a:buSzPct val="80000"/>
              <a:buFont typeface="Arial" panose="020B0604020202020204" pitchFamily="34" charset="0"/>
              <a:buChar char="•"/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Each index of X</a:t>
            </a:r>
          </a:p>
          <a:p>
            <a:pPr marL="447675" lvl="2" indent="-179388">
              <a:lnSpc>
                <a:spcPct val="90000"/>
              </a:lnSpc>
              <a:spcBef>
                <a:spcPct val="20000"/>
              </a:spcBef>
              <a:buClr>
                <a:prstClr val="black"/>
              </a:buClr>
              <a:buSzPct val="60000"/>
              <a:buFont typeface="Courier New" panose="02070309020205020404" pitchFamily="49" charset="0"/>
              <a:buChar char="o"/>
              <a:tabLst>
                <a:tab pos="447675" algn="l"/>
              </a:tabLst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Is pushed into the stack exactly once </a:t>
            </a:r>
          </a:p>
          <a:p>
            <a:pPr marL="447675" lvl="2" indent="-179388">
              <a:lnSpc>
                <a:spcPct val="90000"/>
              </a:lnSpc>
              <a:spcBef>
                <a:spcPct val="20000"/>
              </a:spcBef>
              <a:buClr>
                <a:prstClr val="black"/>
              </a:buClr>
              <a:buSzPct val="60000"/>
              <a:buFont typeface="Courier New" panose="02070309020205020404" pitchFamily="49" charset="0"/>
              <a:buChar char="o"/>
              <a:tabLst>
                <a:tab pos="447675" algn="l"/>
              </a:tabLst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Is popped from the stack at most once</a:t>
            </a:r>
          </a:p>
          <a:p>
            <a:pPr marL="268288" indent="-268288">
              <a:lnSpc>
                <a:spcPct val="90000"/>
              </a:lnSpc>
              <a:spcBef>
                <a:spcPct val="20000"/>
              </a:spcBef>
              <a:buSzPct val="80000"/>
              <a:buFont typeface="Arial" panose="020B0604020202020204" pitchFamily="34" charset="0"/>
              <a:buChar char="•"/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while-loop iterates at most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n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 times, since each iteration has to pop. </a:t>
            </a:r>
          </a:p>
          <a:p>
            <a:pPr marL="268288" indent="-268288">
              <a:lnSpc>
                <a:spcPct val="90000"/>
              </a:lnSpc>
              <a:spcBef>
                <a:spcPct val="20000"/>
              </a:spcBef>
              <a:buSzPct val="80000"/>
              <a:buFont typeface="Arial" panose="020B0604020202020204" pitchFamily="34" charset="0"/>
              <a:buChar char="•"/>
            </a:pP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Algorithm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spans2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runs in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  <a:sym typeface="Symbol" charset="0"/>
              </a:rPr>
              <a:t>O(n) </a:t>
            </a:r>
            <a:r>
              <a:rPr lang="en-US" sz="2400" i="0" dirty="0">
                <a:solidFill>
                  <a:prstClr val="black"/>
                </a:solidFill>
                <a:latin typeface="Calibri"/>
                <a:ea typeface="ＭＳ Ｐゴシック" charset="0"/>
              </a:rPr>
              <a:t>time. 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304800" y="-228600"/>
            <a:ext cx="84582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FF"/>
                </a:solidFill>
                <a:latin typeface="Cambria Math" panose="02040503050406030204" pitchFamily="18" charset="0"/>
                <a:ea typeface="Cambria Math" panose="02040503050406030204" pitchFamily="18" charset="0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i="0"/>
              <a:t>Whose Blocking Your View?</a:t>
            </a:r>
            <a:endParaRPr lang="en-US" i="0" dirty="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AE80D5-92D8-0630-5546-2689E2501B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Line 17">
            <a:extLst>
              <a:ext uri="{FF2B5EF4-FFF2-40B4-BE49-F238E27FC236}">
                <a16:creationId xmlns:a16="http://schemas.microsoft.com/office/drawing/2014/main" id="{B519D9F6-82CC-19AE-8A36-EDAD9603AE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0529" y="3459764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Line 17">
            <a:extLst>
              <a:ext uri="{FF2B5EF4-FFF2-40B4-BE49-F238E27FC236}">
                <a16:creationId xmlns:a16="http://schemas.microsoft.com/office/drawing/2014/main" id="{6DBB5FB6-4AFA-F243-AB17-BD75D433217C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6172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" name="Group 29">
            <a:extLst>
              <a:ext uri="{FF2B5EF4-FFF2-40B4-BE49-F238E27FC236}">
                <a16:creationId xmlns:a16="http://schemas.microsoft.com/office/drawing/2014/main" id="{0D8379B5-9D69-9C94-2167-74744E92AD2E}"/>
              </a:ext>
            </a:extLst>
          </p:cNvPr>
          <p:cNvGrpSpPr>
            <a:grpSpLocks/>
          </p:cNvGrpSpPr>
          <p:nvPr/>
        </p:nvGrpSpPr>
        <p:grpSpPr bwMode="auto">
          <a:xfrm>
            <a:off x="1871123" y="1100138"/>
            <a:ext cx="931353" cy="99387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C1DCAF02-D8D2-3AF7-5C30-E70E73266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4FF51779-3A6B-561A-4EC3-D46D8C646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8ECBDDC5-CC26-9AD4-DF0E-6BB40B92D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1904FFFC-E80A-203F-012A-E844D127A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0B748E5D-59BA-AF1A-A59A-AB7A3991E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5EB7B760-7D68-ED09-A7FA-E89160B19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09079ECF-229C-99D4-925B-BFDAB7CA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13040C99-7E9E-D61E-282D-F7488D0E1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83345A77-780F-9F7D-199C-5D95AFB6E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8461CDF1-C210-979F-3520-9AE306366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B8BD5C2D-DF6A-DD17-34A4-85425F47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E38FF8C8-CCBF-13A6-E16E-4F9C0908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4E357361-CAB1-B447-3225-F5EC390AE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4349483D-166E-65F2-BED4-863F9455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1F913766-AE77-1939-482A-3027D9731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4F8F3A85-BFD4-B331-701D-42623FAB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4C0286E6-E0E4-F6A0-E54E-77DEF0195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5" name="AutoShape 35">
            <a:extLst>
              <a:ext uri="{FF2B5EF4-FFF2-40B4-BE49-F238E27FC236}">
                <a16:creationId xmlns:a16="http://schemas.microsoft.com/office/drawing/2014/main" id="{F857DDE2-94A2-4503-3DFA-C5581D204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5383" y="891566"/>
            <a:ext cx="3332184" cy="648114"/>
          </a:xfrm>
          <a:prstGeom prst="wedgeRoundRectCallout">
            <a:avLst>
              <a:gd name="adj1" fmla="val -59452"/>
              <a:gd name="adj2" fmla="val 3065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 computation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540B01E-97DE-794A-364C-2BD06F5ECA79}"/>
              </a:ext>
            </a:extLst>
          </p:cNvPr>
          <p:cNvGrpSpPr>
            <a:grpSpLocks/>
          </p:cNvGrpSpPr>
          <p:nvPr/>
        </p:nvGrpSpPr>
        <p:grpSpPr bwMode="auto">
          <a:xfrm>
            <a:off x="11112" y="1132837"/>
            <a:ext cx="9285288" cy="4517256"/>
            <a:chOff x="0" y="2527609"/>
            <a:chExt cx="9285977" cy="4516374"/>
          </a:xfrm>
        </p:grpSpPr>
        <p:pic>
          <p:nvPicPr>
            <p:cNvPr id="47" name="Picture 2">
              <a:extLst>
                <a:ext uri="{FF2B5EF4-FFF2-40B4-BE49-F238E27FC236}">
                  <a16:creationId xmlns:a16="http://schemas.microsoft.com/office/drawing/2014/main" id="{FCD25DEA-E622-D264-D62E-072021C544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0452" y="6118470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0">
              <a:extLst>
                <a:ext uri="{FF2B5EF4-FFF2-40B4-BE49-F238E27FC236}">
                  <a16:creationId xmlns:a16="http://schemas.microsoft.com/office/drawing/2014/main" id="{A145A841-43E2-BEE7-8743-BD07221E62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5606CCA-4B07-BCD3-D6E3-97A0E1C62650}"/>
              </a:ext>
            </a:extLst>
          </p:cNvPr>
          <p:cNvSpPr/>
          <p:nvPr/>
        </p:nvSpPr>
        <p:spPr>
          <a:xfrm>
            <a:off x="390418" y="2133600"/>
            <a:ext cx="8080625" cy="2912723"/>
          </a:xfrm>
          <a:custGeom>
            <a:avLst/>
            <a:gdLst>
              <a:gd name="connsiteX0" fmla="*/ 0 w 8080625"/>
              <a:gd name="connsiteY0" fmla="*/ 0 h 2912723"/>
              <a:gd name="connsiteX1" fmla="*/ 2224355 w 8080625"/>
              <a:gd name="connsiteY1" fmla="*/ 1166117 h 2912723"/>
              <a:gd name="connsiteX2" fmla="*/ 4900773 w 8080625"/>
              <a:gd name="connsiteY2" fmla="*/ 1202076 h 2912723"/>
              <a:gd name="connsiteX3" fmla="*/ 8080625 w 8080625"/>
              <a:gd name="connsiteY3" fmla="*/ 2912723 h 291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80625" h="2912723">
                <a:moveTo>
                  <a:pt x="0" y="0"/>
                </a:moveTo>
                <a:cubicBezTo>
                  <a:pt x="703780" y="482885"/>
                  <a:pt x="1407560" y="965771"/>
                  <a:pt x="2224355" y="1166117"/>
                </a:cubicBezTo>
                <a:cubicBezTo>
                  <a:pt x="3041150" y="1366463"/>
                  <a:pt x="3924728" y="910975"/>
                  <a:pt x="4900773" y="1202076"/>
                </a:cubicBezTo>
                <a:cubicBezTo>
                  <a:pt x="5876818" y="1493177"/>
                  <a:pt x="6978721" y="2202950"/>
                  <a:pt x="8080625" y="2912723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9" name="Group 3">
            <a:extLst>
              <a:ext uri="{FF2B5EF4-FFF2-40B4-BE49-F238E27FC236}">
                <a16:creationId xmlns:a16="http://schemas.microsoft.com/office/drawing/2014/main" id="{3299F107-E15C-0772-F1B5-920DEBD3E81B}"/>
              </a:ext>
            </a:extLst>
          </p:cNvPr>
          <p:cNvGrpSpPr>
            <a:grpSpLocks/>
          </p:cNvGrpSpPr>
          <p:nvPr/>
        </p:nvGrpSpPr>
        <p:grpSpPr bwMode="auto">
          <a:xfrm>
            <a:off x="1856090" y="2428886"/>
            <a:ext cx="1181100" cy="1447800"/>
            <a:chOff x="2400" y="2064"/>
            <a:chExt cx="744" cy="912"/>
          </a:xfrm>
        </p:grpSpPr>
        <p:sp>
          <p:nvSpPr>
            <p:cNvPr id="50" name="Freeform 4">
              <a:extLst>
                <a:ext uri="{FF2B5EF4-FFF2-40B4-BE49-F238E27FC236}">
                  <a16:creationId xmlns:a16="http://schemas.microsoft.com/office/drawing/2014/main" id="{4D7F5B3B-814E-41D9-06B1-22C4E89FA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D487FE23-FFFD-6F16-77FF-AD4D6D68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0DAC9931-0E3C-1F09-8A42-D0EF06A41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Freeform 7">
              <a:extLst>
                <a:ext uri="{FF2B5EF4-FFF2-40B4-BE49-F238E27FC236}">
                  <a16:creationId xmlns:a16="http://schemas.microsoft.com/office/drawing/2014/main" id="{7382B557-8842-7863-0CD5-61D639584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E4440D3A-F56F-3107-1A4E-DB5898909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9">
              <a:extLst>
                <a:ext uri="{FF2B5EF4-FFF2-40B4-BE49-F238E27FC236}">
                  <a16:creationId xmlns:a16="http://schemas.microsoft.com/office/drawing/2014/main" id="{D0E1643E-4A16-3E8F-C5A2-8DB55A0C7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" name="AutoShape 35">
            <a:extLst>
              <a:ext uri="{FF2B5EF4-FFF2-40B4-BE49-F238E27FC236}">
                <a16:creationId xmlns:a16="http://schemas.microsoft.com/office/drawing/2014/main" id="{E6074AEA-B8BF-8D98-D16F-C0566FC8C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7216" y="2362200"/>
            <a:ext cx="3371570" cy="1001974"/>
          </a:xfrm>
          <a:prstGeom prst="wedgeRoundRectCallout">
            <a:avLst>
              <a:gd name="adj1" fmla="val -58219"/>
              <a:gd name="adj2" fmla="val 53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path I follow from the pre to postcondition.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Text Box 108">
            <a:extLst>
              <a:ext uri="{FF2B5EF4-FFF2-40B4-BE49-F238E27FC236}">
                <a16:creationId xmlns:a16="http://schemas.microsoft.com/office/drawing/2014/main" id="{A8C1212F-5718-6316-A374-579D859C8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061" y="58738"/>
            <a:ext cx="53087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</a:p>
        </p:txBody>
      </p:sp>
    </p:spTree>
    <p:extLst>
      <p:ext uri="{BB962C8B-B14F-4D97-AF65-F5344CB8AC3E}">
        <p14:creationId xmlns:p14="http://schemas.microsoft.com/office/powerpoint/2010/main" val="3938302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" grpId="0" animBg="1"/>
      <p:bldP spid="5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Text Box 4"/>
          <p:cNvSpPr txBox="1">
            <a:spLocks noChangeArrowheads="1"/>
          </p:cNvSpPr>
          <p:nvPr/>
        </p:nvSpPr>
        <p:spPr bwMode="auto">
          <a:xfrm>
            <a:off x="2658706" y="58738"/>
            <a:ext cx="448699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 dirty="0">
                <a:solidFill>
                  <a:schemeClr val="tx2"/>
                </a:solidFill>
              </a:rPr>
              <a:t>Traversals of Trees</a:t>
            </a:r>
          </a:p>
        </p:txBody>
      </p:sp>
      <p:pic>
        <p:nvPicPr>
          <p:cNvPr id="286723" name="Picture 9" descr="02-23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38200"/>
            <a:ext cx="9144000" cy="5961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Traversal: </a:t>
            </a:r>
          </a:p>
          <a:p>
            <a:pPr marL="400050" lvl="1" indent="0">
              <a:buNone/>
            </a:pPr>
            <a:r>
              <a:rPr lang="en-US" dirty="0"/>
              <a:t>Left subtree</a:t>
            </a:r>
          </a:p>
          <a:p>
            <a:pPr marL="400050" lvl="1" indent="0">
              <a:buNone/>
            </a:pPr>
            <a:r>
              <a:rPr lang="en-US" dirty="0"/>
              <a:t>Right subtree</a:t>
            </a:r>
          </a:p>
          <a:p>
            <a:pPr marL="400050" lvl="1" indent="0">
              <a:buNone/>
            </a:pPr>
            <a:r>
              <a:rPr lang="en-US" dirty="0"/>
              <a:t>Root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4" name="Rectangle 193"/>
          <p:cNvSpPr/>
          <p:nvPr/>
        </p:nvSpPr>
        <p:spPr>
          <a:xfrm>
            <a:off x="4889157" y="4481496"/>
            <a:ext cx="184731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en-US" i="0" dirty="0">
              <a:latin typeface="+mj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E0CC46A-F900-472A-A482-E1BC7FBCDDDA}"/>
              </a:ext>
            </a:extLst>
          </p:cNvPr>
          <p:cNvGrpSpPr/>
          <p:nvPr/>
        </p:nvGrpSpPr>
        <p:grpSpPr>
          <a:xfrm>
            <a:off x="2864582" y="4504036"/>
            <a:ext cx="380792" cy="564042"/>
            <a:chOff x="2864582" y="4504036"/>
            <a:chExt cx="380792" cy="564042"/>
          </a:xfrm>
        </p:grpSpPr>
        <p:sp>
          <p:nvSpPr>
            <p:cNvPr id="136" name="Rectangle 135"/>
            <p:cNvSpPr/>
            <p:nvPr/>
          </p:nvSpPr>
          <p:spPr>
            <a:xfrm>
              <a:off x="2868348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61445" name="Oval 61444"/>
            <p:cNvSpPr/>
            <p:nvPr/>
          </p:nvSpPr>
          <p:spPr>
            <a:xfrm>
              <a:off x="2864582" y="4514080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B047966-6C9B-4BA1-9A5A-7C9129CE5AB9}"/>
              </a:ext>
            </a:extLst>
          </p:cNvPr>
          <p:cNvGrpSpPr/>
          <p:nvPr/>
        </p:nvGrpSpPr>
        <p:grpSpPr>
          <a:xfrm>
            <a:off x="5916348" y="5709902"/>
            <a:ext cx="706540" cy="919498"/>
            <a:chOff x="5916348" y="5709902"/>
            <a:chExt cx="706540" cy="919498"/>
          </a:xfrm>
        </p:grpSpPr>
        <p:sp>
          <p:nvSpPr>
            <p:cNvPr id="175" name="Rectangle 174"/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6245862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grpSp>
          <p:nvGrpSpPr>
            <p:cNvPr id="61453" name="Group 61452"/>
            <p:cNvGrpSpPr/>
            <p:nvPr/>
          </p:nvGrpSpPr>
          <p:grpSpPr>
            <a:xfrm>
              <a:off x="6076319" y="5709902"/>
              <a:ext cx="401072" cy="560180"/>
              <a:chOff x="5314319" y="4551402"/>
              <a:chExt cx="401072" cy="560180"/>
            </a:xfrm>
          </p:grpSpPr>
          <p:sp>
            <p:nvSpPr>
              <p:cNvPr id="177" name="Rectangle 176"/>
              <p:cNvSpPr/>
              <p:nvPr/>
            </p:nvSpPr>
            <p:spPr>
              <a:xfrm>
                <a:off x="5314319" y="4551402"/>
                <a:ext cx="401072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+</a:t>
                </a:r>
              </a:p>
            </p:txBody>
          </p:sp>
          <p:cxnSp>
            <p:nvCxnSpPr>
              <p:cNvPr id="181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5348893" y="4931349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3" name="Straight Arrow Connector 49"/>
              <p:cNvCxnSpPr>
                <a:cxnSpLocks noChangeShapeType="1"/>
              </p:cNvCxnSpPr>
              <p:nvPr/>
            </p:nvCxnSpPr>
            <p:spPr bwMode="auto">
              <a:xfrm flipH="1" flipV="1">
                <a:off x="5537886" y="4925167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2" name="Isosceles Triangle 1">
            <a:extLst>
              <a:ext uri="{FF2B5EF4-FFF2-40B4-BE49-F238E27FC236}">
                <a16:creationId xmlns:a16="http://schemas.microsoft.com/office/drawing/2014/main" id="{26599AFD-569B-4E68-B1E8-8F3479812645}"/>
              </a:ext>
            </a:extLst>
          </p:cNvPr>
          <p:cNvSpPr/>
          <p:nvPr/>
        </p:nvSpPr>
        <p:spPr>
          <a:xfrm>
            <a:off x="5945156" y="6153539"/>
            <a:ext cx="271368" cy="365500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ABE99C6-8A60-43AB-BF04-6AD3E9CD326C}"/>
              </a:ext>
            </a:extLst>
          </p:cNvPr>
          <p:cNvGrpSpPr/>
          <p:nvPr/>
        </p:nvGrpSpPr>
        <p:grpSpPr>
          <a:xfrm>
            <a:off x="3197862" y="4504036"/>
            <a:ext cx="377026" cy="583084"/>
            <a:chOff x="3197862" y="4504036"/>
            <a:chExt cx="377026" cy="583084"/>
          </a:xfrm>
        </p:grpSpPr>
        <p:sp>
          <p:nvSpPr>
            <p:cNvPr id="138" name="Rectangle 137"/>
            <p:cNvSpPr/>
            <p:nvPr/>
          </p:nvSpPr>
          <p:spPr>
            <a:xfrm>
              <a:off x="3197862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3B9233B0-8644-4926-A236-1445B271B051}"/>
                </a:ext>
              </a:extLst>
            </p:cNvPr>
            <p:cNvSpPr/>
            <p:nvPr/>
          </p:nvSpPr>
          <p:spPr>
            <a:xfrm>
              <a:off x="3206704" y="4533122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4B9F403-0ED4-48A7-89A5-01FBAD82A22A}"/>
              </a:ext>
            </a:extLst>
          </p:cNvPr>
          <p:cNvGrpSpPr/>
          <p:nvPr/>
        </p:nvGrpSpPr>
        <p:grpSpPr>
          <a:xfrm>
            <a:off x="3527376" y="4504036"/>
            <a:ext cx="401072" cy="583465"/>
            <a:chOff x="3527376" y="4504036"/>
            <a:chExt cx="401072" cy="583465"/>
          </a:xfrm>
        </p:grpSpPr>
        <p:sp>
          <p:nvSpPr>
            <p:cNvPr id="140" name="Rectangle 139"/>
            <p:cNvSpPr/>
            <p:nvPr/>
          </p:nvSpPr>
          <p:spPr>
            <a:xfrm>
              <a:off x="3527376" y="45040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99CAA16-47C6-49A7-9E97-F0E2C51F01D9}"/>
                </a:ext>
              </a:extLst>
            </p:cNvPr>
            <p:cNvSpPr/>
            <p:nvPr/>
          </p:nvSpPr>
          <p:spPr>
            <a:xfrm>
              <a:off x="3548826" y="4533503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1" name="Isosceles Triangle 40">
            <a:extLst>
              <a:ext uri="{FF2B5EF4-FFF2-40B4-BE49-F238E27FC236}">
                <a16:creationId xmlns:a16="http://schemas.microsoft.com/office/drawing/2014/main" id="{BBEED491-D84B-4C69-B16D-3738F6DF3F89}"/>
              </a:ext>
            </a:extLst>
          </p:cNvPr>
          <p:cNvSpPr/>
          <p:nvPr/>
        </p:nvSpPr>
        <p:spPr>
          <a:xfrm>
            <a:off x="6281832" y="6153539"/>
            <a:ext cx="271368" cy="365500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4386CC61-4E3F-4EBA-A47C-CC9459F979FC}"/>
              </a:ext>
            </a:extLst>
          </p:cNvPr>
          <p:cNvSpPr/>
          <p:nvPr/>
        </p:nvSpPr>
        <p:spPr>
          <a:xfrm>
            <a:off x="6097556" y="5830078"/>
            <a:ext cx="328344" cy="349591"/>
          </a:xfrm>
          <a:prstGeom prst="ellips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0194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1" grpId="0" animBg="1"/>
      <p:bldP spid="44" grpId="0" animBg="1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Traversal: </a:t>
            </a:r>
          </a:p>
          <a:p>
            <a:pPr marL="400050" lvl="1" indent="0">
              <a:buNone/>
            </a:pPr>
            <a:r>
              <a:rPr lang="en-US" dirty="0"/>
              <a:t>Left subtree</a:t>
            </a:r>
          </a:p>
          <a:p>
            <a:pPr marL="400050" lvl="1" indent="0">
              <a:buNone/>
            </a:pPr>
            <a:r>
              <a:rPr lang="en-US" dirty="0"/>
              <a:t>Right subtree</a:t>
            </a:r>
          </a:p>
          <a:p>
            <a:pPr marL="400050" lvl="1" indent="0">
              <a:buNone/>
            </a:pPr>
            <a:r>
              <a:rPr lang="en-US" dirty="0"/>
              <a:t>Root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871F666D-CCD9-4574-A594-781FFF39723B}"/>
              </a:ext>
            </a:extLst>
          </p:cNvPr>
          <p:cNvGrpSpPr/>
          <p:nvPr/>
        </p:nvGrpSpPr>
        <p:grpSpPr>
          <a:xfrm>
            <a:off x="3856890" y="4504036"/>
            <a:ext cx="377026" cy="582703"/>
            <a:chOff x="3856890" y="4504036"/>
            <a:chExt cx="377026" cy="582703"/>
          </a:xfrm>
        </p:grpSpPr>
        <p:sp>
          <p:nvSpPr>
            <p:cNvPr id="142" name="Rectangle 141"/>
            <p:cNvSpPr/>
            <p:nvPr/>
          </p:nvSpPr>
          <p:spPr>
            <a:xfrm>
              <a:off x="3856890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sp>
          <p:nvSpPr>
            <p:cNvPr id="61445" name="Oval 61444"/>
            <p:cNvSpPr/>
            <p:nvPr/>
          </p:nvSpPr>
          <p:spPr>
            <a:xfrm>
              <a:off x="3867539" y="4532741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7613020-A741-412C-841C-E35E7AD436B5}"/>
              </a:ext>
            </a:extLst>
          </p:cNvPr>
          <p:cNvGrpSpPr/>
          <p:nvPr/>
        </p:nvGrpSpPr>
        <p:grpSpPr>
          <a:xfrm>
            <a:off x="2847897" y="4504036"/>
            <a:ext cx="1080551" cy="564042"/>
            <a:chOff x="2847897" y="4504036"/>
            <a:chExt cx="1080551" cy="564042"/>
          </a:xfrm>
        </p:grpSpPr>
        <p:sp>
          <p:nvSpPr>
            <p:cNvPr id="136" name="Rectangle 135"/>
            <p:cNvSpPr/>
            <p:nvPr/>
          </p:nvSpPr>
          <p:spPr>
            <a:xfrm>
              <a:off x="2868348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3197862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3527376" y="45040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162" name="Oval 161"/>
            <p:cNvSpPr/>
            <p:nvPr/>
          </p:nvSpPr>
          <p:spPr>
            <a:xfrm>
              <a:off x="2847897" y="4514080"/>
              <a:ext cx="1008993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90AC781-95B6-49F5-B7E2-B9645F2556A6}"/>
              </a:ext>
            </a:extLst>
          </p:cNvPr>
          <p:cNvGrpSpPr/>
          <p:nvPr/>
        </p:nvGrpSpPr>
        <p:grpSpPr>
          <a:xfrm>
            <a:off x="4186404" y="4463934"/>
            <a:ext cx="513282" cy="624742"/>
            <a:chOff x="4186404" y="4463934"/>
            <a:chExt cx="513282" cy="624742"/>
          </a:xfrm>
        </p:grpSpPr>
        <p:sp>
          <p:nvSpPr>
            <p:cNvPr id="144" name="Rectangle 143"/>
            <p:cNvSpPr/>
            <p:nvPr/>
          </p:nvSpPr>
          <p:spPr>
            <a:xfrm>
              <a:off x="4186404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67" name="Oval 166"/>
            <p:cNvSpPr/>
            <p:nvPr/>
          </p:nvSpPr>
          <p:spPr>
            <a:xfrm>
              <a:off x="4228322" y="4534678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BFC55D9-61F8-472F-8814-CDA8755CB1EE}"/>
              </a:ext>
            </a:extLst>
          </p:cNvPr>
          <p:cNvGrpSpPr/>
          <p:nvPr/>
        </p:nvGrpSpPr>
        <p:grpSpPr>
          <a:xfrm>
            <a:off x="5916348" y="5337143"/>
            <a:ext cx="1094052" cy="1292257"/>
            <a:chOff x="5916348" y="5337143"/>
            <a:chExt cx="1094052" cy="1292257"/>
          </a:xfrm>
        </p:grpSpPr>
        <p:sp>
          <p:nvSpPr>
            <p:cNvPr id="175" name="Rectangle 174"/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6245862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6633374" y="6063045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grpSp>
          <p:nvGrpSpPr>
            <p:cNvPr id="61453" name="Group 61452"/>
            <p:cNvGrpSpPr/>
            <p:nvPr/>
          </p:nvGrpSpPr>
          <p:grpSpPr>
            <a:xfrm>
              <a:off x="6076319" y="5709902"/>
              <a:ext cx="401072" cy="560180"/>
              <a:chOff x="5314319" y="4551402"/>
              <a:chExt cx="401072" cy="560180"/>
            </a:xfrm>
          </p:grpSpPr>
          <p:sp>
            <p:nvSpPr>
              <p:cNvPr id="177" name="Rectangle 176"/>
              <p:cNvSpPr/>
              <p:nvPr/>
            </p:nvSpPr>
            <p:spPr>
              <a:xfrm>
                <a:off x="5314319" y="4551402"/>
                <a:ext cx="401072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+</a:t>
                </a:r>
              </a:p>
            </p:txBody>
          </p:sp>
          <p:cxnSp>
            <p:nvCxnSpPr>
              <p:cNvPr id="181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5348893" y="4931349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3" name="Straight Arrow Connector 49"/>
              <p:cNvCxnSpPr>
                <a:cxnSpLocks noChangeShapeType="1"/>
              </p:cNvCxnSpPr>
              <p:nvPr/>
            </p:nvCxnSpPr>
            <p:spPr bwMode="auto">
              <a:xfrm flipH="1" flipV="1">
                <a:off x="5537886" y="4925167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1452" name="Group 61451"/>
            <p:cNvGrpSpPr/>
            <p:nvPr/>
          </p:nvGrpSpPr>
          <p:grpSpPr>
            <a:xfrm>
              <a:off x="6349314" y="5337143"/>
              <a:ext cx="541326" cy="802191"/>
              <a:chOff x="5587314" y="4178643"/>
              <a:chExt cx="541326" cy="802191"/>
            </a:xfrm>
          </p:grpSpPr>
          <p:sp>
            <p:nvSpPr>
              <p:cNvPr id="179" name="Rectangle 178"/>
              <p:cNvSpPr/>
              <p:nvPr/>
            </p:nvSpPr>
            <p:spPr>
              <a:xfrm>
                <a:off x="5615358" y="4178643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18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5587314" y="4572000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" name="Straight Arrow Connector 49"/>
              <p:cNvCxnSpPr>
                <a:cxnSpLocks noChangeShapeType="1"/>
              </p:cNvCxnSpPr>
              <p:nvPr/>
            </p:nvCxnSpPr>
            <p:spPr bwMode="auto">
              <a:xfrm flipH="1" flipV="1">
                <a:off x="5894172" y="4662116"/>
                <a:ext cx="134970" cy="318718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2" name="Isosceles Triangle 1">
            <a:extLst>
              <a:ext uri="{FF2B5EF4-FFF2-40B4-BE49-F238E27FC236}">
                <a16:creationId xmlns:a16="http://schemas.microsoft.com/office/drawing/2014/main" id="{26599AFD-569B-4E68-B1E8-8F3479812645}"/>
              </a:ext>
            </a:extLst>
          </p:cNvPr>
          <p:cNvSpPr/>
          <p:nvPr/>
        </p:nvSpPr>
        <p:spPr>
          <a:xfrm>
            <a:off x="5906278" y="5783295"/>
            <a:ext cx="712572" cy="732584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Isosceles Triangle 29">
            <a:extLst>
              <a:ext uri="{FF2B5EF4-FFF2-40B4-BE49-F238E27FC236}">
                <a16:creationId xmlns:a16="http://schemas.microsoft.com/office/drawing/2014/main" id="{67EAAA20-121B-4005-B810-952ED93DD174}"/>
              </a:ext>
            </a:extLst>
          </p:cNvPr>
          <p:cNvSpPr/>
          <p:nvPr/>
        </p:nvSpPr>
        <p:spPr>
          <a:xfrm>
            <a:off x="6662832" y="6153539"/>
            <a:ext cx="271368" cy="365500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092CF436-B5AE-4018-808D-39A98F14E0A9}"/>
              </a:ext>
            </a:extLst>
          </p:cNvPr>
          <p:cNvSpPr/>
          <p:nvPr/>
        </p:nvSpPr>
        <p:spPr>
          <a:xfrm>
            <a:off x="6395917" y="5506617"/>
            <a:ext cx="328344" cy="349591"/>
          </a:xfrm>
          <a:prstGeom prst="ellips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4930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0" grpId="0" animBg="1"/>
      <p:bldP spid="31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Traversal: </a:t>
            </a:r>
          </a:p>
          <a:p>
            <a:pPr marL="400050" lvl="1" indent="0">
              <a:buNone/>
            </a:pPr>
            <a:r>
              <a:rPr lang="en-US" dirty="0"/>
              <a:t>Left subtree</a:t>
            </a:r>
          </a:p>
          <a:p>
            <a:pPr marL="400050" lvl="1" indent="0">
              <a:buNone/>
            </a:pPr>
            <a:r>
              <a:rPr lang="en-US" dirty="0"/>
              <a:t>Right subtree</a:t>
            </a:r>
          </a:p>
          <a:p>
            <a:pPr marL="400050" lvl="1" indent="0">
              <a:buNone/>
            </a:pPr>
            <a:r>
              <a:rPr lang="en-US" dirty="0"/>
              <a:t>Root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08597B2D-F227-474D-BD11-349CC67FBAF8}"/>
              </a:ext>
            </a:extLst>
          </p:cNvPr>
          <p:cNvGrpSpPr/>
          <p:nvPr/>
        </p:nvGrpSpPr>
        <p:grpSpPr>
          <a:xfrm>
            <a:off x="2516326" y="4504036"/>
            <a:ext cx="411891" cy="567994"/>
            <a:chOff x="2516326" y="4504036"/>
            <a:chExt cx="411891" cy="567994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1A64175-F9B0-42ED-B8C3-3D609CD0F435}"/>
                </a:ext>
              </a:extLst>
            </p:cNvPr>
            <p:cNvSpPr/>
            <p:nvPr/>
          </p:nvSpPr>
          <p:spPr>
            <a:xfrm>
              <a:off x="2551191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6522615A-7FBA-4A4C-BB75-1F6DA1687DDD}"/>
                </a:ext>
              </a:extLst>
            </p:cNvPr>
            <p:cNvSpPr/>
            <p:nvPr/>
          </p:nvSpPr>
          <p:spPr>
            <a:xfrm>
              <a:off x="2516326" y="4518032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EE2A281-71BD-43D1-B45A-EBCAFE12B198}"/>
              </a:ext>
            </a:extLst>
          </p:cNvPr>
          <p:cNvGrpSpPr/>
          <p:nvPr/>
        </p:nvGrpSpPr>
        <p:grpSpPr>
          <a:xfrm>
            <a:off x="2868348" y="4463934"/>
            <a:ext cx="1831338" cy="617432"/>
            <a:chOff x="2868348" y="4463934"/>
            <a:chExt cx="1831338" cy="617432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9DAA2D4-1F2D-4112-909A-E85B5338F667}"/>
                </a:ext>
              </a:extLst>
            </p:cNvPr>
            <p:cNvSpPr/>
            <p:nvPr/>
          </p:nvSpPr>
          <p:spPr>
            <a:xfrm>
              <a:off x="2868348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DBE53D3D-1BB6-47D4-9525-B1CBEF972BC5}"/>
                </a:ext>
              </a:extLst>
            </p:cNvPr>
            <p:cNvSpPr/>
            <p:nvPr/>
          </p:nvSpPr>
          <p:spPr>
            <a:xfrm>
              <a:off x="3197862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386C6B1D-0E10-4EF8-9D5D-FF32891F7680}"/>
                </a:ext>
              </a:extLst>
            </p:cNvPr>
            <p:cNvSpPr/>
            <p:nvPr/>
          </p:nvSpPr>
          <p:spPr>
            <a:xfrm>
              <a:off x="3527376" y="45040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EAA2B06E-AA9E-485F-85DF-F87497D06245}"/>
                </a:ext>
              </a:extLst>
            </p:cNvPr>
            <p:cNvSpPr/>
            <p:nvPr/>
          </p:nvSpPr>
          <p:spPr>
            <a:xfrm>
              <a:off x="3856890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E64216-6EAD-4B01-802A-528CD2265B1B}"/>
                </a:ext>
              </a:extLst>
            </p:cNvPr>
            <p:cNvSpPr/>
            <p:nvPr/>
          </p:nvSpPr>
          <p:spPr>
            <a:xfrm>
              <a:off x="4186404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FB09380B-1A67-4B6F-93E3-10945142E0D3}"/>
                </a:ext>
              </a:extLst>
            </p:cNvPr>
            <p:cNvSpPr/>
            <p:nvPr/>
          </p:nvSpPr>
          <p:spPr>
            <a:xfrm>
              <a:off x="2895600" y="4527368"/>
              <a:ext cx="1647903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F4A05B3-B93B-400D-9E19-A8DDE7FDF291}"/>
              </a:ext>
            </a:extLst>
          </p:cNvPr>
          <p:cNvGrpSpPr/>
          <p:nvPr/>
        </p:nvGrpSpPr>
        <p:grpSpPr>
          <a:xfrm>
            <a:off x="4515918" y="4463934"/>
            <a:ext cx="557970" cy="617432"/>
            <a:chOff x="4515918" y="4463934"/>
            <a:chExt cx="557970" cy="617432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EBD2DE62-300B-4A9B-A551-92CD35FF51B5}"/>
                </a:ext>
              </a:extLst>
            </p:cNvPr>
            <p:cNvSpPr/>
            <p:nvPr/>
          </p:nvSpPr>
          <p:spPr>
            <a:xfrm>
              <a:off x="4515918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4E2E806F-AFFB-4EA1-A53F-6968DEA95C97}"/>
                </a:ext>
              </a:extLst>
            </p:cNvPr>
            <p:cNvSpPr/>
            <p:nvPr/>
          </p:nvSpPr>
          <p:spPr>
            <a:xfrm>
              <a:off x="4889157" y="4481496"/>
              <a:ext cx="184731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en-US" i="0" dirty="0">
                <a:latin typeface="+mj-lt"/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E8A78F12-EE18-45D6-ACBB-434E1C70F9B4}"/>
                </a:ext>
              </a:extLst>
            </p:cNvPr>
            <p:cNvSpPr/>
            <p:nvPr/>
          </p:nvSpPr>
          <p:spPr>
            <a:xfrm>
              <a:off x="4561307" y="4527368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3B2F715-F12D-43B6-ADDD-9D1283A244DA}"/>
              </a:ext>
            </a:extLst>
          </p:cNvPr>
          <p:cNvGrpSpPr/>
          <p:nvPr/>
        </p:nvGrpSpPr>
        <p:grpSpPr>
          <a:xfrm>
            <a:off x="5599191" y="4954196"/>
            <a:ext cx="1411209" cy="1675204"/>
            <a:chOff x="5599191" y="4954196"/>
            <a:chExt cx="1411209" cy="1675204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BA50B69-B5A9-4CB4-BF34-7A6468834C55}"/>
                </a:ext>
              </a:extLst>
            </p:cNvPr>
            <p:cNvSpPr/>
            <p:nvPr/>
          </p:nvSpPr>
          <p:spPr>
            <a:xfrm>
              <a:off x="5599191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DACD3B6-16F2-4A23-8FCB-C190E6CD5CD3}"/>
                </a:ext>
              </a:extLst>
            </p:cNvPr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D8F3651F-9C57-4BF3-BFE3-C98F54E4464E}"/>
                </a:ext>
              </a:extLst>
            </p:cNvPr>
            <p:cNvSpPr/>
            <p:nvPr/>
          </p:nvSpPr>
          <p:spPr>
            <a:xfrm>
              <a:off x="6245862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84C2A1F9-7DE3-4D74-ACEA-CD11B59B8B77}"/>
                </a:ext>
              </a:extLst>
            </p:cNvPr>
            <p:cNvSpPr/>
            <p:nvPr/>
          </p:nvSpPr>
          <p:spPr>
            <a:xfrm>
              <a:off x="6633374" y="6063045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1ED75AB9-09B9-4AB2-83D3-D8089101813D}"/>
                </a:ext>
              </a:extLst>
            </p:cNvPr>
            <p:cNvGrpSpPr/>
            <p:nvPr/>
          </p:nvGrpSpPr>
          <p:grpSpPr>
            <a:xfrm>
              <a:off x="6076319" y="5709902"/>
              <a:ext cx="401072" cy="560180"/>
              <a:chOff x="5314319" y="4551402"/>
              <a:chExt cx="401072" cy="560180"/>
            </a:xfrm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C2AC1563-F82A-4B8E-A261-E36029209D04}"/>
                  </a:ext>
                </a:extLst>
              </p:cNvPr>
              <p:cNvSpPr/>
              <p:nvPr/>
            </p:nvSpPr>
            <p:spPr>
              <a:xfrm>
                <a:off x="5314319" y="4551402"/>
                <a:ext cx="401072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+</a:t>
                </a:r>
              </a:p>
            </p:txBody>
          </p:sp>
          <p:cxnSp>
            <p:nvCxnSpPr>
              <p:cNvPr id="49" name="Straight Arrow Connector 49">
                <a:extLst>
                  <a:ext uri="{FF2B5EF4-FFF2-40B4-BE49-F238E27FC236}">
                    <a16:creationId xmlns:a16="http://schemas.microsoft.com/office/drawing/2014/main" id="{A13E2CF9-DFC3-404E-99DB-6EC10A7CCCF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348893" y="4931349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14CF45DA-E273-40DD-A79E-8D200E7974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537886" y="4925167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9063B5E4-2733-4AEA-AA23-027263FE8220}"/>
                </a:ext>
              </a:extLst>
            </p:cNvPr>
            <p:cNvGrpSpPr/>
            <p:nvPr/>
          </p:nvGrpSpPr>
          <p:grpSpPr>
            <a:xfrm>
              <a:off x="6349314" y="5337143"/>
              <a:ext cx="541326" cy="802191"/>
              <a:chOff x="5587314" y="4178643"/>
              <a:chExt cx="541326" cy="802191"/>
            </a:xfrm>
          </p:grpSpPr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72D932E5-A8CC-4F19-9B73-3763CCD01B1F}"/>
                  </a:ext>
                </a:extLst>
              </p:cNvPr>
              <p:cNvSpPr/>
              <p:nvPr/>
            </p:nvSpPr>
            <p:spPr>
              <a:xfrm>
                <a:off x="5615358" y="4178643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53" name="Straight Arrow Connector 49">
                <a:extLst>
                  <a:ext uri="{FF2B5EF4-FFF2-40B4-BE49-F238E27FC236}">
                    <a16:creationId xmlns:a16="http://schemas.microsoft.com/office/drawing/2014/main" id="{89A84CFE-CC6A-4635-AD31-8D37758812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587314" y="4572000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" name="Straight Arrow Connector 49">
                <a:extLst>
                  <a:ext uri="{FF2B5EF4-FFF2-40B4-BE49-F238E27FC236}">
                    <a16:creationId xmlns:a16="http://schemas.microsoft.com/office/drawing/2014/main" id="{39F79D08-70F8-4BCF-A4BC-9A37947782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894172" y="4662116"/>
                <a:ext cx="134970" cy="318718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756C1457-73DF-4A8E-B889-BE90D84F4C2D}"/>
                </a:ext>
              </a:extLst>
            </p:cNvPr>
            <p:cNvGrpSpPr/>
            <p:nvPr/>
          </p:nvGrpSpPr>
          <p:grpSpPr>
            <a:xfrm>
              <a:off x="5820988" y="4954196"/>
              <a:ext cx="712094" cy="1233505"/>
              <a:chOff x="5058988" y="3795696"/>
              <a:chExt cx="712094" cy="1233505"/>
            </a:xfrm>
          </p:grpSpPr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4255F61A-CA52-49D4-80CC-48498E5D9F5C}"/>
                  </a:ext>
                </a:extLst>
              </p:cNvPr>
              <p:cNvSpPr/>
              <p:nvPr/>
            </p:nvSpPr>
            <p:spPr>
              <a:xfrm>
                <a:off x="5257800" y="3795696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57" name="Straight Arrow Connector 49">
                <a:extLst>
                  <a:ext uri="{FF2B5EF4-FFF2-40B4-BE49-F238E27FC236}">
                    <a16:creationId xmlns:a16="http://schemas.microsoft.com/office/drawing/2014/main" id="{65B681FF-2FA1-4952-96EF-61480CE1BF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580030" y="4267200"/>
                <a:ext cx="134970" cy="14160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" name="Straight Arrow Connector 49">
                <a:extLst>
                  <a:ext uri="{FF2B5EF4-FFF2-40B4-BE49-F238E27FC236}">
                    <a16:creationId xmlns:a16="http://schemas.microsoft.com/office/drawing/2014/main" id="{C0B6D03B-758D-4FE1-965E-0989DBAC8C6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058988" y="4291896"/>
                <a:ext cx="289905" cy="737305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60" name="Isosceles Triangle 59">
            <a:extLst>
              <a:ext uri="{FF2B5EF4-FFF2-40B4-BE49-F238E27FC236}">
                <a16:creationId xmlns:a16="http://schemas.microsoft.com/office/drawing/2014/main" id="{4AC1B5AF-4621-443E-AF75-BCE4F74B09C4}"/>
              </a:ext>
            </a:extLst>
          </p:cNvPr>
          <p:cNvSpPr/>
          <p:nvPr/>
        </p:nvSpPr>
        <p:spPr>
          <a:xfrm>
            <a:off x="5867400" y="5410200"/>
            <a:ext cx="1371600" cy="1108839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07AE9293-FAF2-4AB2-8158-FD1A7C5B9259}"/>
              </a:ext>
            </a:extLst>
          </p:cNvPr>
          <p:cNvSpPr/>
          <p:nvPr/>
        </p:nvSpPr>
        <p:spPr>
          <a:xfrm>
            <a:off x="5614693" y="6153539"/>
            <a:ext cx="271368" cy="365500"/>
          </a:xfrm>
          <a:prstGeom prst="triangl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8C05F330-1935-4418-9565-B7ECF6DE3890}"/>
              </a:ext>
            </a:extLst>
          </p:cNvPr>
          <p:cNvSpPr/>
          <p:nvPr/>
        </p:nvSpPr>
        <p:spPr>
          <a:xfrm>
            <a:off x="6058678" y="5105400"/>
            <a:ext cx="328344" cy="349591"/>
          </a:xfrm>
          <a:prstGeom prst="ellipse">
            <a:avLst/>
          </a:prstGeom>
          <a:noFill/>
          <a:ln>
            <a:solidFill>
              <a:srgbClr val="33CC33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7137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2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such as  3 1 4 + 2 </a:t>
            </a:r>
            <a:r>
              <a:rPr lang="en-US" sz="2800" dirty="0">
                <a:sym typeface="Symbol"/>
              </a:rPr>
              <a:t> 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Determine the output of the calculator.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Traversals:</a:t>
            </a:r>
          </a:p>
          <a:p>
            <a:pPr marL="400050" lvl="1" indent="0">
              <a:buNone/>
            </a:pPr>
            <a:r>
              <a:rPr lang="en-US" sz="2400" dirty="0"/>
              <a:t>Are implemented reclusively</a:t>
            </a:r>
          </a:p>
          <a:p>
            <a:pPr marL="400050" lvl="1" indent="0">
              <a:buNone/>
            </a:pPr>
            <a:r>
              <a:rPr lang="en-US" sz="2400" dirty="0"/>
              <a:t>Which is implemented with a stack.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1" name="Group 150"/>
          <p:cNvGrpSpPr/>
          <p:nvPr/>
        </p:nvGrpSpPr>
        <p:grpSpPr>
          <a:xfrm>
            <a:off x="228600" y="4800600"/>
            <a:ext cx="1917618" cy="965650"/>
            <a:chOff x="3932179" y="4565247"/>
            <a:chExt cx="1917618" cy="965650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sp>
        <p:nvSpPr>
          <p:cNvPr id="196" name="Rectangle 195"/>
          <p:cNvSpPr/>
          <p:nvPr/>
        </p:nvSpPr>
        <p:spPr>
          <a:xfrm>
            <a:off x="5943600" y="4543161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B6447E4-98E9-48DD-870A-2FA4DCE35D29}"/>
              </a:ext>
            </a:extLst>
          </p:cNvPr>
          <p:cNvGrpSpPr/>
          <p:nvPr/>
        </p:nvGrpSpPr>
        <p:grpSpPr>
          <a:xfrm>
            <a:off x="5599191" y="4954196"/>
            <a:ext cx="1411209" cy="1675204"/>
            <a:chOff x="5599191" y="4954196"/>
            <a:chExt cx="1411209" cy="1675204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337D0A7-2AF3-4C18-B09E-BBBE7D846EFF}"/>
                </a:ext>
              </a:extLst>
            </p:cNvPr>
            <p:cNvSpPr/>
            <p:nvPr/>
          </p:nvSpPr>
          <p:spPr>
            <a:xfrm>
              <a:off x="5599191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F89DBB78-1399-408A-95CA-3D2AFB6601F3}"/>
                </a:ext>
              </a:extLst>
            </p:cNvPr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32130C97-5538-489C-B165-DECA5E44C9E4}"/>
                </a:ext>
              </a:extLst>
            </p:cNvPr>
            <p:cNvSpPr/>
            <p:nvPr/>
          </p:nvSpPr>
          <p:spPr>
            <a:xfrm>
              <a:off x="6245862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6A49D53F-6C19-49DA-BFC8-0083A48AFD37}"/>
                </a:ext>
              </a:extLst>
            </p:cNvPr>
            <p:cNvSpPr/>
            <p:nvPr/>
          </p:nvSpPr>
          <p:spPr>
            <a:xfrm>
              <a:off x="6633374" y="6063045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6159E22A-11E0-48A4-AA23-C9FD2BE6B0E7}"/>
                </a:ext>
              </a:extLst>
            </p:cNvPr>
            <p:cNvGrpSpPr/>
            <p:nvPr/>
          </p:nvGrpSpPr>
          <p:grpSpPr>
            <a:xfrm>
              <a:off x="6076319" y="5709902"/>
              <a:ext cx="401072" cy="560180"/>
              <a:chOff x="5314319" y="4551402"/>
              <a:chExt cx="401072" cy="560180"/>
            </a:xfrm>
          </p:grpSpPr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EB4F51AB-7E39-4CD0-979B-D81D60BAC6FA}"/>
                  </a:ext>
                </a:extLst>
              </p:cNvPr>
              <p:cNvSpPr/>
              <p:nvPr/>
            </p:nvSpPr>
            <p:spPr>
              <a:xfrm>
                <a:off x="5314319" y="4551402"/>
                <a:ext cx="401072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+</a:t>
                </a:r>
              </a:p>
            </p:txBody>
          </p:sp>
          <p:cxnSp>
            <p:nvCxnSpPr>
              <p:cNvPr id="67" name="Straight Arrow Connector 49">
                <a:extLst>
                  <a:ext uri="{FF2B5EF4-FFF2-40B4-BE49-F238E27FC236}">
                    <a16:creationId xmlns:a16="http://schemas.microsoft.com/office/drawing/2014/main" id="{045FA396-506F-47C5-84A1-F7FB49217D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348893" y="4931349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794ECB33-4A7E-494D-97AE-CDE32E560F8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537886" y="4925167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E4A02FBF-417B-45CC-910D-015E7189D51A}"/>
                </a:ext>
              </a:extLst>
            </p:cNvPr>
            <p:cNvGrpSpPr/>
            <p:nvPr/>
          </p:nvGrpSpPr>
          <p:grpSpPr>
            <a:xfrm>
              <a:off x="6349314" y="5337143"/>
              <a:ext cx="541326" cy="802191"/>
              <a:chOff x="5587314" y="4178643"/>
              <a:chExt cx="541326" cy="802191"/>
            </a:xfrm>
          </p:grpSpPr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F73F46C3-01E4-4712-8466-5BB528309FF2}"/>
                  </a:ext>
                </a:extLst>
              </p:cNvPr>
              <p:cNvSpPr/>
              <p:nvPr/>
            </p:nvSpPr>
            <p:spPr>
              <a:xfrm>
                <a:off x="5615358" y="4178643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64" name="Straight Arrow Connector 49">
                <a:extLst>
                  <a:ext uri="{FF2B5EF4-FFF2-40B4-BE49-F238E27FC236}">
                    <a16:creationId xmlns:a16="http://schemas.microsoft.com/office/drawing/2014/main" id="{41E8AA6D-169F-408E-91DD-D068647F18D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587314" y="4572000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Straight Arrow Connector 49">
                <a:extLst>
                  <a:ext uri="{FF2B5EF4-FFF2-40B4-BE49-F238E27FC236}">
                    <a16:creationId xmlns:a16="http://schemas.microsoft.com/office/drawing/2014/main" id="{ACF04408-D8B6-4F49-88E2-6FFCDE93A0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894172" y="4662116"/>
                <a:ext cx="134970" cy="318718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D4673EFF-D73B-4C2B-B9B9-4C7FA40D3572}"/>
                </a:ext>
              </a:extLst>
            </p:cNvPr>
            <p:cNvGrpSpPr/>
            <p:nvPr/>
          </p:nvGrpSpPr>
          <p:grpSpPr>
            <a:xfrm>
              <a:off x="5820988" y="4954196"/>
              <a:ext cx="712094" cy="1233505"/>
              <a:chOff x="5058988" y="3795696"/>
              <a:chExt cx="712094" cy="1233505"/>
            </a:xfrm>
          </p:grpSpPr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58B86314-DF69-4DB2-B501-12F20EC716FD}"/>
                  </a:ext>
                </a:extLst>
              </p:cNvPr>
              <p:cNvSpPr/>
              <p:nvPr/>
            </p:nvSpPr>
            <p:spPr>
              <a:xfrm>
                <a:off x="5257800" y="3795696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61" name="Straight Arrow Connector 49">
                <a:extLst>
                  <a:ext uri="{FF2B5EF4-FFF2-40B4-BE49-F238E27FC236}">
                    <a16:creationId xmlns:a16="http://schemas.microsoft.com/office/drawing/2014/main" id="{0E2217EF-9F81-4394-8628-66CB20D625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580030" y="4267200"/>
                <a:ext cx="134970" cy="14160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" name="Straight Arrow Connector 49">
                <a:extLst>
                  <a:ext uri="{FF2B5EF4-FFF2-40B4-BE49-F238E27FC236}">
                    <a16:creationId xmlns:a16="http://schemas.microsoft.com/office/drawing/2014/main" id="{9810104D-1EA0-44B2-8C32-192DDDB75EA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058988" y="4291896"/>
                <a:ext cx="289905" cy="737305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70" name="Rectangle 69">
            <a:extLst>
              <a:ext uri="{FF2B5EF4-FFF2-40B4-BE49-F238E27FC236}">
                <a16:creationId xmlns:a16="http://schemas.microsoft.com/office/drawing/2014/main" id="{888CA4B0-18C8-4B74-A2AC-BC0E832C4351}"/>
              </a:ext>
            </a:extLst>
          </p:cNvPr>
          <p:cNvSpPr/>
          <p:nvPr/>
        </p:nvSpPr>
        <p:spPr>
          <a:xfrm>
            <a:off x="2551191" y="450403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3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F954F882-1492-4935-B7A0-70E083F5B5CB}"/>
              </a:ext>
            </a:extLst>
          </p:cNvPr>
          <p:cNvSpPr/>
          <p:nvPr/>
        </p:nvSpPr>
        <p:spPr>
          <a:xfrm>
            <a:off x="2868348" y="450403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1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4C110A37-A36D-4C04-A408-5BC3FBA04534}"/>
              </a:ext>
            </a:extLst>
          </p:cNvPr>
          <p:cNvSpPr/>
          <p:nvPr/>
        </p:nvSpPr>
        <p:spPr>
          <a:xfrm>
            <a:off x="3197862" y="450403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4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5C0C7612-0011-48C7-ADFA-EF26B2F7949C}"/>
              </a:ext>
            </a:extLst>
          </p:cNvPr>
          <p:cNvSpPr/>
          <p:nvPr/>
        </p:nvSpPr>
        <p:spPr>
          <a:xfrm>
            <a:off x="3527376" y="4504036"/>
            <a:ext cx="40107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+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DED711DD-C360-458E-A9A9-659455B9A988}"/>
              </a:ext>
            </a:extLst>
          </p:cNvPr>
          <p:cNvSpPr/>
          <p:nvPr/>
        </p:nvSpPr>
        <p:spPr>
          <a:xfrm>
            <a:off x="3856890" y="450403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2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63D113B8-B149-449F-8241-A47AC25C3C94}"/>
              </a:ext>
            </a:extLst>
          </p:cNvPr>
          <p:cNvSpPr/>
          <p:nvPr/>
        </p:nvSpPr>
        <p:spPr>
          <a:xfrm>
            <a:off x="4186404" y="4463934"/>
            <a:ext cx="5132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i="0" dirty="0">
                <a:sym typeface="Symbol"/>
              </a:rPr>
              <a:t> </a:t>
            </a:r>
            <a:endParaRPr lang="en-US" i="0" dirty="0">
              <a:latin typeface="+mj-lt"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414B2128-DDE9-49A3-B67B-5F225326E1B6}"/>
              </a:ext>
            </a:extLst>
          </p:cNvPr>
          <p:cNvSpPr/>
          <p:nvPr/>
        </p:nvSpPr>
        <p:spPr>
          <a:xfrm>
            <a:off x="4515918" y="4463934"/>
            <a:ext cx="5132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i="0" dirty="0">
                <a:sym typeface="Symbol"/>
              </a:rPr>
              <a:t> </a:t>
            </a:r>
            <a:endParaRPr lang="en-US" i="0" dirty="0">
              <a:latin typeface="+mj-lt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5DD5179E-16E2-4083-BA92-2E8BD31FD0D7}"/>
              </a:ext>
            </a:extLst>
          </p:cNvPr>
          <p:cNvSpPr/>
          <p:nvPr/>
        </p:nvSpPr>
        <p:spPr>
          <a:xfrm>
            <a:off x="4889157" y="4481496"/>
            <a:ext cx="184731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en-US" i="0" dirty="0">
              <a:latin typeface="+mj-lt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36723C0F-D9E3-4344-9A70-906CEA0B9348}"/>
              </a:ext>
            </a:extLst>
          </p:cNvPr>
          <p:cNvSpPr/>
          <p:nvPr/>
        </p:nvSpPr>
        <p:spPr>
          <a:xfrm>
            <a:off x="6019800" y="54658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5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68199DD6-60DD-41EC-949E-5EF4E5E092D4}"/>
              </a:ext>
            </a:extLst>
          </p:cNvPr>
          <p:cNvSpPr/>
          <p:nvPr/>
        </p:nvSpPr>
        <p:spPr>
          <a:xfrm>
            <a:off x="6571861" y="5124061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10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668A8D1D-F73C-4A49-890F-AA52B901D753}"/>
              </a:ext>
            </a:extLst>
          </p:cNvPr>
          <p:cNvSpPr/>
          <p:nvPr/>
        </p:nvSpPr>
        <p:spPr>
          <a:xfrm>
            <a:off x="4889157" y="4481496"/>
            <a:ext cx="41549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i="0" dirty="0">
                <a:sym typeface="Symbol"/>
              </a:rPr>
              <a:t>=</a:t>
            </a:r>
            <a:endParaRPr lang="en-US" i="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38392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14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14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" grpId="0"/>
      <p:bldP spid="83" grpId="0"/>
      <p:bldP spid="84" grpId="0"/>
      <p:bldP spid="85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633830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Many calculators in 1970-1980 </a:t>
            </a:r>
            <a:br>
              <a:rPr lang="en-US" sz="2800" dirty="0"/>
            </a:br>
            <a:r>
              <a:rPr lang="en-US" sz="2800" dirty="0"/>
              <a:t>used what we called Reverse Polish Notation 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1" name="Group 150"/>
          <p:cNvGrpSpPr/>
          <p:nvPr/>
        </p:nvGrpSpPr>
        <p:grpSpPr>
          <a:xfrm>
            <a:off x="228600" y="4800600"/>
            <a:ext cx="1917618" cy="965650"/>
            <a:chOff x="3932179" y="4565247"/>
            <a:chExt cx="1917618" cy="965650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sp>
        <p:nvSpPr>
          <p:cNvPr id="152" name="Rectangle 151"/>
          <p:cNvSpPr/>
          <p:nvPr/>
        </p:nvSpPr>
        <p:spPr>
          <a:xfrm>
            <a:off x="384974" y="5159949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</a:t>
            </a:r>
          </a:p>
        </p:txBody>
      </p:sp>
      <p:grpSp>
        <p:nvGrpSpPr>
          <p:cNvPr id="61451" name="Group 61450"/>
          <p:cNvGrpSpPr/>
          <p:nvPr/>
        </p:nvGrpSpPr>
        <p:grpSpPr>
          <a:xfrm>
            <a:off x="5820988" y="4954196"/>
            <a:ext cx="712094" cy="1233505"/>
            <a:chOff x="5058988" y="3795696"/>
            <a:chExt cx="712094" cy="1233505"/>
          </a:xfrm>
        </p:grpSpPr>
        <p:sp>
          <p:nvSpPr>
            <p:cNvPr id="180" name="Rectangle 179"/>
            <p:cNvSpPr/>
            <p:nvPr/>
          </p:nvSpPr>
          <p:spPr>
            <a:xfrm>
              <a:off x="5257800" y="3795696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cxnSp>
          <p:nvCxnSpPr>
            <p:cNvPr id="187" name="Straight Arrow Connector 49"/>
            <p:cNvCxnSpPr>
              <a:cxnSpLocks noChangeShapeType="1"/>
            </p:cNvCxnSpPr>
            <p:nvPr/>
          </p:nvCxnSpPr>
          <p:spPr bwMode="auto">
            <a:xfrm flipH="1" flipV="1">
              <a:off x="5580030" y="4267200"/>
              <a:ext cx="134970" cy="14160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9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5058988" y="4291896"/>
              <a:ext cx="289905" cy="737305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6" name="Rectangle 195"/>
          <p:cNvSpPr/>
          <p:nvPr/>
        </p:nvSpPr>
        <p:spPr>
          <a:xfrm>
            <a:off x="5943600" y="4551402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  <p:sp>
        <p:nvSpPr>
          <p:cNvPr id="52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00B062D3-57C0-4F0A-A166-A05AFCCA5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170" y="1754156"/>
            <a:ext cx="8458200" cy="168258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Loop Invariant: </a:t>
            </a:r>
            <a:r>
              <a:rPr lang="en-US" sz="2800" i="0" kern="0" dirty="0"/>
              <a:t>Prefix has been read.</a:t>
            </a:r>
          </a:p>
          <a:p>
            <a:r>
              <a:rPr lang="en-US" sz="2800" i="0" kern="0" dirty="0"/>
              <a:t>Values held by calculator are on the stack</a:t>
            </a:r>
            <a:br>
              <a:rPr lang="en-US" sz="2800" i="0" kern="0" dirty="0"/>
            </a:br>
            <a:r>
              <a:rPr lang="en-US" sz="2800" i="0" kern="0" dirty="0"/>
              <a:t>in order they arrived.</a:t>
            </a:r>
          </a:p>
          <a:p>
            <a:r>
              <a:rPr lang="en-US" sz="2800" i="0" kern="0" dirty="0">
                <a:solidFill>
                  <a:srgbClr val="FFFFFF"/>
                </a:solidFill>
              </a:rPr>
              <a:t>Numbers are pushed on the stack.</a:t>
            </a:r>
          </a:p>
          <a:p>
            <a:r>
              <a:rPr lang="en-US" sz="2800" i="0" kern="0" dirty="0">
                <a:solidFill>
                  <a:srgbClr val="FFFFFF"/>
                </a:solidFill>
              </a:rPr>
              <a:t>Operations pop two numbers and push back the result.</a:t>
            </a:r>
          </a:p>
        </p:txBody>
      </p:sp>
      <p:grpSp>
        <p:nvGrpSpPr>
          <p:cNvPr id="53" name="Group 786">
            <a:extLst>
              <a:ext uri="{FF2B5EF4-FFF2-40B4-BE49-F238E27FC236}">
                <a16:creationId xmlns:a16="http://schemas.microsoft.com/office/drawing/2014/main" id="{F14DF4F4-CD53-4D53-AC8B-9E356D57AA0C}"/>
              </a:ext>
            </a:extLst>
          </p:cNvPr>
          <p:cNvGrpSpPr>
            <a:grpSpLocks/>
          </p:cNvGrpSpPr>
          <p:nvPr/>
        </p:nvGrpSpPr>
        <p:grpSpPr bwMode="auto">
          <a:xfrm>
            <a:off x="-35987" y="2209800"/>
            <a:ext cx="950387" cy="863663"/>
            <a:chOff x="1224" y="2539"/>
            <a:chExt cx="2280" cy="1785"/>
          </a:xfrm>
        </p:grpSpPr>
        <p:sp>
          <p:nvSpPr>
            <p:cNvPr id="54" name="Freeform 787" descr="Green marble">
              <a:extLst>
                <a:ext uri="{FF2B5EF4-FFF2-40B4-BE49-F238E27FC236}">
                  <a16:creationId xmlns:a16="http://schemas.microsoft.com/office/drawing/2014/main" id="{BAEEA10A-DD6F-469D-BF55-39DB631A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5" name="Group 788">
              <a:extLst>
                <a:ext uri="{FF2B5EF4-FFF2-40B4-BE49-F238E27FC236}">
                  <a16:creationId xmlns:a16="http://schemas.microsoft.com/office/drawing/2014/main" id="{44D5E0B7-36B0-40D5-B426-AA1E2F9499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6" name="Group 789">
                <a:extLst>
                  <a:ext uri="{FF2B5EF4-FFF2-40B4-BE49-F238E27FC236}">
                    <a16:creationId xmlns:a16="http://schemas.microsoft.com/office/drawing/2014/main" id="{805D4868-E3AD-4E58-B24D-6388557023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61" name="Freeform 790">
                  <a:extLst>
                    <a:ext uri="{FF2B5EF4-FFF2-40B4-BE49-F238E27FC236}">
                      <a16:creationId xmlns:a16="http://schemas.microsoft.com/office/drawing/2014/main" id="{43D80507-CC8C-4436-AAFF-A8FE36C95A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1">
                  <a:extLst>
                    <a:ext uri="{FF2B5EF4-FFF2-40B4-BE49-F238E27FC236}">
                      <a16:creationId xmlns:a16="http://schemas.microsoft.com/office/drawing/2014/main" id="{2469FBDB-4C40-4ACA-89C5-6FB718953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92">
                  <a:extLst>
                    <a:ext uri="{FF2B5EF4-FFF2-40B4-BE49-F238E27FC236}">
                      <a16:creationId xmlns:a16="http://schemas.microsoft.com/office/drawing/2014/main" id="{E3A5300F-1770-4FA1-99B2-B8F0F42F9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3">
                  <a:extLst>
                    <a:ext uri="{FF2B5EF4-FFF2-40B4-BE49-F238E27FC236}">
                      <a16:creationId xmlns:a16="http://schemas.microsoft.com/office/drawing/2014/main" id="{5B274594-E330-466D-9E60-5CEAF7A40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794">
                  <a:extLst>
                    <a:ext uri="{FF2B5EF4-FFF2-40B4-BE49-F238E27FC236}">
                      <a16:creationId xmlns:a16="http://schemas.microsoft.com/office/drawing/2014/main" id="{EE3079D3-8343-4068-BBF9-8936C4A37E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795">
                  <a:extLst>
                    <a:ext uri="{FF2B5EF4-FFF2-40B4-BE49-F238E27FC236}">
                      <a16:creationId xmlns:a16="http://schemas.microsoft.com/office/drawing/2014/main" id="{18FDFF9C-9C39-4A69-B3BC-7B1DF4F9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" name="Group 796">
                <a:extLst>
                  <a:ext uri="{FF2B5EF4-FFF2-40B4-BE49-F238E27FC236}">
                    <a16:creationId xmlns:a16="http://schemas.microsoft.com/office/drawing/2014/main" id="{0C91F0AC-8533-45A7-B5DA-AE9566871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8" name="Freeform 797">
                  <a:extLst>
                    <a:ext uri="{FF2B5EF4-FFF2-40B4-BE49-F238E27FC236}">
                      <a16:creationId xmlns:a16="http://schemas.microsoft.com/office/drawing/2014/main" id="{0785B025-4C3B-40E4-91D3-1BEE8FF51E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798">
                  <a:extLst>
                    <a:ext uri="{FF2B5EF4-FFF2-40B4-BE49-F238E27FC236}">
                      <a16:creationId xmlns:a16="http://schemas.microsoft.com/office/drawing/2014/main" id="{0C5049AA-F1D4-42EF-A5BB-BF7845B76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799">
                  <a:extLst>
                    <a:ext uri="{FF2B5EF4-FFF2-40B4-BE49-F238E27FC236}">
                      <a16:creationId xmlns:a16="http://schemas.microsoft.com/office/drawing/2014/main" id="{E81B9787-AA71-4533-A29A-491DD7557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7" name="Group 802">
            <a:extLst>
              <a:ext uri="{FF2B5EF4-FFF2-40B4-BE49-F238E27FC236}">
                <a16:creationId xmlns:a16="http://schemas.microsoft.com/office/drawing/2014/main" id="{838A027D-E6C5-4C53-A3BD-4E8AC667F48A}"/>
              </a:ext>
            </a:extLst>
          </p:cNvPr>
          <p:cNvGrpSpPr>
            <a:grpSpLocks noChangeAspect="1"/>
          </p:cNvGrpSpPr>
          <p:nvPr/>
        </p:nvGrpSpPr>
        <p:grpSpPr bwMode="auto">
          <a:xfrm rot="2360341">
            <a:off x="-10543" y="3200200"/>
            <a:ext cx="696543" cy="696543"/>
            <a:chOff x="1224" y="1212"/>
            <a:chExt cx="3144" cy="3112"/>
          </a:xfrm>
        </p:grpSpPr>
        <p:sp>
          <p:nvSpPr>
            <p:cNvPr id="68" name="Freeform 803" descr="Green marble">
              <a:extLst>
                <a:ext uri="{FF2B5EF4-FFF2-40B4-BE49-F238E27FC236}">
                  <a16:creationId xmlns:a16="http://schemas.microsoft.com/office/drawing/2014/main" id="{1A2BF693-BAE3-44D5-8173-B86AC8E284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804" descr="Green marble">
              <a:extLst>
                <a:ext uri="{FF2B5EF4-FFF2-40B4-BE49-F238E27FC236}">
                  <a16:creationId xmlns:a16="http://schemas.microsoft.com/office/drawing/2014/main" id="{8E7CF43F-8D5E-4557-8DED-3C279C7B37B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" name="Group 805">
              <a:extLst>
                <a:ext uri="{FF2B5EF4-FFF2-40B4-BE49-F238E27FC236}">
                  <a16:creationId xmlns:a16="http://schemas.microsoft.com/office/drawing/2014/main" id="{01F3D89D-703F-48E8-A2DE-1620144236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71" name="Freeform 806">
                <a:extLst>
                  <a:ext uri="{FF2B5EF4-FFF2-40B4-BE49-F238E27FC236}">
                    <a16:creationId xmlns:a16="http://schemas.microsoft.com/office/drawing/2014/main" id="{B2BF36A6-043B-49E5-A6B9-22E5C3BA76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807">
                <a:extLst>
                  <a:ext uri="{FF2B5EF4-FFF2-40B4-BE49-F238E27FC236}">
                    <a16:creationId xmlns:a16="http://schemas.microsoft.com/office/drawing/2014/main" id="{2E5C02D3-56A5-4F0C-88DD-6FBA813D56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808">
                <a:extLst>
                  <a:ext uri="{FF2B5EF4-FFF2-40B4-BE49-F238E27FC236}">
                    <a16:creationId xmlns:a16="http://schemas.microsoft.com/office/drawing/2014/main" id="{A7B0FA71-37AF-4D9E-9A01-33B6969A7B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09">
                <a:extLst>
                  <a:ext uri="{FF2B5EF4-FFF2-40B4-BE49-F238E27FC236}">
                    <a16:creationId xmlns:a16="http://schemas.microsoft.com/office/drawing/2014/main" id="{D7A1507A-5254-4B50-B3B5-7E7E9E0A42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810">
                <a:extLst>
                  <a:ext uri="{FF2B5EF4-FFF2-40B4-BE49-F238E27FC236}">
                    <a16:creationId xmlns:a16="http://schemas.microsoft.com/office/drawing/2014/main" id="{EAF92CC1-52AE-4D31-92A6-B8896D3DFF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811">
                <a:extLst>
                  <a:ext uri="{FF2B5EF4-FFF2-40B4-BE49-F238E27FC236}">
                    <a16:creationId xmlns:a16="http://schemas.microsoft.com/office/drawing/2014/main" id="{D2504764-BD60-4F60-A3A8-1068741B11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77347EDF-221D-440E-A82F-120AC87DA64D}"/>
              </a:ext>
            </a:extLst>
          </p:cNvPr>
          <p:cNvGrpSpPr/>
          <p:nvPr/>
        </p:nvGrpSpPr>
        <p:grpSpPr>
          <a:xfrm>
            <a:off x="2516326" y="4504036"/>
            <a:ext cx="411891" cy="567994"/>
            <a:chOff x="2516326" y="4504036"/>
            <a:chExt cx="411891" cy="567994"/>
          </a:xfrm>
        </p:grpSpPr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AA557AA1-353B-4E1C-9B76-53D18A63A92F}"/>
                </a:ext>
              </a:extLst>
            </p:cNvPr>
            <p:cNvSpPr/>
            <p:nvPr/>
          </p:nvSpPr>
          <p:spPr>
            <a:xfrm>
              <a:off x="2551191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FFAB5C84-2D62-4F0C-951D-5CEA3A4AA426}"/>
                </a:ext>
              </a:extLst>
            </p:cNvPr>
            <p:cNvSpPr/>
            <p:nvPr/>
          </p:nvSpPr>
          <p:spPr>
            <a:xfrm>
              <a:off x="2516326" y="4518032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22E7CBF-FEB6-4A1C-9D59-DD692D507669}"/>
              </a:ext>
            </a:extLst>
          </p:cNvPr>
          <p:cNvGrpSpPr/>
          <p:nvPr/>
        </p:nvGrpSpPr>
        <p:grpSpPr>
          <a:xfrm>
            <a:off x="2868348" y="4463934"/>
            <a:ext cx="1831338" cy="617432"/>
            <a:chOff x="2868348" y="4463934"/>
            <a:chExt cx="1831338" cy="617432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C92F0DB-ECFA-4CC9-A704-9086FD8E3F58}"/>
                </a:ext>
              </a:extLst>
            </p:cNvPr>
            <p:cNvSpPr/>
            <p:nvPr/>
          </p:nvSpPr>
          <p:spPr>
            <a:xfrm>
              <a:off x="2868348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010BA7C9-F4C9-40AB-A507-4A6024826FDA}"/>
                </a:ext>
              </a:extLst>
            </p:cNvPr>
            <p:cNvSpPr/>
            <p:nvPr/>
          </p:nvSpPr>
          <p:spPr>
            <a:xfrm>
              <a:off x="3197862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3CB5573D-39A5-4855-A492-11587B2905B1}"/>
                </a:ext>
              </a:extLst>
            </p:cNvPr>
            <p:cNvSpPr/>
            <p:nvPr/>
          </p:nvSpPr>
          <p:spPr>
            <a:xfrm>
              <a:off x="3527376" y="45040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F107C118-7158-4E3F-AE75-6A26BD5FDF04}"/>
                </a:ext>
              </a:extLst>
            </p:cNvPr>
            <p:cNvSpPr/>
            <p:nvPr/>
          </p:nvSpPr>
          <p:spPr>
            <a:xfrm>
              <a:off x="3856890" y="45040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4E047260-7074-451F-A6D2-6942ACEADF25}"/>
                </a:ext>
              </a:extLst>
            </p:cNvPr>
            <p:cNvSpPr/>
            <p:nvPr/>
          </p:nvSpPr>
          <p:spPr>
            <a:xfrm>
              <a:off x="4186404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11EA5EEF-EBB6-4F28-869F-B8FB7D61848D}"/>
                </a:ext>
              </a:extLst>
            </p:cNvPr>
            <p:cNvSpPr/>
            <p:nvPr/>
          </p:nvSpPr>
          <p:spPr>
            <a:xfrm>
              <a:off x="2895600" y="4527368"/>
              <a:ext cx="1647903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350E0CD-F54E-421D-AD85-E43073479E04}"/>
              </a:ext>
            </a:extLst>
          </p:cNvPr>
          <p:cNvGrpSpPr/>
          <p:nvPr/>
        </p:nvGrpSpPr>
        <p:grpSpPr>
          <a:xfrm>
            <a:off x="5867400" y="5124061"/>
            <a:ext cx="1371600" cy="1505339"/>
            <a:chOff x="5867400" y="5124061"/>
            <a:chExt cx="1371600" cy="1505339"/>
          </a:xfrm>
        </p:grpSpPr>
        <p:sp>
          <p:nvSpPr>
            <p:cNvPr id="175" name="Rectangle 174"/>
            <p:cNvSpPr/>
            <p:nvPr/>
          </p:nvSpPr>
          <p:spPr>
            <a:xfrm>
              <a:off x="5916348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6633374" y="6063045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grpSp>
          <p:nvGrpSpPr>
            <p:cNvPr id="61452" name="Group 61451"/>
            <p:cNvGrpSpPr/>
            <p:nvPr/>
          </p:nvGrpSpPr>
          <p:grpSpPr>
            <a:xfrm>
              <a:off x="6349314" y="5337143"/>
              <a:ext cx="541326" cy="802191"/>
              <a:chOff x="5587314" y="4178643"/>
              <a:chExt cx="541326" cy="802191"/>
            </a:xfrm>
          </p:grpSpPr>
          <p:sp>
            <p:nvSpPr>
              <p:cNvPr id="179" name="Rectangle 178"/>
              <p:cNvSpPr/>
              <p:nvPr/>
            </p:nvSpPr>
            <p:spPr>
              <a:xfrm>
                <a:off x="5615358" y="4178643"/>
                <a:ext cx="513282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i="0" dirty="0">
                    <a:sym typeface="Symbol"/>
                  </a:rPr>
                  <a:t> </a:t>
                </a:r>
                <a:endParaRPr lang="en-US" i="0" dirty="0">
                  <a:latin typeface="+mj-lt"/>
                </a:endParaRPr>
              </a:p>
            </p:txBody>
          </p:sp>
          <p:cxnSp>
            <p:nvCxnSpPr>
              <p:cNvPr id="18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5587314" y="4572000"/>
                <a:ext cx="134969" cy="180233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" name="Straight Arrow Connector 49"/>
              <p:cNvCxnSpPr>
                <a:cxnSpLocks noChangeShapeType="1"/>
              </p:cNvCxnSpPr>
              <p:nvPr/>
            </p:nvCxnSpPr>
            <p:spPr bwMode="auto">
              <a:xfrm flipH="1" flipV="1">
                <a:off x="5894172" y="4662116"/>
                <a:ext cx="134970" cy="318718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2491137-504B-4A85-9C77-4A68AB1FB126}"/>
                </a:ext>
              </a:extLst>
            </p:cNvPr>
            <p:cNvGrpSpPr/>
            <p:nvPr/>
          </p:nvGrpSpPr>
          <p:grpSpPr>
            <a:xfrm>
              <a:off x="6076319" y="5124061"/>
              <a:ext cx="1064929" cy="1505339"/>
              <a:chOff x="6076319" y="5124061"/>
              <a:chExt cx="1064929" cy="1505339"/>
            </a:xfrm>
          </p:grpSpPr>
          <p:sp>
            <p:nvSpPr>
              <p:cNvPr id="176" name="Rectangle 175"/>
              <p:cNvSpPr/>
              <p:nvPr/>
            </p:nvSpPr>
            <p:spPr>
              <a:xfrm>
                <a:off x="6245862" y="6075402"/>
                <a:ext cx="377026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latin typeface="+mj-lt"/>
                  </a:rPr>
                  <a:t>4</a:t>
                </a:r>
              </a:p>
            </p:txBody>
          </p:sp>
          <p:grpSp>
            <p:nvGrpSpPr>
              <p:cNvPr id="61453" name="Group 61452"/>
              <p:cNvGrpSpPr/>
              <p:nvPr/>
            </p:nvGrpSpPr>
            <p:grpSpPr>
              <a:xfrm>
                <a:off x="6076319" y="5709902"/>
                <a:ext cx="401072" cy="560180"/>
                <a:chOff x="5314319" y="4551402"/>
                <a:chExt cx="401072" cy="560180"/>
              </a:xfrm>
            </p:grpSpPr>
            <p:sp>
              <p:nvSpPr>
                <p:cNvPr id="177" name="Rectangle 176"/>
                <p:cNvSpPr/>
                <p:nvPr/>
              </p:nvSpPr>
              <p:spPr>
                <a:xfrm>
                  <a:off x="5314319" y="4551402"/>
                  <a:ext cx="401072" cy="553998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i="0" dirty="0">
                      <a:latin typeface="+mj-lt"/>
                    </a:rPr>
                    <a:t>+</a:t>
                  </a:r>
                </a:p>
              </p:txBody>
            </p:sp>
            <p:cxnSp>
              <p:nvCxnSpPr>
                <p:cNvPr id="181" name="Straight Arrow Connector 49"/>
                <p:cNvCxnSpPr>
                  <a:cxnSpLocks noChangeShapeType="1"/>
                </p:cNvCxnSpPr>
                <p:nvPr/>
              </p:nvCxnSpPr>
              <p:spPr bwMode="auto">
                <a:xfrm flipV="1">
                  <a:off x="5348893" y="4931349"/>
                  <a:ext cx="134969" cy="180233"/>
                </a:xfrm>
                <a:prstGeom prst="straightConnector1">
                  <a:avLst/>
                </a:prstGeom>
                <a:noFill/>
                <a:ln w="6350" cap="sq" algn="ctr">
                  <a:solidFill>
                    <a:schemeClr val="hlink"/>
                  </a:solidFill>
                  <a:round/>
                  <a:headEnd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3" name="Straight Arrow Connector 49"/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5537886" y="4925167"/>
                  <a:ext cx="134969" cy="180233"/>
                </a:xfrm>
                <a:prstGeom prst="straightConnector1">
                  <a:avLst/>
                </a:prstGeom>
                <a:noFill/>
                <a:ln w="6350" cap="sq" algn="ctr">
                  <a:solidFill>
                    <a:schemeClr val="hlink"/>
                  </a:solidFill>
                  <a:round/>
                  <a:headEnd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DBDBA629-1ACC-4FEB-BE29-F1E3F98D2F7D}"/>
                  </a:ext>
                </a:extLst>
              </p:cNvPr>
              <p:cNvSpPr/>
              <p:nvPr/>
            </p:nvSpPr>
            <p:spPr>
              <a:xfrm>
                <a:off x="6571861" y="5124061"/>
                <a:ext cx="569387" cy="55399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i="0" dirty="0">
                    <a:solidFill>
                      <a:srgbClr val="CC00CC"/>
                    </a:solidFill>
                    <a:latin typeface="+mj-lt"/>
                  </a:rPr>
                  <a:t>10</a:t>
                </a:r>
              </a:p>
            </p:txBody>
          </p:sp>
        </p:grpSp>
        <p:sp>
          <p:nvSpPr>
            <p:cNvPr id="106" name="Isosceles Triangle 105">
              <a:extLst>
                <a:ext uri="{FF2B5EF4-FFF2-40B4-BE49-F238E27FC236}">
                  <a16:creationId xmlns:a16="http://schemas.microsoft.com/office/drawing/2014/main" id="{76A23068-5093-423B-B567-0024470E4E4C}"/>
                </a:ext>
              </a:extLst>
            </p:cNvPr>
            <p:cNvSpPr/>
            <p:nvPr/>
          </p:nvSpPr>
          <p:spPr>
            <a:xfrm>
              <a:off x="5867400" y="5410200"/>
              <a:ext cx="1371600" cy="1108839"/>
            </a:xfrm>
            <a:prstGeom prst="triangl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D5B4B33-BF99-43E0-A6EC-290A8D156705}"/>
              </a:ext>
            </a:extLst>
          </p:cNvPr>
          <p:cNvGrpSpPr/>
          <p:nvPr/>
        </p:nvGrpSpPr>
        <p:grpSpPr>
          <a:xfrm>
            <a:off x="5599191" y="6075402"/>
            <a:ext cx="377026" cy="553998"/>
            <a:chOff x="5599191" y="6075402"/>
            <a:chExt cx="377026" cy="553998"/>
          </a:xfrm>
        </p:grpSpPr>
        <p:sp>
          <p:nvSpPr>
            <p:cNvPr id="174" name="Rectangle 173"/>
            <p:cNvSpPr/>
            <p:nvPr/>
          </p:nvSpPr>
          <p:spPr>
            <a:xfrm>
              <a:off x="5599191" y="6075402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3</a:t>
              </a:r>
            </a:p>
          </p:txBody>
        </p:sp>
        <p:sp>
          <p:nvSpPr>
            <p:cNvPr id="107" name="Isosceles Triangle 106">
              <a:extLst>
                <a:ext uri="{FF2B5EF4-FFF2-40B4-BE49-F238E27FC236}">
                  <a16:creationId xmlns:a16="http://schemas.microsoft.com/office/drawing/2014/main" id="{1A02DBD7-DCDE-4ABF-8A58-2A4B1F2C97EC}"/>
                </a:ext>
              </a:extLst>
            </p:cNvPr>
            <p:cNvSpPr/>
            <p:nvPr/>
          </p:nvSpPr>
          <p:spPr>
            <a:xfrm>
              <a:off x="5614693" y="6153539"/>
              <a:ext cx="271368" cy="365500"/>
            </a:xfrm>
            <a:prstGeom prst="triangl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6E59578-D3DF-4086-9671-2E556286FADE}"/>
              </a:ext>
            </a:extLst>
          </p:cNvPr>
          <p:cNvSpPr/>
          <p:nvPr/>
        </p:nvSpPr>
        <p:spPr>
          <a:xfrm>
            <a:off x="704461" y="5162939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10</a:t>
            </a: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9CEC1D0A-62C1-49D1-A521-0A5E54396CA3}"/>
              </a:ext>
            </a:extLst>
          </p:cNvPr>
          <p:cNvGrpSpPr/>
          <p:nvPr/>
        </p:nvGrpSpPr>
        <p:grpSpPr>
          <a:xfrm>
            <a:off x="4515918" y="4463934"/>
            <a:ext cx="557970" cy="617432"/>
            <a:chOff x="4515918" y="4463934"/>
            <a:chExt cx="557970" cy="617432"/>
          </a:xfrm>
        </p:grpSpPr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FA289E00-5318-439F-906D-4E69892EC446}"/>
                </a:ext>
              </a:extLst>
            </p:cNvPr>
            <p:cNvSpPr/>
            <p:nvPr/>
          </p:nvSpPr>
          <p:spPr>
            <a:xfrm>
              <a:off x="4515918" y="44639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A865B97F-F2AC-4F47-835D-63733F1B6EF6}"/>
                </a:ext>
              </a:extLst>
            </p:cNvPr>
            <p:cNvSpPr/>
            <p:nvPr/>
          </p:nvSpPr>
          <p:spPr>
            <a:xfrm>
              <a:off x="4889157" y="4481496"/>
              <a:ext cx="184731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en-US" i="0" dirty="0">
                <a:latin typeface="+mj-lt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1AA3B2C2-FB8D-43A0-8062-BB57D352D4E6}"/>
                </a:ext>
              </a:extLst>
            </p:cNvPr>
            <p:cNvSpPr/>
            <p:nvPr/>
          </p:nvSpPr>
          <p:spPr>
            <a:xfrm>
              <a:off x="4561307" y="4527368"/>
              <a:ext cx="317157" cy="553998"/>
            </a:xfrm>
            <a:prstGeom prst="ellipse">
              <a:avLst/>
            </a:prstGeom>
            <a:noFill/>
            <a:ln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16" name="Rectangle 115">
            <a:extLst>
              <a:ext uri="{FF2B5EF4-FFF2-40B4-BE49-F238E27FC236}">
                <a16:creationId xmlns:a16="http://schemas.microsoft.com/office/drawing/2014/main" id="{50A5DA6D-9011-4F29-9FA8-AA0A39010793}"/>
              </a:ext>
            </a:extLst>
          </p:cNvPr>
          <p:cNvSpPr/>
          <p:nvPr/>
        </p:nvSpPr>
        <p:spPr>
          <a:xfrm>
            <a:off x="381000" y="5179663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</p:spTree>
    <p:extLst>
      <p:ext uri="{BB962C8B-B14F-4D97-AF65-F5344CB8AC3E}">
        <p14:creationId xmlns:p14="http://schemas.microsoft.com/office/powerpoint/2010/main" val="3069901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1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1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0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2" grpId="1"/>
      <p:bldP spid="196" grpId="0"/>
      <p:bldP spid="111" grpId="0"/>
      <p:bldP spid="111" grpId="1"/>
      <p:bldP spid="116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-228600"/>
            <a:ext cx="8458200" cy="1143000"/>
          </a:xfrm>
        </p:spPr>
        <p:txBody>
          <a:bodyPr/>
          <a:lstStyle/>
          <a:p>
            <a:r>
              <a:rPr lang="en-US" dirty="0"/>
              <a:t>Reverse Polish Notation Calculator</a:t>
            </a:r>
          </a:p>
        </p:txBody>
      </p:sp>
      <p:pic>
        <p:nvPicPr>
          <p:cNvPr id="167938" name="Picture 2" descr="http://spyropoulos.net/calcs-other/Commodore6X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2540" y="990600"/>
            <a:ext cx="1528947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46" name="Group 61445"/>
          <p:cNvGrpSpPr/>
          <p:nvPr/>
        </p:nvGrpSpPr>
        <p:grpSpPr>
          <a:xfrm>
            <a:off x="2551191" y="4463934"/>
            <a:ext cx="2753464" cy="602337"/>
            <a:chOff x="2551191" y="4235334"/>
            <a:chExt cx="2753464" cy="602337"/>
          </a:xfrm>
        </p:grpSpPr>
        <p:sp>
          <p:nvSpPr>
            <p:cNvPr id="134" name="Rectangle 133"/>
            <p:cNvSpPr/>
            <p:nvPr/>
          </p:nvSpPr>
          <p:spPr>
            <a:xfrm>
              <a:off x="2551191" y="42754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3</a:t>
              </a: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2868348" y="42754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1</a:t>
              </a:r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3197862" y="42754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4</a:t>
              </a:r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3527376" y="4275436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3856890" y="4275436"/>
              <a:ext cx="37702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2</a:t>
              </a:r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4186404" y="42353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4515918" y="4235334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sp>
          <p:nvSpPr>
            <p:cNvPr id="194" name="Rectangle 193"/>
            <p:cNvSpPr/>
            <p:nvPr/>
          </p:nvSpPr>
          <p:spPr>
            <a:xfrm>
              <a:off x="4889157" y="4252896"/>
              <a:ext cx="415498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=</a:t>
              </a:r>
              <a:endParaRPr lang="en-US" i="0" dirty="0">
                <a:latin typeface="+mj-lt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228600" y="4800600"/>
            <a:ext cx="1917618" cy="965650"/>
            <a:chOff x="3932179" y="4565247"/>
            <a:chExt cx="1917618" cy="965650"/>
          </a:xfrm>
        </p:grpSpPr>
        <p:grpSp>
          <p:nvGrpSpPr>
            <p:cNvPr id="154" name="Group 153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156" name="Straight Connector 15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7" name="Straight Connector 156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8" name="Straight Connector 157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55" name="Rectangle 154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sp>
        <p:nvSpPr>
          <p:cNvPr id="152" name="Rectangle 151"/>
          <p:cNvSpPr/>
          <p:nvPr/>
        </p:nvSpPr>
        <p:spPr>
          <a:xfrm>
            <a:off x="384974" y="5159949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677417" y="51610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</a:t>
            </a:r>
          </a:p>
        </p:txBody>
      </p:sp>
      <p:sp>
        <p:nvSpPr>
          <p:cNvPr id="160" name="Rectangle 159"/>
          <p:cNvSpPr/>
          <p:nvPr/>
        </p:nvSpPr>
        <p:spPr>
          <a:xfrm>
            <a:off x="969860" y="5162055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4</a:t>
            </a:r>
          </a:p>
        </p:txBody>
      </p:sp>
      <p:sp>
        <p:nvSpPr>
          <p:cNvPr id="61445" name="Oval 61444"/>
          <p:cNvSpPr/>
          <p:nvPr/>
        </p:nvSpPr>
        <p:spPr>
          <a:xfrm>
            <a:off x="2551191" y="4495800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2" name="Oval 161"/>
          <p:cNvSpPr/>
          <p:nvPr/>
        </p:nvSpPr>
        <p:spPr>
          <a:xfrm>
            <a:off x="2895600" y="4499916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3" name="Oval 162"/>
          <p:cNvSpPr/>
          <p:nvPr/>
        </p:nvSpPr>
        <p:spPr>
          <a:xfrm>
            <a:off x="3240009" y="4504032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4" name="Oval 163"/>
          <p:cNvSpPr/>
          <p:nvPr/>
        </p:nvSpPr>
        <p:spPr>
          <a:xfrm>
            <a:off x="3559704" y="4508148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5" name="Oval 164"/>
          <p:cNvSpPr/>
          <p:nvPr/>
        </p:nvSpPr>
        <p:spPr>
          <a:xfrm>
            <a:off x="3891756" y="4512264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6" name="Oval 165"/>
          <p:cNvSpPr/>
          <p:nvPr/>
        </p:nvSpPr>
        <p:spPr>
          <a:xfrm>
            <a:off x="4211451" y="4501863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7" name="Oval 166"/>
          <p:cNvSpPr/>
          <p:nvPr/>
        </p:nvSpPr>
        <p:spPr>
          <a:xfrm>
            <a:off x="4543503" y="4520496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9" name="Rectangle 168"/>
          <p:cNvSpPr/>
          <p:nvPr/>
        </p:nvSpPr>
        <p:spPr>
          <a:xfrm>
            <a:off x="636372" y="5156886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5</a:t>
            </a:r>
          </a:p>
        </p:txBody>
      </p:sp>
      <p:sp>
        <p:nvSpPr>
          <p:cNvPr id="170" name="Rectangle 169"/>
          <p:cNvSpPr/>
          <p:nvPr/>
        </p:nvSpPr>
        <p:spPr>
          <a:xfrm>
            <a:off x="965886" y="51610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2</a:t>
            </a:r>
          </a:p>
        </p:txBody>
      </p:sp>
      <p:sp>
        <p:nvSpPr>
          <p:cNvPr id="171" name="Rectangle 170"/>
          <p:cNvSpPr/>
          <p:nvPr/>
        </p:nvSpPr>
        <p:spPr>
          <a:xfrm>
            <a:off x="649813" y="5161002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10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381000" y="5181600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  <p:sp>
        <p:nvSpPr>
          <p:cNvPr id="174" name="Rectangle 173"/>
          <p:cNvSpPr/>
          <p:nvPr/>
        </p:nvSpPr>
        <p:spPr>
          <a:xfrm>
            <a:off x="5599191" y="60754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3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5916348" y="60754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1</a:t>
            </a:r>
          </a:p>
        </p:txBody>
      </p:sp>
      <p:sp>
        <p:nvSpPr>
          <p:cNvPr id="176" name="Rectangle 175"/>
          <p:cNvSpPr/>
          <p:nvPr/>
        </p:nvSpPr>
        <p:spPr>
          <a:xfrm>
            <a:off x="6245862" y="60754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4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6633374" y="6063045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2</a:t>
            </a:r>
          </a:p>
        </p:txBody>
      </p:sp>
      <p:grpSp>
        <p:nvGrpSpPr>
          <p:cNvPr id="61453" name="Group 61452"/>
          <p:cNvGrpSpPr/>
          <p:nvPr/>
        </p:nvGrpSpPr>
        <p:grpSpPr>
          <a:xfrm>
            <a:off x="6076319" y="5709902"/>
            <a:ext cx="401072" cy="560180"/>
            <a:chOff x="5314319" y="4551402"/>
            <a:chExt cx="401072" cy="560180"/>
          </a:xfrm>
        </p:grpSpPr>
        <p:sp>
          <p:nvSpPr>
            <p:cNvPr id="177" name="Rectangle 176"/>
            <p:cNvSpPr/>
            <p:nvPr/>
          </p:nvSpPr>
          <p:spPr>
            <a:xfrm>
              <a:off x="5314319" y="4551402"/>
              <a:ext cx="40107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+</a:t>
              </a:r>
            </a:p>
          </p:txBody>
        </p:sp>
        <p:cxnSp>
          <p:nvCxnSpPr>
            <p:cNvPr id="181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5348893" y="4931349"/>
              <a:ext cx="134969" cy="180233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" name="Straight Arrow Connector 49"/>
            <p:cNvCxnSpPr>
              <a:cxnSpLocks noChangeShapeType="1"/>
            </p:cNvCxnSpPr>
            <p:nvPr/>
          </p:nvCxnSpPr>
          <p:spPr bwMode="auto">
            <a:xfrm flipH="1" flipV="1">
              <a:off x="5537886" y="4925167"/>
              <a:ext cx="134969" cy="180233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52" name="Group 61451"/>
          <p:cNvGrpSpPr/>
          <p:nvPr/>
        </p:nvGrpSpPr>
        <p:grpSpPr>
          <a:xfrm>
            <a:off x="6349314" y="5337143"/>
            <a:ext cx="541326" cy="802191"/>
            <a:chOff x="5587314" y="4178643"/>
            <a:chExt cx="541326" cy="802191"/>
          </a:xfrm>
        </p:grpSpPr>
        <p:sp>
          <p:nvSpPr>
            <p:cNvPr id="179" name="Rectangle 178"/>
            <p:cNvSpPr/>
            <p:nvPr/>
          </p:nvSpPr>
          <p:spPr>
            <a:xfrm>
              <a:off x="5615358" y="4178643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cxnSp>
          <p:nvCxnSpPr>
            <p:cNvPr id="184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5587314" y="4572000"/>
              <a:ext cx="134969" cy="180233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Arrow Connector 49"/>
            <p:cNvCxnSpPr>
              <a:cxnSpLocks noChangeShapeType="1"/>
            </p:cNvCxnSpPr>
            <p:nvPr/>
          </p:nvCxnSpPr>
          <p:spPr bwMode="auto">
            <a:xfrm flipH="1" flipV="1">
              <a:off x="5894172" y="4662116"/>
              <a:ext cx="134970" cy="318718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51" name="Group 61450"/>
          <p:cNvGrpSpPr/>
          <p:nvPr/>
        </p:nvGrpSpPr>
        <p:grpSpPr>
          <a:xfrm>
            <a:off x="5820988" y="4954196"/>
            <a:ext cx="712094" cy="1233505"/>
            <a:chOff x="5058988" y="3795696"/>
            <a:chExt cx="712094" cy="1233505"/>
          </a:xfrm>
        </p:grpSpPr>
        <p:sp>
          <p:nvSpPr>
            <p:cNvPr id="180" name="Rectangle 179"/>
            <p:cNvSpPr/>
            <p:nvPr/>
          </p:nvSpPr>
          <p:spPr>
            <a:xfrm>
              <a:off x="5257800" y="3795696"/>
              <a:ext cx="51328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i="0" dirty="0">
                  <a:sym typeface="Symbol"/>
                </a:rPr>
                <a:t> </a:t>
              </a:r>
              <a:endParaRPr lang="en-US" i="0" dirty="0">
                <a:latin typeface="+mj-lt"/>
              </a:endParaRPr>
            </a:p>
          </p:txBody>
        </p:sp>
        <p:cxnSp>
          <p:nvCxnSpPr>
            <p:cNvPr id="187" name="Straight Arrow Connector 49"/>
            <p:cNvCxnSpPr>
              <a:cxnSpLocks noChangeShapeType="1"/>
            </p:cNvCxnSpPr>
            <p:nvPr/>
          </p:nvCxnSpPr>
          <p:spPr bwMode="auto">
            <a:xfrm flipH="1" flipV="1">
              <a:off x="5580030" y="4267200"/>
              <a:ext cx="134970" cy="14160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9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5058988" y="4291896"/>
              <a:ext cx="289905" cy="737305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5" name="Oval 194"/>
          <p:cNvSpPr/>
          <p:nvPr/>
        </p:nvSpPr>
        <p:spPr>
          <a:xfrm>
            <a:off x="4928286" y="4520514"/>
            <a:ext cx="317157" cy="55399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96" name="Rectangle 195"/>
          <p:cNvSpPr/>
          <p:nvPr/>
        </p:nvSpPr>
        <p:spPr>
          <a:xfrm>
            <a:off x="5943600" y="4543161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30</a:t>
            </a:r>
          </a:p>
        </p:txBody>
      </p:sp>
      <p:sp>
        <p:nvSpPr>
          <p:cNvPr id="53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55E3E052-FAA3-4852-9073-FC7280302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838200"/>
            <a:ext cx="8633830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/>
              <a:t>Many calculators in 1970-1980 </a:t>
            </a:r>
            <a:br>
              <a:rPr lang="en-US" sz="2800" i="0" kern="0"/>
            </a:br>
            <a:r>
              <a:rPr lang="en-US" sz="2800" i="0" kern="0"/>
              <a:t>used what we called Reverse Polish Notation </a:t>
            </a:r>
            <a:endParaRPr lang="en-US" sz="2800" i="0" kern="0" dirty="0"/>
          </a:p>
        </p:txBody>
      </p:sp>
      <p:sp>
        <p:nvSpPr>
          <p:cNvPr id="54" name="Rectangle 3" descr="Rectangle: Click to edit Master text styles&#10;Second level&#10;Third level&#10;Fourth level&#10;Fifth level">
            <a:extLst>
              <a:ext uri="{FF2B5EF4-FFF2-40B4-BE49-F238E27FC236}">
                <a16:creationId xmlns:a16="http://schemas.microsoft.com/office/drawing/2014/main" id="{0BCCCF4C-05F0-4990-AB78-069AA09F4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170" y="1754156"/>
            <a:ext cx="8458200" cy="1682589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Loop Invariant: </a:t>
            </a:r>
            <a:r>
              <a:rPr lang="en-US" sz="2800" i="0" kern="0" dirty="0"/>
              <a:t>Prefix has been read.</a:t>
            </a:r>
          </a:p>
          <a:p>
            <a:r>
              <a:rPr lang="en-US" sz="2800" i="0" kern="0" dirty="0"/>
              <a:t>Values held by calculator are on the stack</a:t>
            </a:r>
            <a:br>
              <a:rPr lang="en-US" sz="2800" i="0" kern="0" dirty="0"/>
            </a:br>
            <a:r>
              <a:rPr lang="en-US" sz="2800" i="0" kern="0" dirty="0"/>
              <a:t>in order they arrived.</a:t>
            </a:r>
          </a:p>
          <a:p>
            <a:r>
              <a:rPr lang="en-US" sz="2800" i="0" kern="0" dirty="0">
                <a:solidFill>
                  <a:srgbClr val="FFFFFF"/>
                </a:solidFill>
              </a:rPr>
              <a:t>Numbers are pushed on the stack.</a:t>
            </a:r>
          </a:p>
          <a:p>
            <a:r>
              <a:rPr lang="en-US" sz="2800" i="0" kern="0" dirty="0">
                <a:solidFill>
                  <a:srgbClr val="FFFFFF"/>
                </a:solidFill>
              </a:rPr>
              <a:t>Operations pop two numbers and push back the result.</a:t>
            </a:r>
          </a:p>
        </p:txBody>
      </p:sp>
      <p:grpSp>
        <p:nvGrpSpPr>
          <p:cNvPr id="55" name="Group 786">
            <a:extLst>
              <a:ext uri="{FF2B5EF4-FFF2-40B4-BE49-F238E27FC236}">
                <a16:creationId xmlns:a16="http://schemas.microsoft.com/office/drawing/2014/main" id="{07E07A4C-7F99-4564-98D9-48B865EB58E6}"/>
              </a:ext>
            </a:extLst>
          </p:cNvPr>
          <p:cNvGrpSpPr>
            <a:grpSpLocks/>
          </p:cNvGrpSpPr>
          <p:nvPr/>
        </p:nvGrpSpPr>
        <p:grpSpPr bwMode="auto">
          <a:xfrm>
            <a:off x="-35987" y="2209800"/>
            <a:ext cx="950387" cy="863663"/>
            <a:chOff x="1224" y="2539"/>
            <a:chExt cx="2280" cy="1785"/>
          </a:xfrm>
        </p:grpSpPr>
        <p:sp>
          <p:nvSpPr>
            <p:cNvPr id="56" name="Freeform 787" descr="Green marble">
              <a:extLst>
                <a:ext uri="{FF2B5EF4-FFF2-40B4-BE49-F238E27FC236}">
                  <a16:creationId xmlns:a16="http://schemas.microsoft.com/office/drawing/2014/main" id="{0089F1B5-F12B-42A5-B606-397A57F93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" name="Group 788">
              <a:extLst>
                <a:ext uri="{FF2B5EF4-FFF2-40B4-BE49-F238E27FC236}">
                  <a16:creationId xmlns:a16="http://schemas.microsoft.com/office/drawing/2014/main" id="{024E56F8-71E0-432F-9AF8-049DD2751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8" name="Group 789">
                <a:extLst>
                  <a:ext uri="{FF2B5EF4-FFF2-40B4-BE49-F238E27FC236}">
                    <a16:creationId xmlns:a16="http://schemas.microsoft.com/office/drawing/2014/main" id="{074D6C9D-E81F-4A52-A093-267252CC32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63" name="Freeform 790">
                  <a:extLst>
                    <a:ext uri="{FF2B5EF4-FFF2-40B4-BE49-F238E27FC236}">
                      <a16:creationId xmlns:a16="http://schemas.microsoft.com/office/drawing/2014/main" id="{70D4F334-581F-4B2E-AFE8-4F61727D3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1">
                  <a:extLst>
                    <a:ext uri="{FF2B5EF4-FFF2-40B4-BE49-F238E27FC236}">
                      <a16:creationId xmlns:a16="http://schemas.microsoft.com/office/drawing/2014/main" id="{E5C21C07-8802-484B-9A4B-AFAAB6748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792">
                  <a:extLst>
                    <a:ext uri="{FF2B5EF4-FFF2-40B4-BE49-F238E27FC236}">
                      <a16:creationId xmlns:a16="http://schemas.microsoft.com/office/drawing/2014/main" id="{471FAB1D-8B26-4961-987F-BF37E94D3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793">
                  <a:extLst>
                    <a:ext uri="{FF2B5EF4-FFF2-40B4-BE49-F238E27FC236}">
                      <a16:creationId xmlns:a16="http://schemas.microsoft.com/office/drawing/2014/main" id="{08D0D5B5-3543-426A-886D-B1F8FD549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" name="Freeform 794">
                  <a:extLst>
                    <a:ext uri="{FF2B5EF4-FFF2-40B4-BE49-F238E27FC236}">
                      <a16:creationId xmlns:a16="http://schemas.microsoft.com/office/drawing/2014/main" id="{6E8FEC18-C1DB-4FE2-BBED-F7922B544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" name="Freeform 795">
                  <a:extLst>
                    <a:ext uri="{FF2B5EF4-FFF2-40B4-BE49-F238E27FC236}">
                      <a16:creationId xmlns:a16="http://schemas.microsoft.com/office/drawing/2014/main" id="{038E4E36-FB26-4A0F-8F65-BA26D8E807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9" name="Group 796">
                <a:extLst>
                  <a:ext uri="{FF2B5EF4-FFF2-40B4-BE49-F238E27FC236}">
                    <a16:creationId xmlns:a16="http://schemas.microsoft.com/office/drawing/2014/main" id="{2A512AA6-DA0B-4D29-8555-5BF3DF8361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60" name="Freeform 797">
                  <a:extLst>
                    <a:ext uri="{FF2B5EF4-FFF2-40B4-BE49-F238E27FC236}">
                      <a16:creationId xmlns:a16="http://schemas.microsoft.com/office/drawing/2014/main" id="{87C602A0-4A6C-49C1-AA2D-7528B0E3F3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98">
                  <a:extLst>
                    <a:ext uri="{FF2B5EF4-FFF2-40B4-BE49-F238E27FC236}">
                      <a16:creationId xmlns:a16="http://schemas.microsoft.com/office/drawing/2014/main" id="{9249DF4A-1842-4C20-A9C0-F25B9F4489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9">
                  <a:extLst>
                    <a:ext uri="{FF2B5EF4-FFF2-40B4-BE49-F238E27FC236}">
                      <a16:creationId xmlns:a16="http://schemas.microsoft.com/office/drawing/2014/main" id="{9BC44236-CE50-42CF-B935-53DEF1B748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9" name="Group 802">
            <a:extLst>
              <a:ext uri="{FF2B5EF4-FFF2-40B4-BE49-F238E27FC236}">
                <a16:creationId xmlns:a16="http://schemas.microsoft.com/office/drawing/2014/main" id="{B2CC33EE-3925-41B8-B531-FA3826ED402B}"/>
              </a:ext>
            </a:extLst>
          </p:cNvPr>
          <p:cNvGrpSpPr>
            <a:grpSpLocks noChangeAspect="1"/>
          </p:cNvGrpSpPr>
          <p:nvPr/>
        </p:nvGrpSpPr>
        <p:grpSpPr bwMode="auto">
          <a:xfrm rot="2360341">
            <a:off x="-10543" y="3200200"/>
            <a:ext cx="696543" cy="696543"/>
            <a:chOff x="1224" y="1212"/>
            <a:chExt cx="3144" cy="3112"/>
          </a:xfrm>
        </p:grpSpPr>
        <p:sp>
          <p:nvSpPr>
            <p:cNvPr id="70" name="Freeform 803" descr="Green marble">
              <a:extLst>
                <a:ext uri="{FF2B5EF4-FFF2-40B4-BE49-F238E27FC236}">
                  <a16:creationId xmlns:a16="http://schemas.microsoft.com/office/drawing/2014/main" id="{5EE49806-054D-4096-A6B5-E025BBC151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804" descr="Green marble">
              <a:extLst>
                <a:ext uri="{FF2B5EF4-FFF2-40B4-BE49-F238E27FC236}">
                  <a16:creationId xmlns:a16="http://schemas.microsoft.com/office/drawing/2014/main" id="{A9C0DA9D-0E1A-4D55-B694-C7AD53FF25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" name="Group 805">
              <a:extLst>
                <a:ext uri="{FF2B5EF4-FFF2-40B4-BE49-F238E27FC236}">
                  <a16:creationId xmlns:a16="http://schemas.microsoft.com/office/drawing/2014/main" id="{9B378E70-AA94-493E-A4A2-1E95458A2C7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73" name="Freeform 806">
                <a:extLst>
                  <a:ext uri="{FF2B5EF4-FFF2-40B4-BE49-F238E27FC236}">
                    <a16:creationId xmlns:a16="http://schemas.microsoft.com/office/drawing/2014/main" id="{C41A79B8-7404-4C27-9325-52F7927C68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07">
                <a:extLst>
                  <a:ext uri="{FF2B5EF4-FFF2-40B4-BE49-F238E27FC236}">
                    <a16:creationId xmlns:a16="http://schemas.microsoft.com/office/drawing/2014/main" id="{01BAD354-C012-475C-9FAE-C0297AD34A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808">
                <a:extLst>
                  <a:ext uri="{FF2B5EF4-FFF2-40B4-BE49-F238E27FC236}">
                    <a16:creationId xmlns:a16="http://schemas.microsoft.com/office/drawing/2014/main" id="{ECD384B7-82B1-48E9-85B3-AF6A2D565E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809">
                <a:extLst>
                  <a:ext uri="{FF2B5EF4-FFF2-40B4-BE49-F238E27FC236}">
                    <a16:creationId xmlns:a16="http://schemas.microsoft.com/office/drawing/2014/main" id="{529BB600-9BEA-4250-9168-124DF0CF51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810">
                <a:extLst>
                  <a:ext uri="{FF2B5EF4-FFF2-40B4-BE49-F238E27FC236}">
                    <a16:creationId xmlns:a16="http://schemas.microsoft.com/office/drawing/2014/main" id="{F368DE38-B58C-4243-B5E1-5EECE416E5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811">
                <a:extLst>
                  <a:ext uri="{FF2B5EF4-FFF2-40B4-BE49-F238E27FC236}">
                    <a16:creationId xmlns:a16="http://schemas.microsoft.com/office/drawing/2014/main" id="{94A9B0E3-F9AD-4C81-811F-3702F487F1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9" name="Rectangle 78">
            <a:extLst>
              <a:ext uri="{FF2B5EF4-FFF2-40B4-BE49-F238E27FC236}">
                <a16:creationId xmlns:a16="http://schemas.microsoft.com/office/drawing/2014/main" id="{16338A67-6F83-468E-AD96-D5CF521E937C}"/>
              </a:ext>
            </a:extLst>
          </p:cNvPr>
          <p:cNvSpPr/>
          <p:nvPr/>
        </p:nvSpPr>
        <p:spPr>
          <a:xfrm>
            <a:off x="6172200" y="5618202"/>
            <a:ext cx="37702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5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58201EE3-F948-4F92-BDAB-115951A2CD0A}"/>
              </a:ext>
            </a:extLst>
          </p:cNvPr>
          <p:cNvSpPr/>
          <p:nvPr/>
        </p:nvSpPr>
        <p:spPr>
          <a:xfrm>
            <a:off x="6571861" y="5124061"/>
            <a:ext cx="569387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4112977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1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1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61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61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61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61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2" grpId="1"/>
      <p:bldP spid="159" grpId="0"/>
      <p:bldP spid="159" grpId="1"/>
      <p:bldP spid="160" grpId="0"/>
      <p:bldP spid="160" grpId="1"/>
      <p:bldP spid="61445" grpId="0" animBg="1"/>
      <p:bldP spid="61445" grpId="1" animBg="1"/>
      <p:bldP spid="162" grpId="0" animBg="1"/>
      <p:bldP spid="162" grpId="1" animBg="1"/>
      <p:bldP spid="163" grpId="0" animBg="1"/>
      <p:bldP spid="163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9" grpId="0"/>
      <p:bldP spid="169" grpId="1"/>
      <p:bldP spid="170" grpId="0"/>
      <p:bldP spid="170" grpId="1"/>
      <p:bldP spid="171" grpId="0"/>
      <p:bldP spid="171" grpId="1"/>
      <p:bldP spid="172" grpId="0"/>
      <p:bldP spid="174" grpId="0"/>
      <p:bldP spid="175" grpId="0"/>
      <p:bldP spid="176" grpId="0"/>
      <p:bldP spid="178" grpId="0"/>
      <p:bldP spid="195" grpId="0" animBg="1"/>
      <p:bldP spid="196" grpId="0"/>
      <p:bldP spid="79" grpId="0"/>
      <p:bldP spid="79" grpId="1"/>
      <p:bldP spid="81" grpId="0"/>
      <p:bldP spid="81" grpId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738770" y="609600"/>
            <a:ext cx="7649249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4800326" y="3731742"/>
            <a:ext cx="28216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[( )(( ))</a:t>
            </a:r>
            <a:r>
              <a:rPr lang="en-US" i="0" dirty="0">
                <a:solidFill>
                  <a:srgbClr val="FF0000"/>
                </a:solidFill>
                <a:latin typeface="+mj-lt"/>
              </a:rPr>
              <a:t>}</a:t>
            </a:r>
            <a:r>
              <a:rPr lang="en-US" i="0" dirty="0">
                <a:latin typeface="+mj-lt"/>
              </a:rPr>
              <a:t>{([( )])}]</a:t>
            </a:r>
          </a:p>
        </p:txBody>
      </p:sp>
      <p:sp>
        <p:nvSpPr>
          <p:cNvPr id="4" name="Rectangle 3"/>
          <p:cNvSpPr/>
          <p:nvPr/>
        </p:nvSpPr>
        <p:spPr>
          <a:xfrm>
            <a:off x="5307612" y="4310445"/>
            <a:ext cx="1678793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Times" charset="0"/>
              </a:rPr>
              <a:t>incorrect </a:t>
            </a:r>
            <a:endParaRPr lang="en-US" i="0" dirty="0"/>
          </a:p>
        </p:txBody>
      </p:sp>
      <p:grpSp>
        <p:nvGrpSpPr>
          <p:cNvPr id="101" name="Group 100"/>
          <p:cNvGrpSpPr/>
          <p:nvPr/>
        </p:nvGrpSpPr>
        <p:grpSpPr>
          <a:xfrm>
            <a:off x="2057400" y="3737916"/>
            <a:ext cx="2771904" cy="553998"/>
            <a:chOff x="2468140" y="4885054"/>
            <a:chExt cx="2771904" cy="553998"/>
          </a:xfrm>
        </p:grpSpPr>
        <p:sp>
          <p:nvSpPr>
            <p:cNvPr id="102" name="Rectangle 101"/>
            <p:cNvSpPr/>
            <p:nvPr/>
          </p:nvSpPr>
          <p:spPr>
            <a:xfrm>
              <a:off x="2468140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[</a:t>
              </a: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620540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785297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950054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114811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279568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444325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3609082" y="4885054"/>
              <a:ext cx="36901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{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3773839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3938596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[</a:t>
              </a: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4103353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(</a:t>
              </a: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4268110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4432867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]</a:t>
              </a: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597624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)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762381" y="4885054"/>
              <a:ext cx="36901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}</a:t>
              </a: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4927138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latin typeface="+mj-lt"/>
                </a:rPr>
                <a:t>]</a:t>
              </a:r>
            </a:p>
          </p:txBody>
        </p:sp>
      </p:grpSp>
      <p:grpSp>
        <p:nvGrpSpPr>
          <p:cNvPr id="61444" name="Group 61443"/>
          <p:cNvGrpSpPr/>
          <p:nvPr/>
        </p:nvGrpSpPr>
        <p:grpSpPr>
          <a:xfrm>
            <a:off x="2211732" y="4265268"/>
            <a:ext cx="2461119" cy="2364132"/>
            <a:chOff x="2475471" y="4265268"/>
            <a:chExt cx="2461119" cy="2364132"/>
          </a:xfrm>
        </p:grpSpPr>
        <p:grpSp>
          <p:nvGrpSpPr>
            <p:cNvPr id="77" name="Group 79"/>
            <p:cNvGrpSpPr>
              <a:grpSpLocks/>
            </p:cNvGrpSpPr>
            <p:nvPr/>
          </p:nvGrpSpPr>
          <p:grpSpPr bwMode="auto">
            <a:xfrm>
              <a:off x="2475471" y="4267200"/>
              <a:ext cx="2461119" cy="2362200"/>
              <a:chOff x="3200400" y="889000"/>
              <a:chExt cx="1566863" cy="787401"/>
            </a:xfrm>
          </p:grpSpPr>
          <p:cxnSp>
            <p:nvCxnSpPr>
              <p:cNvPr id="99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0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78" name="Group 79"/>
            <p:cNvGrpSpPr>
              <a:grpSpLocks/>
            </p:cNvGrpSpPr>
            <p:nvPr/>
          </p:nvGrpSpPr>
          <p:grpSpPr bwMode="auto">
            <a:xfrm>
              <a:off x="2655393" y="4279557"/>
              <a:ext cx="139356" cy="292443"/>
              <a:chOff x="3130897" y="889000"/>
              <a:chExt cx="1566874" cy="787401"/>
            </a:xfrm>
          </p:grpSpPr>
          <p:cxnSp>
            <p:nvCxnSpPr>
              <p:cNvPr id="97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81" name="Group 79"/>
            <p:cNvGrpSpPr>
              <a:grpSpLocks/>
            </p:cNvGrpSpPr>
            <p:nvPr/>
          </p:nvGrpSpPr>
          <p:grpSpPr bwMode="auto">
            <a:xfrm>
              <a:off x="3014667" y="4267199"/>
              <a:ext cx="378142" cy="597243"/>
              <a:chOff x="3200400" y="889000"/>
              <a:chExt cx="1566863" cy="787401"/>
            </a:xfrm>
          </p:grpSpPr>
          <p:cxnSp>
            <p:nvCxnSpPr>
              <p:cNvPr id="91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83" name="Group 79"/>
            <p:cNvGrpSpPr>
              <a:grpSpLocks/>
            </p:cNvGrpSpPr>
            <p:nvPr/>
          </p:nvGrpSpPr>
          <p:grpSpPr bwMode="auto">
            <a:xfrm>
              <a:off x="3805884" y="4267200"/>
              <a:ext cx="797139" cy="762000"/>
              <a:chOff x="3200400" y="889000"/>
              <a:chExt cx="1566863" cy="787401"/>
            </a:xfrm>
          </p:grpSpPr>
          <p:cxnSp>
            <p:nvCxnSpPr>
              <p:cNvPr id="87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8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84" name="Group 79"/>
            <p:cNvGrpSpPr>
              <a:grpSpLocks/>
            </p:cNvGrpSpPr>
            <p:nvPr/>
          </p:nvGrpSpPr>
          <p:grpSpPr bwMode="auto">
            <a:xfrm>
              <a:off x="3665849" y="4279556"/>
              <a:ext cx="1102443" cy="914400"/>
              <a:chOff x="3200400" y="889000"/>
              <a:chExt cx="1566863" cy="787401"/>
            </a:xfrm>
          </p:grpSpPr>
          <p:cxnSp>
            <p:nvCxnSpPr>
              <p:cNvPr id="85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6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22" name="Group 79"/>
            <p:cNvGrpSpPr>
              <a:grpSpLocks/>
            </p:cNvGrpSpPr>
            <p:nvPr/>
          </p:nvGrpSpPr>
          <p:grpSpPr bwMode="auto">
            <a:xfrm>
              <a:off x="3133726" y="4265268"/>
              <a:ext cx="139356" cy="292443"/>
              <a:chOff x="3130897" y="889000"/>
              <a:chExt cx="1566874" cy="787401"/>
            </a:xfrm>
          </p:grpSpPr>
          <p:cxnSp>
            <p:nvCxnSpPr>
              <p:cNvPr id="123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25" name="Group 79"/>
            <p:cNvGrpSpPr>
              <a:grpSpLocks/>
            </p:cNvGrpSpPr>
            <p:nvPr/>
          </p:nvGrpSpPr>
          <p:grpSpPr bwMode="auto">
            <a:xfrm>
              <a:off x="4003354" y="4279557"/>
              <a:ext cx="378142" cy="597243"/>
              <a:chOff x="3200400" y="889000"/>
              <a:chExt cx="1566863" cy="787401"/>
            </a:xfrm>
          </p:grpSpPr>
          <p:cxnSp>
            <p:nvCxnSpPr>
              <p:cNvPr id="126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28" name="Group 79"/>
            <p:cNvGrpSpPr>
              <a:grpSpLocks/>
            </p:cNvGrpSpPr>
            <p:nvPr/>
          </p:nvGrpSpPr>
          <p:grpSpPr bwMode="auto">
            <a:xfrm>
              <a:off x="4122413" y="4277626"/>
              <a:ext cx="139356" cy="292443"/>
              <a:chOff x="3130897" y="889000"/>
              <a:chExt cx="1566874" cy="787401"/>
            </a:xfrm>
          </p:grpSpPr>
          <p:cxnSp>
            <p:nvCxnSpPr>
              <p:cNvPr id="129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  <p:extLst>
      <p:ext uri="{BB962C8B-B14F-4D97-AF65-F5344CB8AC3E}">
        <p14:creationId xmlns:p14="http://schemas.microsoft.com/office/powerpoint/2010/main" val="2934688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738770" y="609600"/>
            <a:ext cx="7649249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Loop Invariant: </a:t>
            </a:r>
            <a:r>
              <a:rPr lang="en-US" sz="2800" dirty="0"/>
              <a:t>Prefix has been read.</a:t>
            </a:r>
          </a:p>
          <a:p>
            <a:r>
              <a:rPr lang="en-US" sz="2800" dirty="0"/>
              <a:t>Matched brackets are matched and removed.</a:t>
            </a:r>
          </a:p>
          <a:p>
            <a:r>
              <a:rPr lang="en-US" sz="2800" dirty="0"/>
              <a:t>Unmatched brackets are on the stack.</a:t>
            </a:r>
          </a:p>
          <a:p>
            <a:pPr marL="0" indent="0">
              <a:buNone/>
            </a:pPr>
            <a:endParaRPr lang="en-US" sz="2800" dirty="0"/>
          </a:p>
        </p:txBody>
      </p:sp>
      <p:grpSp>
        <p:nvGrpSpPr>
          <p:cNvPr id="49" name="Group 786"/>
          <p:cNvGrpSpPr>
            <a:grpSpLocks/>
          </p:cNvGrpSpPr>
          <p:nvPr/>
        </p:nvGrpSpPr>
        <p:grpSpPr bwMode="auto">
          <a:xfrm>
            <a:off x="381000" y="3733800"/>
            <a:ext cx="1181100" cy="1066800"/>
            <a:chOff x="1224" y="2539"/>
            <a:chExt cx="2280" cy="1785"/>
          </a:xfrm>
        </p:grpSpPr>
        <p:sp>
          <p:nvSpPr>
            <p:cNvPr id="52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9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5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6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1444" name="Group 61443"/>
          <p:cNvGrpSpPr/>
          <p:nvPr/>
        </p:nvGrpSpPr>
        <p:grpSpPr>
          <a:xfrm>
            <a:off x="2057400" y="3737916"/>
            <a:ext cx="1124334" cy="553998"/>
            <a:chOff x="2321139" y="3737916"/>
            <a:chExt cx="1124334" cy="553998"/>
          </a:xfrm>
        </p:grpSpPr>
        <p:sp>
          <p:nvSpPr>
            <p:cNvPr id="126" name="Rectangle 125"/>
            <p:cNvSpPr/>
            <p:nvPr/>
          </p:nvSpPr>
          <p:spPr>
            <a:xfrm>
              <a:off x="2321139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[</a:t>
              </a: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2473539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FF0000"/>
                  </a:solidFill>
                  <a:latin typeface="+mj-lt"/>
                </a:rPr>
                <a:t>(</a:t>
              </a: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2638296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FF0000"/>
                  </a:solidFill>
                  <a:latin typeface="+mj-lt"/>
                </a:rPr>
                <a:t>)</a:t>
              </a: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2803053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(</a:t>
              </a: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967810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FF0000"/>
                  </a:solidFill>
                  <a:latin typeface="+mj-lt"/>
                </a:rPr>
                <a:t>(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3132567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FF0000"/>
                  </a:solidFill>
                  <a:latin typeface="+mj-lt"/>
                </a:rPr>
                <a:t>)</a:t>
              </a:r>
            </a:p>
          </p:txBody>
        </p:sp>
      </p:grpSp>
      <p:grpSp>
        <p:nvGrpSpPr>
          <p:cNvPr id="61445" name="Group 61444"/>
          <p:cNvGrpSpPr/>
          <p:nvPr/>
        </p:nvGrpSpPr>
        <p:grpSpPr>
          <a:xfrm>
            <a:off x="2391654" y="4265268"/>
            <a:ext cx="617689" cy="306732"/>
            <a:chOff x="2655393" y="4265268"/>
            <a:chExt cx="617689" cy="306732"/>
          </a:xfrm>
        </p:grpSpPr>
        <p:grpSp>
          <p:nvGrpSpPr>
            <p:cNvPr id="144" name="Group 79"/>
            <p:cNvGrpSpPr>
              <a:grpSpLocks/>
            </p:cNvGrpSpPr>
            <p:nvPr/>
          </p:nvGrpSpPr>
          <p:grpSpPr bwMode="auto">
            <a:xfrm>
              <a:off x="2655393" y="4279557"/>
              <a:ext cx="139356" cy="292443"/>
              <a:chOff x="3130897" y="889000"/>
              <a:chExt cx="1566874" cy="787401"/>
            </a:xfrm>
          </p:grpSpPr>
          <p:cxnSp>
            <p:nvCxnSpPr>
              <p:cNvPr id="163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48" name="Group 79"/>
            <p:cNvGrpSpPr>
              <a:grpSpLocks/>
            </p:cNvGrpSpPr>
            <p:nvPr/>
          </p:nvGrpSpPr>
          <p:grpSpPr bwMode="auto">
            <a:xfrm>
              <a:off x="3133726" y="4265268"/>
              <a:ext cx="139356" cy="292443"/>
              <a:chOff x="3130897" y="889000"/>
              <a:chExt cx="1566874" cy="787401"/>
            </a:xfrm>
          </p:grpSpPr>
          <p:cxnSp>
            <p:nvCxnSpPr>
              <p:cNvPr id="155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56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61446" name="Group 61445"/>
          <p:cNvGrpSpPr/>
          <p:nvPr/>
        </p:nvGrpSpPr>
        <p:grpSpPr>
          <a:xfrm>
            <a:off x="228600" y="4901750"/>
            <a:ext cx="1917618" cy="965650"/>
            <a:chOff x="228600" y="5335053"/>
            <a:chExt cx="1917618" cy="965650"/>
          </a:xfrm>
        </p:grpSpPr>
        <p:grpSp>
          <p:nvGrpSpPr>
            <p:cNvPr id="47" name="Group 46"/>
            <p:cNvGrpSpPr/>
            <p:nvPr/>
          </p:nvGrpSpPr>
          <p:grpSpPr>
            <a:xfrm>
              <a:off x="228600" y="5335053"/>
              <a:ext cx="1917618" cy="965650"/>
              <a:chOff x="3932179" y="4565247"/>
              <a:chExt cx="1917618" cy="965650"/>
            </a:xfrm>
          </p:grpSpPr>
          <p:grpSp>
            <p:nvGrpSpPr>
              <p:cNvPr id="46" name="Group 45"/>
              <p:cNvGrpSpPr/>
              <p:nvPr/>
            </p:nvGrpSpPr>
            <p:grpSpPr>
              <a:xfrm>
                <a:off x="4022344" y="4953955"/>
                <a:ext cx="1827453" cy="576942"/>
                <a:chOff x="4022344" y="4953955"/>
                <a:chExt cx="1827453" cy="576942"/>
              </a:xfrm>
            </p:grpSpPr>
            <p:cxnSp>
              <p:nvCxnSpPr>
                <p:cNvPr id="6" name="Straight Connector 5"/>
                <p:cNvCxnSpPr/>
                <p:nvPr/>
              </p:nvCxnSpPr>
              <p:spPr bwMode="auto">
                <a:xfrm flipH="1">
                  <a:off x="4022344" y="4953997"/>
                  <a:ext cx="1811197" cy="0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rgbClr val="CC00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" name="Straight Connector 41"/>
                <p:cNvCxnSpPr/>
                <p:nvPr/>
              </p:nvCxnSpPr>
              <p:spPr bwMode="auto">
                <a:xfrm flipH="1">
                  <a:off x="4029431" y="4953955"/>
                  <a:ext cx="5270" cy="576942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rgbClr val="CC00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75" name="Straight Connector 74"/>
                <p:cNvCxnSpPr/>
                <p:nvPr/>
              </p:nvCxnSpPr>
              <p:spPr bwMode="auto">
                <a:xfrm flipH="1">
                  <a:off x="4038600" y="5523471"/>
                  <a:ext cx="1811197" cy="0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rgbClr val="CC00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76" name="Rectangle 75"/>
              <p:cNvSpPr/>
              <p:nvPr/>
            </p:nvSpPr>
            <p:spPr>
              <a:xfrm>
                <a:off x="3932179" y="4565247"/>
                <a:ext cx="753732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000" i="0" dirty="0">
                    <a:solidFill>
                      <a:srgbClr val="CC00CC"/>
                    </a:solidFill>
                    <a:latin typeface="+mj-lt"/>
                  </a:rPr>
                  <a:t>Stack</a:t>
                </a:r>
              </a:p>
            </p:txBody>
          </p:sp>
        </p:grpSp>
        <p:sp>
          <p:nvSpPr>
            <p:cNvPr id="167" name="Rectangle 166"/>
            <p:cNvSpPr/>
            <p:nvPr/>
          </p:nvSpPr>
          <p:spPr>
            <a:xfrm>
              <a:off x="304800" y="5694402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[</a:t>
              </a: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460084" y="5694402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i="0" dirty="0">
                  <a:solidFill>
                    <a:srgbClr val="CC00CC"/>
                  </a:solidFill>
                  <a:latin typeface="+mj-lt"/>
                </a:rPr>
                <a:t>(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5932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738770" y="609600"/>
            <a:ext cx="7649249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Loop Invariant: </a:t>
            </a:r>
            <a:r>
              <a:rPr lang="en-US" sz="2800" dirty="0"/>
              <a:t>Prefix has been read.</a:t>
            </a:r>
          </a:p>
          <a:p>
            <a:r>
              <a:rPr lang="en-US" sz="2800" dirty="0"/>
              <a:t>Matched brackets are matched and removed.</a:t>
            </a:r>
          </a:p>
          <a:p>
            <a:r>
              <a:rPr lang="en-US" sz="2800" dirty="0"/>
              <a:t>Unmatched brackets are on the stack.</a:t>
            </a:r>
          </a:p>
          <a:p>
            <a:pPr marL="0" indent="0">
              <a:buNone/>
            </a:pPr>
            <a:endParaRPr lang="en-US" sz="2800" dirty="0"/>
          </a:p>
        </p:txBody>
      </p:sp>
      <p:grpSp>
        <p:nvGrpSpPr>
          <p:cNvPr id="49" name="Group 786"/>
          <p:cNvGrpSpPr>
            <a:grpSpLocks/>
          </p:cNvGrpSpPr>
          <p:nvPr/>
        </p:nvGrpSpPr>
        <p:grpSpPr bwMode="auto">
          <a:xfrm>
            <a:off x="381000" y="3733800"/>
            <a:ext cx="1181100" cy="1066800"/>
            <a:chOff x="1224" y="2539"/>
            <a:chExt cx="2280" cy="1785"/>
          </a:xfrm>
        </p:grpSpPr>
        <p:sp>
          <p:nvSpPr>
            <p:cNvPr id="52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9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5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6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5" name="Group 802"/>
          <p:cNvGrpSpPr>
            <a:grpSpLocks noChangeAspect="1"/>
          </p:cNvGrpSpPr>
          <p:nvPr/>
        </p:nvGrpSpPr>
        <p:grpSpPr bwMode="auto">
          <a:xfrm rot="2360341">
            <a:off x="7683500" y="4034650"/>
            <a:ext cx="1079500" cy="1079500"/>
            <a:chOff x="1224" y="1212"/>
            <a:chExt cx="3144" cy="3112"/>
          </a:xfrm>
        </p:grpSpPr>
        <p:sp>
          <p:nvSpPr>
            <p:cNvPr id="66" name="Freeform 80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80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" name="Group 80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9" name="Freeform 8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8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8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8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8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228600" y="4901750"/>
            <a:ext cx="1917618" cy="965650"/>
            <a:chOff x="3932179" y="4565247"/>
            <a:chExt cx="1917618" cy="965650"/>
          </a:xfrm>
        </p:grpSpPr>
        <p:grpSp>
          <p:nvGrpSpPr>
            <p:cNvPr id="46" name="Group 45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6" name="Straight Connector 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" name="Straight Connector 41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" name="Straight Connector 74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76" name="Rectangle 75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>
                  <a:solidFill>
                    <a:srgbClr val="CC00CC"/>
                  </a:solidFill>
                  <a:latin typeface="+mj-lt"/>
                </a:rPr>
                <a:t>Stack</a:t>
              </a:r>
            </a:p>
          </p:txBody>
        </p:sp>
      </p:grpSp>
      <p:sp>
        <p:nvSpPr>
          <p:cNvPr id="167" name="Rectangle 166"/>
          <p:cNvSpPr/>
          <p:nvPr/>
        </p:nvSpPr>
        <p:spPr>
          <a:xfrm>
            <a:off x="304800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[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4918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(</a:t>
            </a:r>
          </a:p>
        </p:txBody>
      </p:sp>
      <p:sp>
        <p:nvSpPr>
          <p:cNvPr id="172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4720654" y="3886200"/>
            <a:ext cx="7805396" cy="35814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Opening Bracket: </a:t>
            </a:r>
          </a:p>
          <a:p>
            <a:r>
              <a:rPr lang="en-US" sz="2800" i="0" kern="0" dirty="0"/>
              <a:t>Push on stack.</a:t>
            </a:r>
          </a:p>
          <a:p>
            <a:pPr marL="0" indent="0">
              <a:buFontTx/>
              <a:buNone/>
            </a:pPr>
            <a:r>
              <a:rPr lang="en-US" sz="2800" i="0" kern="0" dirty="0">
                <a:solidFill>
                  <a:schemeClr val="tx2"/>
                </a:solidFill>
              </a:rPr>
              <a:t>Closing Bracket: </a:t>
            </a:r>
          </a:p>
          <a:p>
            <a:r>
              <a:rPr lang="en-US" sz="2800" i="0" kern="0" dirty="0"/>
              <a:t>If matches that on stack</a:t>
            </a:r>
            <a:br>
              <a:rPr lang="en-US" sz="2800" i="0" kern="0" dirty="0"/>
            </a:br>
            <a:r>
              <a:rPr lang="en-US" sz="2800" i="0" kern="0" dirty="0"/>
              <a:t>   pop and match.</a:t>
            </a:r>
          </a:p>
          <a:p>
            <a:r>
              <a:rPr lang="en-US" sz="2800" i="0" kern="0" dirty="0"/>
              <a:t>else return(unmatched)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20574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[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22098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2374557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2539314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2704071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2868828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3033585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3198342" y="3737916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{</a:t>
            </a:r>
          </a:p>
        </p:txBody>
      </p:sp>
      <p:grpSp>
        <p:nvGrpSpPr>
          <p:cNvPr id="145" name="Group 79"/>
          <p:cNvGrpSpPr>
            <a:grpSpLocks/>
          </p:cNvGrpSpPr>
          <p:nvPr/>
        </p:nvGrpSpPr>
        <p:grpSpPr bwMode="auto">
          <a:xfrm>
            <a:off x="2391654" y="4279557"/>
            <a:ext cx="139356" cy="292443"/>
            <a:chOff x="3130897" y="889000"/>
            <a:chExt cx="1566874" cy="787401"/>
          </a:xfrm>
        </p:grpSpPr>
        <p:cxnSp>
          <p:nvCxnSpPr>
            <p:cNvPr id="171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6" name="Group 79"/>
          <p:cNvGrpSpPr>
            <a:grpSpLocks/>
          </p:cNvGrpSpPr>
          <p:nvPr/>
        </p:nvGrpSpPr>
        <p:grpSpPr bwMode="auto">
          <a:xfrm>
            <a:off x="2750928" y="4267199"/>
            <a:ext cx="378142" cy="597243"/>
            <a:chOff x="3200400" y="889000"/>
            <a:chExt cx="1566863" cy="787401"/>
          </a:xfrm>
        </p:grpSpPr>
        <p:cxnSp>
          <p:nvCxnSpPr>
            <p:cNvPr id="16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0" name="Group 79"/>
          <p:cNvGrpSpPr>
            <a:grpSpLocks/>
          </p:cNvGrpSpPr>
          <p:nvPr/>
        </p:nvGrpSpPr>
        <p:grpSpPr bwMode="auto">
          <a:xfrm>
            <a:off x="2869987" y="4265268"/>
            <a:ext cx="139356" cy="292443"/>
            <a:chOff x="3130897" y="889000"/>
            <a:chExt cx="1566874" cy="787401"/>
          </a:xfrm>
        </p:grpSpPr>
        <p:cxnSp>
          <p:nvCxnSpPr>
            <p:cNvPr id="15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6" name="Rectangle 175"/>
          <p:cNvSpPr/>
          <p:nvPr/>
        </p:nvSpPr>
        <p:spPr>
          <a:xfrm>
            <a:off x="493648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(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6696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(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441034" y="5253026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solidFill>
                  <a:srgbClr val="CC00CC"/>
                </a:solidFill>
                <a:latin typeface="+mj-lt"/>
              </a:rPr>
              <a:t>{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429000" y="3740150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}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603282" y="3740150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]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3600450" y="3725902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grpSp>
        <p:nvGrpSpPr>
          <p:cNvPr id="182" name="Group 79"/>
          <p:cNvGrpSpPr>
            <a:grpSpLocks/>
          </p:cNvGrpSpPr>
          <p:nvPr/>
        </p:nvGrpSpPr>
        <p:grpSpPr bwMode="auto">
          <a:xfrm>
            <a:off x="3422650" y="4267200"/>
            <a:ext cx="139356" cy="292443"/>
            <a:chOff x="3130897" y="889000"/>
            <a:chExt cx="1566874" cy="787401"/>
          </a:xfrm>
        </p:grpSpPr>
        <p:cxnSp>
          <p:nvCxnSpPr>
            <p:cNvPr id="183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6" name="Group 79"/>
          <p:cNvGrpSpPr>
            <a:grpSpLocks/>
          </p:cNvGrpSpPr>
          <p:nvPr/>
        </p:nvGrpSpPr>
        <p:grpSpPr bwMode="auto">
          <a:xfrm>
            <a:off x="2211732" y="4267200"/>
            <a:ext cx="1548003" cy="1409700"/>
            <a:chOff x="3200400" y="889000"/>
            <a:chExt cx="1566863" cy="787401"/>
          </a:xfrm>
        </p:grpSpPr>
        <p:cxnSp>
          <p:nvCxnSpPr>
            <p:cNvPr id="187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8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196173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600" fill="hold"/>
                                        <p:tgtEl>
                                          <p:spTgt spid="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600" fill="hold"/>
                                        <p:tgtEl>
                                          <p:spTgt spid="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5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8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83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6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/>
      <p:bldP spid="167" grpId="1"/>
      <p:bldP spid="168" grpId="0"/>
      <p:bldP spid="168" grpId="1"/>
      <p:bldP spid="120" grpId="0"/>
      <p:bldP spid="120" grpId="1"/>
      <p:bldP spid="120" grpId="2"/>
      <p:bldP spid="121" grpId="0"/>
      <p:bldP spid="121" grpId="1"/>
      <p:bldP spid="121" grpId="2"/>
      <p:bldP spid="122" grpId="0"/>
      <p:bldP spid="122" grpId="1"/>
      <p:bldP spid="123" grpId="0"/>
      <p:bldP spid="123" grpId="1"/>
      <p:bldP spid="123" grpId="2"/>
      <p:bldP spid="124" grpId="0"/>
      <p:bldP spid="124" grpId="1"/>
      <p:bldP spid="124" grpId="2"/>
      <p:bldP spid="125" grpId="0"/>
      <p:bldP spid="125" grpId="1"/>
      <p:bldP spid="132" grpId="0"/>
      <p:bldP spid="132" grpId="1"/>
      <p:bldP spid="133" grpId="0"/>
      <p:bldP spid="133" grpId="1"/>
      <p:bldP spid="133" grpId="2"/>
      <p:bldP spid="176" grpId="0"/>
      <p:bldP spid="176" grpId="1"/>
      <p:bldP spid="177" grpId="0"/>
      <p:bldP spid="177" grpId="1"/>
      <p:bldP spid="178" grpId="0"/>
      <p:bldP spid="178" grpId="1"/>
      <p:bldP spid="179" grpId="0"/>
      <p:bldP spid="179" grpId="1"/>
      <p:bldP spid="180" grpId="0"/>
      <p:bldP spid="180" grpId="1"/>
      <p:bldP spid="181" grpId="0"/>
      <p:bldP spid="181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368D3E-6567-6590-65D1-CD70D649D7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9">
            <a:extLst>
              <a:ext uri="{FF2B5EF4-FFF2-40B4-BE49-F238E27FC236}">
                <a16:creationId xmlns:a16="http://schemas.microsoft.com/office/drawing/2014/main" id="{D2674EF5-E3DB-E9DD-AC80-8181DFF54DE4}"/>
              </a:ext>
            </a:extLst>
          </p:cNvPr>
          <p:cNvGrpSpPr>
            <a:grpSpLocks/>
          </p:cNvGrpSpPr>
          <p:nvPr/>
        </p:nvGrpSpPr>
        <p:grpSpPr bwMode="auto">
          <a:xfrm>
            <a:off x="1871123" y="1100138"/>
            <a:ext cx="931353" cy="99387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4E80EC42-51F4-37C7-F548-6175EB96D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ED904CDF-32DA-D2D5-B347-B07897BA5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CC903A04-57CF-045A-F343-5E2527401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E87857AF-A17C-E4A5-F50F-3969A1CB8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8118B49D-05E6-4167-7E4B-FE20FE75F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D4DE6D32-0663-FD9D-6E07-821CBD141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BEB1B20F-A523-B622-B062-DF8CA6D95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546D8628-3158-44F1-B2C1-11A67042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5D7E9114-06CF-4977-1623-367A06030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11F21395-D4B7-5AC6-FEDE-730E738EA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AD298ED0-A0DA-C08C-FD7C-DC67092F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1CDCD64E-DABA-8F6E-33F1-28EF1B45F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E816DC06-422C-3ACF-4D35-BBE76C196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07333B0C-8B45-72C8-CB97-B0DB8EB57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E8D2F62C-0A92-0DD0-A8EE-D404E0F9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9E6B8E18-199B-076B-BE2E-C4F11D37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895BB00C-20A4-D137-8FD2-B59E62A6B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5" name="AutoShape 35">
            <a:extLst>
              <a:ext uri="{FF2B5EF4-FFF2-40B4-BE49-F238E27FC236}">
                <a16:creationId xmlns:a16="http://schemas.microsoft.com/office/drawing/2014/main" id="{DE04B03F-50D0-1AC5-049C-AAB532FD1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5383" y="891566"/>
            <a:ext cx="3332184" cy="648114"/>
          </a:xfrm>
          <a:prstGeom prst="wedgeRoundRectCallout">
            <a:avLst>
              <a:gd name="adj1" fmla="val -59452"/>
              <a:gd name="adj2" fmla="val 3065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 computation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7F5CA3E-F4B9-417E-86CB-850CC4B8431D}"/>
              </a:ext>
            </a:extLst>
          </p:cNvPr>
          <p:cNvGrpSpPr>
            <a:grpSpLocks/>
          </p:cNvGrpSpPr>
          <p:nvPr/>
        </p:nvGrpSpPr>
        <p:grpSpPr bwMode="auto">
          <a:xfrm>
            <a:off x="11112" y="1132837"/>
            <a:ext cx="9285288" cy="4517256"/>
            <a:chOff x="0" y="2527609"/>
            <a:chExt cx="9285977" cy="4516374"/>
          </a:xfrm>
        </p:grpSpPr>
        <p:pic>
          <p:nvPicPr>
            <p:cNvPr id="47" name="Picture 2">
              <a:extLst>
                <a:ext uri="{FF2B5EF4-FFF2-40B4-BE49-F238E27FC236}">
                  <a16:creationId xmlns:a16="http://schemas.microsoft.com/office/drawing/2014/main" id="{1E8321EB-BE59-7DCB-27CB-219A9EF0B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0452" y="6118470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0">
              <a:extLst>
                <a:ext uri="{FF2B5EF4-FFF2-40B4-BE49-F238E27FC236}">
                  <a16:creationId xmlns:a16="http://schemas.microsoft.com/office/drawing/2014/main" id="{26E7347B-4DCF-F25D-90A4-8FC98FF54E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" name="Line 17">
            <a:extLst>
              <a:ext uri="{FF2B5EF4-FFF2-40B4-BE49-F238E27FC236}">
                <a16:creationId xmlns:a16="http://schemas.microsoft.com/office/drawing/2014/main" id="{5A8492ED-2512-5C62-912A-B60B5AC615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0529" y="3459764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Line 17">
            <a:extLst>
              <a:ext uri="{FF2B5EF4-FFF2-40B4-BE49-F238E27FC236}">
                <a16:creationId xmlns:a16="http://schemas.microsoft.com/office/drawing/2014/main" id="{6121C3BE-AD7E-F7AD-32DA-4546A5BABA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6172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AutoShape 35">
            <a:extLst>
              <a:ext uri="{FF2B5EF4-FFF2-40B4-BE49-F238E27FC236}">
                <a16:creationId xmlns:a16="http://schemas.microsoft.com/office/drawing/2014/main" id="{298747B7-5CDF-9823-A175-04C099540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1610508"/>
            <a:ext cx="3962400" cy="1306774"/>
          </a:xfrm>
          <a:prstGeom prst="wedgeRoundRectCallout">
            <a:avLst>
              <a:gd name="adj1" fmla="val -57053"/>
              <a:gd name="adj2" fmla="val 36311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current “State” of computation is determined by values of all variables.</a:t>
            </a:r>
          </a:p>
        </p:txBody>
      </p:sp>
      <p:grpSp>
        <p:nvGrpSpPr>
          <p:cNvPr id="27705" name="Group 27704">
            <a:extLst>
              <a:ext uri="{FF2B5EF4-FFF2-40B4-BE49-F238E27FC236}">
                <a16:creationId xmlns:a16="http://schemas.microsoft.com/office/drawing/2014/main" id="{77FB169D-CC29-BB9F-993B-882122D61BC8}"/>
              </a:ext>
            </a:extLst>
          </p:cNvPr>
          <p:cNvGrpSpPr/>
          <p:nvPr/>
        </p:nvGrpSpPr>
        <p:grpSpPr>
          <a:xfrm>
            <a:off x="609600" y="812800"/>
            <a:ext cx="8446524" cy="5816600"/>
            <a:chOff x="609600" y="812800"/>
            <a:chExt cx="8446524" cy="5816600"/>
          </a:xfrm>
        </p:grpSpPr>
        <p:grpSp>
          <p:nvGrpSpPr>
            <p:cNvPr id="27706" name="Group 91">
              <a:extLst>
                <a:ext uri="{FF2B5EF4-FFF2-40B4-BE49-F238E27FC236}">
                  <a16:creationId xmlns:a16="http://schemas.microsoft.com/office/drawing/2014/main" id="{2A018F42-E08B-7F94-6B77-744C49420E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5476" y="3550863"/>
              <a:ext cx="445524" cy="711200"/>
              <a:chOff x="2432" y="1328"/>
              <a:chExt cx="906" cy="2075"/>
            </a:xfrm>
          </p:grpSpPr>
          <p:sp>
            <p:nvSpPr>
              <p:cNvPr id="40192" name="Freeform 92">
                <a:extLst>
                  <a:ext uri="{FF2B5EF4-FFF2-40B4-BE49-F238E27FC236}">
                    <a16:creationId xmlns:a16="http://schemas.microsoft.com/office/drawing/2014/main" id="{7001C4BF-B9B8-B2AB-1A94-AB7F8C32B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3" name="Freeform 93">
                <a:extLst>
                  <a:ext uri="{FF2B5EF4-FFF2-40B4-BE49-F238E27FC236}">
                    <a16:creationId xmlns:a16="http://schemas.microsoft.com/office/drawing/2014/main" id="{6865CE70-19BC-7EB0-8265-81F6847A6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4" name="Freeform 94">
                <a:extLst>
                  <a:ext uri="{FF2B5EF4-FFF2-40B4-BE49-F238E27FC236}">
                    <a16:creationId xmlns:a16="http://schemas.microsoft.com/office/drawing/2014/main" id="{18A921EB-2BA8-D618-8129-8246EDE41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5" name="Freeform 95">
                <a:extLst>
                  <a:ext uri="{FF2B5EF4-FFF2-40B4-BE49-F238E27FC236}">
                    <a16:creationId xmlns:a16="http://schemas.microsoft.com/office/drawing/2014/main" id="{7D8C73F1-1DB2-FF76-64AB-BEE5AE420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6" name="Freeform 96">
                <a:extLst>
                  <a:ext uri="{FF2B5EF4-FFF2-40B4-BE49-F238E27FC236}">
                    <a16:creationId xmlns:a16="http://schemas.microsoft.com/office/drawing/2014/main" id="{4AF51583-CB6A-A7AE-63CF-D51228029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7" name="Freeform 97">
                <a:extLst>
                  <a:ext uri="{FF2B5EF4-FFF2-40B4-BE49-F238E27FC236}">
                    <a16:creationId xmlns:a16="http://schemas.microsoft.com/office/drawing/2014/main" id="{261689FF-C118-0DD0-5340-AD2DD60220F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07" name="Group 91">
              <a:extLst>
                <a:ext uri="{FF2B5EF4-FFF2-40B4-BE49-F238E27FC236}">
                  <a16:creationId xmlns:a16="http://schemas.microsoft.com/office/drawing/2014/main" id="{121372A1-DD9F-BEFA-058C-E4284A0149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9200" y="4470400"/>
              <a:ext cx="445524" cy="711200"/>
              <a:chOff x="2432" y="1328"/>
              <a:chExt cx="906" cy="2075"/>
            </a:xfrm>
          </p:grpSpPr>
          <p:sp>
            <p:nvSpPr>
              <p:cNvPr id="40186" name="Freeform 92">
                <a:extLst>
                  <a:ext uri="{FF2B5EF4-FFF2-40B4-BE49-F238E27FC236}">
                    <a16:creationId xmlns:a16="http://schemas.microsoft.com/office/drawing/2014/main" id="{BFDB877A-CBC0-4D8A-EACD-67EB65314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7" name="Freeform 93">
                <a:extLst>
                  <a:ext uri="{FF2B5EF4-FFF2-40B4-BE49-F238E27FC236}">
                    <a16:creationId xmlns:a16="http://schemas.microsoft.com/office/drawing/2014/main" id="{927030F7-F2F7-147E-FFBA-6E6031FAB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8" name="Freeform 94">
                <a:extLst>
                  <a:ext uri="{FF2B5EF4-FFF2-40B4-BE49-F238E27FC236}">
                    <a16:creationId xmlns:a16="http://schemas.microsoft.com/office/drawing/2014/main" id="{19EE837C-71D7-C130-6524-C26D6DA64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9" name="Freeform 95">
                <a:extLst>
                  <a:ext uri="{FF2B5EF4-FFF2-40B4-BE49-F238E27FC236}">
                    <a16:creationId xmlns:a16="http://schemas.microsoft.com/office/drawing/2014/main" id="{80DE9848-AE79-1A4D-FE6A-75523DD5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0" name="Freeform 96">
                <a:extLst>
                  <a:ext uri="{FF2B5EF4-FFF2-40B4-BE49-F238E27FC236}">
                    <a16:creationId xmlns:a16="http://schemas.microsoft.com/office/drawing/2014/main" id="{F816A79C-04D5-1EF9-F8FE-46D20F497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1" name="Freeform 97">
                <a:extLst>
                  <a:ext uri="{FF2B5EF4-FFF2-40B4-BE49-F238E27FC236}">
                    <a16:creationId xmlns:a16="http://schemas.microsoft.com/office/drawing/2014/main" id="{E314CBAE-5D22-2A56-89D0-307DB617161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08" name="Group 91">
              <a:extLst>
                <a:ext uri="{FF2B5EF4-FFF2-40B4-BE49-F238E27FC236}">
                  <a16:creationId xmlns:a16="http://schemas.microsoft.com/office/drawing/2014/main" id="{7462B4EE-23CC-F251-BD89-C339A85233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1800" y="5029200"/>
              <a:ext cx="445524" cy="711200"/>
              <a:chOff x="2432" y="1328"/>
              <a:chExt cx="906" cy="2075"/>
            </a:xfrm>
          </p:grpSpPr>
          <p:sp>
            <p:nvSpPr>
              <p:cNvPr id="40180" name="Freeform 92">
                <a:extLst>
                  <a:ext uri="{FF2B5EF4-FFF2-40B4-BE49-F238E27FC236}">
                    <a16:creationId xmlns:a16="http://schemas.microsoft.com/office/drawing/2014/main" id="{B619D233-9E96-8EF1-79BB-AECA2E143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1" name="Freeform 93">
                <a:extLst>
                  <a:ext uri="{FF2B5EF4-FFF2-40B4-BE49-F238E27FC236}">
                    <a16:creationId xmlns:a16="http://schemas.microsoft.com/office/drawing/2014/main" id="{14731A74-1CBD-C60D-E4DA-46AB14685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2" name="Freeform 94">
                <a:extLst>
                  <a:ext uri="{FF2B5EF4-FFF2-40B4-BE49-F238E27FC236}">
                    <a16:creationId xmlns:a16="http://schemas.microsoft.com/office/drawing/2014/main" id="{1C024334-9AAA-7C92-799D-6E33095F6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3" name="Freeform 95">
                <a:extLst>
                  <a:ext uri="{FF2B5EF4-FFF2-40B4-BE49-F238E27FC236}">
                    <a16:creationId xmlns:a16="http://schemas.microsoft.com/office/drawing/2014/main" id="{6340AD3B-9ACB-46A5-F94B-D17E1D269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4" name="Freeform 96">
                <a:extLst>
                  <a:ext uri="{FF2B5EF4-FFF2-40B4-BE49-F238E27FC236}">
                    <a16:creationId xmlns:a16="http://schemas.microsoft.com/office/drawing/2014/main" id="{53145520-1BA6-FF12-7505-22BC73D9A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5" name="Freeform 97">
                <a:extLst>
                  <a:ext uri="{FF2B5EF4-FFF2-40B4-BE49-F238E27FC236}">
                    <a16:creationId xmlns:a16="http://schemas.microsoft.com/office/drawing/2014/main" id="{7BE48A31-35FE-05D3-CE12-FC93A8451B86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09" name="Group 91">
              <a:extLst>
                <a:ext uri="{FF2B5EF4-FFF2-40B4-BE49-F238E27FC236}">
                  <a16:creationId xmlns:a16="http://schemas.microsoft.com/office/drawing/2014/main" id="{B0BC7575-5EBC-7E55-1F83-A35B95638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1276" y="5765800"/>
              <a:ext cx="445524" cy="711200"/>
              <a:chOff x="2432" y="1328"/>
              <a:chExt cx="906" cy="2075"/>
            </a:xfrm>
          </p:grpSpPr>
          <p:sp>
            <p:nvSpPr>
              <p:cNvPr id="40174" name="Freeform 92">
                <a:extLst>
                  <a:ext uri="{FF2B5EF4-FFF2-40B4-BE49-F238E27FC236}">
                    <a16:creationId xmlns:a16="http://schemas.microsoft.com/office/drawing/2014/main" id="{F8D068A9-F0CB-46B8-4B05-5871444AD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5" name="Freeform 93">
                <a:extLst>
                  <a:ext uri="{FF2B5EF4-FFF2-40B4-BE49-F238E27FC236}">
                    <a16:creationId xmlns:a16="http://schemas.microsoft.com/office/drawing/2014/main" id="{D6A5DFE8-E388-E85D-5D7C-EABB4A04D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6" name="Freeform 94">
                <a:extLst>
                  <a:ext uri="{FF2B5EF4-FFF2-40B4-BE49-F238E27FC236}">
                    <a16:creationId xmlns:a16="http://schemas.microsoft.com/office/drawing/2014/main" id="{B14ECD16-9819-5E33-7048-4FAB34C72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7" name="Freeform 95">
                <a:extLst>
                  <a:ext uri="{FF2B5EF4-FFF2-40B4-BE49-F238E27FC236}">
                    <a16:creationId xmlns:a16="http://schemas.microsoft.com/office/drawing/2014/main" id="{6417BF5E-CEC8-DD70-66C1-98454656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8" name="Freeform 96">
                <a:extLst>
                  <a:ext uri="{FF2B5EF4-FFF2-40B4-BE49-F238E27FC236}">
                    <a16:creationId xmlns:a16="http://schemas.microsoft.com/office/drawing/2014/main" id="{BA641E18-A9E0-9249-E3CF-7729FE8E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9" name="Freeform 97">
                <a:extLst>
                  <a:ext uri="{FF2B5EF4-FFF2-40B4-BE49-F238E27FC236}">
                    <a16:creationId xmlns:a16="http://schemas.microsoft.com/office/drawing/2014/main" id="{79E4F48A-6EEB-3B3B-F28A-301C1A04FE4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10" name="Group 91">
              <a:extLst>
                <a:ext uri="{FF2B5EF4-FFF2-40B4-BE49-F238E27FC236}">
                  <a16:creationId xmlns:a16="http://schemas.microsoft.com/office/drawing/2014/main" id="{9695DB3E-63B5-3511-F495-1CAD05514D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0600" y="2971800"/>
              <a:ext cx="445524" cy="711200"/>
              <a:chOff x="2432" y="1328"/>
              <a:chExt cx="906" cy="2075"/>
            </a:xfrm>
          </p:grpSpPr>
          <p:sp>
            <p:nvSpPr>
              <p:cNvPr id="40168" name="Freeform 92">
                <a:extLst>
                  <a:ext uri="{FF2B5EF4-FFF2-40B4-BE49-F238E27FC236}">
                    <a16:creationId xmlns:a16="http://schemas.microsoft.com/office/drawing/2014/main" id="{07698D49-1D55-E8B7-4560-59C9FB450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9" name="Freeform 93">
                <a:extLst>
                  <a:ext uri="{FF2B5EF4-FFF2-40B4-BE49-F238E27FC236}">
                    <a16:creationId xmlns:a16="http://schemas.microsoft.com/office/drawing/2014/main" id="{A58FC70B-D67E-4A41-615B-01920DBC0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0" name="Freeform 94">
                <a:extLst>
                  <a:ext uri="{FF2B5EF4-FFF2-40B4-BE49-F238E27FC236}">
                    <a16:creationId xmlns:a16="http://schemas.microsoft.com/office/drawing/2014/main" id="{70C7D94A-0FF7-189B-66C7-640BE45C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1" name="Freeform 95">
                <a:extLst>
                  <a:ext uri="{FF2B5EF4-FFF2-40B4-BE49-F238E27FC236}">
                    <a16:creationId xmlns:a16="http://schemas.microsoft.com/office/drawing/2014/main" id="{BBA9B8EE-6860-4149-AB8B-FD37D9E77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2" name="Freeform 96">
                <a:extLst>
                  <a:ext uri="{FF2B5EF4-FFF2-40B4-BE49-F238E27FC236}">
                    <a16:creationId xmlns:a16="http://schemas.microsoft.com/office/drawing/2014/main" id="{12AAE4E9-5811-D03F-09FD-48375115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3" name="Freeform 97">
                <a:extLst>
                  <a:ext uri="{FF2B5EF4-FFF2-40B4-BE49-F238E27FC236}">
                    <a16:creationId xmlns:a16="http://schemas.microsoft.com/office/drawing/2014/main" id="{BB243046-94FF-0187-A0C3-6532B08D8A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11" name="Group 91">
              <a:extLst>
                <a:ext uri="{FF2B5EF4-FFF2-40B4-BE49-F238E27FC236}">
                  <a16:creationId xmlns:a16="http://schemas.microsoft.com/office/drawing/2014/main" id="{D5ACEF83-1CB9-A603-7AC6-75EC1B132F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48600" y="812800"/>
              <a:ext cx="445524" cy="711200"/>
              <a:chOff x="2432" y="1328"/>
              <a:chExt cx="906" cy="2075"/>
            </a:xfrm>
          </p:grpSpPr>
          <p:sp>
            <p:nvSpPr>
              <p:cNvPr id="40162" name="Freeform 92">
                <a:extLst>
                  <a:ext uri="{FF2B5EF4-FFF2-40B4-BE49-F238E27FC236}">
                    <a16:creationId xmlns:a16="http://schemas.microsoft.com/office/drawing/2014/main" id="{BB4CD8F8-09FC-5A73-2F46-D5119AE32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3" name="Freeform 93">
                <a:extLst>
                  <a:ext uri="{FF2B5EF4-FFF2-40B4-BE49-F238E27FC236}">
                    <a16:creationId xmlns:a16="http://schemas.microsoft.com/office/drawing/2014/main" id="{8B2F2D29-0918-19BD-AA65-43486DF9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4" name="Freeform 94">
                <a:extLst>
                  <a:ext uri="{FF2B5EF4-FFF2-40B4-BE49-F238E27FC236}">
                    <a16:creationId xmlns:a16="http://schemas.microsoft.com/office/drawing/2014/main" id="{176DE4CA-FB4D-4826-5CEB-5F9094487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5" name="Freeform 95">
                <a:extLst>
                  <a:ext uri="{FF2B5EF4-FFF2-40B4-BE49-F238E27FC236}">
                    <a16:creationId xmlns:a16="http://schemas.microsoft.com/office/drawing/2014/main" id="{B36CC885-F715-FDEF-60B1-CF00D50F2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6" name="Freeform 96">
                <a:extLst>
                  <a:ext uri="{FF2B5EF4-FFF2-40B4-BE49-F238E27FC236}">
                    <a16:creationId xmlns:a16="http://schemas.microsoft.com/office/drawing/2014/main" id="{AC43C81E-6A3F-E9C2-56D8-C57288322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7" name="Freeform 97">
                <a:extLst>
                  <a:ext uri="{FF2B5EF4-FFF2-40B4-BE49-F238E27FC236}">
                    <a16:creationId xmlns:a16="http://schemas.microsoft.com/office/drawing/2014/main" id="{360E1D21-F1A5-D076-BFFB-E241F7BD20E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16" name="Group 91">
              <a:extLst>
                <a:ext uri="{FF2B5EF4-FFF2-40B4-BE49-F238E27FC236}">
                  <a16:creationId xmlns:a16="http://schemas.microsoft.com/office/drawing/2014/main" id="{AF22370E-8108-A016-9FC6-AE71897FF1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876" y="2407863"/>
              <a:ext cx="445524" cy="711200"/>
              <a:chOff x="2432" y="1328"/>
              <a:chExt cx="906" cy="2075"/>
            </a:xfrm>
          </p:grpSpPr>
          <p:sp>
            <p:nvSpPr>
              <p:cNvPr id="40156" name="Freeform 92">
                <a:extLst>
                  <a:ext uri="{FF2B5EF4-FFF2-40B4-BE49-F238E27FC236}">
                    <a16:creationId xmlns:a16="http://schemas.microsoft.com/office/drawing/2014/main" id="{A2BDDAA9-62E8-349F-D9E5-DE1424266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7" name="Freeform 93">
                <a:extLst>
                  <a:ext uri="{FF2B5EF4-FFF2-40B4-BE49-F238E27FC236}">
                    <a16:creationId xmlns:a16="http://schemas.microsoft.com/office/drawing/2014/main" id="{811D1A4F-9508-E197-C834-3EE91245C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8" name="Freeform 94">
                <a:extLst>
                  <a:ext uri="{FF2B5EF4-FFF2-40B4-BE49-F238E27FC236}">
                    <a16:creationId xmlns:a16="http://schemas.microsoft.com/office/drawing/2014/main" id="{4E837A2C-6E36-4536-F8C1-FDCF0D412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9" name="Freeform 95">
                <a:extLst>
                  <a:ext uri="{FF2B5EF4-FFF2-40B4-BE49-F238E27FC236}">
                    <a16:creationId xmlns:a16="http://schemas.microsoft.com/office/drawing/2014/main" id="{7D7380B9-406B-F583-1ACD-53347B055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0" name="Freeform 96">
                <a:extLst>
                  <a:ext uri="{FF2B5EF4-FFF2-40B4-BE49-F238E27FC236}">
                    <a16:creationId xmlns:a16="http://schemas.microsoft.com/office/drawing/2014/main" id="{0D3BC7A3-AD8F-0165-AA53-028EEB3EB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1" name="Freeform 97">
                <a:extLst>
                  <a:ext uri="{FF2B5EF4-FFF2-40B4-BE49-F238E27FC236}">
                    <a16:creationId xmlns:a16="http://schemas.microsoft.com/office/drawing/2014/main" id="{B004ADF0-1445-0232-6FFA-295F9C5EF2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17" name="Group 91">
              <a:extLst>
                <a:ext uri="{FF2B5EF4-FFF2-40B4-BE49-F238E27FC236}">
                  <a16:creationId xmlns:a16="http://schemas.microsoft.com/office/drawing/2014/main" id="{64A62764-A8D2-8CCB-0D9E-D60E45B59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200" y="3200400"/>
              <a:ext cx="445524" cy="711200"/>
              <a:chOff x="2432" y="1328"/>
              <a:chExt cx="906" cy="2075"/>
            </a:xfrm>
          </p:grpSpPr>
          <p:sp>
            <p:nvSpPr>
              <p:cNvPr id="40150" name="Freeform 92">
                <a:extLst>
                  <a:ext uri="{FF2B5EF4-FFF2-40B4-BE49-F238E27FC236}">
                    <a16:creationId xmlns:a16="http://schemas.microsoft.com/office/drawing/2014/main" id="{2AB0F705-24C9-D6A2-0228-0E26A49F1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1" name="Freeform 93">
                <a:extLst>
                  <a:ext uri="{FF2B5EF4-FFF2-40B4-BE49-F238E27FC236}">
                    <a16:creationId xmlns:a16="http://schemas.microsoft.com/office/drawing/2014/main" id="{99EF96FA-B1A0-EA80-7830-56255A080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2" name="Freeform 94">
                <a:extLst>
                  <a:ext uri="{FF2B5EF4-FFF2-40B4-BE49-F238E27FC236}">
                    <a16:creationId xmlns:a16="http://schemas.microsoft.com/office/drawing/2014/main" id="{38726931-EDF8-88A3-D9C8-3D45F7EBA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3" name="Freeform 95">
                <a:extLst>
                  <a:ext uri="{FF2B5EF4-FFF2-40B4-BE49-F238E27FC236}">
                    <a16:creationId xmlns:a16="http://schemas.microsoft.com/office/drawing/2014/main" id="{17166F16-6734-3FF9-B9A4-3ED3C6F90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4" name="Freeform 96">
                <a:extLst>
                  <a:ext uri="{FF2B5EF4-FFF2-40B4-BE49-F238E27FC236}">
                    <a16:creationId xmlns:a16="http://schemas.microsoft.com/office/drawing/2014/main" id="{A83ABC66-A34C-E85C-6509-214D1BCE0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5" name="Freeform 97">
                <a:extLst>
                  <a:ext uri="{FF2B5EF4-FFF2-40B4-BE49-F238E27FC236}">
                    <a16:creationId xmlns:a16="http://schemas.microsoft.com/office/drawing/2014/main" id="{74A4B9CF-AF33-31AD-BF4C-8B7F4BC3B608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18" name="Group 91">
              <a:extLst>
                <a:ext uri="{FF2B5EF4-FFF2-40B4-BE49-F238E27FC236}">
                  <a16:creationId xmlns:a16="http://schemas.microsoft.com/office/drawing/2014/main" id="{D0287DA7-3CC4-5126-9D22-6CF4555A78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876" y="5461000"/>
              <a:ext cx="445524" cy="711200"/>
              <a:chOff x="2432" y="1328"/>
              <a:chExt cx="906" cy="2075"/>
            </a:xfrm>
          </p:grpSpPr>
          <p:sp>
            <p:nvSpPr>
              <p:cNvPr id="40144" name="Freeform 92">
                <a:extLst>
                  <a:ext uri="{FF2B5EF4-FFF2-40B4-BE49-F238E27FC236}">
                    <a16:creationId xmlns:a16="http://schemas.microsoft.com/office/drawing/2014/main" id="{CBC64723-0093-4542-2514-399C2EF36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5" name="Freeform 93">
                <a:extLst>
                  <a:ext uri="{FF2B5EF4-FFF2-40B4-BE49-F238E27FC236}">
                    <a16:creationId xmlns:a16="http://schemas.microsoft.com/office/drawing/2014/main" id="{9AACE82E-7734-A3BB-C0FB-FC757CB0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6" name="Freeform 94">
                <a:extLst>
                  <a:ext uri="{FF2B5EF4-FFF2-40B4-BE49-F238E27FC236}">
                    <a16:creationId xmlns:a16="http://schemas.microsoft.com/office/drawing/2014/main" id="{E90EB23C-3194-15DD-E455-FCB364217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7" name="Freeform 95">
                <a:extLst>
                  <a:ext uri="{FF2B5EF4-FFF2-40B4-BE49-F238E27FC236}">
                    <a16:creationId xmlns:a16="http://schemas.microsoft.com/office/drawing/2014/main" id="{19C81B99-A676-4407-6E41-EED5D939A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8" name="Freeform 96">
                <a:extLst>
                  <a:ext uri="{FF2B5EF4-FFF2-40B4-BE49-F238E27FC236}">
                    <a16:creationId xmlns:a16="http://schemas.microsoft.com/office/drawing/2014/main" id="{0C7890D4-2E14-4C18-0929-1D5E78E9E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9" name="Freeform 97">
                <a:extLst>
                  <a:ext uri="{FF2B5EF4-FFF2-40B4-BE49-F238E27FC236}">
                    <a16:creationId xmlns:a16="http://schemas.microsoft.com/office/drawing/2014/main" id="{A2F4F901-B42F-B83E-A274-0C2D64E27FF6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19" name="Group 91">
              <a:extLst>
                <a:ext uri="{FF2B5EF4-FFF2-40B4-BE49-F238E27FC236}">
                  <a16:creationId xmlns:a16="http://schemas.microsoft.com/office/drawing/2014/main" id="{10F33265-080A-A87E-89F4-B021DFFC3E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21876" y="5638800"/>
              <a:ext cx="445524" cy="711200"/>
              <a:chOff x="2432" y="1328"/>
              <a:chExt cx="906" cy="2075"/>
            </a:xfrm>
          </p:grpSpPr>
          <p:sp>
            <p:nvSpPr>
              <p:cNvPr id="40138" name="Freeform 92">
                <a:extLst>
                  <a:ext uri="{FF2B5EF4-FFF2-40B4-BE49-F238E27FC236}">
                    <a16:creationId xmlns:a16="http://schemas.microsoft.com/office/drawing/2014/main" id="{B10010A4-7F13-E0BA-7CD0-E2AF5A66C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39" name="Freeform 93">
                <a:extLst>
                  <a:ext uri="{FF2B5EF4-FFF2-40B4-BE49-F238E27FC236}">
                    <a16:creationId xmlns:a16="http://schemas.microsoft.com/office/drawing/2014/main" id="{97632393-0AAD-DA7F-A038-0CE5807FA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0" name="Freeform 94">
                <a:extLst>
                  <a:ext uri="{FF2B5EF4-FFF2-40B4-BE49-F238E27FC236}">
                    <a16:creationId xmlns:a16="http://schemas.microsoft.com/office/drawing/2014/main" id="{FA141754-A0AD-728C-C51B-E4AFEB874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1" name="Freeform 95">
                <a:extLst>
                  <a:ext uri="{FF2B5EF4-FFF2-40B4-BE49-F238E27FC236}">
                    <a16:creationId xmlns:a16="http://schemas.microsoft.com/office/drawing/2014/main" id="{2B56447B-A2B8-3195-48B9-B449757F3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2" name="Freeform 96">
                <a:extLst>
                  <a:ext uri="{FF2B5EF4-FFF2-40B4-BE49-F238E27FC236}">
                    <a16:creationId xmlns:a16="http://schemas.microsoft.com/office/drawing/2014/main" id="{B29242A3-4EE6-FF81-8179-526A1838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3" name="Freeform 97">
                <a:extLst>
                  <a:ext uri="{FF2B5EF4-FFF2-40B4-BE49-F238E27FC236}">
                    <a16:creationId xmlns:a16="http://schemas.microsoft.com/office/drawing/2014/main" id="{DE1E8231-9C8D-EFA9-6AF0-4E7C253EC32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20" name="Group 34819">
              <a:extLst>
                <a:ext uri="{FF2B5EF4-FFF2-40B4-BE49-F238E27FC236}">
                  <a16:creationId xmlns:a16="http://schemas.microsoft.com/office/drawing/2014/main" id="{37A2AC30-DB54-37FA-A01B-93D6098184B7}"/>
                </a:ext>
              </a:extLst>
            </p:cNvPr>
            <p:cNvGrpSpPr/>
            <p:nvPr/>
          </p:nvGrpSpPr>
          <p:grpSpPr>
            <a:xfrm>
              <a:off x="609600" y="2076989"/>
              <a:ext cx="2579124" cy="4552411"/>
              <a:chOff x="609600" y="2076989"/>
              <a:chExt cx="2579124" cy="4552411"/>
            </a:xfrm>
          </p:grpSpPr>
          <p:grpSp>
            <p:nvGrpSpPr>
              <p:cNvPr id="34821" name="Group 91"/>
              <p:cNvGrpSpPr>
                <a:grpSpLocks/>
              </p:cNvGrpSpPr>
              <p:nvPr/>
            </p:nvGrpSpPr>
            <p:grpSpPr bwMode="auto">
              <a:xfrm>
                <a:off x="1015463" y="2076989"/>
                <a:ext cx="445524" cy="711200"/>
                <a:chOff x="2432" y="1328"/>
                <a:chExt cx="906" cy="2075"/>
              </a:xfrm>
            </p:grpSpPr>
            <p:sp>
              <p:nvSpPr>
                <p:cNvPr id="40132" name="Freeform 92"/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3" name="Freeform 93"/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4" name="Freeform 94"/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5" name="Freeform 95"/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6" name="Freeform 96"/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7" name="Freeform 97"/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06" name="Group 91">
                <a:extLst>
                  <a:ext uri="{FF2B5EF4-FFF2-40B4-BE49-F238E27FC236}">
                    <a16:creationId xmlns:a16="http://schemas.microsoft.com/office/drawing/2014/main" id="{4CBB41BB-49A3-2E9E-2A1C-D242FBB81F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69076" y="2667000"/>
                <a:ext cx="445524" cy="711200"/>
                <a:chOff x="2432" y="1328"/>
                <a:chExt cx="906" cy="2075"/>
              </a:xfrm>
            </p:grpSpPr>
            <p:sp>
              <p:nvSpPr>
                <p:cNvPr id="34942" name="Freeform 92">
                  <a:extLst>
                    <a:ext uri="{FF2B5EF4-FFF2-40B4-BE49-F238E27FC236}">
                      <a16:creationId xmlns:a16="http://schemas.microsoft.com/office/drawing/2014/main" id="{417884CD-161C-764E-F0AE-DB6D4C227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43" name="Freeform 93">
                  <a:extLst>
                    <a:ext uri="{FF2B5EF4-FFF2-40B4-BE49-F238E27FC236}">
                      <a16:creationId xmlns:a16="http://schemas.microsoft.com/office/drawing/2014/main" id="{4D5EB321-B339-04D6-3C9E-9EC8FB664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28" name="Freeform 94">
                  <a:extLst>
                    <a:ext uri="{FF2B5EF4-FFF2-40B4-BE49-F238E27FC236}">
                      <a16:creationId xmlns:a16="http://schemas.microsoft.com/office/drawing/2014/main" id="{E566A9BF-709E-5F5F-16F3-34B05C878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29" name="Freeform 95">
                  <a:extLst>
                    <a:ext uri="{FF2B5EF4-FFF2-40B4-BE49-F238E27FC236}">
                      <a16:creationId xmlns:a16="http://schemas.microsoft.com/office/drawing/2014/main" id="{EB9283B5-D4C8-EF97-A563-7A5B0860C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0" name="Freeform 96">
                  <a:extLst>
                    <a:ext uri="{FF2B5EF4-FFF2-40B4-BE49-F238E27FC236}">
                      <a16:creationId xmlns:a16="http://schemas.microsoft.com/office/drawing/2014/main" id="{6202C598-A01E-DE06-1228-D5BC9DBE25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1" name="Freeform 97">
                  <a:extLst>
                    <a:ext uri="{FF2B5EF4-FFF2-40B4-BE49-F238E27FC236}">
                      <a16:creationId xmlns:a16="http://schemas.microsoft.com/office/drawing/2014/main" id="{0E206C6E-5ACF-D60B-AAE7-3256A422C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07" name="Group 91">
                <a:extLst>
                  <a:ext uri="{FF2B5EF4-FFF2-40B4-BE49-F238E27FC236}">
                    <a16:creationId xmlns:a16="http://schemas.microsoft.com/office/drawing/2014/main" id="{A5AD4583-5734-71C6-0FF4-3FE3E6C73B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90800" y="5918200"/>
                <a:ext cx="445524" cy="711200"/>
                <a:chOff x="2432" y="1328"/>
                <a:chExt cx="906" cy="2075"/>
              </a:xfrm>
            </p:grpSpPr>
            <p:sp>
              <p:nvSpPr>
                <p:cNvPr id="34936" name="Freeform 92">
                  <a:extLst>
                    <a:ext uri="{FF2B5EF4-FFF2-40B4-BE49-F238E27FC236}">
                      <a16:creationId xmlns:a16="http://schemas.microsoft.com/office/drawing/2014/main" id="{C092FCA9-ABAB-07B0-3569-7671AC9E7C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7" name="Freeform 93">
                  <a:extLst>
                    <a:ext uri="{FF2B5EF4-FFF2-40B4-BE49-F238E27FC236}">
                      <a16:creationId xmlns:a16="http://schemas.microsoft.com/office/drawing/2014/main" id="{E26C34FB-FA63-D8F4-864A-E5E49FF2C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8" name="Freeform 94">
                  <a:extLst>
                    <a:ext uri="{FF2B5EF4-FFF2-40B4-BE49-F238E27FC236}">
                      <a16:creationId xmlns:a16="http://schemas.microsoft.com/office/drawing/2014/main" id="{E5F9AE56-CBE9-2DB3-EB6C-F90DE14183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9" name="Freeform 95">
                  <a:extLst>
                    <a:ext uri="{FF2B5EF4-FFF2-40B4-BE49-F238E27FC236}">
                      <a16:creationId xmlns:a16="http://schemas.microsoft.com/office/drawing/2014/main" id="{0AF0F86B-9225-23F6-318F-D6F3E7F5FB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40" name="Freeform 96">
                  <a:extLst>
                    <a:ext uri="{FF2B5EF4-FFF2-40B4-BE49-F238E27FC236}">
                      <a16:creationId xmlns:a16="http://schemas.microsoft.com/office/drawing/2014/main" id="{5A3B4D4C-902B-1986-6C5E-4974B3369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41" name="Freeform 97">
                  <a:extLst>
                    <a:ext uri="{FF2B5EF4-FFF2-40B4-BE49-F238E27FC236}">
                      <a16:creationId xmlns:a16="http://schemas.microsoft.com/office/drawing/2014/main" id="{7353A384-7636-7674-11E9-C3556097CF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08" name="Group 91">
                <a:extLst>
                  <a:ext uri="{FF2B5EF4-FFF2-40B4-BE49-F238E27FC236}">
                    <a16:creationId xmlns:a16="http://schemas.microsoft.com/office/drawing/2014/main" id="{72F4C971-50B6-A420-FD26-6DFDA9A9DC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9600" y="5791200"/>
                <a:ext cx="445524" cy="711200"/>
                <a:chOff x="2432" y="1328"/>
                <a:chExt cx="906" cy="2075"/>
              </a:xfrm>
            </p:grpSpPr>
            <p:sp>
              <p:nvSpPr>
                <p:cNvPr id="34930" name="Freeform 92">
                  <a:extLst>
                    <a:ext uri="{FF2B5EF4-FFF2-40B4-BE49-F238E27FC236}">
                      <a16:creationId xmlns:a16="http://schemas.microsoft.com/office/drawing/2014/main" id="{830BF0B0-9F7B-713A-9769-2B7DDD940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1" name="Freeform 93">
                  <a:extLst>
                    <a:ext uri="{FF2B5EF4-FFF2-40B4-BE49-F238E27FC236}">
                      <a16:creationId xmlns:a16="http://schemas.microsoft.com/office/drawing/2014/main" id="{27AB8EB7-EE70-673F-B32E-1A2853A62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2" name="Freeform 94">
                  <a:extLst>
                    <a:ext uri="{FF2B5EF4-FFF2-40B4-BE49-F238E27FC236}">
                      <a16:creationId xmlns:a16="http://schemas.microsoft.com/office/drawing/2014/main" id="{08054442-2DD2-46C5-57BF-A61826F5A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3" name="Freeform 95">
                  <a:extLst>
                    <a:ext uri="{FF2B5EF4-FFF2-40B4-BE49-F238E27FC236}">
                      <a16:creationId xmlns:a16="http://schemas.microsoft.com/office/drawing/2014/main" id="{182BD61F-5E29-8821-0EEA-D874112BD9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4" name="Freeform 96">
                  <a:extLst>
                    <a:ext uri="{FF2B5EF4-FFF2-40B4-BE49-F238E27FC236}">
                      <a16:creationId xmlns:a16="http://schemas.microsoft.com/office/drawing/2014/main" id="{09E1C108-22F7-D429-75CF-A3329FA5A8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5" name="Freeform 97">
                  <a:extLst>
                    <a:ext uri="{FF2B5EF4-FFF2-40B4-BE49-F238E27FC236}">
                      <a16:creationId xmlns:a16="http://schemas.microsoft.com/office/drawing/2014/main" id="{4D850ED1-4F95-ECBB-5114-6EF83780DB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09" name="Group 91">
                <a:extLst>
                  <a:ext uri="{FF2B5EF4-FFF2-40B4-BE49-F238E27FC236}">
                    <a16:creationId xmlns:a16="http://schemas.microsoft.com/office/drawing/2014/main" id="{80FE9315-C165-FBE3-2E17-206E3F648E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4002" y="5181600"/>
                <a:ext cx="445524" cy="711200"/>
                <a:chOff x="2432" y="1328"/>
                <a:chExt cx="906" cy="2075"/>
              </a:xfrm>
            </p:grpSpPr>
            <p:sp>
              <p:nvSpPr>
                <p:cNvPr id="34924" name="Freeform 92">
                  <a:extLst>
                    <a:ext uri="{FF2B5EF4-FFF2-40B4-BE49-F238E27FC236}">
                      <a16:creationId xmlns:a16="http://schemas.microsoft.com/office/drawing/2014/main" id="{7208F7EB-822A-A15A-B338-776BC845D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5" name="Freeform 93">
                  <a:extLst>
                    <a:ext uri="{FF2B5EF4-FFF2-40B4-BE49-F238E27FC236}">
                      <a16:creationId xmlns:a16="http://schemas.microsoft.com/office/drawing/2014/main" id="{1D249E78-AD48-E8E4-6C69-ABA03AA662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6" name="Freeform 94">
                  <a:extLst>
                    <a:ext uri="{FF2B5EF4-FFF2-40B4-BE49-F238E27FC236}">
                      <a16:creationId xmlns:a16="http://schemas.microsoft.com/office/drawing/2014/main" id="{B6FB38BA-41EC-B6DB-2F04-69EB3CA84C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7" name="Freeform 95">
                  <a:extLst>
                    <a:ext uri="{FF2B5EF4-FFF2-40B4-BE49-F238E27FC236}">
                      <a16:creationId xmlns:a16="http://schemas.microsoft.com/office/drawing/2014/main" id="{14DD1759-E02A-2023-CC50-0501E2BE1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8" name="Freeform 96">
                  <a:extLst>
                    <a:ext uri="{FF2B5EF4-FFF2-40B4-BE49-F238E27FC236}">
                      <a16:creationId xmlns:a16="http://schemas.microsoft.com/office/drawing/2014/main" id="{22E80B16-8EE7-A833-A998-134BC19F54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9" name="Freeform 97">
                  <a:extLst>
                    <a:ext uri="{FF2B5EF4-FFF2-40B4-BE49-F238E27FC236}">
                      <a16:creationId xmlns:a16="http://schemas.microsoft.com/office/drawing/2014/main" id="{2178A181-FB03-7761-A18B-67C62DF3C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10" name="Group 91">
                <a:extLst>
                  <a:ext uri="{FF2B5EF4-FFF2-40B4-BE49-F238E27FC236}">
                    <a16:creationId xmlns:a16="http://schemas.microsoft.com/office/drawing/2014/main" id="{935BA847-E356-B7E0-C045-D4F7394775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43200" y="4435011"/>
                <a:ext cx="445524" cy="711200"/>
                <a:chOff x="2432" y="1328"/>
                <a:chExt cx="906" cy="2075"/>
              </a:xfrm>
            </p:grpSpPr>
            <p:sp>
              <p:nvSpPr>
                <p:cNvPr id="34918" name="Freeform 92">
                  <a:extLst>
                    <a:ext uri="{FF2B5EF4-FFF2-40B4-BE49-F238E27FC236}">
                      <a16:creationId xmlns:a16="http://schemas.microsoft.com/office/drawing/2014/main" id="{3B149506-64CD-3209-4066-301997BC5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9" name="Freeform 93">
                  <a:extLst>
                    <a:ext uri="{FF2B5EF4-FFF2-40B4-BE49-F238E27FC236}">
                      <a16:creationId xmlns:a16="http://schemas.microsoft.com/office/drawing/2014/main" id="{7999F81C-3959-5A7B-9F3A-21DE6F47A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0" name="Freeform 94">
                  <a:extLst>
                    <a:ext uri="{FF2B5EF4-FFF2-40B4-BE49-F238E27FC236}">
                      <a16:creationId xmlns:a16="http://schemas.microsoft.com/office/drawing/2014/main" id="{35D117C0-3FDA-D7B7-71B7-45EE3F5B0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1" name="Freeform 95">
                  <a:extLst>
                    <a:ext uri="{FF2B5EF4-FFF2-40B4-BE49-F238E27FC236}">
                      <a16:creationId xmlns:a16="http://schemas.microsoft.com/office/drawing/2014/main" id="{BB15DEB0-384A-3FCF-6BDA-8707BCF70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2" name="Freeform 96">
                  <a:extLst>
                    <a:ext uri="{FF2B5EF4-FFF2-40B4-BE49-F238E27FC236}">
                      <a16:creationId xmlns:a16="http://schemas.microsoft.com/office/drawing/2014/main" id="{959A35B8-0953-731C-D967-FF1ECC1D51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3" name="Freeform 97">
                  <a:extLst>
                    <a:ext uri="{FF2B5EF4-FFF2-40B4-BE49-F238E27FC236}">
                      <a16:creationId xmlns:a16="http://schemas.microsoft.com/office/drawing/2014/main" id="{748D3607-2487-6560-1A6C-091A35594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11" name="Group 91">
                <a:extLst>
                  <a:ext uri="{FF2B5EF4-FFF2-40B4-BE49-F238E27FC236}">
                    <a16:creationId xmlns:a16="http://schemas.microsoft.com/office/drawing/2014/main" id="{FF60D04B-98C1-70BD-A8BD-C10CA941EA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78476" y="3810000"/>
                <a:ext cx="445524" cy="711200"/>
                <a:chOff x="2432" y="1328"/>
                <a:chExt cx="906" cy="2075"/>
              </a:xfrm>
            </p:grpSpPr>
            <p:sp>
              <p:nvSpPr>
                <p:cNvPr id="34912" name="Freeform 92">
                  <a:extLst>
                    <a:ext uri="{FF2B5EF4-FFF2-40B4-BE49-F238E27FC236}">
                      <a16:creationId xmlns:a16="http://schemas.microsoft.com/office/drawing/2014/main" id="{BC52D735-4A5D-461C-E60F-72D0054F6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3" name="Freeform 93">
                  <a:extLst>
                    <a:ext uri="{FF2B5EF4-FFF2-40B4-BE49-F238E27FC236}">
                      <a16:creationId xmlns:a16="http://schemas.microsoft.com/office/drawing/2014/main" id="{1B5635E5-3192-0949-D6FE-465F45D60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4" name="Freeform 94">
                  <a:extLst>
                    <a:ext uri="{FF2B5EF4-FFF2-40B4-BE49-F238E27FC236}">
                      <a16:creationId xmlns:a16="http://schemas.microsoft.com/office/drawing/2014/main" id="{404B750E-0BE6-C2A5-BCFE-DFD9A30B7C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5" name="Freeform 95">
                  <a:extLst>
                    <a:ext uri="{FF2B5EF4-FFF2-40B4-BE49-F238E27FC236}">
                      <a16:creationId xmlns:a16="http://schemas.microsoft.com/office/drawing/2014/main" id="{A4F606D9-644B-20B9-36D7-5A35B911C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6" name="Freeform 96">
                  <a:extLst>
                    <a:ext uri="{FF2B5EF4-FFF2-40B4-BE49-F238E27FC236}">
                      <a16:creationId xmlns:a16="http://schemas.microsoft.com/office/drawing/2014/main" id="{9AA6C060-9737-1D01-4C01-E78C4B4B9A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7" name="Freeform 97">
                  <a:extLst>
                    <a:ext uri="{FF2B5EF4-FFF2-40B4-BE49-F238E27FC236}">
                      <a16:creationId xmlns:a16="http://schemas.microsoft.com/office/drawing/2014/main" id="{D624EF94-990D-D13A-8D38-61BD76CA7D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40198" name="Text Box 108">
            <a:extLst>
              <a:ext uri="{FF2B5EF4-FFF2-40B4-BE49-F238E27FC236}">
                <a16:creationId xmlns:a16="http://schemas.microsoft.com/office/drawing/2014/main" id="{4C9034EB-12BD-7E9F-260A-7A0C1362B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061" y="58738"/>
            <a:ext cx="53087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</a:p>
        </p:txBody>
      </p:sp>
    </p:spTree>
    <p:extLst>
      <p:ext uri="{BB962C8B-B14F-4D97-AF65-F5344CB8AC3E}">
        <p14:creationId xmlns:p14="http://schemas.microsoft.com/office/powerpoint/2010/main" val="3749038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295400"/>
            <a:ext cx="7315200" cy="5029200"/>
          </a:xfr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en-US" sz="2000" b="1" dirty="0">
                <a:solidFill>
                  <a:srgbClr val="000000"/>
                </a:solidFill>
                <a:cs typeface="Arial Narrow"/>
              </a:rPr>
              <a:t>public static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b="1" dirty="0" err="1">
                <a:cs typeface="Arial Narrow"/>
              </a:rPr>
              <a:t>boolean</a:t>
            </a:r>
            <a:r>
              <a:rPr lang="en-US" sz="2000" b="1" dirty="0">
                <a:cs typeface="Arial Narrow"/>
              </a:rPr>
              <a:t>  </a:t>
            </a:r>
            <a:r>
              <a:rPr lang="en-US" sz="2000" dirty="0" err="1">
                <a:solidFill>
                  <a:schemeClr val="tx2"/>
                </a:solidFill>
                <a:cs typeface="Arial Narrow"/>
              </a:rPr>
              <a:t>isMatched</a:t>
            </a:r>
            <a:r>
              <a:rPr lang="en-US" sz="2000" dirty="0">
                <a:solidFill>
                  <a:schemeClr val="tx2"/>
                </a:solidFill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(String expression)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{ </a:t>
            </a:r>
            <a:r>
              <a:rPr lang="en-US" sz="2000" dirty="0">
                <a:cs typeface="Arial Narrow"/>
              </a:rPr>
              <a:t>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final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String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opening = "({[";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opening delimiters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b="1" dirty="0">
                <a:cs typeface="Arial Narrow"/>
              </a:rPr>
              <a:t>  final </a:t>
            </a:r>
            <a:r>
              <a:rPr lang="en-US" sz="2000" dirty="0">
                <a:cs typeface="Arial Narrow"/>
              </a:rPr>
              <a:t>String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closing = ")}]";  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respective closing delimiters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Stack&lt;Character&gt; buffer =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new</a:t>
            </a:r>
            <a:r>
              <a:rPr lang="en-US" sz="2000" dirty="0">
                <a:cs typeface="Arial Narrow"/>
              </a:rPr>
              <a:t> </a:t>
            </a:r>
            <a:r>
              <a:rPr lang="en-US" sz="2000" dirty="0" err="1">
                <a:cs typeface="Arial Narrow"/>
              </a:rPr>
              <a:t>LinkedStack</a:t>
            </a:r>
            <a:r>
              <a:rPr lang="en-US" sz="2000" dirty="0">
                <a:cs typeface="Arial Narrow"/>
              </a:rPr>
              <a:t>&lt;&gt;( );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for</a:t>
            </a:r>
            <a:r>
              <a:rPr lang="en-US" sz="2000" dirty="0">
                <a:cs typeface="Arial Narrow"/>
              </a:rPr>
              <a:t>  (char c : </a:t>
            </a:r>
            <a:r>
              <a:rPr lang="en-US" sz="2000" dirty="0" err="1">
                <a:cs typeface="Arial Narrow"/>
              </a:rPr>
              <a:t>expression.toCharArray</a:t>
            </a:r>
            <a:r>
              <a:rPr lang="en-US" sz="2000" dirty="0">
                <a:cs typeface="Arial Narrow"/>
              </a:rPr>
              <a:t>( )) 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{</a:t>
            </a:r>
            <a:r>
              <a:rPr lang="en-US" sz="2000" dirty="0">
                <a:cs typeface="Arial Narrow"/>
              </a:rPr>
              <a:t> 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</a:t>
            </a:r>
            <a:r>
              <a:rPr lang="en-US" sz="2000" b="1" dirty="0">
                <a:cs typeface="Arial Narrow"/>
              </a:rPr>
              <a:t>   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if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(</a:t>
            </a:r>
            <a:r>
              <a:rPr lang="en-US" sz="2000" dirty="0" err="1">
                <a:cs typeface="Arial Narrow"/>
              </a:rPr>
              <a:t>opening.indexOf</a:t>
            </a:r>
            <a:r>
              <a:rPr lang="en-US" sz="2000" dirty="0">
                <a:cs typeface="Arial Narrow"/>
              </a:rPr>
              <a:t>(c) != −1)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this is a left delimiter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      	</a:t>
            </a:r>
            <a:r>
              <a:rPr lang="en-US" sz="2000" dirty="0" err="1">
                <a:cs typeface="Arial Narrow"/>
              </a:rPr>
              <a:t>buffer.push</a:t>
            </a:r>
            <a:r>
              <a:rPr lang="en-US" sz="2000" dirty="0">
                <a:cs typeface="Arial Narrow"/>
              </a:rPr>
              <a:t>(c);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 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else if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(</a:t>
            </a:r>
            <a:r>
              <a:rPr lang="en-US" sz="2000" dirty="0" err="1">
                <a:cs typeface="Arial Narrow"/>
              </a:rPr>
              <a:t>closing.indexOf</a:t>
            </a:r>
            <a:r>
              <a:rPr lang="en-US" sz="2000" dirty="0">
                <a:cs typeface="Arial Narrow"/>
              </a:rPr>
              <a:t>(c) != −1)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{</a:t>
            </a:r>
            <a:r>
              <a:rPr lang="en-US" sz="2000" dirty="0">
                <a:cs typeface="Arial Narrow"/>
              </a:rPr>
              <a:t>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this is a right delimiter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</a:t>
            </a:r>
            <a:r>
              <a:rPr lang="en-US" sz="2000" b="1" dirty="0">
                <a:cs typeface="Arial Narrow"/>
              </a:rPr>
              <a:t> 	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if</a:t>
            </a:r>
            <a:r>
              <a:rPr lang="en-US" sz="2000" b="1" dirty="0">
                <a:cs typeface="Arial Narrow"/>
              </a:rPr>
              <a:t> </a:t>
            </a:r>
            <a:r>
              <a:rPr lang="en-US" sz="2000" dirty="0">
                <a:cs typeface="Arial Narrow"/>
              </a:rPr>
              <a:t>(</a:t>
            </a:r>
            <a:r>
              <a:rPr lang="en-US" sz="2000" dirty="0" err="1">
                <a:cs typeface="Arial Narrow"/>
              </a:rPr>
              <a:t>buffer.isEmpty</a:t>
            </a:r>
            <a:r>
              <a:rPr lang="en-US" sz="2000" dirty="0">
                <a:cs typeface="Arial Narrow"/>
              </a:rPr>
              <a:t>( )) 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nothing to match with</a:t>
            </a:r>
          </a:p>
          <a:p>
            <a:pPr marL="0" indent="0" defTabSz="719138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  		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return</a:t>
            </a:r>
            <a:r>
              <a:rPr lang="en-US" sz="2000" dirty="0">
                <a:cs typeface="Arial Narrow"/>
              </a:rPr>
              <a:t> false;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	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if</a:t>
            </a:r>
            <a:r>
              <a:rPr lang="en-US" sz="2000" dirty="0">
                <a:cs typeface="Arial Narrow"/>
              </a:rPr>
              <a:t> (</a:t>
            </a:r>
            <a:r>
              <a:rPr lang="en-US" sz="2000" dirty="0" err="1">
                <a:cs typeface="Arial Narrow"/>
              </a:rPr>
              <a:t>closing.indexOf</a:t>
            </a:r>
            <a:r>
              <a:rPr lang="en-US" sz="2000" dirty="0">
                <a:cs typeface="Arial Narrow"/>
              </a:rPr>
              <a:t>(c) != </a:t>
            </a:r>
            <a:r>
              <a:rPr lang="en-US" sz="2000" dirty="0" err="1">
                <a:cs typeface="Arial Narrow"/>
              </a:rPr>
              <a:t>opening.indexOf</a:t>
            </a:r>
            <a:r>
              <a:rPr lang="en-US" sz="2000" dirty="0">
                <a:cs typeface="Arial Narrow"/>
              </a:rPr>
              <a:t>(</a:t>
            </a:r>
            <a:r>
              <a:rPr lang="en-US" sz="2000" dirty="0" err="1">
                <a:cs typeface="Arial Narrow"/>
              </a:rPr>
              <a:t>buffer.pop</a:t>
            </a:r>
            <a:r>
              <a:rPr lang="en-US" sz="2000" dirty="0">
                <a:cs typeface="Arial Narrow"/>
              </a:rPr>
              <a:t>( )))</a:t>
            </a:r>
          </a:p>
          <a:p>
            <a:pPr marL="0" indent="0" defTabSz="719138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    		</a:t>
            </a:r>
            <a:r>
              <a:rPr lang="en-US" sz="2000" b="1" dirty="0">
                <a:cs typeface="Arial Narrow"/>
              </a:rPr>
              <a:t>return</a:t>
            </a:r>
            <a:r>
              <a:rPr lang="en-US" sz="2000" dirty="0">
                <a:cs typeface="Arial Narrow"/>
              </a:rPr>
              <a:t> false; 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mismatched delimiter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  }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solidFill>
                  <a:srgbClr val="000000"/>
                </a:solidFill>
                <a:cs typeface="Arial Narrow"/>
              </a:rPr>
              <a:t>   }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cs typeface="Arial Narrow"/>
              </a:rPr>
              <a:t>  </a:t>
            </a:r>
            <a:r>
              <a:rPr lang="en-US" sz="2000" b="1" dirty="0">
                <a:solidFill>
                  <a:srgbClr val="000000"/>
                </a:solidFill>
                <a:cs typeface="Arial Narrow"/>
              </a:rPr>
              <a:t>return </a:t>
            </a:r>
            <a:r>
              <a:rPr lang="en-US" sz="2000" dirty="0">
                <a:solidFill>
                  <a:srgbClr val="000000"/>
                </a:solidFill>
                <a:cs typeface="Arial Narrow"/>
              </a:rPr>
              <a:t> </a:t>
            </a:r>
            <a:r>
              <a:rPr lang="en-US" sz="2000" dirty="0" err="1">
                <a:cs typeface="Arial Narrow"/>
              </a:rPr>
              <a:t>buffer.isEmpty</a:t>
            </a:r>
            <a:r>
              <a:rPr lang="en-US" sz="2000" dirty="0">
                <a:cs typeface="Arial Narrow"/>
              </a:rPr>
              <a:t>( );</a:t>
            </a:r>
            <a:r>
              <a:rPr lang="en-US" sz="2000" dirty="0">
                <a:solidFill>
                  <a:srgbClr val="577052"/>
                </a:solidFill>
                <a:cs typeface="Arial Narrow"/>
              </a:rPr>
              <a:t>  </a:t>
            </a:r>
            <a:r>
              <a:rPr lang="en-US" sz="2000" dirty="0">
                <a:solidFill>
                  <a:srgbClr val="C00000"/>
                </a:solidFill>
                <a:cs typeface="Arial Narrow"/>
              </a:rPr>
              <a:t>// were all opening delimiters matched?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>
                <a:solidFill>
                  <a:srgbClr val="000000"/>
                </a:solidFill>
                <a:cs typeface="Arial Narrow"/>
              </a:rPr>
              <a:t>}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>
                <a:solidFill>
                  <a:prstClr val="black"/>
                </a:solidFill>
              </a:rPr>
              <a:t>Andranik</a:t>
            </a:r>
            <a:r>
              <a:rPr lang="en-US" dirty="0">
                <a:solidFill>
                  <a:prstClr val="black"/>
                </a:solidFill>
              </a:rPr>
              <a:t> </a:t>
            </a:r>
            <a:r>
              <a:rPr lang="en-US" dirty="0" err="1">
                <a:solidFill>
                  <a:prstClr val="black"/>
                </a:solidFill>
              </a:rPr>
              <a:t>Mirzaian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A9CF00-2E40-4B4F-9F53-DC88D6343B94}" type="slidenum">
              <a:rPr lang="en-US" smtClean="0">
                <a:solidFill>
                  <a:prstClr val="black"/>
                </a:solidFill>
              </a:rPr>
              <a:pPr/>
              <a:t>170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</p:spTree>
    <p:extLst>
      <p:ext uri="{BB962C8B-B14F-4D97-AF65-F5344CB8AC3E}">
        <p14:creationId xmlns:p14="http://schemas.microsoft.com/office/powerpoint/2010/main" val="3659042554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3414713" y="3352800"/>
            <a:ext cx="384175" cy="304800"/>
            <a:chOff x="3200400" y="889000"/>
            <a:chExt cx="1566863" cy="787401"/>
          </a:xfrm>
        </p:grpSpPr>
        <p:cxnSp>
          <p:nvCxnSpPr>
            <p:cNvPr id="42004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5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3" name="Rectangle 92"/>
          <p:cNvSpPr/>
          <p:nvPr/>
        </p:nvSpPr>
        <p:spPr>
          <a:xfrm>
            <a:off x="1143000" y="1412875"/>
            <a:ext cx="3360215" cy="33239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begin </a:t>
            </a:r>
            <a:r>
              <a:rPr lang="en-US" i="0" dirty="0" err="1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Alg</a:t>
            </a:r>
            <a:endParaRPr lang="en-US" i="0" dirty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  <a:p>
            <a:pPr lvl="1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x = 5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begin loop</a:t>
            </a:r>
          </a:p>
          <a:p>
            <a:pPr lvl="2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x = ( [ { 3 } ] )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exit loop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return x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i="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end </a:t>
            </a:r>
            <a:r>
              <a:rPr lang="en-US" i="0" dirty="0" err="1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Alg</a:t>
            </a:r>
            <a:endParaRPr lang="en-US" i="0" dirty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5953125" y="2965450"/>
            <a:ext cx="1200150" cy="523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Linked</a:t>
            </a:r>
            <a:endParaRPr 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grpSp>
        <p:nvGrpSpPr>
          <p:cNvPr id="3" name="Group 79"/>
          <p:cNvGrpSpPr>
            <a:grpSpLocks/>
          </p:cNvGrpSpPr>
          <p:nvPr/>
        </p:nvGrpSpPr>
        <p:grpSpPr bwMode="auto">
          <a:xfrm rot="-5400000">
            <a:off x="3066257" y="1886743"/>
            <a:ext cx="2590800" cy="2627313"/>
            <a:chOff x="3200400" y="889000"/>
            <a:chExt cx="1566863" cy="787401"/>
          </a:xfrm>
        </p:grpSpPr>
        <p:cxnSp>
          <p:nvCxnSpPr>
            <p:cNvPr id="42002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3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79"/>
          <p:cNvGrpSpPr>
            <a:grpSpLocks/>
          </p:cNvGrpSpPr>
          <p:nvPr/>
        </p:nvGrpSpPr>
        <p:grpSpPr bwMode="auto">
          <a:xfrm rot="-5400000">
            <a:off x="4102100" y="2755900"/>
            <a:ext cx="808038" cy="935038"/>
            <a:chOff x="3200400" y="889000"/>
            <a:chExt cx="1566863" cy="787401"/>
          </a:xfrm>
        </p:grpSpPr>
        <p:cxnSp>
          <p:nvCxnSpPr>
            <p:cNvPr id="42000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1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79"/>
          <p:cNvGrpSpPr>
            <a:grpSpLocks/>
          </p:cNvGrpSpPr>
          <p:nvPr/>
        </p:nvGrpSpPr>
        <p:grpSpPr bwMode="auto">
          <a:xfrm>
            <a:off x="3124200" y="3352800"/>
            <a:ext cx="914400" cy="609600"/>
            <a:chOff x="3200400" y="889000"/>
            <a:chExt cx="1566863" cy="787401"/>
          </a:xfrm>
        </p:grpSpPr>
        <p:cxnSp>
          <p:nvCxnSpPr>
            <p:cNvPr id="41998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9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79"/>
          <p:cNvGrpSpPr>
            <a:grpSpLocks/>
          </p:cNvGrpSpPr>
          <p:nvPr/>
        </p:nvGrpSpPr>
        <p:grpSpPr bwMode="auto">
          <a:xfrm>
            <a:off x="2895600" y="3352800"/>
            <a:ext cx="1371600" cy="838200"/>
            <a:chOff x="3200400" y="889000"/>
            <a:chExt cx="1566863" cy="787401"/>
          </a:xfrm>
        </p:grpSpPr>
        <p:cxnSp>
          <p:nvCxnSpPr>
            <p:cNvPr id="41996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7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3810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</p:spTree>
    <p:extLst>
      <p:ext uri="{BB962C8B-B14F-4D97-AF65-F5344CB8AC3E}">
        <p14:creationId xmlns:p14="http://schemas.microsoft.com/office/powerpoint/2010/main" val="2472500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/>
      <p:bldP spid="20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38" y="2354373"/>
            <a:ext cx="4267200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38" y="734206"/>
            <a:ext cx="2667000" cy="149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9" name="Text Box 25"/>
          <p:cNvSpPr txBox="1">
            <a:spLocks noChangeArrowheads="1"/>
          </p:cNvSpPr>
          <p:nvPr/>
        </p:nvSpPr>
        <p:spPr bwMode="auto">
          <a:xfrm>
            <a:off x="6581775" y="457200"/>
            <a:ext cx="66833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en-US" sz="2000">
                <a:latin typeface="Times New Roman" pitchFamily="18" charset="0"/>
                <a:sym typeface="Symbol" pitchFamily="18" charset="2"/>
              </a:rPr>
              <a:t></a:t>
            </a:r>
            <a:r>
              <a:rPr lang="en-US" altLang="en-US" sz="2000">
                <a:latin typeface="Times New Roman" pitchFamily="18" charset="0"/>
              </a:rPr>
              <a:t>Op</a:t>
            </a:r>
            <a:r>
              <a:rPr lang="en-US" altLang="en-US" sz="2000">
                <a:latin typeface="Times New Roman" pitchFamily="18" charset="0"/>
                <a:sym typeface="Symbol" pitchFamily="18" charset="2"/>
              </a:rPr>
              <a:t></a:t>
            </a:r>
            <a:endParaRPr lang="en-US" altLang="en-US" sz="2000">
              <a:latin typeface="Times New Roman" pitchFamily="18" charset="0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6570663" y="842963"/>
            <a:ext cx="668337" cy="558800"/>
            <a:chOff x="6570663" y="1071563"/>
            <a:chExt cx="668337" cy="558800"/>
          </a:xfrm>
        </p:grpSpPr>
        <p:sp>
          <p:nvSpPr>
            <p:cNvPr id="14376" name="Text Box 25"/>
            <p:cNvSpPr txBox="1">
              <a:spLocks noChangeArrowheads="1"/>
            </p:cNvSpPr>
            <p:nvPr/>
          </p:nvSpPr>
          <p:spPr bwMode="auto">
            <a:xfrm>
              <a:off x="6570663" y="1230313"/>
              <a:ext cx="668337" cy="4000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</a:t>
              </a:r>
              <a:r>
                <a:rPr lang="en-US" altLang="en-US" sz="2000">
                  <a:latin typeface="Times New Roman" pitchFamily="18" charset="0"/>
                </a:rPr>
                <a:t>If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77" name="Line 27"/>
            <p:cNvSpPr>
              <a:spLocks noChangeShapeType="1"/>
            </p:cNvSpPr>
            <p:nvPr/>
          </p:nvSpPr>
          <p:spPr bwMode="auto">
            <a:xfrm flipH="1">
              <a:off x="6883400" y="1071563"/>
              <a:ext cx="0" cy="22383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672138" y="1371600"/>
            <a:ext cx="2651125" cy="547688"/>
            <a:chOff x="5671857" y="1600200"/>
            <a:chExt cx="2651688" cy="547748"/>
          </a:xfrm>
        </p:grpSpPr>
        <p:sp>
          <p:nvSpPr>
            <p:cNvPr id="14374" name="Text Box 25"/>
            <p:cNvSpPr txBox="1">
              <a:spLocks noChangeArrowheads="1"/>
            </p:cNvSpPr>
            <p:nvPr/>
          </p:nvSpPr>
          <p:spPr bwMode="auto">
            <a:xfrm>
              <a:off x="5671857" y="1747838"/>
              <a:ext cx="265168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</a:rPr>
                <a:t>if (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Boolean</a:t>
              </a: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) then 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Op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75" name="Line 27"/>
            <p:cNvSpPr>
              <a:spLocks noChangeShapeType="1"/>
            </p:cNvSpPr>
            <p:nvPr/>
          </p:nvSpPr>
          <p:spPr bwMode="auto">
            <a:xfrm flipH="1">
              <a:off x="6897688" y="1600200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95975" y="1895475"/>
            <a:ext cx="1495425" cy="619125"/>
            <a:chOff x="5895478" y="2123502"/>
            <a:chExt cx="1495922" cy="619758"/>
          </a:xfrm>
        </p:grpSpPr>
        <p:sp>
          <p:nvSpPr>
            <p:cNvPr id="14372" name="Text Box 25"/>
            <p:cNvSpPr txBox="1">
              <a:spLocks noChangeArrowheads="1"/>
            </p:cNvSpPr>
            <p:nvPr/>
          </p:nvSpPr>
          <p:spPr bwMode="auto">
            <a:xfrm>
              <a:off x="5895478" y="2343150"/>
              <a:ext cx="1495922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Equ</a:t>
              </a: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=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Equ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73" name="Line 27"/>
            <p:cNvSpPr>
              <a:spLocks noChangeShapeType="1"/>
            </p:cNvSpPr>
            <p:nvPr/>
          </p:nvSpPr>
          <p:spPr bwMode="auto">
            <a:xfrm flipH="1">
              <a:off x="6575234" y="2123502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5246688" y="2495550"/>
            <a:ext cx="2830512" cy="628650"/>
            <a:chOff x="5246115" y="2743260"/>
            <a:chExt cx="2831085" cy="628650"/>
          </a:xfrm>
        </p:grpSpPr>
        <p:sp>
          <p:nvSpPr>
            <p:cNvPr id="14368" name="Text Box 25"/>
            <p:cNvSpPr txBox="1">
              <a:spLocks noChangeArrowheads="1"/>
            </p:cNvSpPr>
            <p:nvPr/>
          </p:nvSpPr>
          <p:spPr bwMode="auto">
            <a:xfrm>
              <a:off x="5246115" y="2968275"/>
              <a:ext cx="891334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Term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9" name="Text Box 25"/>
            <p:cNvSpPr txBox="1">
              <a:spLocks noChangeArrowheads="1"/>
            </p:cNvSpPr>
            <p:nvPr/>
          </p:nvSpPr>
          <p:spPr bwMode="auto">
            <a:xfrm>
              <a:off x="6458102" y="2971800"/>
              <a:ext cx="161909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Term+Equ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70" name="Line 27"/>
            <p:cNvSpPr>
              <a:spLocks noChangeShapeType="1"/>
            </p:cNvSpPr>
            <p:nvPr/>
          </p:nvSpPr>
          <p:spPr bwMode="auto">
            <a:xfrm flipH="1">
              <a:off x="5889144" y="2743260"/>
              <a:ext cx="278293" cy="29997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71" name="Line 27"/>
            <p:cNvSpPr>
              <a:spLocks noChangeShapeType="1"/>
            </p:cNvSpPr>
            <p:nvPr/>
          </p:nvSpPr>
          <p:spPr bwMode="auto">
            <a:xfrm>
              <a:off x="7010400" y="2747962"/>
              <a:ext cx="211138" cy="29527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5815013" y="3128963"/>
            <a:ext cx="1855787" cy="550862"/>
            <a:chOff x="5814230" y="3357562"/>
            <a:chExt cx="1856341" cy="550672"/>
          </a:xfrm>
        </p:grpSpPr>
        <p:sp>
          <p:nvSpPr>
            <p:cNvPr id="14366" name="Text Box 25"/>
            <p:cNvSpPr txBox="1">
              <a:spLocks noChangeArrowheads="1"/>
            </p:cNvSpPr>
            <p:nvPr/>
          </p:nvSpPr>
          <p:spPr bwMode="auto">
            <a:xfrm>
              <a:off x="5814230" y="3508124"/>
              <a:ext cx="185634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Factor</a:t>
              </a: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</a:t>
              </a: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Term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7" name="Line 27"/>
            <p:cNvSpPr>
              <a:spLocks noChangeShapeType="1"/>
            </p:cNvSpPr>
            <p:nvPr/>
          </p:nvSpPr>
          <p:spPr bwMode="auto">
            <a:xfrm flipH="1">
              <a:off x="6883400" y="3357562"/>
              <a:ext cx="5080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7664450" y="3133725"/>
            <a:ext cx="892175" cy="523875"/>
            <a:chOff x="7665100" y="3362324"/>
            <a:chExt cx="891334" cy="523876"/>
          </a:xfrm>
        </p:grpSpPr>
        <p:sp>
          <p:nvSpPr>
            <p:cNvPr id="14364" name="Text Box 25"/>
            <p:cNvSpPr txBox="1">
              <a:spLocks noChangeArrowheads="1"/>
            </p:cNvSpPr>
            <p:nvPr/>
          </p:nvSpPr>
          <p:spPr bwMode="auto">
            <a:xfrm>
              <a:off x="7665100" y="3486090"/>
              <a:ext cx="891334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Term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5" name="Line 27"/>
            <p:cNvSpPr>
              <a:spLocks noChangeShapeType="1"/>
            </p:cNvSpPr>
            <p:nvPr/>
          </p:nvSpPr>
          <p:spPr bwMode="auto">
            <a:xfrm>
              <a:off x="7772400" y="3362324"/>
              <a:ext cx="211138" cy="21907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4800600" y="3106738"/>
            <a:ext cx="3948113" cy="1104900"/>
            <a:chOff x="4800600" y="3335588"/>
            <a:chExt cx="3948277" cy="1105127"/>
          </a:xfrm>
        </p:grpSpPr>
        <p:sp>
          <p:nvSpPr>
            <p:cNvPr id="14358" name="Text Box 25"/>
            <p:cNvSpPr txBox="1">
              <a:spLocks noChangeArrowheads="1"/>
            </p:cNvSpPr>
            <p:nvPr/>
          </p:nvSpPr>
          <p:spPr bwMode="auto">
            <a:xfrm>
              <a:off x="4800600" y="3507205"/>
              <a:ext cx="1008609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Factor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59" name="Text Box 25"/>
            <p:cNvSpPr txBox="1">
              <a:spLocks noChangeArrowheads="1"/>
            </p:cNvSpPr>
            <p:nvPr/>
          </p:nvSpPr>
          <p:spPr bwMode="auto">
            <a:xfrm>
              <a:off x="6774808" y="4040605"/>
              <a:ext cx="1008609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Factor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0" name="Text Box 25"/>
            <p:cNvSpPr txBox="1">
              <a:spLocks noChangeArrowheads="1"/>
            </p:cNvSpPr>
            <p:nvPr/>
          </p:nvSpPr>
          <p:spPr bwMode="auto">
            <a:xfrm>
              <a:off x="7740268" y="3994532"/>
              <a:ext cx="1008609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latin typeface="Times New Roman" pitchFamily="18" charset="0"/>
                  <a:sym typeface="Symbol" pitchFamily="18" charset="2"/>
                </a:rPr>
                <a:t>Factor</a:t>
              </a:r>
              <a:endParaRPr lang="en-US" altLang="en-US" sz="2000">
                <a:latin typeface="Times New Roman" pitchFamily="18" charset="0"/>
              </a:endParaRPr>
            </a:p>
          </p:txBody>
        </p:sp>
        <p:sp>
          <p:nvSpPr>
            <p:cNvPr id="14361" name="Line 27"/>
            <p:cNvSpPr>
              <a:spLocks noChangeShapeType="1"/>
            </p:cNvSpPr>
            <p:nvPr/>
          </p:nvSpPr>
          <p:spPr bwMode="auto">
            <a:xfrm flipH="1">
              <a:off x="5334000" y="3335588"/>
              <a:ext cx="278293" cy="29997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62" name="Line 27"/>
            <p:cNvSpPr>
              <a:spLocks noChangeShapeType="1"/>
            </p:cNvSpPr>
            <p:nvPr/>
          </p:nvSpPr>
          <p:spPr bwMode="auto">
            <a:xfrm flipH="1">
              <a:off x="7250017" y="3879945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63" name="Line 27"/>
            <p:cNvSpPr>
              <a:spLocks noChangeShapeType="1"/>
            </p:cNvSpPr>
            <p:nvPr/>
          </p:nvSpPr>
          <p:spPr bwMode="auto">
            <a:xfrm flipH="1">
              <a:off x="8153400" y="3843051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5073650" y="3733800"/>
            <a:ext cx="3257550" cy="1095375"/>
            <a:chOff x="5073268" y="3887375"/>
            <a:chExt cx="3257143" cy="1095752"/>
          </a:xfrm>
        </p:grpSpPr>
        <p:sp>
          <p:nvSpPr>
            <p:cNvPr id="14350" name="Text Box 25"/>
            <p:cNvSpPr txBox="1">
              <a:spLocks noChangeArrowheads="1"/>
            </p:cNvSpPr>
            <p:nvPr/>
          </p:nvSpPr>
          <p:spPr bwMode="auto">
            <a:xfrm>
              <a:off x="5073268" y="4574412"/>
              <a:ext cx="31290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y</a:t>
              </a:r>
              <a:endParaRPr lang="en-US" altLang="en-US" sz="20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  <p:sp>
          <p:nvSpPr>
            <p:cNvPr id="14351" name="Text Box 25"/>
            <p:cNvSpPr txBox="1">
              <a:spLocks noChangeArrowheads="1"/>
            </p:cNvSpPr>
            <p:nvPr/>
          </p:nvSpPr>
          <p:spPr bwMode="auto">
            <a:xfrm>
              <a:off x="7081071" y="4583017"/>
              <a:ext cx="31290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x</a:t>
              </a:r>
              <a:endParaRPr lang="en-US" altLang="en-US" sz="20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  <p:sp>
          <p:nvSpPr>
            <p:cNvPr id="14352" name="Text Box 25"/>
            <p:cNvSpPr txBox="1">
              <a:spLocks noChangeArrowheads="1"/>
            </p:cNvSpPr>
            <p:nvPr/>
          </p:nvSpPr>
          <p:spPr bwMode="auto">
            <a:xfrm>
              <a:off x="8017505" y="4572000"/>
              <a:ext cx="31290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7</a:t>
              </a:r>
              <a:endParaRPr lang="en-US" altLang="en-US" sz="20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  <p:sp>
          <p:nvSpPr>
            <p:cNvPr id="14353" name="Line 27"/>
            <p:cNvSpPr>
              <a:spLocks noChangeShapeType="1"/>
            </p:cNvSpPr>
            <p:nvPr/>
          </p:nvSpPr>
          <p:spPr bwMode="auto">
            <a:xfrm flipH="1">
              <a:off x="8197468" y="4380294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54" name="Line 27"/>
            <p:cNvSpPr>
              <a:spLocks noChangeShapeType="1"/>
            </p:cNvSpPr>
            <p:nvPr/>
          </p:nvSpPr>
          <p:spPr bwMode="auto">
            <a:xfrm flipH="1">
              <a:off x="7227983" y="4419600"/>
              <a:ext cx="0" cy="22383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55" name="Line 27"/>
            <p:cNvSpPr>
              <a:spLocks noChangeShapeType="1"/>
            </p:cNvSpPr>
            <p:nvPr/>
          </p:nvSpPr>
          <p:spPr bwMode="auto">
            <a:xfrm flipH="1">
              <a:off x="6324600" y="3921919"/>
              <a:ext cx="0" cy="72777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56" name="Line 27"/>
            <p:cNvSpPr>
              <a:spLocks noChangeShapeType="1"/>
            </p:cNvSpPr>
            <p:nvPr/>
          </p:nvSpPr>
          <p:spPr bwMode="auto">
            <a:xfrm flipH="1">
              <a:off x="5224749" y="3887375"/>
              <a:ext cx="0" cy="72777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4357" name="Text Box 25"/>
            <p:cNvSpPr txBox="1">
              <a:spLocks noChangeArrowheads="1"/>
            </p:cNvSpPr>
            <p:nvPr/>
          </p:nvSpPr>
          <p:spPr bwMode="auto">
            <a:xfrm>
              <a:off x="6186128" y="4549966"/>
              <a:ext cx="312907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2000">
                  <a:solidFill>
                    <a:srgbClr val="FF00FF"/>
                  </a:solidFill>
                  <a:latin typeface="Times New Roman" pitchFamily="18" charset="0"/>
                  <a:sym typeface="Symbol" pitchFamily="18" charset="2"/>
                </a:rPr>
                <a:t>3</a:t>
              </a:r>
              <a:endParaRPr lang="en-US" altLang="en-US" sz="2000">
                <a:solidFill>
                  <a:srgbClr val="FF00FF"/>
                </a:solidFill>
                <a:latin typeface="Times New Roman" pitchFamily="18" charset="0"/>
              </a:endParaRPr>
            </a:p>
          </p:txBody>
        </p:sp>
      </p:grpSp>
      <p:sp>
        <p:nvSpPr>
          <p:cNvPr id="4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/>
              <a:t>Parsing with a Stack</a:t>
            </a:r>
          </a:p>
        </p:txBody>
      </p:sp>
    </p:spTree>
    <p:extLst>
      <p:ext uri="{BB962C8B-B14F-4D97-AF65-F5344CB8AC3E}">
        <p14:creationId xmlns:p14="http://schemas.microsoft.com/office/powerpoint/2010/main" val="1543855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9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Title 1"/>
          <p:cNvSpPr>
            <a:spLocks noGrp="1"/>
          </p:cNvSpPr>
          <p:nvPr>
            <p:ph type="title"/>
          </p:nvPr>
        </p:nvSpPr>
        <p:spPr>
          <a:xfrm>
            <a:off x="228600" y="158750"/>
            <a:ext cx="8610600" cy="1143000"/>
          </a:xfrm>
        </p:spPr>
        <p:txBody>
          <a:bodyPr/>
          <a:lstStyle/>
          <a:p>
            <a:r>
              <a:rPr lang="en-CA" altLang="en-US"/>
              <a:t>Contracts, Assertions, and Invariants</a:t>
            </a:r>
            <a:br>
              <a:rPr lang="en-CA" altLang="en-US"/>
            </a:br>
            <a:endParaRPr lang="en-US" altLang="en-US"/>
          </a:p>
        </p:txBody>
      </p:sp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762000" y="1219200"/>
            <a:ext cx="8001000" cy="397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CA" altLang="en-US" sz="2800" i="0"/>
              <a:t>Clear </a:t>
            </a:r>
            <a:r>
              <a:rPr lang="en-CA" altLang="en-US" sz="2800" i="0">
                <a:solidFill>
                  <a:schemeClr val="tx2"/>
                </a:solidFill>
              </a:rPr>
              <a:t>pre</a:t>
            </a:r>
            <a:r>
              <a:rPr lang="en-CA" altLang="en-US" sz="2800" i="0"/>
              <a:t> and </a:t>
            </a:r>
            <a:r>
              <a:rPr lang="en-CA" altLang="en-US" sz="2800" i="0">
                <a:solidFill>
                  <a:schemeClr val="tx2"/>
                </a:solidFill>
              </a:rPr>
              <a:t>post conditions </a:t>
            </a:r>
            <a:r>
              <a:rPr lang="en-CA" altLang="en-US" sz="2800" i="0"/>
              <a:t>separate out the responsibility of a routine or class and its user.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Assertions</a:t>
            </a:r>
            <a:r>
              <a:rPr lang="en-CA" altLang="en-US" sz="2800" i="0"/>
              <a:t> state assumptions about what is true at a point in a computation.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System, Data Structure, and Loop Invariants </a:t>
            </a:r>
            <a:r>
              <a:rPr lang="en-CA" altLang="en-US" sz="2800" i="0"/>
              <a:t>draw a picture of what must be maintained through out time </a:t>
            </a:r>
            <a:r>
              <a:rPr lang="en-CA" altLang="en-US" sz="2800" i="0">
                <a:cs typeface="Times New Roman" pitchFamily="18" charset="0"/>
              </a:rPr>
              <a:t>while making progress.</a:t>
            </a:r>
            <a:br>
              <a:rPr lang="en-CA" altLang="en-US" sz="2800" i="0"/>
            </a:br>
            <a:endParaRPr lang="en-CA" altLang="en-US" sz="28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082" name="Group 2"/>
          <p:cNvGrpSpPr>
            <a:grpSpLocks/>
          </p:cNvGrpSpPr>
          <p:nvPr/>
        </p:nvGrpSpPr>
        <p:grpSpPr bwMode="auto">
          <a:xfrm flipH="1">
            <a:off x="8075613" y="517525"/>
            <a:ext cx="898525" cy="1920875"/>
            <a:chOff x="864" y="465"/>
            <a:chExt cx="1046" cy="2358"/>
          </a:xfrm>
        </p:grpSpPr>
        <p:grpSp>
          <p:nvGrpSpPr>
            <p:cNvPr id="205841" name="Group 3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205844" name="Group 4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205846" name="Group 5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205853" name="Freeform 6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4" name="Freeform 7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5" name="Freeform 8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6" name="Freeform 9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7" name="Freeform 10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8" name="Freeform 11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05859" name="Group 12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05860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1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2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3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05847" name="Group 17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851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  <p:sp>
                <p:nvSpPr>
                  <p:cNvPr id="205852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</p:grpSp>
            <p:grpSp>
              <p:nvGrpSpPr>
                <p:cNvPr id="205848" name="Group 20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849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  <p:sp>
                <p:nvSpPr>
                  <p:cNvPr id="205850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</p:grpSp>
          </p:grpSp>
          <p:sp>
            <p:nvSpPr>
              <p:cNvPr id="205845" name="Oval 23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/>
              </a:p>
            </p:txBody>
          </p:sp>
        </p:grpSp>
        <p:sp>
          <p:nvSpPr>
            <p:cNvPr id="205842" name="Freeform 24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3" name="Freeform 25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2083" name="AutoShape 26"/>
          <p:cNvSpPr>
            <a:spLocks noChangeArrowheads="1"/>
          </p:cNvSpPr>
          <p:nvPr/>
        </p:nvSpPr>
        <p:spPr bwMode="auto">
          <a:xfrm>
            <a:off x="269875" y="808038"/>
            <a:ext cx="7213600" cy="1654175"/>
          </a:xfrm>
          <a:prstGeom prst="wedgeRoundRectCallout">
            <a:avLst>
              <a:gd name="adj1" fmla="val 61713"/>
              <a:gd name="adj2" fmla="val -16329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i="0"/>
              <a:t>Dude! You have been teaching 3101 too long.</a:t>
            </a:r>
            <a:br>
              <a:rPr lang="en-US" altLang="en-US" sz="2800" i="0"/>
            </a:br>
            <a:r>
              <a:rPr lang="en-US" altLang="en-US" sz="2800" i="0"/>
              <a:t>This is not an course on Algorithms,</a:t>
            </a:r>
            <a:br>
              <a:rPr lang="en-US" altLang="en-US" sz="2800" i="0"/>
            </a:br>
            <a:r>
              <a:rPr lang="en-US" altLang="en-US" sz="2800" i="0"/>
              <a:t>but on Data Structures!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2800" i="0"/>
          </a:p>
        </p:txBody>
      </p:sp>
      <p:sp>
        <p:nvSpPr>
          <p:cNvPr id="20582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65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275" y="4602163"/>
            <a:ext cx="1392238" cy="189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AutoShape 10"/>
          <p:cNvSpPr>
            <a:spLocks noChangeArrowheads="1"/>
          </p:cNvSpPr>
          <p:nvPr/>
        </p:nvSpPr>
        <p:spPr bwMode="auto">
          <a:xfrm>
            <a:off x="1489075" y="2514600"/>
            <a:ext cx="7578725" cy="4343400"/>
          </a:xfrm>
          <a:prstGeom prst="wedgeRectCallout">
            <a:avLst>
              <a:gd name="adj1" fmla="val -54939"/>
              <a:gd name="adj2" fmla="val 822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/>
              <a:t>The importance of </a:t>
            </a:r>
            <a:r>
              <a:rPr lang="en-CA" altLang="en-US" sz="2800" i="0" dirty="0">
                <a:solidFill>
                  <a:schemeClr val="tx2"/>
                </a:solidFill>
              </a:rPr>
              <a:t>invariants </a:t>
            </a:r>
            <a:r>
              <a:rPr lang="en-CA" altLang="en-US" sz="2800" i="0" dirty="0"/>
              <a:t>is the same.</a:t>
            </a:r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endParaRPr lang="en-CA" altLang="en-US" sz="1200" i="0" dirty="0"/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/>
              <a:t>Differences: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CA" altLang="en-US" sz="2800" i="0" dirty="0"/>
              <a:t>An algorithm must terminate with an answer,</a:t>
            </a:r>
            <a:br>
              <a:rPr lang="en-CA" altLang="en-US" sz="2800" i="0" dirty="0"/>
            </a:br>
            <a:r>
              <a:rPr lang="en-CA" altLang="en-US" sz="2800" i="0" dirty="0"/>
              <a:t>while systems and data structures may run forever.  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CA" altLang="en-US" sz="2800" i="0" dirty="0"/>
              <a:t>An algorithm gets its full input at the beginning, while data structures gets a continuous stream of instructions from the user.</a:t>
            </a:r>
          </a:p>
          <a:p>
            <a:pPr eaLnBrk="1" hangingPunct="1">
              <a:spcBef>
                <a:spcPct val="0"/>
              </a:spcBef>
              <a:defRPr/>
            </a:pPr>
            <a:r>
              <a:rPr lang="en-CA" altLang="en-US" sz="2800" i="0" dirty="0"/>
              <a:t>Both have invariants that must be maintained.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CA" altLang="en-US" sz="2800" i="0" dirty="0"/>
          </a:p>
        </p:txBody>
      </p:sp>
      <p:grpSp>
        <p:nvGrpSpPr>
          <p:cNvPr id="105" name="Group 817"/>
          <p:cNvGrpSpPr>
            <a:grpSpLocks noChangeAspect="1"/>
          </p:cNvGrpSpPr>
          <p:nvPr/>
        </p:nvGrpSpPr>
        <p:grpSpPr bwMode="auto">
          <a:xfrm rot="2360341">
            <a:off x="7569200" y="2733675"/>
            <a:ext cx="1079500" cy="1079500"/>
            <a:chOff x="1224" y="1212"/>
            <a:chExt cx="3144" cy="3112"/>
          </a:xfrm>
        </p:grpSpPr>
        <p:sp>
          <p:nvSpPr>
            <p:cNvPr id="205832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33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834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05835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6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7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8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9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0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083" grpId="0" animBg="1"/>
      <p:bldP spid="66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4" name="Rectangle 32"/>
          <p:cNvSpPr>
            <a:spLocks noChangeArrowheads="1"/>
          </p:cNvSpPr>
          <p:nvPr/>
        </p:nvSpPr>
        <p:spPr bwMode="auto">
          <a:xfrm>
            <a:off x="4711521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Implementer: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Coder of the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routine.</a:t>
            </a:r>
          </a:p>
        </p:txBody>
      </p:sp>
      <p:sp>
        <p:nvSpPr>
          <p:cNvPr id="52" name="Rectangle 34"/>
          <p:cNvSpPr>
            <a:spLocks noChangeArrowheads="1"/>
          </p:cNvSpPr>
          <p:nvPr/>
        </p:nvSpPr>
        <p:spPr bwMode="auto">
          <a:xfrm>
            <a:off x="3200400" y="571500"/>
            <a:ext cx="28194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i="0" dirty="0">
                <a:solidFill>
                  <a:schemeClr val="tx2"/>
                </a:solidFill>
                <a:cs typeface="+mn-cs"/>
              </a:rPr>
              <a:t>Five Players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AF2433-31D0-4B28-BDE2-C92CB91B4BC3}"/>
              </a:ext>
            </a:extLst>
          </p:cNvPr>
          <p:cNvGrpSpPr/>
          <p:nvPr/>
        </p:nvGrpSpPr>
        <p:grpSpPr>
          <a:xfrm>
            <a:off x="3113276" y="1417016"/>
            <a:ext cx="1547069" cy="5517184"/>
            <a:chOff x="3114587" y="2608263"/>
            <a:chExt cx="1547069" cy="5517184"/>
          </a:xfrm>
        </p:grpSpPr>
        <p:sp>
          <p:nvSpPr>
            <p:cNvPr id="21526" name="Line 33"/>
            <p:cNvSpPr>
              <a:spLocks noChangeShapeType="1"/>
            </p:cNvSpPr>
            <p:nvPr/>
          </p:nvSpPr>
          <p:spPr bwMode="auto">
            <a:xfrm>
              <a:off x="4648199" y="2608263"/>
              <a:ext cx="13457" cy="55171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27672" name="Group 2"/>
            <p:cNvGrpSpPr>
              <a:grpSpLocks/>
            </p:cNvGrpSpPr>
            <p:nvPr/>
          </p:nvGrpSpPr>
          <p:grpSpPr bwMode="auto">
            <a:xfrm>
              <a:off x="3114587" y="2614613"/>
              <a:ext cx="746124" cy="1417320"/>
              <a:chOff x="864" y="465"/>
              <a:chExt cx="1046" cy="2358"/>
            </a:xfrm>
          </p:grpSpPr>
          <p:grpSp>
            <p:nvGrpSpPr>
              <p:cNvPr id="27674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7677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7679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1542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2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3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20"/>
                      <a:ext cx="248" cy="571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4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6" y="1582"/>
                      <a:ext cx="364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5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7" y="2005"/>
                      <a:ext cx="229" cy="844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6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4"/>
                      <a:ext cx="447" cy="657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7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3" cy="328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grpSp>
                  <p:nvGrpSpPr>
                    <p:cNvPr id="27692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1549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6" cy="84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0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80" cy="113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1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2" cy="139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2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7680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1540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70" y="2685"/>
                      <a:ext cx="393" cy="707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1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08" y="2818"/>
                      <a:ext cx="237" cy="25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681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1538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54" y="2664"/>
                      <a:ext cx="406" cy="678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39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09" y="2756"/>
                      <a:ext cx="230" cy="226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1534" name="Oval 23"/>
                <p:cNvSpPr>
                  <a:spLocks noChangeArrowheads="1"/>
                </p:cNvSpPr>
                <p:nvPr/>
              </p:nvSpPr>
              <p:spPr bwMode="auto">
                <a:xfrm>
                  <a:off x="1099" y="1009"/>
                  <a:ext cx="198" cy="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  <a:defRPr/>
                  </a:pPr>
                  <a:endParaRPr lang="en-US" altLang="en-US" sz="24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  <p:sp>
            <p:nvSpPr>
              <p:cNvPr id="21531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5" cy="376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32" name="Freeform 25"/>
              <p:cNvSpPr>
                <a:spLocks/>
              </p:cNvSpPr>
              <p:nvPr/>
            </p:nvSpPr>
            <p:spPr bwMode="auto">
              <a:xfrm>
                <a:off x="1441" y="2304"/>
                <a:ext cx="470" cy="323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21529" name="Rectangle 32"/>
          <p:cNvSpPr>
            <a:spLocks noChangeArrowheads="1"/>
          </p:cNvSpPr>
          <p:nvPr/>
        </p:nvSpPr>
        <p:spPr bwMode="auto">
          <a:xfrm>
            <a:off x="2438400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User: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Coder using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routine.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77AF784-672F-4EF2-8BB8-1CA7063527E0}"/>
              </a:ext>
            </a:extLst>
          </p:cNvPr>
          <p:cNvGrpSpPr/>
          <p:nvPr/>
        </p:nvGrpSpPr>
        <p:grpSpPr>
          <a:xfrm>
            <a:off x="457200" y="1395413"/>
            <a:ext cx="1854200" cy="5569571"/>
            <a:chOff x="457200" y="2614613"/>
            <a:chExt cx="1854200" cy="5569571"/>
          </a:xfrm>
        </p:grpSpPr>
        <p:sp>
          <p:nvSpPr>
            <p:cNvPr id="21516" name="Line 33"/>
            <p:cNvSpPr>
              <a:spLocks noChangeShapeType="1"/>
            </p:cNvSpPr>
            <p:nvPr/>
          </p:nvSpPr>
          <p:spPr bwMode="auto">
            <a:xfrm flipH="1">
              <a:off x="2284324" y="2667000"/>
              <a:ext cx="27076" cy="55171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27662" name="Group 4"/>
            <p:cNvGrpSpPr>
              <a:grpSpLocks/>
            </p:cNvGrpSpPr>
            <p:nvPr/>
          </p:nvGrpSpPr>
          <p:grpSpPr bwMode="auto">
            <a:xfrm>
              <a:off x="457200" y="2614613"/>
              <a:ext cx="1215459" cy="1417320"/>
              <a:chOff x="2400" y="2064"/>
              <a:chExt cx="744" cy="912"/>
            </a:xfrm>
          </p:grpSpPr>
          <p:sp>
            <p:nvSpPr>
              <p:cNvPr id="21520" name="Freeform 5"/>
              <p:cNvSpPr>
                <a:spLocks/>
              </p:cNvSpPr>
              <p:nvPr/>
            </p:nvSpPr>
            <p:spPr bwMode="auto">
              <a:xfrm>
                <a:off x="2762" y="2195"/>
                <a:ext cx="200" cy="202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1" name="Freeform 6"/>
              <p:cNvSpPr>
                <a:spLocks/>
              </p:cNvSpPr>
              <p:nvPr/>
            </p:nvSpPr>
            <p:spPr bwMode="auto">
              <a:xfrm>
                <a:off x="2664" y="2413"/>
                <a:ext cx="206" cy="356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 dirty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2" name="Freeform 7"/>
              <p:cNvSpPr>
                <a:spLocks/>
              </p:cNvSpPr>
              <p:nvPr/>
            </p:nvSpPr>
            <p:spPr bwMode="auto">
              <a:xfrm>
                <a:off x="2678" y="2706"/>
                <a:ext cx="261" cy="270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3" name="Freeform 8"/>
              <p:cNvSpPr>
                <a:spLocks/>
              </p:cNvSpPr>
              <p:nvPr/>
            </p:nvSpPr>
            <p:spPr bwMode="auto">
              <a:xfrm>
                <a:off x="2400" y="2645"/>
                <a:ext cx="331" cy="256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4" name="Freeform 9"/>
              <p:cNvSpPr>
                <a:spLocks/>
              </p:cNvSpPr>
              <p:nvPr/>
            </p:nvSpPr>
            <p:spPr bwMode="auto">
              <a:xfrm>
                <a:off x="2557" y="2064"/>
                <a:ext cx="233" cy="405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 dirty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5" name="Freeform 10"/>
              <p:cNvSpPr>
                <a:spLocks/>
              </p:cNvSpPr>
              <p:nvPr/>
            </p:nvSpPr>
            <p:spPr bwMode="auto">
              <a:xfrm>
                <a:off x="2839" y="2100"/>
                <a:ext cx="305" cy="374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21519" name="Rectangle 32"/>
          <p:cNvSpPr>
            <a:spLocks noChangeArrowheads="1"/>
          </p:cNvSpPr>
          <p:nvPr/>
        </p:nvSpPr>
        <p:spPr bwMode="auto">
          <a:xfrm>
            <a:off x="0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End User: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Runs the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program</a:t>
            </a:r>
          </a:p>
        </p:txBody>
      </p:sp>
      <p:sp>
        <p:nvSpPr>
          <p:cNvPr id="93" name="Rectangle 32"/>
          <p:cNvSpPr>
            <a:spLocks noChangeArrowheads="1"/>
          </p:cNvSpPr>
          <p:nvPr/>
        </p:nvSpPr>
        <p:spPr bwMode="auto">
          <a:xfrm>
            <a:off x="5269605" y="6410980"/>
            <a:ext cx="3479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0000"/>
                </a:solidFill>
                <a:cs typeface="+mn-cs"/>
              </a:rPr>
              <a:t>This is us in CSE 2011</a:t>
            </a:r>
          </a:p>
        </p:txBody>
      </p:sp>
      <p:sp>
        <p:nvSpPr>
          <p:cNvPr id="94" name="Rectangle 32"/>
          <p:cNvSpPr>
            <a:spLocks noChangeArrowheads="1"/>
          </p:cNvSpPr>
          <p:nvPr/>
        </p:nvSpPr>
        <p:spPr bwMode="auto">
          <a:xfrm>
            <a:off x="2006600" y="4013537"/>
            <a:ext cx="279400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Complicated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details are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hidden from him. </a:t>
            </a:r>
          </a:p>
        </p:txBody>
      </p:sp>
      <p:sp>
        <p:nvSpPr>
          <p:cNvPr id="95" name="Rectangle 32"/>
          <p:cNvSpPr>
            <a:spLocks noChangeArrowheads="1"/>
          </p:cNvSpPr>
          <p:nvPr/>
        </p:nvSpPr>
        <p:spPr bwMode="auto">
          <a:xfrm>
            <a:off x="6477000" y="5311914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Proves correctness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efficiency.</a:t>
            </a:r>
          </a:p>
        </p:txBody>
      </p:sp>
      <p:sp>
        <p:nvSpPr>
          <p:cNvPr id="21515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4400" i="0" dirty="0">
                <a:solidFill>
                  <a:srgbClr val="FFFF00"/>
                </a:solidFill>
                <a:cs typeface="+mn-cs"/>
              </a:rPr>
              <a:t>Abstraction</a:t>
            </a:r>
          </a:p>
        </p:txBody>
      </p:sp>
      <p:pic>
        <p:nvPicPr>
          <p:cNvPr id="66" name="Picture 5" descr="j0116172">
            <a:extLst>
              <a:ext uri="{FF2B5EF4-FFF2-40B4-BE49-F238E27FC236}">
                <a16:creationId xmlns:a16="http://schemas.microsoft.com/office/drawing/2014/main" id="{998022F0-BD2A-4912-980F-66DD3EE6D5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464750" y="3078321"/>
            <a:ext cx="874476" cy="1189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721D72C9-5298-4111-A03A-E99ED652B66F}"/>
              </a:ext>
            </a:extLst>
          </p:cNvPr>
          <p:cNvGrpSpPr/>
          <p:nvPr/>
        </p:nvGrpSpPr>
        <p:grpSpPr>
          <a:xfrm>
            <a:off x="5244921" y="-304800"/>
            <a:ext cx="1601274" cy="6553200"/>
            <a:chOff x="5244921" y="914400"/>
            <a:chExt cx="1601274" cy="6553200"/>
          </a:xfrm>
        </p:grpSpPr>
        <p:grpSp>
          <p:nvGrpSpPr>
            <p:cNvPr id="27697" name="Group 16"/>
            <p:cNvGrpSpPr>
              <a:grpSpLocks/>
            </p:cNvGrpSpPr>
            <p:nvPr/>
          </p:nvGrpSpPr>
          <p:grpSpPr bwMode="auto">
            <a:xfrm flipH="1">
              <a:off x="5244921" y="2530499"/>
              <a:ext cx="879768" cy="1501434"/>
              <a:chOff x="2013" y="2206"/>
              <a:chExt cx="493" cy="1010"/>
            </a:xfrm>
          </p:grpSpPr>
          <p:sp>
            <p:nvSpPr>
              <p:cNvPr id="21555" name="Freeform 17"/>
              <p:cNvSpPr>
                <a:spLocks/>
              </p:cNvSpPr>
              <p:nvPr/>
            </p:nvSpPr>
            <p:spPr bwMode="auto">
              <a:xfrm rot="4483878">
                <a:off x="2315" y="2436"/>
                <a:ext cx="142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grpSp>
            <p:nvGrpSpPr>
              <p:cNvPr id="27700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1557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58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59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0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7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1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5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2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3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4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4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8" y="3027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5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6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7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8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 sz="24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9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3"/>
                  <a:ext cx="96" cy="98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  <p:sp>
          <p:nvSpPr>
            <p:cNvPr id="67" name="Line 33">
              <a:extLst>
                <a:ext uri="{FF2B5EF4-FFF2-40B4-BE49-F238E27FC236}">
                  <a16:creationId xmlns:a16="http://schemas.microsoft.com/office/drawing/2014/main" id="{1AC3C9F0-5D6B-4AD2-8986-D13459CD64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96276" y="914400"/>
              <a:ext cx="49919" cy="655320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 dirty="0">
                <a:solidFill>
                  <a:srgbClr val="FFFFFF"/>
                </a:solidFill>
                <a:cs typeface="+mn-cs"/>
              </a:endParaRPr>
            </a:p>
          </p:txBody>
        </p:sp>
      </p:grpSp>
      <p:sp>
        <p:nvSpPr>
          <p:cNvPr id="68" name="Rectangle 32">
            <a:extLst>
              <a:ext uri="{FF2B5EF4-FFF2-40B4-BE49-F238E27FC236}">
                <a16:creationId xmlns:a16="http://schemas.microsoft.com/office/drawing/2014/main" id="{5B9D5DBD-0579-4CC4-93D4-9F7787C65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9790" y="4072972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Mathematician: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Designs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 the algorithm.</a:t>
            </a:r>
          </a:p>
        </p:txBody>
      </p:sp>
      <p:sp>
        <p:nvSpPr>
          <p:cNvPr id="73" name="Content Placeholder 2">
            <a:extLst>
              <a:ext uri="{FF2B5EF4-FFF2-40B4-BE49-F238E27FC236}">
                <a16:creationId xmlns:a16="http://schemas.microsoft.com/office/drawing/2014/main" id="{F87553B7-F8CC-45E0-87E4-5678ECFF2DF7}"/>
              </a:ext>
            </a:extLst>
          </p:cNvPr>
          <p:cNvSpPr txBox="1">
            <a:spLocks/>
          </p:cNvSpPr>
          <p:nvPr/>
        </p:nvSpPr>
        <p:spPr>
          <a:xfrm>
            <a:off x="4800600" y="4025721"/>
            <a:ext cx="2057395" cy="2362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Readable and </a:t>
            </a:r>
            <a:br>
              <a:rPr lang="en-US" sz="2000" i="0" kern="0" dirty="0"/>
            </a:br>
            <a:r>
              <a:rPr lang="en-US" sz="2000" i="0" kern="0" dirty="0"/>
              <a:t>  understandable 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Correctly</a:t>
            </a:r>
            <a:br>
              <a:rPr lang="en-US" sz="2000" i="0" kern="0" dirty="0"/>
            </a:br>
            <a:r>
              <a:rPr lang="en-US" sz="2000" i="0" kern="0" dirty="0"/>
              <a:t>   implements</a:t>
            </a:r>
            <a:br>
              <a:rPr lang="en-US" sz="2000" i="0" kern="0" dirty="0"/>
            </a:br>
            <a:r>
              <a:rPr lang="en-US" sz="2000" i="0" kern="0" dirty="0"/>
              <a:t>   algorithm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Robust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Adaptable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Portable</a:t>
            </a:r>
          </a:p>
        </p:txBody>
      </p:sp>
      <p:pic>
        <p:nvPicPr>
          <p:cNvPr id="40962" name="Picture 2" descr="Image result for boss">
            <a:extLst>
              <a:ext uri="{FF2B5EF4-FFF2-40B4-BE49-F238E27FC236}">
                <a16:creationId xmlns:a16="http://schemas.microsoft.com/office/drawing/2014/main" id="{B7240A3D-2911-46BC-90B2-7078D74068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510" t="6204" r="23467" b="3702"/>
          <a:stretch/>
        </p:blipFill>
        <p:spPr bwMode="auto">
          <a:xfrm>
            <a:off x="7535572" y="99007"/>
            <a:ext cx="772368" cy="926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" name="Rectangle 32">
            <a:extLst>
              <a:ext uri="{FF2B5EF4-FFF2-40B4-BE49-F238E27FC236}">
                <a16:creationId xmlns:a16="http://schemas.microsoft.com/office/drawing/2014/main" id="{5590E820-9C46-4637-B6F3-5F91A4E59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2172237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Make end users happy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make money</a:t>
            </a:r>
          </a:p>
        </p:txBody>
      </p:sp>
      <p:sp>
        <p:nvSpPr>
          <p:cNvPr id="76" name="Rectangle 32">
            <a:extLst>
              <a:ext uri="{FF2B5EF4-FFF2-40B4-BE49-F238E27FC236}">
                <a16:creationId xmlns:a16="http://schemas.microsoft.com/office/drawing/2014/main" id="{178E6C1B-A811-40E0-9219-2F9D0C056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5990" y="9906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Boss: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Designs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 specifications.</a:t>
            </a:r>
          </a:p>
        </p:txBody>
      </p:sp>
      <p:sp>
        <p:nvSpPr>
          <p:cNvPr id="77" name="Line 33">
            <a:extLst>
              <a:ext uri="{FF2B5EF4-FFF2-40B4-BE49-F238E27FC236}">
                <a16:creationId xmlns:a16="http://schemas.microsoft.com/office/drawing/2014/main" id="{527774CA-66AB-4806-908D-EBAC3EE2E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96276" y="2928728"/>
            <a:ext cx="2656293" cy="39021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spcBef>
                <a:spcPct val="50000"/>
              </a:spcBef>
              <a:defRPr/>
            </a:pPr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78" name="Rectangle 32">
            <a:extLst>
              <a:ext uri="{FF2B5EF4-FFF2-40B4-BE49-F238E27FC236}">
                <a16:creationId xmlns:a16="http://schemas.microsoft.com/office/drawing/2014/main" id="{AC11DE1A-2E09-4DDE-97DF-5D47E8B93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04800" y="4013537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Enjoys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reports bugs</a:t>
            </a:r>
          </a:p>
        </p:txBody>
      </p:sp>
    </p:spTree>
    <p:extLst>
      <p:ext uri="{BB962C8B-B14F-4D97-AF65-F5344CB8AC3E}">
        <p14:creationId xmlns:p14="http://schemas.microsoft.com/office/powerpoint/2010/main" val="1054498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93" grpId="0"/>
      <p:bldP spid="94" grpId="0"/>
      <p:bldP spid="95" grpId="0"/>
      <p:bldP spid="75" grpId="0"/>
      <p:bldP spid="77" grpId="0" animBg="1"/>
      <p:bldP spid="78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649288"/>
            <a:ext cx="8686800" cy="612457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i="0" dirty="0"/>
              <a:t>An Abstract (Public) Data Structure: 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/>
              <a:t>The minimal needed by the User so he can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understand how best to visualize the data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and what each operation does.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 err="1"/>
              <a:t>Eg</a:t>
            </a:r>
            <a:r>
              <a:rPr lang="en-US" sz="2800" i="0" dirty="0"/>
              <a:t> of Public Invariants: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Bank: The amount is not negative.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Stack: Contains an ordered list of objects which cannot be changed except at the top via the explicit push and pop operations.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Drug Allocation Data Base: A patient is not simultaneously prescribed a set of drugs that interact poorly with each other.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/>
              <a:t>The implementer must make sure that each operation</a:t>
            </a:r>
            <a:br>
              <a:rPr lang="en-US" sz="2800" i="0" dirty="0"/>
            </a:br>
            <a:r>
              <a:rPr lang="en-US" sz="2800" i="0" dirty="0"/>
              <a:t>maintains these invariants.</a:t>
            </a:r>
          </a:p>
        </p:txBody>
      </p:sp>
      <p:sp>
        <p:nvSpPr>
          <p:cNvPr id="207876" name="AutoShape 4" descr="Image result for bank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07877" name="AutoShape 6" descr="Image result for bank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07878" name="AutoShape 8" descr="Image result for bank"/>
          <p:cNvSpPr>
            <a:spLocks noChangeAspect="1" noChangeArrowheads="1"/>
          </p:cNvSpPr>
          <p:nvPr/>
        </p:nvSpPr>
        <p:spPr bwMode="auto">
          <a:xfrm>
            <a:off x="492125" y="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846858" name="Picture 10" descr="http://www.ibom.biz/images/bank-building-ic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363788"/>
            <a:ext cx="10699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6860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36696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6864" name="Picture 16" descr="http://datcs.com/wp-content/uploads/2012/03/pills_doctor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0163" y="2389188"/>
            <a:ext cx="12493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7882" name="Group 36"/>
          <p:cNvGrpSpPr>
            <a:grpSpLocks/>
          </p:cNvGrpSpPr>
          <p:nvPr/>
        </p:nvGrpSpPr>
        <p:grpSpPr bwMode="auto">
          <a:xfrm>
            <a:off x="7880350" y="533400"/>
            <a:ext cx="2794000" cy="1497013"/>
            <a:chOff x="7880508" y="533400"/>
            <a:chExt cx="2794000" cy="1497308"/>
          </a:xfrm>
        </p:grpSpPr>
        <p:grpSp>
          <p:nvGrpSpPr>
            <p:cNvPr id="207917" name="Group 2"/>
            <p:cNvGrpSpPr>
              <a:grpSpLocks/>
            </p:cNvGrpSpPr>
            <p:nvPr/>
          </p:nvGrpSpPr>
          <p:grpSpPr bwMode="auto">
            <a:xfrm flipH="1">
              <a:off x="7939170" y="533400"/>
              <a:ext cx="379872" cy="1127976"/>
              <a:chOff x="864" y="465"/>
              <a:chExt cx="1046" cy="2358"/>
            </a:xfrm>
          </p:grpSpPr>
          <p:grpSp>
            <p:nvGrpSpPr>
              <p:cNvPr id="207919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07922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07924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07931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2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3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4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5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936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07937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07938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7939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7940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7941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07925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07929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07930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  <p:grpSp>
                <p:nvGrpSpPr>
                  <p:cNvPr id="207926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07927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07928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</p:grpSp>
            <p:sp>
              <p:nvSpPr>
                <p:cNvPr id="207923" name="Oval 23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</p:grpSp>
          <p:sp>
            <p:nvSpPr>
              <p:cNvPr id="207920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21" name="Freeform 25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7918" name="Rectangle 32"/>
            <p:cNvSpPr>
              <a:spLocks noChangeArrowheads="1"/>
            </p:cNvSpPr>
            <p:nvPr/>
          </p:nvSpPr>
          <p:spPr bwMode="auto">
            <a:xfrm>
              <a:off x="7880508" y="1661376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User</a:t>
              </a:r>
              <a:endParaRPr lang="en-US" altLang="en-US" sz="1600" i="0"/>
            </a:p>
          </p:txBody>
        </p:sp>
      </p:grpSp>
      <p:grpSp>
        <p:nvGrpSpPr>
          <p:cNvPr id="36" name="Group 35"/>
          <p:cNvGrpSpPr>
            <a:grpSpLocks/>
          </p:cNvGrpSpPr>
          <p:nvPr/>
        </p:nvGrpSpPr>
        <p:grpSpPr bwMode="auto">
          <a:xfrm>
            <a:off x="7848600" y="5383213"/>
            <a:ext cx="2794000" cy="1346200"/>
            <a:chOff x="7848600" y="5382885"/>
            <a:chExt cx="2794000" cy="1346672"/>
          </a:xfrm>
        </p:grpSpPr>
        <p:grpSp>
          <p:nvGrpSpPr>
            <p:cNvPr id="207900" name="Group 16"/>
            <p:cNvGrpSpPr>
              <a:grpSpLocks/>
            </p:cNvGrpSpPr>
            <p:nvPr/>
          </p:nvGrpSpPr>
          <p:grpSpPr bwMode="auto">
            <a:xfrm flipH="1">
              <a:off x="8246640" y="5382885"/>
              <a:ext cx="535194" cy="1156882"/>
              <a:chOff x="2013" y="2206"/>
              <a:chExt cx="493" cy="1010"/>
            </a:xfrm>
          </p:grpSpPr>
          <p:sp>
            <p:nvSpPr>
              <p:cNvPr id="207902" name="Freeform 17"/>
              <p:cNvSpPr>
                <a:spLocks/>
              </p:cNvSpPr>
              <p:nvPr/>
            </p:nvSpPr>
            <p:spPr bwMode="auto">
              <a:xfrm rot="4483878">
                <a:off x="2311" y="2439"/>
                <a:ext cx="147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7903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07904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5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6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7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8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9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10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11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7912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7913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7914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7915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  <p:sp>
              <p:nvSpPr>
                <p:cNvPr id="207916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207901" name="Rectangle 32"/>
            <p:cNvSpPr>
              <a:spLocks noChangeArrowheads="1"/>
            </p:cNvSpPr>
            <p:nvPr/>
          </p:nvSpPr>
          <p:spPr bwMode="auto">
            <a:xfrm>
              <a:off x="7848600" y="6360225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Implementer</a:t>
              </a:r>
              <a:endParaRPr lang="en-US" altLang="en-US" sz="1600" i="0"/>
            </a:p>
          </p:txBody>
        </p:sp>
      </p:grpSp>
      <p:sp>
        <p:nvSpPr>
          <p:cNvPr id="86" name="Rectangle 85"/>
          <p:cNvSpPr>
            <a:spLocks noChangeArrowheads="1"/>
          </p:cNvSpPr>
          <p:nvPr/>
        </p:nvSpPr>
        <p:spPr bwMode="auto">
          <a:xfrm>
            <a:off x="3146425" y="4100513"/>
            <a:ext cx="52371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Important in recursion and parsing.</a:t>
            </a:r>
          </a:p>
        </p:txBody>
      </p:sp>
      <p:grpSp>
        <p:nvGrpSpPr>
          <p:cNvPr id="112" name="Group 727"/>
          <p:cNvGrpSpPr>
            <a:grpSpLocks/>
          </p:cNvGrpSpPr>
          <p:nvPr/>
        </p:nvGrpSpPr>
        <p:grpSpPr bwMode="auto">
          <a:xfrm>
            <a:off x="4630738" y="2311400"/>
            <a:ext cx="747712" cy="749300"/>
            <a:chOff x="1224" y="2539"/>
            <a:chExt cx="2280" cy="1785"/>
          </a:xfrm>
        </p:grpSpPr>
        <p:sp>
          <p:nvSpPr>
            <p:cNvPr id="20788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788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0788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0789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788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0789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46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46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6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68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468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468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649288"/>
            <a:ext cx="8686800" cy="440055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i="0" dirty="0"/>
              <a:t>An Implemented (Private) Data Structure: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The details need to be worked out so that operations</a:t>
            </a:r>
            <a:br>
              <a:rPr lang="en-US" sz="2800" i="0" dirty="0"/>
            </a:br>
            <a:r>
              <a:rPr lang="en-US" sz="2800" i="0" dirty="0"/>
              <a:t>are correct and efficient.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This is all hidden from the User.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 err="1"/>
              <a:t>Eg</a:t>
            </a:r>
            <a:r>
              <a:rPr lang="en-US" sz="2800" i="0" dirty="0"/>
              <a:t> of Private Invariants: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Bank: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Stack: </a:t>
            </a:r>
          </a:p>
          <a:p>
            <a:pPr>
              <a:spcBef>
                <a:spcPct val="0"/>
              </a:spcBef>
              <a:defRPr/>
            </a:pPr>
            <a:endParaRPr lang="en-US" sz="2800" i="0" dirty="0"/>
          </a:p>
          <a:p>
            <a:pPr>
              <a:spcBef>
                <a:spcPct val="0"/>
              </a:spcBef>
              <a:defRPr/>
            </a:pPr>
            <a:r>
              <a:rPr lang="en-US" sz="2800" i="0" dirty="0"/>
              <a:t>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Drug Allocation Data Base: </a:t>
            </a:r>
          </a:p>
        </p:txBody>
      </p:sp>
      <p:sp>
        <p:nvSpPr>
          <p:cNvPr id="208900" name="AutoShape 4" descr="Image result for bank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08901" name="AutoShape 6" descr="Image result for bank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08902" name="AutoShape 8" descr="Image result for bank"/>
          <p:cNvSpPr>
            <a:spLocks noChangeAspect="1" noChangeArrowheads="1"/>
          </p:cNvSpPr>
          <p:nvPr/>
        </p:nvSpPr>
        <p:spPr bwMode="auto">
          <a:xfrm>
            <a:off x="492125" y="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208903" name="Picture 10" descr="http://www.ibom.biz/images/bank-building-ic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363788"/>
            <a:ext cx="10699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8904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36696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8905" name="Picture 16" descr="http://datcs.com/wp-content/uploads/2012/03/pills_doctor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0163" y="2389188"/>
            <a:ext cx="12493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8906" name="Group 36"/>
          <p:cNvGrpSpPr>
            <a:grpSpLocks/>
          </p:cNvGrpSpPr>
          <p:nvPr/>
        </p:nvGrpSpPr>
        <p:grpSpPr bwMode="auto">
          <a:xfrm>
            <a:off x="7880350" y="533400"/>
            <a:ext cx="2794000" cy="1497013"/>
            <a:chOff x="7880508" y="533400"/>
            <a:chExt cx="2794000" cy="1497308"/>
          </a:xfrm>
        </p:grpSpPr>
        <p:grpSp>
          <p:nvGrpSpPr>
            <p:cNvPr id="208945" name="Group 2"/>
            <p:cNvGrpSpPr>
              <a:grpSpLocks/>
            </p:cNvGrpSpPr>
            <p:nvPr/>
          </p:nvGrpSpPr>
          <p:grpSpPr bwMode="auto">
            <a:xfrm flipH="1">
              <a:off x="7939170" y="533400"/>
              <a:ext cx="379872" cy="1127976"/>
              <a:chOff x="864" y="465"/>
              <a:chExt cx="1046" cy="2358"/>
            </a:xfrm>
          </p:grpSpPr>
          <p:grpSp>
            <p:nvGrpSpPr>
              <p:cNvPr id="208947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08950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08952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08959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0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1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2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3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8964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08965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08966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8967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8968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08969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08953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08957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08958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  <p:grpSp>
                <p:nvGrpSpPr>
                  <p:cNvPr id="208954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08955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08956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</p:grpSp>
            <p:sp>
              <p:nvSpPr>
                <p:cNvPr id="208951" name="Oval 23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</p:grpSp>
          <p:sp>
            <p:nvSpPr>
              <p:cNvPr id="208948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49" name="Freeform 25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8946" name="Rectangle 32"/>
            <p:cNvSpPr>
              <a:spLocks noChangeArrowheads="1"/>
            </p:cNvSpPr>
            <p:nvPr/>
          </p:nvSpPr>
          <p:spPr bwMode="auto">
            <a:xfrm>
              <a:off x="7880508" y="1661376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User</a:t>
              </a:r>
              <a:endParaRPr lang="en-US" altLang="en-US" sz="1600" i="0"/>
            </a:p>
          </p:txBody>
        </p:sp>
      </p:grpSp>
      <p:grpSp>
        <p:nvGrpSpPr>
          <p:cNvPr id="208907" name="Group 35"/>
          <p:cNvGrpSpPr>
            <a:grpSpLocks/>
          </p:cNvGrpSpPr>
          <p:nvPr/>
        </p:nvGrpSpPr>
        <p:grpSpPr bwMode="auto">
          <a:xfrm>
            <a:off x="7848600" y="5383213"/>
            <a:ext cx="2794000" cy="1346200"/>
            <a:chOff x="7848600" y="5382885"/>
            <a:chExt cx="2794000" cy="1346672"/>
          </a:xfrm>
        </p:grpSpPr>
        <p:grpSp>
          <p:nvGrpSpPr>
            <p:cNvPr id="208928" name="Group 16"/>
            <p:cNvGrpSpPr>
              <a:grpSpLocks/>
            </p:cNvGrpSpPr>
            <p:nvPr/>
          </p:nvGrpSpPr>
          <p:grpSpPr bwMode="auto">
            <a:xfrm flipH="1">
              <a:off x="8246640" y="5382885"/>
              <a:ext cx="535194" cy="1156882"/>
              <a:chOff x="2013" y="2206"/>
              <a:chExt cx="493" cy="1010"/>
            </a:xfrm>
          </p:grpSpPr>
          <p:sp>
            <p:nvSpPr>
              <p:cNvPr id="208930" name="Freeform 17"/>
              <p:cNvSpPr>
                <a:spLocks/>
              </p:cNvSpPr>
              <p:nvPr/>
            </p:nvSpPr>
            <p:spPr bwMode="auto">
              <a:xfrm rot="4483878">
                <a:off x="2311" y="2439"/>
                <a:ext cx="147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8931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08932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3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4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5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6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7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8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9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8940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8941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8942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8943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  <p:sp>
              <p:nvSpPr>
                <p:cNvPr id="208944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208929" name="Rectangle 32"/>
            <p:cNvSpPr>
              <a:spLocks noChangeArrowheads="1"/>
            </p:cNvSpPr>
            <p:nvPr/>
          </p:nvSpPr>
          <p:spPr bwMode="auto">
            <a:xfrm>
              <a:off x="7848600" y="6360225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Implementer</a:t>
              </a:r>
              <a:endParaRPr lang="en-US" altLang="en-US" sz="1600" i="0"/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733550" y="2794000"/>
            <a:ext cx="31543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Charge extra fees.</a:t>
            </a:r>
          </a:p>
        </p:txBody>
      </p:sp>
      <p:sp>
        <p:nvSpPr>
          <p:cNvPr id="88" name="Rectangle 87"/>
          <p:cNvSpPr>
            <a:spLocks noChangeArrowheads="1"/>
          </p:cNvSpPr>
          <p:nvPr/>
        </p:nvSpPr>
        <p:spPr bwMode="auto">
          <a:xfrm>
            <a:off x="1776413" y="4953000"/>
            <a:ext cx="532288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For each patient give name address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   and list of drugs.</a:t>
            </a:r>
          </a:p>
        </p:txBody>
      </p:sp>
      <p:grpSp>
        <p:nvGrpSpPr>
          <p:cNvPr id="104" name="Group 727"/>
          <p:cNvGrpSpPr>
            <a:grpSpLocks/>
          </p:cNvGrpSpPr>
          <p:nvPr/>
        </p:nvGrpSpPr>
        <p:grpSpPr bwMode="auto">
          <a:xfrm>
            <a:off x="4630738" y="2311400"/>
            <a:ext cx="747712" cy="749300"/>
            <a:chOff x="1224" y="2539"/>
            <a:chExt cx="2280" cy="1785"/>
          </a:xfrm>
        </p:grpSpPr>
        <p:sp>
          <p:nvSpPr>
            <p:cNvPr id="20891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891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0891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0892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891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0891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1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93594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736975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" name="Rectangle 118"/>
          <p:cNvSpPr>
            <a:spLocks noChangeArrowheads="1"/>
          </p:cNvSpPr>
          <p:nvPr/>
        </p:nvSpPr>
        <p:spPr bwMode="auto">
          <a:xfrm>
            <a:off x="4452938" y="3806825"/>
            <a:ext cx="4857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or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2FE0F34-B3AF-42AB-877B-2FA03F917F89}"/>
              </a:ext>
            </a:extLst>
          </p:cNvPr>
          <p:cNvGrpSpPr/>
          <p:nvPr/>
        </p:nvGrpSpPr>
        <p:grpSpPr>
          <a:xfrm>
            <a:off x="5175250" y="3736975"/>
            <a:ext cx="3879850" cy="663575"/>
            <a:chOff x="5175250" y="3736975"/>
            <a:chExt cx="3879850" cy="663575"/>
          </a:xfrm>
        </p:grpSpPr>
        <p:pic>
          <p:nvPicPr>
            <p:cNvPr id="935939" name="Picture 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5250" y="3736975"/>
              <a:ext cx="3879850" cy="66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167CAD49-1A7B-4C7C-97C5-BC363FD70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294313" y="3836988"/>
              <a:ext cx="228600" cy="152400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35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35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8" grpId="0"/>
      <p:bldP spid="119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175" y="628650"/>
            <a:ext cx="8888413" cy="1908175"/>
            <a:chOff x="2" y="396"/>
            <a:chExt cx="5599" cy="1202"/>
          </a:xfrm>
        </p:grpSpPr>
        <p:grpSp>
          <p:nvGrpSpPr>
            <p:cNvPr id="209943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209948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209956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7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09958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09949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209950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1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2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3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4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5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09944" name="Text Box 18"/>
            <p:cNvSpPr txBox="1">
              <a:spLocks noChangeArrowheads="1"/>
            </p:cNvSpPr>
            <p:nvPr/>
          </p:nvSpPr>
          <p:spPr bwMode="auto">
            <a:xfrm>
              <a:off x="1461" y="816"/>
              <a:ext cx="1757" cy="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Constructor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Constructor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209945" name="Text Box 19"/>
            <p:cNvSpPr txBox="1">
              <a:spLocks noChangeArrowheads="1"/>
            </p:cNvSpPr>
            <p:nvPr/>
          </p:nvSpPr>
          <p:spPr bwMode="auto">
            <a:xfrm>
              <a:off x="3792" y="993"/>
              <a:ext cx="180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09946" name="AutoShape 20"/>
            <p:cNvSpPr>
              <a:spLocks noChangeArrowheads="1"/>
            </p:cNvSpPr>
            <p:nvPr/>
          </p:nvSpPr>
          <p:spPr bwMode="auto">
            <a:xfrm>
              <a:off x="3264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09947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209923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70" name="Text Box 18"/>
          <p:cNvSpPr txBox="1">
            <a:spLocks noChangeArrowheads="1"/>
          </p:cNvSpPr>
          <p:nvPr/>
        </p:nvSpPr>
        <p:spPr bwMode="auto">
          <a:xfrm>
            <a:off x="2530475" y="2590800"/>
            <a:ext cx="6367463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When a user wants to construct an instance</a:t>
            </a:r>
            <a:br>
              <a:rPr lang="en-CA" altLang="en-US" sz="2800" i="0"/>
            </a:br>
            <a:r>
              <a:rPr lang="en-CA" altLang="en-US" sz="2800" i="0"/>
              <a:t>of data structure the implementer must </a:t>
            </a:r>
            <a:br>
              <a:rPr lang="en-CA" altLang="en-US" sz="2800" i="0"/>
            </a:br>
            <a:r>
              <a:rPr lang="en-CA" altLang="en-US" sz="2800" i="0"/>
              <a:t>make sure that its constructor establishes </a:t>
            </a:r>
            <a:br>
              <a:rPr lang="en-CA" altLang="en-US" sz="2800" i="0"/>
            </a:br>
            <a:r>
              <a:rPr lang="en-CA" altLang="en-US" sz="2800" i="0"/>
              <a:t>all of its loop-invariants.</a:t>
            </a:r>
            <a:endParaRPr lang="en-CA" altLang="en-US" sz="2800" i="0" baseline="-25000"/>
          </a:p>
        </p:txBody>
      </p:sp>
      <p:sp>
        <p:nvSpPr>
          <p:cNvPr id="73" name="Text Box 18"/>
          <p:cNvSpPr txBox="1">
            <a:spLocks noChangeArrowheads="1"/>
          </p:cNvSpPr>
          <p:nvPr/>
        </p:nvSpPr>
        <p:spPr bwMode="auto">
          <a:xfrm>
            <a:off x="2571750" y="4648200"/>
            <a:ext cx="55991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Initially the stack contains no objects.</a:t>
            </a:r>
            <a:endParaRPr lang="en-CA" altLang="en-US" sz="2800" i="0" baseline="-25000"/>
          </a:p>
        </p:txBody>
      </p:sp>
      <p:pic>
        <p:nvPicPr>
          <p:cNvPr id="209926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7888" y="777875"/>
            <a:ext cx="288131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" name="Group 727"/>
          <p:cNvGrpSpPr>
            <a:grpSpLocks/>
          </p:cNvGrpSpPr>
          <p:nvPr/>
        </p:nvGrpSpPr>
        <p:grpSpPr bwMode="auto">
          <a:xfrm>
            <a:off x="1114425" y="5430838"/>
            <a:ext cx="747713" cy="749300"/>
            <a:chOff x="1224" y="2539"/>
            <a:chExt cx="2280" cy="1785"/>
          </a:xfrm>
        </p:grpSpPr>
        <p:sp>
          <p:nvSpPr>
            <p:cNvPr id="209929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9930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09931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09936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7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8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9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40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41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42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9932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09933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4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5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216103" name="Picture 39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813" y="5345113"/>
            <a:ext cx="3762375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6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6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73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627063"/>
            <a:ext cx="9007475" cy="2327275"/>
            <a:chOff x="-10" y="2592"/>
            <a:chExt cx="5674" cy="1466"/>
          </a:xfrm>
        </p:grpSpPr>
        <p:sp>
          <p:nvSpPr>
            <p:cNvPr id="210951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809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Destructor</a:t>
              </a:r>
              <a:r>
                <a:rPr lang="en-CA" altLang="en-US" sz="2800" i="0"/>
                <a:t> 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Destructor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10952" name="Text Box 24"/>
            <p:cNvSpPr txBox="1">
              <a:spLocks noChangeArrowheads="1"/>
            </p:cNvSpPr>
            <p:nvPr/>
          </p:nvSpPr>
          <p:spPr bwMode="auto">
            <a:xfrm>
              <a:off x="3893" y="3147"/>
              <a:ext cx="1771" cy="9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210953" name="AutoShape 25"/>
            <p:cNvSpPr>
              <a:spLocks noChangeArrowheads="1"/>
            </p:cNvSpPr>
            <p:nvPr/>
          </p:nvSpPr>
          <p:spPr bwMode="auto">
            <a:xfrm>
              <a:off x="3365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10954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Clean up loose ends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600" i="0"/>
            </a:p>
          </p:txBody>
        </p:sp>
        <p:grpSp>
          <p:nvGrpSpPr>
            <p:cNvPr id="210955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210956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0957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210967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10968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10958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10959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0960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210961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2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3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4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5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6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1094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64" name="Text Box 18"/>
          <p:cNvSpPr txBox="1">
            <a:spLocks noChangeArrowheads="1"/>
          </p:cNvSpPr>
          <p:nvPr/>
        </p:nvSpPr>
        <p:spPr bwMode="auto">
          <a:xfrm>
            <a:off x="1751013" y="2627313"/>
            <a:ext cx="5106987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 </a:t>
            </a:r>
            <a:r>
              <a:rPr lang="en-CA" altLang="en-US" sz="2800" i="0">
                <a:solidFill>
                  <a:schemeClr val="tx2"/>
                </a:solidFill>
              </a:rPr>
              <a:t>destructor</a:t>
            </a:r>
            <a:r>
              <a:rPr lang="en-CA" altLang="en-US" sz="2800" i="0"/>
              <a:t>  for the data structure</a:t>
            </a:r>
            <a:br>
              <a:rPr lang="en-CA" altLang="en-US" sz="2800" i="0"/>
            </a:br>
            <a:r>
              <a:rPr lang="en-CA" altLang="en-US" sz="2800" i="0"/>
              <a:t>must clean up loose ends.</a:t>
            </a:r>
            <a:endParaRPr lang="en-CA" altLang="en-US" sz="2800" i="0" baseline="-25000"/>
          </a:p>
        </p:txBody>
      </p:sp>
      <p:pic>
        <p:nvPicPr>
          <p:cNvPr id="210950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7888" y="777875"/>
            <a:ext cx="288131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DF85D5-8B07-C5CD-3C9E-76693B2397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9">
            <a:extLst>
              <a:ext uri="{FF2B5EF4-FFF2-40B4-BE49-F238E27FC236}">
                <a16:creationId xmlns:a16="http://schemas.microsoft.com/office/drawing/2014/main" id="{841EAB29-8C1B-8A70-7D8A-F53C811546BF}"/>
              </a:ext>
            </a:extLst>
          </p:cNvPr>
          <p:cNvGrpSpPr>
            <a:grpSpLocks/>
          </p:cNvGrpSpPr>
          <p:nvPr/>
        </p:nvGrpSpPr>
        <p:grpSpPr bwMode="auto">
          <a:xfrm>
            <a:off x="1871123" y="1100138"/>
            <a:ext cx="931353" cy="99387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F6931D38-1D85-C8E5-4FE0-9E79C1140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6714EEC0-873D-582B-644C-775D42740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50CA5B83-CE0D-E532-635E-87ECCECA6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F2006F5C-6387-F2AF-64D3-1850E5611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754E5DB3-7BCF-B190-60C3-3FC5AA90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8FD270EC-640F-40F6-ABD2-239668E8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CF8A10FA-B3E0-36C1-B785-608FB8457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F6D0C64E-9426-2A6A-679A-24F6A9C75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5BB70469-1150-61EF-8ED3-2DE683683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6C69BD15-BE0B-A331-ED43-EE4F0A97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942FBDC8-C5B5-DFA2-4930-DD51E3CF0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B57A00B5-E6DD-1039-505E-4DB85217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D2D3B0B7-EDA7-33E6-4F59-DCF38A56A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3AC9438E-FA7D-0D5E-A936-C7550928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7EBF5240-217C-44E4-F2D8-A17269DF6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66FA6919-A8C0-907C-FA00-BF76ACB59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0AE034DD-6EA5-7054-4C83-DFA56ECD7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5" name="AutoShape 35">
            <a:extLst>
              <a:ext uri="{FF2B5EF4-FFF2-40B4-BE49-F238E27FC236}">
                <a16:creationId xmlns:a16="http://schemas.microsoft.com/office/drawing/2014/main" id="{0E084A85-873A-5042-D008-896DAF1E5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5383" y="891566"/>
            <a:ext cx="3332184" cy="648114"/>
          </a:xfrm>
          <a:prstGeom prst="wedgeRoundRectCallout">
            <a:avLst>
              <a:gd name="adj1" fmla="val -59452"/>
              <a:gd name="adj2" fmla="val 3065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 computation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8654B6-0903-94B7-66FF-57478FCD1627}"/>
              </a:ext>
            </a:extLst>
          </p:cNvPr>
          <p:cNvGrpSpPr>
            <a:grpSpLocks/>
          </p:cNvGrpSpPr>
          <p:nvPr/>
        </p:nvGrpSpPr>
        <p:grpSpPr bwMode="auto">
          <a:xfrm>
            <a:off x="11112" y="1132837"/>
            <a:ext cx="9285288" cy="4517256"/>
            <a:chOff x="0" y="2527609"/>
            <a:chExt cx="9285977" cy="4516374"/>
          </a:xfrm>
        </p:grpSpPr>
        <p:pic>
          <p:nvPicPr>
            <p:cNvPr id="47" name="Picture 2">
              <a:extLst>
                <a:ext uri="{FF2B5EF4-FFF2-40B4-BE49-F238E27FC236}">
                  <a16:creationId xmlns:a16="http://schemas.microsoft.com/office/drawing/2014/main" id="{271CDF2B-A050-120F-B355-D8F6C34B55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0452" y="6118470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0">
              <a:extLst>
                <a:ext uri="{FF2B5EF4-FFF2-40B4-BE49-F238E27FC236}">
                  <a16:creationId xmlns:a16="http://schemas.microsoft.com/office/drawing/2014/main" id="{08284B71-8832-D30B-CFC9-1B2BC14C78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" name="Line 17">
            <a:extLst>
              <a:ext uri="{FF2B5EF4-FFF2-40B4-BE49-F238E27FC236}">
                <a16:creationId xmlns:a16="http://schemas.microsoft.com/office/drawing/2014/main" id="{C9C6999A-4636-22EA-50D7-3DEABE7E6A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0529" y="3459764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Line 17">
            <a:extLst>
              <a:ext uri="{FF2B5EF4-FFF2-40B4-BE49-F238E27FC236}">
                <a16:creationId xmlns:a16="http://schemas.microsoft.com/office/drawing/2014/main" id="{6415BD63-9E61-52C2-23CD-B5CE0FF44B5F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6172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AutoShape 35">
            <a:extLst>
              <a:ext uri="{FF2B5EF4-FFF2-40B4-BE49-F238E27FC236}">
                <a16:creationId xmlns:a16="http://schemas.microsoft.com/office/drawing/2014/main" id="{564AA55F-CF3A-D185-DB75-AC3DB594B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1610508"/>
            <a:ext cx="3962400" cy="1306774"/>
          </a:xfrm>
          <a:prstGeom prst="wedgeRoundRectCallout">
            <a:avLst>
              <a:gd name="adj1" fmla="val -56146"/>
              <a:gd name="adj2" fmla="val 37097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Where ever the computation might be, take best step towards school.</a:t>
            </a:r>
          </a:p>
        </p:txBody>
      </p:sp>
      <p:grpSp>
        <p:nvGrpSpPr>
          <p:cNvPr id="27705" name="Group 27704">
            <a:extLst>
              <a:ext uri="{FF2B5EF4-FFF2-40B4-BE49-F238E27FC236}">
                <a16:creationId xmlns:a16="http://schemas.microsoft.com/office/drawing/2014/main" id="{40F8280B-27AA-66A4-8BEE-8C6DD83AD5A0}"/>
              </a:ext>
            </a:extLst>
          </p:cNvPr>
          <p:cNvGrpSpPr/>
          <p:nvPr/>
        </p:nvGrpSpPr>
        <p:grpSpPr>
          <a:xfrm>
            <a:off x="609600" y="812800"/>
            <a:ext cx="8446524" cy="5816600"/>
            <a:chOff x="609600" y="812800"/>
            <a:chExt cx="8446524" cy="5816600"/>
          </a:xfrm>
        </p:grpSpPr>
        <p:grpSp>
          <p:nvGrpSpPr>
            <p:cNvPr id="27706" name="Group 91">
              <a:extLst>
                <a:ext uri="{FF2B5EF4-FFF2-40B4-BE49-F238E27FC236}">
                  <a16:creationId xmlns:a16="http://schemas.microsoft.com/office/drawing/2014/main" id="{F740E1F2-A832-788F-FADD-A484AD66F7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5476" y="3550863"/>
              <a:ext cx="445524" cy="711200"/>
              <a:chOff x="2432" y="1328"/>
              <a:chExt cx="906" cy="2075"/>
            </a:xfrm>
          </p:grpSpPr>
          <p:sp>
            <p:nvSpPr>
              <p:cNvPr id="40192" name="Freeform 92">
                <a:extLst>
                  <a:ext uri="{FF2B5EF4-FFF2-40B4-BE49-F238E27FC236}">
                    <a16:creationId xmlns:a16="http://schemas.microsoft.com/office/drawing/2014/main" id="{BF44EED8-C7AD-CFAE-789D-579F8DEF5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3" name="Freeform 93">
                <a:extLst>
                  <a:ext uri="{FF2B5EF4-FFF2-40B4-BE49-F238E27FC236}">
                    <a16:creationId xmlns:a16="http://schemas.microsoft.com/office/drawing/2014/main" id="{7D5DDD81-1514-8A3C-7480-920D5218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4" name="Freeform 94">
                <a:extLst>
                  <a:ext uri="{FF2B5EF4-FFF2-40B4-BE49-F238E27FC236}">
                    <a16:creationId xmlns:a16="http://schemas.microsoft.com/office/drawing/2014/main" id="{71B1DC63-F2EB-E7EA-BC86-DAFE5A00E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5" name="Freeform 95">
                <a:extLst>
                  <a:ext uri="{FF2B5EF4-FFF2-40B4-BE49-F238E27FC236}">
                    <a16:creationId xmlns:a16="http://schemas.microsoft.com/office/drawing/2014/main" id="{7D518D62-FB39-DCC2-DA5B-121E7CE59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6" name="Freeform 96">
                <a:extLst>
                  <a:ext uri="{FF2B5EF4-FFF2-40B4-BE49-F238E27FC236}">
                    <a16:creationId xmlns:a16="http://schemas.microsoft.com/office/drawing/2014/main" id="{7B3C957E-6734-7FA5-3349-BB578EBBD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7" name="Freeform 97">
                <a:extLst>
                  <a:ext uri="{FF2B5EF4-FFF2-40B4-BE49-F238E27FC236}">
                    <a16:creationId xmlns:a16="http://schemas.microsoft.com/office/drawing/2014/main" id="{2047C0A8-F244-C947-03DD-E126803D90D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07" name="Group 91">
              <a:extLst>
                <a:ext uri="{FF2B5EF4-FFF2-40B4-BE49-F238E27FC236}">
                  <a16:creationId xmlns:a16="http://schemas.microsoft.com/office/drawing/2014/main" id="{81978C48-3B6E-B05D-86C3-9E3CE662D3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9200" y="4470400"/>
              <a:ext cx="445524" cy="711200"/>
              <a:chOff x="2432" y="1328"/>
              <a:chExt cx="906" cy="2075"/>
            </a:xfrm>
          </p:grpSpPr>
          <p:sp>
            <p:nvSpPr>
              <p:cNvPr id="40186" name="Freeform 92">
                <a:extLst>
                  <a:ext uri="{FF2B5EF4-FFF2-40B4-BE49-F238E27FC236}">
                    <a16:creationId xmlns:a16="http://schemas.microsoft.com/office/drawing/2014/main" id="{6D8C9D51-9205-6899-516C-43FDB179E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7" name="Freeform 93">
                <a:extLst>
                  <a:ext uri="{FF2B5EF4-FFF2-40B4-BE49-F238E27FC236}">
                    <a16:creationId xmlns:a16="http://schemas.microsoft.com/office/drawing/2014/main" id="{CB2EDC3D-7F9F-DB1B-F371-D9B03286E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8" name="Freeform 94">
                <a:extLst>
                  <a:ext uri="{FF2B5EF4-FFF2-40B4-BE49-F238E27FC236}">
                    <a16:creationId xmlns:a16="http://schemas.microsoft.com/office/drawing/2014/main" id="{12DA63B5-C4D6-8E16-CCED-B3E699B43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9" name="Freeform 95">
                <a:extLst>
                  <a:ext uri="{FF2B5EF4-FFF2-40B4-BE49-F238E27FC236}">
                    <a16:creationId xmlns:a16="http://schemas.microsoft.com/office/drawing/2014/main" id="{6B038827-BB34-DB22-1CA2-FF9077272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0" name="Freeform 96">
                <a:extLst>
                  <a:ext uri="{FF2B5EF4-FFF2-40B4-BE49-F238E27FC236}">
                    <a16:creationId xmlns:a16="http://schemas.microsoft.com/office/drawing/2014/main" id="{0511FFE0-14C9-E8D5-823C-A5F956485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91" name="Freeform 97">
                <a:extLst>
                  <a:ext uri="{FF2B5EF4-FFF2-40B4-BE49-F238E27FC236}">
                    <a16:creationId xmlns:a16="http://schemas.microsoft.com/office/drawing/2014/main" id="{BE85EAA1-08ED-94BB-CFA1-04CC1B0EA39E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08" name="Group 91">
              <a:extLst>
                <a:ext uri="{FF2B5EF4-FFF2-40B4-BE49-F238E27FC236}">
                  <a16:creationId xmlns:a16="http://schemas.microsoft.com/office/drawing/2014/main" id="{E39B5182-4FED-624A-B169-AE7D27A7C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1800" y="5029200"/>
              <a:ext cx="445524" cy="711200"/>
              <a:chOff x="2432" y="1328"/>
              <a:chExt cx="906" cy="2075"/>
            </a:xfrm>
          </p:grpSpPr>
          <p:sp>
            <p:nvSpPr>
              <p:cNvPr id="40180" name="Freeform 92">
                <a:extLst>
                  <a:ext uri="{FF2B5EF4-FFF2-40B4-BE49-F238E27FC236}">
                    <a16:creationId xmlns:a16="http://schemas.microsoft.com/office/drawing/2014/main" id="{02844218-5B21-1CAD-EC70-519C391DA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1" name="Freeform 93">
                <a:extLst>
                  <a:ext uri="{FF2B5EF4-FFF2-40B4-BE49-F238E27FC236}">
                    <a16:creationId xmlns:a16="http://schemas.microsoft.com/office/drawing/2014/main" id="{59AB5023-08A5-B5D9-A437-E10EC393B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2" name="Freeform 94">
                <a:extLst>
                  <a:ext uri="{FF2B5EF4-FFF2-40B4-BE49-F238E27FC236}">
                    <a16:creationId xmlns:a16="http://schemas.microsoft.com/office/drawing/2014/main" id="{42AC5B61-9599-F6AA-7291-761C5248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3" name="Freeform 95">
                <a:extLst>
                  <a:ext uri="{FF2B5EF4-FFF2-40B4-BE49-F238E27FC236}">
                    <a16:creationId xmlns:a16="http://schemas.microsoft.com/office/drawing/2014/main" id="{EF80B944-45A7-771F-D98D-E9E7CDC27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4" name="Freeform 96">
                <a:extLst>
                  <a:ext uri="{FF2B5EF4-FFF2-40B4-BE49-F238E27FC236}">
                    <a16:creationId xmlns:a16="http://schemas.microsoft.com/office/drawing/2014/main" id="{87F81AF9-FADF-34E1-ECA6-D28F040E3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85" name="Freeform 97">
                <a:extLst>
                  <a:ext uri="{FF2B5EF4-FFF2-40B4-BE49-F238E27FC236}">
                    <a16:creationId xmlns:a16="http://schemas.microsoft.com/office/drawing/2014/main" id="{1EEE77F9-7B6A-A966-57FA-99C4F867F3A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09" name="Group 91">
              <a:extLst>
                <a:ext uri="{FF2B5EF4-FFF2-40B4-BE49-F238E27FC236}">
                  <a16:creationId xmlns:a16="http://schemas.microsoft.com/office/drawing/2014/main" id="{7F52FF07-7B9C-95B8-FB6B-8AA49EB5E3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1276" y="5765800"/>
              <a:ext cx="445524" cy="711200"/>
              <a:chOff x="2432" y="1328"/>
              <a:chExt cx="906" cy="2075"/>
            </a:xfrm>
          </p:grpSpPr>
          <p:sp>
            <p:nvSpPr>
              <p:cNvPr id="40174" name="Freeform 92">
                <a:extLst>
                  <a:ext uri="{FF2B5EF4-FFF2-40B4-BE49-F238E27FC236}">
                    <a16:creationId xmlns:a16="http://schemas.microsoft.com/office/drawing/2014/main" id="{F0EDF719-72C3-DA48-BD8B-4B0624B09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5" name="Freeform 93">
                <a:extLst>
                  <a:ext uri="{FF2B5EF4-FFF2-40B4-BE49-F238E27FC236}">
                    <a16:creationId xmlns:a16="http://schemas.microsoft.com/office/drawing/2014/main" id="{5771F9AB-C8DF-B5D3-D49B-F1767945B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6" name="Freeform 94">
                <a:extLst>
                  <a:ext uri="{FF2B5EF4-FFF2-40B4-BE49-F238E27FC236}">
                    <a16:creationId xmlns:a16="http://schemas.microsoft.com/office/drawing/2014/main" id="{914A0DA1-4FAF-1B7F-5D24-97D8BC61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7" name="Freeform 95">
                <a:extLst>
                  <a:ext uri="{FF2B5EF4-FFF2-40B4-BE49-F238E27FC236}">
                    <a16:creationId xmlns:a16="http://schemas.microsoft.com/office/drawing/2014/main" id="{AD0B04CA-6EBF-060D-EF6E-E0C984764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8" name="Freeform 96">
                <a:extLst>
                  <a:ext uri="{FF2B5EF4-FFF2-40B4-BE49-F238E27FC236}">
                    <a16:creationId xmlns:a16="http://schemas.microsoft.com/office/drawing/2014/main" id="{D3E02FE1-CCAB-2002-11B1-B4FE8AEAA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9" name="Freeform 97">
                <a:extLst>
                  <a:ext uri="{FF2B5EF4-FFF2-40B4-BE49-F238E27FC236}">
                    <a16:creationId xmlns:a16="http://schemas.microsoft.com/office/drawing/2014/main" id="{91B8207F-0487-AAC4-B973-9B831C4CF0E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10" name="Group 91">
              <a:extLst>
                <a:ext uri="{FF2B5EF4-FFF2-40B4-BE49-F238E27FC236}">
                  <a16:creationId xmlns:a16="http://schemas.microsoft.com/office/drawing/2014/main" id="{45BC0CB4-2796-5ADA-7D69-80F6393A9C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0600" y="2971800"/>
              <a:ext cx="445524" cy="711200"/>
              <a:chOff x="2432" y="1328"/>
              <a:chExt cx="906" cy="2075"/>
            </a:xfrm>
          </p:grpSpPr>
          <p:sp>
            <p:nvSpPr>
              <p:cNvPr id="40168" name="Freeform 92">
                <a:extLst>
                  <a:ext uri="{FF2B5EF4-FFF2-40B4-BE49-F238E27FC236}">
                    <a16:creationId xmlns:a16="http://schemas.microsoft.com/office/drawing/2014/main" id="{208E9F42-AF46-8155-6D15-03FB81A1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9" name="Freeform 93">
                <a:extLst>
                  <a:ext uri="{FF2B5EF4-FFF2-40B4-BE49-F238E27FC236}">
                    <a16:creationId xmlns:a16="http://schemas.microsoft.com/office/drawing/2014/main" id="{C71218DF-9A59-95E8-DA7B-1432D5FF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0" name="Freeform 94">
                <a:extLst>
                  <a:ext uri="{FF2B5EF4-FFF2-40B4-BE49-F238E27FC236}">
                    <a16:creationId xmlns:a16="http://schemas.microsoft.com/office/drawing/2014/main" id="{AC0E6B4F-52C3-33F0-FD8F-8DD2AC37A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1" name="Freeform 95">
                <a:extLst>
                  <a:ext uri="{FF2B5EF4-FFF2-40B4-BE49-F238E27FC236}">
                    <a16:creationId xmlns:a16="http://schemas.microsoft.com/office/drawing/2014/main" id="{C1EAE835-1473-E9D0-8C9A-205BF9BE1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2" name="Freeform 96">
                <a:extLst>
                  <a:ext uri="{FF2B5EF4-FFF2-40B4-BE49-F238E27FC236}">
                    <a16:creationId xmlns:a16="http://schemas.microsoft.com/office/drawing/2014/main" id="{8BE918CF-C3DE-5D0F-3DB9-74555096A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73" name="Freeform 97">
                <a:extLst>
                  <a:ext uri="{FF2B5EF4-FFF2-40B4-BE49-F238E27FC236}">
                    <a16:creationId xmlns:a16="http://schemas.microsoft.com/office/drawing/2014/main" id="{B9BF4FD1-C44A-8AEC-79FA-D0D6BD531F3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711" name="Group 91">
              <a:extLst>
                <a:ext uri="{FF2B5EF4-FFF2-40B4-BE49-F238E27FC236}">
                  <a16:creationId xmlns:a16="http://schemas.microsoft.com/office/drawing/2014/main" id="{4E502AA5-E4E2-D963-D339-18A028CA27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48600" y="812800"/>
              <a:ext cx="445524" cy="711200"/>
              <a:chOff x="2432" y="1328"/>
              <a:chExt cx="906" cy="2075"/>
            </a:xfrm>
          </p:grpSpPr>
          <p:sp>
            <p:nvSpPr>
              <p:cNvPr id="40162" name="Freeform 92">
                <a:extLst>
                  <a:ext uri="{FF2B5EF4-FFF2-40B4-BE49-F238E27FC236}">
                    <a16:creationId xmlns:a16="http://schemas.microsoft.com/office/drawing/2014/main" id="{0F83B9A1-0B62-7EB1-FE2A-4EC542491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3" name="Freeform 93">
                <a:extLst>
                  <a:ext uri="{FF2B5EF4-FFF2-40B4-BE49-F238E27FC236}">
                    <a16:creationId xmlns:a16="http://schemas.microsoft.com/office/drawing/2014/main" id="{50207441-002C-A43F-2A7B-ACA1733AF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4" name="Freeform 94">
                <a:extLst>
                  <a:ext uri="{FF2B5EF4-FFF2-40B4-BE49-F238E27FC236}">
                    <a16:creationId xmlns:a16="http://schemas.microsoft.com/office/drawing/2014/main" id="{07A4F94A-3AF3-4D15-7F32-8DE0E180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5" name="Freeform 95">
                <a:extLst>
                  <a:ext uri="{FF2B5EF4-FFF2-40B4-BE49-F238E27FC236}">
                    <a16:creationId xmlns:a16="http://schemas.microsoft.com/office/drawing/2014/main" id="{5372836A-F164-17A3-04EF-4C4B1F36F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6" name="Freeform 96">
                <a:extLst>
                  <a:ext uri="{FF2B5EF4-FFF2-40B4-BE49-F238E27FC236}">
                    <a16:creationId xmlns:a16="http://schemas.microsoft.com/office/drawing/2014/main" id="{D09C2397-2513-A018-00AE-4CF17D93A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7" name="Freeform 97">
                <a:extLst>
                  <a:ext uri="{FF2B5EF4-FFF2-40B4-BE49-F238E27FC236}">
                    <a16:creationId xmlns:a16="http://schemas.microsoft.com/office/drawing/2014/main" id="{46C3014D-7D69-C87B-A898-57744FD8BAFD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16" name="Group 91">
              <a:extLst>
                <a:ext uri="{FF2B5EF4-FFF2-40B4-BE49-F238E27FC236}">
                  <a16:creationId xmlns:a16="http://schemas.microsoft.com/office/drawing/2014/main" id="{6E8FCBF3-D37C-5F50-370A-053912A00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876" y="2407863"/>
              <a:ext cx="445524" cy="711200"/>
              <a:chOff x="2432" y="1328"/>
              <a:chExt cx="906" cy="2075"/>
            </a:xfrm>
          </p:grpSpPr>
          <p:sp>
            <p:nvSpPr>
              <p:cNvPr id="40156" name="Freeform 92">
                <a:extLst>
                  <a:ext uri="{FF2B5EF4-FFF2-40B4-BE49-F238E27FC236}">
                    <a16:creationId xmlns:a16="http://schemas.microsoft.com/office/drawing/2014/main" id="{3D9B0C42-EF50-EF85-71D2-ABA87C841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7" name="Freeform 93">
                <a:extLst>
                  <a:ext uri="{FF2B5EF4-FFF2-40B4-BE49-F238E27FC236}">
                    <a16:creationId xmlns:a16="http://schemas.microsoft.com/office/drawing/2014/main" id="{21423D1F-DE50-2046-5389-D6139CCD1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8" name="Freeform 94">
                <a:extLst>
                  <a:ext uri="{FF2B5EF4-FFF2-40B4-BE49-F238E27FC236}">
                    <a16:creationId xmlns:a16="http://schemas.microsoft.com/office/drawing/2014/main" id="{6D1074CC-17AA-D837-88FA-3808E4E7B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9" name="Freeform 95">
                <a:extLst>
                  <a:ext uri="{FF2B5EF4-FFF2-40B4-BE49-F238E27FC236}">
                    <a16:creationId xmlns:a16="http://schemas.microsoft.com/office/drawing/2014/main" id="{235EFCED-27F8-D553-8A8E-EDA165F11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0" name="Freeform 96">
                <a:extLst>
                  <a:ext uri="{FF2B5EF4-FFF2-40B4-BE49-F238E27FC236}">
                    <a16:creationId xmlns:a16="http://schemas.microsoft.com/office/drawing/2014/main" id="{6084A9D2-7CB6-12E6-837A-6011AB892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61" name="Freeform 97">
                <a:extLst>
                  <a:ext uri="{FF2B5EF4-FFF2-40B4-BE49-F238E27FC236}">
                    <a16:creationId xmlns:a16="http://schemas.microsoft.com/office/drawing/2014/main" id="{E5885D5A-67D0-51D6-CEC9-8DABCA8B978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17" name="Group 91">
              <a:extLst>
                <a:ext uri="{FF2B5EF4-FFF2-40B4-BE49-F238E27FC236}">
                  <a16:creationId xmlns:a16="http://schemas.microsoft.com/office/drawing/2014/main" id="{8E56D1D5-E3FA-3D43-A3E7-28F80DF61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200" y="3200400"/>
              <a:ext cx="445524" cy="711200"/>
              <a:chOff x="2432" y="1328"/>
              <a:chExt cx="906" cy="2075"/>
            </a:xfrm>
          </p:grpSpPr>
          <p:sp>
            <p:nvSpPr>
              <p:cNvPr id="40150" name="Freeform 92">
                <a:extLst>
                  <a:ext uri="{FF2B5EF4-FFF2-40B4-BE49-F238E27FC236}">
                    <a16:creationId xmlns:a16="http://schemas.microsoft.com/office/drawing/2014/main" id="{EAE69B59-F813-1D1F-2586-29326B662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1" name="Freeform 93">
                <a:extLst>
                  <a:ext uri="{FF2B5EF4-FFF2-40B4-BE49-F238E27FC236}">
                    <a16:creationId xmlns:a16="http://schemas.microsoft.com/office/drawing/2014/main" id="{B8E361B9-15EF-A8B6-FF80-0A8B6B4FA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2" name="Freeform 94">
                <a:extLst>
                  <a:ext uri="{FF2B5EF4-FFF2-40B4-BE49-F238E27FC236}">
                    <a16:creationId xmlns:a16="http://schemas.microsoft.com/office/drawing/2014/main" id="{3D03BD87-CF75-B3E0-2458-8A8936CA1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3" name="Freeform 95">
                <a:extLst>
                  <a:ext uri="{FF2B5EF4-FFF2-40B4-BE49-F238E27FC236}">
                    <a16:creationId xmlns:a16="http://schemas.microsoft.com/office/drawing/2014/main" id="{3F14F1AC-FD9F-63E2-F081-02A5FB3E8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4" name="Freeform 96">
                <a:extLst>
                  <a:ext uri="{FF2B5EF4-FFF2-40B4-BE49-F238E27FC236}">
                    <a16:creationId xmlns:a16="http://schemas.microsoft.com/office/drawing/2014/main" id="{74BF7BB2-62A6-09A8-F8BF-EF5E05B1D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55" name="Freeform 97">
                <a:extLst>
                  <a:ext uri="{FF2B5EF4-FFF2-40B4-BE49-F238E27FC236}">
                    <a16:creationId xmlns:a16="http://schemas.microsoft.com/office/drawing/2014/main" id="{EEB0B767-7D67-AB3F-C87F-718B8908D563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18" name="Group 91">
              <a:extLst>
                <a:ext uri="{FF2B5EF4-FFF2-40B4-BE49-F238E27FC236}">
                  <a16:creationId xmlns:a16="http://schemas.microsoft.com/office/drawing/2014/main" id="{98AE3611-9BA5-5662-1AA2-23C10497B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876" y="5461000"/>
              <a:ext cx="445524" cy="711200"/>
              <a:chOff x="2432" y="1328"/>
              <a:chExt cx="906" cy="2075"/>
            </a:xfrm>
          </p:grpSpPr>
          <p:sp>
            <p:nvSpPr>
              <p:cNvPr id="40144" name="Freeform 92">
                <a:extLst>
                  <a:ext uri="{FF2B5EF4-FFF2-40B4-BE49-F238E27FC236}">
                    <a16:creationId xmlns:a16="http://schemas.microsoft.com/office/drawing/2014/main" id="{96187DB9-FD5F-94BC-4326-B3B12020A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5" name="Freeform 93">
                <a:extLst>
                  <a:ext uri="{FF2B5EF4-FFF2-40B4-BE49-F238E27FC236}">
                    <a16:creationId xmlns:a16="http://schemas.microsoft.com/office/drawing/2014/main" id="{97C62817-22C3-85C6-1804-8343DBF94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6" name="Freeform 94">
                <a:extLst>
                  <a:ext uri="{FF2B5EF4-FFF2-40B4-BE49-F238E27FC236}">
                    <a16:creationId xmlns:a16="http://schemas.microsoft.com/office/drawing/2014/main" id="{DFEE21E9-BC2F-94C2-B851-3EA41CDCA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7" name="Freeform 95">
                <a:extLst>
                  <a:ext uri="{FF2B5EF4-FFF2-40B4-BE49-F238E27FC236}">
                    <a16:creationId xmlns:a16="http://schemas.microsoft.com/office/drawing/2014/main" id="{16E595DC-2A0F-78F2-5CA9-D64CFD46D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8" name="Freeform 96">
                <a:extLst>
                  <a:ext uri="{FF2B5EF4-FFF2-40B4-BE49-F238E27FC236}">
                    <a16:creationId xmlns:a16="http://schemas.microsoft.com/office/drawing/2014/main" id="{4AC5FA6A-9030-C911-145C-3275584C2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9" name="Freeform 97">
                <a:extLst>
                  <a:ext uri="{FF2B5EF4-FFF2-40B4-BE49-F238E27FC236}">
                    <a16:creationId xmlns:a16="http://schemas.microsoft.com/office/drawing/2014/main" id="{4ECC5001-9AB8-499D-99C0-865123C0D10C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19" name="Group 91">
              <a:extLst>
                <a:ext uri="{FF2B5EF4-FFF2-40B4-BE49-F238E27FC236}">
                  <a16:creationId xmlns:a16="http://schemas.microsoft.com/office/drawing/2014/main" id="{6101DEDF-57D6-9B7E-BF90-E8B385999C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21876" y="5638800"/>
              <a:ext cx="445524" cy="711200"/>
              <a:chOff x="2432" y="1328"/>
              <a:chExt cx="906" cy="2075"/>
            </a:xfrm>
          </p:grpSpPr>
          <p:sp>
            <p:nvSpPr>
              <p:cNvPr id="40138" name="Freeform 92">
                <a:extLst>
                  <a:ext uri="{FF2B5EF4-FFF2-40B4-BE49-F238E27FC236}">
                    <a16:creationId xmlns:a16="http://schemas.microsoft.com/office/drawing/2014/main" id="{B31C8E5F-486B-6392-CC8E-587A8668B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2288 w 410"/>
                  <a:gd name="T1" fmla="*/ 513 h 406"/>
                  <a:gd name="T2" fmla="*/ 1848 w 410"/>
                  <a:gd name="T3" fmla="*/ 182 h 406"/>
                  <a:gd name="T4" fmla="*/ 1410 w 410"/>
                  <a:gd name="T5" fmla="*/ 0 h 406"/>
                  <a:gd name="T6" fmla="*/ 902 w 410"/>
                  <a:gd name="T7" fmla="*/ 0 h 406"/>
                  <a:gd name="T8" fmla="*/ 341 w 410"/>
                  <a:gd name="T9" fmla="*/ 116 h 406"/>
                  <a:gd name="T10" fmla="*/ 79 w 410"/>
                  <a:gd name="T11" fmla="*/ 311 h 406"/>
                  <a:gd name="T12" fmla="*/ 0 w 410"/>
                  <a:gd name="T13" fmla="*/ 582 h 406"/>
                  <a:gd name="T14" fmla="*/ 79 w 410"/>
                  <a:gd name="T15" fmla="*/ 935 h 406"/>
                  <a:gd name="T16" fmla="*/ 418 w 410"/>
                  <a:gd name="T17" fmla="*/ 1342 h 406"/>
                  <a:gd name="T18" fmla="*/ 1035 w 410"/>
                  <a:gd name="T19" fmla="*/ 1602 h 406"/>
                  <a:gd name="T20" fmla="*/ 1503 w 410"/>
                  <a:gd name="T21" fmla="*/ 1738 h 406"/>
                  <a:gd name="T22" fmla="*/ 1980 w 410"/>
                  <a:gd name="T23" fmla="*/ 1784 h 406"/>
                  <a:gd name="T24" fmla="*/ 2367 w 410"/>
                  <a:gd name="T25" fmla="*/ 1720 h 406"/>
                  <a:gd name="T26" fmla="*/ 2577 w 410"/>
                  <a:gd name="T27" fmla="*/ 1602 h 406"/>
                  <a:gd name="T28" fmla="*/ 2707 w 410"/>
                  <a:gd name="T29" fmla="*/ 1342 h 406"/>
                  <a:gd name="T30" fmla="*/ 2681 w 410"/>
                  <a:gd name="T31" fmla="*/ 1021 h 406"/>
                  <a:gd name="T32" fmla="*/ 2532 w 410"/>
                  <a:gd name="T33" fmla="*/ 760 h 406"/>
                  <a:gd name="T34" fmla="*/ 3404 w 410"/>
                  <a:gd name="T35" fmla="*/ 513 h 406"/>
                  <a:gd name="T36" fmla="*/ 3483 w 410"/>
                  <a:gd name="T37" fmla="*/ 403 h 406"/>
                  <a:gd name="T38" fmla="*/ 3404 w 410"/>
                  <a:gd name="T39" fmla="*/ 354 h 406"/>
                  <a:gd name="T40" fmla="*/ 2449 w 410"/>
                  <a:gd name="T41" fmla="*/ 645 h 406"/>
                  <a:gd name="T42" fmla="*/ 2288 w 410"/>
                  <a:gd name="T43" fmla="*/ 51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39" name="Freeform 93">
                <a:extLst>
                  <a:ext uri="{FF2B5EF4-FFF2-40B4-BE49-F238E27FC236}">
                    <a16:creationId xmlns:a16="http://schemas.microsoft.com/office/drawing/2014/main" id="{8757406F-20FB-E095-198E-B5E9422F9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0" name="Freeform 94">
                <a:extLst>
                  <a:ext uri="{FF2B5EF4-FFF2-40B4-BE49-F238E27FC236}">
                    <a16:creationId xmlns:a16="http://schemas.microsoft.com/office/drawing/2014/main" id="{995F9882-8636-0B9C-7102-7886F1394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2261 w 309"/>
                  <a:gd name="T1" fmla="*/ 914 h 673"/>
                  <a:gd name="T2" fmla="*/ 1997 w 309"/>
                  <a:gd name="T3" fmla="*/ 372 h 673"/>
                  <a:gd name="T4" fmla="*/ 1713 w 309"/>
                  <a:gd name="T5" fmla="*/ 110 h 673"/>
                  <a:gd name="T6" fmla="*/ 1061 w 309"/>
                  <a:gd name="T7" fmla="*/ 0 h 673"/>
                  <a:gd name="T8" fmla="*/ 417 w 309"/>
                  <a:gd name="T9" fmla="*/ 45 h 673"/>
                  <a:gd name="T10" fmla="*/ 125 w 309"/>
                  <a:gd name="T11" fmla="*/ 328 h 673"/>
                  <a:gd name="T12" fmla="*/ 165 w 309"/>
                  <a:gd name="T13" fmla="*/ 671 h 673"/>
                  <a:gd name="T14" fmla="*/ 339 w 309"/>
                  <a:gd name="T15" fmla="*/ 1236 h 673"/>
                  <a:gd name="T16" fmla="*/ 339 w 309"/>
                  <a:gd name="T17" fmla="*/ 1733 h 673"/>
                  <a:gd name="T18" fmla="*/ 125 w 309"/>
                  <a:gd name="T19" fmla="*/ 2163 h 673"/>
                  <a:gd name="T20" fmla="*/ 0 w 309"/>
                  <a:gd name="T21" fmla="*/ 2409 h 673"/>
                  <a:gd name="T22" fmla="*/ 79 w 309"/>
                  <a:gd name="T23" fmla="*/ 2624 h 673"/>
                  <a:gd name="T24" fmla="*/ 375 w 309"/>
                  <a:gd name="T25" fmla="*/ 2737 h 673"/>
                  <a:gd name="T26" fmla="*/ 779 w 309"/>
                  <a:gd name="T27" fmla="*/ 2836 h 673"/>
                  <a:gd name="T28" fmla="*/ 1140 w 309"/>
                  <a:gd name="T29" fmla="*/ 2888 h 673"/>
                  <a:gd name="T30" fmla="*/ 1636 w 309"/>
                  <a:gd name="T31" fmla="*/ 2888 h 673"/>
                  <a:gd name="T32" fmla="*/ 2180 w 309"/>
                  <a:gd name="T33" fmla="*/ 2662 h 673"/>
                  <a:gd name="T34" fmla="*/ 2601 w 309"/>
                  <a:gd name="T35" fmla="*/ 2207 h 673"/>
                  <a:gd name="T36" fmla="*/ 2568 w 309"/>
                  <a:gd name="T37" fmla="*/ 1795 h 673"/>
                  <a:gd name="T38" fmla="*/ 2309 w 309"/>
                  <a:gd name="T39" fmla="*/ 1319 h 673"/>
                  <a:gd name="T40" fmla="*/ 2261 w 309"/>
                  <a:gd name="T41" fmla="*/ 914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1" name="Freeform 95">
                <a:extLst>
                  <a:ext uri="{FF2B5EF4-FFF2-40B4-BE49-F238E27FC236}">
                    <a16:creationId xmlns:a16="http://schemas.microsoft.com/office/drawing/2014/main" id="{FBBB47E4-95E3-D773-BBD9-AEC9DFBAB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2093 w 235"/>
                  <a:gd name="T1" fmla="*/ 62 h 973"/>
                  <a:gd name="T2" fmla="*/ 1530 w 235"/>
                  <a:gd name="T3" fmla="*/ 0 h 973"/>
                  <a:gd name="T4" fmla="*/ 1189 w 235"/>
                  <a:gd name="T5" fmla="*/ 62 h 973"/>
                  <a:gd name="T6" fmla="*/ 1051 w 235"/>
                  <a:gd name="T7" fmla="*/ 288 h 973"/>
                  <a:gd name="T8" fmla="*/ 1189 w 235"/>
                  <a:gd name="T9" fmla="*/ 1527 h 973"/>
                  <a:gd name="T10" fmla="*/ 1189 w 235"/>
                  <a:gd name="T11" fmla="*/ 1810 h 973"/>
                  <a:gd name="T12" fmla="*/ 1006 w 235"/>
                  <a:gd name="T13" fmla="*/ 2354 h 973"/>
                  <a:gd name="T14" fmla="*/ 954 w 235"/>
                  <a:gd name="T15" fmla="*/ 2981 h 973"/>
                  <a:gd name="T16" fmla="*/ 1051 w 235"/>
                  <a:gd name="T17" fmla="*/ 3292 h 973"/>
                  <a:gd name="T18" fmla="*/ 954 w 235"/>
                  <a:gd name="T19" fmla="*/ 3474 h 973"/>
                  <a:gd name="T20" fmla="*/ 287 w 235"/>
                  <a:gd name="T21" fmla="*/ 3744 h 973"/>
                  <a:gd name="T22" fmla="*/ 0 w 235"/>
                  <a:gd name="T23" fmla="*/ 4084 h 973"/>
                  <a:gd name="T24" fmla="*/ 61 w 235"/>
                  <a:gd name="T25" fmla="*/ 4187 h 973"/>
                  <a:gd name="T26" fmla="*/ 566 w 235"/>
                  <a:gd name="T27" fmla="*/ 4305 h 973"/>
                  <a:gd name="T28" fmla="*/ 713 w 235"/>
                  <a:gd name="T29" fmla="*/ 4260 h 973"/>
                  <a:gd name="T30" fmla="*/ 758 w 235"/>
                  <a:gd name="T31" fmla="*/ 4056 h 973"/>
                  <a:gd name="T32" fmla="*/ 913 w 235"/>
                  <a:gd name="T33" fmla="*/ 3774 h 973"/>
                  <a:gd name="T34" fmla="*/ 1142 w 235"/>
                  <a:gd name="T35" fmla="*/ 3636 h 973"/>
                  <a:gd name="T36" fmla="*/ 1427 w 235"/>
                  <a:gd name="T37" fmla="*/ 3545 h 973"/>
                  <a:gd name="T38" fmla="*/ 1670 w 235"/>
                  <a:gd name="T39" fmla="*/ 3430 h 973"/>
                  <a:gd name="T40" fmla="*/ 1723 w 235"/>
                  <a:gd name="T41" fmla="*/ 3338 h 973"/>
                  <a:gd name="T42" fmla="*/ 1573 w 235"/>
                  <a:gd name="T43" fmla="*/ 3231 h 973"/>
                  <a:gd name="T44" fmla="*/ 1427 w 235"/>
                  <a:gd name="T45" fmla="*/ 3162 h 973"/>
                  <a:gd name="T46" fmla="*/ 1341 w 235"/>
                  <a:gd name="T47" fmla="*/ 2892 h 973"/>
                  <a:gd name="T48" fmla="*/ 1427 w 235"/>
                  <a:gd name="T49" fmla="*/ 2323 h 973"/>
                  <a:gd name="T50" fmla="*/ 1760 w 235"/>
                  <a:gd name="T51" fmla="*/ 1680 h 973"/>
                  <a:gd name="T52" fmla="*/ 2093 w 235"/>
                  <a:gd name="T53" fmla="*/ 1170 h 973"/>
                  <a:gd name="T54" fmla="*/ 2192 w 235"/>
                  <a:gd name="T55" fmla="*/ 544 h 973"/>
                  <a:gd name="T56" fmla="*/ 2093 w 235"/>
                  <a:gd name="T57" fmla="*/ 62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2" name="Freeform 96">
                <a:extLst>
                  <a:ext uri="{FF2B5EF4-FFF2-40B4-BE49-F238E27FC236}">
                    <a16:creationId xmlns:a16="http://schemas.microsoft.com/office/drawing/2014/main" id="{B66A2FF9-FD43-4FE6-06E8-F35DAD5EB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106 w 384"/>
                  <a:gd name="T1" fmla="*/ 544 h 821"/>
                  <a:gd name="T2" fmla="*/ 1011 w 384"/>
                  <a:gd name="T3" fmla="*/ 177 h 821"/>
                  <a:gd name="T4" fmla="*/ 621 w 384"/>
                  <a:gd name="T5" fmla="*/ 0 h 821"/>
                  <a:gd name="T6" fmla="*/ 5 w 384"/>
                  <a:gd name="T7" fmla="*/ 5 h 821"/>
                  <a:gd name="T8" fmla="*/ 0 w 384"/>
                  <a:gd name="T9" fmla="*/ 177 h 821"/>
                  <a:gd name="T10" fmla="*/ 5 w 384"/>
                  <a:gd name="T11" fmla="*/ 521 h 821"/>
                  <a:gd name="T12" fmla="*/ 345 w 384"/>
                  <a:gd name="T13" fmla="*/ 1037 h 821"/>
                  <a:gd name="T14" fmla="*/ 591 w 384"/>
                  <a:gd name="T15" fmla="*/ 1421 h 821"/>
                  <a:gd name="T16" fmla="*/ 833 w 384"/>
                  <a:gd name="T17" fmla="*/ 1932 h 821"/>
                  <a:gd name="T18" fmla="*/ 920 w 384"/>
                  <a:gd name="T19" fmla="*/ 2380 h 821"/>
                  <a:gd name="T20" fmla="*/ 920 w 384"/>
                  <a:gd name="T21" fmla="*/ 2737 h 821"/>
                  <a:gd name="T22" fmla="*/ 796 w 384"/>
                  <a:gd name="T23" fmla="*/ 3017 h 821"/>
                  <a:gd name="T24" fmla="*/ 666 w 384"/>
                  <a:gd name="T25" fmla="*/ 3109 h 821"/>
                  <a:gd name="T26" fmla="*/ 666 w 384"/>
                  <a:gd name="T27" fmla="*/ 3192 h 821"/>
                  <a:gd name="T28" fmla="*/ 833 w 384"/>
                  <a:gd name="T29" fmla="*/ 3329 h 821"/>
                  <a:gd name="T30" fmla="*/ 1150 w 384"/>
                  <a:gd name="T31" fmla="*/ 3373 h 821"/>
                  <a:gd name="T32" fmla="*/ 1637 w 384"/>
                  <a:gd name="T33" fmla="*/ 3373 h 821"/>
                  <a:gd name="T34" fmla="*/ 2527 w 384"/>
                  <a:gd name="T35" fmla="*/ 3487 h 821"/>
                  <a:gd name="T36" fmla="*/ 2788 w 384"/>
                  <a:gd name="T37" fmla="*/ 3650 h 821"/>
                  <a:gd name="T38" fmla="*/ 3201 w 384"/>
                  <a:gd name="T39" fmla="*/ 3552 h 821"/>
                  <a:gd name="T40" fmla="*/ 3367 w 384"/>
                  <a:gd name="T41" fmla="*/ 3329 h 821"/>
                  <a:gd name="T42" fmla="*/ 3201 w 384"/>
                  <a:gd name="T43" fmla="*/ 3245 h 821"/>
                  <a:gd name="T44" fmla="*/ 2432 w 384"/>
                  <a:gd name="T45" fmla="*/ 3192 h 821"/>
                  <a:gd name="T46" fmla="*/ 1591 w 384"/>
                  <a:gd name="T47" fmla="*/ 3192 h 821"/>
                  <a:gd name="T48" fmla="*/ 1234 w 384"/>
                  <a:gd name="T49" fmla="*/ 3172 h 821"/>
                  <a:gd name="T50" fmla="*/ 1150 w 384"/>
                  <a:gd name="T51" fmla="*/ 3041 h 821"/>
                  <a:gd name="T52" fmla="*/ 1234 w 384"/>
                  <a:gd name="T53" fmla="*/ 2786 h 821"/>
                  <a:gd name="T54" fmla="*/ 1289 w 384"/>
                  <a:gd name="T55" fmla="*/ 2362 h 821"/>
                  <a:gd name="T56" fmla="*/ 1197 w 384"/>
                  <a:gd name="T57" fmla="*/ 1884 h 821"/>
                  <a:gd name="T58" fmla="*/ 1057 w 384"/>
                  <a:gd name="T59" fmla="*/ 1259 h 821"/>
                  <a:gd name="T60" fmla="*/ 1106 w 384"/>
                  <a:gd name="T61" fmla="*/ 720 h 821"/>
                  <a:gd name="T62" fmla="*/ 1106 w 384"/>
                  <a:gd name="T63" fmla="*/ 54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143" name="Freeform 97">
                <a:extLst>
                  <a:ext uri="{FF2B5EF4-FFF2-40B4-BE49-F238E27FC236}">
                    <a16:creationId xmlns:a16="http://schemas.microsoft.com/office/drawing/2014/main" id="{25F28A6D-A3E5-B249-DDFA-281D69ABF08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2960 w 329"/>
                  <a:gd name="T1" fmla="*/ 62 h 546"/>
                  <a:gd name="T2" fmla="*/ 2633 w 329"/>
                  <a:gd name="T3" fmla="*/ 0 h 546"/>
                  <a:gd name="T4" fmla="*/ 1963 w 329"/>
                  <a:gd name="T5" fmla="*/ 5 h 546"/>
                  <a:gd name="T6" fmla="*/ 1350 w 329"/>
                  <a:gd name="T7" fmla="*/ 242 h 546"/>
                  <a:gd name="T8" fmla="*/ 495 w 329"/>
                  <a:gd name="T9" fmla="*/ 708 h 546"/>
                  <a:gd name="T10" fmla="*/ 55 w 329"/>
                  <a:gd name="T11" fmla="*/ 1073 h 546"/>
                  <a:gd name="T12" fmla="*/ 0 w 329"/>
                  <a:gd name="T13" fmla="*/ 1211 h 546"/>
                  <a:gd name="T14" fmla="*/ 231 w 329"/>
                  <a:gd name="T15" fmla="*/ 1446 h 546"/>
                  <a:gd name="T16" fmla="*/ 725 w 329"/>
                  <a:gd name="T17" fmla="*/ 1564 h 546"/>
                  <a:gd name="T18" fmla="*/ 1350 w 329"/>
                  <a:gd name="T19" fmla="*/ 1691 h 546"/>
                  <a:gd name="T20" fmla="*/ 1871 w 329"/>
                  <a:gd name="T21" fmla="*/ 1751 h 546"/>
                  <a:gd name="T22" fmla="*/ 2089 w 329"/>
                  <a:gd name="T23" fmla="*/ 1865 h 546"/>
                  <a:gd name="T24" fmla="*/ 1963 w 329"/>
                  <a:gd name="T25" fmla="*/ 2021 h 546"/>
                  <a:gd name="T26" fmla="*/ 1604 w 329"/>
                  <a:gd name="T27" fmla="*/ 2196 h 546"/>
                  <a:gd name="T28" fmla="*/ 1137 w 329"/>
                  <a:gd name="T29" fmla="*/ 2220 h 546"/>
                  <a:gd name="T30" fmla="*/ 821 w 329"/>
                  <a:gd name="T31" fmla="*/ 2152 h 546"/>
                  <a:gd name="T32" fmla="*/ 628 w 329"/>
                  <a:gd name="T33" fmla="*/ 2220 h 546"/>
                  <a:gd name="T34" fmla="*/ 678 w 329"/>
                  <a:gd name="T35" fmla="*/ 2299 h 546"/>
                  <a:gd name="T36" fmla="*/ 1054 w 329"/>
                  <a:gd name="T37" fmla="*/ 2373 h 546"/>
                  <a:gd name="T38" fmla="*/ 1604 w 329"/>
                  <a:gd name="T39" fmla="*/ 2373 h 546"/>
                  <a:gd name="T40" fmla="*/ 2089 w 329"/>
                  <a:gd name="T41" fmla="*/ 2299 h 546"/>
                  <a:gd name="T42" fmla="*/ 2377 w 329"/>
                  <a:gd name="T43" fmla="*/ 2220 h 546"/>
                  <a:gd name="T44" fmla="*/ 2546 w 329"/>
                  <a:gd name="T45" fmla="*/ 2060 h 546"/>
                  <a:gd name="T46" fmla="*/ 2633 w 329"/>
                  <a:gd name="T47" fmla="*/ 1894 h 546"/>
                  <a:gd name="T48" fmla="*/ 2427 w 329"/>
                  <a:gd name="T49" fmla="*/ 1734 h 546"/>
                  <a:gd name="T50" fmla="*/ 1871 w 329"/>
                  <a:gd name="T51" fmla="*/ 1627 h 546"/>
                  <a:gd name="T52" fmla="*/ 1226 w 329"/>
                  <a:gd name="T53" fmla="*/ 1535 h 546"/>
                  <a:gd name="T54" fmla="*/ 678 w 329"/>
                  <a:gd name="T55" fmla="*/ 1381 h 546"/>
                  <a:gd name="T56" fmla="*/ 544 w 329"/>
                  <a:gd name="T57" fmla="*/ 1255 h 546"/>
                  <a:gd name="T58" fmla="*/ 628 w 329"/>
                  <a:gd name="T59" fmla="*/ 1007 h 546"/>
                  <a:gd name="T60" fmla="*/ 1054 w 329"/>
                  <a:gd name="T61" fmla="*/ 708 h 546"/>
                  <a:gd name="T62" fmla="*/ 1550 w 329"/>
                  <a:gd name="T63" fmla="*/ 528 h 546"/>
                  <a:gd name="T64" fmla="*/ 2315 w 329"/>
                  <a:gd name="T65" fmla="*/ 397 h 546"/>
                  <a:gd name="T66" fmla="*/ 2960 w 329"/>
                  <a:gd name="T67" fmla="*/ 328 h 546"/>
                  <a:gd name="T68" fmla="*/ 2960 w 329"/>
                  <a:gd name="T69" fmla="*/ 151 h 546"/>
                  <a:gd name="T70" fmla="*/ 2960 w 329"/>
                  <a:gd name="T71" fmla="*/ 62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4820" name="Group 34819">
              <a:extLst>
                <a:ext uri="{FF2B5EF4-FFF2-40B4-BE49-F238E27FC236}">
                  <a16:creationId xmlns:a16="http://schemas.microsoft.com/office/drawing/2014/main" id="{72DFB7C7-9916-627B-6330-B851456087FF}"/>
                </a:ext>
              </a:extLst>
            </p:cNvPr>
            <p:cNvGrpSpPr/>
            <p:nvPr/>
          </p:nvGrpSpPr>
          <p:grpSpPr>
            <a:xfrm>
              <a:off x="609600" y="2076989"/>
              <a:ext cx="2579124" cy="4552411"/>
              <a:chOff x="609600" y="2076989"/>
              <a:chExt cx="2579124" cy="4552411"/>
            </a:xfrm>
          </p:grpSpPr>
          <p:grpSp>
            <p:nvGrpSpPr>
              <p:cNvPr id="34821" name="Group 91">
                <a:extLst>
                  <a:ext uri="{FF2B5EF4-FFF2-40B4-BE49-F238E27FC236}">
                    <a16:creationId xmlns:a16="http://schemas.microsoft.com/office/drawing/2014/main" id="{84D20056-D34E-0C4A-1526-D005872C3C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5463" y="2076989"/>
                <a:ext cx="445524" cy="711200"/>
                <a:chOff x="2432" y="1328"/>
                <a:chExt cx="906" cy="2075"/>
              </a:xfrm>
            </p:grpSpPr>
            <p:sp>
              <p:nvSpPr>
                <p:cNvPr id="40132" name="Freeform 92">
                  <a:extLst>
                    <a:ext uri="{FF2B5EF4-FFF2-40B4-BE49-F238E27FC236}">
                      <a16:creationId xmlns:a16="http://schemas.microsoft.com/office/drawing/2014/main" id="{0161FCA8-78D2-BA19-CF9A-690358837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3" name="Freeform 93">
                  <a:extLst>
                    <a:ext uri="{FF2B5EF4-FFF2-40B4-BE49-F238E27FC236}">
                      <a16:creationId xmlns:a16="http://schemas.microsoft.com/office/drawing/2014/main" id="{B08D636D-0FB0-2AED-20BE-BB4E96D6BD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4" name="Freeform 94">
                  <a:extLst>
                    <a:ext uri="{FF2B5EF4-FFF2-40B4-BE49-F238E27FC236}">
                      <a16:creationId xmlns:a16="http://schemas.microsoft.com/office/drawing/2014/main" id="{42364FA6-002E-ED42-87FD-30096C96CA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5" name="Freeform 95">
                  <a:extLst>
                    <a:ext uri="{FF2B5EF4-FFF2-40B4-BE49-F238E27FC236}">
                      <a16:creationId xmlns:a16="http://schemas.microsoft.com/office/drawing/2014/main" id="{347003DB-0F01-EBEE-D5C3-7595B794B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6" name="Freeform 96">
                  <a:extLst>
                    <a:ext uri="{FF2B5EF4-FFF2-40B4-BE49-F238E27FC236}">
                      <a16:creationId xmlns:a16="http://schemas.microsoft.com/office/drawing/2014/main" id="{7AB0E76B-14D8-7279-6604-312B4DB72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7" name="Freeform 97">
                  <a:extLst>
                    <a:ext uri="{FF2B5EF4-FFF2-40B4-BE49-F238E27FC236}">
                      <a16:creationId xmlns:a16="http://schemas.microsoft.com/office/drawing/2014/main" id="{D1D286E4-92F0-C54A-D252-66A2BCC0BB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06" name="Group 91">
                <a:extLst>
                  <a:ext uri="{FF2B5EF4-FFF2-40B4-BE49-F238E27FC236}">
                    <a16:creationId xmlns:a16="http://schemas.microsoft.com/office/drawing/2014/main" id="{20FC1DDE-03A3-0E02-B1CD-217C3639A1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69076" y="2667000"/>
                <a:ext cx="445524" cy="711200"/>
                <a:chOff x="2432" y="1328"/>
                <a:chExt cx="906" cy="2075"/>
              </a:xfrm>
            </p:grpSpPr>
            <p:sp>
              <p:nvSpPr>
                <p:cNvPr id="34942" name="Freeform 92">
                  <a:extLst>
                    <a:ext uri="{FF2B5EF4-FFF2-40B4-BE49-F238E27FC236}">
                      <a16:creationId xmlns:a16="http://schemas.microsoft.com/office/drawing/2014/main" id="{7AC31145-34C2-FB7D-B24D-A43D91BD1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43" name="Freeform 93">
                  <a:extLst>
                    <a:ext uri="{FF2B5EF4-FFF2-40B4-BE49-F238E27FC236}">
                      <a16:creationId xmlns:a16="http://schemas.microsoft.com/office/drawing/2014/main" id="{AF6B96F4-F8A0-AF20-DCE6-73DAC749C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28" name="Freeform 94">
                  <a:extLst>
                    <a:ext uri="{FF2B5EF4-FFF2-40B4-BE49-F238E27FC236}">
                      <a16:creationId xmlns:a16="http://schemas.microsoft.com/office/drawing/2014/main" id="{E33F433E-818D-7B1B-0CDF-B90DF9BF7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29" name="Freeform 95">
                  <a:extLst>
                    <a:ext uri="{FF2B5EF4-FFF2-40B4-BE49-F238E27FC236}">
                      <a16:creationId xmlns:a16="http://schemas.microsoft.com/office/drawing/2014/main" id="{3A0BCEB9-12C1-14F5-E5E6-71E6DABF0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0" name="Freeform 96">
                  <a:extLst>
                    <a:ext uri="{FF2B5EF4-FFF2-40B4-BE49-F238E27FC236}">
                      <a16:creationId xmlns:a16="http://schemas.microsoft.com/office/drawing/2014/main" id="{F112ECCB-6680-64C5-681A-C60943201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131" name="Freeform 97">
                  <a:extLst>
                    <a:ext uri="{FF2B5EF4-FFF2-40B4-BE49-F238E27FC236}">
                      <a16:creationId xmlns:a16="http://schemas.microsoft.com/office/drawing/2014/main" id="{DAEC623F-999F-DCD3-786F-7411D1DB1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07" name="Group 91">
                <a:extLst>
                  <a:ext uri="{FF2B5EF4-FFF2-40B4-BE49-F238E27FC236}">
                    <a16:creationId xmlns:a16="http://schemas.microsoft.com/office/drawing/2014/main" id="{E64F06EC-52EA-EEC4-F968-1EC8DC4899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90800" y="5918200"/>
                <a:ext cx="445524" cy="711200"/>
                <a:chOff x="2432" y="1328"/>
                <a:chExt cx="906" cy="2075"/>
              </a:xfrm>
            </p:grpSpPr>
            <p:sp>
              <p:nvSpPr>
                <p:cNvPr id="34936" name="Freeform 92">
                  <a:extLst>
                    <a:ext uri="{FF2B5EF4-FFF2-40B4-BE49-F238E27FC236}">
                      <a16:creationId xmlns:a16="http://schemas.microsoft.com/office/drawing/2014/main" id="{D3D4A8F4-7633-70A9-40D6-2DC335166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7" name="Freeform 93">
                  <a:extLst>
                    <a:ext uri="{FF2B5EF4-FFF2-40B4-BE49-F238E27FC236}">
                      <a16:creationId xmlns:a16="http://schemas.microsoft.com/office/drawing/2014/main" id="{C516CED3-500F-68A9-268E-0108F2F08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8" name="Freeform 94">
                  <a:extLst>
                    <a:ext uri="{FF2B5EF4-FFF2-40B4-BE49-F238E27FC236}">
                      <a16:creationId xmlns:a16="http://schemas.microsoft.com/office/drawing/2014/main" id="{BE2B6433-93F9-8183-0728-E9FA8BC7E4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9" name="Freeform 95">
                  <a:extLst>
                    <a:ext uri="{FF2B5EF4-FFF2-40B4-BE49-F238E27FC236}">
                      <a16:creationId xmlns:a16="http://schemas.microsoft.com/office/drawing/2014/main" id="{189441D8-D555-B601-BAE1-F46CDBBEE6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40" name="Freeform 96">
                  <a:extLst>
                    <a:ext uri="{FF2B5EF4-FFF2-40B4-BE49-F238E27FC236}">
                      <a16:creationId xmlns:a16="http://schemas.microsoft.com/office/drawing/2014/main" id="{37A42541-C0AE-AAA1-E8A7-35245B23C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41" name="Freeform 97">
                  <a:extLst>
                    <a:ext uri="{FF2B5EF4-FFF2-40B4-BE49-F238E27FC236}">
                      <a16:creationId xmlns:a16="http://schemas.microsoft.com/office/drawing/2014/main" id="{91554AA2-A873-8F0D-E5A6-D755399100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08" name="Group 91">
                <a:extLst>
                  <a:ext uri="{FF2B5EF4-FFF2-40B4-BE49-F238E27FC236}">
                    <a16:creationId xmlns:a16="http://schemas.microsoft.com/office/drawing/2014/main" id="{BD564CC7-ACC6-0949-9136-290433F061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9600" y="5791200"/>
                <a:ext cx="445524" cy="711200"/>
                <a:chOff x="2432" y="1328"/>
                <a:chExt cx="906" cy="2075"/>
              </a:xfrm>
            </p:grpSpPr>
            <p:sp>
              <p:nvSpPr>
                <p:cNvPr id="34930" name="Freeform 92">
                  <a:extLst>
                    <a:ext uri="{FF2B5EF4-FFF2-40B4-BE49-F238E27FC236}">
                      <a16:creationId xmlns:a16="http://schemas.microsoft.com/office/drawing/2014/main" id="{46DC7B43-B910-8892-3A80-26EAB09561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1" name="Freeform 93">
                  <a:extLst>
                    <a:ext uri="{FF2B5EF4-FFF2-40B4-BE49-F238E27FC236}">
                      <a16:creationId xmlns:a16="http://schemas.microsoft.com/office/drawing/2014/main" id="{99406977-F10C-15B2-783A-E998E751DD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2" name="Freeform 94">
                  <a:extLst>
                    <a:ext uri="{FF2B5EF4-FFF2-40B4-BE49-F238E27FC236}">
                      <a16:creationId xmlns:a16="http://schemas.microsoft.com/office/drawing/2014/main" id="{365D3DEF-4FF0-572F-DAF0-164DB196CC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3" name="Freeform 95">
                  <a:extLst>
                    <a:ext uri="{FF2B5EF4-FFF2-40B4-BE49-F238E27FC236}">
                      <a16:creationId xmlns:a16="http://schemas.microsoft.com/office/drawing/2014/main" id="{86DF7FFC-8598-794B-3370-6C7CFE3B1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4" name="Freeform 96">
                  <a:extLst>
                    <a:ext uri="{FF2B5EF4-FFF2-40B4-BE49-F238E27FC236}">
                      <a16:creationId xmlns:a16="http://schemas.microsoft.com/office/drawing/2014/main" id="{F4B9816B-26BE-7547-E36D-E38456626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35" name="Freeform 97">
                  <a:extLst>
                    <a:ext uri="{FF2B5EF4-FFF2-40B4-BE49-F238E27FC236}">
                      <a16:creationId xmlns:a16="http://schemas.microsoft.com/office/drawing/2014/main" id="{88D36D26-52CC-6DDD-31D3-AAFDCFAFD4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09" name="Group 91">
                <a:extLst>
                  <a:ext uri="{FF2B5EF4-FFF2-40B4-BE49-F238E27FC236}">
                    <a16:creationId xmlns:a16="http://schemas.microsoft.com/office/drawing/2014/main" id="{0AB02F8C-2AA7-E171-2629-ACD26E482F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4002" y="5181600"/>
                <a:ext cx="445524" cy="711200"/>
                <a:chOff x="2432" y="1328"/>
                <a:chExt cx="906" cy="2075"/>
              </a:xfrm>
            </p:grpSpPr>
            <p:sp>
              <p:nvSpPr>
                <p:cNvPr id="34924" name="Freeform 92">
                  <a:extLst>
                    <a:ext uri="{FF2B5EF4-FFF2-40B4-BE49-F238E27FC236}">
                      <a16:creationId xmlns:a16="http://schemas.microsoft.com/office/drawing/2014/main" id="{1347010C-98C8-6E4F-1701-8268582A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5" name="Freeform 93">
                  <a:extLst>
                    <a:ext uri="{FF2B5EF4-FFF2-40B4-BE49-F238E27FC236}">
                      <a16:creationId xmlns:a16="http://schemas.microsoft.com/office/drawing/2014/main" id="{5B1C1D25-0C3C-3B73-71F8-9AE0E796C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6" name="Freeform 94">
                  <a:extLst>
                    <a:ext uri="{FF2B5EF4-FFF2-40B4-BE49-F238E27FC236}">
                      <a16:creationId xmlns:a16="http://schemas.microsoft.com/office/drawing/2014/main" id="{ED980B66-1502-59CA-5EB0-5AF51F6CC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7" name="Freeform 95">
                  <a:extLst>
                    <a:ext uri="{FF2B5EF4-FFF2-40B4-BE49-F238E27FC236}">
                      <a16:creationId xmlns:a16="http://schemas.microsoft.com/office/drawing/2014/main" id="{4DF40343-B645-8DB8-7D8B-D5B765FAAF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8" name="Freeform 96">
                  <a:extLst>
                    <a:ext uri="{FF2B5EF4-FFF2-40B4-BE49-F238E27FC236}">
                      <a16:creationId xmlns:a16="http://schemas.microsoft.com/office/drawing/2014/main" id="{9237EC3C-A20C-B5C7-E385-285B80227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9" name="Freeform 97">
                  <a:extLst>
                    <a:ext uri="{FF2B5EF4-FFF2-40B4-BE49-F238E27FC236}">
                      <a16:creationId xmlns:a16="http://schemas.microsoft.com/office/drawing/2014/main" id="{80DF92E4-E278-87CF-F76D-7070743E9D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10" name="Group 91">
                <a:extLst>
                  <a:ext uri="{FF2B5EF4-FFF2-40B4-BE49-F238E27FC236}">
                    <a16:creationId xmlns:a16="http://schemas.microsoft.com/office/drawing/2014/main" id="{64E04C1B-2FE7-639C-1D93-80CC588045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43200" y="4435011"/>
                <a:ext cx="445524" cy="711200"/>
                <a:chOff x="2432" y="1328"/>
                <a:chExt cx="906" cy="2075"/>
              </a:xfrm>
            </p:grpSpPr>
            <p:sp>
              <p:nvSpPr>
                <p:cNvPr id="34918" name="Freeform 92">
                  <a:extLst>
                    <a:ext uri="{FF2B5EF4-FFF2-40B4-BE49-F238E27FC236}">
                      <a16:creationId xmlns:a16="http://schemas.microsoft.com/office/drawing/2014/main" id="{BCB94ED6-1392-D5D1-3815-526A049600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9" name="Freeform 93">
                  <a:extLst>
                    <a:ext uri="{FF2B5EF4-FFF2-40B4-BE49-F238E27FC236}">
                      <a16:creationId xmlns:a16="http://schemas.microsoft.com/office/drawing/2014/main" id="{A00E4D37-0CAA-CB92-B374-E796FACCDC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0" name="Freeform 94">
                  <a:extLst>
                    <a:ext uri="{FF2B5EF4-FFF2-40B4-BE49-F238E27FC236}">
                      <a16:creationId xmlns:a16="http://schemas.microsoft.com/office/drawing/2014/main" id="{39D66959-ED16-6403-5E46-790B546FCC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1" name="Freeform 95">
                  <a:extLst>
                    <a:ext uri="{FF2B5EF4-FFF2-40B4-BE49-F238E27FC236}">
                      <a16:creationId xmlns:a16="http://schemas.microsoft.com/office/drawing/2014/main" id="{6075ADA2-3E12-3A09-5F0A-548D304F44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2" name="Freeform 96">
                  <a:extLst>
                    <a:ext uri="{FF2B5EF4-FFF2-40B4-BE49-F238E27FC236}">
                      <a16:creationId xmlns:a16="http://schemas.microsoft.com/office/drawing/2014/main" id="{4A07F458-3884-C2EA-75F3-2159C966D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23" name="Freeform 97">
                  <a:extLst>
                    <a:ext uri="{FF2B5EF4-FFF2-40B4-BE49-F238E27FC236}">
                      <a16:creationId xmlns:a16="http://schemas.microsoft.com/office/drawing/2014/main" id="{454D4E2A-2152-0AE8-D29F-D94F8ABA8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911" name="Group 91">
                <a:extLst>
                  <a:ext uri="{FF2B5EF4-FFF2-40B4-BE49-F238E27FC236}">
                    <a16:creationId xmlns:a16="http://schemas.microsoft.com/office/drawing/2014/main" id="{16DB4FB7-ED7C-E60F-5208-A062E03754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78476" y="3810000"/>
                <a:ext cx="445524" cy="711200"/>
                <a:chOff x="2432" y="1328"/>
                <a:chExt cx="906" cy="2075"/>
              </a:xfrm>
            </p:grpSpPr>
            <p:sp>
              <p:nvSpPr>
                <p:cNvPr id="34912" name="Freeform 92">
                  <a:extLst>
                    <a:ext uri="{FF2B5EF4-FFF2-40B4-BE49-F238E27FC236}">
                      <a16:creationId xmlns:a16="http://schemas.microsoft.com/office/drawing/2014/main" id="{A0E7AA4D-EE4C-FED9-4BEC-9B55595ED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4" y="1328"/>
                  <a:ext cx="450" cy="433"/>
                </a:xfrm>
                <a:custGeom>
                  <a:avLst/>
                  <a:gdLst>
                    <a:gd name="T0" fmla="*/ 2288 w 410"/>
                    <a:gd name="T1" fmla="*/ 513 h 406"/>
                    <a:gd name="T2" fmla="*/ 1848 w 410"/>
                    <a:gd name="T3" fmla="*/ 182 h 406"/>
                    <a:gd name="T4" fmla="*/ 1410 w 410"/>
                    <a:gd name="T5" fmla="*/ 0 h 406"/>
                    <a:gd name="T6" fmla="*/ 902 w 410"/>
                    <a:gd name="T7" fmla="*/ 0 h 406"/>
                    <a:gd name="T8" fmla="*/ 341 w 410"/>
                    <a:gd name="T9" fmla="*/ 116 h 406"/>
                    <a:gd name="T10" fmla="*/ 79 w 410"/>
                    <a:gd name="T11" fmla="*/ 311 h 406"/>
                    <a:gd name="T12" fmla="*/ 0 w 410"/>
                    <a:gd name="T13" fmla="*/ 582 h 406"/>
                    <a:gd name="T14" fmla="*/ 79 w 410"/>
                    <a:gd name="T15" fmla="*/ 935 h 406"/>
                    <a:gd name="T16" fmla="*/ 418 w 410"/>
                    <a:gd name="T17" fmla="*/ 1342 h 406"/>
                    <a:gd name="T18" fmla="*/ 1035 w 410"/>
                    <a:gd name="T19" fmla="*/ 1602 h 406"/>
                    <a:gd name="T20" fmla="*/ 1503 w 410"/>
                    <a:gd name="T21" fmla="*/ 1738 h 406"/>
                    <a:gd name="T22" fmla="*/ 1980 w 410"/>
                    <a:gd name="T23" fmla="*/ 1784 h 406"/>
                    <a:gd name="T24" fmla="*/ 2367 w 410"/>
                    <a:gd name="T25" fmla="*/ 1720 h 406"/>
                    <a:gd name="T26" fmla="*/ 2577 w 410"/>
                    <a:gd name="T27" fmla="*/ 1602 h 406"/>
                    <a:gd name="T28" fmla="*/ 2707 w 410"/>
                    <a:gd name="T29" fmla="*/ 1342 h 406"/>
                    <a:gd name="T30" fmla="*/ 2681 w 410"/>
                    <a:gd name="T31" fmla="*/ 1021 h 406"/>
                    <a:gd name="T32" fmla="*/ 2532 w 410"/>
                    <a:gd name="T33" fmla="*/ 760 h 406"/>
                    <a:gd name="T34" fmla="*/ 3404 w 410"/>
                    <a:gd name="T35" fmla="*/ 513 h 406"/>
                    <a:gd name="T36" fmla="*/ 3483 w 410"/>
                    <a:gd name="T37" fmla="*/ 403 h 406"/>
                    <a:gd name="T38" fmla="*/ 3404 w 410"/>
                    <a:gd name="T39" fmla="*/ 354 h 406"/>
                    <a:gd name="T40" fmla="*/ 2449 w 410"/>
                    <a:gd name="T41" fmla="*/ 645 h 406"/>
                    <a:gd name="T42" fmla="*/ 2288 w 410"/>
                    <a:gd name="T43" fmla="*/ 513 h 40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10"/>
                    <a:gd name="T67" fmla="*/ 0 h 406"/>
                    <a:gd name="T68" fmla="*/ 410 w 410"/>
                    <a:gd name="T69" fmla="*/ 406 h 40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10" h="406">
                      <a:moveTo>
                        <a:pt x="268" y="117"/>
                      </a:moveTo>
                      <a:lnTo>
                        <a:pt x="217" y="41"/>
                      </a:lnTo>
                      <a:lnTo>
                        <a:pt x="166" y="0"/>
                      </a:lnTo>
                      <a:lnTo>
                        <a:pt x="106" y="0"/>
                      </a:lnTo>
                      <a:lnTo>
                        <a:pt x="40" y="26"/>
                      </a:lnTo>
                      <a:lnTo>
                        <a:pt x="10" y="71"/>
                      </a:lnTo>
                      <a:lnTo>
                        <a:pt x="0" y="132"/>
                      </a:lnTo>
                      <a:lnTo>
                        <a:pt x="10" y="213"/>
                      </a:lnTo>
                      <a:lnTo>
                        <a:pt x="50" y="304"/>
                      </a:lnTo>
                      <a:lnTo>
                        <a:pt x="121" y="365"/>
                      </a:lnTo>
                      <a:lnTo>
                        <a:pt x="176" y="395"/>
                      </a:lnTo>
                      <a:lnTo>
                        <a:pt x="232" y="406"/>
                      </a:lnTo>
                      <a:lnTo>
                        <a:pt x="278" y="390"/>
                      </a:lnTo>
                      <a:lnTo>
                        <a:pt x="303" y="365"/>
                      </a:lnTo>
                      <a:lnTo>
                        <a:pt x="319" y="304"/>
                      </a:lnTo>
                      <a:lnTo>
                        <a:pt x="314" y="233"/>
                      </a:lnTo>
                      <a:lnTo>
                        <a:pt x="298" y="173"/>
                      </a:lnTo>
                      <a:lnTo>
                        <a:pt x="399" y="117"/>
                      </a:lnTo>
                      <a:lnTo>
                        <a:pt x="410" y="92"/>
                      </a:lnTo>
                      <a:lnTo>
                        <a:pt x="399" y="81"/>
                      </a:lnTo>
                      <a:lnTo>
                        <a:pt x="288" y="147"/>
                      </a:lnTo>
                      <a:lnTo>
                        <a:pt x="268" y="1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3" name="Freeform 93">
                  <a:extLst>
                    <a:ext uri="{FF2B5EF4-FFF2-40B4-BE49-F238E27FC236}">
                      <a16:creationId xmlns:a16="http://schemas.microsoft.com/office/drawing/2014/main" id="{9BD83D65-9336-E017-DF25-A69A2369A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2" y="1810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4" name="Freeform 94">
                  <a:extLst>
                    <a:ext uri="{FF2B5EF4-FFF2-40B4-BE49-F238E27FC236}">
                      <a16:creationId xmlns:a16="http://schemas.microsoft.com/office/drawing/2014/main" id="{129ED0A8-3E01-9B05-B1A9-32FA062EBB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7" y="1811"/>
                  <a:ext cx="339" cy="717"/>
                </a:xfrm>
                <a:custGeom>
                  <a:avLst/>
                  <a:gdLst>
                    <a:gd name="T0" fmla="*/ 2261 w 309"/>
                    <a:gd name="T1" fmla="*/ 914 h 673"/>
                    <a:gd name="T2" fmla="*/ 1997 w 309"/>
                    <a:gd name="T3" fmla="*/ 372 h 673"/>
                    <a:gd name="T4" fmla="*/ 1713 w 309"/>
                    <a:gd name="T5" fmla="*/ 110 h 673"/>
                    <a:gd name="T6" fmla="*/ 1061 w 309"/>
                    <a:gd name="T7" fmla="*/ 0 h 673"/>
                    <a:gd name="T8" fmla="*/ 417 w 309"/>
                    <a:gd name="T9" fmla="*/ 45 h 673"/>
                    <a:gd name="T10" fmla="*/ 125 w 309"/>
                    <a:gd name="T11" fmla="*/ 328 h 673"/>
                    <a:gd name="T12" fmla="*/ 165 w 309"/>
                    <a:gd name="T13" fmla="*/ 671 h 673"/>
                    <a:gd name="T14" fmla="*/ 339 w 309"/>
                    <a:gd name="T15" fmla="*/ 1236 h 673"/>
                    <a:gd name="T16" fmla="*/ 339 w 309"/>
                    <a:gd name="T17" fmla="*/ 1733 h 673"/>
                    <a:gd name="T18" fmla="*/ 125 w 309"/>
                    <a:gd name="T19" fmla="*/ 2163 h 673"/>
                    <a:gd name="T20" fmla="*/ 0 w 309"/>
                    <a:gd name="T21" fmla="*/ 2409 h 673"/>
                    <a:gd name="T22" fmla="*/ 79 w 309"/>
                    <a:gd name="T23" fmla="*/ 2624 h 673"/>
                    <a:gd name="T24" fmla="*/ 375 w 309"/>
                    <a:gd name="T25" fmla="*/ 2737 h 673"/>
                    <a:gd name="T26" fmla="*/ 779 w 309"/>
                    <a:gd name="T27" fmla="*/ 2836 h 673"/>
                    <a:gd name="T28" fmla="*/ 1140 w 309"/>
                    <a:gd name="T29" fmla="*/ 2888 h 673"/>
                    <a:gd name="T30" fmla="*/ 1636 w 309"/>
                    <a:gd name="T31" fmla="*/ 2888 h 673"/>
                    <a:gd name="T32" fmla="*/ 2180 w 309"/>
                    <a:gd name="T33" fmla="*/ 2662 h 673"/>
                    <a:gd name="T34" fmla="*/ 2601 w 309"/>
                    <a:gd name="T35" fmla="*/ 2207 h 673"/>
                    <a:gd name="T36" fmla="*/ 2568 w 309"/>
                    <a:gd name="T37" fmla="*/ 1795 h 673"/>
                    <a:gd name="T38" fmla="*/ 2309 w 309"/>
                    <a:gd name="T39" fmla="*/ 1319 h 673"/>
                    <a:gd name="T40" fmla="*/ 2261 w 309"/>
                    <a:gd name="T41" fmla="*/ 914 h 6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673"/>
                    <a:gd name="T65" fmla="*/ 309 w 309"/>
                    <a:gd name="T66" fmla="*/ 673 h 6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673">
                      <a:moveTo>
                        <a:pt x="269" y="212"/>
                      </a:moveTo>
                      <a:lnTo>
                        <a:pt x="238" y="86"/>
                      </a:lnTo>
                      <a:lnTo>
                        <a:pt x="203" y="25"/>
                      </a:lnTo>
                      <a:lnTo>
                        <a:pt x="126" y="0"/>
                      </a:lnTo>
                      <a:lnTo>
                        <a:pt x="50" y="10"/>
                      </a:lnTo>
                      <a:lnTo>
                        <a:pt x="15" y="76"/>
                      </a:lnTo>
                      <a:lnTo>
                        <a:pt x="20" y="157"/>
                      </a:lnTo>
                      <a:lnTo>
                        <a:pt x="40" y="288"/>
                      </a:lnTo>
                      <a:lnTo>
                        <a:pt x="40" y="404"/>
                      </a:lnTo>
                      <a:lnTo>
                        <a:pt x="15" y="505"/>
                      </a:lnTo>
                      <a:lnTo>
                        <a:pt x="0" y="561"/>
                      </a:lnTo>
                      <a:lnTo>
                        <a:pt x="10" y="612"/>
                      </a:lnTo>
                      <a:lnTo>
                        <a:pt x="45" y="638"/>
                      </a:lnTo>
                      <a:lnTo>
                        <a:pt x="91" y="663"/>
                      </a:lnTo>
                      <a:lnTo>
                        <a:pt x="136" y="673"/>
                      </a:lnTo>
                      <a:lnTo>
                        <a:pt x="193" y="673"/>
                      </a:lnTo>
                      <a:lnTo>
                        <a:pt x="259" y="622"/>
                      </a:lnTo>
                      <a:lnTo>
                        <a:pt x="309" y="515"/>
                      </a:lnTo>
                      <a:lnTo>
                        <a:pt x="304" y="419"/>
                      </a:lnTo>
                      <a:lnTo>
                        <a:pt x="274" y="308"/>
                      </a:lnTo>
                      <a:lnTo>
                        <a:pt x="269" y="21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5" name="Freeform 95">
                  <a:extLst>
                    <a:ext uri="{FF2B5EF4-FFF2-40B4-BE49-F238E27FC236}">
                      <a16:creationId xmlns:a16="http://schemas.microsoft.com/office/drawing/2014/main" id="{3DF228C4-C659-624D-3157-37BAF80CA0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25" y="2365"/>
                  <a:ext cx="259" cy="1038"/>
                </a:xfrm>
                <a:custGeom>
                  <a:avLst/>
                  <a:gdLst>
                    <a:gd name="T0" fmla="*/ 2093 w 235"/>
                    <a:gd name="T1" fmla="*/ 62 h 973"/>
                    <a:gd name="T2" fmla="*/ 1530 w 235"/>
                    <a:gd name="T3" fmla="*/ 0 h 973"/>
                    <a:gd name="T4" fmla="*/ 1189 w 235"/>
                    <a:gd name="T5" fmla="*/ 62 h 973"/>
                    <a:gd name="T6" fmla="*/ 1051 w 235"/>
                    <a:gd name="T7" fmla="*/ 288 h 973"/>
                    <a:gd name="T8" fmla="*/ 1189 w 235"/>
                    <a:gd name="T9" fmla="*/ 1527 h 973"/>
                    <a:gd name="T10" fmla="*/ 1189 w 235"/>
                    <a:gd name="T11" fmla="*/ 1810 h 973"/>
                    <a:gd name="T12" fmla="*/ 1006 w 235"/>
                    <a:gd name="T13" fmla="*/ 2354 h 973"/>
                    <a:gd name="T14" fmla="*/ 954 w 235"/>
                    <a:gd name="T15" fmla="*/ 2981 h 973"/>
                    <a:gd name="T16" fmla="*/ 1051 w 235"/>
                    <a:gd name="T17" fmla="*/ 3292 h 973"/>
                    <a:gd name="T18" fmla="*/ 954 w 235"/>
                    <a:gd name="T19" fmla="*/ 3474 h 973"/>
                    <a:gd name="T20" fmla="*/ 287 w 235"/>
                    <a:gd name="T21" fmla="*/ 3744 h 973"/>
                    <a:gd name="T22" fmla="*/ 0 w 235"/>
                    <a:gd name="T23" fmla="*/ 4084 h 973"/>
                    <a:gd name="T24" fmla="*/ 61 w 235"/>
                    <a:gd name="T25" fmla="*/ 4187 h 973"/>
                    <a:gd name="T26" fmla="*/ 566 w 235"/>
                    <a:gd name="T27" fmla="*/ 4305 h 973"/>
                    <a:gd name="T28" fmla="*/ 713 w 235"/>
                    <a:gd name="T29" fmla="*/ 4260 h 973"/>
                    <a:gd name="T30" fmla="*/ 758 w 235"/>
                    <a:gd name="T31" fmla="*/ 4056 h 973"/>
                    <a:gd name="T32" fmla="*/ 913 w 235"/>
                    <a:gd name="T33" fmla="*/ 3774 h 973"/>
                    <a:gd name="T34" fmla="*/ 1142 w 235"/>
                    <a:gd name="T35" fmla="*/ 3636 h 973"/>
                    <a:gd name="T36" fmla="*/ 1427 w 235"/>
                    <a:gd name="T37" fmla="*/ 3545 h 973"/>
                    <a:gd name="T38" fmla="*/ 1670 w 235"/>
                    <a:gd name="T39" fmla="*/ 3430 h 973"/>
                    <a:gd name="T40" fmla="*/ 1723 w 235"/>
                    <a:gd name="T41" fmla="*/ 3338 h 973"/>
                    <a:gd name="T42" fmla="*/ 1573 w 235"/>
                    <a:gd name="T43" fmla="*/ 3231 h 973"/>
                    <a:gd name="T44" fmla="*/ 1427 w 235"/>
                    <a:gd name="T45" fmla="*/ 3162 h 973"/>
                    <a:gd name="T46" fmla="*/ 1341 w 235"/>
                    <a:gd name="T47" fmla="*/ 2892 h 973"/>
                    <a:gd name="T48" fmla="*/ 1427 w 235"/>
                    <a:gd name="T49" fmla="*/ 2323 h 973"/>
                    <a:gd name="T50" fmla="*/ 1760 w 235"/>
                    <a:gd name="T51" fmla="*/ 1680 h 973"/>
                    <a:gd name="T52" fmla="*/ 2093 w 235"/>
                    <a:gd name="T53" fmla="*/ 1170 h 973"/>
                    <a:gd name="T54" fmla="*/ 2192 w 235"/>
                    <a:gd name="T55" fmla="*/ 544 h 973"/>
                    <a:gd name="T56" fmla="*/ 2093 w 235"/>
                    <a:gd name="T57" fmla="*/ 62 h 97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5"/>
                    <a:gd name="T88" fmla="*/ 0 h 973"/>
                    <a:gd name="T89" fmla="*/ 235 w 235"/>
                    <a:gd name="T90" fmla="*/ 973 h 97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5" h="973">
                      <a:moveTo>
                        <a:pt x="223" y="15"/>
                      </a:moveTo>
                      <a:lnTo>
                        <a:pt x="163" y="0"/>
                      </a:lnTo>
                      <a:lnTo>
                        <a:pt x="127" y="15"/>
                      </a:lnTo>
                      <a:lnTo>
                        <a:pt x="112" y="66"/>
                      </a:lnTo>
                      <a:lnTo>
                        <a:pt x="127" y="344"/>
                      </a:lnTo>
                      <a:lnTo>
                        <a:pt x="127" y="410"/>
                      </a:lnTo>
                      <a:lnTo>
                        <a:pt x="107" y="532"/>
                      </a:lnTo>
                      <a:lnTo>
                        <a:pt x="102" y="674"/>
                      </a:lnTo>
                      <a:lnTo>
                        <a:pt x="112" y="745"/>
                      </a:lnTo>
                      <a:lnTo>
                        <a:pt x="102" y="785"/>
                      </a:lnTo>
                      <a:lnTo>
                        <a:pt x="31" y="846"/>
                      </a:lnTo>
                      <a:lnTo>
                        <a:pt x="0" y="922"/>
                      </a:lnTo>
                      <a:lnTo>
                        <a:pt x="6" y="947"/>
                      </a:lnTo>
                      <a:lnTo>
                        <a:pt x="61" y="973"/>
                      </a:lnTo>
                      <a:lnTo>
                        <a:pt x="76" y="962"/>
                      </a:lnTo>
                      <a:lnTo>
                        <a:pt x="82" y="917"/>
                      </a:lnTo>
                      <a:lnTo>
                        <a:pt x="97" y="851"/>
                      </a:lnTo>
                      <a:lnTo>
                        <a:pt x="122" y="821"/>
                      </a:lnTo>
                      <a:lnTo>
                        <a:pt x="152" y="801"/>
                      </a:lnTo>
                      <a:lnTo>
                        <a:pt x="178" y="775"/>
                      </a:lnTo>
                      <a:lnTo>
                        <a:pt x="183" y="755"/>
                      </a:lnTo>
                      <a:lnTo>
                        <a:pt x="168" y="730"/>
                      </a:lnTo>
                      <a:lnTo>
                        <a:pt x="152" y="715"/>
                      </a:lnTo>
                      <a:lnTo>
                        <a:pt x="142" y="653"/>
                      </a:lnTo>
                      <a:lnTo>
                        <a:pt x="152" y="526"/>
                      </a:lnTo>
                      <a:lnTo>
                        <a:pt x="188" y="380"/>
                      </a:lnTo>
                      <a:lnTo>
                        <a:pt x="223" y="263"/>
                      </a:lnTo>
                      <a:lnTo>
                        <a:pt x="235" y="122"/>
                      </a:lnTo>
                      <a:lnTo>
                        <a:pt x="223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6" name="Freeform 96">
                  <a:extLst>
                    <a:ext uri="{FF2B5EF4-FFF2-40B4-BE49-F238E27FC236}">
                      <a16:creationId xmlns:a16="http://schemas.microsoft.com/office/drawing/2014/main" id="{5E4FC3DD-3D18-8DEC-04CE-D14CF06A6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6" y="2365"/>
                  <a:ext cx="422" cy="876"/>
                </a:xfrm>
                <a:custGeom>
                  <a:avLst/>
                  <a:gdLst>
                    <a:gd name="T0" fmla="*/ 1106 w 384"/>
                    <a:gd name="T1" fmla="*/ 544 h 821"/>
                    <a:gd name="T2" fmla="*/ 1011 w 384"/>
                    <a:gd name="T3" fmla="*/ 177 h 821"/>
                    <a:gd name="T4" fmla="*/ 621 w 384"/>
                    <a:gd name="T5" fmla="*/ 0 h 821"/>
                    <a:gd name="T6" fmla="*/ 5 w 384"/>
                    <a:gd name="T7" fmla="*/ 5 h 821"/>
                    <a:gd name="T8" fmla="*/ 0 w 384"/>
                    <a:gd name="T9" fmla="*/ 177 h 821"/>
                    <a:gd name="T10" fmla="*/ 5 w 384"/>
                    <a:gd name="T11" fmla="*/ 521 h 821"/>
                    <a:gd name="T12" fmla="*/ 345 w 384"/>
                    <a:gd name="T13" fmla="*/ 1037 h 821"/>
                    <a:gd name="T14" fmla="*/ 591 w 384"/>
                    <a:gd name="T15" fmla="*/ 1421 h 821"/>
                    <a:gd name="T16" fmla="*/ 833 w 384"/>
                    <a:gd name="T17" fmla="*/ 1932 h 821"/>
                    <a:gd name="T18" fmla="*/ 920 w 384"/>
                    <a:gd name="T19" fmla="*/ 2380 h 821"/>
                    <a:gd name="T20" fmla="*/ 920 w 384"/>
                    <a:gd name="T21" fmla="*/ 2737 h 821"/>
                    <a:gd name="T22" fmla="*/ 796 w 384"/>
                    <a:gd name="T23" fmla="*/ 3017 h 821"/>
                    <a:gd name="T24" fmla="*/ 666 w 384"/>
                    <a:gd name="T25" fmla="*/ 3109 h 821"/>
                    <a:gd name="T26" fmla="*/ 666 w 384"/>
                    <a:gd name="T27" fmla="*/ 3192 h 821"/>
                    <a:gd name="T28" fmla="*/ 833 w 384"/>
                    <a:gd name="T29" fmla="*/ 3329 h 821"/>
                    <a:gd name="T30" fmla="*/ 1150 w 384"/>
                    <a:gd name="T31" fmla="*/ 3373 h 821"/>
                    <a:gd name="T32" fmla="*/ 1637 w 384"/>
                    <a:gd name="T33" fmla="*/ 3373 h 821"/>
                    <a:gd name="T34" fmla="*/ 2527 w 384"/>
                    <a:gd name="T35" fmla="*/ 3487 h 821"/>
                    <a:gd name="T36" fmla="*/ 2788 w 384"/>
                    <a:gd name="T37" fmla="*/ 3650 h 821"/>
                    <a:gd name="T38" fmla="*/ 3201 w 384"/>
                    <a:gd name="T39" fmla="*/ 3552 h 821"/>
                    <a:gd name="T40" fmla="*/ 3367 w 384"/>
                    <a:gd name="T41" fmla="*/ 3329 h 821"/>
                    <a:gd name="T42" fmla="*/ 3201 w 384"/>
                    <a:gd name="T43" fmla="*/ 3245 h 821"/>
                    <a:gd name="T44" fmla="*/ 2432 w 384"/>
                    <a:gd name="T45" fmla="*/ 3192 h 821"/>
                    <a:gd name="T46" fmla="*/ 1591 w 384"/>
                    <a:gd name="T47" fmla="*/ 3192 h 821"/>
                    <a:gd name="T48" fmla="*/ 1234 w 384"/>
                    <a:gd name="T49" fmla="*/ 3172 h 821"/>
                    <a:gd name="T50" fmla="*/ 1150 w 384"/>
                    <a:gd name="T51" fmla="*/ 3041 h 821"/>
                    <a:gd name="T52" fmla="*/ 1234 w 384"/>
                    <a:gd name="T53" fmla="*/ 2786 h 821"/>
                    <a:gd name="T54" fmla="*/ 1289 w 384"/>
                    <a:gd name="T55" fmla="*/ 2362 h 821"/>
                    <a:gd name="T56" fmla="*/ 1197 w 384"/>
                    <a:gd name="T57" fmla="*/ 1884 h 821"/>
                    <a:gd name="T58" fmla="*/ 1057 w 384"/>
                    <a:gd name="T59" fmla="*/ 1259 h 821"/>
                    <a:gd name="T60" fmla="*/ 1106 w 384"/>
                    <a:gd name="T61" fmla="*/ 720 h 821"/>
                    <a:gd name="T62" fmla="*/ 1106 w 384"/>
                    <a:gd name="T63" fmla="*/ 544 h 8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821"/>
                    <a:gd name="T98" fmla="*/ 384 w 384"/>
                    <a:gd name="T99" fmla="*/ 821 h 8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821">
                      <a:moveTo>
                        <a:pt x="126" y="122"/>
                      </a:moveTo>
                      <a:lnTo>
                        <a:pt x="116" y="40"/>
                      </a:lnTo>
                      <a:lnTo>
                        <a:pt x="71" y="0"/>
                      </a:lnTo>
                      <a:lnTo>
                        <a:pt x="5" y="5"/>
                      </a:lnTo>
                      <a:lnTo>
                        <a:pt x="0" y="40"/>
                      </a:lnTo>
                      <a:lnTo>
                        <a:pt x="5" y="117"/>
                      </a:lnTo>
                      <a:lnTo>
                        <a:pt x="40" y="233"/>
                      </a:lnTo>
                      <a:lnTo>
                        <a:pt x="66" y="319"/>
                      </a:lnTo>
                      <a:lnTo>
                        <a:pt x="96" y="435"/>
                      </a:lnTo>
                      <a:lnTo>
                        <a:pt x="106" y="536"/>
                      </a:lnTo>
                      <a:lnTo>
                        <a:pt x="106" y="617"/>
                      </a:lnTo>
                      <a:lnTo>
                        <a:pt x="91" y="679"/>
                      </a:lnTo>
                      <a:lnTo>
                        <a:pt x="76" y="699"/>
                      </a:lnTo>
                      <a:lnTo>
                        <a:pt x="76" y="719"/>
                      </a:lnTo>
                      <a:lnTo>
                        <a:pt x="96" y="750"/>
                      </a:lnTo>
                      <a:lnTo>
                        <a:pt x="131" y="760"/>
                      </a:lnTo>
                      <a:lnTo>
                        <a:pt x="187" y="760"/>
                      </a:lnTo>
                      <a:lnTo>
                        <a:pt x="288" y="785"/>
                      </a:lnTo>
                      <a:lnTo>
                        <a:pt x="318" y="821"/>
                      </a:lnTo>
                      <a:lnTo>
                        <a:pt x="364" y="800"/>
                      </a:lnTo>
                      <a:lnTo>
                        <a:pt x="384" y="750"/>
                      </a:lnTo>
                      <a:lnTo>
                        <a:pt x="364" y="730"/>
                      </a:lnTo>
                      <a:lnTo>
                        <a:pt x="278" y="719"/>
                      </a:lnTo>
                      <a:lnTo>
                        <a:pt x="182" y="719"/>
                      </a:lnTo>
                      <a:lnTo>
                        <a:pt x="141" y="714"/>
                      </a:lnTo>
                      <a:lnTo>
                        <a:pt x="131" y="684"/>
                      </a:lnTo>
                      <a:lnTo>
                        <a:pt x="141" y="627"/>
                      </a:lnTo>
                      <a:lnTo>
                        <a:pt x="147" y="531"/>
                      </a:lnTo>
                      <a:lnTo>
                        <a:pt x="136" y="425"/>
                      </a:lnTo>
                      <a:lnTo>
                        <a:pt x="121" y="284"/>
                      </a:lnTo>
                      <a:lnTo>
                        <a:pt x="126" y="162"/>
                      </a:lnTo>
                      <a:lnTo>
                        <a:pt x="126" y="1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4917" name="Freeform 97">
                  <a:extLst>
                    <a:ext uri="{FF2B5EF4-FFF2-40B4-BE49-F238E27FC236}">
                      <a16:creationId xmlns:a16="http://schemas.microsoft.com/office/drawing/2014/main" id="{D37C8218-6096-B020-9DE5-F125A61FB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76" y="1824"/>
                  <a:ext cx="362" cy="582"/>
                </a:xfrm>
                <a:custGeom>
                  <a:avLst/>
                  <a:gdLst>
                    <a:gd name="T0" fmla="*/ 2960 w 329"/>
                    <a:gd name="T1" fmla="*/ 62 h 546"/>
                    <a:gd name="T2" fmla="*/ 2633 w 329"/>
                    <a:gd name="T3" fmla="*/ 0 h 546"/>
                    <a:gd name="T4" fmla="*/ 1963 w 329"/>
                    <a:gd name="T5" fmla="*/ 5 h 546"/>
                    <a:gd name="T6" fmla="*/ 1350 w 329"/>
                    <a:gd name="T7" fmla="*/ 242 h 546"/>
                    <a:gd name="T8" fmla="*/ 495 w 329"/>
                    <a:gd name="T9" fmla="*/ 708 h 546"/>
                    <a:gd name="T10" fmla="*/ 55 w 329"/>
                    <a:gd name="T11" fmla="*/ 1073 h 546"/>
                    <a:gd name="T12" fmla="*/ 0 w 329"/>
                    <a:gd name="T13" fmla="*/ 1211 h 546"/>
                    <a:gd name="T14" fmla="*/ 231 w 329"/>
                    <a:gd name="T15" fmla="*/ 1446 h 546"/>
                    <a:gd name="T16" fmla="*/ 725 w 329"/>
                    <a:gd name="T17" fmla="*/ 1564 h 546"/>
                    <a:gd name="T18" fmla="*/ 1350 w 329"/>
                    <a:gd name="T19" fmla="*/ 1691 h 546"/>
                    <a:gd name="T20" fmla="*/ 1871 w 329"/>
                    <a:gd name="T21" fmla="*/ 1751 h 546"/>
                    <a:gd name="T22" fmla="*/ 2089 w 329"/>
                    <a:gd name="T23" fmla="*/ 1865 h 546"/>
                    <a:gd name="T24" fmla="*/ 1963 w 329"/>
                    <a:gd name="T25" fmla="*/ 2021 h 546"/>
                    <a:gd name="T26" fmla="*/ 1604 w 329"/>
                    <a:gd name="T27" fmla="*/ 2196 h 546"/>
                    <a:gd name="T28" fmla="*/ 1137 w 329"/>
                    <a:gd name="T29" fmla="*/ 2220 h 546"/>
                    <a:gd name="T30" fmla="*/ 821 w 329"/>
                    <a:gd name="T31" fmla="*/ 2152 h 546"/>
                    <a:gd name="T32" fmla="*/ 628 w 329"/>
                    <a:gd name="T33" fmla="*/ 2220 h 546"/>
                    <a:gd name="T34" fmla="*/ 678 w 329"/>
                    <a:gd name="T35" fmla="*/ 2299 h 546"/>
                    <a:gd name="T36" fmla="*/ 1054 w 329"/>
                    <a:gd name="T37" fmla="*/ 2373 h 546"/>
                    <a:gd name="T38" fmla="*/ 1604 w 329"/>
                    <a:gd name="T39" fmla="*/ 2373 h 546"/>
                    <a:gd name="T40" fmla="*/ 2089 w 329"/>
                    <a:gd name="T41" fmla="*/ 2299 h 546"/>
                    <a:gd name="T42" fmla="*/ 2377 w 329"/>
                    <a:gd name="T43" fmla="*/ 2220 h 546"/>
                    <a:gd name="T44" fmla="*/ 2546 w 329"/>
                    <a:gd name="T45" fmla="*/ 2060 h 546"/>
                    <a:gd name="T46" fmla="*/ 2633 w 329"/>
                    <a:gd name="T47" fmla="*/ 1894 h 546"/>
                    <a:gd name="T48" fmla="*/ 2427 w 329"/>
                    <a:gd name="T49" fmla="*/ 1734 h 546"/>
                    <a:gd name="T50" fmla="*/ 1871 w 329"/>
                    <a:gd name="T51" fmla="*/ 1627 h 546"/>
                    <a:gd name="T52" fmla="*/ 1226 w 329"/>
                    <a:gd name="T53" fmla="*/ 1535 h 546"/>
                    <a:gd name="T54" fmla="*/ 678 w 329"/>
                    <a:gd name="T55" fmla="*/ 1381 h 546"/>
                    <a:gd name="T56" fmla="*/ 544 w 329"/>
                    <a:gd name="T57" fmla="*/ 1255 h 546"/>
                    <a:gd name="T58" fmla="*/ 628 w 329"/>
                    <a:gd name="T59" fmla="*/ 1007 h 546"/>
                    <a:gd name="T60" fmla="*/ 1054 w 329"/>
                    <a:gd name="T61" fmla="*/ 708 h 546"/>
                    <a:gd name="T62" fmla="*/ 1550 w 329"/>
                    <a:gd name="T63" fmla="*/ 528 h 546"/>
                    <a:gd name="T64" fmla="*/ 2315 w 329"/>
                    <a:gd name="T65" fmla="*/ 397 h 546"/>
                    <a:gd name="T66" fmla="*/ 2960 w 329"/>
                    <a:gd name="T67" fmla="*/ 328 h 546"/>
                    <a:gd name="T68" fmla="*/ 2960 w 329"/>
                    <a:gd name="T69" fmla="*/ 151 h 546"/>
                    <a:gd name="T70" fmla="*/ 2960 w 329"/>
                    <a:gd name="T71" fmla="*/ 62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29"/>
                    <a:gd name="T109" fmla="*/ 0 h 546"/>
                    <a:gd name="T110" fmla="*/ 329 w 329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29" h="546">
                      <a:moveTo>
                        <a:pt x="329" y="15"/>
                      </a:moveTo>
                      <a:lnTo>
                        <a:pt x="293" y="0"/>
                      </a:lnTo>
                      <a:lnTo>
                        <a:pt x="217" y="5"/>
                      </a:lnTo>
                      <a:lnTo>
                        <a:pt x="151" y="56"/>
                      </a:lnTo>
                      <a:lnTo>
                        <a:pt x="55" y="162"/>
                      </a:lnTo>
                      <a:lnTo>
                        <a:pt x="5" y="248"/>
                      </a:lnTo>
                      <a:lnTo>
                        <a:pt x="0" y="278"/>
                      </a:lnTo>
                      <a:lnTo>
                        <a:pt x="25" y="334"/>
                      </a:lnTo>
                      <a:lnTo>
                        <a:pt x="80" y="359"/>
                      </a:lnTo>
                      <a:lnTo>
                        <a:pt x="151" y="389"/>
                      </a:lnTo>
                      <a:lnTo>
                        <a:pt x="207" y="404"/>
                      </a:lnTo>
                      <a:lnTo>
                        <a:pt x="232" y="430"/>
                      </a:lnTo>
                      <a:lnTo>
                        <a:pt x="217" y="465"/>
                      </a:lnTo>
                      <a:lnTo>
                        <a:pt x="177" y="506"/>
                      </a:lnTo>
                      <a:lnTo>
                        <a:pt x="126" y="511"/>
                      </a:lnTo>
                      <a:lnTo>
                        <a:pt x="91" y="495"/>
                      </a:lnTo>
                      <a:lnTo>
                        <a:pt x="70" y="511"/>
                      </a:lnTo>
                      <a:lnTo>
                        <a:pt x="75" y="531"/>
                      </a:lnTo>
                      <a:lnTo>
                        <a:pt x="116" y="546"/>
                      </a:lnTo>
                      <a:lnTo>
                        <a:pt x="177" y="546"/>
                      </a:lnTo>
                      <a:lnTo>
                        <a:pt x="232" y="531"/>
                      </a:lnTo>
                      <a:lnTo>
                        <a:pt x="263" y="511"/>
                      </a:lnTo>
                      <a:lnTo>
                        <a:pt x="283" y="475"/>
                      </a:lnTo>
                      <a:lnTo>
                        <a:pt x="293" y="435"/>
                      </a:lnTo>
                      <a:lnTo>
                        <a:pt x="268" y="399"/>
                      </a:lnTo>
                      <a:lnTo>
                        <a:pt x="207" y="374"/>
                      </a:lnTo>
                      <a:lnTo>
                        <a:pt x="136" y="354"/>
                      </a:lnTo>
                      <a:lnTo>
                        <a:pt x="75" y="319"/>
                      </a:lnTo>
                      <a:lnTo>
                        <a:pt x="60" y="288"/>
                      </a:lnTo>
                      <a:lnTo>
                        <a:pt x="70" y="233"/>
                      </a:lnTo>
                      <a:lnTo>
                        <a:pt x="116" y="162"/>
                      </a:lnTo>
                      <a:lnTo>
                        <a:pt x="172" y="121"/>
                      </a:lnTo>
                      <a:lnTo>
                        <a:pt x="258" y="91"/>
                      </a:lnTo>
                      <a:lnTo>
                        <a:pt x="329" y="76"/>
                      </a:lnTo>
                      <a:lnTo>
                        <a:pt x="329" y="35"/>
                      </a:lnTo>
                      <a:lnTo>
                        <a:pt x="329" y="1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" name="Group 3"/>
          <p:cNvGrpSpPr/>
          <p:nvPr/>
        </p:nvGrpSpPr>
        <p:grpSpPr>
          <a:xfrm>
            <a:off x="5011220" y="1900535"/>
            <a:ext cx="3591760" cy="541364"/>
            <a:chOff x="1600200" y="1242101"/>
            <a:chExt cx="3591760" cy="541364"/>
          </a:xfrm>
        </p:grpSpPr>
        <p:cxnSp>
          <p:nvCxnSpPr>
            <p:cNvPr id="3" name="Straight Connector 2"/>
            <p:cNvCxnSpPr/>
            <p:nvPr/>
          </p:nvCxnSpPr>
          <p:spPr bwMode="auto">
            <a:xfrm flipV="1">
              <a:off x="1600200" y="1462790"/>
              <a:ext cx="682625" cy="320675"/>
            </a:xfrm>
            <a:prstGeom prst="lin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6" name="Rectangle 19"/>
            <p:cNvSpPr>
              <a:spLocks noChangeArrowheads="1"/>
            </p:cNvSpPr>
            <p:nvPr/>
          </p:nvSpPr>
          <p:spPr bwMode="auto">
            <a:xfrm>
              <a:off x="2761180" y="1242101"/>
              <a:ext cx="243078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good enough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A500CE3-6772-B124-4235-746C9307B12A}"/>
              </a:ext>
            </a:extLst>
          </p:cNvPr>
          <p:cNvGrpSpPr/>
          <p:nvPr/>
        </p:nvGrpSpPr>
        <p:grpSpPr>
          <a:xfrm>
            <a:off x="533400" y="876300"/>
            <a:ext cx="8610600" cy="5753100"/>
            <a:chOff x="533400" y="876300"/>
            <a:chExt cx="8610600" cy="5753100"/>
          </a:xfrm>
        </p:grpSpPr>
        <p:grpSp>
          <p:nvGrpSpPr>
            <p:cNvPr id="39956" name="Group 143">
              <a:extLst>
                <a:ext uri="{FF2B5EF4-FFF2-40B4-BE49-F238E27FC236}">
                  <a16:creationId xmlns:a16="http://schemas.microsoft.com/office/drawing/2014/main" id="{D61A6758-F90A-B8D7-A858-3CB14233F2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6400" y="5105400"/>
              <a:ext cx="685800" cy="762000"/>
              <a:chOff x="1584" y="3072"/>
              <a:chExt cx="816" cy="961"/>
            </a:xfrm>
          </p:grpSpPr>
          <p:grpSp>
            <p:nvGrpSpPr>
              <p:cNvPr id="39967" name="Group 144">
                <a:extLst>
                  <a:ext uri="{FF2B5EF4-FFF2-40B4-BE49-F238E27FC236}">
                    <a16:creationId xmlns:a16="http://schemas.microsoft.com/office/drawing/2014/main" id="{6E6E795F-988F-43E9-6F87-01D6651CF9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39969" name="Freeform 145">
                  <a:extLst>
                    <a:ext uri="{FF2B5EF4-FFF2-40B4-BE49-F238E27FC236}">
                      <a16:creationId xmlns:a16="http://schemas.microsoft.com/office/drawing/2014/main" id="{F7021FEB-12A1-44DC-A10E-753C37D35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970" name="Freeform 146">
                  <a:extLst>
                    <a:ext uri="{FF2B5EF4-FFF2-40B4-BE49-F238E27FC236}">
                      <a16:creationId xmlns:a16="http://schemas.microsoft.com/office/drawing/2014/main" id="{0E4EC22D-14C1-F27B-597A-49F0C87D3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971" name="Freeform 147">
                  <a:extLst>
                    <a:ext uri="{FF2B5EF4-FFF2-40B4-BE49-F238E27FC236}">
                      <a16:creationId xmlns:a16="http://schemas.microsoft.com/office/drawing/2014/main" id="{6C83952E-D3EE-CFD6-8145-F3A9B6A96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972" name="Freeform 148">
                  <a:extLst>
                    <a:ext uri="{FF2B5EF4-FFF2-40B4-BE49-F238E27FC236}">
                      <a16:creationId xmlns:a16="http://schemas.microsoft.com/office/drawing/2014/main" id="{C79A22CC-EA34-A7A2-AAFD-0DA76BCA00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973" name="Freeform 149">
                  <a:extLst>
                    <a:ext uri="{FF2B5EF4-FFF2-40B4-BE49-F238E27FC236}">
                      <a16:creationId xmlns:a16="http://schemas.microsoft.com/office/drawing/2014/main" id="{B9B16368-9A0F-B598-9407-396299FB5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974" name="Freeform 150">
                  <a:extLst>
                    <a:ext uri="{FF2B5EF4-FFF2-40B4-BE49-F238E27FC236}">
                      <a16:creationId xmlns:a16="http://schemas.microsoft.com/office/drawing/2014/main" id="{C3568499-DDC1-E6FC-79DD-DCE5B9FB53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968" name="Line 151">
                <a:extLst>
                  <a:ext uri="{FF2B5EF4-FFF2-40B4-BE49-F238E27FC236}">
                    <a16:creationId xmlns:a16="http://schemas.microsoft.com/office/drawing/2014/main" id="{DF6DB8B4-2D4C-FCAD-D68C-260B3F22B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32B1624-32E5-4E7E-11B1-6B85B5ECD53B}"/>
                </a:ext>
              </a:extLst>
            </p:cNvPr>
            <p:cNvGrpSpPr/>
            <p:nvPr/>
          </p:nvGrpSpPr>
          <p:grpSpPr>
            <a:xfrm>
              <a:off x="533400" y="876300"/>
              <a:ext cx="8610600" cy="5753100"/>
              <a:chOff x="533400" y="876300"/>
              <a:chExt cx="8610600" cy="5753100"/>
            </a:xfrm>
          </p:grpSpPr>
          <p:grpSp>
            <p:nvGrpSpPr>
              <p:cNvPr id="39941" name="Group 15">
                <a:extLst>
                  <a:ext uri="{FF2B5EF4-FFF2-40B4-BE49-F238E27FC236}">
                    <a16:creationId xmlns:a16="http://schemas.microsoft.com/office/drawing/2014/main" id="{D7B3154E-8628-B84B-62D8-78F7A26482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67000" y="4419600"/>
                <a:ext cx="685800" cy="762000"/>
                <a:chOff x="1584" y="3072"/>
                <a:chExt cx="816" cy="961"/>
              </a:xfrm>
            </p:grpSpPr>
            <p:grpSp>
              <p:nvGrpSpPr>
                <p:cNvPr id="40087" name="Group 7">
                  <a:extLst>
                    <a:ext uri="{FF2B5EF4-FFF2-40B4-BE49-F238E27FC236}">
                      <a16:creationId xmlns:a16="http://schemas.microsoft.com/office/drawing/2014/main" id="{07467E37-CDF2-9C15-078C-5EC219198B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89" name="Freeform 8">
                    <a:extLst>
                      <a:ext uri="{FF2B5EF4-FFF2-40B4-BE49-F238E27FC236}">
                        <a16:creationId xmlns:a16="http://schemas.microsoft.com/office/drawing/2014/main" id="{4C172FE0-8B17-D8BA-8B03-5AF63D5D43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90" name="Freeform 9">
                    <a:extLst>
                      <a:ext uri="{FF2B5EF4-FFF2-40B4-BE49-F238E27FC236}">
                        <a16:creationId xmlns:a16="http://schemas.microsoft.com/office/drawing/2014/main" id="{861C943B-E3B2-7379-9F7F-B850DC49C3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91" name="Freeform 10">
                    <a:extLst>
                      <a:ext uri="{FF2B5EF4-FFF2-40B4-BE49-F238E27FC236}">
                        <a16:creationId xmlns:a16="http://schemas.microsoft.com/office/drawing/2014/main" id="{BF77E209-23D8-0627-6B32-1D6E9DCE2F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92" name="Freeform 11">
                    <a:extLst>
                      <a:ext uri="{FF2B5EF4-FFF2-40B4-BE49-F238E27FC236}">
                        <a16:creationId xmlns:a16="http://schemas.microsoft.com/office/drawing/2014/main" id="{81ABAD33-0575-29F2-01E1-49F34729C1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93" name="Freeform 12">
                    <a:extLst>
                      <a:ext uri="{FF2B5EF4-FFF2-40B4-BE49-F238E27FC236}">
                        <a16:creationId xmlns:a16="http://schemas.microsoft.com/office/drawing/2014/main" id="{4CF901B5-30F7-B552-D388-3415F3FA65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94" name="Freeform 13">
                    <a:extLst>
                      <a:ext uri="{FF2B5EF4-FFF2-40B4-BE49-F238E27FC236}">
                        <a16:creationId xmlns:a16="http://schemas.microsoft.com/office/drawing/2014/main" id="{A6E3A68E-7381-9C69-E09B-EE0AFB6635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88" name="Line 14">
                  <a:extLst>
                    <a:ext uri="{FF2B5EF4-FFF2-40B4-BE49-F238E27FC236}">
                      <a16:creationId xmlns:a16="http://schemas.microsoft.com/office/drawing/2014/main" id="{E3746BFA-57C5-4E50-3AC8-16E9A91BC1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42" name="Group 16">
                <a:extLst>
                  <a:ext uri="{FF2B5EF4-FFF2-40B4-BE49-F238E27FC236}">
                    <a16:creationId xmlns:a16="http://schemas.microsoft.com/office/drawing/2014/main" id="{1BD979E6-0E01-583A-EA88-AF7523FC72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710829">
                <a:off x="3581400" y="3505200"/>
                <a:ext cx="685800" cy="762000"/>
                <a:chOff x="1584" y="3072"/>
                <a:chExt cx="816" cy="961"/>
              </a:xfrm>
            </p:grpSpPr>
            <p:grpSp>
              <p:nvGrpSpPr>
                <p:cNvPr id="40079" name="Group 17">
                  <a:extLst>
                    <a:ext uri="{FF2B5EF4-FFF2-40B4-BE49-F238E27FC236}">
                      <a16:creationId xmlns:a16="http://schemas.microsoft.com/office/drawing/2014/main" id="{6FEA8054-B42E-5F5A-0EA9-C7554D2B2A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81" name="Freeform 18">
                    <a:extLst>
                      <a:ext uri="{FF2B5EF4-FFF2-40B4-BE49-F238E27FC236}">
                        <a16:creationId xmlns:a16="http://schemas.microsoft.com/office/drawing/2014/main" id="{A5B354FD-CBDB-7C2A-1869-A385D7DD68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82" name="Freeform 19">
                    <a:extLst>
                      <a:ext uri="{FF2B5EF4-FFF2-40B4-BE49-F238E27FC236}">
                        <a16:creationId xmlns:a16="http://schemas.microsoft.com/office/drawing/2014/main" id="{9B781DEA-EF5B-8A23-9745-695642E995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83" name="Freeform 20">
                    <a:extLst>
                      <a:ext uri="{FF2B5EF4-FFF2-40B4-BE49-F238E27FC236}">
                        <a16:creationId xmlns:a16="http://schemas.microsoft.com/office/drawing/2014/main" id="{27853073-1139-D5E3-DF7D-998B60A29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84" name="Freeform 21">
                    <a:extLst>
                      <a:ext uri="{FF2B5EF4-FFF2-40B4-BE49-F238E27FC236}">
                        <a16:creationId xmlns:a16="http://schemas.microsoft.com/office/drawing/2014/main" id="{661B0227-A18A-2F6E-FC7D-801A161CA1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85" name="Freeform 22">
                    <a:extLst>
                      <a:ext uri="{FF2B5EF4-FFF2-40B4-BE49-F238E27FC236}">
                        <a16:creationId xmlns:a16="http://schemas.microsoft.com/office/drawing/2014/main" id="{706D8325-EFDE-CB50-425B-543B808B34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86" name="Freeform 23">
                    <a:extLst>
                      <a:ext uri="{FF2B5EF4-FFF2-40B4-BE49-F238E27FC236}">
                        <a16:creationId xmlns:a16="http://schemas.microsoft.com/office/drawing/2014/main" id="{94BB3182-BDF0-17EF-8754-007295145F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80" name="Line 24">
                  <a:extLst>
                    <a:ext uri="{FF2B5EF4-FFF2-40B4-BE49-F238E27FC236}">
                      <a16:creationId xmlns:a16="http://schemas.microsoft.com/office/drawing/2014/main" id="{E8F3E12A-2763-935E-41DC-8742F59015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43" name="Group 25">
                <a:extLst>
                  <a:ext uri="{FF2B5EF4-FFF2-40B4-BE49-F238E27FC236}">
                    <a16:creationId xmlns:a16="http://schemas.microsoft.com/office/drawing/2014/main" id="{99629831-AD8F-3FA4-F5B4-7274D5337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370166">
                <a:off x="1981200" y="2667000"/>
                <a:ext cx="685800" cy="762000"/>
                <a:chOff x="1584" y="3072"/>
                <a:chExt cx="816" cy="961"/>
              </a:xfrm>
            </p:grpSpPr>
            <p:grpSp>
              <p:nvGrpSpPr>
                <p:cNvPr id="40071" name="Group 26">
                  <a:extLst>
                    <a:ext uri="{FF2B5EF4-FFF2-40B4-BE49-F238E27FC236}">
                      <a16:creationId xmlns:a16="http://schemas.microsoft.com/office/drawing/2014/main" id="{7D740ECB-4C55-4EF1-3731-4A9AD1B3F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73" name="Freeform 27">
                    <a:extLst>
                      <a:ext uri="{FF2B5EF4-FFF2-40B4-BE49-F238E27FC236}">
                        <a16:creationId xmlns:a16="http://schemas.microsoft.com/office/drawing/2014/main" id="{FEC601EA-F93E-1F13-9464-09CBC34B3C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74" name="Freeform 28">
                    <a:extLst>
                      <a:ext uri="{FF2B5EF4-FFF2-40B4-BE49-F238E27FC236}">
                        <a16:creationId xmlns:a16="http://schemas.microsoft.com/office/drawing/2014/main" id="{8F1F50DF-2629-2EDC-3F34-CE8E673B98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75" name="Freeform 29">
                    <a:extLst>
                      <a:ext uri="{FF2B5EF4-FFF2-40B4-BE49-F238E27FC236}">
                        <a16:creationId xmlns:a16="http://schemas.microsoft.com/office/drawing/2014/main" id="{DCE658AF-5B28-D086-31B0-0CC042F15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76" name="Freeform 30">
                    <a:extLst>
                      <a:ext uri="{FF2B5EF4-FFF2-40B4-BE49-F238E27FC236}">
                        <a16:creationId xmlns:a16="http://schemas.microsoft.com/office/drawing/2014/main" id="{657A9F00-B23D-0768-5F86-0AC37C3E2C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77" name="Freeform 31">
                    <a:extLst>
                      <a:ext uri="{FF2B5EF4-FFF2-40B4-BE49-F238E27FC236}">
                        <a16:creationId xmlns:a16="http://schemas.microsoft.com/office/drawing/2014/main" id="{61140A92-58F0-A1F6-7487-D3D872A570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78" name="Freeform 32">
                    <a:extLst>
                      <a:ext uri="{FF2B5EF4-FFF2-40B4-BE49-F238E27FC236}">
                        <a16:creationId xmlns:a16="http://schemas.microsoft.com/office/drawing/2014/main" id="{28930D77-8412-50D0-CA82-2B1890DA7C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72" name="Line 33">
                  <a:extLst>
                    <a:ext uri="{FF2B5EF4-FFF2-40B4-BE49-F238E27FC236}">
                      <a16:creationId xmlns:a16="http://schemas.microsoft.com/office/drawing/2014/main" id="{D7869AA8-EA12-45A6-D91A-809466E32C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44" name="Group 34">
                <a:extLst>
                  <a:ext uri="{FF2B5EF4-FFF2-40B4-BE49-F238E27FC236}">
                    <a16:creationId xmlns:a16="http://schemas.microsoft.com/office/drawing/2014/main" id="{88A01E09-FB03-2F7A-6F51-0C44540835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209651">
                <a:off x="2514600" y="5867400"/>
                <a:ext cx="685800" cy="762000"/>
                <a:chOff x="1584" y="3072"/>
                <a:chExt cx="816" cy="961"/>
              </a:xfrm>
            </p:grpSpPr>
            <p:grpSp>
              <p:nvGrpSpPr>
                <p:cNvPr id="40063" name="Group 35">
                  <a:extLst>
                    <a:ext uri="{FF2B5EF4-FFF2-40B4-BE49-F238E27FC236}">
                      <a16:creationId xmlns:a16="http://schemas.microsoft.com/office/drawing/2014/main" id="{02F8E6DF-5ECB-C81E-14B3-D3AA60BF94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65" name="Freeform 36">
                    <a:extLst>
                      <a:ext uri="{FF2B5EF4-FFF2-40B4-BE49-F238E27FC236}">
                        <a16:creationId xmlns:a16="http://schemas.microsoft.com/office/drawing/2014/main" id="{750F4019-2770-954F-B742-BCFBACFE1F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6" name="Freeform 37">
                    <a:extLst>
                      <a:ext uri="{FF2B5EF4-FFF2-40B4-BE49-F238E27FC236}">
                        <a16:creationId xmlns:a16="http://schemas.microsoft.com/office/drawing/2014/main" id="{FF4EB0AD-F9E7-E26A-4F91-85B0B82860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7" name="Freeform 38">
                    <a:extLst>
                      <a:ext uri="{FF2B5EF4-FFF2-40B4-BE49-F238E27FC236}">
                        <a16:creationId xmlns:a16="http://schemas.microsoft.com/office/drawing/2014/main" id="{80C923D3-DEE9-77B2-830B-82114DF33D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8" name="Freeform 39">
                    <a:extLst>
                      <a:ext uri="{FF2B5EF4-FFF2-40B4-BE49-F238E27FC236}">
                        <a16:creationId xmlns:a16="http://schemas.microsoft.com/office/drawing/2014/main" id="{36956211-F078-936A-F80C-8AA7936CAA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9" name="Freeform 40">
                    <a:extLst>
                      <a:ext uri="{FF2B5EF4-FFF2-40B4-BE49-F238E27FC236}">
                        <a16:creationId xmlns:a16="http://schemas.microsoft.com/office/drawing/2014/main" id="{5A09F435-3FA5-1A35-D0BC-1CCA40AB92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70" name="Freeform 41">
                    <a:extLst>
                      <a:ext uri="{FF2B5EF4-FFF2-40B4-BE49-F238E27FC236}">
                        <a16:creationId xmlns:a16="http://schemas.microsoft.com/office/drawing/2014/main" id="{D71BBAE3-B286-D0EF-A88B-B69ECB425A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64" name="Line 42">
                  <a:extLst>
                    <a:ext uri="{FF2B5EF4-FFF2-40B4-BE49-F238E27FC236}">
                      <a16:creationId xmlns:a16="http://schemas.microsoft.com/office/drawing/2014/main" id="{C3DC77DD-E909-3A9B-971E-37A874A9F4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45" name="Group 43">
                <a:extLst>
                  <a:ext uri="{FF2B5EF4-FFF2-40B4-BE49-F238E27FC236}">
                    <a16:creationId xmlns:a16="http://schemas.microsoft.com/office/drawing/2014/main" id="{0E5F69D7-B415-326E-BAA9-E0EBF42BA1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23503">
                <a:off x="533400" y="5715000"/>
                <a:ext cx="685800" cy="762000"/>
                <a:chOff x="1584" y="3072"/>
                <a:chExt cx="816" cy="961"/>
              </a:xfrm>
            </p:grpSpPr>
            <p:grpSp>
              <p:nvGrpSpPr>
                <p:cNvPr id="40055" name="Group 44">
                  <a:extLst>
                    <a:ext uri="{FF2B5EF4-FFF2-40B4-BE49-F238E27FC236}">
                      <a16:creationId xmlns:a16="http://schemas.microsoft.com/office/drawing/2014/main" id="{08DD9C4D-B206-AD6E-7CEC-7AE1B13130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57" name="Freeform 45">
                    <a:extLst>
                      <a:ext uri="{FF2B5EF4-FFF2-40B4-BE49-F238E27FC236}">
                        <a16:creationId xmlns:a16="http://schemas.microsoft.com/office/drawing/2014/main" id="{F3675F00-9967-950D-FBE4-C87AE33FF1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8" name="Freeform 46">
                    <a:extLst>
                      <a:ext uri="{FF2B5EF4-FFF2-40B4-BE49-F238E27FC236}">
                        <a16:creationId xmlns:a16="http://schemas.microsoft.com/office/drawing/2014/main" id="{67833DAF-9909-855F-5FDB-CF83DFD958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9" name="Freeform 47">
                    <a:extLst>
                      <a:ext uri="{FF2B5EF4-FFF2-40B4-BE49-F238E27FC236}">
                        <a16:creationId xmlns:a16="http://schemas.microsoft.com/office/drawing/2014/main" id="{D0A5C065-E1F8-B497-D29A-2182B602A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0" name="Freeform 48">
                    <a:extLst>
                      <a:ext uri="{FF2B5EF4-FFF2-40B4-BE49-F238E27FC236}">
                        <a16:creationId xmlns:a16="http://schemas.microsoft.com/office/drawing/2014/main" id="{30398C09-4309-35E5-16DF-A59A55EE6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1" name="Freeform 49">
                    <a:extLst>
                      <a:ext uri="{FF2B5EF4-FFF2-40B4-BE49-F238E27FC236}">
                        <a16:creationId xmlns:a16="http://schemas.microsoft.com/office/drawing/2014/main" id="{501BD3E2-1B1B-237D-76DB-F1A70FF44B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2" name="Freeform 50">
                    <a:extLst>
                      <a:ext uri="{FF2B5EF4-FFF2-40B4-BE49-F238E27FC236}">
                        <a16:creationId xmlns:a16="http://schemas.microsoft.com/office/drawing/2014/main" id="{579B9B08-0DA3-4938-7BDE-75E4EC3D6D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56" name="Line 51">
                  <a:extLst>
                    <a:ext uri="{FF2B5EF4-FFF2-40B4-BE49-F238E27FC236}">
                      <a16:creationId xmlns:a16="http://schemas.microsoft.com/office/drawing/2014/main" id="{8CCDFE9D-FDFC-2948-373A-E201F5DECB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46" name="Group 52">
                <a:extLst>
                  <a:ext uri="{FF2B5EF4-FFF2-40B4-BE49-F238E27FC236}">
                    <a16:creationId xmlns:a16="http://schemas.microsoft.com/office/drawing/2014/main" id="{97673422-07D3-4914-AB4B-0600C7EAA0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130845" flipH="1">
                <a:off x="8229600" y="5715000"/>
                <a:ext cx="685800" cy="762000"/>
                <a:chOff x="1584" y="3072"/>
                <a:chExt cx="816" cy="961"/>
              </a:xfrm>
            </p:grpSpPr>
            <p:grpSp>
              <p:nvGrpSpPr>
                <p:cNvPr id="40047" name="Group 53">
                  <a:extLst>
                    <a:ext uri="{FF2B5EF4-FFF2-40B4-BE49-F238E27FC236}">
                      <a16:creationId xmlns:a16="http://schemas.microsoft.com/office/drawing/2014/main" id="{D8D4DFFF-0512-176E-ADBD-8FFA05EA04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49" name="Freeform 54">
                    <a:extLst>
                      <a:ext uri="{FF2B5EF4-FFF2-40B4-BE49-F238E27FC236}">
                        <a16:creationId xmlns:a16="http://schemas.microsoft.com/office/drawing/2014/main" id="{D873A5F0-525D-2857-BB5F-2A7B29E54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0" name="Freeform 55">
                    <a:extLst>
                      <a:ext uri="{FF2B5EF4-FFF2-40B4-BE49-F238E27FC236}">
                        <a16:creationId xmlns:a16="http://schemas.microsoft.com/office/drawing/2014/main" id="{6E060036-B381-9608-C041-ACC913DA24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1" name="Freeform 56">
                    <a:extLst>
                      <a:ext uri="{FF2B5EF4-FFF2-40B4-BE49-F238E27FC236}">
                        <a16:creationId xmlns:a16="http://schemas.microsoft.com/office/drawing/2014/main" id="{1D4FADB3-A487-72E7-DF5F-00A30CAE32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2" name="Freeform 57">
                    <a:extLst>
                      <a:ext uri="{FF2B5EF4-FFF2-40B4-BE49-F238E27FC236}">
                        <a16:creationId xmlns:a16="http://schemas.microsoft.com/office/drawing/2014/main" id="{EF8BF301-C921-F18A-B350-C274C53D6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3" name="Freeform 58">
                    <a:extLst>
                      <a:ext uri="{FF2B5EF4-FFF2-40B4-BE49-F238E27FC236}">
                        <a16:creationId xmlns:a16="http://schemas.microsoft.com/office/drawing/2014/main" id="{91985934-3951-EFE4-7F69-2CF718B7B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54" name="Freeform 59">
                    <a:extLst>
                      <a:ext uri="{FF2B5EF4-FFF2-40B4-BE49-F238E27FC236}">
                        <a16:creationId xmlns:a16="http://schemas.microsoft.com/office/drawing/2014/main" id="{E046C251-ACBA-4D56-5832-E80B552654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48" name="Line 60">
                  <a:extLst>
                    <a:ext uri="{FF2B5EF4-FFF2-40B4-BE49-F238E27FC236}">
                      <a16:creationId xmlns:a16="http://schemas.microsoft.com/office/drawing/2014/main" id="{C554924A-314B-70F3-CE44-0A56A10BA9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47" name="Group 61">
                <a:extLst>
                  <a:ext uri="{FF2B5EF4-FFF2-40B4-BE49-F238E27FC236}">
                    <a16:creationId xmlns:a16="http://schemas.microsoft.com/office/drawing/2014/main" id="{C9E0F3B3-97F4-54DD-444D-B5852C42EE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6353686">
                <a:off x="7772400" y="838200"/>
                <a:ext cx="685800" cy="762000"/>
                <a:chOff x="1584" y="3072"/>
                <a:chExt cx="816" cy="961"/>
              </a:xfrm>
            </p:grpSpPr>
            <p:grpSp>
              <p:nvGrpSpPr>
                <p:cNvPr id="40039" name="Group 62">
                  <a:extLst>
                    <a:ext uri="{FF2B5EF4-FFF2-40B4-BE49-F238E27FC236}">
                      <a16:creationId xmlns:a16="http://schemas.microsoft.com/office/drawing/2014/main" id="{6023BD33-CF04-0444-B74D-88153C51F0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41" name="Freeform 63">
                    <a:extLst>
                      <a:ext uri="{FF2B5EF4-FFF2-40B4-BE49-F238E27FC236}">
                        <a16:creationId xmlns:a16="http://schemas.microsoft.com/office/drawing/2014/main" id="{8654A33E-173B-FCB6-7479-F052C091F0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2" name="Freeform 64">
                    <a:extLst>
                      <a:ext uri="{FF2B5EF4-FFF2-40B4-BE49-F238E27FC236}">
                        <a16:creationId xmlns:a16="http://schemas.microsoft.com/office/drawing/2014/main" id="{5BB5FB41-BD06-E0A2-E56F-11D1CF4E45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3" name="Freeform 65">
                    <a:extLst>
                      <a:ext uri="{FF2B5EF4-FFF2-40B4-BE49-F238E27FC236}">
                        <a16:creationId xmlns:a16="http://schemas.microsoft.com/office/drawing/2014/main" id="{FAFBDB83-90D9-BA39-B75B-C991CB917D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4" name="Freeform 66">
                    <a:extLst>
                      <a:ext uri="{FF2B5EF4-FFF2-40B4-BE49-F238E27FC236}">
                        <a16:creationId xmlns:a16="http://schemas.microsoft.com/office/drawing/2014/main" id="{55291563-9DAE-8E52-9E41-5E3BBF546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5" name="Freeform 67">
                    <a:extLst>
                      <a:ext uri="{FF2B5EF4-FFF2-40B4-BE49-F238E27FC236}">
                        <a16:creationId xmlns:a16="http://schemas.microsoft.com/office/drawing/2014/main" id="{8DB243A7-EAAF-9D7E-7A0E-0753AD2244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6" name="Freeform 68">
                    <a:extLst>
                      <a:ext uri="{FF2B5EF4-FFF2-40B4-BE49-F238E27FC236}">
                        <a16:creationId xmlns:a16="http://schemas.microsoft.com/office/drawing/2014/main" id="{4960002D-DC15-5C7C-CD9D-CC2D4DAFF5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40" name="Line 69">
                  <a:extLst>
                    <a:ext uri="{FF2B5EF4-FFF2-40B4-BE49-F238E27FC236}">
                      <a16:creationId xmlns:a16="http://schemas.microsoft.com/office/drawing/2014/main" id="{282D2CD6-7099-D975-2DA6-27A906BEE0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48" name="Group 70">
                <a:extLst>
                  <a:ext uri="{FF2B5EF4-FFF2-40B4-BE49-F238E27FC236}">
                    <a16:creationId xmlns:a16="http://schemas.microsoft.com/office/drawing/2014/main" id="{861F9714-8336-48DE-1674-EF177A4BB8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054066">
                <a:off x="914400" y="2057400"/>
                <a:ext cx="685800" cy="762000"/>
                <a:chOff x="1584" y="3072"/>
                <a:chExt cx="816" cy="961"/>
              </a:xfrm>
            </p:grpSpPr>
            <p:grpSp>
              <p:nvGrpSpPr>
                <p:cNvPr id="40031" name="Group 71">
                  <a:extLst>
                    <a:ext uri="{FF2B5EF4-FFF2-40B4-BE49-F238E27FC236}">
                      <a16:creationId xmlns:a16="http://schemas.microsoft.com/office/drawing/2014/main" id="{1CF71B28-ABCD-6594-0E2E-50EF2B9AA4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33" name="Freeform 72">
                    <a:extLst>
                      <a:ext uri="{FF2B5EF4-FFF2-40B4-BE49-F238E27FC236}">
                        <a16:creationId xmlns:a16="http://schemas.microsoft.com/office/drawing/2014/main" id="{D609CAFC-6E94-91F7-D385-14E3026F95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34" name="Freeform 73">
                    <a:extLst>
                      <a:ext uri="{FF2B5EF4-FFF2-40B4-BE49-F238E27FC236}">
                        <a16:creationId xmlns:a16="http://schemas.microsoft.com/office/drawing/2014/main" id="{C56FB03B-C994-CC70-E010-582A702A3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35" name="Freeform 74">
                    <a:extLst>
                      <a:ext uri="{FF2B5EF4-FFF2-40B4-BE49-F238E27FC236}">
                        <a16:creationId xmlns:a16="http://schemas.microsoft.com/office/drawing/2014/main" id="{F0B5564C-0FB1-8DA7-7BB4-3308F7CE28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36" name="Freeform 75">
                    <a:extLst>
                      <a:ext uri="{FF2B5EF4-FFF2-40B4-BE49-F238E27FC236}">
                        <a16:creationId xmlns:a16="http://schemas.microsoft.com/office/drawing/2014/main" id="{B76DDAF6-D737-C01A-8374-59E0C644BB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37" name="Freeform 76">
                    <a:extLst>
                      <a:ext uri="{FF2B5EF4-FFF2-40B4-BE49-F238E27FC236}">
                        <a16:creationId xmlns:a16="http://schemas.microsoft.com/office/drawing/2014/main" id="{2AB39F66-9DAF-95EF-E180-E0C466DAA0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38" name="Freeform 77">
                    <a:extLst>
                      <a:ext uri="{FF2B5EF4-FFF2-40B4-BE49-F238E27FC236}">
                        <a16:creationId xmlns:a16="http://schemas.microsoft.com/office/drawing/2014/main" id="{C3AAFE4D-4C02-8A0A-DE5F-032FB3EB76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32" name="Line 78">
                  <a:extLst>
                    <a:ext uri="{FF2B5EF4-FFF2-40B4-BE49-F238E27FC236}">
                      <a16:creationId xmlns:a16="http://schemas.microsoft.com/office/drawing/2014/main" id="{378956DE-1D72-FE61-35DC-AE26DC2858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49" name="Group 79">
                <a:extLst>
                  <a:ext uri="{FF2B5EF4-FFF2-40B4-BE49-F238E27FC236}">
                    <a16:creationId xmlns:a16="http://schemas.microsoft.com/office/drawing/2014/main" id="{195E8FC3-ADC6-3E61-04DE-D0D6486FF8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335947">
                <a:off x="5334000" y="5638800"/>
                <a:ext cx="685800" cy="762000"/>
                <a:chOff x="1584" y="3072"/>
                <a:chExt cx="816" cy="961"/>
              </a:xfrm>
            </p:grpSpPr>
            <p:grpSp>
              <p:nvGrpSpPr>
                <p:cNvPr id="40023" name="Group 80">
                  <a:extLst>
                    <a:ext uri="{FF2B5EF4-FFF2-40B4-BE49-F238E27FC236}">
                      <a16:creationId xmlns:a16="http://schemas.microsoft.com/office/drawing/2014/main" id="{13B2E262-68BB-F895-F4E6-6828ACCE6C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25" name="Freeform 81">
                    <a:extLst>
                      <a:ext uri="{FF2B5EF4-FFF2-40B4-BE49-F238E27FC236}">
                        <a16:creationId xmlns:a16="http://schemas.microsoft.com/office/drawing/2014/main" id="{B12E36FB-7B59-5956-6673-E5DF0AEBF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6" name="Freeform 82">
                    <a:extLst>
                      <a:ext uri="{FF2B5EF4-FFF2-40B4-BE49-F238E27FC236}">
                        <a16:creationId xmlns:a16="http://schemas.microsoft.com/office/drawing/2014/main" id="{FFC3BF6D-05AA-2ABC-B1D3-8E42EC7052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7" name="Freeform 83">
                    <a:extLst>
                      <a:ext uri="{FF2B5EF4-FFF2-40B4-BE49-F238E27FC236}">
                        <a16:creationId xmlns:a16="http://schemas.microsoft.com/office/drawing/2014/main" id="{59B412F2-B2AE-3045-AA4A-558181C653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8" name="Freeform 84">
                    <a:extLst>
                      <a:ext uri="{FF2B5EF4-FFF2-40B4-BE49-F238E27FC236}">
                        <a16:creationId xmlns:a16="http://schemas.microsoft.com/office/drawing/2014/main" id="{FED08E4E-4A5D-BE9F-223F-19F783B33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9" name="Freeform 85">
                    <a:extLst>
                      <a:ext uri="{FF2B5EF4-FFF2-40B4-BE49-F238E27FC236}">
                        <a16:creationId xmlns:a16="http://schemas.microsoft.com/office/drawing/2014/main" id="{237AE6DA-CFF7-E3C1-5926-D6666651C1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30" name="Freeform 86">
                    <a:extLst>
                      <a:ext uri="{FF2B5EF4-FFF2-40B4-BE49-F238E27FC236}">
                        <a16:creationId xmlns:a16="http://schemas.microsoft.com/office/drawing/2014/main" id="{E64785CC-A916-91DD-2233-9F31454D74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24" name="Line 87">
                  <a:extLst>
                    <a:ext uri="{FF2B5EF4-FFF2-40B4-BE49-F238E27FC236}">
                      <a16:creationId xmlns:a16="http://schemas.microsoft.com/office/drawing/2014/main" id="{62F502A0-38AA-3751-0E51-2A7D2FE0F2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50" name="Group 88">
                <a:extLst>
                  <a:ext uri="{FF2B5EF4-FFF2-40B4-BE49-F238E27FC236}">
                    <a16:creationId xmlns:a16="http://schemas.microsoft.com/office/drawing/2014/main" id="{DB3F8E26-7687-A663-63F6-B207B6CC2A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139909">
                <a:off x="3810000" y="5410200"/>
                <a:ext cx="685800" cy="762000"/>
                <a:chOff x="1584" y="3072"/>
                <a:chExt cx="816" cy="961"/>
              </a:xfrm>
            </p:grpSpPr>
            <p:grpSp>
              <p:nvGrpSpPr>
                <p:cNvPr id="40015" name="Group 89">
                  <a:extLst>
                    <a:ext uri="{FF2B5EF4-FFF2-40B4-BE49-F238E27FC236}">
                      <a16:creationId xmlns:a16="http://schemas.microsoft.com/office/drawing/2014/main" id="{8B6CBE68-C446-A38C-125A-6A8411B2617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17" name="Freeform 90">
                    <a:extLst>
                      <a:ext uri="{FF2B5EF4-FFF2-40B4-BE49-F238E27FC236}">
                        <a16:creationId xmlns:a16="http://schemas.microsoft.com/office/drawing/2014/main" id="{47812C7A-DD0B-86C1-B891-46741CEBE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18" name="Freeform 91">
                    <a:extLst>
                      <a:ext uri="{FF2B5EF4-FFF2-40B4-BE49-F238E27FC236}">
                        <a16:creationId xmlns:a16="http://schemas.microsoft.com/office/drawing/2014/main" id="{92D11014-9F85-0409-B097-D7F34C5FC3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19" name="Freeform 92">
                    <a:extLst>
                      <a:ext uri="{FF2B5EF4-FFF2-40B4-BE49-F238E27FC236}">
                        <a16:creationId xmlns:a16="http://schemas.microsoft.com/office/drawing/2014/main" id="{3EE4D986-1B6E-8F87-FDA0-AAC010368C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0" name="Freeform 93">
                    <a:extLst>
                      <a:ext uri="{FF2B5EF4-FFF2-40B4-BE49-F238E27FC236}">
                        <a16:creationId xmlns:a16="http://schemas.microsoft.com/office/drawing/2014/main" id="{9FA0057A-9A8A-4AAE-6075-1C0D98C39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1" name="Freeform 94">
                    <a:extLst>
                      <a:ext uri="{FF2B5EF4-FFF2-40B4-BE49-F238E27FC236}">
                        <a16:creationId xmlns:a16="http://schemas.microsoft.com/office/drawing/2014/main" id="{8D35258E-17DA-6BB9-7F0B-0B3D37C5D1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2" name="Freeform 95">
                    <a:extLst>
                      <a:ext uri="{FF2B5EF4-FFF2-40B4-BE49-F238E27FC236}">
                        <a16:creationId xmlns:a16="http://schemas.microsoft.com/office/drawing/2014/main" id="{8EC82579-8E3E-2BDD-E333-BB901E2779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16" name="Line 96">
                  <a:extLst>
                    <a:ext uri="{FF2B5EF4-FFF2-40B4-BE49-F238E27FC236}">
                      <a16:creationId xmlns:a16="http://schemas.microsoft.com/office/drawing/2014/main" id="{4054B6D1-C014-C111-7D67-0FAC0CA0E0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51" name="Group 97">
                <a:extLst>
                  <a:ext uri="{FF2B5EF4-FFF2-40B4-BE49-F238E27FC236}">
                    <a16:creationId xmlns:a16="http://schemas.microsoft.com/office/drawing/2014/main" id="{671020EE-81E7-08D8-A73D-79351CEFE1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480534">
                <a:off x="6705600" y="4953000"/>
                <a:ext cx="685800" cy="762000"/>
                <a:chOff x="1584" y="3072"/>
                <a:chExt cx="816" cy="961"/>
              </a:xfrm>
            </p:grpSpPr>
            <p:grpSp>
              <p:nvGrpSpPr>
                <p:cNvPr id="40007" name="Group 98">
                  <a:extLst>
                    <a:ext uri="{FF2B5EF4-FFF2-40B4-BE49-F238E27FC236}">
                      <a16:creationId xmlns:a16="http://schemas.microsoft.com/office/drawing/2014/main" id="{C1B9AAC5-FD91-CC6F-73F0-024C685683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09" name="Freeform 99">
                    <a:extLst>
                      <a:ext uri="{FF2B5EF4-FFF2-40B4-BE49-F238E27FC236}">
                        <a16:creationId xmlns:a16="http://schemas.microsoft.com/office/drawing/2014/main" id="{7C897F90-2755-F463-CF8B-3CA55B9DE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10" name="Freeform 100">
                    <a:extLst>
                      <a:ext uri="{FF2B5EF4-FFF2-40B4-BE49-F238E27FC236}">
                        <a16:creationId xmlns:a16="http://schemas.microsoft.com/office/drawing/2014/main" id="{47B78D2E-B533-62C2-790A-5A571BA81D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11" name="Freeform 101">
                    <a:extLst>
                      <a:ext uri="{FF2B5EF4-FFF2-40B4-BE49-F238E27FC236}">
                        <a16:creationId xmlns:a16="http://schemas.microsoft.com/office/drawing/2014/main" id="{45A97C32-A476-B042-12BF-3C016B07A1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12" name="Freeform 102">
                    <a:extLst>
                      <a:ext uri="{FF2B5EF4-FFF2-40B4-BE49-F238E27FC236}">
                        <a16:creationId xmlns:a16="http://schemas.microsoft.com/office/drawing/2014/main" id="{9F19CFC7-1CC1-5C9A-7FCF-FB5A930616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13" name="Freeform 103">
                    <a:extLst>
                      <a:ext uri="{FF2B5EF4-FFF2-40B4-BE49-F238E27FC236}">
                        <a16:creationId xmlns:a16="http://schemas.microsoft.com/office/drawing/2014/main" id="{172F5048-3388-9F86-F6A2-2063AB2759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14" name="Freeform 104">
                    <a:extLst>
                      <a:ext uri="{FF2B5EF4-FFF2-40B4-BE49-F238E27FC236}">
                        <a16:creationId xmlns:a16="http://schemas.microsoft.com/office/drawing/2014/main" id="{0131535B-6EC3-75E9-1350-4E2E5B4F41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08" name="Line 105">
                  <a:extLst>
                    <a:ext uri="{FF2B5EF4-FFF2-40B4-BE49-F238E27FC236}">
                      <a16:creationId xmlns:a16="http://schemas.microsoft.com/office/drawing/2014/main" id="{4AB0CB93-6A7D-B1CA-66C3-391009FEDD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52" name="Group 106">
                <a:extLst>
                  <a:ext uri="{FF2B5EF4-FFF2-40B4-BE49-F238E27FC236}">
                    <a16:creationId xmlns:a16="http://schemas.microsoft.com/office/drawing/2014/main" id="{BC8F9027-92CB-BB5F-4F13-93B590AD12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336688" flipH="1">
                <a:off x="8458200" y="2971800"/>
                <a:ext cx="685800" cy="762000"/>
                <a:chOff x="1584" y="3072"/>
                <a:chExt cx="816" cy="961"/>
              </a:xfrm>
            </p:grpSpPr>
            <p:grpSp>
              <p:nvGrpSpPr>
                <p:cNvPr id="39999" name="Group 107">
                  <a:extLst>
                    <a:ext uri="{FF2B5EF4-FFF2-40B4-BE49-F238E27FC236}">
                      <a16:creationId xmlns:a16="http://schemas.microsoft.com/office/drawing/2014/main" id="{731AF4F7-3DAE-C150-7E91-284F0BF7E6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40001" name="Freeform 108">
                    <a:extLst>
                      <a:ext uri="{FF2B5EF4-FFF2-40B4-BE49-F238E27FC236}">
                        <a16:creationId xmlns:a16="http://schemas.microsoft.com/office/drawing/2014/main" id="{D56E9983-A138-A0D9-B301-05483FF4F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2" name="Freeform 109">
                    <a:extLst>
                      <a:ext uri="{FF2B5EF4-FFF2-40B4-BE49-F238E27FC236}">
                        <a16:creationId xmlns:a16="http://schemas.microsoft.com/office/drawing/2014/main" id="{39AD68EC-185E-E0B8-5ABA-7670B8B08E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3" name="Freeform 110">
                    <a:extLst>
                      <a:ext uri="{FF2B5EF4-FFF2-40B4-BE49-F238E27FC236}">
                        <a16:creationId xmlns:a16="http://schemas.microsoft.com/office/drawing/2014/main" id="{259C3E5A-6AB1-48F4-D6D1-4382994FE6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4" name="Freeform 111">
                    <a:extLst>
                      <a:ext uri="{FF2B5EF4-FFF2-40B4-BE49-F238E27FC236}">
                        <a16:creationId xmlns:a16="http://schemas.microsoft.com/office/drawing/2014/main" id="{D37E0106-16EE-BB22-90DB-7C6904359C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5" name="Freeform 112">
                    <a:extLst>
                      <a:ext uri="{FF2B5EF4-FFF2-40B4-BE49-F238E27FC236}">
                        <a16:creationId xmlns:a16="http://schemas.microsoft.com/office/drawing/2014/main" id="{EB812A3D-3964-6A5F-9F18-DE3AE14ED7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6" name="Freeform 113">
                    <a:extLst>
                      <a:ext uri="{FF2B5EF4-FFF2-40B4-BE49-F238E27FC236}">
                        <a16:creationId xmlns:a16="http://schemas.microsoft.com/office/drawing/2014/main" id="{0DCF3B9E-FA40-804A-EE89-A099D6906E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000" name="Line 114">
                  <a:extLst>
                    <a:ext uri="{FF2B5EF4-FFF2-40B4-BE49-F238E27FC236}">
                      <a16:creationId xmlns:a16="http://schemas.microsoft.com/office/drawing/2014/main" id="{D2602E02-99E4-6AAB-C22A-37A3FB8599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53" name="Group 115">
                <a:extLst>
                  <a:ext uri="{FF2B5EF4-FFF2-40B4-BE49-F238E27FC236}">
                    <a16:creationId xmlns:a16="http://schemas.microsoft.com/office/drawing/2014/main" id="{03CE6096-0079-5BC6-41ED-C28A44B512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850186">
                <a:off x="969964" y="3771651"/>
                <a:ext cx="685800" cy="762000"/>
                <a:chOff x="1584" y="3072"/>
                <a:chExt cx="816" cy="961"/>
              </a:xfrm>
            </p:grpSpPr>
            <p:grpSp>
              <p:nvGrpSpPr>
                <p:cNvPr id="39991" name="Group 116">
                  <a:extLst>
                    <a:ext uri="{FF2B5EF4-FFF2-40B4-BE49-F238E27FC236}">
                      <a16:creationId xmlns:a16="http://schemas.microsoft.com/office/drawing/2014/main" id="{C824987B-6575-98AA-D6C7-A2D2417A11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39993" name="Freeform 117">
                    <a:extLst>
                      <a:ext uri="{FF2B5EF4-FFF2-40B4-BE49-F238E27FC236}">
                        <a16:creationId xmlns:a16="http://schemas.microsoft.com/office/drawing/2014/main" id="{6985AE54-8C6A-B6F8-0DF1-FB35213A6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94" name="Freeform 118">
                    <a:extLst>
                      <a:ext uri="{FF2B5EF4-FFF2-40B4-BE49-F238E27FC236}">
                        <a16:creationId xmlns:a16="http://schemas.microsoft.com/office/drawing/2014/main" id="{076A7B4F-E5EE-B5DC-A05E-2E50C1B312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95" name="Freeform 119">
                    <a:extLst>
                      <a:ext uri="{FF2B5EF4-FFF2-40B4-BE49-F238E27FC236}">
                        <a16:creationId xmlns:a16="http://schemas.microsoft.com/office/drawing/2014/main" id="{826415BC-6F1F-2DDF-D6A4-191BBC1EB2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96" name="Freeform 120">
                    <a:extLst>
                      <a:ext uri="{FF2B5EF4-FFF2-40B4-BE49-F238E27FC236}">
                        <a16:creationId xmlns:a16="http://schemas.microsoft.com/office/drawing/2014/main" id="{FEFC7721-74FE-E954-802B-F8AF8F728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97" name="Freeform 121">
                    <a:extLst>
                      <a:ext uri="{FF2B5EF4-FFF2-40B4-BE49-F238E27FC236}">
                        <a16:creationId xmlns:a16="http://schemas.microsoft.com/office/drawing/2014/main" id="{28EFD0E8-A7D7-3903-41F7-7E71CC9554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98" name="Freeform 122">
                    <a:extLst>
                      <a:ext uri="{FF2B5EF4-FFF2-40B4-BE49-F238E27FC236}">
                        <a16:creationId xmlns:a16="http://schemas.microsoft.com/office/drawing/2014/main" id="{5047D35D-BF96-BE17-1515-C401DF4AD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992" name="Line 123">
                  <a:extLst>
                    <a:ext uri="{FF2B5EF4-FFF2-40B4-BE49-F238E27FC236}">
                      <a16:creationId xmlns:a16="http://schemas.microsoft.com/office/drawing/2014/main" id="{8C693089-5BBC-9251-376C-54EE97A102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54" name="Group 124">
                <a:extLst>
                  <a:ext uri="{FF2B5EF4-FFF2-40B4-BE49-F238E27FC236}">
                    <a16:creationId xmlns:a16="http://schemas.microsoft.com/office/drawing/2014/main" id="{1DEDCA28-F92F-58BC-E0BC-7BA79EAE9E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158859">
                <a:off x="7620000" y="2362200"/>
                <a:ext cx="685800" cy="762000"/>
                <a:chOff x="1584" y="3072"/>
                <a:chExt cx="816" cy="961"/>
              </a:xfrm>
            </p:grpSpPr>
            <p:grpSp>
              <p:nvGrpSpPr>
                <p:cNvPr id="39983" name="Group 125">
                  <a:extLst>
                    <a:ext uri="{FF2B5EF4-FFF2-40B4-BE49-F238E27FC236}">
                      <a16:creationId xmlns:a16="http://schemas.microsoft.com/office/drawing/2014/main" id="{9239CCBA-B496-94D5-11CB-FD02C0CF0E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39985" name="Freeform 126">
                    <a:extLst>
                      <a:ext uri="{FF2B5EF4-FFF2-40B4-BE49-F238E27FC236}">
                        <a16:creationId xmlns:a16="http://schemas.microsoft.com/office/drawing/2014/main" id="{18D6DC4C-73AA-D08B-581B-BDAED0CC7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6" name="Freeform 127">
                    <a:extLst>
                      <a:ext uri="{FF2B5EF4-FFF2-40B4-BE49-F238E27FC236}">
                        <a16:creationId xmlns:a16="http://schemas.microsoft.com/office/drawing/2014/main" id="{F441D45A-5F13-53A6-931A-E622175104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7" name="Freeform 128">
                    <a:extLst>
                      <a:ext uri="{FF2B5EF4-FFF2-40B4-BE49-F238E27FC236}">
                        <a16:creationId xmlns:a16="http://schemas.microsoft.com/office/drawing/2014/main" id="{A2D07168-D79F-DCF5-98C3-D588593FEC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8" name="Freeform 129">
                    <a:extLst>
                      <a:ext uri="{FF2B5EF4-FFF2-40B4-BE49-F238E27FC236}">
                        <a16:creationId xmlns:a16="http://schemas.microsoft.com/office/drawing/2014/main" id="{1DDEA7F6-97B5-00C8-9F5F-61441FF70F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9" name="Freeform 130">
                    <a:extLst>
                      <a:ext uri="{FF2B5EF4-FFF2-40B4-BE49-F238E27FC236}">
                        <a16:creationId xmlns:a16="http://schemas.microsoft.com/office/drawing/2014/main" id="{65FCE4F1-3BD0-B9E7-41AD-A1F83E39A0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90" name="Freeform 131">
                    <a:extLst>
                      <a:ext uri="{FF2B5EF4-FFF2-40B4-BE49-F238E27FC236}">
                        <a16:creationId xmlns:a16="http://schemas.microsoft.com/office/drawing/2014/main" id="{8E030CF0-10A6-4893-A485-526C56BF72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984" name="Line 132">
                  <a:extLst>
                    <a:ext uri="{FF2B5EF4-FFF2-40B4-BE49-F238E27FC236}">
                      <a16:creationId xmlns:a16="http://schemas.microsoft.com/office/drawing/2014/main" id="{34D8A30C-D6FC-8D4F-D8BC-41F26F0338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55" name="Group 133">
                <a:extLst>
                  <a:ext uri="{FF2B5EF4-FFF2-40B4-BE49-F238E27FC236}">
                    <a16:creationId xmlns:a16="http://schemas.microsoft.com/office/drawing/2014/main" id="{B3F6E292-AD76-C4D3-5948-3D5EE7FA1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981365">
                <a:off x="5743824" y="3198893"/>
                <a:ext cx="685800" cy="762000"/>
                <a:chOff x="1584" y="3072"/>
                <a:chExt cx="816" cy="961"/>
              </a:xfrm>
            </p:grpSpPr>
            <p:grpSp>
              <p:nvGrpSpPr>
                <p:cNvPr id="39975" name="Group 134">
                  <a:extLst>
                    <a:ext uri="{FF2B5EF4-FFF2-40B4-BE49-F238E27FC236}">
                      <a16:creationId xmlns:a16="http://schemas.microsoft.com/office/drawing/2014/main" id="{BFAE5EAD-B5F1-D125-C0D0-FB93780DE1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39977" name="Freeform 135">
                    <a:extLst>
                      <a:ext uri="{FF2B5EF4-FFF2-40B4-BE49-F238E27FC236}">
                        <a16:creationId xmlns:a16="http://schemas.microsoft.com/office/drawing/2014/main" id="{FFAA18AA-B96E-FBF6-3E4F-0BEA323278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78" name="Freeform 136">
                    <a:extLst>
                      <a:ext uri="{FF2B5EF4-FFF2-40B4-BE49-F238E27FC236}">
                        <a16:creationId xmlns:a16="http://schemas.microsoft.com/office/drawing/2014/main" id="{5273B08D-9139-D9E0-FF6D-85395F322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79" name="Freeform 137">
                    <a:extLst>
                      <a:ext uri="{FF2B5EF4-FFF2-40B4-BE49-F238E27FC236}">
                        <a16:creationId xmlns:a16="http://schemas.microsoft.com/office/drawing/2014/main" id="{6D381F4E-183C-598A-F419-93A52E3D83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0" name="Freeform 138">
                    <a:extLst>
                      <a:ext uri="{FF2B5EF4-FFF2-40B4-BE49-F238E27FC236}">
                        <a16:creationId xmlns:a16="http://schemas.microsoft.com/office/drawing/2014/main" id="{BB2B6BB9-31E6-DEE0-825E-F6EA71513F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1" name="Freeform 139">
                    <a:extLst>
                      <a:ext uri="{FF2B5EF4-FFF2-40B4-BE49-F238E27FC236}">
                        <a16:creationId xmlns:a16="http://schemas.microsoft.com/office/drawing/2014/main" id="{651B780A-E84C-AC0C-DAFD-4E5BF88489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2" name="Freeform 140">
                    <a:extLst>
                      <a:ext uri="{FF2B5EF4-FFF2-40B4-BE49-F238E27FC236}">
                        <a16:creationId xmlns:a16="http://schemas.microsoft.com/office/drawing/2014/main" id="{2DB5F8B8-0AFB-C344-F030-D6992B67D0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976" name="Line 141">
                  <a:extLst>
                    <a:ext uri="{FF2B5EF4-FFF2-40B4-BE49-F238E27FC236}">
                      <a16:creationId xmlns:a16="http://schemas.microsoft.com/office/drawing/2014/main" id="{F5D7A0C7-E3BA-563F-D846-346721458F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9957" name="Group 161">
                <a:extLst>
                  <a:ext uri="{FF2B5EF4-FFF2-40B4-BE49-F238E27FC236}">
                    <a16:creationId xmlns:a16="http://schemas.microsoft.com/office/drawing/2014/main" id="{AB421524-99C0-2254-A712-4437F98558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53000" y="4419600"/>
                <a:ext cx="685800" cy="762000"/>
                <a:chOff x="1584" y="3072"/>
                <a:chExt cx="816" cy="961"/>
              </a:xfrm>
            </p:grpSpPr>
            <p:grpSp>
              <p:nvGrpSpPr>
                <p:cNvPr id="39959" name="Group 162">
                  <a:extLst>
                    <a:ext uri="{FF2B5EF4-FFF2-40B4-BE49-F238E27FC236}">
                      <a16:creationId xmlns:a16="http://schemas.microsoft.com/office/drawing/2014/main" id="{19E6622D-8BFB-37FB-4F65-702D388CC3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39961" name="Freeform 163">
                    <a:extLst>
                      <a:ext uri="{FF2B5EF4-FFF2-40B4-BE49-F238E27FC236}">
                        <a16:creationId xmlns:a16="http://schemas.microsoft.com/office/drawing/2014/main" id="{1D520EF4-AFCC-489E-FBEE-DF21A47DE4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2" name="Freeform 164">
                    <a:extLst>
                      <a:ext uri="{FF2B5EF4-FFF2-40B4-BE49-F238E27FC236}">
                        <a16:creationId xmlns:a16="http://schemas.microsoft.com/office/drawing/2014/main" id="{30D83014-713F-CA8D-30DA-80751D457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3" name="Freeform 165">
                    <a:extLst>
                      <a:ext uri="{FF2B5EF4-FFF2-40B4-BE49-F238E27FC236}">
                        <a16:creationId xmlns:a16="http://schemas.microsoft.com/office/drawing/2014/main" id="{81F86004-1136-B5C1-1C92-54CC168C76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4" name="Freeform 166">
                    <a:extLst>
                      <a:ext uri="{FF2B5EF4-FFF2-40B4-BE49-F238E27FC236}">
                        <a16:creationId xmlns:a16="http://schemas.microsoft.com/office/drawing/2014/main" id="{13F61F41-993E-C565-62B9-5521FCA64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5" name="Freeform 167">
                    <a:extLst>
                      <a:ext uri="{FF2B5EF4-FFF2-40B4-BE49-F238E27FC236}">
                        <a16:creationId xmlns:a16="http://schemas.microsoft.com/office/drawing/2014/main" id="{B3171F00-DDAE-3AA3-C064-31637C99F4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6" name="Freeform 168">
                    <a:extLst>
                      <a:ext uri="{FF2B5EF4-FFF2-40B4-BE49-F238E27FC236}">
                        <a16:creationId xmlns:a16="http://schemas.microsoft.com/office/drawing/2014/main" id="{F1A969E0-D027-C32E-6A12-D7AFF1552D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960" name="Line 169">
                  <a:extLst>
                    <a:ext uri="{FF2B5EF4-FFF2-40B4-BE49-F238E27FC236}">
                      <a16:creationId xmlns:a16="http://schemas.microsoft.com/office/drawing/2014/main" id="{8FA3A03C-8B88-3728-0E5D-B47D0D5DFF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8" name="Text Box 108">
            <a:extLst>
              <a:ext uri="{FF2B5EF4-FFF2-40B4-BE49-F238E27FC236}">
                <a16:creationId xmlns:a16="http://schemas.microsoft.com/office/drawing/2014/main" id="{7397875E-8197-A76D-DF4A-A9C67E25B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061" y="58738"/>
            <a:ext cx="53087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</a:p>
        </p:txBody>
      </p:sp>
    </p:spTree>
    <p:extLst>
      <p:ext uri="{BB962C8B-B14F-4D97-AF65-F5344CB8AC3E}">
        <p14:creationId xmlns:p14="http://schemas.microsoft.com/office/powerpoint/2010/main" val="524172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0" name="Text Box 42"/>
          <p:cNvSpPr txBox="1">
            <a:spLocks noChangeArrowheads="1"/>
          </p:cNvSpPr>
          <p:nvPr/>
        </p:nvSpPr>
        <p:spPr bwMode="auto">
          <a:xfrm>
            <a:off x="228600" y="2438400"/>
            <a:ext cx="8986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we fly in from Mars and 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r>
              <a:rPr lang="en-CA" altLang="en-US" sz="2800" i="0">
                <a:sym typeface="Symbol" pitchFamily="18" charset="2"/>
              </a:rPr>
              <a:t>is true:</a:t>
            </a:r>
            <a:r>
              <a:rPr lang="en-CA" altLang="en-US" sz="2800" i="0"/>
              <a:t>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12008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12009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12010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12011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12013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12020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12022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023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2024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12025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6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7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8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9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30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12021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12014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12015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12018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12019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016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17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012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Push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304800" y="3786188"/>
            <a:ext cx="77073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the user correctly calls the Push Operation: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input is info for a new element.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304800" y="4691063"/>
            <a:ext cx="8840788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Implementer must ensure: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element is pushed on top of the stack.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9390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2113" y="4316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75" y="3016250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737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910263"/>
            <a:ext cx="322580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199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199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199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200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199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199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3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198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198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198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198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198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198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8" grpId="0"/>
      <p:bldP spid="61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12995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75" y="3016250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299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910263"/>
            <a:ext cx="322580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609600" y="838200"/>
            <a:ext cx="7769225" cy="5657850"/>
            <a:chOff x="612518" y="838200"/>
            <a:chExt cx="7769482" cy="5657850"/>
          </a:xfrm>
        </p:grpSpPr>
        <p:sp>
          <p:nvSpPr>
            <p:cNvPr id="213039" name="Rectangle 7"/>
            <p:cNvSpPr>
              <a:spLocks noChangeArrowheads="1"/>
            </p:cNvSpPr>
            <p:nvPr/>
          </p:nvSpPr>
          <p:spPr bwMode="auto">
            <a:xfrm>
              <a:off x="838200" y="838200"/>
              <a:ext cx="75438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/>
                <a:t> Do not worry about the entire computation.</a:t>
              </a: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2400" i="0"/>
                <a:t>Take one step at a time!</a:t>
              </a:r>
            </a:p>
          </p:txBody>
        </p:sp>
        <p:grpSp>
          <p:nvGrpSpPr>
            <p:cNvPr id="213040" name="Group 22"/>
            <p:cNvGrpSpPr>
              <a:grpSpLocks/>
            </p:cNvGrpSpPr>
            <p:nvPr/>
          </p:nvGrpSpPr>
          <p:grpSpPr bwMode="auto">
            <a:xfrm>
              <a:off x="612518" y="4716462"/>
              <a:ext cx="622300" cy="1779588"/>
              <a:chOff x="1728" y="2998"/>
              <a:chExt cx="392" cy="1121"/>
            </a:xfrm>
          </p:grpSpPr>
          <p:sp>
            <p:nvSpPr>
              <p:cNvPr id="213042" name="Freeform 16"/>
              <p:cNvSpPr>
                <a:spLocks/>
              </p:cNvSpPr>
              <p:nvPr/>
            </p:nvSpPr>
            <p:spPr bwMode="auto">
              <a:xfrm>
                <a:off x="1799" y="3183"/>
                <a:ext cx="196" cy="195"/>
              </a:xfrm>
              <a:custGeom>
                <a:avLst/>
                <a:gdLst>
                  <a:gd name="T0" fmla="*/ 0 w 590"/>
                  <a:gd name="T1" fmla="*/ 0 h 585"/>
                  <a:gd name="T2" fmla="*/ 0 w 590"/>
                  <a:gd name="T3" fmla="*/ 0 h 585"/>
                  <a:gd name="T4" fmla="*/ 0 w 590"/>
                  <a:gd name="T5" fmla="*/ 0 h 585"/>
                  <a:gd name="T6" fmla="*/ 0 w 590"/>
                  <a:gd name="T7" fmla="*/ 0 h 585"/>
                  <a:gd name="T8" fmla="*/ 0 w 590"/>
                  <a:gd name="T9" fmla="*/ 0 h 585"/>
                  <a:gd name="T10" fmla="*/ 0 w 590"/>
                  <a:gd name="T11" fmla="*/ 0 h 585"/>
                  <a:gd name="T12" fmla="*/ 0 w 590"/>
                  <a:gd name="T13" fmla="*/ 0 h 585"/>
                  <a:gd name="T14" fmla="*/ 0 w 590"/>
                  <a:gd name="T15" fmla="*/ 0 h 585"/>
                  <a:gd name="T16" fmla="*/ 0 w 590"/>
                  <a:gd name="T17" fmla="*/ 0 h 585"/>
                  <a:gd name="T18" fmla="*/ 0 w 590"/>
                  <a:gd name="T19" fmla="*/ 0 h 585"/>
                  <a:gd name="T20" fmla="*/ 0 w 590"/>
                  <a:gd name="T21" fmla="*/ 0 h 585"/>
                  <a:gd name="T22" fmla="*/ 0 w 590"/>
                  <a:gd name="T23" fmla="*/ 0 h 585"/>
                  <a:gd name="T24" fmla="*/ 0 w 590"/>
                  <a:gd name="T25" fmla="*/ 0 h 585"/>
                  <a:gd name="T26" fmla="*/ 0 w 590"/>
                  <a:gd name="T27" fmla="*/ 0 h 585"/>
                  <a:gd name="T28" fmla="*/ 0 w 590"/>
                  <a:gd name="T29" fmla="*/ 0 h 585"/>
                  <a:gd name="T30" fmla="*/ 0 w 590"/>
                  <a:gd name="T31" fmla="*/ 0 h 585"/>
                  <a:gd name="T32" fmla="*/ 0 w 590"/>
                  <a:gd name="T33" fmla="*/ 0 h 585"/>
                  <a:gd name="T34" fmla="*/ 0 w 590"/>
                  <a:gd name="T35" fmla="*/ 0 h 585"/>
                  <a:gd name="T36" fmla="*/ 0 w 590"/>
                  <a:gd name="T37" fmla="*/ 0 h 585"/>
                  <a:gd name="T38" fmla="*/ 0 w 590"/>
                  <a:gd name="T39" fmla="*/ 0 h 585"/>
                  <a:gd name="T40" fmla="*/ 0 w 590"/>
                  <a:gd name="T41" fmla="*/ 0 h 585"/>
                  <a:gd name="T42" fmla="*/ 0 w 590"/>
                  <a:gd name="T43" fmla="*/ 0 h 58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90"/>
                  <a:gd name="T67" fmla="*/ 0 h 585"/>
                  <a:gd name="T68" fmla="*/ 590 w 590"/>
                  <a:gd name="T69" fmla="*/ 585 h 58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90" h="585">
                    <a:moveTo>
                      <a:pt x="385" y="169"/>
                    </a:moveTo>
                    <a:lnTo>
                      <a:pt x="313" y="60"/>
                    </a:lnTo>
                    <a:lnTo>
                      <a:pt x="240" y="0"/>
                    </a:lnTo>
                    <a:lnTo>
                      <a:pt x="153" y="0"/>
                    </a:lnTo>
                    <a:lnTo>
                      <a:pt x="58" y="38"/>
                    </a:lnTo>
                    <a:lnTo>
                      <a:pt x="15" y="103"/>
                    </a:lnTo>
                    <a:lnTo>
                      <a:pt x="0" y="191"/>
                    </a:lnTo>
                    <a:lnTo>
                      <a:pt x="15" y="308"/>
                    </a:lnTo>
                    <a:lnTo>
                      <a:pt x="72" y="439"/>
                    </a:lnTo>
                    <a:lnTo>
                      <a:pt x="175" y="528"/>
                    </a:lnTo>
                    <a:lnTo>
                      <a:pt x="254" y="571"/>
                    </a:lnTo>
                    <a:lnTo>
                      <a:pt x="335" y="585"/>
                    </a:lnTo>
                    <a:lnTo>
                      <a:pt x="400" y="564"/>
                    </a:lnTo>
                    <a:lnTo>
                      <a:pt x="436" y="528"/>
                    </a:lnTo>
                    <a:lnTo>
                      <a:pt x="459" y="439"/>
                    </a:lnTo>
                    <a:lnTo>
                      <a:pt x="452" y="337"/>
                    </a:lnTo>
                    <a:lnTo>
                      <a:pt x="429" y="250"/>
                    </a:lnTo>
                    <a:lnTo>
                      <a:pt x="574" y="169"/>
                    </a:lnTo>
                    <a:lnTo>
                      <a:pt x="590" y="133"/>
                    </a:lnTo>
                    <a:lnTo>
                      <a:pt x="574" y="117"/>
                    </a:lnTo>
                    <a:lnTo>
                      <a:pt x="414" y="213"/>
                    </a:lnTo>
                    <a:lnTo>
                      <a:pt x="385" y="16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3" name="Freeform 17"/>
              <p:cNvSpPr>
                <a:spLocks/>
              </p:cNvSpPr>
              <p:nvPr/>
            </p:nvSpPr>
            <p:spPr bwMode="auto">
              <a:xfrm>
                <a:off x="1940" y="2998"/>
                <a:ext cx="175" cy="436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4" name="Freeform 18"/>
              <p:cNvSpPr>
                <a:spLocks/>
              </p:cNvSpPr>
              <p:nvPr/>
            </p:nvSpPr>
            <p:spPr bwMode="auto">
              <a:xfrm>
                <a:off x="1728" y="3400"/>
                <a:ext cx="158" cy="263"/>
              </a:xfrm>
              <a:custGeom>
                <a:avLst/>
                <a:gdLst>
                  <a:gd name="T0" fmla="*/ 0 w 475"/>
                  <a:gd name="T1" fmla="*/ 0 h 788"/>
                  <a:gd name="T2" fmla="*/ 0 w 475"/>
                  <a:gd name="T3" fmla="*/ 0 h 788"/>
                  <a:gd name="T4" fmla="*/ 0 w 475"/>
                  <a:gd name="T5" fmla="*/ 0 h 788"/>
                  <a:gd name="T6" fmla="*/ 0 w 475"/>
                  <a:gd name="T7" fmla="*/ 0 h 788"/>
                  <a:gd name="T8" fmla="*/ 0 w 475"/>
                  <a:gd name="T9" fmla="*/ 0 h 788"/>
                  <a:gd name="T10" fmla="*/ 0 w 475"/>
                  <a:gd name="T11" fmla="*/ 0 h 788"/>
                  <a:gd name="T12" fmla="*/ 0 w 475"/>
                  <a:gd name="T13" fmla="*/ 0 h 788"/>
                  <a:gd name="T14" fmla="*/ 0 w 475"/>
                  <a:gd name="T15" fmla="*/ 0 h 788"/>
                  <a:gd name="T16" fmla="*/ 0 w 475"/>
                  <a:gd name="T17" fmla="*/ 0 h 788"/>
                  <a:gd name="T18" fmla="*/ 0 w 475"/>
                  <a:gd name="T19" fmla="*/ 0 h 788"/>
                  <a:gd name="T20" fmla="*/ 0 w 475"/>
                  <a:gd name="T21" fmla="*/ 0 h 788"/>
                  <a:gd name="T22" fmla="*/ 0 w 475"/>
                  <a:gd name="T23" fmla="*/ 0 h 788"/>
                  <a:gd name="T24" fmla="*/ 0 w 475"/>
                  <a:gd name="T25" fmla="*/ 0 h 788"/>
                  <a:gd name="T26" fmla="*/ 0 w 475"/>
                  <a:gd name="T27" fmla="*/ 0 h 788"/>
                  <a:gd name="T28" fmla="*/ 0 w 475"/>
                  <a:gd name="T29" fmla="*/ 0 h 788"/>
                  <a:gd name="T30" fmla="*/ 0 w 475"/>
                  <a:gd name="T31" fmla="*/ 0 h 788"/>
                  <a:gd name="T32" fmla="*/ 0 w 475"/>
                  <a:gd name="T33" fmla="*/ 0 h 788"/>
                  <a:gd name="T34" fmla="*/ 0 w 475"/>
                  <a:gd name="T35" fmla="*/ 0 h 788"/>
                  <a:gd name="T36" fmla="*/ 0 w 475"/>
                  <a:gd name="T37" fmla="*/ 0 h 788"/>
                  <a:gd name="T38" fmla="*/ 0 w 475"/>
                  <a:gd name="T39" fmla="*/ 0 h 788"/>
                  <a:gd name="T40" fmla="*/ 0 w 475"/>
                  <a:gd name="T41" fmla="*/ 0 h 788"/>
                  <a:gd name="T42" fmla="*/ 0 w 475"/>
                  <a:gd name="T43" fmla="*/ 0 h 788"/>
                  <a:gd name="T44" fmla="*/ 0 w 475"/>
                  <a:gd name="T45" fmla="*/ 0 h 788"/>
                  <a:gd name="T46" fmla="*/ 0 w 475"/>
                  <a:gd name="T47" fmla="*/ 0 h 788"/>
                  <a:gd name="T48" fmla="*/ 0 w 475"/>
                  <a:gd name="T49" fmla="*/ 0 h 788"/>
                  <a:gd name="T50" fmla="*/ 0 w 475"/>
                  <a:gd name="T51" fmla="*/ 0 h 788"/>
                  <a:gd name="T52" fmla="*/ 0 w 475"/>
                  <a:gd name="T53" fmla="*/ 0 h 788"/>
                  <a:gd name="T54" fmla="*/ 0 w 475"/>
                  <a:gd name="T55" fmla="*/ 0 h 788"/>
                  <a:gd name="T56" fmla="*/ 0 w 475"/>
                  <a:gd name="T57" fmla="*/ 0 h 788"/>
                  <a:gd name="T58" fmla="*/ 0 w 475"/>
                  <a:gd name="T59" fmla="*/ 0 h 788"/>
                  <a:gd name="T60" fmla="*/ 0 w 475"/>
                  <a:gd name="T61" fmla="*/ 0 h 788"/>
                  <a:gd name="T62" fmla="*/ 0 w 475"/>
                  <a:gd name="T63" fmla="*/ 0 h 788"/>
                  <a:gd name="T64" fmla="*/ 0 w 475"/>
                  <a:gd name="T65" fmla="*/ 0 h 788"/>
                  <a:gd name="T66" fmla="*/ 0 w 475"/>
                  <a:gd name="T67" fmla="*/ 0 h 788"/>
                  <a:gd name="T68" fmla="*/ 0 w 475"/>
                  <a:gd name="T69" fmla="*/ 0 h 788"/>
                  <a:gd name="T70" fmla="*/ 0 w 475"/>
                  <a:gd name="T71" fmla="*/ 0 h 78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5"/>
                  <a:gd name="T109" fmla="*/ 0 h 788"/>
                  <a:gd name="T110" fmla="*/ 475 w 475"/>
                  <a:gd name="T111" fmla="*/ 788 h 78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5" h="788">
                    <a:moveTo>
                      <a:pt x="475" y="21"/>
                    </a:moveTo>
                    <a:lnTo>
                      <a:pt x="423" y="0"/>
                    </a:lnTo>
                    <a:lnTo>
                      <a:pt x="313" y="7"/>
                    </a:lnTo>
                    <a:lnTo>
                      <a:pt x="218" y="81"/>
                    </a:lnTo>
                    <a:lnTo>
                      <a:pt x="79" y="234"/>
                    </a:lnTo>
                    <a:lnTo>
                      <a:pt x="7" y="358"/>
                    </a:lnTo>
                    <a:lnTo>
                      <a:pt x="0" y="401"/>
                    </a:lnTo>
                    <a:lnTo>
                      <a:pt x="36" y="482"/>
                    </a:lnTo>
                    <a:lnTo>
                      <a:pt x="115" y="518"/>
                    </a:lnTo>
                    <a:lnTo>
                      <a:pt x="218" y="562"/>
                    </a:lnTo>
                    <a:lnTo>
                      <a:pt x="299" y="583"/>
                    </a:lnTo>
                    <a:lnTo>
                      <a:pt x="335" y="621"/>
                    </a:lnTo>
                    <a:lnTo>
                      <a:pt x="313" y="671"/>
                    </a:lnTo>
                    <a:lnTo>
                      <a:pt x="255" y="731"/>
                    </a:lnTo>
                    <a:lnTo>
                      <a:pt x="182" y="738"/>
                    </a:lnTo>
                    <a:lnTo>
                      <a:pt x="131" y="715"/>
                    </a:lnTo>
                    <a:lnTo>
                      <a:pt x="101" y="738"/>
                    </a:lnTo>
                    <a:lnTo>
                      <a:pt x="108" y="767"/>
                    </a:lnTo>
                    <a:lnTo>
                      <a:pt x="167" y="788"/>
                    </a:lnTo>
                    <a:lnTo>
                      <a:pt x="255" y="788"/>
                    </a:lnTo>
                    <a:lnTo>
                      <a:pt x="335" y="767"/>
                    </a:lnTo>
                    <a:lnTo>
                      <a:pt x="379" y="738"/>
                    </a:lnTo>
                    <a:lnTo>
                      <a:pt x="408" y="686"/>
                    </a:lnTo>
                    <a:lnTo>
                      <a:pt x="423" y="628"/>
                    </a:lnTo>
                    <a:lnTo>
                      <a:pt x="387" y="576"/>
                    </a:lnTo>
                    <a:lnTo>
                      <a:pt x="299" y="540"/>
                    </a:lnTo>
                    <a:lnTo>
                      <a:pt x="196" y="511"/>
                    </a:lnTo>
                    <a:lnTo>
                      <a:pt x="108" y="460"/>
                    </a:lnTo>
                    <a:lnTo>
                      <a:pt x="87" y="416"/>
                    </a:lnTo>
                    <a:lnTo>
                      <a:pt x="101" y="336"/>
                    </a:lnTo>
                    <a:lnTo>
                      <a:pt x="167" y="234"/>
                    </a:lnTo>
                    <a:lnTo>
                      <a:pt x="248" y="175"/>
                    </a:lnTo>
                    <a:lnTo>
                      <a:pt x="372" y="131"/>
                    </a:lnTo>
                    <a:lnTo>
                      <a:pt x="475" y="110"/>
                    </a:lnTo>
                    <a:lnTo>
                      <a:pt x="475" y="50"/>
                    </a:lnTo>
                    <a:lnTo>
                      <a:pt x="475" y="2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5" name="Freeform 19"/>
              <p:cNvSpPr>
                <a:spLocks/>
              </p:cNvSpPr>
              <p:nvPr/>
            </p:nvSpPr>
            <p:spPr bwMode="auto">
              <a:xfrm>
                <a:off x="1857" y="3388"/>
                <a:ext cx="148" cy="324"/>
              </a:xfrm>
              <a:custGeom>
                <a:avLst/>
                <a:gdLst>
                  <a:gd name="T0" fmla="*/ 0 w 444"/>
                  <a:gd name="T1" fmla="*/ 0 h 970"/>
                  <a:gd name="T2" fmla="*/ 0 w 444"/>
                  <a:gd name="T3" fmla="*/ 0 h 970"/>
                  <a:gd name="T4" fmla="*/ 0 w 444"/>
                  <a:gd name="T5" fmla="*/ 0 h 970"/>
                  <a:gd name="T6" fmla="*/ 0 w 444"/>
                  <a:gd name="T7" fmla="*/ 0 h 970"/>
                  <a:gd name="T8" fmla="*/ 0 w 444"/>
                  <a:gd name="T9" fmla="*/ 0 h 970"/>
                  <a:gd name="T10" fmla="*/ 0 w 444"/>
                  <a:gd name="T11" fmla="*/ 0 h 970"/>
                  <a:gd name="T12" fmla="*/ 0 w 444"/>
                  <a:gd name="T13" fmla="*/ 0 h 970"/>
                  <a:gd name="T14" fmla="*/ 0 w 444"/>
                  <a:gd name="T15" fmla="*/ 0 h 970"/>
                  <a:gd name="T16" fmla="*/ 0 w 444"/>
                  <a:gd name="T17" fmla="*/ 0 h 970"/>
                  <a:gd name="T18" fmla="*/ 0 w 444"/>
                  <a:gd name="T19" fmla="*/ 0 h 970"/>
                  <a:gd name="T20" fmla="*/ 0 w 444"/>
                  <a:gd name="T21" fmla="*/ 0 h 970"/>
                  <a:gd name="T22" fmla="*/ 0 w 444"/>
                  <a:gd name="T23" fmla="*/ 0 h 970"/>
                  <a:gd name="T24" fmla="*/ 0 w 444"/>
                  <a:gd name="T25" fmla="*/ 0 h 970"/>
                  <a:gd name="T26" fmla="*/ 0 w 444"/>
                  <a:gd name="T27" fmla="*/ 0 h 970"/>
                  <a:gd name="T28" fmla="*/ 0 w 444"/>
                  <a:gd name="T29" fmla="*/ 0 h 970"/>
                  <a:gd name="T30" fmla="*/ 0 w 444"/>
                  <a:gd name="T31" fmla="*/ 0 h 970"/>
                  <a:gd name="T32" fmla="*/ 0 w 444"/>
                  <a:gd name="T33" fmla="*/ 0 h 970"/>
                  <a:gd name="T34" fmla="*/ 0 w 444"/>
                  <a:gd name="T35" fmla="*/ 0 h 970"/>
                  <a:gd name="T36" fmla="*/ 0 w 444"/>
                  <a:gd name="T37" fmla="*/ 0 h 970"/>
                  <a:gd name="T38" fmla="*/ 0 w 444"/>
                  <a:gd name="T39" fmla="*/ 0 h 970"/>
                  <a:gd name="T40" fmla="*/ 0 w 444"/>
                  <a:gd name="T41" fmla="*/ 0 h 9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4"/>
                  <a:gd name="T64" fmla="*/ 0 h 970"/>
                  <a:gd name="T65" fmla="*/ 444 w 444"/>
                  <a:gd name="T66" fmla="*/ 970 h 97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4" h="970">
                    <a:moveTo>
                      <a:pt x="386" y="306"/>
                    </a:moveTo>
                    <a:lnTo>
                      <a:pt x="342" y="124"/>
                    </a:lnTo>
                    <a:lnTo>
                      <a:pt x="291" y="36"/>
                    </a:lnTo>
                    <a:lnTo>
                      <a:pt x="182" y="0"/>
                    </a:lnTo>
                    <a:lnTo>
                      <a:pt x="72" y="14"/>
                    </a:lnTo>
                    <a:lnTo>
                      <a:pt x="21" y="109"/>
                    </a:lnTo>
                    <a:lnTo>
                      <a:pt x="29" y="226"/>
                    </a:lnTo>
                    <a:lnTo>
                      <a:pt x="57" y="416"/>
                    </a:lnTo>
                    <a:lnTo>
                      <a:pt x="57" y="583"/>
                    </a:lnTo>
                    <a:lnTo>
                      <a:pt x="21" y="729"/>
                    </a:lnTo>
                    <a:lnTo>
                      <a:pt x="0" y="810"/>
                    </a:lnTo>
                    <a:lnTo>
                      <a:pt x="14" y="882"/>
                    </a:lnTo>
                    <a:lnTo>
                      <a:pt x="65" y="920"/>
                    </a:lnTo>
                    <a:lnTo>
                      <a:pt x="131" y="956"/>
                    </a:lnTo>
                    <a:lnTo>
                      <a:pt x="196" y="970"/>
                    </a:lnTo>
                    <a:lnTo>
                      <a:pt x="277" y="970"/>
                    </a:lnTo>
                    <a:lnTo>
                      <a:pt x="372" y="897"/>
                    </a:lnTo>
                    <a:lnTo>
                      <a:pt x="444" y="743"/>
                    </a:lnTo>
                    <a:lnTo>
                      <a:pt x="437" y="605"/>
                    </a:lnTo>
                    <a:lnTo>
                      <a:pt x="394" y="444"/>
                    </a:lnTo>
                    <a:lnTo>
                      <a:pt x="386" y="3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6" name="Freeform 20"/>
              <p:cNvSpPr>
                <a:spLocks/>
              </p:cNvSpPr>
              <p:nvPr/>
            </p:nvSpPr>
            <p:spPr bwMode="auto">
              <a:xfrm>
                <a:off x="1813" y="3651"/>
                <a:ext cx="112" cy="468"/>
              </a:xfrm>
              <a:custGeom>
                <a:avLst/>
                <a:gdLst>
                  <a:gd name="T0" fmla="*/ 0 w 338"/>
                  <a:gd name="T1" fmla="*/ 0 h 1403"/>
                  <a:gd name="T2" fmla="*/ 0 w 338"/>
                  <a:gd name="T3" fmla="*/ 0 h 1403"/>
                  <a:gd name="T4" fmla="*/ 0 w 338"/>
                  <a:gd name="T5" fmla="*/ 0 h 1403"/>
                  <a:gd name="T6" fmla="*/ 0 w 338"/>
                  <a:gd name="T7" fmla="*/ 0 h 1403"/>
                  <a:gd name="T8" fmla="*/ 0 w 338"/>
                  <a:gd name="T9" fmla="*/ 0 h 1403"/>
                  <a:gd name="T10" fmla="*/ 0 w 338"/>
                  <a:gd name="T11" fmla="*/ 0 h 1403"/>
                  <a:gd name="T12" fmla="*/ 0 w 338"/>
                  <a:gd name="T13" fmla="*/ 0 h 1403"/>
                  <a:gd name="T14" fmla="*/ 0 w 338"/>
                  <a:gd name="T15" fmla="*/ 0 h 1403"/>
                  <a:gd name="T16" fmla="*/ 0 w 338"/>
                  <a:gd name="T17" fmla="*/ 0 h 1403"/>
                  <a:gd name="T18" fmla="*/ 0 w 338"/>
                  <a:gd name="T19" fmla="*/ 0 h 1403"/>
                  <a:gd name="T20" fmla="*/ 0 w 338"/>
                  <a:gd name="T21" fmla="*/ 0 h 1403"/>
                  <a:gd name="T22" fmla="*/ 0 w 338"/>
                  <a:gd name="T23" fmla="*/ 0 h 1403"/>
                  <a:gd name="T24" fmla="*/ 0 w 338"/>
                  <a:gd name="T25" fmla="*/ 0 h 1403"/>
                  <a:gd name="T26" fmla="*/ 0 w 338"/>
                  <a:gd name="T27" fmla="*/ 0 h 1403"/>
                  <a:gd name="T28" fmla="*/ 0 w 338"/>
                  <a:gd name="T29" fmla="*/ 0 h 1403"/>
                  <a:gd name="T30" fmla="*/ 0 w 338"/>
                  <a:gd name="T31" fmla="*/ 0 h 1403"/>
                  <a:gd name="T32" fmla="*/ 0 w 338"/>
                  <a:gd name="T33" fmla="*/ 0 h 1403"/>
                  <a:gd name="T34" fmla="*/ 0 w 338"/>
                  <a:gd name="T35" fmla="*/ 0 h 1403"/>
                  <a:gd name="T36" fmla="*/ 0 w 338"/>
                  <a:gd name="T37" fmla="*/ 0 h 1403"/>
                  <a:gd name="T38" fmla="*/ 0 w 338"/>
                  <a:gd name="T39" fmla="*/ 0 h 1403"/>
                  <a:gd name="T40" fmla="*/ 0 w 338"/>
                  <a:gd name="T41" fmla="*/ 0 h 1403"/>
                  <a:gd name="T42" fmla="*/ 0 w 338"/>
                  <a:gd name="T43" fmla="*/ 0 h 1403"/>
                  <a:gd name="T44" fmla="*/ 0 w 338"/>
                  <a:gd name="T45" fmla="*/ 0 h 1403"/>
                  <a:gd name="T46" fmla="*/ 0 w 338"/>
                  <a:gd name="T47" fmla="*/ 0 h 1403"/>
                  <a:gd name="T48" fmla="*/ 0 w 338"/>
                  <a:gd name="T49" fmla="*/ 0 h 1403"/>
                  <a:gd name="T50" fmla="*/ 0 w 338"/>
                  <a:gd name="T51" fmla="*/ 0 h 1403"/>
                  <a:gd name="T52" fmla="*/ 0 w 338"/>
                  <a:gd name="T53" fmla="*/ 0 h 1403"/>
                  <a:gd name="T54" fmla="*/ 0 w 338"/>
                  <a:gd name="T55" fmla="*/ 0 h 1403"/>
                  <a:gd name="T56" fmla="*/ 0 w 338"/>
                  <a:gd name="T57" fmla="*/ 0 h 140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38"/>
                  <a:gd name="T88" fmla="*/ 0 h 1403"/>
                  <a:gd name="T89" fmla="*/ 338 w 338"/>
                  <a:gd name="T90" fmla="*/ 1403 h 140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38" h="1403">
                    <a:moveTo>
                      <a:pt x="322" y="22"/>
                    </a:moveTo>
                    <a:lnTo>
                      <a:pt x="235" y="0"/>
                    </a:lnTo>
                    <a:lnTo>
                      <a:pt x="183" y="22"/>
                    </a:lnTo>
                    <a:lnTo>
                      <a:pt x="162" y="94"/>
                    </a:lnTo>
                    <a:lnTo>
                      <a:pt x="183" y="496"/>
                    </a:lnTo>
                    <a:lnTo>
                      <a:pt x="183" y="591"/>
                    </a:lnTo>
                    <a:lnTo>
                      <a:pt x="154" y="767"/>
                    </a:lnTo>
                    <a:lnTo>
                      <a:pt x="147" y="971"/>
                    </a:lnTo>
                    <a:lnTo>
                      <a:pt x="162" y="1073"/>
                    </a:lnTo>
                    <a:lnTo>
                      <a:pt x="147" y="1131"/>
                    </a:lnTo>
                    <a:lnTo>
                      <a:pt x="45" y="1219"/>
                    </a:lnTo>
                    <a:lnTo>
                      <a:pt x="0" y="1329"/>
                    </a:lnTo>
                    <a:lnTo>
                      <a:pt x="9" y="1365"/>
                    </a:lnTo>
                    <a:lnTo>
                      <a:pt x="88" y="1403"/>
                    </a:lnTo>
                    <a:lnTo>
                      <a:pt x="110" y="1387"/>
                    </a:lnTo>
                    <a:lnTo>
                      <a:pt x="118" y="1322"/>
                    </a:lnTo>
                    <a:lnTo>
                      <a:pt x="140" y="1226"/>
                    </a:lnTo>
                    <a:lnTo>
                      <a:pt x="176" y="1183"/>
                    </a:lnTo>
                    <a:lnTo>
                      <a:pt x="219" y="1154"/>
                    </a:lnTo>
                    <a:lnTo>
                      <a:pt x="257" y="1117"/>
                    </a:lnTo>
                    <a:lnTo>
                      <a:pt x="264" y="1088"/>
                    </a:lnTo>
                    <a:lnTo>
                      <a:pt x="242" y="1052"/>
                    </a:lnTo>
                    <a:lnTo>
                      <a:pt x="219" y="1030"/>
                    </a:lnTo>
                    <a:lnTo>
                      <a:pt x="205" y="942"/>
                    </a:lnTo>
                    <a:lnTo>
                      <a:pt x="219" y="758"/>
                    </a:lnTo>
                    <a:lnTo>
                      <a:pt x="271" y="548"/>
                    </a:lnTo>
                    <a:lnTo>
                      <a:pt x="322" y="379"/>
                    </a:lnTo>
                    <a:lnTo>
                      <a:pt x="338" y="175"/>
                    </a:lnTo>
                    <a:lnTo>
                      <a:pt x="322" y="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47" name="Freeform 21"/>
              <p:cNvSpPr>
                <a:spLocks/>
              </p:cNvSpPr>
              <p:nvPr/>
            </p:nvSpPr>
            <p:spPr bwMode="auto">
              <a:xfrm>
                <a:off x="1935" y="3651"/>
                <a:ext cx="185" cy="394"/>
              </a:xfrm>
              <a:custGeom>
                <a:avLst/>
                <a:gdLst>
                  <a:gd name="T0" fmla="*/ 0 w 555"/>
                  <a:gd name="T1" fmla="*/ 0 h 1183"/>
                  <a:gd name="T2" fmla="*/ 0 w 555"/>
                  <a:gd name="T3" fmla="*/ 0 h 1183"/>
                  <a:gd name="T4" fmla="*/ 0 w 555"/>
                  <a:gd name="T5" fmla="*/ 0 h 1183"/>
                  <a:gd name="T6" fmla="*/ 0 w 555"/>
                  <a:gd name="T7" fmla="*/ 0 h 1183"/>
                  <a:gd name="T8" fmla="*/ 0 w 555"/>
                  <a:gd name="T9" fmla="*/ 0 h 1183"/>
                  <a:gd name="T10" fmla="*/ 0 w 555"/>
                  <a:gd name="T11" fmla="*/ 0 h 1183"/>
                  <a:gd name="T12" fmla="*/ 0 w 555"/>
                  <a:gd name="T13" fmla="*/ 0 h 1183"/>
                  <a:gd name="T14" fmla="*/ 0 w 555"/>
                  <a:gd name="T15" fmla="*/ 0 h 1183"/>
                  <a:gd name="T16" fmla="*/ 0 w 555"/>
                  <a:gd name="T17" fmla="*/ 0 h 1183"/>
                  <a:gd name="T18" fmla="*/ 0 w 555"/>
                  <a:gd name="T19" fmla="*/ 0 h 1183"/>
                  <a:gd name="T20" fmla="*/ 0 w 555"/>
                  <a:gd name="T21" fmla="*/ 0 h 1183"/>
                  <a:gd name="T22" fmla="*/ 0 w 555"/>
                  <a:gd name="T23" fmla="*/ 0 h 1183"/>
                  <a:gd name="T24" fmla="*/ 0 w 555"/>
                  <a:gd name="T25" fmla="*/ 0 h 1183"/>
                  <a:gd name="T26" fmla="*/ 0 w 555"/>
                  <a:gd name="T27" fmla="*/ 0 h 1183"/>
                  <a:gd name="T28" fmla="*/ 0 w 555"/>
                  <a:gd name="T29" fmla="*/ 0 h 1183"/>
                  <a:gd name="T30" fmla="*/ 0 w 555"/>
                  <a:gd name="T31" fmla="*/ 0 h 1183"/>
                  <a:gd name="T32" fmla="*/ 0 w 555"/>
                  <a:gd name="T33" fmla="*/ 0 h 1183"/>
                  <a:gd name="T34" fmla="*/ 0 w 555"/>
                  <a:gd name="T35" fmla="*/ 0 h 1183"/>
                  <a:gd name="T36" fmla="*/ 0 w 555"/>
                  <a:gd name="T37" fmla="*/ 0 h 1183"/>
                  <a:gd name="T38" fmla="*/ 0 w 555"/>
                  <a:gd name="T39" fmla="*/ 0 h 1183"/>
                  <a:gd name="T40" fmla="*/ 0 w 555"/>
                  <a:gd name="T41" fmla="*/ 0 h 1183"/>
                  <a:gd name="T42" fmla="*/ 0 w 555"/>
                  <a:gd name="T43" fmla="*/ 0 h 1183"/>
                  <a:gd name="T44" fmla="*/ 0 w 555"/>
                  <a:gd name="T45" fmla="*/ 0 h 1183"/>
                  <a:gd name="T46" fmla="*/ 0 w 555"/>
                  <a:gd name="T47" fmla="*/ 0 h 1183"/>
                  <a:gd name="T48" fmla="*/ 0 w 555"/>
                  <a:gd name="T49" fmla="*/ 0 h 1183"/>
                  <a:gd name="T50" fmla="*/ 0 w 555"/>
                  <a:gd name="T51" fmla="*/ 0 h 1183"/>
                  <a:gd name="T52" fmla="*/ 0 w 555"/>
                  <a:gd name="T53" fmla="*/ 0 h 1183"/>
                  <a:gd name="T54" fmla="*/ 0 w 555"/>
                  <a:gd name="T55" fmla="*/ 0 h 1183"/>
                  <a:gd name="T56" fmla="*/ 0 w 555"/>
                  <a:gd name="T57" fmla="*/ 0 h 1183"/>
                  <a:gd name="T58" fmla="*/ 0 w 555"/>
                  <a:gd name="T59" fmla="*/ 0 h 1183"/>
                  <a:gd name="T60" fmla="*/ 0 w 555"/>
                  <a:gd name="T61" fmla="*/ 0 h 1183"/>
                  <a:gd name="T62" fmla="*/ 0 w 555"/>
                  <a:gd name="T63" fmla="*/ 0 h 1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55"/>
                  <a:gd name="T97" fmla="*/ 0 h 1183"/>
                  <a:gd name="T98" fmla="*/ 555 w 555"/>
                  <a:gd name="T99" fmla="*/ 1183 h 1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55" h="1183">
                    <a:moveTo>
                      <a:pt x="182" y="175"/>
                    </a:moveTo>
                    <a:lnTo>
                      <a:pt x="168" y="58"/>
                    </a:lnTo>
                    <a:lnTo>
                      <a:pt x="103" y="0"/>
                    </a:lnTo>
                    <a:lnTo>
                      <a:pt x="8" y="7"/>
                    </a:lnTo>
                    <a:lnTo>
                      <a:pt x="0" y="58"/>
                    </a:lnTo>
                    <a:lnTo>
                      <a:pt x="8" y="168"/>
                    </a:lnTo>
                    <a:lnTo>
                      <a:pt x="58" y="335"/>
                    </a:lnTo>
                    <a:lnTo>
                      <a:pt x="96" y="459"/>
                    </a:lnTo>
                    <a:lnTo>
                      <a:pt x="139" y="627"/>
                    </a:lnTo>
                    <a:lnTo>
                      <a:pt x="153" y="773"/>
                    </a:lnTo>
                    <a:lnTo>
                      <a:pt x="153" y="890"/>
                    </a:lnTo>
                    <a:lnTo>
                      <a:pt x="132" y="978"/>
                    </a:lnTo>
                    <a:lnTo>
                      <a:pt x="110" y="1007"/>
                    </a:lnTo>
                    <a:lnTo>
                      <a:pt x="110" y="1036"/>
                    </a:lnTo>
                    <a:lnTo>
                      <a:pt x="139" y="1080"/>
                    </a:lnTo>
                    <a:lnTo>
                      <a:pt x="189" y="1095"/>
                    </a:lnTo>
                    <a:lnTo>
                      <a:pt x="270" y="1095"/>
                    </a:lnTo>
                    <a:lnTo>
                      <a:pt x="416" y="1131"/>
                    </a:lnTo>
                    <a:lnTo>
                      <a:pt x="459" y="1183"/>
                    </a:lnTo>
                    <a:lnTo>
                      <a:pt x="526" y="1153"/>
                    </a:lnTo>
                    <a:lnTo>
                      <a:pt x="555" y="1080"/>
                    </a:lnTo>
                    <a:lnTo>
                      <a:pt x="526" y="1052"/>
                    </a:lnTo>
                    <a:lnTo>
                      <a:pt x="402" y="1036"/>
                    </a:lnTo>
                    <a:lnTo>
                      <a:pt x="263" y="1036"/>
                    </a:lnTo>
                    <a:lnTo>
                      <a:pt x="204" y="1029"/>
                    </a:lnTo>
                    <a:lnTo>
                      <a:pt x="189" y="985"/>
                    </a:lnTo>
                    <a:lnTo>
                      <a:pt x="204" y="904"/>
                    </a:lnTo>
                    <a:lnTo>
                      <a:pt x="213" y="766"/>
                    </a:lnTo>
                    <a:lnTo>
                      <a:pt x="197" y="613"/>
                    </a:lnTo>
                    <a:lnTo>
                      <a:pt x="175" y="409"/>
                    </a:lnTo>
                    <a:lnTo>
                      <a:pt x="182" y="233"/>
                    </a:lnTo>
                    <a:lnTo>
                      <a:pt x="182" y="17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3041" name="Picture 20" descr="C:\Users\Jeff\Documents\154512_10150923856771030_83636976029_9805650_440571230_n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9718" y="1980621"/>
              <a:ext cx="3048000" cy="304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" name="Rectangle 7"/>
          <p:cNvSpPr>
            <a:spLocks noChangeArrowheads="1"/>
          </p:cNvSpPr>
          <p:nvPr/>
        </p:nvSpPr>
        <p:spPr bwMode="auto">
          <a:xfrm>
            <a:off x="5868988" y="4300538"/>
            <a:ext cx="27432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top = top + 1;</a:t>
            </a:r>
            <a:br>
              <a:rPr lang="en-US" altLang="en-US" sz="2400" i="0"/>
            </a:br>
            <a:r>
              <a:rPr lang="en-US" altLang="en-US" sz="2400" i="0"/>
              <a:t>A[top] = info;</a:t>
            </a:r>
          </a:p>
        </p:txBody>
      </p:sp>
      <p:grpSp>
        <p:nvGrpSpPr>
          <p:cNvPr id="44" name="Group 817"/>
          <p:cNvGrpSpPr>
            <a:grpSpLocks noChangeAspect="1"/>
          </p:cNvGrpSpPr>
          <p:nvPr/>
        </p:nvGrpSpPr>
        <p:grpSpPr bwMode="auto">
          <a:xfrm rot="2360341">
            <a:off x="4257675" y="4257675"/>
            <a:ext cx="1079500" cy="1079500"/>
            <a:chOff x="1224" y="1212"/>
            <a:chExt cx="3144" cy="3112"/>
          </a:xfrm>
        </p:grpSpPr>
        <p:sp>
          <p:nvSpPr>
            <p:cNvPr id="213030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31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3032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13033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4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5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6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7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38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13000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301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301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301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302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301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302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3001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3002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3003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3004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3009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0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1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2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3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4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5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3005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3006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07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08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-20638" y="3962400"/>
            <a:ext cx="4062413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  </a:t>
            </a:r>
            <a:r>
              <a:rPr lang="en-CA" altLang="en-US" sz="2800" i="0">
                <a:sym typeface="Symbol" pitchFamily="18" charset="2"/>
              </a:rPr>
              <a:t>The element is popped </a:t>
            </a:r>
            <a:br>
              <a:rPr lang="en-CA" altLang="en-US" sz="2800" i="0">
                <a:sym typeface="Symbol" pitchFamily="18" charset="2"/>
              </a:rPr>
            </a:br>
            <a:r>
              <a:rPr lang="en-CA" altLang="en-US" sz="2800" i="0">
                <a:sym typeface="Symbol" pitchFamily="18" charset="2"/>
              </a:rPr>
              <a:t>      off top of the stack.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5875338"/>
            <a:ext cx="2881313" cy="7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737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971800"/>
            <a:ext cx="3225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Rectangle 7"/>
          <p:cNvSpPr>
            <a:spLocks noChangeArrowheads="1"/>
          </p:cNvSpPr>
          <p:nvPr/>
        </p:nvSpPr>
        <p:spPr bwMode="auto">
          <a:xfrm>
            <a:off x="5868988" y="4300538"/>
            <a:ext cx="274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info = A[top];</a:t>
            </a:r>
            <a:br>
              <a:rPr lang="en-US" altLang="en-US" sz="2400" i="0"/>
            </a:br>
            <a:r>
              <a:rPr lang="en-US" altLang="en-US" sz="2400" i="0"/>
              <a:t>top = top - 1;</a:t>
            </a:r>
            <a:br>
              <a:rPr lang="en-US" altLang="en-US" sz="2400" i="0"/>
            </a:br>
            <a:endParaRPr lang="en-US" altLang="en-US" sz="2400" i="0"/>
          </a:p>
        </p:txBody>
      </p:sp>
      <p:grpSp>
        <p:nvGrpSpPr>
          <p:cNvPr id="34" name="Group 817"/>
          <p:cNvGrpSpPr>
            <a:grpSpLocks noChangeAspect="1"/>
          </p:cNvGrpSpPr>
          <p:nvPr/>
        </p:nvGrpSpPr>
        <p:grpSpPr bwMode="auto">
          <a:xfrm rot="2360341">
            <a:off x="4257675" y="4257675"/>
            <a:ext cx="1079500" cy="1079500"/>
            <a:chOff x="1224" y="1212"/>
            <a:chExt cx="3144" cy="3112"/>
          </a:xfrm>
        </p:grpSpPr>
        <p:sp>
          <p:nvSpPr>
            <p:cNvPr id="214054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55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056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14057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58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59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60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61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62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14024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404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04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404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404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4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4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5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5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5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5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04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404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4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4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4025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402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02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402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403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02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403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33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150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971800"/>
            <a:ext cx="3225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425450" y="685800"/>
            <a:ext cx="3665538" cy="1982788"/>
            <a:chOff x="187325" y="1828800"/>
            <a:chExt cx="3903170" cy="2053163"/>
          </a:xfrm>
        </p:grpSpPr>
        <p:pic>
          <p:nvPicPr>
            <p:cNvPr id="215063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064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5061" name="Picture 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062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grpSp>
        <p:nvGrpSpPr>
          <p:cNvPr id="215046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504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04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504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505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6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05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505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1606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971800"/>
            <a:ext cx="3225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6068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6132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33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13" name="Text Box 42"/>
          <p:cNvSpPr txBox="1">
            <a:spLocks noChangeArrowheads="1"/>
          </p:cNvSpPr>
          <p:nvPr/>
        </p:nvSpPr>
        <p:spPr bwMode="auto">
          <a:xfrm>
            <a:off x="152400" y="1676400"/>
            <a:ext cx="46164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/>
              <a:t>How would we remove</a:t>
            </a:r>
            <a:br>
              <a:rPr lang="en-CA" altLang="en-US" sz="2800" i="0" dirty="0"/>
            </a:br>
            <a:r>
              <a:rPr lang="en-CA" altLang="en-US" sz="2800" i="0" dirty="0"/>
              <a:t>an element from the front end?</a:t>
            </a:r>
          </a:p>
        </p:txBody>
      </p:sp>
      <p:pic>
        <p:nvPicPr>
          <p:cNvPr id="99840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5749925"/>
            <a:ext cx="3222625" cy="846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42"/>
          <p:cNvSpPr txBox="1">
            <a:spLocks noChangeArrowheads="1"/>
          </p:cNvSpPr>
          <p:nvPr/>
        </p:nvSpPr>
        <p:spPr bwMode="auto">
          <a:xfrm>
            <a:off x="4679950" y="4110038"/>
            <a:ext cx="42608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Shifting all these elements </a:t>
            </a:r>
            <a:br>
              <a:rPr lang="en-CA" altLang="en-US" sz="2800" i="0"/>
            </a:br>
            <a:r>
              <a:rPr lang="en-CA" altLang="en-US" sz="2800" i="0"/>
              <a:t>to the beginning of the array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81000" y="5334000"/>
            <a:ext cx="3929063" cy="1371600"/>
            <a:chOff x="1505804" y="5386625"/>
            <a:chExt cx="3929110" cy="1371600"/>
          </a:xfrm>
        </p:grpSpPr>
        <p:sp>
          <p:nvSpPr>
            <p:cNvPr id="216113" name="Text Box 42"/>
            <p:cNvSpPr txBox="1">
              <a:spLocks noChangeArrowheads="1"/>
            </p:cNvSpPr>
            <p:nvPr/>
          </p:nvSpPr>
          <p:spPr bwMode="auto">
            <a:xfrm>
              <a:off x="1505804" y="5549205"/>
              <a:ext cx="3129382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time </a:t>
              </a:r>
              <a:r>
                <a:rPr lang="en-CA" altLang="en-US" sz="2800" i="0">
                  <a:sym typeface="Symbol" pitchFamily="18" charset="2"/>
                </a:rPr>
                <a:t> # of elements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ym typeface="Symbol" pitchFamily="18" charset="2"/>
                </a:rPr>
                <a:t>instead of constant </a:t>
              </a:r>
              <a:endParaRPr lang="en-CA" altLang="en-US" sz="2800" i="0"/>
            </a:p>
          </p:txBody>
        </p:sp>
        <p:grpSp>
          <p:nvGrpSpPr>
            <p:cNvPr id="216114" name="Group 9"/>
            <p:cNvGrpSpPr>
              <a:grpSpLocks/>
            </p:cNvGrpSpPr>
            <p:nvPr/>
          </p:nvGrpSpPr>
          <p:grpSpPr bwMode="auto">
            <a:xfrm>
              <a:off x="4444314" y="5386625"/>
              <a:ext cx="990600" cy="1371600"/>
              <a:chOff x="2065" y="1551"/>
              <a:chExt cx="1628" cy="1988"/>
            </a:xfrm>
          </p:grpSpPr>
          <p:sp>
            <p:nvSpPr>
              <p:cNvPr id="216115" name="Freeform 10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6" name="Freeform 11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7" name="Freeform 12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8" name="Freeform 13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9" name="Freeform 14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0" name="Freeform 15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1" name="Freeform 16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2" name="Freeform 17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3" name="Freeform 18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4" name="Freeform 19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5" name="Freeform 20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6" name="Freeform 21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7" name="Freeform 22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8" name="Freeform 23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9" name="Freeform 24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30" name="Freeform 25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31" name="Freeform 26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4" name="Group 817"/>
          <p:cNvGrpSpPr>
            <a:grpSpLocks noChangeAspect="1"/>
          </p:cNvGrpSpPr>
          <p:nvPr/>
        </p:nvGrpSpPr>
        <p:grpSpPr bwMode="auto">
          <a:xfrm rot="2360341">
            <a:off x="3416300" y="4167188"/>
            <a:ext cx="1079500" cy="1079500"/>
            <a:chOff x="1224" y="1212"/>
            <a:chExt cx="3144" cy="3112"/>
          </a:xfrm>
        </p:grpSpPr>
        <p:sp>
          <p:nvSpPr>
            <p:cNvPr id="216104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105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06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16107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08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09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0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1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2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16074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609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9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609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609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9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9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609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609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9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9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9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607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7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607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608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607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608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8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8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1709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971800"/>
            <a:ext cx="3225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7092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7130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7131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217093" name="Text Box 42"/>
          <p:cNvSpPr txBox="1">
            <a:spLocks noChangeArrowheads="1"/>
          </p:cNvSpPr>
          <p:nvPr/>
        </p:nvSpPr>
        <p:spPr bwMode="auto">
          <a:xfrm>
            <a:off x="152400" y="1676400"/>
            <a:ext cx="46164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would we remove</a:t>
            </a:r>
            <a:br>
              <a:rPr lang="en-CA" altLang="en-US" sz="2800" i="0"/>
            </a:br>
            <a:r>
              <a:rPr lang="en-CA" altLang="en-US" sz="2800" i="0"/>
              <a:t>an element from the front end?</a:t>
            </a:r>
          </a:p>
        </p:txBody>
      </p:sp>
      <p:grpSp>
        <p:nvGrpSpPr>
          <p:cNvPr id="217094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711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711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711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712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11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712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2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4683125" y="4110038"/>
            <a:ext cx="4254500" cy="2263775"/>
            <a:chOff x="4683810" y="4110814"/>
            <a:chExt cx="4253088" cy="2262693"/>
          </a:xfrm>
        </p:grpSpPr>
        <p:sp>
          <p:nvSpPr>
            <p:cNvPr id="217114" name="Text Box 42"/>
            <p:cNvSpPr txBox="1">
              <a:spLocks noChangeArrowheads="1"/>
            </p:cNvSpPr>
            <p:nvPr/>
          </p:nvSpPr>
          <p:spPr bwMode="auto">
            <a:xfrm>
              <a:off x="4683810" y="4110814"/>
              <a:ext cx="425308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Leave the elements in place.</a:t>
              </a:r>
            </a:p>
          </p:txBody>
        </p:sp>
        <p:pic>
          <p:nvPicPr>
            <p:cNvPr id="217115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5000" y="5689882"/>
              <a:ext cx="3221898" cy="683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683125" y="5892800"/>
            <a:ext cx="815975" cy="749300"/>
            <a:chOff x="4683810" y="5892273"/>
            <a:chExt cx="814947" cy="749484"/>
          </a:xfrm>
        </p:grpSpPr>
        <p:grpSp>
          <p:nvGrpSpPr>
            <p:cNvPr id="217098" name="Group 727"/>
            <p:cNvGrpSpPr>
              <a:grpSpLocks/>
            </p:cNvGrpSpPr>
            <p:nvPr/>
          </p:nvGrpSpPr>
          <p:grpSpPr bwMode="auto">
            <a:xfrm>
              <a:off x="4751627" y="5892273"/>
              <a:ext cx="747130" cy="749484"/>
              <a:chOff x="1224" y="2539"/>
              <a:chExt cx="2280" cy="1785"/>
            </a:xfrm>
          </p:grpSpPr>
          <p:sp>
            <p:nvSpPr>
              <p:cNvPr id="217100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7101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217102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217107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08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09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10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11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12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13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7103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217104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05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106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cxnSp>
          <p:nvCxnSpPr>
            <p:cNvPr id="217099" name="Straight Connector 3"/>
            <p:cNvCxnSpPr>
              <a:cxnSpLocks noChangeShapeType="1"/>
              <a:endCxn id="217100" idx="2"/>
            </p:cNvCxnSpPr>
            <p:nvPr/>
          </p:nvCxnSpPr>
          <p:spPr bwMode="auto">
            <a:xfrm flipV="1">
              <a:off x="4683810" y="6000182"/>
              <a:ext cx="783489" cy="641575"/>
            </a:xfrm>
            <a:prstGeom prst="line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7" name="Text Box 42"/>
          <p:cNvSpPr txBox="1">
            <a:spLocks noChangeArrowheads="1"/>
          </p:cNvSpPr>
          <p:nvPr/>
        </p:nvSpPr>
        <p:spPr bwMode="auto">
          <a:xfrm>
            <a:off x="450850" y="3048000"/>
            <a:ext cx="4019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Change the loop invariant!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18115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8151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152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218116" name="Text Box 42"/>
          <p:cNvSpPr txBox="1">
            <a:spLocks noChangeArrowheads="1"/>
          </p:cNvSpPr>
          <p:nvPr/>
        </p:nvSpPr>
        <p:spPr bwMode="auto">
          <a:xfrm>
            <a:off x="152400" y="1676400"/>
            <a:ext cx="46164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would we remove</a:t>
            </a:r>
            <a:br>
              <a:rPr lang="en-CA" altLang="en-US" sz="2800" i="0"/>
            </a:br>
            <a:r>
              <a:rPr lang="en-CA" altLang="en-US" sz="2800" i="0"/>
              <a:t>an element from the front end?</a:t>
            </a:r>
          </a:p>
        </p:txBody>
      </p:sp>
      <p:sp>
        <p:nvSpPr>
          <p:cNvPr id="218117" name="Text Box 42"/>
          <p:cNvSpPr txBox="1">
            <a:spLocks noChangeArrowheads="1"/>
          </p:cNvSpPr>
          <p:nvPr/>
        </p:nvSpPr>
        <p:spPr bwMode="auto">
          <a:xfrm>
            <a:off x="4683125" y="4110038"/>
            <a:ext cx="425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Leave the elements in place.</a:t>
            </a:r>
          </a:p>
        </p:txBody>
      </p:sp>
      <p:grpSp>
        <p:nvGrpSpPr>
          <p:cNvPr id="218118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813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3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813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814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5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814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814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8119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8123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24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8125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8130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1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2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3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4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5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6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8126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8127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28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29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99942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3263" y="2998788"/>
            <a:ext cx="3154362" cy="7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9428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3900" y="5830888"/>
            <a:ext cx="3095625" cy="73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22" name="Text Box 42"/>
          <p:cNvSpPr txBox="1">
            <a:spLocks noChangeArrowheads="1"/>
          </p:cNvSpPr>
          <p:nvPr/>
        </p:nvSpPr>
        <p:spPr bwMode="auto">
          <a:xfrm>
            <a:off x="450850" y="3048000"/>
            <a:ext cx="4019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Change the loop invariant!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9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9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19139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9174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175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219140" name="Text Box 42"/>
          <p:cNvSpPr txBox="1">
            <a:spLocks noChangeArrowheads="1"/>
          </p:cNvSpPr>
          <p:nvPr/>
        </p:nvSpPr>
        <p:spPr bwMode="auto">
          <a:xfrm>
            <a:off x="152400" y="1676400"/>
            <a:ext cx="46164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would we remove</a:t>
            </a:r>
            <a:br>
              <a:rPr lang="en-CA" altLang="en-US" sz="2800" i="0"/>
            </a:br>
            <a:r>
              <a:rPr lang="en-CA" altLang="en-US" sz="2800" i="0"/>
              <a:t>an element from the front end?</a:t>
            </a:r>
          </a:p>
        </p:txBody>
      </p:sp>
      <p:grpSp>
        <p:nvGrpSpPr>
          <p:cNvPr id="219141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916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16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916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916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16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916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9142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914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14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914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915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14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915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19143" name="Text Box 42"/>
          <p:cNvSpPr txBox="1">
            <a:spLocks noChangeArrowheads="1"/>
          </p:cNvSpPr>
          <p:nvPr/>
        </p:nvSpPr>
        <p:spPr bwMode="auto">
          <a:xfrm>
            <a:off x="450850" y="3048000"/>
            <a:ext cx="4019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Change the loop invariant!</a:t>
            </a:r>
          </a:p>
        </p:txBody>
      </p:sp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52400" y="3657600"/>
            <a:ext cx="4419600" cy="2862263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defTabSz="2286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0"/>
              <a:t>Algorithm</a:t>
            </a:r>
            <a:r>
              <a:rPr lang="en-US" altLang="en-US" sz="1800" i="0"/>
              <a:t> </a:t>
            </a:r>
            <a:r>
              <a:rPr lang="en-US" altLang="en-US" sz="1800" b="1" i="0"/>
              <a:t>dequeue</a:t>
            </a:r>
            <a:r>
              <a:rPr lang="en-US" altLang="en-US" sz="1800" i="0"/>
              <a:t>()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</a:t>
            </a:r>
            <a:r>
              <a:rPr lang="en-US" altLang="en-US" sz="1800" b="1" i="0">
                <a:sym typeface="Symbol" pitchFamily="18" charset="2"/>
              </a:rPr>
              <a:t>if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/>
              <a:t>isEmpty</a:t>
            </a:r>
            <a:r>
              <a:rPr lang="en-US" altLang="en-US" sz="1800" i="0"/>
              <a:t>() </a:t>
            </a:r>
            <a:r>
              <a:rPr lang="en-US" altLang="en-US" sz="1800" b="1" i="0">
                <a:sym typeface="Symbol" pitchFamily="18" charset="2"/>
              </a:rPr>
              <a:t>then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0">
                <a:sym typeface="Symbol" pitchFamily="18" charset="2"/>
              </a:rPr>
              <a:t>		throw EmptyQueueException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 </a:t>
            </a:r>
            <a:r>
              <a:rPr lang="en-US" altLang="en-US" sz="1800" b="1" i="0">
                <a:sym typeface="Symbol" pitchFamily="18" charset="2"/>
              </a:rPr>
              <a:t>else</a:t>
            </a:r>
            <a:endParaRPr lang="en-US" altLang="en-US" sz="1800" i="0">
              <a:sym typeface="Symbol" pitchFamily="18" charset="2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	</a:t>
            </a:r>
            <a:r>
              <a:rPr lang="en-US" altLang="en-US" sz="1800" b="1" i="0">
                <a:sym typeface="Symbol" pitchFamily="18" charset="2"/>
              </a:rPr>
              <a:t>info</a:t>
            </a:r>
            <a:r>
              <a:rPr lang="en-US" altLang="en-US" sz="1800" i="0"/>
              <a:t> </a:t>
            </a:r>
            <a:r>
              <a:rPr lang="en-US" altLang="en-US" sz="1800" i="0">
                <a:latin typeface="Wingdings" pitchFamily="2" charset="2"/>
                <a:ea typeface="Wingdings" pitchFamily="2" charset="2"/>
                <a:cs typeface="Wingdings" pitchFamily="2" charset="2"/>
              </a:rPr>
              <a:t>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>
                <a:sym typeface="Symbol" pitchFamily="18" charset="2"/>
              </a:rPr>
              <a:t>A</a:t>
            </a:r>
            <a:r>
              <a:rPr lang="en-US" altLang="en-US" sz="1800" i="0">
                <a:sym typeface="Symbol" pitchFamily="18" charset="2"/>
              </a:rPr>
              <a:t>[</a:t>
            </a:r>
            <a:r>
              <a:rPr lang="en-US" altLang="en-US" sz="1800" b="1" i="0">
                <a:sym typeface="Symbol" pitchFamily="18" charset="2"/>
              </a:rPr>
              <a:t>bottom</a:t>
            </a:r>
            <a:r>
              <a:rPr lang="en-US" altLang="en-US" sz="1800" i="0">
                <a:sym typeface="Symbol" pitchFamily="18" charset="2"/>
              </a:rPr>
              <a:t>]</a:t>
            </a:r>
            <a:endParaRPr lang="en-US" altLang="en-US" sz="1800" i="0"/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/>
              <a:t>		</a:t>
            </a:r>
            <a:r>
              <a:rPr lang="en-US" altLang="en-US" sz="1800" b="1" i="0"/>
              <a:t>bottom</a:t>
            </a:r>
            <a:r>
              <a:rPr lang="en-US" altLang="en-US" sz="1800" i="0"/>
              <a:t> </a:t>
            </a:r>
            <a:r>
              <a:rPr lang="en-US" altLang="en-US" sz="1800" i="0">
                <a:latin typeface="Wingdings" pitchFamily="2" charset="2"/>
                <a:ea typeface="Wingdings" pitchFamily="2" charset="2"/>
                <a:cs typeface="Wingdings" pitchFamily="2" charset="2"/>
              </a:rPr>
              <a:t>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i="0"/>
              <a:t>(</a:t>
            </a:r>
            <a:r>
              <a:rPr lang="en-US" altLang="en-US" sz="1800" b="1" i="0">
                <a:sym typeface="Symbol" pitchFamily="18" charset="2"/>
              </a:rPr>
              <a:t>bottom </a:t>
            </a:r>
            <a:r>
              <a:rPr lang="en-US" altLang="en-US" sz="1800" i="0">
                <a:sym typeface="Symbol" pitchFamily="18" charset="2"/>
              </a:rPr>
              <a:t>+ 1</a:t>
            </a:r>
            <a:r>
              <a:rPr lang="en-US" altLang="en-US" sz="1800" i="0"/>
              <a:t>)</a:t>
            </a:r>
            <a:r>
              <a:rPr lang="en-US" altLang="en-US" sz="1800" i="0">
                <a:sym typeface="Symbol" pitchFamily="18" charset="2"/>
              </a:rPr>
              <a:t> mod </a:t>
            </a:r>
            <a:r>
              <a:rPr lang="en-US" altLang="en-US" sz="1800" b="1" i="0">
                <a:sym typeface="Symbol" pitchFamily="18" charset="2"/>
              </a:rPr>
              <a:t>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	</a:t>
            </a:r>
            <a:r>
              <a:rPr lang="en-US" altLang="en-US" sz="1800" b="1" i="0">
                <a:sym typeface="Symbol" pitchFamily="18" charset="2"/>
              </a:rPr>
              <a:t>return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>
                <a:sym typeface="Symbol" pitchFamily="18" charset="2"/>
              </a:rPr>
              <a:t>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69187C8-A130-46D0-9674-255E00916861}"/>
              </a:ext>
            </a:extLst>
          </p:cNvPr>
          <p:cNvGrpSpPr/>
          <p:nvPr/>
        </p:nvGrpSpPr>
        <p:grpSpPr>
          <a:xfrm>
            <a:off x="5468938" y="3171825"/>
            <a:ext cx="3598862" cy="3308350"/>
            <a:chOff x="5468938" y="3171825"/>
            <a:chExt cx="3598862" cy="3308350"/>
          </a:xfrm>
        </p:grpSpPr>
        <p:pic>
          <p:nvPicPr>
            <p:cNvPr id="76" name="Picture 2" descr="http://www.codeproject.com/KB/threads/LockFree/circular_queue___conceptual-view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8938" y="3171825"/>
              <a:ext cx="3598862" cy="3308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42">
              <a:extLst>
                <a:ext uri="{FF2B5EF4-FFF2-40B4-BE49-F238E27FC236}">
                  <a16:creationId xmlns:a16="http://schemas.microsoft.com/office/drawing/2014/main" id="{01FEE3BA-96FA-4DE7-AD69-3187B506D1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3270" y="3378200"/>
              <a:ext cx="801823" cy="33855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600" i="0" dirty="0">
                  <a:solidFill>
                    <a:schemeClr val="bg2"/>
                  </a:solidFill>
                </a:rPr>
                <a:t>Bottom</a:t>
              </a:r>
            </a:p>
          </p:txBody>
        </p:sp>
        <p:sp>
          <p:nvSpPr>
            <p:cNvPr id="41" name="Text Box 42">
              <a:extLst>
                <a:ext uri="{FF2B5EF4-FFF2-40B4-BE49-F238E27FC236}">
                  <a16:creationId xmlns:a16="http://schemas.microsoft.com/office/drawing/2014/main" id="{5BA6D014-4B43-477A-814F-44F97CBDB5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43900" y="3369846"/>
              <a:ext cx="500586" cy="33855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600" i="0" dirty="0">
                  <a:solidFill>
                    <a:schemeClr val="bg2"/>
                  </a:solidFill>
                </a:rPr>
                <a:t>Top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83099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Array can’t be indexed arbitrarily high.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Hence a typical thing to do is to count </a:t>
            </a:r>
            <a:r>
              <a:rPr lang="en-US" sz="2400" i="0" dirty="0">
                <a:solidFill>
                  <a:schemeClr val="tx2"/>
                </a:solidFill>
              </a:rPr>
              <a:t>mod</a:t>
            </a:r>
            <a:r>
              <a:rPr lang="en-US" sz="2400" i="0" dirty="0"/>
              <a:t> some integer.</a:t>
            </a:r>
          </a:p>
        </p:txBody>
      </p:sp>
    </p:spTree>
    <p:extLst>
      <p:ext uri="{BB962C8B-B14F-4D97-AF65-F5344CB8AC3E}">
        <p14:creationId xmlns:p14="http://schemas.microsoft.com/office/powerpoint/2010/main" val="3016975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30469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mod(85,3) = the remainder when dividing 85 by 3 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 85 =  28</a:t>
            </a:r>
            <a:r>
              <a:rPr lang="en-US" sz="2400" i="0" dirty="0">
                <a:sym typeface="Symbol" panose="05050102010706020507" pitchFamily="18" charset="2"/>
              </a:rPr>
              <a:t>3+1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    </a:t>
            </a:r>
            <a:r>
              <a:rPr lang="en-US" sz="2400" i="0" dirty="0"/>
              <a:t>the remainder is 1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(85) = same but the 3 is more permanent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cant be 3, 4, or 5. </a:t>
            </a:r>
            <a:br>
              <a:rPr lang="en-US" sz="2400" i="0" dirty="0"/>
            </a:br>
            <a:r>
              <a:rPr lang="en-US" sz="2400" i="0" dirty="0"/>
              <a:t>The remainder would be 0, 1, or 2.</a:t>
            </a:r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7772400" cy="2677656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Instead of working over the integers </a:t>
            </a:r>
            <a:br>
              <a:rPr lang="en-US" sz="2400" i="0" dirty="0"/>
            </a:br>
            <a:r>
              <a:rPr lang="en-US" sz="2400" i="0" dirty="0"/>
              <a:t>or over the complex numbers,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our world only has the numbers …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{0,1,2}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2+2 = 4 = 1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2×2 = 4 = 1</a:t>
            </a:r>
          </a:p>
        </p:txBody>
      </p:sp>
    </p:spTree>
    <p:extLst>
      <p:ext uri="{BB962C8B-B14F-4D97-AF65-F5344CB8AC3E}">
        <p14:creationId xmlns:p14="http://schemas.microsoft.com/office/powerpoint/2010/main" val="1979058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0F5393-C7C4-4DFD-C055-F59F342BC9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9">
            <a:extLst>
              <a:ext uri="{FF2B5EF4-FFF2-40B4-BE49-F238E27FC236}">
                <a16:creationId xmlns:a16="http://schemas.microsoft.com/office/drawing/2014/main" id="{59CB471E-69DC-9E7E-40F4-70E81E18342C}"/>
              </a:ext>
            </a:extLst>
          </p:cNvPr>
          <p:cNvGrpSpPr>
            <a:grpSpLocks/>
          </p:cNvGrpSpPr>
          <p:nvPr/>
        </p:nvGrpSpPr>
        <p:grpSpPr bwMode="auto">
          <a:xfrm>
            <a:off x="1871123" y="1100138"/>
            <a:ext cx="931353" cy="99387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90D525FF-3B7B-5CB6-B1C4-42574BE3A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677CB4BC-34E7-85BB-F701-64F58B15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B564D0D4-2354-1E0B-1BA2-AFE45E952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F2EBAB6A-1ADA-3C9F-1E2C-BA697CC27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5A78E3FC-1878-420B-7C99-AE6F61159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8E369484-A7D0-ACFF-2B02-C7CD386BF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79D8A391-785F-385C-CEA5-20EE88E44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0E5AD371-37B3-D9F6-EEB2-6C0B35027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0C791F0B-1982-BFB5-B4DF-27E6C6E93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8E7B0346-67CC-D2F0-3DBF-631909B8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314D28BF-A5D6-0784-37F9-FEB386DD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D7F8DE55-F3EA-CB5C-216D-174A44B32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CDB3BD08-3240-193E-1A84-30E32793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713391F7-7FBB-11F0-100F-838724A9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C12C3C28-0A9E-6DBD-9E9E-127D38C8B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16B0CB2C-2391-DA54-7226-D1B6ACF5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CCEB7094-6536-E7EE-D033-56E941526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5" name="AutoShape 35">
            <a:extLst>
              <a:ext uri="{FF2B5EF4-FFF2-40B4-BE49-F238E27FC236}">
                <a16:creationId xmlns:a16="http://schemas.microsoft.com/office/drawing/2014/main" id="{F03C9054-3F96-7A8A-2149-E9A965032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5383" y="891566"/>
            <a:ext cx="3332184" cy="648114"/>
          </a:xfrm>
          <a:prstGeom prst="wedgeRoundRectCallout">
            <a:avLst>
              <a:gd name="adj1" fmla="val -59452"/>
              <a:gd name="adj2" fmla="val 3065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 computation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D57758F-281D-9E5A-20CE-59061D5DC46B}"/>
              </a:ext>
            </a:extLst>
          </p:cNvPr>
          <p:cNvGrpSpPr>
            <a:grpSpLocks/>
          </p:cNvGrpSpPr>
          <p:nvPr/>
        </p:nvGrpSpPr>
        <p:grpSpPr bwMode="auto">
          <a:xfrm>
            <a:off x="11112" y="1132837"/>
            <a:ext cx="9285288" cy="4517256"/>
            <a:chOff x="0" y="2527609"/>
            <a:chExt cx="9285977" cy="4516374"/>
          </a:xfrm>
        </p:grpSpPr>
        <p:pic>
          <p:nvPicPr>
            <p:cNvPr id="47" name="Picture 2">
              <a:extLst>
                <a:ext uri="{FF2B5EF4-FFF2-40B4-BE49-F238E27FC236}">
                  <a16:creationId xmlns:a16="http://schemas.microsoft.com/office/drawing/2014/main" id="{9B3DB133-B981-E997-1AD7-208CDE59F2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0452" y="6118470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0">
              <a:extLst>
                <a:ext uri="{FF2B5EF4-FFF2-40B4-BE49-F238E27FC236}">
                  <a16:creationId xmlns:a16="http://schemas.microsoft.com/office/drawing/2014/main" id="{6F9C8AB6-2BFB-840C-24F9-7D38C7F5DE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" name="Line 17">
            <a:extLst>
              <a:ext uri="{FF2B5EF4-FFF2-40B4-BE49-F238E27FC236}">
                <a16:creationId xmlns:a16="http://schemas.microsoft.com/office/drawing/2014/main" id="{D8AE08BC-B07C-528E-78CE-3289D60F2C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0529" y="3459764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Line 17">
            <a:extLst>
              <a:ext uri="{FF2B5EF4-FFF2-40B4-BE49-F238E27FC236}">
                <a16:creationId xmlns:a16="http://schemas.microsoft.com/office/drawing/2014/main" id="{91132362-9BC2-5792-63C3-3B92539BAE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6172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AutoShape 35">
            <a:extLst>
              <a:ext uri="{FF2B5EF4-FFF2-40B4-BE49-F238E27FC236}">
                <a16:creationId xmlns:a16="http://schemas.microsoft.com/office/drawing/2014/main" id="{398393DF-3288-FE76-9E9C-E80A2FC35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1610508"/>
            <a:ext cx="3962400" cy="1306774"/>
          </a:xfrm>
          <a:prstGeom prst="wedgeRoundRectCallout">
            <a:avLst>
              <a:gd name="adj1" fmla="val -29698"/>
              <a:gd name="adj2" fmla="val 7011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Do not worry about the entire computation.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Take one step at a time!</a:t>
            </a:r>
          </a:p>
        </p:txBody>
      </p:sp>
      <p:grpSp>
        <p:nvGrpSpPr>
          <p:cNvPr id="8" name="Group 15">
            <a:extLst>
              <a:ext uri="{FF2B5EF4-FFF2-40B4-BE49-F238E27FC236}">
                <a16:creationId xmlns:a16="http://schemas.microsoft.com/office/drawing/2014/main" id="{D9A1D54B-FD17-5ED3-D16A-2098946EB3B6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4419600"/>
            <a:ext cx="685800" cy="762000"/>
            <a:chOff x="1584" y="3072"/>
            <a:chExt cx="816" cy="961"/>
          </a:xfrm>
        </p:grpSpPr>
        <p:grpSp>
          <p:nvGrpSpPr>
            <p:cNvPr id="9" name="Group 7">
              <a:extLst>
                <a:ext uri="{FF2B5EF4-FFF2-40B4-BE49-F238E27FC236}">
                  <a16:creationId xmlns:a16="http://schemas.microsoft.com/office/drawing/2014/main" id="{976A7F7A-8F80-0EB9-BEC6-9D5D0AECE1B5}"/>
                </a:ext>
              </a:extLst>
            </p:cNvPr>
            <p:cNvGrpSpPr>
              <a:grpSpLocks/>
            </p:cNvGrpSpPr>
            <p:nvPr/>
          </p:nvGrpSpPr>
          <p:grpSpPr bwMode="auto">
            <a:xfrm rot="-1717408">
              <a:off x="1584" y="3072"/>
              <a:ext cx="744" cy="912"/>
              <a:chOff x="2448" y="2064"/>
              <a:chExt cx="744" cy="912"/>
            </a:xfrm>
          </p:grpSpPr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DD351999-5FE9-C1B5-822A-10022DA7A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6EBD761C-C18A-40DF-1DDE-7E9953F2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321A498D-61F8-31A4-003B-1C1EE804E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56E646E6-FA2A-019C-E299-D5516E37F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84E4D82F-3831-6BAE-CA1C-001F8516F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1AD8E176-C707-10A4-ED49-06B4CCBB8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0" name="Line 14">
              <a:extLst>
                <a:ext uri="{FF2B5EF4-FFF2-40B4-BE49-F238E27FC236}">
                  <a16:creationId xmlns:a16="http://schemas.microsoft.com/office/drawing/2014/main" id="{18E3C827-E29A-FBB2-4EF5-A9F550718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4" y="3840"/>
              <a:ext cx="576" cy="19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2058D4A-B751-E957-9A56-05EC523FACF1}"/>
              </a:ext>
            </a:extLst>
          </p:cNvPr>
          <p:cNvGrpSpPr/>
          <p:nvPr/>
        </p:nvGrpSpPr>
        <p:grpSpPr>
          <a:xfrm>
            <a:off x="1795739" y="4312548"/>
            <a:ext cx="2491982" cy="1024117"/>
            <a:chOff x="1795739" y="4312548"/>
            <a:chExt cx="2491982" cy="1024117"/>
          </a:xfrm>
        </p:grpSpPr>
        <p:sp>
          <p:nvSpPr>
            <p:cNvPr id="20" name="AutoShape 19">
              <a:extLst>
                <a:ext uri="{FF2B5EF4-FFF2-40B4-BE49-F238E27FC236}">
                  <a16:creationId xmlns:a16="http://schemas.microsoft.com/office/drawing/2014/main" id="{456E8ED4-E32F-D72D-42BD-B7FFD6640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739" y="4776517"/>
              <a:ext cx="762000" cy="560148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79 km </a:t>
              </a:r>
            </a:p>
          </p:txBody>
        </p:sp>
        <p:sp>
          <p:nvSpPr>
            <p:cNvPr id="21" name="AutoShape 26">
              <a:extLst>
                <a:ext uri="{FF2B5EF4-FFF2-40B4-BE49-F238E27FC236}">
                  <a16:creationId xmlns:a16="http://schemas.microsoft.com/office/drawing/2014/main" id="{F362C528-092D-9162-5DAF-A3A2B6435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721" y="4312548"/>
              <a:ext cx="762000" cy="560148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75 km </a:t>
              </a:r>
            </a:p>
          </p:txBody>
        </p:sp>
      </p:grpSp>
      <p:sp>
        <p:nvSpPr>
          <p:cNvPr id="22" name="AutoShape 35">
            <a:extLst>
              <a:ext uri="{FF2B5EF4-FFF2-40B4-BE49-F238E27FC236}">
                <a16:creationId xmlns:a16="http://schemas.microsoft.com/office/drawing/2014/main" id="{90E3F809-2E78-9ACF-E39A-DAFD961EC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8658" y="3465470"/>
            <a:ext cx="3429000" cy="609600"/>
          </a:xfrm>
          <a:prstGeom prst="wedgeRoundRectCallout">
            <a:avLst>
              <a:gd name="adj1" fmla="val -33293"/>
              <a:gd name="adj2" fmla="val 76017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sure to make progress</a:t>
            </a:r>
          </a:p>
        </p:txBody>
      </p:sp>
      <p:grpSp>
        <p:nvGrpSpPr>
          <p:cNvPr id="44034" name="Group 198"/>
          <p:cNvGrpSpPr>
            <a:grpSpLocks/>
          </p:cNvGrpSpPr>
          <p:nvPr/>
        </p:nvGrpSpPr>
        <p:grpSpPr bwMode="auto">
          <a:xfrm>
            <a:off x="-609600" y="-4145337"/>
            <a:ext cx="18713450" cy="18694400"/>
            <a:chOff x="583" y="-2249"/>
            <a:chExt cx="11788" cy="11776"/>
          </a:xfrm>
        </p:grpSpPr>
        <p:sp>
          <p:nvSpPr>
            <p:cNvPr id="44053" name="Oval 150"/>
            <p:cNvSpPr>
              <a:spLocks noChangeAspect="1" noChangeArrowheads="1"/>
            </p:cNvSpPr>
            <p:nvPr/>
          </p:nvSpPr>
          <p:spPr bwMode="auto">
            <a:xfrm>
              <a:off x="5973" y="3135"/>
              <a:ext cx="1009" cy="1008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54" name="Oval 162"/>
            <p:cNvSpPr>
              <a:spLocks noChangeAspect="1" noChangeArrowheads="1"/>
            </p:cNvSpPr>
            <p:nvPr/>
          </p:nvSpPr>
          <p:spPr bwMode="auto">
            <a:xfrm>
              <a:off x="5570" y="2733"/>
              <a:ext cx="1814" cy="181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55" name="Oval 163"/>
            <p:cNvSpPr>
              <a:spLocks noChangeAspect="1" noChangeArrowheads="1"/>
            </p:cNvSpPr>
            <p:nvPr/>
          </p:nvSpPr>
          <p:spPr bwMode="auto">
            <a:xfrm>
              <a:off x="5344" y="2507"/>
              <a:ext cx="2267" cy="2265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56" name="Oval 164"/>
            <p:cNvSpPr>
              <a:spLocks noChangeAspect="1" noChangeArrowheads="1"/>
            </p:cNvSpPr>
            <p:nvPr/>
          </p:nvSpPr>
          <p:spPr bwMode="auto">
            <a:xfrm>
              <a:off x="5797" y="2959"/>
              <a:ext cx="1361" cy="1360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57" name="Oval 166"/>
            <p:cNvSpPr>
              <a:spLocks noChangeAspect="1" noChangeArrowheads="1"/>
            </p:cNvSpPr>
            <p:nvPr/>
          </p:nvSpPr>
          <p:spPr bwMode="auto">
            <a:xfrm>
              <a:off x="5115" y="2295"/>
              <a:ext cx="2725" cy="2688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58" name="Oval 167"/>
            <p:cNvSpPr>
              <a:spLocks noChangeAspect="1" noChangeArrowheads="1"/>
            </p:cNvSpPr>
            <p:nvPr/>
          </p:nvSpPr>
          <p:spPr bwMode="auto">
            <a:xfrm>
              <a:off x="5570" y="2733"/>
              <a:ext cx="1814" cy="181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59" name="Oval 168"/>
            <p:cNvSpPr>
              <a:spLocks noChangeAspect="1" noChangeArrowheads="1"/>
            </p:cNvSpPr>
            <p:nvPr/>
          </p:nvSpPr>
          <p:spPr bwMode="auto">
            <a:xfrm>
              <a:off x="4890" y="2074"/>
              <a:ext cx="3174" cy="3131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0" name="Oval 169"/>
            <p:cNvSpPr>
              <a:spLocks noChangeAspect="1" noChangeArrowheads="1"/>
            </p:cNvSpPr>
            <p:nvPr/>
          </p:nvSpPr>
          <p:spPr bwMode="auto">
            <a:xfrm>
              <a:off x="3530" y="732"/>
              <a:ext cx="5894" cy="5814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1" name="Oval 170"/>
            <p:cNvSpPr>
              <a:spLocks noChangeAspect="1" noChangeArrowheads="1"/>
            </p:cNvSpPr>
            <p:nvPr/>
          </p:nvSpPr>
          <p:spPr bwMode="auto">
            <a:xfrm>
              <a:off x="4664" y="1850"/>
              <a:ext cx="3627" cy="3578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2" name="Oval 172"/>
            <p:cNvSpPr>
              <a:spLocks noChangeAspect="1" noChangeArrowheads="1"/>
            </p:cNvSpPr>
            <p:nvPr/>
          </p:nvSpPr>
          <p:spPr bwMode="auto">
            <a:xfrm>
              <a:off x="4437" y="1626"/>
              <a:ext cx="4081" cy="402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3" name="Oval 173"/>
            <p:cNvSpPr>
              <a:spLocks noChangeAspect="1" noChangeArrowheads="1"/>
            </p:cNvSpPr>
            <p:nvPr/>
          </p:nvSpPr>
          <p:spPr bwMode="auto">
            <a:xfrm>
              <a:off x="3757" y="956"/>
              <a:ext cx="5441" cy="5367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4" name="Oval 174"/>
            <p:cNvSpPr>
              <a:spLocks noChangeAspect="1" noChangeArrowheads="1"/>
            </p:cNvSpPr>
            <p:nvPr/>
          </p:nvSpPr>
          <p:spPr bwMode="auto">
            <a:xfrm>
              <a:off x="4210" y="1403"/>
              <a:ext cx="4534" cy="447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5" name="Oval 175"/>
            <p:cNvSpPr>
              <a:spLocks noChangeAspect="1" noChangeArrowheads="1"/>
            </p:cNvSpPr>
            <p:nvPr/>
          </p:nvSpPr>
          <p:spPr bwMode="auto">
            <a:xfrm>
              <a:off x="3984" y="1180"/>
              <a:ext cx="4987" cy="4919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6" name="Oval 176"/>
            <p:cNvSpPr>
              <a:spLocks noChangeAspect="1" noChangeArrowheads="1"/>
            </p:cNvSpPr>
            <p:nvPr/>
          </p:nvSpPr>
          <p:spPr bwMode="auto">
            <a:xfrm>
              <a:off x="3303" y="508"/>
              <a:ext cx="6348" cy="626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7" name="Oval 177"/>
            <p:cNvSpPr>
              <a:spLocks noChangeAspect="1" noChangeArrowheads="1"/>
            </p:cNvSpPr>
            <p:nvPr/>
          </p:nvSpPr>
          <p:spPr bwMode="auto">
            <a:xfrm>
              <a:off x="3530" y="732"/>
              <a:ext cx="5894" cy="5814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8" name="Oval 178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69" name="Oval 179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0" name="Oval 180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1" name="Oval 182"/>
            <p:cNvSpPr>
              <a:spLocks noChangeAspect="1" noChangeArrowheads="1"/>
            </p:cNvSpPr>
            <p:nvPr/>
          </p:nvSpPr>
          <p:spPr bwMode="auto">
            <a:xfrm>
              <a:off x="1717" y="-1057"/>
              <a:ext cx="9521" cy="9393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2" name="Oval 183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3" name="Oval 185"/>
            <p:cNvSpPr>
              <a:spLocks noChangeAspect="1" noChangeArrowheads="1"/>
            </p:cNvSpPr>
            <p:nvPr/>
          </p:nvSpPr>
          <p:spPr bwMode="auto">
            <a:xfrm>
              <a:off x="1943" y="-833"/>
              <a:ext cx="9068" cy="8945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4" name="Oval 186"/>
            <p:cNvSpPr>
              <a:spLocks noChangeAspect="1" noChangeArrowheads="1"/>
            </p:cNvSpPr>
            <p:nvPr/>
          </p:nvSpPr>
          <p:spPr bwMode="auto">
            <a:xfrm>
              <a:off x="2170" y="-610"/>
              <a:ext cx="8615" cy="8499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5" name="Oval 187"/>
            <p:cNvSpPr>
              <a:spLocks noChangeAspect="1" noChangeArrowheads="1"/>
            </p:cNvSpPr>
            <p:nvPr/>
          </p:nvSpPr>
          <p:spPr bwMode="auto">
            <a:xfrm>
              <a:off x="1490" y="-1281"/>
              <a:ext cx="9975" cy="9840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6" name="Oval 188"/>
            <p:cNvSpPr>
              <a:spLocks noChangeAspect="1" noChangeArrowheads="1"/>
            </p:cNvSpPr>
            <p:nvPr/>
          </p:nvSpPr>
          <p:spPr bwMode="auto">
            <a:xfrm>
              <a:off x="1263" y="-1504"/>
              <a:ext cx="10428" cy="10287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7" name="Oval 189"/>
            <p:cNvSpPr>
              <a:spLocks noChangeAspect="1" noChangeArrowheads="1"/>
            </p:cNvSpPr>
            <p:nvPr/>
          </p:nvSpPr>
          <p:spPr bwMode="auto">
            <a:xfrm>
              <a:off x="1036" y="-1796"/>
              <a:ext cx="10882" cy="10871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8" name="Oval 190"/>
            <p:cNvSpPr>
              <a:spLocks noChangeAspect="1" noChangeArrowheads="1"/>
            </p:cNvSpPr>
            <p:nvPr/>
          </p:nvSpPr>
          <p:spPr bwMode="auto">
            <a:xfrm>
              <a:off x="810" y="-2023"/>
              <a:ext cx="11335" cy="11324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79" name="Oval 191"/>
            <p:cNvSpPr>
              <a:spLocks noChangeAspect="1" noChangeArrowheads="1"/>
            </p:cNvSpPr>
            <p:nvPr/>
          </p:nvSpPr>
          <p:spPr bwMode="auto">
            <a:xfrm>
              <a:off x="583" y="-2249"/>
              <a:ext cx="11788" cy="1177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80" name="Oval 193"/>
            <p:cNvSpPr>
              <a:spLocks noChangeAspect="1" noChangeArrowheads="1"/>
            </p:cNvSpPr>
            <p:nvPr/>
          </p:nvSpPr>
          <p:spPr bwMode="auto">
            <a:xfrm>
              <a:off x="2850" y="61"/>
              <a:ext cx="7254" cy="715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81" name="Oval 194"/>
            <p:cNvSpPr>
              <a:spLocks noChangeAspect="1" noChangeArrowheads="1"/>
            </p:cNvSpPr>
            <p:nvPr/>
          </p:nvSpPr>
          <p:spPr bwMode="auto">
            <a:xfrm>
              <a:off x="2623" y="-212"/>
              <a:ext cx="7708" cy="7702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82" name="Oval 195"/>
            <p:cNvSpPr>
              <a:spLocks noChangeAspect="1" noChangeArrowheads="1"/>
            </p:cNvSpPr>
            <p:nvPr/>
          </p:nvSpPr>
          <p:spPr bwMode="auto">
            <a:xfrm>
              <a:off x="3077" y="241"/>
              <a:ext cx="6801" cy="6796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083" name="Oval 197"/>
            <p:cNvSpPr>
              <a:spLocks noChangeAspect="1" noChangeArrowheads="1"/>
            </p:cNvSpPr>
            <p:nvPr/>
          </p:nvSpPr>
          <p:spPr bwMode="auto">
            <a:xfrm>
              <a:off x="2397" y="-437"/>
              <a:ext cx="8161" cy="8153"/>
            </a:xfrm>
            <a:prstGeom prst="ellipse">
              <a:avLst/>
            </a:prstGeom>
            <a:noFill/>
            <a:ln w="25400">
              <a:solidFill>
                <a:srgbClr val="3366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62EE4685-8F93-1338-B570-2661A1D630CB}"/>
              </a:ext>
            </a:extLst>
          </p:cNvPr>
          <p:cNvSpPr/>
          <p:nvPr/>
        </p:nvSpPr>
        <p:spPr>
          <a:xfrm>
            <a:off x="2969231" y="2113570"/>
            <a:ext cx="5959076" cy="3645645"/>
          </a:xfrm>
          <a:custGeom>
            <a:avLst/>
            <a:gdLst>
              <a:gd name="connsiteX0" fmla="*/ 0 w 5959076"/>
              <a:gd name="connsiteY0" fmla="*/ 2653639 h 3645645"/>
              <a:gd name="connsiteX1" fmla="*/ 647272 w 5959076"/>
              <a:gd name="connsiteY1" fmla="*/ 3624547 h 3645645"/>
              <a:gd name="connsiteX2" fmla="*/ 1140432 w 5959076"/>
              <a:gd name="connsiteY2" fmla="*/ 1831706 h 3645645"/>
              <a:gd name="connsiteX3" fmla="*/ 1946953 w 5959076"/>
              <a:gd name="connsiteY3" fmla="*/ 901895 h 3645645"/>
              <a:gd name="connsiteX4" fmla="*/ 1751744 w 5959076"/>
              <a:gd name="connsiteY4" fmla="*/ 2103972 h 3645645"/>
              <a:gd name="connsiteX5" fmla="*/ 2512032 w 5959076"/>
              <a:gd name="connsiteY5" fmla="*/ 1431014 h 3645645"/>
              <a:gd name="connsiteX6" fmla="*/ 4083978 w 5959076"/>
              <a:gd name="connsiteY6" fmla="*/ 162156 h 3645645"/>
              <a:gd name="connsiteX7" fmla="*/ 5589142 w 5959076"/>
              <a:gd name="connsiteY7" fmla="*/ 85100 h 3645645"/>
              <a:gd name="connsiteX8" fmla="*/ 4587412 w 5959076"/>
              <a:gd name="connsiteY8" fmla="*/ 788879 h 3645645"/>
              <a:gd name="connsiteX9" fmla="*/ 4135349 w 5959076"/>
              <a:gd name="connsiteY9" fmla="*/ 1518345 h 3645645"/>
              <a:gd name="connsiteX10" fmla="*/ 3970962 w 5959076"/>
              <a:gd name="connsiteY10" fmla="*/ 2473841 h 3645645"/>
              <a:gd name="connsiteX11" fmla="*/ 4191857 w 5959076"/>
              <a:gd name="connsiteY11" fmla="*/ 3218718 h 3645645"/>
              <a:gd name="connsiteX12" fmla="*/ 4859677 w 5959076"/>
              <a:gd name="connsiteY12" fmla="*/ 2288906 h 3645645"/>
              <a:gd name="connsiteX13" fmla="*/ 5851133 w 5959076"/>
              <a:gd name="connsiteY13" fmla="*/ 2160479 h 3645645"/>
              <a:gd name="connsiteX14" fmla="*/ 5887093 w 5959076"/>
              <a:gd name="connsiteY14" fmla="*/ 2833437 h 3645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959076" h="3645645">
                <a:moveTo>
                  <a:pt x="0" y="2653639"/>
                </a:moveTo>
                <a:cubicBezTo>
                  <a:pt x="228600" y="3207587"/>
                  <a:pt x="457200" y="3761536"/>
                  <a:pt x="647272" y="3624547"/>
                </a:cubicBezTo>
                <a:cubicBezTo>
                  <a:pt x="837344" y="3487558"/>
                  <a:pt x="923819" y="2285481"/>
                  <a:pt x="1140432" y="1831706"/>
                </a:cubicBezTo>
                <a:cubicBezTo>
                  <a:pt x="1357046" y="1377931"/>
                  <a:pt x="1845068" y="856517"/>
                  <a:pt x="1946953" y="901895"/>
                </a:cubicBezTo>
                <a:cubicBezTo>
                  <a:pt x="2048838" y="947273"/>
                  <a:pt x="1657564" y="2015786"/>
                  <a:pt x="1751744" y="2103972"/>
                </a:cubicBezTo>
                <a:cubicBezTo>
                  <a:pt x="1845924" y="2192158"/>
                  <a:pt x="2123326" y="1754650"/>
                  <a:pt x="2512032" y="1431014"/>
                </a:cubicBezTo>
                <a:cubicBezTo>
                  <a:pt x="2900738" y="1107378"/>
                  <a:pt x="3571126" y="386475"/>
                  <a:pt x="4083978" y="162156"/>
                </a:cubicBezTo>
                <a:cubicBezTo>
                  <a:pt x="4596830" y="-62163"/>
                  <a:pt x="5505236" y="-19354"/>
                  <a:pt x="5589142" y="85100"/>
                </a:cubicBezTo>
                <a:cubicBezTo>
                  <a:pt x="5673048" y="189554"/>
                  <a:pt x="4829711" y="550005"/>
                  <a:pt x="4587412" y="788879"/>
                </a:cubicBezTo>
                <a:cubicBezTo>
                  <a:pt x="4345113" y="1027753"/>
                  <a:pt x="4238091" y="1237518"/>
                  <a:pt x="4135349" y="1518345"/>
                </a:cubicBezTo>
                <a:cubicBezTo>
                  <a:pt x="4032607" y="1799172"/>
                  <a:pt x="3961544" y="2190446"/>
                  <a:pt x="3970962" y="2473841"/>
                </a:cubicBezTo>
                <a:cubicBezTo>
                  <a:pt x="3980380" y="2757236"/>
                  <a:pt x="4043738" y="3249541"/>
                  <a:pt x="4191857" y="3218718"/>
                </a:cubicBezTo>
                <a:cubicBezTo>
                  <a:pt x="4339976" y="3187895"/>
                  <a:pt x="4583131" y="2465279"/>
                  <a:pt x="4859677" y="2288906"/>
                </a:cubicBezTo>
                <a:cubicBezTo>
                  <a:pt x="5136223" y="2112533"/>
                  <a:pt x="5679897" y="2069724"/>
                  <a:pt x="5851133" y="2160479"/>
                </a:cubicBezTo>
                <a:cubicBezTo>
                  <a:pt x="6022369" y="2251234"/>
                  <a:pt x="5954731" y="2542335"/>
                  <a:pt x="5887093" y="2833437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Text Box 108">
            <a:extLst>
              <a:ext uri="{FF2B5EF4-FFF2-40B4-BE49-F238E27FC236}">
                <a16:creationId xmlns:a16="http://schemas.microsoft.com/office/drawing/2014/main" id="{49FEDA60-D875-91D2-6AC0-AC5893D87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061" y="58738"/>
            <a:ext cx="53087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</a:p>
        </p:txBody>
      </p:sp>
    </p:spTree>
    <p:extLst>
      <p:ext uri="{BB962C8B-B14F-4D97-AF65-F5344CB8AC3E}">
        <p14:creationId xmlns:p14="http://schemas.microsoft.com/office/powerpoint/2010/main" val="517673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22" grpId="0" animBg="1"/>
      <p:bldP spid="24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30469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(1) = 1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mod</a:t>
            </a:r>
            <a:r>
              <a:rPr lang="en-US" sz="2400" i="0" baseline="-25000" dirty="0"/>
              <a:t>3</a:t>
            </a:r>
            <a:r>
              <a:rPr lang="en-US" sz="2400" i="0" dirty="0"/>
              <a:t>(4) = 1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mod</a:t>
            </a:r>
            <a:r>
              <a:rPr lang="en-US" sz="2400" i="0" baseline="-25000" dirty="0"/>
              <a:t>3</a:t>
            </a:r>
            <a:r>
              <a:rPr lang="en-US" sz="2400" i="0" dirty="0"/>
              <a:t>(7) = 1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=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+3) =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-3) </a:t>
            </a:r>
          </a:p>
          <a:p>
            <a:pPr eaLnBrk="0" hangingPunct="0">
              <a:spcBef>
                <a:spcPts val="0"/>
              </a:spcBef>
              <a:defRPr/>
            </a:pPr>
            <a:endParaRPr lang="en-US" sz="2400" i="0" dirty="0"/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US" sz="2400" i="0" dirty="0"/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7772400" cy="34163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Instead of working over the integers </a:t>
            </a:r>
            <a:br>
              <a:rPr lang="en-US" sz="2400" i="0" dirty="0"/>
            </a:br>
            <a:r>
              <a:rPr lang="en-US" sz="2400" i="0" dirty="0"/>
              <a:t>or over the complex numbers,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our world only has the numbers …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{0,1,2}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In this world 1 = 4 = 7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These are different names for the same objects.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You can add (or subtract) 3 and get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a different name for the same object.</a:t>
            </a:r>
          </a:p>
        </p:txBody>
      </p:sp>
      <p:sp>
        <p:nvSpPr>
          <p:cNvPr id="6" name="Rectangle 5"/>
          <p:cNvSpPr/>
          <p:nvPr/>
        </p:nvSpPr>
        <p:spPr>
          <a:xfrm>
            <a:off x="3979371" y="5340619"/>
            <a:ext cx="16594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= -2 = -5 …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2760576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2308324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If   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    = 0,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then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+1) =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  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+2) =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  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+3) = </a:t>
            </a:r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7772400" cy="83099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Counting:</a:t>
            </a:r>
          </a:p>
        </p:txBody>
      </p:sp>
      <p:sp>
        <p:nvSpPr>
          <p:cNvPr id="3" name="Rectangle 2"/>
          <p:cNvSpPr/>
          <p:nvPr/>
        </p:nvSpPr>
        <p:spPr>
          <a:xfrm>
            <a:off x="1143000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0,</a:t>
            </a:r>
            <a:endParaRPr lang="en-CA" sz="2400" dirty="0"/>
          </a:p>
        </p:txBody>
      </p:sp>
      <p:sp>
        <p:nvSpPr>
          <p:cNvPr id="6" name="Rectangle 5"/>
          <p:cNvSpPr/>
          <p:nvPr/>
        </p:nvSpPr>
        <p:spPr>
          <a:xfrm>
            <a:off x="1489502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1,</a:t>
            </a:r>
            <a:endParaRPr lang="en-CA" sz="2400" dirty="0"/>
          </a:p>
        </p:txBody>
      </p:sp>
      <p:sp>
        <p:nvSpPr>
          <p:cNvPr id="7" name="Rectangle 6"/>
          <p:cNvSpPr/>
          <p:nvPr/>
        </p:nvSpPr>
        <p:spPr>
          <a:xfrm>
            <a:off x="1836004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2,</a:t>
            </a:r>
            <a:endParaRPr lang="en-CA" sz="2400" dirty="0"/>
          </a:p>
        </p:txBody>
      </p:sp>
      <p:sp>
        <p:nvSpPr>
          <p:cNvPr id="8" name="Rectangle 7"/>
          <p:cNvSpPr/>
          <p:nvPr/>
        </p:nvSpPr>
        <p:spPr>
          <a:xfrm>
            <a:off x="2182506" y="4338935"/>
            <a:ext cx="3209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?</a:t>
            </a:r>
            <a:endParaRPr lang="en-CA" sz="2400" dirty="0"/>
          </a:p>
        </p:txBody>
      </p:sp>
      <p:sp>
        <p:nvSpPr>
          <p:cNvPr id="10" name="Rectangle 9"/>
          <p:cNvSpPr/>
          <p:nvPr/>
        </p:nvSpPr>
        <p:spPr>
          <a:xfrm>
            <a:off x="3039824" y="1694103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1</a:t>
            </a:r>
            <a:endParaRPr lang="en-CA" sz="2400" dirty="0"/>
          </a:p>
        </p:txBody>
      </p:sp>
      <p:sp>
        <p:nvSpPr>
          <p:cNvPr id="11" name="Rectangle 10"/>
          <p:cNvSpPr/>
          <p:nvPr/>
        </p:nvSpPr>
        <p:spPr>
          <a:xfrm>
            <a:off x="3042458" y="205293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2</a:t>
            </a:r>
            <a:endParaRPr lang="en-CA" sz="2400" dirty="0"/>
          </a:p>
        </p:txBody>
      </p:sp>
      <p:sp>
        <p:nvSpPr>
          <p:cNvPr id="12" name="Rectangle 11"/>
          <p:cNvSpPr/>
          <p:nvPr/>
        </p:nvSpPr>
        <p:spPr>
          <a:xfrm>
            <a:off x="3045092" y="2417309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0</a:t>
            </a:r>
            <a:endParaRPr lang="en-CA" sz="2400" dirty="0"/>
          </a:p>
        </p:txBody>
      </p:sp>
      <p:sp>
        <p:nvSpPr>
          <p:cNvPr id="13" name="Rectangle 12"/>
          <p:cNvSpPr/>
          <p:nvPr/>
        </p:nvSpPr>
        <p:spPr>
          <a:xfrm>
            <a:off x="2200192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0,</a:t>
            </a:r>
            <a:endParaRPr lang="en-CA" sz="2400" dirty="0"/>
          </a:p>
        </p:txBody>
      </p:sp>
      <p:sp>
        <p:nvSpPr>
          <p:cNvPr id="14" name="Rectangle 13"/>
          <p:cNvSpPr/>
          <p:nvPr/>
        </p:nvSpPr>
        <p:spPr>
          <a:xfrm>
            <a:off x="2546694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1,</a:t>
            </a:r>
            <a:endParaRPr lang="en-CA" sz="2400" dirty="0"/>
          </a:p>
        </p:txBody>
      </p:sp>
      <p:sp>
        <p:nvSpPr>
          <p:cNvPr id="15" name="Rectangle 14"/>
          <p:cNvSpPr/>
          <p:nvPr/>
        </p:nvSpPr>
        <p:spPr>
          <a:xfrm>
            <a:off x="2893196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2,</a:t>
            </a:r>
            <a:endParaRPr lang="en-CA" sz="2400" dirty="0"/>
          </a:p>
        </p:txBody>
      </p:sp>
      <p:sp>
        <p:nvSpPr>
          <p:cNvPr id="16" name="Rectangle 15"/>
          <p:cNvSpPr/>
          <p:nvPr/>
        </p:nvSpPr>
        <p:spPr>
          <a:xfrm>
            <a:off x="3239698" y="4338935"/>
            <a:ext cx="41549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0,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2119625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  <p:bldP spid="8" grpId="0"/>
      <p:bldP spid="8" grpId="1"/>
      <p:bldP spid="10" grpId="0"/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30469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It does not matter because they are equal!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You do have to prove this, but the proof is not hard.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= </a:t>
            </a:r>
            <a:r>
              <a:rPr lang="en-US" sz="2400" dirty="0"/>
              <a:t>a</a:t>
            </a:r>
            <a:r>
              <a:rPr lang="en-US" sz="2400" i="0" dirty="0"/>
              <a:t>   </a:t>
            </a:r>
            <a:r>
              <a:rPr lang="en-US" sz="2400" i="0" dirty="0">
                <a:sym typeface="Wingdings" panose="05000000000000000000" pitchFamily="2" charset="2"/>
              </a:rPr>
              <a:t>   </a:t>
            </a:r>
            <a:r>
              <a:rPr lang="en-US" sz="2400" dirty="0">
                <a:sym typeface="Wingdings" panose="05000000000000000000" pitchFamily="2" charset="2"/>
              </a:rPr>
              <a:t>x = </a:t>
            </a:r>
            <a:r>
              <a:rPr lang="en-US" sz="2400" dirty="0" err="1">
                <a:sym typeface="Wingdings" panose="05000000000000000000" pitchFamily="2" charset="2"/>
              </a:rPr>
              <a:t>s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p</a:t>
            </a:r>
            <a:r>
              <a:rPr lang="en-US" sz="2400" dirty="0">
                <a:sym typeface="Wingdings" panose="05000000000000000000" pitchFamily="2" charset="2"/>
              </a:rPr>
              <a:t> + a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/>
              <a:t>y</a:t>
            </a:r>
            <a:r>
              <a:rPr lang="en-US" sz="2400" i="0" dirty="0"/>
              <a:t>) = </a:t>
            </a:r>
            <a:r>
              <a:rPr lang="en-US" sz="2400" dirty="0"/>
              <a:t>b  </a:t>
            </a:r>
            <a:r>
              <a:rPr lang="en-US" sz="2400" i="0" dirty="0"/>
              <a:t> </a:t>
            </a:r>
            <a:r>
              <a:rPr lang="en-US" sz="2400" i="0" dirty="0">
                <a:sym typeface="Wingdings" panose="05000000000000000000" pitchFamily="2" charset="2"/>
              </a:rPr>
              <a:t>   </a:t>
            </a:r>
            <a:r>
              <a:rPr lang="en-US" sz="2400" dirty="0">
                <a:sym typeface="Wingdings" panose="05000000000000000000" pitchFamily="2" charset="2"/>
              </a:rPr>
              <a:t>y = </a:t>
            </a:r>
            <a:r>
              <a:rPr lang="en-US" sz="2400" dirty="0" err="1">
                <a:sym typeface="Wingdings" panose="05000000000000000000" pitchFamily="2" charset="2"/>
              </a:rPr>
              <a:t>t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p</a:t>
            </a:r>
            <a:r>
              <a:rPr lang="en-US" sz="2400" dirty="0">
                <a:sym typeface="Wingdings" panose="05000000000000000000" pitchFamily="2" charset="2"/>
              </a:rPr>
              <a:t> + b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/>
              <a:t>) = </a:t>
            </a: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 (</a:t>
            </a:r>
            <a:r>
              <a:rPr lang="en-US" sz="2400" dirty="0" err="1">
                <a:sym typeface="Wingdings" panose="05000000000000000000" pitchFamily="2" charset="2"/>
              </a:rPr>
              <a:t>sp+a</a:t>
            </a:r>
            <a:r>
              <a:rPr lang="en-US" sz="2400" i="0" dirty="0"/>
              <a:t>) </a:t>
            </a:r>
            <a:r>
              <a:rPr lang="en-US" sz="2400" i="0" dirty="0">
                <a:sym typeface="Symbol" panose="05050102010706020507" pitchFamily="18" charset="2"/>
              </a:rPr>
              <a:t> </a:t>
            </a:r>
            <a:r>
              <a:rPr lang="en-US" sz="2400" i="0" dirty="0"/>
              <a:t>(</a:t>
            </a:r>
            <a:r>
              <a:rPr lang="en-US" sz="2400" dirty="0" err="1">
                <a:sym typeface="Wingdings" panose="05000000000000000000" pitchFamily="2" charset="2"/>
              </a:rPr>
              <a:t>tp+b</a:t>
            </a:r>
            <a:r>
              <a:rPr lang="en-US" sz="2400" i="0" dirty="0"/>
              <a:t>) )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sz="2400" i="0" dirty="0"/>
              <a:t>                      = </a:t>
            </a: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 </a:t>
            </a:r>
            <a:r>
              <a:rPr lang="en-US" sz="2400" dirty="0" err="1">
                <a:sym typeface="Wingdings" panose="05000000000000000000" pitchFamily="2" charset="2"/>
              </a:rPr>
              <a:t>a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b</a:t>
            </a:r>
            <a:r>
              <a:rPr lang="en-US" sz="2400" dirty="0">
                <a:sym typeface="Wingdings" panose="05000000000000000000" pitchFamily="2" charset="2"/>
              </a:rPr>
              <a:t> + </a:t>
            </a:r>
            <a:r>
              <a:rPr lang="en-US" sz="2400" i="0" dirty="0"/>
              <a:t>(</a:t>
            </a:r>
            <a:r>
              <a:rPr lang="en-US" sz="2400" dirty="0" err="1">
                <a:sym typeface="Wingdings" panose="05000000000000000000" pitchFamily="2" charset="2"/>
              </a:rPr>
              <a:t>stp+sb+at</a:t>
            </a:r>
            <a:r>
              <a:rPr lang="en-US" sz="2400" dirty="0">
                <a:sym typeface="Wingdings" panose="05000000000000000000" pitchFamily="2" charset="2"/>
              </a:rPr>
              <a:t>)</a:t>
            </a:r>
            <a:r>
              <a:rPr lang="en-US" sz="2400" i="0" dirty="0">
                <a:sym typeface="Symbol" panose="05050102010706020507" pitchFamily="18" charset="2"/>
              </a:rPr>
              <a:t></a:t>
            </a:r>
            <a:r>
              <a:rPr lang="en-US" sz="2400" dirty="0">
                <a:sym typeface="Wingdings" panose="05000000000000000000" pitchFamily="2" charset="2"/>
              </a:rPr>
              <a:t>p</a:t>
            </a:r>
            <a:r>
              <a:rPr lang="en-US" sz="2400" i="0" dirty="0"/>
              <a:t> )</a:t>
            </a:r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8534400" cy="34163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z</a:t>
            </a:r>
            <a:r>
              <a:rPr lang="en-US" sz="2400" i="0" dirty="0">
                <a:sym typeface="Symbol" panose="05050102010706020507" pitchFamily="18" charset="2"/>
              </a:rPr>
              <a:t> = ??    Is this     (</a:t>
            </a: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>
                <a:sym typeface="Symbol" panose="05050102010706020507" pitchFamily="18" charset="2"/>
              </a:rPr>
              <a:t>)</a:t>
            </a:r>
            <a:r>
              <a:rPr lang="en-US" sz="2400" dirty="0">
                <a:sym typeface="Symbol" panose="05050102010706020507" pitchFamily="18" charset="2"/>
              </a:rPr>
              <a:t>z </a:t>
            </a:r>
            <a:r>
              <a:rPr lang="en-US" sz="2400" i="0" dirty="0">
                <a:sym typeface="Symbol" panose="05050102010706020507" pitchFamily="18" charset="2"/>
              </a:rPr>
              <a:t>  or   </a:t>
            </a:r>
            <a:r>
              <a:rPr lang="en-US" sz="2400" dirty="0"/>
              <a:t>x</a:t>
            </a:r>
            <a:r>
              <a:rPr lang="en-US" sz="2400" i="0" dirty="0">
                <a:sym typeface="Symbol" panose="05050102010706020507" pitchFamily="18" charset="2"/>
              </a:rPr>
              <a:t>(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z</a:t>
            </a:r>
            <a:r>
              <a:rPr lang="en-US" sz="2400" i="0" dirty="0">
                <a:sym typeface="Symbol" panose="05050102010706020507" pitchFamily="18" charset="2"/>
              </a:rPr>
              <a:t>)   ?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It does not matter because they are equal!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>
                <a:sym typeface="Symbol" panose="05050102010706020507" pitchFamily="18" charset="2"/>
              </a:rPr>
              <a:t>  = ??    Is this        </a:t>
            </a: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/>
              <a:t>)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                  or         </a:t>
            </a:r>
            <a:r>
              <a:rPr lang="en-US" sz="2400" i="0" dirty="0"/>
              <a:t>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</a:t>
            </a:r>
            <a:r>
              <a:rPr lang="en-US" sz="2400" i="0" dirty="0">
                <a:sym typeface="Symbol" panose="05050102010706020507" pitchFamily="18" charset="2"/>
              </a:rPr>
              <a:t></a:t>
            </a:r>
            <a:r>
              <a:rPr lang="en-US" sz="2400" i="0" dirty="0"/>
              <a:t>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y</a:t>
            </a:r>
            <a:r>
              <a:rPr lang="en-US" sz="2400" i="0" dirty="0"/>
              <a:t>)</a:t>
            </a:r>
            <a:r>
              <a:rPr lang="en-US" sz="2400" dirty="0">
                <a:sym typeface="Symbol" panose="05050102010706020507" pitchFamily="18" charset="2"/>
              </a:rPr>
              <a:t> </a:t>
            </a:r>
            <a:r>
              <a:rPr lang="en-US" sz="2400" i="0" dirty="0">
                <a:sym typeface="Symbol" panose="05050102010706020507" pitchFamily="18" charset="2"/>
              </a:rPr>
              <a:t>  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                       or     mod</a:t>
            </a:r>
            <a:r>
              <a:rPr lang="en-US" sz="2400" i="0" baseline="-25000" dirty="0"/>
              <a:t>3</a:t>
            </a:r>
            <a:r>
              <a:rPr lang="en-US" sz="2400" i="0" dirty="0"/>
              <a:t>( 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</a:t>
            </a:r>
            <a:r>
              <a:rPr lang="en-US" sz="2400" i="0" dirty="0">
                <a:sym typeface="Symbol" panose="05050102010706020507" pitchFamily="18" charset="2"/>
              </a:rPr>
              <a:t></a:t>
            </a:r>
            <a:r>
              <a:rPr lang="en-US" sz="2400" i="0" dirty="0"/>
              <a:t> mod</a:t>
            </a:r>
            <a:r>
              <a:rPr lang="en-US" sz="2400" i="0" baseline="-25000" dirty="0"/>
              <a:t>3</a:t>
            </a:r>
            <a:r>
              <a:rPr lang="en-US" sz="2400" i="0" dirty="0"/>
              <a:t>(</a:t>
            </a:r>
            <a:r>
              <a:rPr lang="en-US" sz="2400" dirty="0"/>
              <a:t>y</a:t>
            </a:r>
            <a:r>
              <a:rPr lang="en-US" sz="2400" i="0" dirty="0"/>
              <a:t>)  )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It does not matter when during the computation</a:t>
            </a:r>
            <a:br>
              <a:rPr lang="en-US" sz="2400" i="0" dirty="0">
                <a:sym typeface="Symbol" panose="05050102010706020507" pitchFamily="18" charset="2"/>
              </a:rPr>
            </a:br>
            <a:r>
              <a:rPr lang="en-US" sz="2400" i="0" dirty="0">
                <a:sym typeface="Symbol" panose="05050102010706020507" pitchFamily="18" charset="2"/>
              </a:rPr>
              <a:t>     that you change the “name” of a number.</a:t>
            </a:r>
            <a:r>
              <a:rPr lang="en-US" sz="2400" dirty="0">
                <a:sym typeface="Symbol" panose="05050102010706020507" pitchFamily="18" charset="2"/>
              </a:rPr>
              <a:t> </a:t>
            </a:r>
            <a:r>
              <a:rPr lang="en-US" sz="2400" i="0" dirty="0">
                <a:sym typeface="Symbol" panose="05050102010706020507" pitchFamily="18" charset="2"/>
              </a:rPr>
              <a:t>  </a:t>
            </a:r>
          </a:p>
          <a:p>
            <a:pPr eaLnBrk="0" hangingPunct="0">
              <a:spcBef>
                <a:spcPts val="0"/>
              </a:spcBef>
              <a:defRPr/>
            </a:pPr>
            <a:endParaRPr lang="en-US" sz="2400" i="0" dirty="0"/>
          </a:p>
        </p:txBody>
      </p:sp>
      <p:sp>
        <p:nvSpPr>
          <p:cNvPr id="17" name="Rectangle 16"/>
          <p:cNvSpPr/>
          <p:nvPr/>
        </p:nvSpPr>
        <p:spPr>
          <a:xfrm>
            <a:off x="6716684" y="3173767"/>
            <a:ext cx="91082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= </a:t>
            </a:r>
            <a:r>
              <a:rPr lang="en-US" sz="2400" dirty="0" err="1">
                <a:sym typeface="Wingdings" panose="05000000000000000000" pitchFamily="2" charset="2"/>
              </a:rPr>
              <a:t>a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b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169850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30469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It does not matter because they are equal!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 panose="05050102010706020507" pitchFamily="18" charset="2"/>
              </a:rPr>
              <a:t>     You do have to prove this, but the proof is not hard.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/>
              <a:t>x</a:t>
            </a:r>
            <a:r>
              <a:rPr lang="en-US" sz="2400" i="0" dirty="0"/>
              <a:t>) = </a:t>
            </a:r>
            <a:r>
              <a:rPr lang="en-US" sz="2400" dirty="0"/>
              <a:t>a</a:t>
            </a:r>
            <a:r>
              <a:rPr lang="en-US" sz="2400" i="0" dirty="0"/>
              <a:t>   </a:t>
            </a:r>
            <a:r>
              <a:rPr lang="en-US" sz="2400" i="0" dirty="0">
                <a:sym typeface="Wingdings" panose="05000000000000000000" pitchFamily="2" charset="2"/>
              </a:rPr>
              <a:t>   </a:t>
            </a:r>
            <a:r>
              <a:rPr lang="en-US" sz="2400" dirty="0">
                <a:sym typeface="Wingdings" panose="05000000000000000000" pitchFamily="2" charset="2"/>
              </a:rPr>
              <a:t>x = </a:t>
            </a:r>
            <a:r>
              <a:rPr lang="en-US" sz="2400" dirty="0" err="1">
                <a:sym typeface="Wingdings" panose="05000000000000000000" pitchFamily="2" charset="2"/>
              </a:rPr>
              <a:t>s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p</a:t>
            </a:r>
            <a:r>
              <a:rPr lang="en-US" sz="2400" dirty="0">
                <a:sym typeface="Wingdings" panose="05000000000000000000" pitchFamily="2" charset="2"/>
              </a:rPr>
              <a:t> + a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/>
              <a:t>y</a:t>
            </a:r>
            <a:r>
              <a:rPr lang="en-US" sz="2400" i="0" dirty="0"/>
              <a:t>) = </a:t>
            </a:r>
            <a:r>
              <a:rPr lang="en-US" sz="2400" dirty="0"/>
              <a:t>b  </a:t>
            </a:r>
            <a:r>
              <a:rPr lang="en-US" sz="2400" i="0" dirty="0"/>
              <a:t> </a:t>
            </a:r>
            <a:r>
              <a:rPr lang="en-US" sz="2400" i="0" dirty="0">
                <a:sym typeface="Wingdings" panose="05000000000000000000" pitchFamily="2" charset="2"/>
              </a:rPr>
              <a:t>   </a:t>
            </a:r>
            <a:r>
              <a:rPr lang="en-US" sz="2400" dirty="0">
                <a:sym typeface="Wingdings" panose="05000000000000000000" pitchFamily="2" charset="2"/>
              </a:rPr>
              <a:t>y = </a:t>
            </a:r>
            <a:r>
              <a:rPr lang="en-US" sz="2400" dirty="0" err="1">
                <a:sym typeface="Wingdings" panose="05000000000000000000" pitchFamily="2" charset="2"/>
              </a:rPr>
              <a:t>t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p</a:t>
            </a:r>
            <a:r>
              <a:rPr lang="en-US" sz="2400" dirty="0">
                <a:sym typeface="Wingdings" panose="05000000000000000000" pitchFamily="2" charset="2"/>
              </a:rPr>
              <a:t> + b</a:t>
            </a:r>
          </a:p>
          <a:p>
            <a:pPr marL="800100" lvl="1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</a:t>
            </a:r>
            <a:r>
              <a:rPr lang="en-US" sz="2400" dirty="0" err="1"/>
              <a:t>x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Symbol" panose="05050102010706020507" pitchFamily="18" charset="2"/>
              </a:rPr>
              <a:t>y</a:t>
            </a:r>
            <a:r>
              <a:rPr lang="en-US" sz="2400" i="0" dirty="0"/>
              <a:t>) = </a:t>
            </a: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 (</a:t>
            </a:r>
            <a:r>
              <a:rPr lang="en-US" sz="2400" dirty="0" err="1">
                <a:sym typeface="Wingdings" panose="05000000000000000000" pitchFamily="2" charset="2"/>
              </a:rPr>
              <a:t>sp+a</a:t>
            </a:r>
            <a:r>
              <a:rPr lang="en-US" sz="2400" i="0" dirty="0"/>
              <a:t>) </a:t>
            </a:r>
            <a:r>
              <a:rPr lang="en-US" sz="2400" i="0" dirty="0">
                <a:sym typeface="Symbol" panose="05050102010706020507" pitchFamily="18" charset="2"/>
              </a:rPr>
              <a:t> </a:t>
            </a:r>
            <a:r>
              <a:rPr lang="en-US" sz="2400" i="0" dirty="0"/>
              <a:t>(</a:t>
            </a:r>
            <a:r>
              <a:rPr lang="en-US" sz="2400" dirty="0" err="1">
                <a:sym typeface="Wingdings" panose="05000000000000000000" pitchFamily="2" charset="2"/>
              </a:rPr>
              <a:t>tp+b</a:t>
            </a:r>
            <a:r>
              <a:rPr lang="en-US" sz="2400" i="0" dirty="0"/>
              <a:t>) )</a:t>
            </a:r>
          </a:p>
          <a:p>
            <a:pPr lvl="1" eaLnBrk="0" hangingPunct="0">
              <a:spcBef>
                <a:spcPts val="0"/>
              </a:spcBef>
              <a:defRPr/>
            </a:pPr>
            <a:r>
              <a:rPr lang="en-US" sz="2400" i="0" dirty="0"/>
              <a:t>                      = </a:t>
            </a:r>
            <a:r>
              <a:rPr lang="en-US" sz="2400" i="0" dirty="0" err="1"/>
              <a:t>mod</a:t>
            </a:r>
            <a:r>
              <a:rPr lang="en-US" sz="2400" baseline="-25000" dirty="0" err="1"/>
              <a:t>p</a:t>
            </a:r>
            <a:r>
              <a:rPr lang="en-US" sz="2400" i="0" dirty="0"/>
              <a:t>( </a:t>
            </a:r>
            <a:r>
              <a:rPr lang="en-US" sz="2400" dirty="0" err="1">
                <a:sym typeface="Wingdings" panose="05000000000000000000" pitchFamily="2" charset="2"/>
              </a:rPr>
              <a:t>a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b</a:t>
            </a:r>
            <a:r>
              <a:rPr lang="en-US" sz="2400" dirty="0">
                <a:sym typeface="Wingdings" panose="05000000000000000000" pitchFamily="2" charset="2"/>
              </a:rPr>
              <a:t> + </a:t>
            </a:r>
            <a:r>
              <a:rPr lang="en-US" sz="2400" i="0" dirty="0"/>
              <a:t>(</a:t>
            </a:r>
            <a:r>
              <a:rPr lang="en-US" sz="2400" dirty="0" err="1">
                <a:sym typeface="Wingdings" panose="05000000000000000000" pitchFamily="2" charset="2"/>
              </a:rPr>
              <a:t>stp+sb+at</a:t>
            </a:r>
            <a:r>
              <a:rPr lang="en-US" sz="2400" dirty="0">
                <a:sym typeface="Wingdings" panose="05000000000000000000" pitchFamily="2" charset="2"/>
              </a:rPr>
              <a:t>)</a:t>
            </a:r>
            <a:r>
              <a:rPr lang="en-US" sz="2400" i="0" dirty="0">
                <a:sym typeface="Symbol" panose="05050102010706020507" pitchFamily="18" charset="2"/>
              </a:rPr>
              <a:t></a:t>
            </a:r>
            <a:r>
              <a:rPr lang="en-US" sz="2400" dirty="0">
                <a:sym typeface="Wingdings" panose="05000000000000000000" pitchFamily="2" charset="2"/>
              </a:rPr>
              <a:t>p</a:t>
            </a:r>
            <a:r>
              <a:rPr lang="en-US" sz="2400" i="0" dirty="0"/>
              <a:t> )</a:t>
            </a:r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05200"/>
            <a:ext cx="8534400" cy="2677656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Hence we could equivalently say </a:t>
            </a:r>
          </a:p>
          <a:p>
            <a:pPr marL="1257300" lvl="2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(8</a:t>
            </a:r>
            <a:r>
              <a:rPr lang="en-US" sz="2400" i="0" dirty="0">
                <a:sym typeface="Symbol"/>
              </a:rPr>
              <a:t>10)+5 = 85 = 1    (mod 3)</a:t>
            </a:r>
          </a:p>
          <a:p>
            <a:pPr marL="1257300" lvl="2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(8</a:t>
            </a:r>
            <a:r>
              <a:rPr lang="en-US" sz="2400" i="0" dirty="0">
                <a:sym typeface="Symbol"/>
              </a:rPr>
              <a:t>10)+5 = (21)+2 = 4 = 1    (mod 3)</a:t>
            </a:r>
          </a:p>
          <a:p>
            <a:pPr marL="1257300" lvl="2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/>
              <a:t>(8</a:t>
            </a:r>
            <a:r>
              <a:rPr lang="en-US" sz="2400" i="0" dirty="0">
                <a:sym typeface="Symbol"/>
              </a:rPr>
              <a:t>10)+5 = (-11)+2 = 1    (mod 3)</a:t>
            </a:r>
          </a:p>
          <a:p>
            <a:pPr lvl="2" eaLnBrk="0" hangingPunct="0">
              <a:spcBef>
                <a:spcPts val="0"/>
              </a:spcBef>
              <a:defRPr/>
            </a:pPr>
            <a:r>
              <a:rPr lang="en-US" sz="2400" i="0" dirty="0">
                <a:sym typeface="Symbol"/>
              </a:rPr>
              <a:t>The final answer is typically in the range {0,1,2}, but it does not have to be.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6716684" y="3173767"/>
            <a:ext cx="91082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i="0" dirty="0"/>
              <a:t>= </a:t>
            </a:r>
            <a:r>
              <a:rPr lang="en-US" sz="2400" dirty="0" err="1">
                <a:sym typeface="Wingdings" panose="05000000000000000000" pitchFamily="2" charset="2"/>
              </a:rPr>
              <a:t>a</a:t>
            </a:r>
            <a:r>
              <a:rPr lang="en-US" sz="2400" i="0" dirty="0" err="1">
                <a:sym typeface="Symbol" panose="05050102010706020507" pitchFamily="18" charset="2"/>
              </a:rPr>
              <a:t></a:t>
            </a:r>
            <a:r>
              <a:rPr lang="en-US" sz="2400" dirty="0" err="1">
                <a:sym typeface="Wingdings" panose="05000000000000000000" pitchFamily="2" charset="2"/>
              </a:rPr>
              <a:t>b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3214604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2" name="TextBox 1"/>
          <p:cNvSpPr txBox="1"/>
          <p:nvPr/>
        </p:nvSpPr>
        <p:spPr bwMode="auto">
          <a:xfrm>
            <a:off x="304800" y="610612"/>
            <a:ext cx="8229600" cy="193899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/>
              <a:t>Two ways of thinking about mod.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As a function: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22 = 4 = 1   mod 3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The proof that division works with </a:t>
            </a:r>
            <a:r>
              <a:rPr lang="en-US" sz="2400" dirty="0">
                <a:sym typeface="Symbol" panose="05050102010706020507" pitchFamily="18" charset="2"/>
              </a:rPr>
              <a:t>p</a:t>
            </a:r>
            <a:r>
              <a:rPr lang="en-US" sz="2400" i="0" dirty="0">
                <a:sym typeface="Symbol" panose="05050102010706020507" pitchFamily="18" charset="2"/>
              </a:rPr>
              <a:t> is prime is </a:t>
            </a:r>
            <a:br>
              <a:rPr lang="en-US" sz="2400" i="0" dirty="0">
                <a:sym typeface="Symbol" panose="05050102010706020507" pitchFamily="18" charset="2"/>
              </a:rPr>
            </a:br>
            <a:r>
              <a:rPr lang="en-US" sz="2400" i="0" dirty="0">
                <a:sym typeface="Symbol" panose="05050102010706020507" pitchFamily="18" charset="2"/>
              </a:rPr>
              <a:t> done in my grad class.</a:t>
            </a:r>
            <a:endParaRPr lang="en-US" sz="2400" i="0" dirty="0"/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3511550"/>
            <a:ext cx="8534400" cy="156966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The mod 3 world: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x</a:t>
            </a:r>
            <a:r>
              <a:rPr lang="en-US" sz="2400" i="0" dirty="0">
                <a:sym typeface="Symbol" panose="05050102010706020507" pitchFamily="18" charset="2"/>
              </a:rPr>
              <a:t>/</a:t>
            </a:r>
            <a:r>
              <a:rPr lang="en-US" sz="2400" dirty="0">
                <a:sym typeface="Symbol" panose="05050102010706020507" pitchFamily="18" charset="2"/>
              </a:rPr>
              <a:t>y</a:t>
            </a:r>
            <a:r>
              <a:rPr lang="en-US" sz="2400" i="0" dirty="0">
                <a:sym typeface="Symbol" panose="05050102010706020507" pitchFamily="18" charset="2"/>
              </a:rPr>
              <a:t> = ??   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Amazingly this is well defined because 3 is prime!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i="0" dirty="0">
                <a:sym typeface="Symbol" panose="05050102010706020507" pitchFamily="18" charset="2"/>
              </a:rPr>
              <a:t>½ = 2</a:t>
            </a:r>
          </a:p>
        </p:txBody>
      </p:sp>
    </p:spTree>
    <p:extLst>
      <p:ext uri="{BB962C8B-B14F-4D97-AF65-F5344CB8AC3E}">
        <p14:creationId xmlns:p14="http://schemas.microsoft.com/office/powerpoint/2010/main" val="3879794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Pause for Mod</a:t>
            </a:r>
            <a:endParaRPr lang="en-CA" altLang="en-US" sz="3600" dirty="0"/>
          </a:p>
        </p:txBody>
      </p:sp>
      <p:sp>
        <p:nvSpPr>
          <p:cNvPr id="5" name="TextBox 4"/>
          <p:cNvSpPr txBox="1"/>
          <p:nvPr/>
        </p:nvSpPr>
        <p:spPr bwMode="auto">
          <a:xfrm>
            <a:off x="304800" y="762000"/>
            <a:ext cx="8534400" cy="193899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sz="2400" i="0" dirty="0">
                <a:solidFill>
                  <a:schemeClr val="tx2"/>
                </a:solidFill>
              </a:rPr>
              <a:t>Different Worlds: 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ym typeface="Symbol" panose="05050102010706020507" pitchFamily="18" charset="2"/>
              </a:rPr>
              <a:t>Z    = Integers</a:t>
            </a:r>
            <a:endParaRPr lang="en-US" sz="2400" i="0" dirty="0">
              <a:sym typeface="Symbol" panose="05050102010706020507" pitchFamily="18" charset="2"/>
            </a:endParaRP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ym typeface="Symbol" panose="05050102010706020507" pitchFamily="18" charset="2"/>
              </a:rPr>
              <a:t>R    = Reals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ym typeface="Symbol" panose="05050102010706020507" pitchFamily="18" charset="2"/>
              </a:rPr>
              <a:t>C    = Complex numbers.</a:t>
            </a:r>
          </a:p>
          <a:p>
            <a:pPr marL="342900" indent="-342900" eaLnBrk="0" hangingPunct="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ym typeface="Symbol" panose="05050102010706020507" pitchFamily="18" charset="2"/>
              </a:rPr>
              <a:t>Z/p = Integers mod p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533400" y="1361257"/>
            <a:ext cx="7391400" cy="1325880"/>
            <a:chOff x="533400" y="1341120"/>
            <a:chExt cx="7391400" cy="1325880"/>
          </a:xfrm>
        </p:grpSpPr>
        <p:grpSp>
          <p:nvGrpSpPr>
            <p:cNvPr id="4" name="Group 3"/>
            <p:cNvGrpSpPr/>
            <p:nvPr/>
          </p:nvGrpSpPr>
          <p:grpSpPr>
            <a:xfrm>
              <a:off x="3962400" y="1600200"/>
              <a:ext cx="3962400" cy="1066800"/>
              <a:chOff x="3962400" y="1600200"/>
              <a:chExt cx="3962400" cy="1066800"/>
            </a:xfrm>
          </p:grpSpPr>
          <p:sp>
            <p:nvSpPr>
              <p:cNvPr id="6" name="TextBox 5"/>
              <p:cNvSpPr txBox="1"/>
              <p:nvPr/>
            </p:nvSpPr>
            <p:spPr bwMode="auto">
              <a:xfrm>
                <a:off x="4343400" y="1676400"/>
                <a:ext cx="3581400" cy="830997"/>
              </a:xfrm>
              <a:prstGeom prst="rect">
                <a:avLst/>
              </a:prstGeom>
              <a:noFill/>
              <a:ln w="38100" cap="sq">
                <a:noFill/>
                <a:miter lim="800000"/>
                <a:headEnd/>
                <a:tailEnd/>
              </a:ln>
              <a:effectLst/>
            </p:spPr>
            <p:txBody>
              <a:bodyPr wrap="square" lIns="274320" rIns="274320">
                <a:spAutoFit/>
              </a:bodyPr>
              <a:lstStyle/>
              <a:p>
                <a:pPr algn="ctr" eaLnBrk="0" hangingPunct="0">
                  <a:spcBef>
                    <a:spcPts val="0"/>
                  </a:spcBef>
                  <a:defRPr/>
                </a:pPr>
                <a:r>
                  <a:rPr lang="en-US" sz="2400" i="0" dirty="0">
                    <a:sym typeface="Symbol" panose="05050102010706020507" pitchFamily="18" charset="2"/>
                  </a:rPr>
                  <a:t>Called a </a:t>
                </a:r>
                <a:r>
                  <a:rPr lang="en-US" sz="2400" dirty="0">
                    <a:solidFill>
                      <a:schemeClr val="tx2"/>
                    </a:solidFill>
                    <a:sym typeface="Symbol" panose="05050102010706020507" pitchFamily="18" charset="2"/>
                  </a:rPr>
                  <a:t>Field</a:t>
                </a:r>
                <a:r>
                  <a:rPr lang="en-US" sz="2400" i="0" dirty="0">
                    <a:sym typeface="Symbol" panose="05050102010706020507" pitchFamily="18" charset="2"/>
                  </a:rPr>
                  <a:t> </a:t>
                </a:r>
                <a:br>
                  <a:rPr lang="en-US" sz="2400" i="0" dirty="0">
                    <a:sym typeface="Symbol" panose="05050102010706020507" pitchFamily="18" charset="2"/>
                  </a:rPr>
                </a:br>
                <a:r>
                  <a:rPr lang="en-US" sz="2400" i="0" dirty="0">
                    <a:sym typeface="Symbol" panose="05050102010706020507" pitchFamily="18" charset="2"/>
                  </a:rPr>
                  <a:t>because you can divide</a:t>
                </a:r>
                <a:endParaRPr lang="en-US" sz="2400" i="0" dirty="0"/>
              </a:p>
            </p:txBody>
          </p:sp>
          <p:sp>
            <p:nvSpPr>
              <p:cNvPr id="3" name="Right Brace 2"/>
              <p:cNvSpPr/>
              <p:nvPr/>
            </p:nvSpPr>
            <p:spPr bwMode="auto">
              <a:xfrm>
                <a:off x="3962400" y="1600200"/>
                <a:ext cx="457200" cy="1066800"/>
              </a:xfrm>
              <a:prstGeom prst="rightBrace">
                <a:avLst/>
              </a:prstGeom>
              <a:noFill/>
              <a:ln w="25400" cap="flat" cmpd="sng" algn="ctr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tlCol="0" anchor="ctr"/>
              <a:lstStyle/>
              <a:p>
                <a:pPr algn="ctr"/>
                <a:endParaRPr lang="en-CA"/>
              </a:p>
            </p:txBody>
          </p:sp>
        </p:grpSp>
        <p:cxnSp>
          <p:nvCxnSpPr>
            <p:cNvPr id="8" name="Straight Connector 7"/>
            <p:cNvCxnSpPr/>
            <p:nvPr/>
          </p:nvCxnSpPr>
          <p:spPr bwMode="auto">
            <a:xfrm flipV="1">
              <a:off x="533400" y="1341120"/>
              <a:ext cx="2237509" cy="30480"/>
            </a:xfrm>
            <a:prstGeom prst="line">
              <a:avLst/>
            </a:prstGeom>
            <a:noFill/>
            <a:ln w="254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5" name="Group 14"/>
          <p:cNvGrpSpPr/>
          <p:nvPr/>
        </p:nvGrpSpPr>
        <p:grpSpPr>
          <a:xfrm>
            <a:off x="505691" y="693003"/>
            <a:ext cx="7876309" cy="1429513"/>
            <a:chOff x="505691" y="693003"/>
            <a:chExt cx="7876309" cy="1429513"/>
          </a:xfrm>
        </p:grpSpPr>
        <p:sp>
          <p:nvSpPr>
            <p:cNvPr id="12" name="TextBox 11"/>
            <p:cNvSpPr txBox="1"/>
            <p:nvPr/>
          </p:nvSpPr>
          <p:spPr bwMode="auto">
            <a:xfrm>
              <a:off x="3733800" y="693003"/>
              <a:ext cx="4648200" cy="83099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square" lIns="274320" rIns="274320">
              <a:spAutoFit/>
            </a:bodyPr>
            <a:lstStyle/>
            <a:p>
              <a:pPr algn="ctr" eaLnBrk="0" hangingPunct="0">
                <a:spcBef>
                  <a:spcPts val="0"/>
                </a:spcBef>
                <a:defRPr/>
              </a:pPr>
              <a:r>
                <a:rPr lang="en-US" sz="2400" i="0" dirty="0">
                  <a:sym typeface="Symbol" panose="05050102010706020507" pitchFamily="18" charset="2"/>
                </a:rPr>
                <a:t>Complex to represent</a:t>
              </a:r>
              <a:br>
                <a:rPr lang="en-US" sz="2400" i="0" dirty="0">
                  <a:sym typeface="Symbol" panose="05050102010706020507" pitchFamily="18" charset="2"/>
                </a:rPr>
              </a:br>
              <a:r>
                <a:rPr lang="en-US" sz="2400" i="0" dirty="0">
                  <a:sym typeface="Symbol" panose="05050102010706020507" pitchFamily="18" charset="2"/>
                </a:rPr>
                <a:t>and rounding errors.</a:t>
              </a:r>
              <a:endParaRPr lang="en-US" sz="2400" i="0" dirty="0"/>
            </a:p>
          </p:txBody>
        </p:sp>
        <p:cxnSp>
          <p:nvCxnSpPr>
            <p:cNvPr id="13" name="Straight Connector 12"/>
            <p:cNvCxnSpPr/>
            <p:nvPr/>
          </p:nvCxnSpPr>
          <p:spPr bwMode="auto">
            <a:xfrm flipV="1">
              <a:off x="505691" y="1722120"/>
              <a:ext cx="2237509" cy="30480"/>
            </a:xfrm>
            <a:prstGeom prst="line">
              <a:avLst/>
            </a:prstGeom>
            <a:noFill/>
            <a:ln w="254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 bwMode="auto">
            <a:xfrm flipV="1">
              <a:off x="652549" y="2111432"/>
              <a:ext cx="3386051" cy="11084"/>
            </a:xfrm>
            <a:prstGeom prst="line">
              <a:avLst/>
            </a:prstGeom>
            <a:noFill/>
            <a:ln w="254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7" name="Group 16"/>
          <p:cNvGrpSpPr/>
          <p:nvPr/>
        </p:nvGrpSpPr>
        <p:grpSpPr>
          <a:xfrm>
            <a:off x="-76200" y="2209800"/>
            <a:ext cx="4648200" cy="1440597"/>
            <a:chOff x="-76200" y="2209800"/>
            <a:chExt cx="4648200" cy="1440597"/>
          </a:xfrm>
        </p:grpSpPr>
        <p:sp>
          <p:nvSpPr>
            <p:cNvPr id="16" name="Oval 15"/>
            <p:cNvSpPr/>
            <p:nvPr/>
          </p:nvSpPr>
          <p:spPr>
            <a:xfrm>
              <a:off x="685800" y="2209800"/>
              <a:ext cx="2971800" cy="533400"/>
            </a:xfrm>
            <a:prstGeom prst="ellipse">
              <a:avLst/>
            </a:prstGeom>
            <a:noFill/>
            <a:ln>
              <a:solidFill>
                <a:srgbClr val="FF0000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 bwMode="auto">
            <a:xfrm>
              <a:off x="-76200" y="2819400"/>
              <a:ext cx="4648200" cy="83099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square" lIns="274320" rIns="274320">
              <a:spAutoFit/>
            </a:bodyPr>
            <a:lstStyle/>
            <a:p>
              <a:pPr algn="ctr" eaLnBrk="0" hangingPunct="0">
                <a:spcBef>
                  <a:spcPts val="0"/>
                </a:spcBef>
                <a:defRPr/>
              </a:pPr>
              <a:r>
                <a:rPr lang="en-US" sz="2400" i="0" dirty="0">
                  <a:sym typeface="Symbol" panose="05050102010706020507" pitchFamily="18" charset="2"/>
                </a:rPr>
                <a:t>Sometimes used for complex math on the computers.</a:t>
              </a:r>
              <a:endParaRPr lang="en-US" sz="2400" i="0" dirty="0"/>
            </a:p>
          </p:txBody>
        </p:sp>
      </p:grpSp>
    </p:spTree>
    <p:extLst>
      <p:ext uri="{BB962C8B-B14F-4D97-AF65-F5344CB8AC3E}">
        <p14:creationId xmlns:p14="http://schemas.microsoft.com/office/powerpoint/2010/main" val="525916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19139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9174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175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pic>
        <p:nvPicPr>
          <p:cNvPr id="76" name="Picture 2" descr="http://www.codeproject.com/KB/threads/LockFree/circular_queue___conceptual-view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938" y="3171825"/>
            <a:ext cx="3598862" cy="330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Rectangle 6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76200" y="1607007"/>
            <a:ext cx="5257800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/>
            <a:r>
              <a:rPr lang="en-US" sz="2800" b="1" i="0" kern="0" dirty="0"/>
              <a:t>Limitations </a:t>
            </a:r>
            <a:br>
              <a:rPr lang="en-US" sz="2800" b="1" i="0" kern="0" dirty="0"/>
            </a:br>
            <a:r>
              <a:rPr lang="en-US" sz="2800" b="1" i="0" kern="0" dirty="0"/>
              <a:t>of an array implementation.</a:t>
            </a:r>
          </a:p>
          <a:p>
            <a:pPr lvl="1" eaLnBrk="1" hangingPunct="1"/>
            <a:r>
              <a:rPr lang="en-US" sz="2400" i="0" kern="0" dirty="0"/>
              <a:t>The maximum size must be defined a priori and cannot be changed</a:t>
            </a:r>
          </a:p>
          <a:p>
            <a:pPr marL="457200" lvl="1" indent="0" eaLnBrk="1" hangingPunct="1">
              <a:buFontTx/>
              <a:buNone/>
            </a:pPr>
            <a:r>
              <a:rPr lang="en-US" sz="2400" i="0" kern="0" dirty="0"/>
              <a:t>    </a:t>
            </a:r>
            <a:r>
              <a:rPr lang="en-US" sz="2400" i="0" kern="0" dirty="0" err="1"/>
              <a:t>ie</a:t>
            </a:r>
            <a:r>
              <a:rPr lang="en-US" sz="2400" i="0" kern="0" dirty="0"/>
              <a:t> could be too much or too little.</a:t>
            </a:r>
          </a:p>
          <a:p>
            <a:pPr lvl="1" eaLnBrk="1" hangingPunct="1"/>
            <a:r>
              <a:rPr lang="en-US" sz="2400" i="0" kern="0" dirty="0"/>
              <a:t>Trying to push a new element into a full stack causes an exception</a:t>
            </a:r>
          </a:p>
          <a:p>
            <a:pPr marL="457200" lvl="1" indent="0" eaLnBrk="1" hangingPunct="1">
              <a:buNone/>
            </a:pPr>
            <a:r>
              <a:rPr lang="en-US" sz="2400" i="0" kern="0" dirty="0"/>
              <a:t>    or you need to create a bigger</a:t>
            </a:r>
            <a:br>
              <a:rPr lang="en-US" sz="2400" i="0" kern="0" dirty="0"/>
            </a:br>
            <a:r>
              <a:rPr lang="en-US" sz="2400" i="0" kern="0" dirty="0"/>
              <a:t>    array and copy everything over.</a:t>
            </a:r>
          </a:p>
        </p:txBody>
      </p:sp>
    </p:spTree>
    <p:extLst>
      <p:ext uri="{BB962C8B-B14F-4D97-AF65-F5344CB8AC3E}">
        <p14:creationId xmlns:p14="http://schemas.microsoft.com/office/powerpoint/2010/main" val="2114354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649288"/>
            <a:ext cx="8686800" cy="440055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i="0" dirty="0"/>
              <a:t>An Implemented (Private) Data Structure: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The details need to be worked out so that operations</a:t>
            </a:r>
            <a:br>
              <a:rPr lang="en-US" sz="2800" i="0" dirty="0"/>
            </a:br>
            <a:r>
              <a:rPr lang="en-US" sz="2800" i="0" dirty="0"/>
              <a:t>are correct and efficient.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This is all hidden from the User.</a:t>
            </a:r>
          </a:p>
          <a:p>
            <a:pPr>
              <a:spcBef>
                <a:spcPct val="0"/>
              </a:spcBef>
              <a:defRPr/>
            </a:pPr>
            <a:r>
              <a:rPr lang="en-US" sz="2800" i="0" dirty="0" err="1"/>
              <a:t>Eg</a:t>
            </a:r>
            <a:r>
              <a:rPr lang="en-US" sz="2800" i="0" dirty="0"/>
              <a:t> of Private Invariants: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Bank: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Stack: </a:t>
            </a:r>
          </a:p>
          <a:p>
            <a:pPr>
              <a:spcBef>
                <a:spcPct val="0"/>
              </a:spcBef>
              <a:defRPr/>
            </a:pPr>
            <a:endParaRPr lang="en-US" sz="2800" i="0" dirty="0"/>
          </a:p>
          <a:p>
            <a:pPr>
              <a:spcBef>
                <a:spcPct val="0"/>
              </a:spcBef>
              <a:defRPr/>
            </a:pPr>
            <a:r>
              <a:rPr lang="en-US" sz="2800" i="0" dirty="0"/>
              <a:t>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/>
              <a:t>Drug Allocation Data Base: </a:t>
            </a:r>
          </a:p>
        </p:txBody>
      </p:sp>
      <p:sp>
        <p:nvSpPr>
          <p:cNvPr id="220164" name="AutoShape 4" descr="Image result for bank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20165" name="AutoShape 6" descr="Image result for bank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220166" name="AutoShape 8" descr="Image result for bank"/>
          <p:cNvSpPr>
            <a:spLocks noChangeAspect="1" noChangeArrowheads="1"/>
          </p:cNvSpPr>
          <p:nvPr/>
        </p:nvSpPr>
        <p:spPr bwMode="auto">
          <a:xfrm>
            <a:off x="492125" y="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220167" name="Picture 10" descr="http://www.ibom.biz/images/bank-building-icon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363788"/>
            <a:ext cx="10699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0168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36696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0169" name="Picture 16" descr="http://datcs.com/wp-content/uploads/2012/03/pills_doctor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0163" y="2389188"/>
            <a:ext cx="12493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0170" name="Group 36"/>
          <p:cNvGrpSpPr>
            <a:grpSpLocks/>
          </p:cNvGrpSpPr>
          <p:nvPr/>
        </p:nvGrpSpPr>
        <p:grpSpPr bwMode="auto">
          <a:xfrm>
            <a:off x="7880350" y="533400"/>
            <a:ext cx="2794000" cy="1497013"/>
            <a:chOff x="7880508" y="533400"/>
            <a:chExt cx="2794000" cy="1497308"/>
          </a:xfrm>
        </p:grpSpPr>
        <p:grpSp>
          <p:nvGrpSpPr>
            <p:cNvPr id="220209" name="Group 2"/>
            <p:cNvGrpSpPr>
              <a:grpSpLocks/>
            </p:cNvGrpSpPr>
            <p:nvPr/>
          </p:nvGrpSpPr>
          <p:grpSpPr bwMode="auto">
            <a:xfrm flipH="1">
              <a:off x="7939170" y="533400"/>
              <a:ext cx="379872" cy="1127976"/>
              <a:chOff x="864" y="465"/>
              <a:chExt cx="1046" cy="2358"/>
            </a:xfrm>
          </p:grpSpPr>
          <p:grpSp>
            <p:nvGrpSpPr>
              <p:cNvPr id="220211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20214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20216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20223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4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5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6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7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228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20229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20230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0231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0232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0233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0217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20221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20222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  <p:grpSp>
                <p:nvGrpSpPr>
                  <p:cNvPr id="220218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20219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24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  <p:sp>
                  <p:nvSpPr>
                    <p:cNvPr id="220220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3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</a:pPr>
                      <a:endParaRPr lang="en-US" altLang="en-US" sz="3000"/>
                    </a:p>
                  </p:txBody>
                </p:sp>
              </p:grpSp>
            </p:grpSp>
            <p:sp>
              <p:nvSpPr>
                <p:cNvPr id="220215" name="Oval 23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</p:grpSp>
          <p:sp>
            <p:nvSpPr>
              <p:cNvPr id="220212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13" name="Freeform 25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0210" name="Rectangle 32"/>
            <p:cNvSpPr>
              <a:spLocks noChangeArrowheads="1"/>
            </p:cNvSpPr>
            <p:nvPr/>
          </p:nvSpPr>
          <p:spPr bwMode="auto">
            <a:xfrm>
              <a:off x="7880508" y="1661376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User</a:t>
              </a:r>
              <a:endParaRPr lang="en-US" altLang="en-US" sz="1600" i="0"/>
            </a:p>
          </p:txBody>
        </p:sp>
      </p:grpSp>
      <p:grpSp>
        <p:nvGrpSpPr>
          <p:cNvPr id="220171" name="Group 35"/>
          <p:cNvGrpSpPr>
            <a:grpSpLocks/>
          </p:cNvGrpSpPr>
          <p:nvPr/>
        </p:nvGrpSpPr>
        <p:grpSpPr bwMode="auto">
          <a:xfrm>
            <a:off x="7848600" y="5383213"/>
            <a:ext cx="2794000" cy="1346200"/>
            <a:chOff x="7848600" y="5382885"/>
            <a:chExt cx="2794000" cy="1346672"/>
          </a:xfrm>
        </p:grpSpPr>
        <p:grpSp>
          <p:nvGrpSpPr>
            <p:cNvPr id="220192" name="Group 16"/>
            <p:cNvGrpSpPr>
              <a:grpSpLocks/>
            </p:cNvGrpSpPr>
            <p:nvPr/>
          </p:nvGrpSpPr>
          <p:grpSpPr bwMode="auto">
            <a:xfrm flipH="1">
              <a:off x="8246640" y="5382885"/>
              <a:ext cx="535194" cy="1156882"/>
              <a:chOff x="2013" y="2206"/>
              <a:chExt cx="493" cy="1010"/>
            </a:xfrm>
          </p:grpSpPr>
          <p:sp>
            <p:nvSpPr>
              <p:cNvPr id="220194" name="Freeform 17"/>
              <p:cNvSpPr>
                <a:spLocks/>
              </p:cNvSpPr>
              <p:nvPr/>
            </p:nvSpPr>
            <p:spPr bwMode="auto">
              <a:xfrm rot="4483878">
                <a:off x="2311" y="2439"/>
                <a:ext cx="147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195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20196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7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8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9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0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1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2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3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20204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20205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20206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20207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/>
                </a:p>
              </p:txBody>
            </p:sp>
            <p:sp>
              <p:nvSpPr>
                <p:cNvPr id="220208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220193" name="Rectangle 32"/>
            <p:cNvSpPr>
              <a:spLocks noChangeArrowheads="1"/>
            </p:cNvSpPr>
            <p:nvPr/>
          </p:nvSpPr>
          <p:spPr bwMode="auto">
            <a:xfrm>
              <a:off x="7848600" y="6360225"/>
              <a:ext cx="2794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800" i="0">
                  <a:solidFill>
                    <a:schemeClr val="accent1"/>
                  </a:solidFill>
                </a:rPr>
                <a:t>Implementer</a:t>
              </a:r>
              <a:endParaRPr lang="en-US" altLang="en-US" sz="1600" i="0"/>
            </a:p>
          </p:txBody>
        </p:sp>
      </p:grpSp>
      <p:sp>
        <p:nvSpPr>
          <p:cNvPr id="220172" name="Rectangle 5"/>
          <p:cNvSpPr>
            <a:spLocks noChangeArrowheads="1"/>
          </p:cNvSpPr>
          <p:nvPr/>
        </p:nvSpPr>
        <p:spPr bwMode="auto">
          <a:xfrm>
            <a:off x="1733550" y="2794000"/>
            <a:ext cx="31543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Charge extra fees.</a:t>
            </a:r>
          </a:p>
        </p:txBody>
      </p:sp>
      <p:sp>
        <p:nvSpPr>
          <p:cNvPr id="220173" name="Rectangle 87"/>
          <p:cNvSpPr>
            <a:spLocks noChangeArrowheads="1"/>
          </p:cNvSpPr>
          <p:nvPr/>
        </p:nvSpPr>
        <p:spPr bwMode="auto">
          <a:xfrm>
            <a:off x="1776413" y="4953000"/>
            <a:ext cx="532288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For each patient give name address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   and list of drugs.</a:t>
            </a:r>
          </a:p>
        </p:txBody>
      </p:sp>
      <p:pic>
        <p:nvPicPr>
          <p:cNvPr id="93593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0" y="3736975"/>
            <a:ext cx="3879850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0175" name="Group 727"/>
          <p:cNvGrpSpPr>
            <a:grpSpLocks/>
          </p:cNvGrpSpPr>
          <p:nvPr/>
        </p:nvGrpSpPr>
        <p:grpSpPr bwMode="auto">
          <a:xfrm>
            <a:off x="4630738" y="2311400"/>
            <a:ext cx="747712" cy="749300"/>
            <a:chOff x="1224" y="2539"/>
            <a:chExt cx="2280" cy="1785"/>
          </a:xfrm>
        </p:grpSpPr>
        <p:sp>
          <p:nvSpPr>
            <p:cNvPr id="220178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0179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0180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0185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6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7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8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9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0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1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0181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0182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3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4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220176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3736975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77" name="Rectangle 118"/>
          <p:cNvSpPr>
            <a:spLocks noChangeArrowheads="1"/>
          </p:cNvSpPr>
          <p:nvPr/>
        </p:nvSpPr>
        <p:spPr bwMode="auto">
          <a:xfrm>
            <a:off x="4452938" y="3806825"/>
            <a:ext cx="4857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or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5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5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175" y="628650"/>
            <a:ext cx="8888413" cy="1908175"/>
            <a:chOff x="2" y="396"/>
            <a:chExt cx="5599" cy="1202"/>
          </a:xfrm>
        </p:grpSpPr>
        <p:grpSp>
          <p:nvGrpSpPr>
            <p:cNvPr id="221192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221197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221205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6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1207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21198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221199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0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1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2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3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04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21193" name="Text Box 18"/>
            <p:cNvSpPr txBox="1">
              <a:spLocks noChangeArrowheads="1"/>
            </p:cNvSpPr>
            <p:nvPr/>
          </p:nvSpPr>
          <p:spPr bwMode="auto">
            <a:xfrm>
              <a:off x="1461" y="816"/>
              <a:ext cx="1757" cy="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Constructor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Constructor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221194" name="Text Box 19"/>
            <p:cNvSpPr txBox="1">
              <a:spLocks noChangeArrowheads="1"/>
            </p:cNvSpPr>
            <p:nvPr/>
          </p:nvSpPr>
          <p:spPr bwMode="auto">
            <a:xfrm>
              <a:off x="3792" y="993"/>
              <a:ext cx="180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21195" name="AutoShape 20"/>
            <p:cNvSpPr>
              <a:spLocks noChangeArrowheads="1"/>
            </p:cNvSpPr>
            <p:nvPr/>
          </p:nvSpPr>
          <p:spPr bwMode="auto">
            <a:xfrm>
              <a:off x="3264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21196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221187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70" name="Text Box 18"/>
          <p:cNvSpPr txBox="1">
            <a:spLocks noChangeArrowheads="1"/>
          </p:cNvSpPr>
          <p:nvPr/>
        </p:nvSpPr>
        <p:spPr bwMode="auto">
          <a:xfrm>
            <a:off x="2530475" y="2590800"/>
            <a:ext cx="6367463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When a user wants to construct an instance</a:t>
            </a:r>
            <a:br>
              <a:rPr lang="en-CA" altLang="en-US" sz="2800" i="0"/>
            </a:br>
            <a:r>
              <a:rPr lang="en-CA" altLang="en-US" sz="2800" i="0"/>
              <a:t>of data structure the implementer must </a:t>
            </a:r>
            <a:br>
              <a:rPr lang="en-CA" altLang="en-US" sz="2800" i="0"/>
            </a:br>
            <a:r>
              <a:rPr lang="en-CA" altLang="en-US" sz="2800" i="0"/>
              <a:t>make sure that its constructor establishes </a:t>
            </a:r>
            <a:br>
              <a:rPr lang="en-CA" altLang="en-US" sz="2800" i="0"/>
            </a:br>
            <a:r>
              <a:rPr lang="en-CA" altLang="en-US" sz="2800" i="0"/>
              <a:t>all of its loop-invariants.</a:t>
            </a:r>
            <a:endParaRPr lang="en-CA" altLang="en-US" sz="2800" i="0" baseline="-25000"/>
          </a:p>
        </p:txBody>
      </p:sp>
      <p:pic>
        <p:nvPicPr>
          <p:cNvPr id="93798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6838" y="4648200"/>
            <a:ext cx="1306512" cy="102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1190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688975"/>
            <a:ext cx="228600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" name="Text Box 18"/>
          <p:cNvSpPr txBox="1">
            <a:spLocks noChangeArrowheads="1"/>
          </p:cNvSpPr>
          <p:nvPr/>
        </p:nvSpPr>
        <p:spPr bwMode="auto">
          <a:xfrm>
            <a:off x="4217988" y="4648200"/>
            <a:ext cx="45354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Initially it contains no objects.</a:t>
            </a:r>
            <a:endParaRPr lang="en-CA" altLang="en-US" sz="2800" i="0" baseline="-25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37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37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73" grpId="0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0" name="Text Box 42"/>
          <p:cNvSpPr txBox="1">
            <a:spLocks noChangeArrowheads="1"/>
          </p:cNvSpPr>
          <p:nvPr/>
        </p:nvSpPr>
        <p:spPr bwMode="auto">
          <a:xfrm>
            <a:off x="228600" y="2438400"/>
            <a:ext cx="8986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we fly in from Mars and 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r>
              <a:rPr lang="en-CA" altLang="en-US" sz="2800" i="0">
                <a:sym typeface="Symbol" pitchFamily="18" charset="2"/>
              </a:rPr>
              <a:t>is true:</a:t>
            </a:r>
            <a:r>
              <a:rPr lang="en-CA" altLang="en-US" sz="2800" i="0"/>
              <a:t>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22220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22221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22222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22223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22225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22232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22234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235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2236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22237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38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39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40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41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42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22233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22226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22227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22230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22231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22228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29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22224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Push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304800" y="3786188"/>
            <a:ext cx="77073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the user correctly calls the Push Operation: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input is info for a new element.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304800" y="4691063"/>
            <a:ext cx="8840788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Implementer must ensure: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element is pushed on top of the stack.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63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2971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901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2113" y="4316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2218" name="Picture 7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21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8" grpId="0"/>
      <p:bldP spid="6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52400" y="87868"/>
            <a:ext cx="8938846" cy="1283732"/>
            <a:chOff x="152400" y="3962400"/>
            <a:chExt cx="8938846" cy="1283732"/>
          </a:xfrm>
        </p:grpSpPr>
        <p:pic>
          <p:nvPicPr>
            <p:cNvPr id="33794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6200" y="3962400"/>
              <a:ext cx="1068537" cy="963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96" name="Picture 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1" y="4017898"/>
              <a:ext cx="609599" cy="889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Rectangle 7"/>
            <p:cNvSpPr>
              <a:spLocks noChangeArrowheads="1"/>
            </p:cNvSpPr>
            <p:nvPr/>
          </p:nvSpPr>
          <p:spPr bwMode="auto">
            <a:xfrm>
              <a:off x="152400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>
                  <a:solidFill>
                    <a:schemeClr val="tx2"/>
                  </a:solidFill>
                </a:rPr>
                <a:t>Precondition</a:t>
              </a:r>
            </a:p>
          </p:txBody>
        </p:sp>
        <p:sp>
          <p:nvSpPr>
            <p:cNvPr id="137" name="Rectangle 7"/>
            <p:cNvSpPr>
              <a:spLocks noChangeArrowheads="1"/>
            </p:cNvSpPr>
            <p:nvPr/>
          </p:nvSpPr>
          <p:spPr bwMode="auto">
            <a:xfrm>
              <a:off x="7430721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 err="1">
                  <a:solidFill>
                    <a:schemeClr val="tx2"/>
                  </a:solidFill>
                </a:rPr>
                <a:t>Postcondition</a:t>
              </a:r>
              <a:endParaRPr lang="en-US" altLang="en-US" sz="1800" i="0" dirty="0">
                <a:solidFill>
                  <a:schemeClr val="tx2"/>
                </a:solidFill>
              </a:endParaRPr>
            </a:p>
          </p:txBody>
        </p:sp>
      </p:grpSp>
      <p:sp>
        <p:nvSpPr>
          <p:cNvPr id="138" name="Text Box 6"/>
          <p:cNvSpPr txBox="1">
            <a:spLocks noChangeArrowheads="1"/>
          </p:cNvSpPr>
          <p:nvPr/>
        </p:nvSpPr>
        <p:spPr bwMode="auto">
          <a:xfrm>
            <a:off x="3086048" y="58738"/>
            <a:ext cx="36227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i="0" dirty="0">
                <a:solidFill>
                  <a:schemeClr val="tx2"/>
                </a:solidFill>
              </a:rPr>
              <a:t>On Step At a Time</a:t>
            </a:r>
          </a:p>
        </p:txBody>
      </p:sp>
      <p:pic>
        <p:nvPicPr>
          <p:cNvPr id="140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8682" y="8534400"/>
            <a:ext cx="30480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Rectangle 140"/>
          <p:cNvSpPr>
            <a:spLocks noChangeArrowheads="1"/>
          </p:cNvSpPr>
          <p:nvPr/>
        </p:nvSpPr>
        <p:spPr bwMode="auto">
          <a:xfrm>
            <a:off x="4645025" y="10565606"/>
            <a:ext cx="841375" cy="523875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latin typeface="Tempus Sans ITC" pitchFamily="82" charset="0"/>
              </a:rPr>
              <a:t>next</a:t>
            </a:r>
            <a:endParaRPr lang="en-CA" altLang="en-US" sz="2800" dirty="0">
              <a:latin typeface="Tempus Sans ITC" pitchFamily="82" charset="0"/>
            </a:endParaRPr>
          </a:p>
        </p:txBody>
      </p:sp>
      <p:grpSp>
        <p:nvGrpSpPr>
          <p:cNvPr id="142" name="Group 141"/>
          <p:cNvGrpSpPr/>
          <p:nvPr/>
        </p:nvGrpSpPr>
        <p:grpSpPr>
          <a:xfrm>
            <a:off x="341821" y="2819400"/>
            <a:ext cx="5828507" cy="1371600"/>
            <a:chOff x="648493" y="1752600"/>
            <a:chExt cx="5828507" cy="1371600"/>
          </a:xfrm>
        </p:grpSpPr>
        <p:grpSp>
          <p:nvGrpSpPr>
            <p:cNvPr id="143" name="Group 8"/>
            <p:cNvGrpSpPr>
              <a:grpSpLocks/>
            </p:cNvGrpSpPr>
            <p:nvPr/>
          </p:nvGrpSpPr>
          <p:grpSpPr bwMode="auto">
            <a:xfrm>
              <a:off x="5486400" y="1752600"/>
              <a:ext cx="990600" cy="1371600"/>
              <a:chOff x="2065" y="1551"/>
              <a:chExt cx="1628" cy="1988"/>
            </a:xfrm>
          </p:grpSpPr>
          <p:sp>
            <p:nvSpPr>
              <p:cNvPr id="145" name="Freeform 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2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2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2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2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2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2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" name="Rounded Rectangular Callout 143"/>
            <p:cNvSpPr/>
            <p:nvPr/>
          </p:nvSpPr>
          <p:spPr bwMode="auto">
            <a:xfrm>
              <a:off x="648493" y="1828800"/>
              <a:ext cx="4773794" cy="1066800"/>
            </a:xfrm>
            <a:prstGeom prst="wedgeRoundRectCallout">
              <a:avLst>
                <a:gd name="adj1" fmla="val 60105"/>
                <a:gd name="adj2" fmla="val -17516"/>
                <a:gd name="adj3" fmla="val 16667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 implored you to not worry </a:t>
              </a:r>
              <a:br>
                <a:rPr lang="en-US" altLang="en-US" i="0" dirty="0"/>
              </a:br>
              <a:r>
                <a:rPr lang="en-US" altLang="en-US" i="0" dirty="0"/>
                <a:t>about the entire computation.</a:t>
              </a:r>
            </a:p>
          </p:txBody>
        </p:sp>
      </p:grpSp>
      <p:pic>
        <p:nvPicPr>
          <p:cNvPr id="183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003" y="4119990"/>
            <a:ext cx="2591117" cy="2591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" name="Rectangle 183"/>
          <p:cNvSpPr>
            <a:spLocks noChangeArrowheads="1"/>
          </p:cNvSpPr>
          <p:nvPr/>
        </p:nvSpPr>
        <p:spPr bwMode="auto">
          <a:xfrm>
            <a:off x="685800" y="5792583"/>
            <a:ext cx="651794" cy="400110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latin typeface="Tempus Sans ITC" pitchFamily="82" charset="0"/>
              </a:rPr>
              <a:t>next</a:t>
            </a:r>
            <a:endParaRPr lang="en-CA" altLang="en-US" sz="2000" dirty="0">
              <a:latin typeface="Tempus Sans ITC" pitchFamily="8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41821" y="1371600"/>
            <a:ext cx="8506640" cy="1612901"/>
            <a:chOff x="609600" y="1371600"/>
            <a:chExt cx="7971082" cy="1612901"/>
          </a:xfrm>
        </p:grpSpPr>
        <p:grpSp>
          <p:nvGrpSpPr>
            <p:cNvPr id="2" name="Group 1"/>
            <p:cNvGrpSpPr/>
            <p:nvPr/>
          </p:nvGrpSpPr>
          <p:grpSpPr>
            <a:xfrm>
              <a:off x="5181600" y="1371600"/>
              <a:ext cx="3399082" cy="1612901"/>
              <a:chOff x="2133600" y="2209800"/>
              <a:chExt cx="4945063" cy="2514600"/>
            </a:xfrm>
          </p:grpSpPr>
          <p:grpSp>
            <p:nvGrpSpPr>
              <p:cNvPr id="33795" name="Group 197"/>
              <p:cNvGrpSpPr>
                <a:grpSpLocks/>
              </p:cNvGrpSpPr>
              <p:nvPr/>
            </p:nvGrpSpPr>
            <p:grpSpPr bwMode="auto">
              <a:xfrm>
                <a:off x="3886200" y="3276600"/>
                <a:ext cx="1181100" cy="1447800"/>
                <a:chOff x="2448" y="2064"/>
                <a:chExt cx="744" cy="912"/>
              </a:xfrm>
            </p:grpSpPr>
            <p:sp>
              <p:nvSpPr>
                <p:cNvPr id="33922" name="Freeform 191"/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3" name="Freeform 192"/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4" name="Freeform 193"/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5" name="Freeform 194"/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6" name="Freeform 195"/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7" name="Freeform 196"/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3799" name="Picture 10" descr="na01476_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24400" y="2209800"/>
                <a:ext cx="1881188" cy="1363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3800" name="Group 190"/>
              <p:cNvGrpSpPr>
                <a:grpSpLocks/>
              </p:cNvGrpSpPr>
              <p:nvPr/>
            </p:nvGrpSpPr>
            <p:grpSpPr bwMode="auto">
              <a:xfrm flipH="1">
                <a:off x="5562600" y="3505200"/>
                <a:ext cx="1516063" cy="1141413"/>
                <a:chOff x="3744" y="2740"/>
                <a:chExt cx="955" cy="719"/>
              </a:xfrm>
            </p:grpSpPr>
            <p:sp>
              <p:nvSpPr>
                <p:cNvPr id="33857" name="Freeform 125"/>
                <p:cNvSpPr>
                  <a:spLocks/>
                </p:cNvSpPr>
                <p:nvPr/>
              </p:nvSpPr>
              <p:spPr bwMode="auto">
                <a:xfrm>
                  <a:off x="3744" y="2740"/>
                  <a:ext cx="955" cy="673"/>
                </a:xfrm>
                <a:custGeom>
                  <a:avLst/>
                  <a:gdLst>
                    <a:gd name="T0" fmla="*/ 0 w 3819"/>
                    <a:gd name="T1" fmla="*/ 0 h 2690"/>
                    <a:gd name="T2" fmla="*/ 0 w 3819"/>
                    <a:gd name="T3" fmla="*/ 0 h 2690"/>
                    <a:gd name="T4" fmla="*/ 0 w 3819"/>
                    <a:gd name="T5" fmla="*/ 0 h 2690"/>
                    <a:gd name="T6" fmla="*/ 0 w 3819"/>
                    <a:gd name="T7" fmla="*/ 0 h 2690"/>
                    <a:gd name="T8" fmla="*/ 0 w 3819"/>
                    <a:gd name="T9" fmla="*/ 0 h 2690"/>
                    <a:gd name="T10" fmla="*/ 0 w 3819"/>
                    <a:gd name="T11" fmla="*/ 0 h 2690"/>
                    <a:gd name="T12" fmla="*/ 0 w 3819"/>
                    <a:gd name="T13" fmla="*/ 0 h 2690"/>
                    <a:gd name="T14" fmla="*/ 0 w 3819"/>
                    <a:gd name="T15" fmla="*/ 0 h 2690"/>
                    <a:gd name="T16" fmla="*/ 0 w 3819"/>
                    <a:gd name="T17" fmla="*/ 0 h 2690"/>
                    <a:gd name="T18" fmla="*/ 0 w 3819"/>
                    <a:gd name="T19" fmla="*/ 0 h 2690"/>
                    <a:gd name="T20" fmla="*/ 0 w 3819"/>
                    <a:gd name="T21" fmla="*/ 0 h 2690"/>
                    <a:gd name="T22" fmla="*/ 0 w 3819"/>
                    <a:gd name="T23" fmla="*/ 0 h 2690"/>
                    <a:gd name="T24" fmla="*/ 0 w 3819"/>
                    <a:gd name="T25" fmla="*/ 0 h 2690"/>
                    <a:gd name="T26" fmla="*/ 0 w 3819"/>
                    <a:gd name="T27" fmla="*/ 0 h 2690"/>
                    <a:gd name="T28" fmla="*/ 0 w 3819"/>
                    <a:gd name="T29" fmla="*/ 0 h 2690"/>
                    <a:gd name="T30" fmla="*/ 0 w 3819"/>
                    <a:gd name="T31" fmla="*/ 0 h 2690"/>
                    <a:gd name="T32" fmla="*/ 0 w 3819"/>
                    <a:gd name="T33" fmla="*/ 0 h 2690"/>
                    <a:gd name="T34" fmla="*/ 0 w 3819"/>
                    <a:gd name="T35" fmla="*/ 0 h 2690"/>
                    <a:gd name="T36" fmla="*/ 0 w 3819"/>
                    <a:gd name="T37" fmla="*/ 0 h 2690"/>
                    <a:gd name="T38" fmla="*/ 0 w 3819"/>
                    <a:gd name="T39" fmla="*/ 0 h 2690"/>
                    <a:gd name="T40" fmla="*/ 0 w 3819"/>
                    <a:gd name="T41" fmla="*/ 0 h 2690"/>
                    <a:gd name="T42" fmla="*/ 0 w 3819"/>
                    <a:gd name="T43" fmla="*/ 0 h 2690"/>
                    <a:gd name="T44" fmla="*/ 0 w 3819"/>
                    <a:gd name="T45" fmla="*/ 0 h 2690"/>
                    <a:gd name="T46" fmla="*/ 0 w 3819"/>
                    <a:gd name="T47" fmla="*/ 0 h 2690"/>
                    <a:gd name="T48" fmla="*/ 0 w 3819"/>
                    <a:gd name="T49" fmla="*/ 0 h 2690"/>
                    <a:gd name="T50" fmla="*/ 0 w 3819"/>
                    <a:gd name="T51" fmla="*/ 0 h 2690"/>
                    <a:gd name="T52" fmla="*/ 0 w 3819"/>
                    <a:gd name="T53" fmla="*/ 0 h 2690"/>
                    <a:gd name="T54" fmla="*/ 0 w 3819"/>
                    <a:gd name="T55" fmla="*/ 0 h 2690"/>
                    <a:gd name="T56" fmla="*/ 0 w 3819"/>
                    <a:gd name="T57" fmla="*/ 0 h 2690"/>
                    <a:gd name="T58" fmla="*/ 0 w 3819"/>
                    <a:gd name="T59" fmla="*/ 0 h 2690"/>
                    <a:gd name="T60" fmla="*/ 0 w 3819"/>
                    <a:gd name="T61" fmla="*/ 0 h 2690"/>
                    <a:gd name="T62" fmla="*/ 0 w 3819"/>
                    <a:gd name="T63" fmla="*/ 0 h 2690"/>
                    <a:gd name="T64" fmla="*/ 0 w 3819"/>
                    <a:gd name="T65" fmla="*/ 0 h 269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19"/>
                    <a:gd name="T100" fmla="*/ 0 h 2690"/>
                    <a:gd name="T101" fmla="*/ 3819 w 3819"/>
                    <a:gd name="T102" fmla="*/ 2690 h 269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19" h="2690">
                      <a:moveTo>
                        <a:pt x="151" y="257"/>
                      </a:moveTo>
                      <a:lnTo>
                        <a:pt x="968" y="99"/>
                      </a:lnTo>
                      <a:lnTo>
                        <a:pt x="1791" y="111"/>
                      </a:lnTo>
                      <a:lnTo>
                        <a:pt x="2383" y="250"/>
                      </a:lnTo>
                      <a:lnTo>
                        <a:pt x="1987" y="0"/>
                      </a:lnTo>
                      <a:lnTo>
                        <a:pt x="2567" y="78"/>
                      </a:lnTo>
                      <a:lnTo>
                        <a:pt x="3344" y="567"/>
                      </a:lnTo>
                      <a:lnTo>
                        <a:pt x="3819" y="1107"/>
                      </a:lnTo>
                      <a:lnTo>
                        <a:pt x="3522" y="1113"/>
                      </a:lnTo>
                      <a:lnTo>
                        <a:pt x="3666" y="1614"/>
                      </a:lnTo>
                      <a:lnTo>
                        <a:pt x="2705" y="1120"/>
                      </a:lnTo>
                      <a:lnTo>
                        <a:pt x="2804" y="1476"/>
                      </a:lnTo>
                      <a:lnTo>
                        <a:pt x="3200" y="1833"/>
                      </a:lnTo>
                      <a:lnTo>
                        <a:pt x="2909" y="1899"/>
                      </a:lnTo>
                      <a:lnTo>
                        <a:pt x="3299" y="2123"/>
                      </a:lnTo>
                      <a:lnTo>
                        <a:pt x="3456" y="2439"/>
                      </a:lnTo>
                      <a:lnTo>
                        <a:pt x="3192" y="2485"/>
                      </a:lnTo>
                      <a:lnTo>
                        <a:pt x="2804" y="2373"/>
                      </a:lnTo>
                      <a:lnTo>
                        <a:pt x="3008" y="2597"/>
                      </a:lnTo>
                      <a:lnTo>
                        <a:pt x="2429" y="2472"/>
                      </a:lnTo>
                      <a:lnTo>
                        <a:pt x="1836" y="2400"/>
                      </a:lnTo>
                      <a:lnTo>
                        <a:pt x="2159" y="2690"/>
                      </a:lnTo>
                      <a:lnTo>
                        <a:pt x="1342" y="2676"/>
                      </a:lnTo>
                      <a:lnTo>
                        <a:pt x="263" y="2189"/>
                      </a:lnTo>
                      <a:lnTo>
                        <a:pt x="1554" y="2004"/>
                      </a:lnTo>
                      <a:lnTo>
                        <a:pt x="243" y="1647"/>
                      </a:lnTo>
                      <a:lnTo>
                        <a:pt x="566" y="1463"/>
                      </a:lnTo>
                      <a:lnTo>
                        <a:pt x="1507" y="1476"/>
                      </a:lnTo>
                      <a:lnTo>
                        <a:pt x="533" y="765"/>
                      </a:lnTo>
                      <a:lnTo>
                        <a:pt x="0" y="527"/>
                      </a:lnTo>
                      <a:lnTo>
                        <a:pt x="533" y="402"/>
                      </a:lnTo>
                      <a:lnTo>
                        <a:pt x="151" y="257"/>
                      </a:lnTo>
                      <a:close/>
                    </a:path>
                  </a:pathLst>
                </a:custGeom>
                <a:solidFill>
                  <a:srgbClr val="99DB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8" name="Freeform 126"/>
                <p:cNvSpPr>
                  <a:spLocks/>
                </p:cNvSpPr>
                <p:nvPr/>
              </p:nvSpPr>
              <p:spPr bwMode="auto">
                <a:xfrm>
                  <a:off x="4073" y="3313"/>
                  <a:ext cx="29" cy="26"/>
                </a:xfrm>
                <a:custGeom>
                  <a:avLst/>
                  <a:gdLst>
                    <a:gd name="T0" fmla="*/ 0 w 116"/>
                    <a:gd name="T1" fmla="*/ 0 h 103"/>
                    <a:gd name="T2" fmla="*/ 0 w 116"/>
                    <a:gd name="T3" fmla="*/ 0 h 103"/>
                    <a:gd name="T4" fmla="*/ 0 w 116"/>
                    <a:gd name="T5" fmla="*/ 0 h 103"/>
                    <a:gd name="T6" fmla="*/ 0 w 116"/>
                    <a:gd name="T7" fmla="*/ 0 h 103"/>
                    <a:gd name="T8" fmla="*/ 0 w 116"/>
                    <a:gd name="T9" fmla="*/ 0 h 103"/>
                    <a:gd name="T10" fmla="*/ 0 w 116"/>
                    <a:gd name="T11" fmla="*/ 0 h 103"/>
                    <a:gd name="T12" fmla="*/ 0 w 116"/>
                    <a:gd name="T13" fmla="*/ 0 h 103"/>
                    <a:gd name="T14" fmla="*/ 0 w 116"/>
                    <a:gd name="T15" fmla="*/ 0 h 103"/>
                    <a:gd name="T16" fmla="*/ 0 w 116"/>
                    <a:gd name="T17" fmla="*/ 0 h 103"/>
                    <a:gd name="T18" fmla="*/ 0 w 116"/>
                    <a:gd name="T19" fmla="*/ 0 h 103"/>
                    <a:gd name="T20" fmla="*/ 0 w 116"/>
                    <a:gd name="T21" fmla="*/ 0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03"/>
                    <a:gd name="T35" fmla="*/ 116 w 116"/>
                    <a:gd name="T36" fmla="*/ 103 h 10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03">
                      <a:moveTo>
                        <a:pt x="41" y="0"/>
                      </a:moveTo>
                      <a:lnTo>
                        <a:pt x="0" y="19"/>
                      </a:lnTo>
                      <a:lnTo>
                        <a:pt x="3" y="74"/>
                      </a:lnTo>
                      <a:lnTo>
                        <a:pt x="23" y="84"/>
                      </a:lnTo>
                      <a:lnTo>
                        <a:pt x="45" y="42"/>
                      </a:lnTo>
                      <a:lnTo>
                        <a:pt x="67" y="94"/>
                      </a:lnTo>
                      <a:lnTo>
                        <a:pt x="94" y="103"/>
                      </a:lnTo>
                      <a:lnTo>
                        <a:pt x="116" y="58"/>
                      </a:lnTo>
                      <a:lnTo>
                        <a:pt x="74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9" name="Freeform 127"/>
                <p:cNvSpPr>
                  <a:spLocks/>
                </p:cNvSpPr>
                <p:nvPr/>
              </p:nvSpPr>
              <p:spPr bwMode="auto">
                <a:xfrm>
                  <a:off x="4366" y="3302"/>
                  <a:ext cx="27" cy="31"/>
                </a:xfrm>
                <a:custGeom>
                  <a:avLst/>
                  <a:gdLst>
                    <a:gd name="T0" fmla="*/ 0 w 106"/>
                    <a:gd name="T1" fmla="*/ 0 h 126"/>
                    <a:gd name="T2" fmla="*/ 0 w 106"/>
                    <a:gd name="T3" fmla="*/ 0 h 126"/>
                    <a:gd name="T4" fmla="*/ 0 w 106"/>
                    <a:gd name="T5" fmla="*/ 0 h 126"/>
                    <a:gd name="T6" fmla="*/ 0 w 106"/>
                    <a:gd name="T7" fmla="*/ 0 h 126"/>
                    <a:gd name="T8" fmla="*/ 0 w 106"/>
                    <a:gd name="T9" fmla="*/ 0 h 126"/>
                    <a:gd name="T10" fmla="*/ 0 w 106"/>
                    <a:gd name="T11" fmla="*/ 0 h 126"/>
                    <a:gd name="T12" fmla="*/ 0 w 106"/>
                    <a:gd name="T13" fmla="*/ 0 h 1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126"/>
                    <a:gd name="T23" fmla="*/ 106 w 106"/>
                    <a:gd name="T24" fmla="*/ 126 h 1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126">
                      <a:moveTo>
                        <a:pt x="71" y="0"/>
                      </a:moveTo>
                      <a:lnTo>
                        <a:pt x="0" y="42"/>
                      </a:lnTo>
                      <a:lnTo>
                        <a:pt x="34" y="115"/>
                      </a:lnTo>
                      <a:lnTo>
                        <a:pt x="77" y="126"/>
                      </a:lnTo>
                      <a:lnTo>
                        <a:pt x="106" y="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0" name="Freeform 128"/>
                <p:cNvSpPr>
                  <a:spLocks/>
                </p:cNvSpPr>
                <p:nvPr/>
              </p:nvSpPr>
              <p:spPr bwMode="auto">
                <a:xfrm>
                  <a:off x="4493" y="3293"/>
                  <a:ext cx="19" cy="18"/>
                </a:xfrm>
                <a:custGeom>
                  <a:avLst/>
                  <a:gdLst>
                    <a:gd name="T0" fmla="*/ 0 w 77"/>
                    <a:gd name="T1" fmla="*/ 0 h 73"/>
                    <a:gd name="T2" fmla="*/ 0 w 77"/>
                    <a:gd name="T3" fmla="*/ 0 h 73"/>
                    <a:gd name="T4" fmla="*/ 0 w 77"/>
                    <a:gd name="T5" fmla="*/ 0 h 73"/>
                    <a:gd name="T6" fmla="*/ 0 w 77"/>
                    <a:gd name="T7" fmla="*/ 0 h 73"/>
                    <a:gd name="T8" fmla="*/ 0 w 77"/>
                    <a:gd name="T9" fmla="*/ 0 h 73"/>
                    <a:gd name="T10" fmla="*/ 0 w 77"/>
                    <a:gd name="T11" fmla="*/ 0 h 73"/>
                    <a:gd name="T12" fmla="*/ 0 w 77"/>
                    <a:gd name="T13" fmla="*/ 0 h 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73"/>
                    <a:gd name="T23" fmla="*/ 77 w 77"/>
                    <a:gd name="T24" fmla="*/ 73 h 7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73">
                      <a:moveTo>
                        <a:pt x="0" y="4"/>
                      </a:moveTo>
                      <a:lnTo>
                        <a:pt x="48" y="0"/>
                      </a:lnTo>
                      <a:lnTo>
                        <a:pt x="45" y="31"/>
                      </a:lnTo>
                      <a:lnTo>
                        <a:pt x="77" y="48"/>
                      </a:lnTo>
                      <a:lnTo>
                        <a:pt x="50" y="7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1" name="Freeform 129"/>
                <p:cNvSpPr>
                  <a:spLocks/>
                </p:cNvSpPr>
                <p:nvPr/>
              </p:nvSpPr>
              <p:spPr bwMode="auto">
                <a:xfrm>
                  <a:off x="4422" y="3080"/>
                  <a:ext cx="88" cy="80"/>
                </a:xfrm>
                <a:custGeom>
                  <a:avLst/>
                  <a:gdLst>
                    <a:gd name="T0" fmla="*/ 0 w 353"/>
                    <a:gd name="T1" fmla="*/ 0 h 321"/>
                    <a:gd name="T2" fmla="*/ 0 w 353"/>
                    <a:gd name="T3" fmla="*/ 0 h 321"/>
                    <a:gd name="T4" fmla="*/ 0 w 353"/>
                    <a:gd name="T5" fmla="*/ 0 h 321"/>
                    <a:gd name="T6" fmla="*/ 0 w 353"/>
                    <a:gd name="T7" fmla="*/ 0 h 321"/>
                    <a:gd name="T8" fmla="*/ 0 w 353"/>
                    <a:gd name="T9" fmla="*/ 0 h 321"/>
                    <a:gd name="T10" fmla="*/ 0 w 353"/>
                    <a:gd name="T11" fmla="*/ 0 h 321"/>
                    <a:gd name="T12" fmla="*/ 0 w 353"/>
                    <a:gd name="T13" fmla="*/ 0 h 321"/>
                    <a:gd name="T14" fmla="*/ 0 w 353"/>
                    <a:gd name="T15" fmla="*/ 0 h 321"/>
                    <a:gd name="T16" fmla="*/ 0 w 353"/>
                    <a:gd name="T17" fmla="*/ 0 h 321"/>
                    <a:gd name="T18" fmla="*/ 0 w 353"/>
                    <a:gd name="T19" fmla="*/ 0 h 321"/>
                    <a:gd name="T20" fmla="*/ 0 w 353"/>
                    <a:gd name="T21" fmla="*/ 0 h 321"/>
                    <a:gd name="T22" fmla="*/ 0 w 353"/>
                    <a:gd name="T23" fmla="*/ 0 h 3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3"/>
                    <a:gd name="T37" fmla="*/ 0 h 321"/>
                    <a:gd name="T38" fmla="*/ 353 w 353"/>
                    <a:gd name="T39" fmla="*/ 321 h 3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3" h="321">
                      <a:moveTo>
                        <a:pt x="127" y="13"/>
                      </a:moveTo>
                      <a:lnTo>
                        <a:pt x="0" y="90"/>
                      </a:lnTo>
                      <a:lnTo>
                        <a:pt x="11" y="189"/>
                      </a:lnTo>
                      <a:lnTo>
                        <a:pt x="113" y="276"/>
                      </a:lnTo>
                      <a:lnTo>
                        <a:pt x="136" y="157"/>
                      </a:lnTo>
                      <a:lnTo>
                        <a:pt x="163" y="273"/>
                      </a:lnTo>
                      <a:lnTo>
                        <a:pt x="301" y="321"/>
                      </a:lnTo>
                      <a:lnTo>
                        <a:pt x="353" y="160"/>
                      </a:lnTo>
                      <a:lnTo>
                        <a:pt x="259" y="90"/>
                      </a:lnTo>
                      <a:lnTo>
                        <a:pt x="263" y="0"/>
                      </a:lnTo>
                      <a:lnTo>
                        <a:pt x="127" y="13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2" name="Freeform 130"/>
                <p:cNvSpPr>
                  <a:spLocks/>
                </p:cNvSpPr>
                <p:nvPr/>
              </p:nvSpPr>
              <p:spPr bwMode="auto">
                <a:xfrm>
                  <a:off x="4093" y="3274"/>
                  <a:ext cx="82" cy="165"/>
                </a:xfrm>
                <a:custGeom>
                  <a:avLst/>
                  <a:gdLst>
                    <a:gd name="T0" fmla="*/ 0 w 326"/>
                    <a:gd name="T1" fmla="*/ 0 h 657"/>
                    <a:gd name="T2" fmla="*/ 0 w 326"/>
                    <a:gd name="T3" fmla="*/ 0 h 657"/>
                    <a:gd name="T4" fmla="*/ 0 w 326"/>
                    <a:gd name="T5" fmla="*/ 0 h 657"/>
                    <a:gd name="T6" fmla="*/ 0 w 326"/>
                    <a:gd name="T7" fmla="*/ 0 h 657"/>
                    <a:gd name="T8" fmla="*/ 0 w 326"/>
                    <a:gd name="T9" fmla="*/ 0 h 657"/>
                    <a:gd name="T10" fmla="*/ 0 w 326"/>
                    <a:gd name="T11" fmla="*/ 0 h 657"/>
                    <a:gd name="T12" fmla="*/ 0 w 326"/>
                    <a:gd name="T13" fmla="*/ 0 h 657"/>
                    <a:gd name="T14" fmla="*/ 0 w 326"/>
                    <a:gd name="T15" fmla="*/ 0 h 657"/>
                    <a:gd name="T16" fmla="*/ 0 w 326"/>
                    <a:gd name="T17" fmla="*/ 0 h 657"/>
                    <a:gd name="T18" fmla="*/ 0 w 326"/>
                    <a:gd name="T19" fmla="*/ 0 h 657"/>
                    <a:gd name="T20" fmla="*/ 0 w 326"/>
                    <a:gd name="T21" fmla="*/ 0 h 6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6"/>
                    <a:gd name="T34" fmla="*/ 0 h 657"/>
                    <a:gd name="T35" fmla="*/ 326 w 326"/>
                    <a:gd name="T36" fmla="*/ 657 h 6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6" h="657">
                      <a:moveTo>
                        <a:pt x="62" y="54"/>
                      </a:moveTo>
                      <a:lnTo>
                        <a:pt x="149" y="271"/>
                      </a:lnTo>
                      <a:lnTo>
                        <a:pt x="246" y="489"/>
                      </a:lnTo>
                      <a:lnTo>
                        <a:pt x="326" y="615"/>
                      </a:lnTo>
                      <a:lnTo>
                        <a:pt x="279" y="657"/>
                      </a:lnTo>
                      <a:lnTo>
                        <a:pt x="233" y="611"/>
                      </a:lnTo>
                      <a:lnTo>
                        <a:pt x="91" y="302"/>
                      </a:lnTo>
                      <a:lnTo>
                        <a:pt x="0" y="113"/>
                      </a:lnTo>
                      <a:lnTo>
                        <a:pt x="0" y="0"/>
                      </a:lnTo>
                      <a:lnTo>
                        <a:pt x="62" y="54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3" name="Freeform 131"/>
                <p:cNvSpPr>
                  <a:spLocks/>
                </p:cNvSpPr>
                <p:nvPr/>
              </p:nvSpPr>
              <p:spPr bwMode="auto">
                <a:xfrm>
                  <a:off x="4307" y="3370"/>
                  <a:ext cx="25" cy="80"/>
                </a:xfrm>
                <a:custGeom>
                  <a:avLst/>
                  <a:gdLst>
                    <a:gd name="T0" fmla="*/ 0 w 100"/>
                    <a:gd name="T1" fmla="*/ 0 h 322"/>
                    <a:gd name="T2" fmla="*/ 0 w 100"/>
                    <a:gd name="T3" fmla="*/ 0 h 322"/>
                    <a:gd name="T4" fmla="*/ 0 w 100"/>
                    <a:gd name="T5" fmla="*/ 0 h 322"/>
                    <a:gd name="T6" fmla="*/ 0 w 100"/>
                    <a:gd name="T7" fmla="*/ 0 h 322"/>
                    <a:gd name="T8" fmla="*/ 0 w 100"/>
                    <a:gd name="T9" fmla="*/ 0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0"/>
                    <a:gd name="T16" fmla="*/ 0 h 322"/>
                    <a:gd name="T17" fmla="*/ 100 w 100"/>
                    <a:gd name="T18" fmla="*/ 322 h 3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0" h="322">
                      <a:moveTo>
                        <a:pt x="0" y="0"/>
                      </a:moveTo>
                      <a:lnTo>
                        <a:pt x="100" y="273"/>
                      </a:lnTo>
                      <a:lnTo>
                        <a:pt x="62" y="3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4" name="Freeform 132"/>
                <p:cNvSpPr>
                  <a:spLocks/>
                </p:cNvSpPr>
                <p:nvPr/>
              </p:nvSpPr>
              <p:spPr bwMode="auto">
                <a:xfrm>
                  <a:off x="4375" y="3242"/>
                  <a:ext cx="93" cy="217"/>
                </a:xfrm>
                <a:custGeom>
                  <a:avLst/>
                  <a:gdLst>
                    <a:gd name="T0" fmla="*/ 0 w 373"/>
                    <a:gd name="T1" fmla="*/ 0 h 867"/>
                    <a:gd name="T2" fmla="*/ 0 w 373"/>
                    <a:gd name="T3" fmla="*/ 0 h 867"/>
                    <a:gd name="T4" fmla="*/ 0 w 373"/>
                    <a:gd name="T5" fmla="*/ 0 h 867"/>
                    <a:gd name="T6" fmla="*/ 0 w 373"/>
                    <a:gd name="T7" fmla="*/ 0 h 867"/>
                    <a:gd name="T8" fmla="*/ 0 w 373"/>
                    <a:gd name="T9" fmla="*/ 0 h 867"/>
                    <a:gd name="T10" fmla="*/ 0 w 373"/>
                    <a:gd name="T11" fmla="*/ 0 h 867"/>
                    <a:gd name="T12" fmla="*/ 0 w 373"/>
                    <a:gd name="T13" fmla="*/ 0 h 867"/>
                    <a:gd name="T14" fmla="*/ 0 w 373"/>
                    <a:gd name="T15" fmla="*/ 0 h 867"/>
                    <a:gd name="T16" fmla="*/ 0 w 373"/>
                    <a:gd name="T17" fmla="*/ 0 h 867"/>
                    <a:gd name="T18" fmla="*/ 0 w 373"/>
                    <a:gd name="T19" fmla="*/ 0 h 867"/>
                    <a:gd name="T20" fmla="*/ 0 w 373"/>
                    <a:gd name="T21" fmla="*/ 0 h 8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3"/>
                    <a:gd name="T34" fmla="*/ 0 h 867"/>
                    <a:gd name="T35" fmla="*/ 373 w 373"/>
                    <a:gd name="T36" fmla="*/ 867 h 8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3" h="867">
                      <a:moveTo>
                        <a:pt x="29" y="126"/>
                      </a:moveTo>
                      <a:lnTo>
                        <a:pt x="0" y="0"/>
                      </a:lnTo>
                      <a:lnTo>
                        <a:pt x="100" y="117"/>
                      </a:lnTo>
                      <a:lnTo>
                        <a:pt x="142" y="251"/>
                      </a:lnTo>
                      <a:lnTo>
                        <a:pt x="189" y="397"/>
                      </a:lnTo>
                      <a:lnTo>
                        <a:pt x="280" y="632"/>
                      </a:lnTo>
                      <a:lnTo>
                        <a:pt x="373" y="812"/>
                      </a:lnTo>
                      <a:lnTo>
                        <a:pt x="297" y="867"/>
                      </a:lnTo>
                      <a:lnTo>
                        <a:pt x="171" y="539"/>
                      </a:lnTo>
                      <a:lnTo>
                        <a:pt x="29" y="126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5" name="Freeform 133"/>
                <p:cNvSpPr>
                  <a:spLocks/>
                </p:cNvSpPr>
                <p:nvPr/>
              </p:nvSpPr>
              <p:spPr bwMode="auto">
                <a:xfrm>
                  <a:off x="4481" y="3265"/>
                  <a:ext cx="68" cy="163"/>
                </a:xfrm>
                <a:custGeom>
                  <a:avLst/>
                  <a:gdLst>
                    <a:gd name="T0" fmla="*/ 0 w 272"/>
                    <a:gd name="T1" fmla="*/ 0 h 653"/>
                    <a:gd name="T2" fmla="*/ 0 w 272"/>
                    <a:gd name="T3" fmla="*/ 0 h 653"/>
                    <a:gd name="T4" fmla="*/ 0 w 272"/>
                    <a:gd name="T5" fmla="*/ 0 h 653"/>
                    <a:gd name="T6" fmla="*/ 0 w 272"/>
                    <a:gd name="T7" fmla="*/ 0 h 653"/>
                    <a:gd name="T8" fmla="*/ 0 w 272"/>
                    <a:gd name="T9" fmla="*/ 0 h 653"/>
                    <a:gd name="T10" fmla="*/ 0 w 272"/>
                    <a:gd name="T11" fmla="*/ 0 h 653"/>
                    <a:gd name="T12" fmla="*/ 0 w 272"/>
                    <a:gd name="T13" fmla="*/ 0 h 653"/>
                    <a:gd name="T14" fmla="*/ 0 w 272"/>
                    <a:gd name="T15" fmla="*/ 0 h 6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2"/>
                    <a:gd name="T25" fmla="*/ 0 h 653"/>
                    <a:gd name="T26" fmla="*/ 272 w 272"/>
                    <a:gd name="T27" fmla="*/ 653 h 6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2" h="653">
                      <a:moveTo>
                        <a:pt x="13" y="0"/>
                      </a:moveTo>
                      <a:lnTo>
                        <a:pt x="64" y="109"/>
                      </a:lnTo>
                      <a:lnTo>
                        <a:pt x="109" y="255"/>
                      </a:lnTo>
                      <a:lnTo>
                        <a:pt x="272" y="607"/>
                      </a:lnTo>
                      <a:lnTo>
                        <a:pt x="213" y="653"/>
                      </a:lnTo>
                      <a:lnTo>
                        <a:pt x="0" y="8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6" name="Freeform 134"/>
                <p:cNvSpPr>
                  <a:spLocks/>
                </p:cNvSpPr>
                <p:nvPr/>
              </p:nvSpPr>
              <p:spPr bwMode="auto">
                <a:xfrm>
                  <a:off x="4501" y="3052"/>
                  <a:ext cx="149" cy="391"/>
                </a:xfrm>
                <a:custGeom>
                  <a:avLst/>
                  <a:gdLst>
                    <a:gd name="T0" fmla="*/ 0 w 598"/>
                    <a:gd name="T1" fmla="*/ 0 h 1561"/>
                    <a:gd name="T2" fmla="*/ 0 w 598"/>
                    <a:gd name="T3" fmla="*/ 0 h 1561"/>
                    <a:gd name="T4" fmla="*/ 0 w 598"/>
                    <a:gd name="T5" fmla="*/ 0 h 1561"/>
                    <a:gd name="T6" fmla="*/ 0 w 598"/>
                    <a:gd name="T7" fmla="*/ 0 h 1561"/>
                    <a:gd name="T8" fmla="*/ 0 w 598"/>
                    <a:gd name="T9" fmla="*/ 0 h 1561"/>
                    <a:gd name="T10" fmla="*/ 0 w 598"/>
                    <a:gd name="T11" fmla="*/ 0 h 1561"/>
                    <a:gd name="T12" fmla="*/ 0 w 598"/>
                    <a:gd name="T13" fmla="*/ 0 h 1561"/>
                    <a:gd name="T14" fmla="*/ 0 w 598"/>
                    <a:gd name="T15" fmla="*/ 0 h 1561"/>
                    <a:gd name="T16" fmla="*/ 0 w 598"/>
                    <a:gd name="T17" fmla="*/ 0 h 1561"/>
                    <a:gd name="T18" fmla="*/ 0 w 598"/>
                    <a:gd name="T19" fmla="*/ 0 h 1561"/>
                    <a:gd name="T20" fmla="*/ 0 w 598"/>
                    <a:gd name="T21" fmla="*/ 0 h 1561"/>
                    <a:gd name="T22" fmla="*/ 0 w 598"/>
                    <a:gd name="T23" fmla="*/ 0 h 1561"/>
                    <a:gd name="T24" fmla="*/ 0 w 598"/>
                    <a:gd name="T25" fmla="*/ 0 h 1561"/>
                    <a:gd name="T26" fmla="*/ 0 w 598"/>
                    <a:gd name="T27" fmla="*/ 0 h 1561"/>
                    <a:gd name="T28" fmla="*/ 0 w 598"/>
                    <a:gd name="T29" fmla="*/ 0 h 1561"/>
                    <a:gd name="T30" fmla="*/ 0 w 598"/>
                    <a:gd name="T31" fmla="*/ 0 h 156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8"/>
                    <a:gd name="T49" fmla="*/ 0 h 1561"/>
                    <a:gd name="T50" fmla="*/ 598 w 598"/>
                    <a:gd name="T51" fmla="*/ 1561 h 156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8" h="1561">
                      <a:moveTo>
                        <a:pt x="0" y="0"/>
                      </a:moveTo>
                      <a:lnTo>
                        <a:pt x="107" y="84"/>
                      </a:lnTo>
                      <a:lnTo>
                        <a:pt x="185" y="209"/>
                      </a:lnTo>
                      <a:lnTo>
                        <a:pt x="272" y="365"/>
                      </a:lnTo>
                      <a:lnTo>
                        <a:pt x="230" y="482"/>
                      </a:lnTo>
                      <a:lnTo>
                        <a:pt x="330" y="644"/>
                      </a:lnTo>
                      <a:lnTo>
                        <a:pt x="381" y="766"/>
                      </a:lnTo>
                      <a:lnTo>
                        <a:pt x="449" y="1007"/>
                      </a:lnTo>
                      <a:lnTo>
                        <a:pt x="539" y="1294"/>
                      </a:lnTo>
                      <a:lnTo>
                        <a:pt x="598" y="1470"/>
                      </a:lnTo>
                      <a:lnTo>
                        <a:pt x="501" y="1561"/>
                      </a:lnTo>
                      <a:lnTo>
                        <a:pt x="352" y="1465"/>
                      </a:lnTo>
                      <a:lnTo>
                        <a:pt x="142" y="469"/>
                      </a:lnTo>
                      <a:lnTo>
                        <a:pt x="50" y="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7" name="Freeform 135"/>
                <p:cNvSpPr>
                  <a:spLocks/>
                </p:cNvSpPr>
                <p:nvPr/>
              </p:nvSpPr>
              <p:spPr bwMode="auto">
                <a:xfrm>
                  <a:off x="4093" y="3290"/>
                  <a:ext cx="67" cy="145"/>
                </a:xfrm>
                <a:custGeom>
                  <a:avLst/>
                  <a:gdLst>
                    <a:gd name="T0" fmla="*/ 0 w 266"/>
                    <a:gd name="T1" fmla="*/ 0 h 579"/>
                    <a:gd name="T2" fmla="*/ 0 w 266"/>
                    <a:gd name="T3" fmla="*/ 0 h 579"/>
                    <a:gd name="T4" fmla="*/ 0 w 266"/>
                    <a:gd name="T5" fmla="*/ 0 h 579"/>
                    <a:gd name="T6" fmla="*/ 0 w 266"/>
                    <a:gd name="T7" fmla="*/ 0 h 579"/>
                    <a:gd name="T8" fmla="*/ 0 w 266"/>
                    <a:gd name="T9" fmla="*/ 0 h 579"/>
                    <a:gd name="T10" fmla="*/ 0 w 266"/>
                    <a:gd name="T11" fmla="*/ 0 h 579"/>
                    <a:gd name="T12" fmla="*/ 0 w 266"/>
                    <a:gd name="T13" fmla="*/ 0 h 579"/>
                    <a:gd name="T14" fmla="*/ 0 w 266"/>
                    <a:gd name="T15" fmla="*/ 0 h 579"/>
                    <a:gd name="T16" fmla="*/ 0 w 266"/>
                    <a:gd name="T17" fmla="*/ 0 h 579"/>
                    <a:gd name="T18" fmla="*/ 0 w 266"/>
                    <a:gd name="T19" fmla="*/ 0 h 579"/>
                    <a:gd name="T20" fmla="*/ 0 w 266"/>
                    <a:gd name="T21" fmla="*/ 0 h 579"/>
                    <a:gd name="T22" fmla="*/ 0 w 266"/>
                    <a:gd name="T23" fmla="*/ 0 h 579"/>
                    <a:gd name="T24" fmla="*/ 0 w 266"/>
                    <a:gd name="T25" fmla="*/ 0 h 579"/>
                    <a:gd name="T26" fmla="*/ 0 w 266"/>
                    <a:gd name="T27" fmla="*/ 0 h 57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66"/>
                    <a:gd name="T43" fmla="*/ 0 h 579"/>
                    <a:gd name="T44" fmla="*/ 266 w 266"/>
                    <a:gd name="T45" fmla="*/ 579 h 57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66" h="579">
                      <a:moveTo>
                        <a:pt x="31" y="0"/>
                      </a:moveTo>
                      <a:lnTo>
                        <a:pt x="104" y="105"/>
                      </a:lnTo>
                      <a:lnTo>
                        <a:pt x="114" y="234"/>
                      </a:lnTo>
                      <a:lnTo>
                        <a:pt x="164" y="330"/>
                      </a:lnTo>
                      <a:lnTo>
                        <a:pt x="206" y="455"/>
                      </a:lnTo>
                      <a:lnTo>
                        <a:pt x="260" y="521"/>
                      </a:lnTo>
                      <a:lnTo>
                        <a:pt x="266" y="579"/>
                      </a:lnTo>
                      <a:lnTo>
                        <a:pt x="222" y="575"/>
                      </a:lnTo>
                      <a:lnTo>
                        <a:pt x="143" y="383"/>
                      </a:lnTo>
                      <a:lnTo>
                        <a:pt x="50" y="178"/>
                      </a:lnTo>
                      <a:lnTo>
                        <a:pt x="0" y="66"/>
                      </a:lnTo>
                      <a:lnTo>
                        <a:pt x="26" y="6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8" name="Freeform 136"/>
                <p:cNvSpPr>
                  <a:spLocks/>
                </p:cNvSpPr>
                <p:nvPr/>
              </p:nvSpPr>
              <p:spPr bwMode="auto">
                <a:xfrm>
                  <a:off x="4313" y="3400"/>
                  <a:ext cx="14" cy="48"/>
                </a:xfrm>
                <a:custGeom>
                  <a:avLst/>
                  <a:gdLst>
                    <a:gd name="T0" fmla="*/ 0 w 57"/>
                    <a:gd name="T1" fmla="*/ 0 h 189"/>
                    <a:gd name="T2" fmla="*/ 0 w 57"/>
                    <a:gd name="T3" fmla="*/ 0 h 189"/>
                    <a:gd name="T4" fmla="*/ 0 w 57"/>
                    <a:gd name="T5" fmla="*/ 0 h 189"/>
                    <a:gd name="T6" fmla="*/ 0 w 57"/>
                    <a:gd name="T7" fmla="*/ 0 h 189"/>
                    <a:gd name="T8" fmla="*/ 0 w 57"/>
                    <a:gd name="T9" fmla="*/ 0 h 1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"/>
                    <a:gd name="T16" fmla="*/ 0 h 189"/>
                    <a:gd name="T17" fmla="*/ 57 w 57"/>
                    <a:gd name="T18" fmla="*/ 189 h 1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" h="189">
                      <a:moveTo>
                        <a:pt x="0" y="0"/>
                      </a:moveTo>
                      <a:lnTo>
                        <a:pt x="57" y="151"/>
                      </a:lnTo>
                      <a:lnTo>
                        <a:pt x="4" y="1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9" name="Freeform 137"/>
                <p:cNvSpPr>
                  <a:spLocks/>
                </p:cNvSpPr>
                <p:nvPr/>
              </p:nvSpPr>
              <p:spPr bwMode="auto">
                <a:xfrm>
                  <a:off x="4371" y="3261"/>
                  <a:ext cx="85" cy="195"/>
                </a:xfrm>
                <a:custGeom>
                  <a:avLst/>
                  <a:gdLst>
                    <a:gd name="T0" fmla="*/ 0 w 341"/>
                    <a:gd name="T1" fmla="*/ 0 h 779"/>
                    <a:gd name="T2" fmla="*/ 0 w 341"/>
                    <a:gd name="T3" fmla="*/ 0 h 779"/>
                    <a:gd name="T4" fmla="*/ 0 w 341"/>
                    <a:gd name="T5" fmla="*/ 0 h 779"/>
                    <a:gd name="T6" fmla="*/ 0 w 341"/>
                    <a:gd name="T7" fmla="*/ 0 h 779"/>
                    <a:gd name="T8" fmla="*/ 0 w 341"/>
                    <a:gd name="T9" fmla="*/ 0 h 779"/>
                    <a:gd name="T10" fmla="*/ 0 w 341"/>
                    <a:gd name="T11" fmla="*/ 0 h 779"/>
                    <a:gd name="T12" fmla="*/ 0 w 341"/>
                    <a:gd name="T13" fmla="*/ 0 h 779"/>
                    <a:gd name="T14" fmla="*/ 0 w 341"/>
                    <a:gd name="T15" fmla="*/ 0 h 779"/>
                    <a:gd name="T16" fmla="*/ 0 w 341"/>
                    <a:gd name="T17" fmla="*/ 0 h 779"/>
                    <a:gd name="T18" fmla="*/ 0 w 341"/>
                    <a:gd name="T19" fmla="*/ 0 h 779"/>
                    <a:gd name="T20" fmla="*/ 0 w 341"/>
                    <a:gd name="T21" fmla="*/ 0 h 779"/>
                    <a:gd name="T22" fmla="*/ 0 w 341"/>
                    <a:gd name="T23" fmla="*/ 0 h 779"/>
                    <a:gd name="T24" fmla="*/ 0 w 341"/>
                    <a:gd name="T25" fmla="*/ 0 h 779"/>
                    <a:gd name="T26" fmla="*/ 0 w 341"/>
                    <a:gd name="T27" fmla="*/ 0 h 779"/>
                    <a:gd name="T28" fmla="*/ 0 w 341"/>
                    <a:gd name="T29" fmla="*/ 0 h 779"/>
                    <a:gd name="T30" fmla="*/ 0 w 341"/>
                    <a:gd name="T31" fmla="*/ 0 h 779"/>
                    <a:gd name="T32" fmla="*/ 0 w 341"/>
                    <a:gd name="T33" fmla="*/ 0 h 779"/>
                    <a:gd name="T34" fmla="*/ 0 w 341"/>
                    <a:gd name="T35" fmla="*/ 0 h 779"/>
                    <a:gd name="T36" fmla="*/ 0 w 341"/>
                    <a:gd name="T37" fmla="*/ 0 h 779"/>
                    <a:gd name="T38" fmla="*/ 0 w 341"/>
                    <a:gd name="T39" fmla="*/ 0 h 77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41"/>
                    <a:gd name="T61" fmla="*/ 0 h 779"/>
                    <a:gd name="T62" fmla="*/ 341 w 341"/>
                    <a:gd name="T63" fmla="*/ 779 h 77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41" h="779">
                      <a:moveTo>
                        <a:pt x="60" y="84"/>
                      </a:moveTo>
                      <a:lnTo>
                        <a:pt x="48" y="0"/>
                      </a:lnTo>
                      <a:lnTo>
                        <a:pt x="113" y="106"/>
                      </a:lnTo>
                      <a:lnTo>
                        <a:pt x="117" y="210"/>
                      </a:lnTo>
                      <a:lnTo>
                        <a:pt x="177" y="300"/>
                      </a:lnTo>
                      <a:lnTo>
                        <a:pt x="177" y="381"/>
                      </a:lnTo>
                      <a:lnTo>
                        <a:pt x="227" y="443"/>
                      </a:lnTo>
                      <a:lnTo>
                        <a:pt x="243" y="546"/>
                      </a:lnTo>
                      <a:lnTo>
                        <a:pt x="279" y="570"/>
                      </a:lnTo>
                      <a:lnTo>
                        <a:pt x="288" y="636"/>
                      </a:lnTo>
                      <a:lnTo>
                        <a:pt x="341" y="717"/>
                      </a:lnTo>
                      <a:lnTo>
                        <a:pt x="303" y="779"/>
                      </a:lnTo>
                      <a:lnTo>
                        <a:pt x="231" y="720"/>
                      </a:lnTo>
                      <a:lnTo>
                        <a:pt x="128" y="306"/>
                      </a:lnTo>
                      <a:lnTo>
                        <a:pt x="71" y="225"/>
                      </a:lnTo>
                      <a:lnTo>
                        <a:pt x="40" y="255"/>
                      </a:lnTo>
                      <a:lnTo>
                        <a:pt x="0" y="216"/>
                      </a:lnTo>
                      <a:lnTo>
                        <a:pt x="60" y="153"/>
                      </a:ln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0" name="Freeform 138"/>
                <p:cNvSpPr>
                  <a:spLocks/>
                </p:cNvSpPr>
                <p:nvPr/>
              </p:nvSpPr>
              <p:spPr bwMode="auto">
                <a:xfrm>
                  <a:off x="4476" y="3274"/>
                  <a:ext cx="60" cy="153"/>
                </a:xfrm>
                <a:custGeom>
                  <a:avLst/>
                  <a:gdLst>
                    <a:gd name="T0" fmla="*/ 0 w 239"/>
                    <a:gd name="T1" fmla="*/ 0 h 609"/>
                    <a:gd name="T2" fmla="*/ 0 w 239"/>
                    <a:gd name="T3" fmla="*/ 0 h 609"/>
                    <a:gd name="T4" fmla="*/ 0 w 239"/>
                    <a:gd name="T5" fmla="*/ 0 h 609"/>
                    <a:gd name="T6" fmla="*/ 0 w 239"/>
                    <a:gd name="T7" fmla="*/ 0 h 609"/>
                    <a:gd name="T8" fmla="*/ 0 w 239"/>
                    <a:gd name="T9" fmla="*/ 0 h 609"/>
                    <a:gd name="T10" fmla="*/ 0 w 239"/>
                    <a:gd name="T11" fmla="*/ 0 h 609"/>
                    <a:gd name="T12" fmla="*/ 0 w 239"/>
                    <a:gd name="T13" fmla="*/ 0 h 609"/>
                    <a:gd name="T14" fmla="*/ 0 w 239"/>
                    <a:gd name="T15" fmla="*/ 0 h 609"/>
                    <a:gd name="T16" fmla="*/ 0 w 239"/>
                    <a:gd name="T17" fmla="*/ 0 h 609"/>
                    <a:gd name="T18" fmla="*/ 0 w 239"/>
                    <a:gd name="T19" fmla="*/ 0 h 609"/>
                    <a:gd name="T20" fmla="*/ 0 w 239"/>
                    <a:gd name="T21" fmla="*/ 0 h 609"/>
                    <a:gd name="T22" fmla="*/ 0 w 239"/>
                    <a:gd name="T23" fmla="*/ 0 h 609"/>
                    <a:gd name="T24" fmla="*/ 0 w 239"/>
                    <a:gd name="T25" fmla="*/ 0 h 609"/>
                    <a:gd name="T26" fmla="*/ 0 w 239"/>
                    <a:gd name="T27" fmla="*/ 0 h 609"/>
                    <a:gd name="T28" fmla="*/ 0 w 239"/>
                    <a:gd name="T29" fmla="*/ 0 h 609"/>
                    <a:gd name="T30" fmla="*/ 0 w 239"/>
                    <a:gd name="T31" fmla="*/ 0 h 60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9"/>
                    <a:gd name="T49" fmla="*/ 0 h 609"/>
                    <a:gd name="T50" fmla="*/ 239 w 239"/>
                    <a:gd name="T51" fmla="*/ 609 h 60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9" h="609">
                      <a:moveTo>
                        <a:pt x="30" y="0"/>
                      </a:moveTo>
                      <a:lnTo>
                        <a:pt x="52" y="30"/>
                      </a:lnTo>
                      <a:lnTo>
                        <a:pt x="41" y="72"/>
                      </a:lnTo>
                      <a:lnTo>
                        <a:pt x="99" y="184"/>
                      </a:lnTo>
                      <a:lnTo>
                        <a:pt x="105" y="222"/>
                      </a:lnTo>
                      <a:lnTo>
                        <a:pt x="156" y="340"/>
                      </a:lnTo>
                      <a:lnTo>
                        <a:pt x="156" y="369"/>
                      </a:lnTo>
                      <a:lnTo>
                        <a:pt x="208" y="437"/>
                      </a:lnTo>
                      <a:lnTo>
                        <a:pt x="197" y="485"/>
                      </a:lnTo>
                      <a:lnTo>
                        <a:pt x="239" y="539"/>
                      </a:lnTo>
                      <a:lnTo>
                        <a:pt x="232" y="609"/>
                      </a:lnTo>
                      <a:lnTo>
                        <a:pt x="151" y="417"/>
                      </a:lnTo>
                      <a:lnTo>
                        <a:pt x="41" y="132"/>
                      </a:lnTo>
                      <a:lnTo>
                        <a:pt x="0" y="6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1" name="Freeform 139"/>
                <p:cNvSpPr>
                  <a:spLocks/>
                </p:cNvSpPr>
                <p:nvPr/>
              </p:nvSpPr>
              <p:spPr bwMode="auto">
                <a:xfrm>
                  <a:off x="4437" y="3045"/>
                  <a:ext cx="190" cy="397"/>
                </a:xfrm>
                <a:custGeom>
                  <a:avLst/>
                  <a:gdLst>
                    <a:gd name="T0" fmla="*/ 0 w 760"/>
                    <a:gd name="T1" fmla="*/ 0 h 1588"/>
                    <a:gd name="T2" fmla="*/ 0 w 760"/>
                    <a:gd name="T3" fmla="*/ 0 h 1588"/>
                    <a:gd name="T4" fmla="*/ 0 w 760"/>
                    <a:gd name="T5" fmla="*/ 0 h 1588"/>
                    <a:gd name="T6" fmla="*/ 0 w 760"/>
                    <a:gd name="T7" fmla="*/ 0 h 1588"/>
                    <a:gd name="T8" fmla="*/ 0 w 760"/>
                    <a:gd name="T9" fmla="*/ 0 h 1588"/>
                    <a:gd name="T10" fmla="*/ 0 w 760"/>
                    <a:gd name="T11" fmla="*/ 0 h 1588"/>
                    <a:gd name="T12" fmla="*/ 0 w 760"/>
                    <a:gd name="T13" fmla="*/ 0 h 1588"/>
                    <a:gd name="T14" fmla="*/ 0 w 760"/>
                    <a:gd name="T15" fmla="*/ 0 h 1588"/>
                    <a:gd name="T16" fmla="*/ 0 w 760"/>
                    <a:gd name="T17" fmla="*/ 0 h 1588"/>
                    <a:gd name="T18" fmla="*/ 0 w 760"/>
                    <a:gd name="T19" fmla="*/ 0 h 1588"/>
                    <a:gd name="T20" fmla="*/ 0 w 760"/>
                    <a:gd name="T21" fmla="*/ 0 h 1588"/>
                    <a:gd name="T22" fmla="*/ 0 w 760"/>
                    <a:gd name="T23" fmla="*/ 0 h 1588"/>
                    <a:gd name="T24" fmla="*/ 0 w 760"/>
                    <a:gd name="T25" fmla="*/ 0 h 1588"/>
                    <a:gd name="T26" fmla="*/ 0 w 760"/>
                    <a:gd name="T27" fmla="*/ 0 h 1588"/>
                    <a:gd name="T28" fmla="*/ 0 w 760"/>
                    <a:gd name="T29" fmla="*/ 0 h 1588"/>
                    <a:gd name="T30" fmla="*/ 0 w 760"/>
                    <a:gd name="T31" fmla="*/ 0 h 1588"/>
                    <a:gd name="T32" fmla="*/ 0 w 760"/>
                    <a:gd name="T33" fmla="*/ 0 h 1588"/>
                    <a:gd name="T34" fmla="*/ 0 w 760"/>
                    <a:gd name="T35" fmla="*/ 0 h 1588"/>
                    <a:gd name="T36" fmla="*/ 0 w 760"/>
                    <a:gd name="T37" fmla="*/ 0 h 1588"/>
                    <a:gd name="T38" fmla="*/ 0 w 760"/>
                    <a:gd name="T39" fmla="*/ 0 h 1588"/>
                    <a:gd name="T40" fmla="*/ 0 w 760"/>
                    <a:gd name="T41" fmla="*/ 0 h 1588"/>
                    <a:gd name="T42" fmla="*/ 0 w 760"/>
                    <a:gd name="T43" fmla="*/ 0 h 1588"/>
                    <a:gd name="T44" fmla="*/ 0 w 760"/>
                    <a:gd name="T45" fmla="*/ 0 h 1588"/>
                    <a:gd name="T46" fmla="*/ 0 w 760"/>
                    <a:gd name="T47" fmla="*/ 0 h 1588"/>
                    <a:gd name="T48" fmla="*/ 0 w 760"/>
                    <a:gd name="T49" fmla="*/ 0 h 1588"/>
                    <a:gd name="T50" fmla="*/ 0 w 760"/>
                    <a:gd name="T51" fmla="*/ 0 h 1588"/>
                    <a:gd name="T52" fmla="*/ 0 w 760"/>
                    <a:gd name="T53" fmla="*/ 0 h 158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760"/>
                    <a:gd name="T82" fmla="*/ 0 h 1588"/>
                    <a:gd name="T83" fmla="*/ 760 w 760"/>
                    <a:gd name="T84" fmla="*/ 1588 h 158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760" h="1588">
                      <a:moveTo>
                        <a:pt x="180" y="0"/>
                      </a:moveTo>
                      <a:lnTo>
                        <a:pt x="273" y="27"/>
                      </a:lnTo>
                      <a:lnTo>
                        <a:pt x="339" y="145"/>
                      </a:lnTo>
                      <a:lnTo>
                        <a:pt x="308" y="185"/>
                      </a:lnTo>
                      <a:lnTo>
                        <a:pt x="435" y="335"/>
                      </a:lnTo>
                      <a:lnTo>
                        <a:pt x="396" y="365"/>
                      </a:lnTo>
                      <a:lnTo>
                        <a:pt x="492" y="611"/>
                      </a:lnTo>
                      <a:lnTo>
                        <a:pt x="514" y="814"/>
                      </a:lnTo>
                      <a:lnTo>
                        <a:pt x="567" y="889"/>
                      </a:lnTo>
                      <a:lnTo>
                        <a:pt x="581" y="994"/>
                      </a:lnTo>
                      <a:lnTo>
                        <a:pt x="690" y="1148"/>
                      </a:lnTo>
                      <a:lnTo>
                        <a:pt x="672" y="1297"/>
                      </a:lnTo>
                      <a:lnTo>
                        <a:pt x="760" y="1408"/>
                      </a:lnTo>
                      <a:lnTo>
                        <a:pt x="720" y="1486"/>
                      </a:lnTo>
                      <a:lnTo>
                        <a:pt x="708" y="1588"/>
                      </a:lnTo>
                      <a:lnTo>
                        <a:pt x="589" y="1500"/>
                      </a:lnTo>
                      <a:lnTo>
                        <a:pt x="540" y="1060"/>
                      </a:lnTo>
                      <a:lnTo>
                        <a:pt x="351" y="488"/>
                      </a:lnTo>
                      <a:lnTo>
                        <a:pt x="260" y="278"/>
                      </a:lnTo>
                      <a:lnTo>
                        <a:pt x="180" y="365"/>
                      </a:lnTo>
                      <a:lnTo>
                        <a:pt x="84" y="269"/>
                      </a:lnTo>
                      <a:lnTo>
                        <a:pt x="44" y="335"/>
                      </a:lnTo>
                      <a:lnTo>
                        <a:pt x="0" y="242"/>
                      </a:lnTo>
                      <a:lnTo>
                        <a:pt x="75" y="150"/>
                      </a:lnTo>
                      <a:lnTo>
                        <a:pt x="171" y="114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2" name="Freeform 140"/>
                <p:cNvSpPr>
                  <a:spLocks/>
                </p:cNvSpPr>
                <p:nvPr/>
              </p:nvSpPr>
              <p:spPr bwMode="auto">
                <a:xfrm>
                  <a:off x="4146" y="3120"/>
                  <a:ext cx="352" cy="186"/>
                </a:xfrm>
                <a:custGeom>
                  <a:avLst/>
                  <a:gdLst>
                    <a:gd name="T0" fmla="*/ 0 w 1406"/>
                    <a:gd name="T1" fmla="*/ 0 h 743"/>
                    <a:gd name="T2" fmla="*/ 0 w 1406"/>
                    <a:gd name="T3" fmla="*/ 0 h 743"/>
                    <a:gd name="T4" fmla="*/ 0 w 1406"/>
                    <a:gd name="T5" fmla="*/ 0 h 743"/>
                    <a:gd name="T6" fmla="*/ 0 w 1406"/>
                    <a:gd name="T7" fmla="*/ 0 h 743"/>
                    <a:gd name="T8" fmla="*/ 0 w 1406"/>
                    <a:gd name="T9" fmla="*/ 0 h 743"/>
                    <a:gd name="T10" fmla="*/ 0 w 1406"/>
                    <a:gd name="T11" fmla="*/ 0 h 743"/>
                    <a:gd name="T12" fmla="*/ 0 w 1406"/>
                    <a:gd name="T13" fmla="*/ 0 h 743"/>
                    <a:gd name="T14" fmla="*/ 0 w 1406"/>
                    <a:gd name="T15" fmla="*/ 0 h 743"/>
                    <a:gd name="T16" fmla="*/ 0 w 1406"/>
                    <a:gd name="T17" fmla="*/ 0 h 743"/>
                    <a:gd name="T18" fmla="*/ 0 w 1406"/>
                    <a:gd name="T19" fmla="*/ 0 h 743"/>
                    <a:gd name="T20" fmla="*/ 0 w 1406"/>
                    <a:gd name="T21" fmla="*/ 0 h 743"/>
                    <a:gd name="T22" fmla="*/ 0 w 1406"/>
                    <a:gd name="T23" fmla="*/ 0 h 743"/>
                    <a:gd name="T24" fmla="*/ 0 w 1406"/>
                    <a:gd name="T25" fmla="*/ 0 h 743"/>
                    <a:gd name="T26" fmla="*/ 0 w 1406"/>
                    <a:gd name="T27" fmla="*/ 0 h 743"/>
                    <a:gd name="T28" fmla="*/ 0 w 1406"/>
                    <a:gd name="T29" fmla="*/ 0 h 743"/>
                    <a:gd name="T30" fmla="*/ 0 w 1406"/>
                    <a:gd name="T31" fmla="*/ 0 h 743"/>
                    <a:gd name="T32" fmla="*/ 0 w 1406"/>
                    <a:gd name="T33" fmla="*/ 0 h 743"/>
                    <a:gd name="T34" fmla="*/ 0 w 1406"/>
                    <a:gd name="T35" fmla="*/ 0 h 743"/>
                    <a:gd name="T36" fmla="*/ 0 w 1406"/>
                    <a:gd name="T37" fmla="*/ 0 h 743"/>
                    <a:gd name="T38" fmla="*/ 0 w 1406"/>
                    <a:gd name="T39" fmla="*/ 0 h 743"/>
                    <a:gd name="T40" fmla="*/ 0 w 1406"/>
                    <a:gd name="T41" fmla="*/ 0 h 743"/>
                    <a:gd name="T42" fmla="*/ 0 w 1406"/>
                    <a:gd name="T43" fmla="*/ 0 h 743"/>
                    <a:gd name="T44" fmla="*/ 0 w 1406"/>
                    <a:gd name="T45" fmla="*/ 0 h 743"/>
                    <a:gd name="T46" fmla="*/ 0 w 1406"/>
                    <a:gd name="T47" fmla="*/ 0 h 743"/>
                    <a:gd name="T48" fmla="*/ 0 w 1406"/>
                    <a:gd name="T49" fmla="*/ 0 h 743"/>
                    <a:gd name="T50" fmla="*/ 0 w 1406"/>
                    <a:gd name="T51" fmla="*/ 0 h 743"/>
                    <a:gd name="T52" fmla="*/ 0 w 1406"/>
                    <a:gd name="T53" fmla="*/ 0 h 743"/>
                    <a:gd name="T54" fmla="*/ 0 w 1406"/>
                    <a:gd name="T55" fmla="*/ 0 h 743"/>
                    <a:gd name="T56" fmla="*/ 0 w 1406"/>
                    <a:gd name="T57" fmla="*/ 0 h 743"/>
                    <a:gd name="T58" fmla="*/ 0 w 1406"/>
                    <a:gd name="T59" fmla="*/ 0 h 743"/>
                    <a:gd name="T60" fmla="*/ 0 w 1406"/>
                    <a:gd name="T61" fmla="*/ 0 h 743"/>
                    <a:gd name="T62" fmla="*/ 0 w 1406"/>
                    <a:gd name="T63" fmla="*/ 0 h 743"/>
                    <a:gd name="T64" fmla="*/ 0 w 1406"/>
                    <a:gd name="T65" fmla="*/ 0 h 743"/>
                    <a:gd name="T66" fmla="*/ 0 w 1406"/>
                    <a:gd name="T67" fmla="*/ 0 h 743"/>
                    <a:gd name="T68" fmla="*/ 0 w 1406"/>
                    <a:gd name="T69" fmla="*/ 0 h 743"/>
                    <a:gd name="T70" fmla="*/ 0 w 1406"/>
                    <a:gd name="T71" fmla="*/ 0 h 743"/>
                    <a:gd name="T72" fmla="*/ 0 w 1406"/>
                    <a:gd name="T73" fmla="*/ 0 h 743"/>
                    <a:gd name="T74" fmla="*/ 0 w 1406"/>
                    <a:gd name="T75" fmla="*/ 0 h 743"/>
                    <a:gd name="T76" fmla="*/ 0 w 1406"/>
                    <a:gd name="T77" fmla="*/ 0 h 743"/>
                    <a:gd name="T78" fmla="*/ 0 w 1406"/>
                    <a:gd name="T79" fmla="*/ 0 h 743"/>
                    <a:gd name="T80" fmla="*/ 0 w 1406"/>
                    <a:gd name="T81" fmla="*/ 0 h 743"/>
                    <a:gd name="T82" fmla="*/ 0 w 1406"/>
                    <a:gd name="T83" fmla="*/ 0 h 743"/>
                    <a:gd name="T84" fmla="*/ 0 w 1406"/>
                    <a:gd name="T85" fmla="*/ 0 h 743"/>
                    <a:gd name="T86" fmla="*/ 0 w 1406"/>
                    <a:gd name="T87" fmla="*/ 0 h 743"/>
                    <a:gd name="T88" fmla="*/ 0 w 1406"/>
                    <a:gd name="T89" fmla="*/ 0 h 7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06"/>
                    <a:gd name="T136" fmla="*/ 0 h 743"/>
                    <a:gd name="T137" fmla="*/ 1406 w 1406"/>
                    <a:gd name="T138" fmla="*/ 743 h 7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06" h="743">
                      <a:moveTo>
                        <a:pt x="952" y="652"/>
                      </a:moveTo>
                      <a:lnTo>
                        <a:pt x="943" y="527"/>
                      </a:lnTo>
                      <a:lnTo>
                        <a:pt x="979" y="554"/>
                      </a:lnTo>
                      <a:lnTo>
                        <a:pt x="1045" y="697"/>
                      </a:lnTo>
                      <a:lnTo>
                        <a:pt x="1081" y="697"/>
                      </a:lnTo>
                      <a:lnTo>
                        <a:pt x="1077" y="719"/>
                      </a:lnTo>
                      <a:lnTo>
                        <a:pt x="1151" y="715"/>
                      </a:lnTo>
                      <a:lnTo>
                        <a:pt x="1138" y="743"/>
                      </a:lnTo>
                      <a:lnTo>
                        <a:pt x="1213" y="730"/>
                      </a:lnTo>
                      <a:lnTo>
                        <a:pt x="1299" y="686"/>
                      </a:lnTo>
                      <a:lnTo>
                        <a:pt x="1354" y="649"/>
                      </a:lnTo>
                      <a:lnTo>
                        <a:pt x="1351" y="583"/>
                      </a:lnTo>
                      <a:lnTo>
                        <a:pt x="1390" y="635"/>
                      </a:lnTo>
                      <a:lnTo>
                        <a:pt x="1406" y="541"/>
                      </a:lnTo>
                      <a:lnTo>
                        <a:pt x="1395" y="446"/>
                      </a:lnTo>
                      <a:lnTo>
                        <a:pt x="1378" y="469"/>
                      </a:lnTo>
                      <a:lnTo>
                        <a:pt x="1329" y="383"/>
                      </a:lnTo>
                      <a:lnTo>
                        <a:pt x="1309" y="286"/>
                      </a:lnTo>
                      <a:lnTo>
                        <a:pt x="1246" y="227"/>
                      </a:lnTo>
                      <a:lnTo>
                        <a:pt x="1270" y="312"/>
                      </a:lnTo>
                      <a:lnTo>
                        <a:pt x="1233" y="281"/>
                      </a:lnTo>
                      <a:lnTo>
                        <a:pt x="1135" y="218"/>
                      </a:lnTo>
                      <a:lnTo>
                        <a:pt x="1177" y="272"/>
                      </a:lnTo>
                      <a:lnTo>
                        <a:pt x="1054" y="209"/>
                      </a:lnTo>
                      <a:lnTo>
                        <a:pt x="997" y="206"/>
                      </a:lnTo>
                      <a:lnTo>
                        <a:pt x="922" y="129"/>
                      </a:lnTo>
                      <a:lnTo>
                        <a:pt x="927" y="180"/>
                      </a:lnTo>
                      <a:lnTo>
                        <a:pt x="841" y="119"/>
                      </a:lnTo>
                      <a:lnTo>
                        <a:pt x="760" y="86"/>
                      </a:lnTo>
                      <a:lnTo>
                        <a:pt x="798" y="167"/>
                      </a:lnTo>
                      <a:lnTo>
                        <a:pt x="732" y="146"/>
                      </a:lnTo>
                      <a:lnTo>
                        <a:pt x="679" y="66"/>
                      </a:lnTo>
                      <a:lnTo>
                        <a:pt x="673" y="101"/>
                      </a:lnTo>
                      <a:lnTo>
                        <a:pt x="626" y="64"/>
                      </a:lnTo>
                      <a:lnTo>
                        <a:pt x="444" y="24"/>
                      </a:lnTo>
                      <a:lnTo>
                        <a:pt x="470" y="57"/>
                      </a:lnTo>
                      <a:lnTo>
                        <a:pt x="334" y="30"/>
                      </a:lnTo>
                      <a:lnTo>
                        <a:pt x="281" y="0"/>
                      </a:lnTo>
                      <a:lnTo>
                        <a:pt x="343" y="75"/>
                      </a:lnTo>
                      <a:lnTo>
                        <a:pt x="178" y="24"/>
                      </a:lnTo>
                      <a:lnTo>
                        <a:pt x="64" y="59"/>
                      </a:lnTo>
                      <a:lnTo>
                        <a:pt x="154" y="80"/>
                      </a:lnTo>
                      <a:lnTo>
                        <a:pt x="0" y="137"/>
                      </a:lnTo>
                      <a:lnTo>
                        <a:pt x="952" y="65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3" name="Freeform 141"/>
                <p:cNvSpPr>
                  <a:spLocks/>
                </p:cNvSpPr>
                <p:nvPr/>
              </p:nvSpPr>
              <p:spPr bwMode="auto">
                <a:xfrm>
                  <a:off x="4028" y="3147"/>
                  <a:ext cx="94" cy="166"/>
                </a:xfrm>
                <a:custGeom>
                  <a:avLst/>
                  <a:gdLst>
                    <a:gd name="T0" fmla="*/ 0 w 374"/>
                    <a:gd name="T1" fmla="*/ 0 h 664"/>
                    <a:gd name="T2" fmla="*/ 0 w 374"/>
                    <a:gd name="T3" fmla="*/ 0 h 664"/>
                    <a:gd name="T4" fmla="*/ 0 w 374"/>
                    <a:gd name="T5" fmla="*/ 0 h 664"/>
                    <a:gd name="T6" fmla="*/ 0 w 374"/>
                    <a:gd name="T7" fmla="*/ 0 h 664"/>
                    <a:gd name="T8" fmla="*/ 0 w 374"/>
                    <a:gd name="T9" fmla="*/ 0 h 664"/>
                    <a:gd name="T10" fmla="*/ 0 w 374"/>
                    <a:gd name="T11" fmla="*/ 0 h 664"/>
                    <a:gd name="T12" fmla="*/ 0 w 374"/>
                    <a:gd name="T13" fmla="*/ 0 h 664"/>
                    <a:gd name="T14" fmla="*/ 0 w 374"/>
                    <a:gd name="T15" fmla="*/ 0 h 664"/>
                    <a:gd name="T16" fmla="*/ 0 w 374"/>
                    <a:gd name="T17" fmla="*/ 0 h 664"/>
                    <a:gd name="T18" fmla="*/ 0 w 374"/>
                    <a:gd name="T19" fmla="*/ 0 h 664"/>
                    <a:gd name="T20" fmla="*/ 0 w 374"/>
                    <a:gd name="T21" fmla="*/ 0 h 664"/>
                    <a:gd name="T22" fmla="*/ 0 w 374"/>
                    <a:gd name="T23" fmla="*/ 0 h 664"/>
                    <a:gd name="T24" fmla="*/ 0 w 374"/>
                    <a:gd name="T25" fmla="*/ 0 h 664"/>
                    <a:gd name="T26" fmla="*/ 0 w 374"/>
                    <a:gd name="T27" fmla="*/ 0 h 664"/>
                    <a:gd name="T28" fmla="*/ 0 w 374"/>
                    <a:gd name="T29" fmla="*/ 0 h 664"/>
                    <a:gd name="T30" fmla="*/ 0 w 374"/>
                    <a:gd name="T31" fmla="*/ 0 h 664"/>
                    <a:gd name="T32" fmla="*/ 0 w 374"/>
                    <a:gd name="T33" fmla="*/ 0 h 664"/>
                    <a:gd name="T34" fmla="*/ 0 w 374"/>
                    <a:gd name="T35" fmla="*/ 0 h 664"/>
                    <a:gd name="T36" fmla="*/ 0 w 374"/>
                    <a:gd name="T37" fmla="*/ 0 h 664"/>
                    <a:gd name="T38" fmla="*/ 0 w 374"/>
                    <a:gd name="T39" fmla="*/ 0 h 664"/>
                    <a:gd name="T40" fmla="*/ 0 w 374"/>
                    <a:gd name="T41" fmla="*/ 0 h 6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4"/>
                    <a:gd name="T64" fmla="*/ 0 h 664"/>
                    <a:gd name="T65" fmla="*/ 374 w 374"/>
                    <a:gd name="T66" fmla="*/ 664 h 6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4" h="664">
                      <a:moveTo>
                        <a:pt x="194" y="643"/>
                      </a:moveTo>
                      <a:lnTo>
                        <a:pt x="80" y="620"/>
                      </a:lnTo>
                      <a:lnTo>
                        <a:pt x="128" y="575"/>
                      </a:lnTo>
                      <a:lnTo>
                        <a:pt x="0" y="511"/>
                      </a:lnTo>
                      <a:lnTo>
                        <a:pt x="173" y="475"/>
                      </a:lnTo>
                      <a:lnTo>
                        <a:pt x="132" y="237"/>
                      </a:lnTo>
                      <a:lnTo>
                        <a:pt x="194" y="110"/>
                      </a:lnTo>
                      <a:lnTo>
                        <a:pt x="159" y="0"/>
                      </a:lnTo>
                      <a:lnTo>
                        <a:pt x="251" y="79"/>
                      </a:lnTo>
                      <a:lnTo>
                        <a:pt x="273" y="21"/>
                      </a:lnTo>
                      <a:lnTo>
                        <a:pt x="291" y="171"/>
                      </a:lnTo>
                      <a:lnTo>
                        <a:pt x="330" y="171"/>
                      </a:lnTo>
                      <a:lnTo>
                        <a:pt x="296" y="317"/>
                      </a:lnTo>
                      <a:lnTo>
                        <a:pt x="339" y="320"/>
                      </a:lnTo>
                      <a:lnTo>
                        <a:pt x="344" y="461"/>
                      </a:lnTo>
                      <a:lnTo>
                        <a:pt x="374" y="664"/>
                      </a:lnTo>
                      <a:lnTo>
                        <a:pt x="282" y="532"/>
                      </a:lnTo>
                      <a:lnTo>
                        <a:pt x="287" y="602"/>
                      </a:lnTo>
                      <a:lnTo>
                        <a:pt x="260" y="659"/>
                      </a:lnTo>
                      <a:lnTo>
                        <a:pt x="194" y="6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4" name="Freeform 142"/>
                <p:cNvSpPr>
                  <a:spLocks/>
                </p:cNvSpPr>
                <p:nvPr/>
              </p:nvSpPr>
              <p:spPr bwMode="auto">
                <a:xfrm>
                  <a:off x="3913" y="2798"/>
                  <a:ext cx="617" cy="302"/>
                </a:xfrm>
                <a:custGeom>
                  <a:avLst/>
                  <a:gdLst>
                    <a:gd name="T0" fmla="*/ 0 w 2469"/>
                    <a:gd name="T1" fmla="*/ 0 h 1208"/>
                    <a:gd name="T2" fmla="*/ 0 w 2469"/>
                    <a:gd name="T3" fmla="*/ 0 h 1208"/>
                    <a:gd name="T4" fmla="*/ 0 w 2469"/>
                    <a:gd name="T5" fmla="*/ 0 h 1208"/>
                    <a:gd name="T6" fmla="*/ 0 w 2469"/>
                    <a:gd name="T7" fmla="*/ 0 h 1208"/>
                    <a:gd name="T8" fmla="*/ 0 w 2469"/>
                    <a:gd name="T9" fmla="*/ 0 h 1208"/>
                    <a:gd name="T10" fmla="*/ 0 w 2469"/>
                    <a:gd name="T11" fmla="*/ 0 h 1208"/>
                    <a:gd name="T12" fmla="*/ 0 w 2469"/>
                    <a:gd name="T13" fmla="*/ 0 h 1208"/>
                    <a:gd name="T14" fmla="*/ 0 w 2469"/>
                    <a:gd name="T15" fmla="*/ 0 h 1208"/>
                    <a:gd name="T16" fmla="*/ 0 w 2469"/>
                    <a:gd name="T17" fmla="*/ 0 h 1208"/>
                    <a:gd name="T18" fmla="*/ 0 w 2469"/>
                    <a:gd name="T19" fmla="*/ 0 h 1208"/>
                    <a:gd name="T20" fmla="*/ 0 w 2469"/>
                    <a:gd name="T21" fmla="*/ 0 h 1208"/>
                    <a:gd name="T22" fmla="*/ 0 w 2469"/>
                    <a:gd name="T23" fmla="*/ 0 h 1208"/>
                    <a:gd name="T24" fmla="*/ 0 w 2469"/>
                    <a:gd name="T25" fmla="*/ 0 h 1208"/>
                    <a:gd name="T26" fmla="*/ 0 w 2469"/>
                    <a:gd name="T27" fmla="*/ 0 h 1208"/>
                    <a:gd name="T28" fmla="*/ 0 w 2469"/>
                    <a:gd name="T29" fmla="*/ 0 h 1208"/>
                    <a:gd name="T30" fmla="*/ 0 w 2469"/>
                    <a:gd name="T31" fmla="*/ 0 h 1208"/>
                    <a:gd name="T32" fmla="*/ 0 w 2469"/>
                    <a:gd name="T33" fmla="*/ 0 h 1208"/>
                    <a:gd name="T34" fmla="*/ 0 w 2469"/>
                    <a:gd name="T35" fmla="*/ 0 h 1208"/>
                    <a:gd name="T36" fmla="*/ 0 w 2469"/>
                    <a:gd name="T37" fmla="*/ 0 h 1208"/>
                    <a:gd name="T38" fmla="*/ 0 w 2469"/>
                    <a:gd name="T39" fmla="*/ 0 h 1208"/>
                    <a:gd name="T40" fmla="*/ 0 w 2469"/>
                    <a:gd name="T41" fmla="*/ 0 h 1208"/>
                    <a:gd name="T42" fmla="*/ 0 w 2469"/>
                    <a:gd name="T43" fmla="*/ 0 h 1208"/>
                    <a:gd name="T44" fmla="*/ 0 w 2469"/>
                    <a:gd name="T45" fmla="*/ 0 h 1208"/>
                    <a:gd name="T46" fmla="*/ 0 w 2469"/>
                    <a:gd name="T47" fmla="*/ 0 h 1208"/>
                    <a:gd name="T48" fmla="*/ 0 w 2469"/>
                    <a:gd name="T49" fmla="*/ 0 h 1208"/>
                    <a:gd name="T50" fmla="*/ 0 w 2469"/>
                    <a:gd name="T51" fmla="*/ 0 h 1208"/>
                    <a:gd name="T52" fmla="*/ 0 w 2469"/>
                    <a:gd name="T53" fmla="*/ 0 h 1208"/>
                    <a:gd name="T54" fmla="*/ 0 w 2469"/>
                    <a:gd name="T55" fmla="*/ 0 h 1208"/>
                    <a:gd name="T56" fmla="*/ 0 w 2469"/>
                    <a:gd name="T57" fmla="*/ 0 h 1208"/>
                    <a:gd name="T58" fmla="*/ 0 w 2469"/>
                    <a:gd name="T59" fmla="*/ 0 h 1208"/>
                    <a:gd name="T60" fmla="*/ 0 w 2469"/>
                    <a:gd name="T61" fmla="*/ 0 h 1208"/>
                    <a:gd name="T62" fmla="*/ 0 w 2469"/>
                    <a:gd name="T63" fmla="*/ 0 h 12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69"/>
                    <a:gd name="T97" fmla="*/ 0 h 1208"/>
                    <a:gd name="T98" fmla="*/ 2469 w 2469"/>
                    <a:gd name="T99" fmla="*/ 1208 h 12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69" h="1208">
                      <a:moveTo>
                        <a:pt x="2469" y="1112"/>
                      </a:moveTo>
                      <a:lnTo>
                        <a:pt x="2434" y="861"/>
                      </a:lnTo>
                      <a:lnTo>
                        <a:pt x="2380" y="893"/>
                      </a:lnTo>
                      <a:lnTo>
                        <a:pt x="2284" y="615"/>
                      </a:lnTo>
                      <a:lnTo>
                        <a:pt x="2266" y="704"/>
                      </a:lnTo>
                      <a:lnTo>
                        <a:pt x="2113" y="483"/>
                      </a:lnTo>
                      <a:lnTo>
                        <a:pt x="1845" y="272"/>
                      </a:lnTo>
                      <a:lnTo>
                        <a:pt x="1972" y="438"/>
                      </a:lnTo>
                      <a:lnTo>
                        <a:pt x="1687" y="206"/>
                      </a:lnTo>
                      <a:lnTo>
                        <a:pt x="1678" y="258"/>
                      </a:lnTo>
                      <a:lnTo>
                        <a:pt x="1519" y="180"/>
                      </a:lnTo>
                      <a:lnTo>
                        <a:pt x="1264" y="0"/>
                      </a:lnTo>
                      <a:lnTo>
                        <a:pt x="1278" y="126"/>
                      </a:lnTo>
                      <a:lnTo>
                        <a:pt x="988" y="109"/>
                      </a:lnTo>
                      <a:lnTo>
                        <a:pt x="658" y="57"/>
                      </a:lnTo>
                      <a:lnTo>
                        <a:pt x="715" y="153"/>
                      </a:lnTo>
                      <a:lnTo>
                        <a:pt x="443" y="91"/>
                      </a:lnTo>
                      <a:lnTo>
                        <a:pt x="514" y="158"/>
                      </a:lnTo>
                      <a:lnTo>
                        <a:pt x="280" y="162"/>
                      </a:lnTo>
                      <a:lnTo>
                        <a:pt x="0" y="223"/>
                      </a:lnTo>
                      <a:lnTo>
                        <a:pt x="360" y="321"/>
                      </a:lnTo>
                      <a:lnTo>
                        <a:pt x="1788" y="787"/>
                      </a:lnTo>
                      <a:lnTo>
                        <a:pt x="1951" y="1064"/>
                      </a:lnTo>
                      <a:lnTo>
                        <a:pt x="1756" y="1174"/>
                      </a:lnTo>
                      <a:lnTo>
                        <a:pt x="1933" y="1174"/>
                      </a:lnTo>
                      <a:lnTo>
                        <a:pt x="1954" y="1208"/>
                      </a:lnTo>
                      <a:lnTo>
                        <a:pt x="2200" y="1112"/>
                      </a:lnTo>
                      <a:lnTo>
                        <a:pt x="2332" y="1121"/>
                      </a:lnTo>
                      <a:lnTo>
                        <a:pt x="2271" y="989"/>
                      </a:lnTo>
                      <a:lnTo>
                        <a:pt x="2363" y="989"/>
                      </a:lnTo>
                      <a:lnTo>
                        <a:pt x="2469" y="111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5" name="Freeform 143"/>
                <p:cNvSpPr>
                  <a:spLocks/>
                </p:cNvSpPr>
                <p:nvPr/>
              </p:nvSpPr>
              <p:spPr bwMode="auto">
                <a:xfrm>
                  <a:off x="3843" y="2813"/>
                  <a:ext cx="633" cy="297"/>
                </a:xfrm>
                <a:custGeom>
                  <a:avLst/>
                  <a:gdLst>
                    <a:gd name="T0" fmla="*/ 0 w 2536"/>
                    <a:gd name="T1" fmla="*/ 0 h 1191"/>
                    <a:gd name="T2" fmla="*/ 0 w 2536"/>
                    <a:gd name="T3" fmla="*/ 0 h 1191"/>
                    <a:gd name="T4" fmla="*/ 0 w 2536"/>
                    <a:gd name="T5" fmla="*/ 0 h 1191"/>
                    <a:gd name="T6" fmla="*/ 0 w 2536"/>
                    <a:gd name="T7" fmla="*/ 0 h 1191"/>
                    <a:gd name="T8" fmla="*/ 0 w 2536"/>
                    <a:gd name="T9" fmla="*/ 0 h 1191"/>
                    <a:gd name="T10" fmla="*/ 0 w 2536"/>
                    <a:gd name="T11" fmla="*/ 0 h 1191"/>
                    <a:gd name="T12" fmla="*/ 0 w 2536"/>
                    <a:gd name="T13" fmla="*/ 0 h 1191"/>
                    <a:gd name="T14" fmla="*/ 0 w 2536"/>
                    <a:gd name="T15" fmla="*/ 0 h 1191"/>
                    <a:gd name="T16" fmla="*/ 0 w 2536"/>
                    <a:gd name="T17" fmla="*/ 0 h 1191"/>
                    <a:gd name="T18" fmla="*/ 0 w 2536"/>
                    <a:gd name="T19" fmla="*/ 0 h 1191"/>
                    <a:gd name="T20" fmla="*/ 0 w 2536"/>
                    <a:gd name="T21" fmla="*/ 0 h 1191"/>
                    <a:gd name="T22" fmla="*/ 0 w 2536"/>
                    <a:gd name="T23" fmla="*/ 0 h 1191"/>
                    <a:gd name="T24" fmla="*/ 0 w 2536"/>
                    <a:gd name="T25" fmla="*/ 0 h 1191"/>
                    <a:gd name="T26" fmla="*/ 0 w 2536"/>
                    <a:gd name="T27" fmla="*/ 0 h 1191"/>
                    <a:gd name="T28" fmla="*/ 0 w 2536"/>
                    <a:gd name="T29" fmla="*/ 0 h 1191"/>
                    <a:gd name="T30" fmla="*/ 0 w 2536"/>
                    <a:gd name="T31" fmla="*/ 0 h 1191"/>
                    <a:gd name="T32" fmla="*/ 0 w 2536"/>
                    <a:gd name="T33" fmla="*/ 0 h 1191"/>
                    <a:gd name="T34" fmla="*/ 0 w 2536"/>
                    <a:gd name="T35" fmla="*/ 0 h 1191"/>
                    <a:gd name="T36" fmla="*/ 0 w 2536"/>
                    <a:gd name="T37" fmla="*/ 0 h 1191"/>
                    <a:gd name="T38" fmla="*/ 0 w 2536"/>
                    <a:gd name="T39" fmla="*/ 0 h 1191"/>
                    <a:gd name="T40" fmla="*/ 0 w 2536"/>
                    <a:gd name="T41" fmla="*/ 0 h 1191"/>
                    <a:gd name="T42" fmla="*/ 0 w 2536"/>
                    <a:gd name="T43" fmla="*/ 0 h 1191"/>
                    <a:gd name="T44" fmla="*/ 0 w 2536"/>
                    <a:gd name="T45" fmla="*/ 0 h 1191"/>
                    <a:gd name="T46" fmla="*/ 0 w 2536"/>
                    <a:gd name="T47" fmla="*/ 0 h 1191"/>
                    <a:gd name="T48" fmla="*/ 0 w 2536"/>
                    <a:gd name="T49" fmla="*/ 0 h 1191"/>
                    <a:gd name="T50" fmla="*/ 0 w 2536"/>
                    <a:gd name="T51" fmla="*/ 0 h 1191"/>
                    <a:gd name="T52" fmla="*/ 0 w 2536"/>
                    <a:gd name="T53" fmla="*/ 0 h 1191"/>
                    <a:gd name="T54" fmla="*/ 0 w 2536"/>
                    <a:gd name="T55" fmla="*/ 0 h 1191"/>
                    <a:gd name="T56" fmla="*/ 0 w 2536"/>
                    <a:gd name="T57" fmla="*/ 0 h 1191"/>
                    <a:gd name="T58" fmla="*/ 0 w 2536"/>
                    <a:gd name="T59" fmla="*/ 0 h 1191"/>
                    <a:gd name="T60" fmla="*/ 0 w 2536"/>
                    <a:gd name="T61" fmla="*/ 0 h 1191"/>
                    <a:gd name="T62" fmla="*/ 0 w 2536"/>
                    <a:gd name="T63" fmla="*/ 0 h 1191"/>
                    <a:gd name="T64" fmla="*/ 0 w 2536"/>
                    <a:gd name="T65" fmla="*/ 0 h 1191"/>
                    <a:gd name="T66" fmla="*/ 0 w 2536"/>
                    <a:gd name="T67" fmla="*/ 0 h 1191"/>
                    <a:gd name="T68" fmla="*/ 0 w 2536"/>
                    <a:gd name="T69" fmla="*/ 0 h 1191"/>
                    <a:gd name="T70" fmla="*/ 0 w 2536"/>
                    <a:gd name="T71" fmla="*/ 0 h 1191"/>
                    <a:gd name="T72" fmla="*/ 0 w 2536"/>
                    <a:gd name="T73" fmla="*/ 0 h 1191"/>
                    <a:gd name="T74" fmla="*/ 0 w 2536"/>
                    <a:gd name="T75" fmla="*/ 0 h 1191"/>
                    <a:gd name="T76" fmla="*/ 0 w 2536"/>
                    <a:gd name="T77" fmla="*/ 0 h 1191"/>
                    <a:gd name="T78" fmla="*/ 0 w 2536"/>
                    <a:gd name="T79" fmla="*/ 0 h 1191"/>
                    <a:gd name="T80" fmla="*/ 0 w 2536"/>
                    <a:gd name="T81" fmla="*/ 0 h 1191"/>
                    <a:gd name="T82" fmla="*/ 0 w 2536"/>
                    <a:gd name="T83" fmla="*/ 0 h 1191"/>
                    <a:gd name="T84" fmla="*/ 0 w 2536"/>
                    <a:gd name="T85" fmla="*/ 0 h 1191"/>
                    <a:gd name="T86" fmla="*/ 0 w 2536"/>
                    <a:gd name="T87" fmla="*/ 0 h 1191"/>
                    <a:gd name="T88" fmla="*/ 0 w 2536"/>
                    <a:gd name="T89" fmla="*/ 0 h 1191"/>
                    <a:gd name="T90" fmla="*/ 0 w 2536"/>
                    <a:gd name="T91" fmla="*/ 0 h 1191"/>
                    <a:gd name="T92" fmla="*/ 0 w 2536"/>
                    <a:gd name="T93" fmla="*/ 0 h 1191"/>
                    <a:gd name="T94" fmla="*/ 0 w 2536"/>
                    <a:gd name="T95" fmla="*/ 0 h 1191"/>
                    <a:gd name="T96" fmla="*/ 0 w 2536"/>
                    <a:gd name="T97" fmla="*/ 0 h 1191"/>
                    <a:gd name="T98" fmla="*/ 0 w 2536"/>
                    <a:gd name="T99" fmla="*/ 0 h 1191"/>
                    <a:gd name="T100" fmla="*/ 0 w 2536"/>
                    <a:gd name="T101" fmla="*/ 0 h 1191"/>
                    <a:gd name="T102" fmla="*/ 0 w 2536"/>
                    <a:gd name="T103" fmla="*/ 0 h 1191"/>
                    <a:gd name="T104" fmla="*/ 0 w 2536"/>
                    <a:gd name="T105" fmla="*/ 0 h 1191"/>
                    <a:gd name="T106" fmla="*/ 0 w 2536"/>
                    <a:gd name="T107" fmla="*/ 0 h 1191"/>
                    <a:gd name="T108" fmla="*/ 0 w 2536"/>
                    <a:gd name="T109" fmla="*/ 0 h 1191"/>
                    <a:gd name="T110" fmla="*/ 0 w 2536"/>
                    <a:gd name="T111" fmla="*/ 0 h 1191"/>
                    <a:gd name="T112" fmla="*/ 0 w 2536"/>
                    <a:gd name="T113" fmla="*/ 0 h 1191"/>
                    <a:gd name="T114" fmla="*/ 0 w 2536"/>
                    <a:gd name="T115" fmla="*/ 0 h 1191"/>
                    <a:gd name="T116" fmla="*/ 0 w 2536"/>
                    <a:gd name="T117" fmla="*/ 0 h 11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6"/>
                    <a:gd name="T178" fmla="*/ 0 h 1191"/>
                    <a:gd name="T179" fmla="*/ 2536 w 2536"/>
                    <a:gd name="T180" fmla="*/ 1191 h 11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6" h="1191">
                      <a:moveTo>
                        <a:pt x="1999" y="257"/>
                      </a:moveTo>
                      <a:lnTo>
                        <a:pt x="1838" y="172"/>
                      </a:lnTo>
                      <a:lnTo>
                        <a:pt x="1634" y="0"/>
                      </a:lnTo>
                      <a:lnTo>
                        <a:pt x="1621" y="126"/>
                      </a:lnTo>
                      <a:lnTo>
                        <a:pt x="1314" y="16"/>
                      </a:lnTo>
                      <a:lnTo>
                        <a:pt x="1007" y="20"/>
                      </a:lnTo>
                      <a:lnTo>
                        <a:pt x="1234" y="134"/>
                      </a:lnTo>
                      <a:lnTo>
                        <a:pt x="1006" y="143"/>
                      </a:lnTo>
                      <a:lnTo>
                        <a:pt x="742" y="126"/>
                      </a:lnTo>
                      <a:lnTo>
                        <a:pt x="840" y="200"/>
                      </a:lnTo>
                      <a:lnTo>
                        <a:pt x="603" y="139"/>
                      </a:lnTo>
                      <a:lnTo>
                        <a:pt x="361" y="205"/>
                      </a:lnTo>
                      <a:lnTo>
                        <a:pt x="553" y="263"/>
                      </a:lnTo>
                      <a:lnTo>
                        <a:pt x="241" y="451"/>
                      </a:lnTo>
                      <a:lnTo>
                        <a:pt x="466" y="460"/>
                      </a:lnTo>
                      <a:lnTo>
                        <a:pt x="290" y="491"/>
                      </a:lnTo>
                      <a:lnTo>
                        <a:pt x="558" y="548"/>
                      </a:lnTo>
                      <a:lnTo>
                        <a:pt x="348" y="548"/>
                      </a:lnTo>
                      <a:lnTo>
                        <a:pt x="430" y="610"/>
                      </a:lnTo>
                      <a:lnTo>
                        <a:pt x="168" y="575"/>
                      </a:lnTo>
                      <a:lnTo>
                        <a:pt x="0" y="619"/>
                      </a:lnTo>
                      <a:lnTo>
                        <a:pt x="154" y="689"/>
                      </a:lnTo>
                      <a:lnTo>
                        <a:pt x="45" y="724"/>
                      </a:lnTo>
                      <a:lnTo>
                        <a:pt x="343" y="764"/>
                      </a:lnTo>
                      <a:lnTo>
                        <a:pt x="123" y="821"/>
                      </a:lnTo>
                      <a:lnTo>
                        <a:pt x="286" y="860"/>
                      </a:lnTo>
                      <a:lnTo>
                        <a:pt x="541" y="852"/>
                      </a:lnTo>
                      <a:lnTo>
                        <a:pt x="378" y="944"/>
                      </a:lnTo>
                      <a:lnTo>
                        <a:pt x="694" y="931"/>
                      </a:lnTo>
                      <a:lnTo>
                        <a:pt x="514" y="970"/>
                      </a:lnTo>
                      <a:lnTo>
                        <a:pt x="742" y="1006"/>
                      </a:lnTo>
                      <a:lnTo>
                        <a:pt x="616" y="1050"/>
                      </a:lnTo>
                      <a:lnTo>
                        <a:pt x="879" y="1059"/>
                      </a:lnTo>
                      <a:lnTo>
                        <a:pt x="835" y="1120"/>
                      </a:lnTo>
                      <a:lnTo>
                        <a:pt x="1059" y="1093"/>
                      </a:lnTo>
                      <a:lnTo>
                        <a:pt x="1226" y="1086"/>
                      </a:lnTo>
                      <a:lnTo>
                        <a:pt x="1116" y="1147"/>
                      </a:lnTo>
                      <a:lnTo>
                        <a:pt x="1446" y="1143"/>
                      </a:lnTo>
                      <a:lnTo>
                        <a:pt x="1345" y="1191"/>
                      </a:lnTo>
                      <a:lnTo>
                        <a:pt x="1792" y="1168"/>
                      </a:lnTo>
                      <a:lnTo>
                        <a:pt x="2188" y="1050"/>
                      </a:lnTo>
                      <a:lnTo>
                        <a:pt x="2531" y="1050"/>
                      </a:lnTo>
                      <a:lnTo>
                        <a:pt x="2298" y="869"/>
                      </a:lnTo>
                      <a:lnTo>
                        <a:pt x="2434" y="865"/>
                      </a:lnTo>
                      <a:lnTo>
                        <a:pt x="2324" y="746"/>
                      </a:lnTo>
                      <a:lnTo>
                        <a:pt x="2536" y="799"/>
                      </a:lnTo>
                      <a:lnTo>
                        <a:pt x="2329" y="592"/>
                      </a:lnTo>
                      <a:lnTo>
                        <a:pt x="2316" y="685"/>
                      </a:lnTo>
                      <a:lnTo>
                        <a:pt x="2038" y="526"/>
                      </a:lnTo>
                      <a:lnTo>
                        <a:pt x="1758" y="451"/>
                      </a:lnTo>
                      <a:lnTo>
                        <a:pt x="1525" y="412"/>
                      </a:lnTo>
                      <a:lnTo>
                        <a:pt x="1657" y="377"/>
                      </a:lnTo>
                      <a:lnTo>
                        <a:pt x="1546" y="311"/>
                      </a:lnTo>
                      <a:lnTo>
                        <a:pt x="1669" y="298"/>
                      </a:lnTo>
                      <a:lnTo>
                        <a:pt x="1824" y="323"/>
                      </a:lnTo>
                      <a:lnTo>
                        <a:pt x="1894" y="284"/>
                      </a:lnTo>
                      <a:lnTo>
                        <a:pt x="2109" y="359"/>
                      </a:lnTo>
                      <a:lnTo>
                        <a:pt x="1999" y="257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6" name="Freeform 144"/>
                <p:cNvSpPr>
                  <a:spLocks/>
                </p:cNvSpPr>
                <p:nvPr/>
              </p:nvSpPr>
              <p:spPr bwMode="auto">
                <a:xfrm>
                  <a:off x="3864" y="3125"/>
                  <a:ext cx="106" cy="111"/>
                </a:xfrm>
                <a:custGeom>
                  <a:avLst/>
                  <a:gdLst>
                    <a:gd name="T0" fmla="*/ 0 w 424"/>
                    <a:gd name="T1" fmla="*/ 0 h 446"/>
                    <a:gd name="T2" fmla="*/ 0 w 424"/>
                    <a:gd name="T3" fmla="*/ 0 h 446"/>
                    <a:gd name="T4" fmla="*/ 0 w 424"/>
                    <a:gd name="T5" fmla="*/ 0 h 446"/>
                    <a:gd name="T6" fmla="*/ 0 w 424"/>
                    <a:gd name="T7" fmla="*/ 0 h 446"/>
                    <a:gd name="T8" fmla="*/ 0 w 424"/>
                    <a:gd name="T9" fmla="*/ 0 h 446"/>
                    <a:gd name="T10" fmla="*/ 0 w 424"/>
                    <a:gd name="T11" fmla="*/ 0 h 446"/>
                    <a:gd name="T12" fmla="*/ 0 w 424"/>
                    <a:gd name="T13" fmla="*/ 0 h 446"/>
                    <a:gd name="T14" fmla="*/ 0 w 424"/>
                    <a:gd name="T15" fmla="*/ 0 h 446"/>
                    <a:gd name="T16" fmla="*/ 0 w 424"/>
                    <a:gd name="T17" fmla="*/ 0 h 446"/>
                    <a:gd name="T18" fmla="*/ 0 w 424"/>
                    <a:gd name="T19" fmla="*/ 0 h 446"/>
                    <a:gd name="T20" fmla="*/ 0 w 424"/>
                    <a:gd name="T21" fmla="*/ 0 h 446"/>
                    <a:gd name="T22" fmla="*/ 0 w 424"/>
                    <a:gd name="T23" fmla="*/ 0 h 446"/>
                    <a:gd name="T24" fmla="*/ 0 w 424"/>
                    <a:gd name="T25" fmla="*/ 0 h 446"/>
                    <a:gd name="T26" fmla="*/ 0 w 424"/>
                    <a:gd name="T27" fmla="*/ 0 h 446"/>
                    <a:gd name="T28" fmla="*/ 0 w 424"/>
                    <a:gd name="T29" fmla="*/ 0 h 446"/>
                    <a:gd name="T30" fmla="*/ 0 w 424"/>
                    <a:gd name="T31" fmla="*/ 0 h 446"/>
                    <a:gd name="T32" fmla="*/ 0 w 424"/>
                    <a:gd name="T33" fmla="*/ 0 h 446"/>
                    <a:gd name="T34" fmla="*/ 0 w 424"/>
                    <a:gd name="T35" fmla="*/ 0 h 446"/>
                    <a:gd name="T36" fmla="*/ 0 w 424"/>
                    <a:gd name="T37" fmla="*/ 0 h 446"/>
                    <a:gd name="T38" fmla="*/ 0 w 424"/>
                    <a:gd name="T39" fmla="*/ 0 h 446"/>
                    <a:gd name="T40" fmla="*/ 0 w 424"/>
                    <a:gd name="T41" fmla="*/ 0 h 4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4"/>
                    <a:gd name="T64" fmla="*/ 0 h 446"/>
                    <a:gd name="T65" fmla="*/ 424 w 424"/>
                    <a:gd name="T66" fmla="*/ 446 h 4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4" h="446">
                      <a:moveTo>
                        <a:pt x="309" y="18"/>
                      </a:moveTo>
                      <a:lnTo>
                        <a:pt x="114" y="0"/>
                      </a:lnTo>
                      <a:lnTo>
                        <a:pt x="207" y="72"/>
                      </a:lnTo>
                      <a:lnTo>
                        <a:pt x="101" y="61"/>
                      </a:lnTo>
                      <a:lnTo>
                        <a:pt x="186" y="114"/>
                      </a:lnTo>
                      <a:lnTo>
                        <a:pt x="46" y="112"/>
                      </a:lnTo>
                      <a:lnTo>
                        <a:pt x="119" y="165"/>
                      </a:lnTo>
                      <a:lnTo>
                        <a:pt x="0" y="185"/>
                      </a:lnTo>
                      <a:lnTo>
                        <a:pt x="156" y="266"/>
                      </a:lnTo>
                      <a:lnTo>
                        <a:pt x="114" y="294"/>
                      </a:lnTo>
                      <a:lnTo>
                        <a:pt x="330" y="341"/>
                      </a:lnTo>
                      <a:lnTo>
                        <a:pt x="200" y="332"/>
                      </a:lnTo>
                      <a:lnTo>
                        <a:pt x="53" y="341"/>
                      </a:lnTo>
                      <a:lnTo>
                        <a:pt x="138" y="383"/>
                      </a:lnTo>
                      <a:lnTo>
                        <a:pt x="24" y="422"/>
                      </a:lnTo>
                      <a:lnTo>
                        <a:pt x="237" y="446"/>
                      </a:lnTo>
                      <a:lnTo>
                        <a:pt x="416" y="351"/>
                      </a:lnTo>
                      <a:lnTo>
                        <a:pt x="317" y="189"/>
                      </a:lnTo>
                      <a:lnTo>
                        <a:pt x="424" y="171"/>
                      </a:lnTo>
                      <a:lnTo>
                        <a:pt x="309" y="1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7" name="Freeform 145"/>
                <p:cNvSpPr>
                  <a:spLocks/>
                </p:cNvSpPr>
                <p:nvPr/>
              </p:nvSpPr>
              <p:spPr bwMode="auto">
                <a:xfrm>
                  <a:off x="3968" y="3110"/>
                  <a:ext cx="130" cy="152"/>
                </a:xfrm>
                <a:custGeom>
                  <a:avLst/>
                  <a:gdLst>
                    <a:gd name="T0" fmla="*/ 0 w 516"/>
                    <a:gd name="T1" fmla="*/ 0 h 605"/>
                    <a:gd name="T2" fmla="*/ 0 w 516"/>
                    <a:gd name="T3" fmla="*/ 0 h 605"/>
                    <a:gd name="T4" fmla="*/ 0 w 516"/>
                    <a:gd name="T5" fmla="*/ 0 h 605"/>
                    <a:gd name="T6" fmla="*/ 0 w 516"/>
                    <a:gd name="T7" fmla="*/ 0 h 605"/>
                    <a:gd name="T8" fmla="*/ 0 w 516"/>
                    <a:gd name="T9" fmla="*/ 0 h 605"/>
                    <a:gd name="T10" fmla="*/ 0 w 516"/>
                    <a:gd name="T11" fmla="*/ 0 h 605"/>
                    <a:gd name="T12" fmla="*/ 0 w 516"/>
                    <a:gd name="T13" fmla="*/ 0 h 605"/>
                    <a:gd name="T14" fmla="*/ 0 w 516"/>
                    <a:gd name="T15" fmla="*/ 0 h 605"/>
                    <a:gd name="T16" fmla="*/ 0 w 516"/>
                    <a:gd name="T17" fmla="*/ 0 h 605"/>
                    <a:gd name="T18" fmla="*/ 0 w 516"/>
                    <a:gd name="T19" fmla="*/ 0 h 605"/>
                    <a:gd name="T20" fmla="*/ 0 w 516"/>
                    <a:gd name="T21" fmla="*/ 0 h 605"/>
                    <a:gd name="T22" fmla="*/ 0 w 516"/>
                    <a:gd name="T23" fmla="*/ 0 h 605"/>
                    <a:gd name="T24" fmla="*/ 0 w 516"/>
                    <a:gd name="T25" fmla="*/ 0 h 605"/>
                    <a:gd name="T26" fmla="*/ 0 w 516"/>
                    <a:gd name="T27" fmla="*/ 0 h 605"/>
                    <a:gd name="T28" fmla="*/ 0 w 516"/>
                    <a:gd name="T29" fmla="*/ 0 h 605"/>
                    <a:gd name="T30" fmla="*/ 0 w 516"/>
                    <a:gd name="T31" fmla="*/ 0 h 605"/>
                    <a:gd name="T32" fmla="*/ 0 w 516"/>
                    <a:gd name="T33" fmla="*/ 0 h 605"/>
                    <a:gd name="T34" fmla="*/ 0 w 516"/>
                    <a:gd name="T35" fmla="*/ 0 h 605"/>
                    <a:gd name="T36" fmla="*/ 0 w 516"/>
                    <a:gd name="T37" fmla="*/ 0 h 605"/>
                    <a:gd name="T38" fmla="*/ 0 w 516"/>
                    <a:gd name="T39" fmla="*/ 0 h 605"/>
                    <a:gd name="T40" fmla="*/ 0 w 516"/>
                    <a:gd name="T41" fmla="*/ 0 h 605"/>
                    <a:gd name="T42" fmla="*/ 0 w 516"/>
                    <a:gd name="T43" fmla="*/ 0 h 605"/>
                    <a:gd name="T44" fmla="*/ 0 w 516"/>
                    <a:gd name="T45" fmla="*/ 0 h 605"/>
                    <a:gd name="T46" fmla="*/ 0 w 516"/>
                    <a:gd name="T47" fmla="*/ 0 h 6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6"/>
                    <a:gd name="T73" fmla="*/ 0 h 605"/>
                    <a:gd name="T74" fmla="*/ 516 w 516"/>
                    <a:gd name="T75" fmla="*/ 605 h 6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6" h="605">
                      <a:moveTo>
                        <a:pt x="507" y="408"/>
                      </a:moveTo>
                      <a:lnTo>
                        <a:pt x="516" y="270"/>
                      </a:lnTo>
                      <a:lnTo>
                        <a:pt x="492" y="325"/>
                      </a:lnTo>
                      <a:lnTo>
                        <a:pt x="483" y="224"/>
                      </a:lnTo>
                      <a:lnTo>
                        <a:pt x="340" y="60"/>
                      </a:lnTo>
                      <a:lnTo>
                        <a:pt x="375" y="174"/>
                      </a:lnTo>
                      <a:lnTo>
                        <a:pt x="328" y="127"/>
                      </a:lnTo>
                      <a:lnTo>
                        <a:pt x="199" y="28"/>
                      </a:lnTo>
                      <a:lnTo>
                        <a:pt x="270" y="123"/>
                      </a:lnTo>
                      <a:lnTo>
                        <a:pt x="193" y="99"/>
                      </a:lnTo>
                      <a:lnTo>
                        <a:pt x="99" y="0"/>
                      </a:lnTo>
                      <a:lnTo>
                        <a:pt x="205" y="193"/>
                      </a:lnTo>
                      <a:lnTo>
                        <a:pt x="37" y="186"/>
                      </a:lnTo>
                      <a:lnTo>
                        <a:pt x="72" y="259"/>
                      </a:lnTo>
                      <a:lnTo>
                        <a:pt x="0" y="336"/>
                      </a:lnTo>
                      <a:lnTo>
                        <a:pt x="129" y="432"/>
                      </a:lnTo>
                      <a:lnTo>
                        <a:pt x="105" y="507"/>
                      </a:lnTo>
                      <a:lnTo>
                        <a:pt x="309" y="605"/>
                      </a:lnTo>
                      <a:lnTo>
                        <a:pt x="489" y="569"/>
                      </a:lnTo>
                      <a:lnTo>
                        <a:pt x="423" y="413"/>
                      </a:lnTo>
                      <a:lnTo>
                        <a:pt x="474" y="462"/>
                      </a:lnTo>
                      <a:lnTo>
                        <a:pt x="430" y="336"/>
                      </a:lnTo>
                      <a:lnTo>
                        <a:pt x="507" y="40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8" name="Freeform 146"/>
                <p:cNvSpPr>
                  <a:spLocks/>
                </p:cNvSpPr>
                <p:nvPr/>
              </p:nvSpPr>
              <p:spPr bwMode="auto">
                <a:xfrm>
                  <a:off x="4145" y="3288"/>
                  <a:ext cx="146" cy="68"/>
                </a:xfrm>
                <a:custGeom>
                  <a:avLst/>
                  <a:gdLst>
                    <a:gd name="T0" fmla="*/ 0 w 586"/>
                    <a:gd name="T1" fmla="*/ 0 h 273"/>
                    <a:gd name="T2" fmla="*/ 0 w 586"/>
                    <a:gd name="T3" fmla="*/ 0 h 273"/>
                    <a:gd name="T4" fmla="*/ 0 w 586"/>
                    <a:gd name="T5" fmla="*/ 0 h 273"/>
                    <a:gd name="T6" fmla="*/ 0 w 586"/>
                    <a:gd name="T7" fmla="*/ 0 h 273"/>
                    <a:gd name="T8" fmla="*/ 0 w 586"/>
                    <a:gd name="T9" fmla="*/ 0 h 273"/>
                    <a:gd name="T10" fmla="*/ 0 w 586"/>
                    <a:gd name="T11" fmla="*/ 0 h 273"/>
                    <a:gd name="T12" fmla="*/ 0 w 586"/>
                    <a:gd name="T13" fmla="*/ 0 h 273"/>
                    <a:gd name="T14" fmla="*/ 0 w 586"/>
                    <a:gd name="T15" fmla="*/ 0 h 273"/>
                    <a:gd name="T16" fmla="*/ 0 w 586"/>
                    <a:gd name="T17" fmla="*/ 0 h 273"/>
                    <a:gd name="T18" fmla="*/ 0 w 586"/>
                    <a:gd name="T19" fmla="*/ 0 h 273"/>
                    <a:gd name="T20" fmla="*/ 0 w 586"/>
                    <a:gd name="T21" fmla="*/ 0 h 273"/>
                    <a:gd name="T22" fmla="*/ 0 w 586"/>
                    <a:gd name="T23" fmla="*/ 0 h 273"/>
                    <a:gd name="T24" fmla="*/ 0 w 586"/>
                    <a:gd name="T25" fmla="*/ 0 h 273"/>
                    <a:gd name="T26" fmla="*/ 0 w 586"/>
                    <a:gd name="T27" fmla="*/ 0 h 273"/>
                    <a:gd name="T28" fmla="*/ 0 w 586"/>
                    <a:gd name="T29" fmla="*/ 0 h 273"/>
                    <a:gd name="T30" fmla="*/ 0 w 586"/>
                    <a:gd name="T31" fmla="*/ 0 h 273"/>
                    <a:gd name="T32" fmla="*/ 0 w 586"/>
                    <a:gd name="T33" fmla="*/ 0 h 273"/>
                    <a:gd name="T34" fmla="*/ 0 w 586"/>
                    <a:gd name="T35" fmla="*/ 0 h 273"/>
                    <a:gd name="T36" fmla="*/ 0 w 586"/>
                    <a:gd name="T37" fmla="*/ 0 h 273"/>
                    <a:gd name="T38" fmla="*/ 0 w 586"/>
                    <a:gd name="T39" fmla="*/ 0 h 273"/>
                    <a:gd name="T40" fmla="*/ 0 w 586"/>
                    <a:gd name="T41" fmla="*/ 0 h 273"/>
                    <a:gd name="T42" fmla="*/ 0 w 586"/>
                    <a:gd name="T43" fmla="*/ 0 h 273"/>
                    <a:gd name="T44" fmla="*/ 0 w 586"/>
                    <a:gd name="T45" fmla="*/ 0 h 273"/>
                    <a:gd name="T46" fmla="*/ 0 w 586"/>
                    <a:gd name="T47" fmla="*/ 0 h 273"/>
                    <a:gd name="T48" fmla="*/ 0 w 586"/>
                    <a:gd name="T49" fmla="*/ 0 h 2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86"/>
                    <a:gd name="T76" fmla="*/ 0 h 273"/>
                    <a:gd name="T77" fmla="*/ 586 w 586"/>
                    <a:gd name="T78" fmla="*/ 273 h 27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86" h="273">
                      <a:moveTo>
                        <a:pt x="586" y="222"/>
                      </a:moveTo>
                      <a:lnTo>
                        <a:pt x="538" y="136"/>
                      </a:lnTo>
                      <a:lnTo>
                        <a:pt x="417" y="28"/>
                      </a:lnTo>
                      <a:lnTo>
                        <a:pt x="301" y="0"/>
                      </a:lnTo>
                      <a:lnTo>
                        <a:pt x="336" y="28"/>
                      </a:lnTo>
                      <a:lnTo>
                        <a:pt x="241" y="7"/>
                      </a:lnTo>
                      <a:lnTo>
                        <a:pt x="180" y="24"/>
                      </a:lnTo>
                      <a:lnTo>
                        <a:pt x="74" y="18"/>
                      </a:lnTo>
                      <a:lnTo>
                        <a:pt x="160" y="69"/>
                      </a:lnTo>
                      <a:lnTo>
                        <a:pt x="55" y="64"/>
                      </a:lnTo>
                      <a:lnTo>
                        <a:pt x="108" y="90"/>
                      </a:lnTo>
                      <a:lnTo>
                        <a:pt x="0" y="111"/>
                      </a:lnTo>
                      <a:lnTo>
                        <a:pt x="114" y="135"/>
                      </a:lnTo>
                      <a:lnTo>
                        <a:pt x="13" y="151"/>
                      </a:lnTo>
                      <a:lnTo>
                        <a:pt x="103" y="174"/>
                      </a:lnTo>
                      <a:lnTo>
                        <a:pt x="57" y="187"/>
                      </a:lnTo>
                      <a:lnTo>
                        <a:pt x="153" y="218"/>
                      </a:lnTo>
                      <a:lnTo>
                        <a:pt x="90" y="235"/>
                      </a:lnTo>
                      <a:lnTo>
                        <a:pt x="285" y="231"/>
                      </a:lnTo>
                      <a:lnTo>
                        <a:pt x="186" y="253"/>
                      </a:lnTo>
                      <a:lnTo>
                        <a:pt x="274" y="273"/>
                      </a:lnTo>
                      <a:lnTo>
                        <a:pt x="403" y="240"/>
                      </a:lnTo>
                      <a:lnTo>
                        <a:pt x="534" y="202"/>
                      </a:lnTo>
                      <a:lnTo>
                        <a:pt x="586" y="222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9" name="Freeform 147"/>
                <p:cNvSpPr>
                  <a:spLocks/>
                </p:cNvSpPr>
                <p:nvPr/>
              </p:nvSpPr>
              <p:spPr bwMode="auto">
                <a:xfrm>
                  <a:off x="4218" y="3354"/>
                  <a:ext cx="64" cy="24"/>
                </a:xfrm>
                <a:custGeom>
                  <a:avLst/>
                  <a:gdLst>
                    <a:gd name="T0" fmla="*/ 0 w 257"/>
                    <a:gd name="T1" fmla="*/ 0 h 96"/>
                    <a:gd name="T2" fmla="*/ 0 w 257"/>
                    <a:gd name="T3" fmla="*/ 0 h 96"/>
                    <a:gd name="T4" fmla="*/ 0 w 257"/>
                    <a:gd name="T5" fmla="*/ 0 h 96"/>
                    <a:gd name="T6" fmla="*/ 0 w 257"/>
                    <a:gd name="T7" fmla="*/ 0 h 96"/>
                    <a:gd name="T8" fmla="*/ 0 w 257"/>
                    <a:gd name="T9" fmla="*/ 0 h 96"/>
                    <a:gd name="T10" fmla="*/ 0 w 257"/>
                    <a:gd name="T11" fmla="*/ 0 h 96"/>
                    <a:gd name="T12" fmla="*/ 0 w 257"/>
                    <a:gd name="T13" fmla="*/ 0 h 96"/>
                    <a:gd name="T14" fmla="*/ 0 w 257"/>
                    <a:gd name="T15" fmla="*/ 0 h 96"/>
                    <a:gd name="T16" fmla="*/ 0 w 257"/>
                    <a:gd name="T17" fmla="*/ 0 h 96"/>
                    <a:gd name="T18" fmla="*/ 0 w 257"/>
                    <a:gd name="T19" fmla="*/ 0 h 96"/>
                    <a:gd name="T20" fmla="*/ 0 w 257"/>
                    <a:gd name="T21" fmla="*/ 0 h 96"/>
                    <a:gd name="T22" fmla="*/ 0 w 257"/>
                    <a:gd name="T23" fmla="*/ 0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7"/>
                    <a:gd name="T37" fmla="*/ 0 h 96"/>
                    <a:gd name="T38" fmla="*/ 257 w 257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7" h="96">
                      <a:moveTo>
                        <a:pt x="257" y="39"/>
                      </a:moveTo>
                      <a:lnTo>
                        <a:pt x="186" y="0"/>
                      </a:lnTo>
                      <a:lnTo>
                        <a:pt x="94" y="3"/>
                      </a:lnTo>
                      <a:lnTo>
                        <a:pt x="132" y="29"/>
                      </a:lnTo>
                      <a:lnTo>
                        <a:pt x="29" y="24"/>
                      </a:lnTo>
                      <a:lnTo>
                        <a:pt x="68" y="44"/>
                      </a:lnTo>
                      <a:lnTo>
                        <a:pt x="0" y="63"/>
                      </a:lnTo>
                      <a:lnTo>
                        <a:pt x="96" y="71"/>
                      </a:lnTo>
                      <a:lnTo>
                        <a:pt x="59" y="96"/>
                      </a:lnTo>
                      <a:lnTo>
                        <a:pt x="217" y="63"/>
                      </a:lnTo>
                      <a:lnTo>
                        <a:pt x="257" y="39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0" name="Freeform 148"/>
                <p:cNvSpPr>
                  <a:spLocks/>
                </p:cNvSpPr>
                <p:nvPr/>
              </p:nvSpPr>
              <p:spPr bwMode="auto">
                <a:xfrm>
                  <a:off x="4338" y="3149"/>
                  <a:ext cx="143" cy="136"/>
                </a:xfrm>
                <a:custGeom>
                  <a:avLst/>
                  <a:gdLst>
                    <a:gd name="T0" fmla="*/ 0 w 574"/>
                    <a:gd name="T1" fmla="*/ 0 h 546"/>
                    <a:gd name="T2" fmla="*/ 0 w 574"/>
                    <a:gd name="T3" fmla="*/ 0 h 546"/>
                    <a:gd name="T4" fmla="*/ 0 w 574"/>
                    <a:gd name="T5" fmla="*/ 0 h 546"/>
                    <a:gd name="T6" fmla="*/ 0 w 574"/>
                    <a:gd name="T7" fmla="*/ 0 h 546"/>
                    <a:gd name="T8" fmla="*/ 0 w 574"/>
                    <a:gd name="T9" fmla="*/ 0 h 546"/>
                    <a:gd name="T10" fmla="*/ 0 w 574"/>
                    <a:gd name="T11" fmla="*/ 0 h 546"/>
                    <a:gd name="T12" fmla="*/ 0 w 574"/>
                    <a:gd name="T13" fmla="*/ 0 h 546"/>
                    <a:gd name="T14" fmla="*/ 0 w 574"/>
                    <a:gd name="T15" fmla="*/ 0 h 546"/>
                    <a:gd name="T16" fmla="*/ 0 w 574"/>
                    <a:gd name="T17" fmla="*/ 0 h 546"/>
                    <a:gd name="T18" fmla="*/ 0 w 574"/>
                    <a:gd name="T19" fmla="*/ 0 h 546"/>
                    <a:gd name="T20" fmla="*/ 0 w 574"/>
                    <a:gd name="T21" fmla="*/ 0 h 546"/>
                    <a:gd name="T22" fmla="*/ 0 w 574"/>
                    <a:gd name="T23" fmla="*/ 0 h 546"/>
                    <a:gd name="T24" fmla="*/ 0 w 574"/>
                    <a:gd name="T25" fmla="*/ 0 h 546"/>
                    <a:gd name="T26" fmla="*/ 0 w 574"/>
                    <a:gd name="T27" fmla="*/ 0 h 546"/>
                    <a:gd name="T28" fmla="*/ 0 w 574"/>
                    <a:gd name="T29" fmla="*/ 0 h 546"/>
                    <a:gd name="T30" fmla="*/ 0 w 574"/>
                    <a:gd name="T31" fmla="*/ 0 h 546"/>
                    <a:gd name="T32" fmla="*/ 0 w 574"/>
                    <a:gd name="T33" fmla="*/ 0 h 546"/>
                    <a:gd name="T34" fmla="*/ 0 w 574"/>
                    <a:gd name="T35" fmla="*/ 0 h 546"/>
                    <a:gd name="T36" fmla="*/ 0 w 574"/>
                    <a:gd name="T37" fmla="*/ 0 h 546"/>
                    <a:gd name="T38" fmla="*/ 0 w 574"/>
                    <a:gd name="T39" fmla="*/ 0 h 546"/>
                    <a:gd name="T40" fmla="*/ 0 w 574"/>
                    <a:gd name="T41" fmla="*/ 0 h 546"/>
                    <a:gd name="T42" fmla="*/ 0 w 574"/>
                    <a:gd name="T43" fmla="*/ 0 h 5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74"/>
                    <a:gd name="T67" fmla="*/ 0 h 546"/>
                    <a:gd name="T68" fmla="*/ 574 w 574"/>
                    <a:gd name="T69" fmla="*/ 546 h 54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74" h="546">
                      <a:moveTo>
                        <a:pt x="45" y="0"/>
                      </a:moveTo>
                      <a:lnTo>
                        <a:pt x="192" y="104"/>
                      </a:lnTo>
                      <a:lnTo>
                        <a:pt x="407" y="172"/>
                      </a:lnTo>
                      <a:lnTo>
                        <a:pt x="359" y="177"/>
                      </a:lnTo>
                      <a:lnTo>
                        <a:pt x="372" y="216"/>
                      </a:lnTo>
                      <a:lnTo>
                        <a:pt x="236" y="159"/>
                      </a:lnTo>
                      <a:lnTo>
                        <a:pt x="279" y="201"/>
                      </a:lnTo>
                      <a:lnTo>
                        <a:pt x="212" y="207"/>
                      </a:lnTo>
                      <a:lnTo>
                        <a:pt x="390" y="262"/>
                      </a:lnTo>
                      <a:lnTo>
                        <a:pt x="333" y="279"/>
                      </a:lnTo>
                      <a:lnTo>
                        <a:pt x="475" y="337"/>
                      </a:lnTo>
                      <a:lnTo>
                        <a:pt x="435" y="366"/>
                      </a:lnTo>
                      <a:lnTo>
                        <a:pt x="486" y="387"/>
                      </a:lnTo>
                      <a:lnTo>
                        <a:pt x="498" y="368"/>
                      </a:lnTo>
                      <a:lnTo>
                        <a:pt x="570" y="447"/>
                      </a:lnTo>
                      <a:lnTo>
                        <a:pt x="574" y="546"/>
                      </a:lnTo>
                      <a:lnTo>
                        <a:pt x="286" y="503"/>
                      </a:lnTo>
                      <a:lnTo>
                        <a:pt x="139" y="231"/>
                      </a:lnTo>
                      <a:lnTo>
                        <a:pt x="0" y="63"/>
                      </a:lnTo>
                      <a:lnTo>
                        <a:pt x="89" y="8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1" name="Freeform 149"/>
                <p:cNvSpPr>
                  <a:spLocks/>
                </p:cNvSpPr>
                <p:nvPr/>
              </p:nvSpPr>
              <p:spPr bwMode="auto">
                <a:xfrm>
                  <a:off x="4152" y="3132"/>
                  <a:ext cx="237" cy="178"/>
                </a:xfrm>
                <a:custGeom>
                  <a:avLst/>
                  <a:gdLst>
                    <a:gd name="T0" fmla="*/ 0 w 948"/>
                    <a:gd name="T1" fmla="*/ 0 h 713"/>
                    <a:gd name="T2" fmla="*/ 0 w 948"/>
                    <a:gd name="T3" fmla="*/ 0 h 713"/>
                    <a:gd name="T4" fmla="*/ 0 w 948"/>
                    <a:gd name="T5" fmla="*/ 0 h 713"/>
                    <a:gd name="T6" fmla="*/ 0 w 948"/>
                    <a:gd name="T7" fmla="*/ 0 h 713"/>
                    <a:gd name="T8" fmla="*/ 0 w 948"/>
                    <a:gd name="T9" fmla="*/ 0 h 713"/>
                    <a:gd name="T10" fmla="*/ 0 w 948"/>
                    <a:gd name="T11" fmla="*/ 0 h 713"/>
                    <a:gd name="T12" fmla="*/ 0 w 948"/>
                    <a:gd name="T13" fmla="*/ 0 h 713"/>
                    <a:gd name="T14" fmla="*/ 0 w 948"/>
                    <a:gd name="T15" fmla="*/ 0 h 713"/>
                    <a:gd name="T16" fmla="*/ 0 w 948"/>
                    <a:gd name="T17" fmla="*/ 0 h 713"/>
                    <a:gd name="T18" fmla="*/ 0 w 948"/>
                    <a:gd name="T19" fmla="*/ 0 h 713"/>
                    <a:gd name="T20" fmla="*/ 0 w 948"/>
                    <a:gd name="T21" fmla="*/ 0 h 713"/>
                    <a:gd name="T22" fmla="*/ 0 w 948"/>
                    <a:gd name="T23" fmla="*/ 0 h 713"/>
                    <a:gd name="T24" fmla="*/ 0 w 948"/>
                    <a:gd name="T25" fmla="*/ 0 h 713"/>
                    <a:gd name="T26" fmla="*/ 0 w 948"/>
                    <a:gd name="T27" fmla="*/ 0 h 713"/>
                    <a:gd name="T28" fmla="*/ 0 w 948"/>
                    <a:gd name="T29" fmla="*/ 0 h 713"/>
                    <a:gd name="T30" fmla="*/ 0 w 948"/>
                    <a:gd name="T31" fmla="*/ 0 h 713"/>
                    <a:gd name="T32" fmla="*/ 0 w 948"/>
                    <a:gd name="T33" fmla="*/ 0 h 713"/>
                    <a:gd name="T34" fmla="*/ 0 w 948"/>
                    <a:gd name="T35" fmla="*/ 0 h 713"/>
                    <a:gd name="T36" fmla="*/ 0 w 948"/>
                    <a:gd name="T37" fmla="*/ 0 h 713"/>
                    <a:gd name="T38" fmla="*/ 0 w 948"/>
                    <a:gd name="T39" fmla="*/ 0 h 713"/>
                    <a:gd name="T40" fmla="*/ 0 w 948"/>
                    <a:gd name="T41" fmla="*/ 0 h 713"/>
                    <a:gd name="T42" fmla="*/ 0 w 948"/>
                    <a:gd name="T43" fmla="*/ 0 h 713"/>
                    <a:gd name="T44" fmla="*/ 0 w 948"/>
                    <a:gd name="T45" fmla="*/ 0 h 713"/>
                    <a:gd name="T46" fmla="*/ 0 w 948"/>
                    <a:gd name="T47" fmla="*/ 0 h 713"/>
                    <a:gd name="T48" fmla="*/ 0 w 948"/>
                    <a:gd name="T49" fmla="*/ 0 h 713"/>
                    <a:gd name="T50" fmla="*/ 0 w 948"/>
                    <a:gd name="T51" fmla="*/ 0 h 713"/>
                    <a:gd name="T52" fmla="*/ 0 w 948"/>
                    <a:gd name="T53" fmla="*/ 0 h 713"/>
                    <a:gd name="T54" fmla="*/ 0 w 948"/>
                    <a:gd name="T55" fmla="*/ 0 h 713"/>
                    <a:gd name="T56" fmla="*/ 0 w 948"/>
                    <a:gd name="T57" fmla="*/ 0 h 713"/>
                    <a:gd name="T58" fmla="*/ 0 w 948"/>
                    <a:gd name="T59" fmla="*/ 0 h 713"/>
                    <a:gd name="T60" fmla="*/ 0 w 948"/>
                    <a:gd name="T61" fmla="*/ 0 h 713"/>
                    <a:gd name="T62" fmla="*/ 0 w 948"/>
                    <a:gd name="T63" fmla="*/ 0 h 713"/>
                    <a:gd name="T64" fmla="*/ 0 w 948"/>
                    <a:gd name="T65" fmla="*/ 0 h 713"/>
                    <a:gd name="T66" fmla="*/ 0 w 948"/>
                    <a:gd name="T67" fmla="*/ 0 h 713"/>
                    <a:gd name="T68" fmla="*/ 0 w 948"/>
                    <a:gd name="T69" fmla="*/ 0 h 713"/>
                    <a:gd name="T70" fmla="*/ 0 w 948"/>
                    <a:gd name="T71" fmla="*/ 0 h 7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48"/>
                    <a:gd name="T109" fmla="*/ 0 h 713"/>
                    <a:gd name="T110" fmla="*/ 948 w 948"/>
                    <a:gd name="T111" fmla="*/ 713 h 7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48" h="713">
                      <a:moveTo>
                        <a:pt x="682" y="131"/>
                      </a:moveTo>
                      <a:lnTo>
                        <a:pt x="595" y="51"/>
                      </a:lnTo>
                      <a:lnTo>
                        <a:pt x="471" y="16"/>
                      </a:lnTo>
                      <a:lnTo>
                        <a:pt x="517" y="56"/>
                      </a:lnTo>
                      <a:lnTo>
                        <a:pt x="343" y="0"/>
                      </a:lnTo>
                      <a:lnTo>
                        <a:pt x="414" y="56"/>
                      </a:lnTo>
                      <a:lnTo>
                        <a:pt x="184" y="56"/>
                      </a:lnTo>
                      <a:lnTo>
                        <a:pt x="264" y="126"/>
                      </a:lnTo>
                      <a:lnTo>
                        <a:pt x="160" y="143"/>
                      </a:lnTo>
                      <a:lnTo>
                        <a:pt x="208" y="200"/>
                      </a:lnTo>
                      <a:lnTo>
                        <a:pt x="156" y="427"/>
                      </a:lnTo>
                      <a:lnTo>
                        <a:pt x="0" y="425"/>
                      </a:lnTo>
                      <a:lnTo>
                        <a:pt x="93" y="482"/>
                      </a:lnTo>
                      <a:lnTo>
                        <a:pt x="33" y="493"/>
                      </a:lnTo>
                      <a:lnTo>
                        <a:pt x="145" y="536"/>
                      </a:lnTo>
                      <a:lnTo>
                        <a:pt x="91" y="559"/>
                      </a:lnTo>
                      <a:lnTo>
                        <a:pt x="229" y="566"/>
                      </a:lnTo>
                      <a:lnTo>
                        <a:pt x="189" y="599"/>
                      </a:lnTo>
                      <a:lnTo>
                        <a:pt x="358" y="614"/>
                      </a:lnTo>
                      <a:lnTo>
                        <a:pt x="536" y="601"/>
                      </a:lnTo>
                      <a:lnTo>
                        <a:pt x="475" y="667"/>
                      </a:lnTo>
                      <a:lnTo>
                        <a:pt x="657" y="640"/>
                      </a:lnTo>
                      <a:lnTo>
                        <a:pt x="580" y="667"/>
                      </a:lnTo>
                      <a:lnTo>
                        <a:pt x="697" y="667"/>
                      </a:lnTo>
                      <a:lnTo>
                        <a:pt x="652" y="713"/>
                      </a:lnTo>
                      <a:lnTo>
                        <a:pt x="765" y="703"/>
                      </a:lnTo>
                      <a:lnTo>
                        <a:pt x="948" y="619"/>
                      </a:lnTo>
                      <a:lnTo>
                        <a:pt x="886" y="503"/>
                      </a:lnTo>
                      <a:lnTo>
                        <a:pt x="769" y="431"/>
                      </a:lnTo>
                      <a:lnTo>
                        <a:pt x="890" y="455"/>
                      </a:lnTo>
                      <a:lnTo>
                        <a:pt x="783" y="326"/>
                      </a:lnTo>
                      <a:lnTo>
                        <a:pt x="763" y="287"/>
                      </a:lnTo>
                      <a:lnTo>
                        <a:pt x="670" y="200"/>
                      </a:lnTo>
                      <a:lnTo>
                        <a:pt x="778" y="216"/>
                      </a:lnTo>
                      <a:lnTo>
                        <a:pt x="682" y="131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2" name="Freeform 150"/>
                <p:cNvSpPr>
                  <a:spLocks/>
                </p:cNvSpPr>
                <p:nvPr/>
              </p:nvSpPr>
              <p:spPr bwMode="auto">
                <a:xfrm>
                  <a:off x="4212" y="3262"/>
                  <a:ext cx="174" cy="45"/>
                </a:xfrm>
                <a:custGeom>
                  <a:avLst/>
                  <a:gdLst>
                    <a:gd name="T0" fmla="*/ 0 w 694"/>
                    <a:gd name="T1" fmla="*/ 0 h 182"/>
                    <a:gd name="T2" fmla="*/ 0 w 694"/>
                    <a:gd name="T3" fmla="*/ 0 h 182"/>
                    <a:gd name="T4" fmla="*/ 0 w 694"/>
                    <a:gd name="T5" fmla="*/ 0 h 182"/>
                    <a:gd name="T6" fmla="*/ 0 w 694"/>
                    <a:gd name="T7" fmla="*/ 0 h 182"/>
                    <a:gd name="T8" fmla="*/ 0 w 694"/>
                    <a:gd name="T9" fmla="*/ 0 h 182"/>
                    <a:gd name="T10" fmla="*/ 0 w 694"/>
                    <a:gd name="T11" fmla="*/ 0 h 182"/>
                    <a:gd name="T12" fmla="*/ 0 w 694"/>
                    <a:gd name="T13" fmla="*/ 0 h 182"/>
                    <a:gd name="T14" fmla="*/ 0 w 694"/>
                    <a:gd name="T15" fmla="*/ 0 h 182"/>
                    <a:gd name="T16" fmla="*/ 0 w 694"/>
                    <a:gd name="T17" fmla="*/ 0 h 182"/>
                    <a:gd name="T18" fmla="*/ 0 w 694"/>
                    <a:gd name="T19" fmla="*/ 0 h 182"/>
                    <a:gd name="T20" fmla="*/ 0 w 694"/>
                    <a:gd name="T21" fmla="*/ 0 h 182"/>
                    <a:gd name="T22" fmla="*/ 0 w 694"/>
                    <a:gd name="T23" fmla="*/ 0 h 182"/>
                    <a:gd name="T24" fmla="*/ 0 w 694"/>
                    <a:gd name="T25" fmla="*/ 0 h 182"/>
                    <a:gd name="T26" fmla="*/ 0 w 694"/>
                    <a:gd name="T27" fmla="*/ 0 h 182"/>
                    <a:gd name="T28" fmla="*/ 0 w 694"/>
                    <a:gd name="T29" fmla="*/ 0 h 182"/>
                    <a:gd name="T30" fmla="*/ 0 w 694"/>
                    <a:gd name="T31" fmla="*/ 0 h 182"/>
                    <a:gd name="T32" fmla="*/ 0 w 694"/>
                    <a:gd name="T33" fmla="*/ 0 h 182"/>
                    <a:gd name="T34" fmla="*/ 0 w 694"/>
                    <a:gd name="T35" fmla="*/ 0 h 182"/>
                    <a:gd name="T36" fmla="*/ 0 w 694"/>
                    <a:gd name="T37" fmla="*/ 0 h 182"/>
                    <a:gd name="T38" fmla="*/ 0 w 694"/>
                    <a:gd name="T39" fmla="*/ 0 h 18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94"/>
                    <a:gd name="T61" fmla="*/ 0 h 182"/>
                    <a:gd name="T62" fmla="*/ 694 w 694"/>
                    <a:gd name="T63" fmla="*/ 182 h 18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94" h="182">
                      <a:moveTo>
                        <a:pt x="690" y="140"/>
                      </a:moveTo>
                      <a:lnTo>
                        <a:pt x="666" y="123"/>
                      </a:lnTo>
                      <a:lnTo>
                        <a:pt x="525" y="152"/>
                      </a:lnTo>
                      <a:lnTo>
                        <a:pt x="444" y="182"/>
                      </a:lnTo>
                      <a:lnTo>
                        <a:pt x="501" y="140"/>
                      </a:lnTo>
                      <a:lnTo>
                        <a:pt x="417" y="135"/>
                      </a:lnTo>
                      <a:lnTo>
                        <a:pt x="457" y="102"/>
                      </a:lnTo>
                      <a:lnTo>
                        <a:pt x="362" y="98"/>
                      </a:lnTo>
                      <a:lnTo>
                        <a:pt x="280" y="132"/>
                      </a:lnTo>
                      <a:lnTo>
                        <a:pt x="312" y="83"/>
                      </a:lnTo>
                      <a:lnTo>
                        <a:pt x="182" y="102"/>
                      </a:lnTo>
                      <a:lnTo>
                        <a:pt x="0" y="83"/>
                      </a:lnTo>
                      <a:lnTo>
                        <a:pt x="108" y="21"/>
                      </a:lnTo>
                      <a:lnTo>
                        <a:pt x="246" y="33"/>
                      </a:lnTo>
                      <a:lnTo>
                        <a:pt x="406" y="0"/>
                      </a:lnTo>
                      <a:lnTo>
                        <a:pt x="360" y="60"/>
                      </a:lnTo>
                      <a:lnTo>
                        <a:pt x="610" y="74"/>
                      </a:lnTo>
                      <a:lnTo>
                        <a:pt x="694" y="86"/>
                      </a:lnTo>
                      <a:lnTo>
                        <a:pt x="690" y="14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3" name="Freeform 151"/>
                <p:cNvSpPr>
                  <a:spLocks/>
                </p:cNvSpPr>
                <p:nvPr/>
              </p:nvSpPr>
              <p:spPr bwMode="auto">
                <a:xfrm>
                  <a:off x="4358" y="3191"/>
                  <a:ext cx="131" cy="110"/>
                </a:xfrm>
                <a:custGeom>
                  <a:avLst/>
                  <a:gdLst>
                    <a:gd name="T0" fmla="*/ 0 w 525"/>
                    <a:gd name="T1" fmla="*/ 0 h 441"/>
                    <a:gd name="T2" fmla="*/ 0 w 525"/>
                    <a:gd name="T3" fmla="*/ 0 h 441"/>
                    <a:gd name="T4" fmla="*/ 0 w 525"/>
                    <a:gd name="T5" fmla="*/ 0 h 441"/>
                    <a:gd name="T6" fmla="*/ 0 w 525"/>
                    <a:gd name="T7" fmla="*/ 0 h 441"/>
                    <a:gd name="T8" fmla="*/ 0 w 525"/>
                    <a:gd name="T9" fmla="*/ 0 h 441"/>
                    <a:gd name="T10" fmla="*/ 0 w 525"/>
                    <a:gd name="T11" fmla="*/ 0 h 441"/>
                    <a:gd name="T12" fmla="*/ 0 w 525"/>
                    <a:gd name="T13" fmla="*/ 0 h 441"/>
                    <a:gd name="T14" fmla="*/ 0 w 525"/>
                    <a:gd name="T15" fmla="*/ 0 h 441"/>
                    <a:gd name="T16" fmla="*/ 0 w 525"/>
                    <a:gd name="T17" fmla="*/ 0 h 441"/>
                    <a:gd name="T18" fmla="*/ 0 w 525"/>
                    <a:gd name="T19" fmla="*/ 0 h 441"/>
                    <a:gd name="T20" fmla="*/ 0 w 525"/>
                    <a:gd name="T21" fmla="*/ 0 h 441"/>
                    <a:gd name="T22" fmla="*/ 0 w 525"/>
                    <a:gd name="T23" fmla="*/ 0 h 441"/>
                    <a:gd name="T24" fmla="*/ 0 w 525"/>
                    <a:gd name="T25" fmla="*/ 0 h 441"/>
                    <a:gd name="T26" fmla="*/ 0 w 525"/>
                    <a:gd name="T27" fmla="*/ 0 h 441"/>
                    <a:gd name="T28" fmla="*/ 0 w 525"/>
                    <a:gd name="T29" fmla="*/ 0 h 441"/>
                    <a:gd name="T30" fmla="*/ 0 w 525"/>
                    <a:gd name="T31" fmla="*/ 0 h 441"/>
                    <a:gd name="T32" fmla="*/ 0 w 525"/>
                    <a:gd name="T33" fmla="*/ 0 h 441"/>
                    <a:gd name="T34" fmla="*/ 0 w 525"/>
                    <a:gd name="T35" fmla="*/ 0 h 441"/>
                    <a:gd name="T36" fmla="*/ 0 w 525"/>
                    <a:gd name="T37" fmla="*/ 0 h 441"/>
                    <a:gd name="T38" fmla="*/ 0 w 525"/>
                    <a:gd name="T39" fmla="*/ 0 h 441"/>
                    <a:gd name="T40" fmla="*/ 0 w 525"/>
                    <a:gd name="T41" fmla="*/ 0 h 441"/>
                    <a:gd name="T42" fmla="*/ 0 w 525"/>
                    <a:gd name="T43" fmla="*/ 0 h 441"/>
                    <a:gd name="T44" fmla="*/ 0 w 525"/>
                    <a:gd name="T45" fmla="*/ 0 h 441"/>
                    <a:gd name="T46" fmla="*/ 0 w 525"/>
                    <a:gd name="T47" fmla="*/ 0 h 441"/>
                    <a:gd name="T48" fmla="*/ 0 w 525"/>
                    <a:gd name="T49" fmla="*/ 0 h 441"/>
                    <a:gd name="T50" fmla="*/ 0 w 525"/>
                    <a:gd name="T51" fmla="*/ 0 h 4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25"/>
                    <a:gd name="T79" fmla="*/ 0 h 441"/>
                    <a:gd name="T80" fmla="*/ 525 w 525"/>
                    <a:gd name="T81" fmla="*/ 441 h 4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25" h="441">
                      <a:moveTo>
                        <a:pt x="0" y="0"/>
                      </a:moveTo>
                      <a:lnTo>
                        <a:pt x="101" y="44"/>
                      </a:lnTo>
                      <a:lnTo>
                        <a:pt x="266" y="87"/>
                      </a:lnTo>
                      <a:lnTo>
                        <a:pt x="206" y="123"/>
                      </a:lnTo>
                      <a:lnTo>
                        <a:pt x="374" y="177"/>
                      </a:lnTo>
                      <a:lnTo>
                        <a:pt x="301" y="191"/>
                      </a:lnTo>
                      <a:lnTo>
                        <a:pt x="383" y="267"/>
                      </a:lnTo>
                      <a:lnTo>
                        <a:pt x="386" y="227"/>
                      </a:lnTo>
                      <a:lnTo>
                        <a:pt x="431" y="270"/>
                      </a:lnTo>
                      <a:lnTo>
                        <a:pt x="433" y="235"/>
                      </a:lnTo>
                      <a:lnTo>
                        <a:pt x="492" y="306"/>
                      </a:lnTo>
                      <a:lnTo>
                        <a:pt x="525" y="363"/>
                      </a:lnTo>
                      <a:lnTo>
                        <a:pt x="433" y="380"/>
                      </a:lnTo>
                      <a:lnTo>
                        <a:pt x="497" y="440"/>
                      </a:lnTo>
                      <a:lnTo>
                        <a:pt x="431" y="422"/>
                      </a:lnTo>
                      <a:lnTo>
                        <a:pt x="325" y="441"/>
                      </a:lnTo>
                      <a:lnTo>
                        <a:pt x="362" y="416"/>
                      </a:lnTo>
                      <a:lnTo>
                        <a:pt x="257" y="417"/>
                      </a:lnTo>
                      <a:lnTo>
                        <a:pt x="279" y="402"/>
                      </a:lnTo>
                      <a:lnTo>
                        <a:pt x="194" y="407"/>
                      </a:lnTo>
                      <a:lnTo>
                        <a:pt x="218" y="383"/>
                      </a:lnTo>
                      <a:lnTo>
                        <a:pt x="187" y="378"/>
                      </a:lnTo>
                      <a:lnTo>
                        <a:pt x="176" y="293"/>
                      </a:lnTo>
                      <a:lnTo>
                        <a:pt x="106" y="1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4" name="Freeform 152"/>
                <p:cNvSpPr>
                  <a:spLocks/>
                </p:cNvSpPr>
                <p:nvPr/>
              </p:nvSpPr>
              <p:spPr bwMode="auto">
                <a:xfrm>
                  <a:off x="4103" y="3132"/>
                  <a:ext cx="225" cy="130"/>
                </a:xfrm>
                <a:custGeom>
                  <a:avLst/>
                  <a:gdLst>
                    <a:gd name="T0" fmla="*/ 0 w 900"/>
                    <a:gd name="T1" fmla="*/ 0 h 519"/>
                    <a:gd name="T2" fmla="*/ 0 w 900"/>
                    <a:gd name="T3" fmla="*/ 0 h 519"/>
                    <a:gd name="T4" fmla="*/ 0 w 900"/>
                    <a:gd name="T5" fmla="*/ 0 h 519"/>
                    <a:gd name="T6" fmla="*/ 0 w 900"/>
                    <a:gd name="T7" fmla="*/ 0 h 519"/>
                    <a:gd name="T8" fmla="*/ 0 w 900"/>
                    <a:gd name="T9" fmla="*/ 0 h 519"/>
                    <a:gd name="T10" fmla="*/ 0 w 900"/>
                    <a:gd name="T11" fmla="*/ 0 h 519"/>
                    <a:gd name="T12" fmla="*/ 0 w 900"/>
                    <a:gd name="T13" fmla="*/ 0 h 519"/>
                    <a:gd name="T14" fmla="*/ 0 w 900"/>
                    <a:gd name="T15" fmla="*/ 0 h 519"/>
                    <a:gd name="T16" fmla="*/ 0 w 900"/>
                    <a:gd name="T17" fmla="*/ 0 h 519"/>
                    <a:gd name="T18" fmla="*/ 0 w 900"/>
                    <a:gd name="T19" fmla="*/ 0 h 519"/>
                    <a:gd name="T20" fmla="*/ 0 w 900"/>
                    <a:gd name="T21" fmla="*/ 0 h 519"/>
                    <a:gd name="T22" fmla="*/ 0 w 900"/>
                    <a:gd name="T23" fmla="*/ 0 h 519"/>
                    <a:gd name="T24" fmla="*/ 0 w 900"/>
                    <a:gd name="T25" fmla="*/ 0 h 519"/>
                    <a:gd name="T26" fmla="*/ 0 w 900"/>
                    <a:gd name="T27" fmla="*/ 0 h 519"/>
                    <a:gd name="T28" fmla="*/ 0 w 900"/>
                    <a:gd name="T29" fmla="*/ 0 h 519"/>
                    <a:gd name="T30" fmla="*/ 0 w 900"/>
                    <a:gd name="T31" fmla="*/ 0 h 519"/>
                    <a:gd name="T32" fmla="*/ 0 w 900"/>
                    <a:gd name="T33" fmla="*/ 0 h 519"/>
                    <a:gd name="T34" fmla="*/ 0 w 900"/>
                    <a:gd name="T35" fmla="*/ 0 h 519"/>
                    <a:gd name="T36" fmla="*/ 0 w 900"/>
                    <a:gd name="T37" fmla="*/ 0 h 519"/>
                    <a:gd name="T38" fmla="*/ 0 w 900"/>
                    <a:gd name="T39" fmla="*/ 0 h 519"/>
                    <a:gd name="T40" fmla="*/ 0 w 900"/>
                    <a:gd name="T41" fmla="*/ 0 h 519"/>
                    <a:gd name="T42" fmla="*/ 0 w 900"/>
                    <a:gd name="T43" fmla="*/ 0 h 519"/>
                    <a:gd name="T44" fmla="*/ 0 w 900"/>
                    <a:gd name="T45" fmla="*/ 0 h 519"/>
                    <a:gd name="T46" fmla="*/ 0 w 900"/>
                    <a:gd name="T47" fmla="*/ 0 h 519"/>
                    <a:gd name="T48" fmla="*/ 0 w 900"/>
                    <a:gd name="T49" fmla="*/ 0 h 519"/>
                    <a:gd name="T50" fmla="*/ 0 w 900"/>
                    <a:gd name="T51" fmla="*/ 0 h 519"/>
                    <a:gd name="T52" fmla="*/ 0 w 900"/>
                    <a:gd name="T53" fmla="*/ 0 h 519"/>
                    <a:gd name="T54" fmla="*/ 0 w 900"/>
                    <a:gd name="T55" fmla="*/ 0 h 519"/>
                    <a:gd name="T56" fmla="*/ 0 w 900"/>
                    <a:gd name="T57" fmla="*/ 0 h 519"/>
                    <a:gd name="T58" fmla="*/ 0 w 900"/>
                    <a:gd name="T59" fmla="*/ 0 h 519"/>
                    <a:gd name="T60" fmla="*/ 0 w 900"/>
                    <a:gd name="T61" fmla="*/ 0 h 519"/>
                    <a:gd name="T62" fmla="*/ 0 w 900"/>
                    <a:gd name="T63" fmla="*/ 0 h 519"/>
                    <a:gd name="T64" fmla="*/ 0 w 900"/>
                    <a:gd name="T65" fmla="*/ 0 h 519"/>
                    <a:gd name="T66" fmla="*/ 0 w 900"/>
                    <a:gd name="T67" fmla="*/ 0 h 519"/>
                    <a:gd name="T68" fmla="*/ 0 w 900"/>
                    <a:gd name="T69" fmla="*/ 0 h 519"/>
                    <a:gd name="T70" fmla="*/ 0 w 900"/>
                    <a:gd name="T71" fmla="*/ 0 h 519"/>
                    <a:gd name="T72" fmla="*/ 0 w 900"/>
                    <a:gd name="T73" fmla="*/ 0 h 519"/>
                    <a:gd name="T74" fmla="*/ 0 w 900"/>
                    <a:gd name="T75" fmla="*/ 0 h 519"/>
                    <a:gd name="T76" fmla="*/ 0 w 900"/>
                    <a:gd name="T77" fmla="*/ 0 h 5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900"/>
                    <a:gd name="T118" fmla="*/ 0 h 519"/>
                    <a:gd name="T119" fmla="*/ 900 w 900"/>
                    <a:gd name="T120" fmla="*/ 519 h 5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900" h="519">
                      <a:moveTo>
                        <a:pt x="549" y="66"/>
                      </a:moveTo>
                      <a:lnTo>
                        <a:pt x="315" y="0"/>
                      </a:lnTo>
                      <a:lnTo>
                        <a:pt x="162" y="22"/>
                      </a:lnTo>
                      <a:lnTo>
                        <a:pt x="329" y="49"/>
                      </a:lnTo>
                      <a:lnTo>
                        <a:pt x="149" y="84"/>
                      </a:lnTo>
                      <a:lnTo>
                        <a:pt x="0" y="102"/>
                      </a:lnTo>
                      <a:lnTo>
                        <a:pt x="149" y="132"/>
                      </a:lnTo>
                      <a:lnTo>
                        <a:pt x="69" y="155"/>
                      </a:lnTo>
                      <a:lnTo>
                        <a:pt x="224" y="203"/>
                      </a:lnTo>
                      <a:lnTo>
                        <a:pt x="105" y="221"/>
                      </a:lnTo>
                      <a:lnTo>
                        <a:pt x="290" y="252"/>
                      </a:lnTo>
                      <a:lnTo>
                        <a:pt x="189" y="278"/>
                      </a:lnTo>
                      <a:lnTo>
                        <a:pt x="303" y="335"/>
                      </a:lnTo>
                      <a:lnTo>
                        <a:pt x="224" y="339"/>
                      </a:lnTo>
                      <a:lnTo>
                        <a:pt x="118" y="348"/>
                      </a:lnTo>
                      <a:lnTo>
                        <a:pt x="228" y="396"/>
                      </a:lnTo>
                      <a:lnTo>
                        <a:pt x="315" y="419"/>
                      </a:lnTo>
                      <a:lnTo>
                        <a:pt x="267" y="436"/>
                      </a:lnTo>
                      <a:lnTo>
                        <a:pt x="347" y="515"/>
                      </a:lnTo>
                      <a:lnTo>
                        <a:pt x="479" y="519"/>
                      </a:lnTo>
                      <a:lnTo>
                        <a:pt x="381" y="414"/>
                      </a:lnTo>
                      <a:lnTo>
                        <a:pt x="531" y="444"/>
                      </a:lnTo>
                      <a:lnTo>
                        <a:pt x="474" y="378"/>
                      </a:lnTo>
                      <a:lnTo>
                        <a:pt x="681" y="441"/>
                      </a:lnTo>
                      <a:lnTo>
                        <a:pt x="681" y="401"/>
                      </a:lnTo>
                      <a:lnTo>
                        <a:pt x="839" y="344"/>
                      </a:lnTo>
                      <a:lnTo>
                        <a:pt x="813" y="309"/>
                      </a:lnTo>
                      <a:lnTo>
                        <a:pt x="900" y="295"/>
                      </a:lnTo>
                      <a:lnTo>
                        <a:pt x="693" y="141"/>
                      </a:lnTo>
                      <a:lnTo>
                        <a:pt x="720" y="212"/>
                      </a:lnTo>
                      <a:lnTo>
                        <a:pt x="593" y="186"/>
                      </a:lnTo>
                      <a:lnTo>
                        <a:pt x="641" y="229"/>
                      </a:lnTo>
                      <a:lnTo>
                        <a:pt x="426" y="234"/>
                      </a:lnTo>
                      <a:lnTo>
                        <a:pt x="492" y="181"/>
                      </a:lnTo>
                      <a:lnTo>
                        <a:pt x="435" y="141"/>
                      </a:lnTo>
                      <a:lnTo>
                        <a:pt x="545" y="129"/>
                      </a:lnTo>
                      <a:lnTo>
                        <a:pt x="461" y="97"/>
                      </a:lnTo>
                      <a:lnTo>
                        <a:pt x="54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5" name="Freeform 153"/>
                <p:cNvSpPr>
                  <a:spLocks/>
                </p:cNvSpPr>
                <p:nvPr/>
              </p:nvSpPr>
              <p:spPr bwMode="auto">
                <a:xfrm>
                  <a:off x="3877" y="3103"/>
                  <a:ext cx="224" cy="193"/>
                </a:xfrm>
                <a:custGeom>
                  <a:avLst/>
                  <a:gdLst>
                    <a:gd name="T0" fmla="*/ 0 w 897"/>
                    <a:gd name="T1" fmla="*/ 0 h 775"/>
                    <a:gd name="T2" fmla="*/ 0 w 897"/>
                    <a:gd name="T3" fmla="*/ 0 h 775"/>
                    <a:gd name="T4" fmla="*/ 0 w 897"/>
                    <a:gd name="T5" fmla="*/ 0 h 775"/>
                    <a:gd name="T6" fmla="*/ 0 w 897"/>
                    <a:gd name="T7" fmla="*/ 0 h 775"/>
                    <a:gd name="T8" fmla="*/ 0 w 897"/>
                    <a:gd name="T9" fmla="*/ 0 h 775"/>
                    <a:gd name="T10" fmla="*/ 0 w 897"/>
                    <a:gd name="T11" fmla="*/ 0 h 775"/>
                    <a:gd name="T12" fmla="*/ 0 w 897"/>
                    <a:gd name="T13" fmla="*/ 0 h 775"/>
                    <a:gd name="T14" fmla="*/ 0 w 897"/>
                    <a:gd name="T15" fmla="*/ 0 h 775"/>
                    <a:gd name="T16" fmla="*/ 0 w 897"/>
                    <a:gd name="T17" fmla="*/ 0 h 775"/>
                    <a:gd name="T18" fmla="*/ 0 w 897"/>
                    <a:gd name="T19" fmla="*/ 0 h 775"/>
                    <a:gd name="T20" fmla="*/ 0 w 897"/>
                    <a:gd name="T21" fmla="*/ 0 h 775"/>
                    <a:gd name="T22" fmla="*/ 0 w 897"/>
                    <a:gd name="T23" fmla="*/ 0 h 775"/>
                    <a:gd name="T24" fmla="*/ 0 w 897"/>
                    <a:gd name="T25" fmla="*/ 0 h 775"/>
                    <a:gd name="T26" fmla="*/ 0 w 897"/>
                    <a:gd name="T27" fmla="*/ 0 h 775"/>
                    <a:gd name="T28" fmla="*/ 0 w 897"/>
                    <a:gd name="T29" fmla="*/ 0 h 775"/>
                    <a:gd name="T30" fmla="*/ 0 w 897"/>
                    <a:gd name="T31" fmla="*/ 0 h 775"/>
                    <a:gd name="T32" fmla="*/ 0 w 897"/>
                    <a:gd name="T33" fmla="*/ 0 h 775"/>
                    <a:gd name="T34" fmla="*/ 0 w 897"/>
                    <a:gd name="T35" fmla="*/ 0 h 775"/>
                    <a:gd name="T36" fmla="*/ 0 w 897"/>
                    <a:gd name="T37" fmla="*/ 0 h 775"/>
                    <a:gd name="T38" fmla="*/ 0 w 897"/>
                    <a:gd name="T39" fmla="*/ 0 h 775"/>
                    <a:gd name="T40" fmla="*/ 0 w 897"/>
                    <a:gd name="T41" fmla="*/ 0 h 775"/>
                    <a:gd name="T42" fmla="*/ 0 w 897"/>
                    <a:gd name="T43" fmla="*/ 0 h 775"/>
                    <a:gd name="T44" fmla="*/ 0 w 897"/>
                    <a:gd name="T45" fmla="*/ 0 h 775"/>
                    <a:gd name="T46" fmla="*/ 0 w 897"/>
                    <a:gd name="T47" fmla="*/ 0 h 775"/>
                    <a:gd name="T48" fmla="*/ 0 w 897"/>
                    <a:gd name="T49" fmla="*/ 0 h 775"/>
                    <a:gd name="T50" fmla="*/ 0 w 897"/>
                    <a:gd name="T51" fmla="*/ 0 h 775"/>
                    <a:gd name="T52" fmla="*/ 0 w 897"/>
                    <a:gd name="T53" fmla="*/ 0 h 775"/>
                    <a:gd name="T54" fmla="*/ 0 w 897"/>
                    <a:gd name="T55" fmla="*/ 0 h 775"/>
                    <a:gd name="T56" fmla="*/ 0 w 897"/>
                    <a:gd name="T57" fmla="*/ 0 h 775"/>
                    <a:gd name="T58" fmla="*/ 0 w 897"/>
                    <a:gd name="T59" fmla="*/ 0 h 775"/>
                    <a:gd name="T60" fmla="*/ 0 w 897"/>
                    <a:gd name="T61" fmla="*/ 0 h 775"/>
                    <a:gd name="T62" fmla="*/ 0 w 897"/>
                    <a:gd name="T63" fmla="*/ 0 h 775"/>
                    <a:gd name="T64" fmla="*/ 0 w 897"/>
                    <a:gd name="T65" fmla="*/ 0 h 775"/>
                    <a:gd name="T66" fmla="*/ 0 w 897"/>
                    <a:gd name="T67" fmla="*/ 0 h 775"/>
                    <a:gd name="T68" fmla="*/ 0 w 897"/>
                    <a:gd name="T69" fmla="*/ 0 h 775"/>
                    <a:gd name="T70" fmla="*/ 0 w 897"/>
                    <a:gd name="T71" fmla="*/ 0 h 775"/>
                    <a:gd name="T72" fmla="*/ 0 w 897"/>
                    <a:gd name="T73" fmla="*/ 0 h 775"/>
                    <a:gd name="T74" fmla="*/ 0 w 897"/>
                    <a:gd name="T75" fmla="*/ 0 h 775"/>
                    <a:gd name="T76" fmla="*/ 0 w 897"/>
                    <a:gd name="T77" fmla="*/ 0 h 775"/>
                    <a:gd name="T78" fmla="*/ 0 w 897"/>
                    <a:gd name="T79" fmla="*/ 0 h 775"/>
                    <a:gd name="T80" fmla="*/ 0 w 897"/>
                    <a:gd name="T81" fmla="*/ 0 h 775"/>
                    <a:gd name="T82" fmla="*/ 0 w 897"/>
                    <a:gd name="T83" fmla="*/ 0 h 775"/>
                    <a:gd name="T84" fmla="*/ 0 w 897"/>
                    <a:gd name="T85" fmla="*/ 0 h 775"/>
                    <a:gd name="T86" fmla="*/ 0 w 897"/>
                    <a:gd name="T87" fmla="*/ 0 h 775"/>
                    <a:gd name="T88" fmla="*/ 0 w 897"/>
                    <a:gd name="T89" fmla="*/ 0 h 77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97"/>
                    <a:gd name="T136" fmla="*/ 0 h 775"/>
                    <a:gd name="T137" fmla="*/ 897 w 897"/>
                    <a:gd name="T138" fmla="*/ 775 h 77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97" h="775">
                      <a:moveTo>
                        <a:pt x="563" y="198"/>
                      </a:moveTo>
                      <a:lnTo>
                        <a:pt x="528" y="155"/>
                      </a:lnTo>
                      <a:lnTo>
                        <a:pt x="515" y="93"/>
                      </a:lnTo>
                      <a:lnTo>
                        <a:pt x="308" y="0"/>
                      </a:lnTo>
                      <a:lnTo>
                        <a:pt x="351" y="71"/>
                      </a:lnTo>
                      <a:lnTo>
                        <a:pt x="168" y="45"/>
                      </a:lnTo>
                      <a:lnTo>
                        <a:pt x="246" y="89"/>
                      </a:lnTo>
                      <a:lnTo>
                        <a:pt x="146" y="133"/>
                      </a:lnTo>
                      <a:lnTo>
                        <a:pt x="308" y="155"/>
                      </a:lnTo>
                      <a:lnTo>
                        <a:pt x="194" y="182"/>
                      </a:lnTo>
                      <a:lnTo>
                        <a:pt x="383" y="251"/>
                      </a:lnTo>
                      <a:lnTo>
                        <a:pt x="48" y="207"/>
                      </a:lnTo>
                      <a:lnTo>
                        <a:pt x="137" y="260"/>
                      </a:lnTo>
                      <a:lnTo>
                        <a:pt x="0" y="282"/>
                      </a:lnTo>
                      <a:lnTo>
                        <a:pt x="180" y="353"/>
                      </a:lnTo>
                      <a:lnTo>
                        <a:pt x="114" y="374"/>
                      </a:lnTo>
                      <a:lnTo>
                        <a:pt x="277" y="445"/>
                      </a:lnTo>
                      <a:lnTo>
                        <a:pt x="57" y="428"/>
                      </a:lnTo>
                      <a:lnTo>
                        <a:pt x="128" y="481"/>
                      </a:lnTo>
                      <a:lnTo>
                        <a:pt x="32" y="511"/>
                      </a:lnTo>
                      <a:lnTo>
                        <a:pt x="194" y="551"/>
                      </a:lnTo>
                      <a:lnTo>
                        <a:pt x="132" y="577"/>
                      </a:lnTo>
                      <a:lnTo>
                        <a:pt x="299" y="595"/>
                      </a:lnTo>
                      <a:lnTo>
                        <a:pt x="189" y="634"/>
                      </a:lnTo>
                      <a:lnTo>
                        <a:pt x="369" y="656"/>
                      </a:lnTo>
                      <a:lnTo>
                        <a:pt x="242" y="679"/>
                      </a:lnTo>
                      <a:lnTo>
                        <a:pt x="405" y="745"/>
                      </a:lnTo>
                      <a:lnTo>
                        <a:pt x="524" y="736"/>
                      </a:lnTo>
                      <a:lnTo>
                        <a:pt x="492" y="775"/>
                      </a:lnTo>
                      <a:lnTo>
                        <a:pt x="603" y="727"/>
                      </a:lnTo>
                      <a:lnTo>
                        <a:pt x="875" y="749"/>
                      </a:lnTo>
                      <a:lnTo>
                        <a:pt x="822" y="652"/>
                      </a:lnTo>
                      <a:lnTo>
                        <a:pt x="897" y="695"/>
                      </a:lnTo>
                      <a:lnTo>
                        <a:pt x="822" y="572"/>
                      </a:lnTo>
                      <a:lnTo>
                        <a:pt x="624" y="572"/>
                      </a:lnTo>
                      <a:lnTo>
                        <a:pt x="549" y="489"/>
                      </a:lnTo>
                      <a:lnTo>
                        <a:pt x="633" y="503"/>
                      </a:lnTo>
                      <a:lnTo>
                        <a:pt x="554" y="437"/>
                      </a:lnTo>
                      <a:lnTo>
                        <a:pt x="638" y="449"/>
                      </a:lnTo>
                      <a:lnTo>
                        <a:pt x="431" y="362"/>
                      </a:lnTo>
                      <a:lnTo>
                        <a:pt x="528" y="322"/>
                      </a:lnTo>
                      <a:lnTo>
                        <a:pt x="471" y="260"/>
                      </a:lnTo>
                      <a:lnTo>
                        <a:pt x="603" y="256"/>
                      </a:lnTo>
                      <a:lnTo>
                        <a:pt x="563" y="198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6" name="Freeform 154"/>
                <p:cNvSpPr>
                  <a:spLocks/>
                </p:cNvSpPr>
                <p:nvPr/>
              </p:nvSpPr>
              <p:spPr bwMode="auto">
                <a:xfrm>
                  <a:off x="3852" y="2865"/>
                  <a:ext cx="588" cy="204"/>
                </a:xfrm>
                <a:custGeom>
                  <a:avLst/>
                  <a:gdLst>
                    <a:gd name="T0" fmla="*/ 0 w 2351"/>
                    <a:gd name="T1" fmla="*/ 0 h 815"/>
                    <a:gd name="T2" fmla="*/ 0 w 2351"/>
                    <a:gd name="T3" fmla="*/ 0 h 815"/>
                    <a:gd name="T4" fmla="*/ 0 w 2351"/>
                    <a:gd name="T5" fmla="*/ 0 h 815"/>
                    <a:gd name="T6" fmla="*/ 0 w 2351"/>
                    <a:gd name="T7" fmla="*/ 0 h 815"/>
                    <a:gd name="T8" fmla="*/ 0 w 2351"/>
                    <a:gd name="T9" fmla="*/ 0 h 815"/>
                    <a:gd name="T10" fmla="*/ 0 w 2351"/>
                    <a:gd name="T11" fmla="*/ 0 h 815"/>
                    <a:gd name="T12" fmla="*/ 0 w 2351"/>
                    <a:gd name="T13" fmla="*/ 0 h 815"/>
                    <a:gd name="T14" fmla="*/ 0 w 2351"/>
                    <a:gd name="T15" fmla="*/ 0 h 815"/>
                    <a:gd name="T16" fmla="*/ 0 w 2351"/>
                    <a:gd name="T17" fmla="*/ 0 h 815"/>
                    <a:gd name="T18" fmla="*/ 0 w 2351"/>
                    <a:gd name="T19" fmla="*/ 0 h 815"/>
                    <a:gd name="T20" fmla="*/ 0 w 2351"/>
                    <a:gd name="T21" fmla="*/ 0 h 815"/>
                    <a:gd name="T22" fmla="*/ 0 w 2351"/>
                    <a:gd name="T23" fmla="*/ 0 h 815"/>
                    <a:gd name="T24" fmla="*/ 0 w 2351"/>
                    <a:gd name="T25" fmla="*/ 0 h 815"/>
                    <a:gd name="T26" fmla="*/ 0 w 2351"/>
                    <a:gd name="T27" fmla="*/ 0 h 815"/>
                    <a:gd name="T28" fmla="*/ 0 w 2351"/>
                    <a:gd name="T29" fmla="*/ 0 h 815"/>
                    <a:gd name="T30" fmla="*/ 0 w 2351"/>
                    <a:gd name="T31" fmla="*/ 0 h 815"/>
                    <a:gd name="T32" fmla="*/ 0 w 2351"/>
                    <a:gd name="T33" fmla="*/ 0 h 815"/>
                    <a:gd name="T34" fmla="*/ 0 w 2351"/>
                    <a:gd name="T35" fmla="*/ 0 h 815"/>
                    <a:gd name="T36" fmla="*/ 0 w 2351"/>
                    <a:gd name="T37" fmla="*/ 0 h 815"/>
                    <a:gd name="T38" fmla="*/ 0 w 2351"/>
                    <a:gd name="T39" fmla="*/ 0 h 815"/>
                    <a:gd name="T40" fmla="*/ 0 w 2351"/>
                    <a:gd name="T41" fmla="*/ 0 h 815"/>
                    <a:gd name="T42" fmla="*/ 0 w 2351"/>
                    <a:gd name="T43" fmla="*/ 0 h 815"/>
                    <a:gd name="T44" fmla="*/ 0 w 2351"/>
                    <a:gd name="T45" fmla="*/ 0 h 815"/>
                    <a:gd name="T46" fmla="*/ 0 w 2351"/>
                    <a:gd name="T47" fmla="*/ 0 h 815"/>
                    <a:gd name="T48" fmla="*/ 0 w 2351"/>
                    <a:gd name="T49" fmla="*/ 0 h 815"/>
                    <a:gd name="T50" fmla="*/ 0 w 2351"/>
                    <a:gd name="T51" fmla="*/ 0 h 815"/>
                    <a:gd name="T52" fmla="*/ 0 w 2351"/>
                    <a:gd name="T53" fmla="*/ 0 h 815"/>
                    <a:gd name="T54" fmla="*/ 0 w 2351"/>
                    <a:gd name="T55" fmla="*/ 0 h 815"/>
                    <a:gd name="T56" fmla="*/ 0 w 2351"/>
                    <a:gd name="T57" fmla="*/ 0 h 815"/>
                    <a:gd name="T58" fmla="*/ 0 w 2351"/>
                    <a:gd name="T59" fmla="*/ 0 h 815"/>
                    <a:gd name="T60" fmla="*/ 0 w 2351"/>
                    <a:gd name="T61" fmla="*/ 0 h 815"/>
                    <a:gd name="T62" fmla="*/ 0 w 2351"/>
                    <a:gd name="T63" fmla="*/ 0 h 815"/>
                    <a:gd name="T64" fmla="*/ 0 w 2351"/>
                    <a:gd name="T65" fmla="*/ 0 h 815"/>
                    <a:gd name="T66" fmla="*/ 0 w 2351"/>
                    <a:gd name="T67" fmla="*/ 0 h 815"/>
                    <a:gd name="T68" fmla="*/ 0 w 2351"/>
                    <a:gd name="T69" fmla="*/ 0 h 815"/>
                    <a:gd name="T70" fmla="*/ 0 w 2351"/>
                    <a:gd name="T71" fmla="*/ 0 h 815"/>
                    <a:gd name="T72" fmla="*/ 0 w 2351"/>
                    <a:gd name="T73" fmla="*/ 0 h 815"/>
                    <a:gd name="T74" fmla="*/ 0 w 2351"/>
                    <a:gd name="T75" fmla="*/ 0 h 815"/>
                    <a:gd name="T76" fmla="*/ 0 w 2351"/>
                    <a:gd name="T77" fmla="*/ 0 h 815"/>
                    <a:gd name="T78" fmla="*/ 0 w 2351"/>
                    <a:gd name="T79" fmla="*/ 0 h 815"/>
                    <a:gd name="T80" fmla="*/ 0 w 2351"/>
                    <a:gd name="T81" fmla="*/ 0 h 815"/>
                    <a:gd name="T82" fmla="*/ 0 w 2351"/>
                    <a:gd name="T83" fmla="*/ 0 h 815"/>
                    <a:gd name="T84" fmla="*/ 0 w 2351"/>
                    <a:gd name="T85" fmla="*/ 0 h 815"/>
                    <a:gd name="T86" fmla="*/ 0 w 2351"/>
                    <a:gd name="T87" fmla="*/ 0 h 815"/>
                    <a:gd name="T88" fmla="*/ 0 w 2351"/>
                    <a:gd name="T89" fmla="*/ 0 h 815"/>
                    <a:gd name="T90" fmla="*/ 0 w 2351"/>
                    <a:gd name="T91" fmla="*/ 0 h 815"/>
                    <a:gd name="T92" fmla="*/ 0 w 2351"/>
                    <a:gd name="T93" fmla="*/ 0 h 815"/>
                    <a:gd name="T94" fmla="*/ 0 w 2351"/>
                    <a:gd name="T95" fmla="*/ 0 h 815"/>
                    <a:gd name="T96" fmla="*/ 0 w 2351"/>
                    <a:gd name="T97" fmla="*/ 0 h 815"/>
                    <a:gd name="T98" fmla="*/ 0 w 2351"/>
                    <a:gd name="T99" fmla="*/ 0 h 815"/>
                    <a:gd name="T100" fmla="*/ 0 w 2351"/>
                    <a:gd name="T101" fmla="*/ 0 h 815"/>
                    <a:gd name="T102" fmla="*/ 0 w 2351"/>
                    <a:gd name="T103" fmla="*/ 0 h 815"/>
                    <a:gd name="T104" fmla="*/ 0 w 2351"/>
                    <a:gd name="T105" fmla="*/ 0 h 815"/>
                    <a:gd name="T106" fmla="*/ 0 w 2351"/>
                    <a:gd name="T107" fmla="*/ 0 h 815"/>
                    <a:gd name="T108" fmla="*/ 0 w 2351"/>
                    <a:gd name="T109" fmla="*/ 0 h 8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51"/>
                    <a:gd name="T166" fmla="*/ 0 h 815"/>
                    <a:gd name="T167" fmla="*/ 2351 w 2351"/>
                    <a:gd name="T168" fmla="*/ 815 h 8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51" h="815">
                      <a:moveTo>
                        <a:pt x="839" y="66"/>
                      </a:moveTo>
                      <a:lnTo>
                        <a:pt x="602" y="0"/>
                      </a:lnTo>
                      <a:lnTo>
                        <a:pt x="276" y="84"/>
                      </a:lnTo>
                      <a:lnTo>
                        <a:pt x="387" y="98"/>
                      </a:lnTo>
                      <a:lnTo>
                        <a:pt x="135" y="146"/>
                      </a:lnTo>
                      <a:lnTo>
                        <a:pt x="316" y="189"/>
                      </a:lnTo>
                      <a:lnTo>
                        <a:pt x="456" y="198"/>
                      </a:lnTo>
                      <a:lnTo>
                        <a:pt x="250" y="246"/>
                      </a:lnTo>
                      <a:lnTo>
                        <a:pt x="456" y="255"/>
                      </a:lnTo>
                      <a:lnTo>
                        <a:pt x="356" y="287"/>
                      </a:lnTo>
                      <a:lnTo>
                        <a:pt x="654" y="326"/>
                      </a:lnTo>
                      <a:lnTo>
                        <a:pt x="825" y="291"/>
                      </a:lnTo>
                      <a:lnTo>
                        <a:pt x="650" y="440"/>
                      </a:lnTo>
                      <a:lnTo>
                        <a:pt x="242" y="401"/>
                      </a:lnTo>
                      <a:lnTo>
                        <a:pt x="0" y="423"/>
                      </a:lnTo>
                      <a:lnTo>
                        <a:pt x="193" y="471"/>
                      </a:lnTo>
                      <a:lnTo>
                        <a:pt x="53" y="528"/>
                      </a:lnTo>
                      <a:lnTo>
                        <a:pt x="329" y="563"/>
                      </a:lnTo>
                      <a:lnTo>
                        <a:pt x="144" y="608"/>
                      </a:lnTo>
                      <a:lnTo>
                        <a:pt x="250" y="647"/>
                      </a:lnTo>
                      <a:lnTo>
                        <a:pt x="497" y="660"/>
                      </a:lnTo>
                      <a:lnTo>
                        <a:pt x="413" y="700"/>
                      </a:lnTo>
                      <a:lnTo>
                        <a:pt x="685" y="727"/>
                      </a:lnTo>
                      <a:lnTo>
                        <a:pt x="584" y="784"/>
                      </a:lnTo>
                      <a:lnTo>
                        <a:pt x="734" y="815"/>
                      </a:lnTo>
                      <a:lnTo>
                        <a:pt x="716" y="766"/>
                      </a:lnTo>
                      <a:lnTo>
                        <a:pt x="843" y="709"/>
                      </a:lnTo>
                      <a:lnTo>
                        <a:pt x="751" y="678"/>
                      </a:lnTo>
                      <a:lnTo>
                        <a:pt x="957" y="620"/>
                      </a:lnTo>
                      <a:lnTo>
                        <a:pt x="1142" y="669"/>
                      </a:lnTo>
                      <a:lnTo>
                        <a:pt x="1094" y="586"/>
                      </a:lnTo>
                      <a:lnTo>
                        <a:pt x="1467" y="669"/>
                      </a:lnTo>
                      <a:lnTo>
                        <a:pt x="1770" y="669"/>
                      </a:lnTo>
                      <a:lnTo>
                        <a:pt x="1634" y="743"/>
                      </a:lnTo>
                      <a:lnTo>
                        <a:pt x="1854" y="731"/>
                      </a:lnTo>
                      <a:lnTo>
                        <a:pt x="1841" y="784"/>
                      </a:lnTo>
                      <a:lnTo>
                        <a:pt x="2064" y="695"/>
                      </a:lnTo>
                      <a:lnTo>
                        <a:pt x="2276" y="757"/>
                      </a:lnTo>
                      <a:lnTo>
                        <a:pt x="2113" y="599"/>
                      </a:lnTo>
                      <a:lnTo>
                        <a:pt x="2351" y="638"/>
                      </a:lnTo>
                      <a:lnTo>
                        <a:pt x="2139" y="510"/>
                      </a:lnTo>
                      <a:lnTo>
                        <a:pt x="2284" y="515"/>
                      </a:lnTo>
                      <a:lnTo>
                        <a:pt x="2007" y="383"/>
                      </a:lnTo>
                      <a:lnTo>
                        <a:pt x="1823" y="296"/>
                      </a:lnTo>
                      <a:lnTo>
                        <a:pt x="1841" y="379"/>
                      </a:lnTo>
                      <a:lnTo>
                        <a:pt x="1674" y="366"/>
                      </a:lnTo>
                      <a:lnTo>
                        <a:pt x="1410" y="237"/>
                      </a:lnTo>
                      <a:lnTo>
                        <a:pt x="1419" y="287"/>
                      </a:lnTo>
                      <a:lnTo>
                        <a:pt x="1257" y="251"/>
                      </a:lnTo>
                      <a:lnTo>
                        <a:pt x="1383" y="163"/>
                      </a:lnTo>
                      <a:lnTo>
                        <a:pt x="1542" y="171"/>
                      </a:lnTo>
                      <a:lnTo>
                        <a:pt x="1362" y="89"/>
                      </a:lnTo>
                      <a:lnTo>
                        <a:pt x="1046" y="93"/>
                      </a:lnTo>
                      <a:lnTo>
                        <a:pt x="83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7" name="Freeform 155"/>
                <p:cNvSpPr>
                  <a:spLocks/>
                </p:cNvSpPr>
                <p:nvPr/>
              </p:nvSpPr>
              <p:spPr bwMode="auto">
                <a:xfrm>
                  <a:off x="4050" y="3037"/>
                  <a:ext cx="154" cy="42"/>
                </a:xfrm>
                <a:custGeom>
                  <a:avLst/>
                  <a:gdLst>
                    <a:gd name="T0" fmla="*/ 0 w 615"/>
                    <a:gd name="T1" fmla="*/ 0 h 172"/>
                    <a:gd name="T2" fmla="*/ 0 w 615"/>
                    <a:gd name="T3" fmla="*/ 0 h 172"/>
                    <a:gd name="T4" fmla="*/ 0 w 615"/>
                    <a:gd name="T5" fmla="*/ 0 h 172"/>
                    <a:gd name="T6" fmla="*/ 0 w 615"/>
                    <a:gd name="T7" fmla="*/ 0 h 172"/>
                    <a:gd name="T8" fmla="*/ 0 w 615"/>
                    <a:gd name="T9" fmla="*/ 0 h 172"/>
                    <a:gd name="T10" fmla="*/ 0 w 615"/>
                    <a:gd name="T11" fmla="*/ 0 h 172"/>
                    <a:gd name="T12" fmla="*/ 0 w 615"/>
                    <a:gd name="T13" fmla="*/ 0 h 172"/>
                    <a:gd name="T14" fmla="*/ 0 w 615"/>
                    <a:gd name="T15" fmla="*/ 0 h 172"/>
                    <a:gd name="T16" fmla="*/ 0 w 615"/>
                    <a:gd name="T17" fmla="*/ 0 h 172"/>
                    <a:gd name="T18" fmla="*/ 0 w 615"/>
                    <a:gd name="T19" fmla="*/ 0 h 172"/>
                    <a:gd name="T20" fmla="*/ 0 w 615"/>
                    <a:gd name="T21" fmla="*/ 0 h 172"/>
                    <a:gd name="T22" fmla="*/ 0 w 615"/>
                    <a:gd name="T23" fmla="*/ 0 h 172"/>
                    <a:gd name="T24" fmla="*/ 0 w 615"/>
                    <a:gd name="T25" fmla="*/ 0 h 172"/>
                    <a:gd name="T26" fmla="*/ 0 w 615"/>
                    <a:gd name="T27" fmla="*/ 0 h 172"/>
                    <a:gd name="T28" fmla="*/ 0 w 615"/>
                    <a:gd name="T29" fmla="*/ 0 h 1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15"/>
                    <a:gd name="T46" fmla="*/ 0 h 172"/>
                    <a:gd name="T47" fmla="*/ 615 w 615"/>
                    <a:gd name="T48" fmla="*/ 172 h 17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15" h="172">
                      <a:moveTo>
                        <a:pt x="378" y="45"/>
                      </a:moveTo>
                      <a:lnTo>
                        <a:pt x="237" y="5"/>
                      </a:lnTo>
                      <a:lnTo>
                        <a:pt x="123" y="0"/>
                      </a:lnTo>
                      <a:lnTo>
                        <a:pt x="211" y="41"/>
                      </a:lnTo>
                      <a:lnTo>
                        <a:pt x="34" y="57"/>
                      </a:lnTo>
                      <a:lnTo>
                        <a:pt x="136" y="84"/>
                      </a:lnTo>
                      <a:lnTo>
                        <a:pt x="0" y="137"/>
                      </a:lnTo>
                      <a:lnTo>
                        <a:pt x="118" y="132"/>
                      </a:lnTo>
                      <a:lnTo>
                        <a:pt x="79" y="172"/>
                      </a:lnTo>
                      <a:lnTo>
                        <a:pt x="198" y="168"/>
                      </a:lnTo>
                      <a:lnTo>
                        <a:pt x="329" y="132"/>
                      </a:lnTo>
                      <a:lnTo>
                        <a:pt x="460" y="89"/>
                      </a:lnTo>
                      <a:lnTo>
                        <a:pt x="615" y="80"/>
                      </a:lnTo>
                      <a:lnTo>
                        <a:pt x="378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8" name="Freeform 156"/>
                <p:cNvSpPr>
                  <a:spLocks/>
                </p:cNvSpPr>
                <p:nvPr/>
              </p:nvSpPr>
              <p:spPr bwMode="auto">
                <a:xfrm>
                  <a:off x="3915" y="2835"/>
                  <a:ext cx="390" cy="105"/>
                </a:xfrm>
                <a:custGeom>
                  <a:avLst/>
                  <a:gdLst>
                    <a:gd name="T0" fmla="*/ 0 w 1559"/>
                    <a:gd name="T1" fmla="*/ 0 h 418"/>
                    <a:gd name="T2" fmla="*/ 0 w 1559"/>
                    <a:gd name="T3" fmla="*/ 0 h 418"/>
                    <a:gd name="T4" fmla="*/ 0 w 1559"/>
                    <a:gd name="T5" fmla="*/ 0 h 418"/>
                    <a:gd name="T6" fmla="*/ 0 w 1559"/>
                    <a:gd name="T7" fmla="*/ 0 h 418"/>
                    <a:gd name="T8" fmla="*/ 0 w 1559"/>
                    <a:gd name="T9" fmla="*/ 0 h 418"/>
                    <a:gd name="T10" fmla="*/ 0 w 1559"/>
                    <a:gd name="T11" fmla="*/ 0 h 418"/>
                    <a:gd name="T12" fmla="*/ 0 w 1559"/>
                    <a:gd name="T13" fmla="*/ 0 h 418"/>
                    <a:gd name="T14" fmla="*/ 0 w 1559"/>
                    <a:gd name="T15" fmla="*/ 0 h 418"/>
                    <a:gd name="T16" fmla="*/ 0 w 1559"/>
                    <a:gd name="T17" fmla="*/ 0 h 418"/>
                    <a:gd name="T18" fmla="*/ 0 w 1559"/>
                    <a:gd name="T19" fmla="*/ 0 h 418"/>
                    <a:gd name="T20" fmla="*/ 0 w 1559"/>
                    <a:gd name="T21" fmla="*/ 0 h 418"/>
                    <a:gd name="T22" fmla="*/ 0 w 1559"/>
                    <a:gd name="T23" fmla="*/ 0 h 418"/>
                    <a:gd name="T24" fmla="*/ 0 w 1559"/>
                    <a:gd name="T25" fmla="*/ 0 h 418"/>
                    <a:gd name="T26" fmla="*/ 0 w 1559"/>
                    <a:gd name="T27" fmla="*/ 0 h 418"/>
                    <a:gd name="T28" fmla="*/ 0 w 1559"/>
                    <a:gd name="T29" fmla="*/ 0 h 418"/>
                    <a:gd name="T30" fmla="*/ 0 w 1559"/>
                    <a:gd name="T31" fmla="*/ 0 h 418"/>
                    <a:gd name="T32" fmla="*/ 0 w 1559"/>
                    <a:gd name="T33" fmla="*/ 0 h 418"/>
                    <a:gd name="T34" fmla="*/ 0 w 1559"/>
                    <a:gd name="T35" fmla="*/ 0 h 418"/>
                    <a:gd name="T36" fmla="*/ 0 w 1559"/>
                    <a:gd name="T37" fmla="*/ 0 h 418"/>
                    <a:gd name="T38" fmla="*/ 0 w 1559"/>
                    <a:gd name="T39" fmla="*/ 0 h 418"/>
                    <a:gd name="T40" fmla="*/ 0 w 1559"/>
                    <a:gd name="T41" fmla="*/ 0 h 418"/>
                    <a:gd name="T42" fmla="*/ 0 w 1559"/>
                    <a:gd name="T43" fmla="*/ 0 h 418"/>
                    <a:gd name="T44" fmla="*/ 0 w 1559"/>
                    <a:gd name="T45" fmla="*/ 0 h 418"/>
                    <a:gd name="T46" fmla="*/ 0 w 1559"/>
                    <a:gd name="T47" fmla="*/ 0 h 418"/>
                    <a:gd name="T48" fmla="*/ 0 w 1559"/>
                    <a:gd name="T49" fmla="*/ 0 h 418"/>
                    <a:gd name="T50" fmla="*/ 0 w 1559"/>
                    <a:gd name="T51" fmla="*/ 0 h 418"/>
                    <a:gd name="T52" fmla="*/ 0 w 1559"/>
                    <a:gd name="T53" fmla="*/ 0 h 418"/>
                    <a:gd name="T54" fmla="*/ 0 w 1559"/>
                    <a:gd name="T55" fmla="*/ 0 h 41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559"/>
                    <a:gd name="T85" fmla="*/ 0 h 418"/>
                    <a:gd name="T86" fmla="*/ 1559 w 1559"/>
                    <a:gd name="T87" fmla="*/ 418 h 41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559" h="418">
                      <a:moveTo>
                        <a:pt x="1043" y="100"/>
                      </a:moveTo>
                      <a:lnTo>
                        <a:pt x="556" y="125"/>
                      </a:lnTo>
                      <a:lnTo>
                        <a:pt x="710" y="170"/>
                      </a:lnTo>
                      <a:lnTo>
                        <a:pt x="417" y="165"/>
                      </a:lnTo>
                      <a:lnTo>
                        <a:pt x="159" y="214"/>
                      </a:lnTo>
                      <a:lnTo>
                        <a:pt x="378" y="219"/>
                      </a:lnTo>
                      <a:lnTo>
                        <a:pt x="0" y="274"/>
                      </a:lnTo>
                      <a:lnTo>
                        <a:pt x="129" y="299"/>
                      </a:lnTo>
                      <a:lnTo>
                        <a:pt x="338" y="299"/>
                      </a:lnTo>
                      <a:lnTo>
                        <a:pt x="149" y="354"/>
                      </a:lnTo>
                      <a:lnTo>
                        <a:pt x="352" y="349"/>
                      </a:lnTo>
                      <a:lnTo>
                        <a:pt x="228" y="388"/>
                      </a:lnTo>
                      <a:lnTo>
                        <a:pt x="407" y="398"/>
                      </a:lnTo>
                      <a:lnTo>
                        <a:pt x="715" y="359"/>
                      </a:lnTo>
                      <a:lnTo>
                        <a:pt x="591" y="418"/>
                      </a:lnTo>
                      <a:lnTo>
                        <a:pt x="870" y="364"/>
                      </a:lnTo>
                      <a:lnTo>
                        <a:pt x="1127" y="314"/>
                      </a:lnTo>
                      <a:lnTo>
                        <a:pt x="815" y="284"/>
                      </a:lnTo>
                      <a:lnTo>
                        <a:pt x="591" y="299"/>
                      </a:lnTo>
                      <a:lnTo>
                        <a:pt x="432" y="253"/>
                      </a:lnTo>
                      <a:lnTo>
                        <a:pt x="621" y="239"/>
                      </a:lnTo>
                      <a:lnTo>
                        <a:pt x="725" y="260"/>
                      </a:lnTo>
                      <a:lnTo>
                        <a:pt x="934" y="214"/>
                      </a:lnTo>
                      <a:lnTo>
                        <a:pt x="1142" y="154"/>
                      </a:lnTo>
                      <a:lnTo>
                        <a:pt x="1559" y="170"/>
                      </a:lnTo>
                      <a:lnTo>
                        <a:pt x="1033" y="0"/>
                      </a:lnTo>
                      <a:lnTo>
                        <a:pt x="1043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9" name="Freeform 157"/>
                <p:cNvSpPr>
                  <a:spLocks/>
                </p:cNvSpPr>
                <p:nvPr/>
              </p:nvSpPr>
              <p:spPr bwMode="auto">
                <a:xfrm>
                  <a:off x="3879" y="2953"/>
                  <a:ext cx="184" cy="71"/>
                </a:xfrm>
                <a:custGeom>
                  <a:avLst/>
                  <a:gdLst>
                    <a:gd name="T0" fmla="*/ 0 w 738"/>
                    <a:gd name="T1" fmla="*/ 0 h 282"/>
                    <a:gd name="T2" fmla="*/ 0 w 738"/>
                    <a:gd name="T3" fmla="*/ 0 h 282"/>
                    <a:gd name="T4" fmla="*/ 0 w 738"/>
                    <a:gd name="T5" fmla="*/ 0 h 282"/>
                    <a:gd name="T6" fmla="*/ 0 w 738"/>
                    <a:gd name="T7" fmla="*/ 0 h 282"/>
                    <a:gd name="T8" fmla="*/ 0 w 738"/>
                    <a:gd name="T9" fmla="*/ 0 h 282"/>
                    <a:gd name="T10" fmla="*/ 0 w 738"/>
                    <a:gd name="T11" fmla="*/ 0 h 282"/>
                    <a:gd name="T12" fmla="*/ 0 w 738"/>
                    <a:gd name="T13" fmla="*/ 0 h 282"/>
                    <a:gd name="T14" fmla="*/ 0 w 738"/>
                    <a:gd name="T15" fmla="*/ 0 h 282"/>
                    <a:gd name="T16" fmla="*/ 0 w 738"/>
                    <a:gd name="T17" fmla="*/ 0 h 282"/>
                    <a:gd name="T18" fmla="*/ 0 w 738"/>
                    <a:gd name="T19" fmla="*/ 0 h 282"/>
                    <a:gd name="T20" fmla="*/ 0 w 738"/>
                    <a:gd name="T21" fmla="*/ 0 h 282"/>
                    <a:gd name="T22" fmla="*/ 0 w 738"/>
                    <a:gd name="T23" fmla="*/ 0 h 282"/>
                    <a:gd name="T24" fmla="*/ 0 w 738"/>
                    <a:gd name="T25" fmla="*/ 0 h 282"/>
                    <a:gd name="T26" fmla="*/ 0 w 738"/>
                    <a:gd name="T27" fmla="*/ 0 h 282"/>
                    <a:gd name="T28" fmla="*/ 0 w 738"/>
                    <a:gd name="T29" fmla="*/ 0 h 282"/>
                    <a:gd name="T30" fmla="*/ 0 w 738"/>
                    <a:gd name="T31" fmla="*/ 0 h 282"/>
                    <a:gd name="T32" fmla="*/ 0 w 738"/>
                    <a:gd name="T33" fmla="*/ 0 h 282"/>
                    <a:gd name="T34" fmla="*/ 0 w 738"/>
                    <a:gd name="T35" fmla="*/ 0 h 282"/>
                    <a:gd name="T36" fmla="*/ 0 w 738"/>
                    <a:gd name="T37" fmla="*/ 0 h 28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8"/>
                    <a:gd name="T58" fmla="*/ 0 h 282"/>
                    <a:gd name="T59" fmla="*/ 738 w 738"/>
                    <a:gd name="T60" fmla="*/ 282 h 28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8" h="282">
                      <a:moveTo>
                        <a:pt x="738" y="19"/>
                      </a:moveTo>
                      <a:lnTo>
                        <a:pt x="474" y="47"/>
                      </a:lnTo>
                      <a:lnTo>
                        <a:pt x="269" y="0"/>
                      </a:lnTo>
                      <a:lnTo>
                        <a:pt x="402" y="86"/>
                      </a:lnTo>
                      <a:lnTo>
                        <a:pt x="190" y="68"/>
                      </a:lnTo>
                      <a:lnTo>
                        <a:pt x="0" y="81"/>
                      </a:lnTo>
                      <a:lnTo>
                        <a:pt x="217" y="121"/>
                      </a:lnTo>
                      <a:lnTo>
                        <a:pt x="70" y="171"/>
                      </a:lnTo>
                      <a:lnTo>
                        <a:pt x="302" y="209"/>
                      </a:lnTo>
                      <a:lnTo>
                        <a:pt x="214" y="277"/>
                      </a:lnTo>
                      <a:lnTo>
                        <a:pt x="410" y="282"/>
                      </a:lnTo>
                      <a:lnTo>
                        <a:pt x="365" y="177"/>
                      </a:lnTo>
                      <a:lnTo>
                        <a:pt x="558" y="262"/>
                      </a:lnTo>
                      <a:lnTo>
                        <a:pt x="733" y="268"/>
                      </a:lnTo>
                      <a:lnTo>
                        <a:pt x="553" y="178"/>
                      </a:lnTo>
                      <a:lnTo>
                        <a:pt x="708" y="154"/>
                      </a:lnTo>
                      <a:lnTo>
                        <a:pt x="580" y="102"/>
                      </a:lnTo>
                      <a:lnTo>
                        <a:pt x="73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0" name="Freeform 158"/>
                <p:cNvSpPr>
                  <a:spLocks/>
                </p:cNvSpPr>
                <p:nvPr/>
              </p:nvSpPr>
              <p:spPr bwMode="auto">
                <a:xfrm>
                  <a:off x="4227" y="2898"/>
                  <a:ext cx="240" cy="78"/>
                </a:xfrm>
                <a:custGeom>
                  <a:avLst/>
                  <a:gdLst>
                    <a:gd name="T0" fmla="*/ 0 w 958"/>
                    <a:gd name="T1" fmla="*/ 0 h 310"/>
                    <a:gd name="T2" fmla="*/ 0 w 958"/>
                    <a:gd name="T3" fmla="*/ 0 h 310"/>
                    <a:gd name="T4" fmla="*/ 0 w 958"/>
                    <a:gd name="T5" fmla="*/ 0 h 310"/>
                    <a:gd name="T6" fmla="*/ 0 w 958"/>
                    <a:gd name="T7" fmla="*/ 0 h 310"/>
                    <a:gd name="T8" fmla="*/ 0 w 958"/>
                    <a:gd name="T9" fmla="*/ 0 h 310"/>
                    <a:gd name="T10" fmla="*/ 0 w 958"/>
                    <a:gd name="T11" fmla="*/ 0 h 310"/>
                    <a:gd name="T12" fmla="*/ 0 w 958"/>
                    <a:gd name="T13" fmla="*/ 0 h 310"/>
                    <a:gd name="T14" fmla="*/ 0 w 958"/>
                    <a:gd name="T15" fmla="*/ 0 h 310"/>
                    <a:gd name="T16" fmla="*/ 0 w 958"/>
                    <a:gd name="T17" fmla="*/ 0 h 310"/>
                    <a:gd name="T18" fmla="*/ 0 w 958"/>
                    <a:gd name="T19" fmla="*/ 0 h 310"/>
                    <a:gd name="T20" fmla="*/ 0 w 958"/>
                    <a:gd name="T21" fmla="*/ 0 h 310"/>
                    <a:gd name="T22" fmla="*/ 0 w 958"/>
                    <a:gd name="T23" fmla="*/ 0 h 310"/>
                    <a:gd name="T24" fmla="*/ 0 w 958"/>
                    <a:gd name="T25" fmla="*/ 0 h 310"/>
                    <a:gd name="T26" fmla="*/ 0 w 958"/>
                    <a:gd name="T27" fmla="*/ 0 h 310"/>
                    <a:gd name="T28" fmla="*/ 0 w 958"/>
                    <a:gd name="T29" fmla="*/ 0 h 310"/>
                    <a:gd name="T30" fmla="*/ 0 w 958"/>
                    <a:gd name="T31" fmla="*/ 0 h 310"/>
                    <a:gd name="T32" fmla="*/ 0 w 958"/>
                    <a:gd name="T33" fmla="*/ 0 h 310"/>
                    <a:gd name="T34" fmla="*/ 0 w 958"/>
                    <a:gd name="T35" fmla="*/ 0 h 310"/>
                    <a:gd name="T36" fmla="*/ 0 w 958"/>
                    <a:gd name="T37" fmla="*/ 0 h 310"/>
                    <a:gd name="T38" fmla="*/ 0 w 958"/>
                    <a:gd name="T39" fmla="*/ 0 h 310"/>
                    <a:gd name="T40" fmla="*/ 0 w 958"/>
                    <a:gd name="T41" fmla="*/ 0 h 310"/>
                    <a:gd name="T42" fmla="*/ 0 w 958"/>
                    <a:gd name="T43" fmla="*/ 0 h 310"/>
                    <a:gd name="T44" fmla="*/ 0 w 958"/>
                    <a:gd name="T45" fmla="*/ 0 h 310"/>
                    <a:gd name="T46" fmla="*/ 0 w 958"/>
                    <a:gd name="T47" fmla="*/ 0 h 3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8"/>
                    <a:gd name="T73" fmla="*/ 0 h 310"/>
                    <a:gd name="T74" fmla="*/ 958 w 958"/>
                    <a:gd name="T75" fmla="*/ 310 h 3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8" h="310">
                      <a:moveTo>
                        <a:pt x="660" y="126"/>
                      </a:moveTo>
                      <a:lnTo>
                        <a:pt x="526" y="41"/>
                      </a:lnTo>
                      <a:lnTo>
                        <a:pt x="371" y="0"/>
                      </a:lnTo>
                      <a:lnTo>
                        <a:pt x="471" y="80"/>
                      </a:lnTo>
                      <a:lnTo>
                        <a:pt x="267" y="26"/>
                      </a:lnTo>
                      <a:lnTo>
                        <a:pt x="317" y="96"/>
                      </a:lnTo>
                      <a:lnTo>
                        <a:pt x="192" y="61"/>
                      </a:lnTo>
                      <a:lnTo>
                        <a:pt x="0" y="96"/>
                      </a:lnTo>
                      <a:lnTo>
                        <a:pt x="187" y="116"/>
                      </a:lnTo>
                      <a:lnTo>
                        <a:pt x="64" y="140"/>
                      </a:lnTo>
                      <a:lnTo>
                        <a:pt x="298" y="181"/>
                      </a:lnTo>
                      <a:lnTo>
                        <a:pt x="292" y="126"/>
                      </a:lnTo>
                      <a:lnTo>
                        <a:pt x="471" y="191"/>
                      </a:lnTo>
                      <a:lnTo>
                        <a:pt x="421" y="111"/>
                      </a:lnTo>
                      <a:lnTo>
                        <a:pt x="610" y="181"/>
                      </a:lnTo>
                      <a:lnTo>
                        <a:pt x="560" y="215"/>
                      </a:lnTo>
                      <a:lnTo>
                        <a:pt x="729" y="245"/>
                      </a:lnTo>
                      <a:lnTo>
                        <a:pt x="695" y="191"/>
                      </a:lnTo>
                      <a:lnTo>
                        <a:pt x="819" y="205"/>
                      </a:lnTo>
                      <a:lnTo>
                        <a:pt x="958" y="310"/>
                      </a:lnTo>
                      <a:lnTo>
                        <a:pt x="793" y="131"/>
                      </a:lnTo>
                      <a:lnTo>
                        <a:pt x="620" y="36"/>
                      </a:lnTo>
                      <a:lnTo>
                        <a:pt x="66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1" name="Freeform 159"/>
                <p:cNvSpPr>
                  <a:spLocks/>
                </p:cNvSpPr>
                <p:nvPr/>
              </p:nvSpPr>
              <p:spPr bwMode="auto">
                <a:xfrm>
                  <a:off x="4099" y="3017"/>
                  <a:ext cx="320" cy="69"/>
                </a:xfrm>
                <a:custGeom>
                  <a:avLst/>
                  <a:gdLst>
                    <a:gd name="T0" fmla="*/ 0 w 1277"/>
                    <a:gd name="T1" fmla="*/ 0 h 275"/>
                    <a:gd name="T2" fmla="*/ 0 w 1277"/>
                    <a:gd name="T3" fmla="*/ 0 h 275"/>
                    <a:gd name="T4" fmla="*/ 0 w 1277"/>
                    <a:gd name="T5" fmla="*/ 0 h 275"/>
                    <a:gd name="T6" fmla="*/ 0 w 1277"/>
                    <a:gd name="T7" fmla="*/ 0 h 275"/>
                    <a:gd name="T8" fmla="*/ 0 w 1277"/>
                    <a:gd name="T9" fmla="*/ 0 h 275"/>
                    <a:gd name="T10" fmla="*/ 0 w 1277"/>
                    <a:gd name="T11" fmla="*/ 0 h 275"/>
                    <a:gd name="T12" fmla="*/ 0 w 1277"/>
                    <a:gd name="T13" fmla="*/ 0 h 275"/>
                    <a:gd name="T14" fmla="*/ 0 w 1277"/>
                    <a:gd name="T15" fmla="*/ 0 h 275"/>
                    <a:gd name="T16" fmla="*/ 0 w 1277"/>
                    <a:gd name="T17" fmla="*/ 0 h 275"/>
                    <a:gd name="T18" fmla="*/ 0 w 1277"/>
                    <a:gd name="T19" fmla="*/ 0 h 275"/>
                    <a:gd name="T20" fmla="*/ 0 w 1277"/>
                    <a:gd name="T21" fmla="*/ 0 h 275"/>
                    <a:gd name="T22" fmla="*/ 0 w 1277"/>
                    <a:gd name="T23" fmla="*/ 0 h 275"/>
                    <a:gd name="T24" fmla="*/ 0 w 1277"/>
                    <a:gd name="T25" fmla="*/ 0 h 275"/>
                    <a:gd name="T26" fmla="*/ 0 w 1277"/>
                    <a:gd name="T27" fmla="*/ 0 h 275"/>
                    <a:gd name="T28" fmla="*/ 0 w 1277"/>
                    <a:gd name="T29" fmla="*/ 0 h 275"/>
                    <a:gd name="T30" fmla="*/ 0 w 1277"/>
                    <a:gd name="T31" fmla="*/ 0 h 275"/>
                    <a:gd name="T32" fmla="*/ 0 w 1277"/>
                    <a:gd name="T33" fmla="*/ 0 h 275"/>
                    <a:gd name="T34" fmla="*/ 0 w 1277"/>
                    <a:gd name="T35" fmla="*/ 0 h 275"/>
                    <a:gd name="T36" fmla="*/ 0 w 1277"/>
                    <a:gd name="T37" fmla="*/ 0 h 275"/>
                    <a:gd name="T38" fmla="*/ 0 w 1277"/>
                    <a:gd name="T39" fmla="*/ 0 h 275"/>
                    <a:gd name="T40" fmla="*/ 0 w 1277"/>
                    <a:gd name="T41" fmla="*/ 0 h 275"/>
                    <a:gd name="T42" fmla="*/ 0 w 1277"/>
                    <a:gd name="T43" fmla="*/ 0 h 27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77"/>
                    <a:gd name="T67" fmla="*/ 0 h 275"/>
                    <a:gd name="T68" fmla="*/ 1277 w 1277"/>
                    <a:gd name="T69" fmla="*/ 275 h 27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77" h="275">
                      <a:moveTo>
                        <a:pt x="450" y="20"/>
                      </a:moveTo>
                      <a:lnTo>
                        <a:pt x="386" y="69"/>
                      </a:lnTo>
                      <a:lnTo>
                        <a:pt x="535" y="85"/>
                      </a:lnTo>
                      <a:lnTo>
                        <a:pt x="487" y="133"/>
                      </a:lnTo>
                      <a:lnTo>
                        <a:pt x="805" y="84"/>
                      </a:lnTo>
                      <a:lnTo>
                        <a:pt x="687" y="137"/>
                      </a:lnTo>
                      <a:lnTo>
                        <a:pt x="877" y="146"/>
                      </a:lnTo>
                      <a:lnTo>
                        <a:pt x="1103" y="60"/>
                      </a:lnTo>
                      <a:lnTo>
                        <a:pt x="1277" y="148"/>
                      </a:lnTo>
                      <a:lnTo>
                        <a:pt x="1085" y="113"/>
                      </a:lnTo>
                      <a:lnTo>
                        <a:pt x="861" y="206"/>
                      </a:lnTo>
                      <a:lnTo>
                        <a:pt x="468" y="275"/>
                      </a:lnTo>
                      <a:lnTo>
                        <a:pt x="522" y="217"/>
                      </a:lnTo>
                      <a:lnTo>
                        <a:pt x="233" y="231"/>
                      </a:lnTo>
                      <a:lnTo>
                        <a:pt x="270" y="157"/>
                      </a:lnTo>
                      <a:lnTo>
                        <a:pt x="34" y="161"/>
                      </a:lnTo>
                      <a:lnTo>
                        <a:pt x="165" y="104"/>
                      </a:lnTo>
                      <a:lnTo>
                        <a:pt x="0" y="47"/>
                      </a:lnTo>
                      <a:lnTo>
                        <a:pt x="348" y="48"/>
                      </a:lnTo>
                      <a:lnTo>
                        <a:pt x="257" y="0"/>
                      </a:lnTo>
                      <a:lnTo>
                        <a:pt x="45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2" name="Freeform 160"/>
                <p:cNvSpPr>
                  <a:spLocks/>
                </p:cNvSpPr>
                <p:nvPr/>
              </p:nvSpPr>
              <p:spPr bwMode="auto">
                <a:xfrm>
                  <a:off x="4392" y="3031"/>
                  <a:ext cx="204" cy="392"/>
                </a:xfrm>
                <a:custGeom>
                  <a:avLst/>
                  <a:gdLst>
                    <a:gd name="T0" fmla="*/ 0 w 817"/>
                    <a:gd name="T1" fmla="*/ 0 h 1566"/>
                    <a:gd name="T2" fmla="*/ 0 w 817"/>
                    <a:gd name="T3" fmla="*/ 0 h 1566"/>
                    <a:gd name="T4" fmla="*/ 0 w 817"/>
                    <a:gd name="T5" fmla="*/ 0 h 1566"/>
                    <a:gd name="T6" fmla="*/ 0 w 817"/>
                    <a:gd name="T7" fmla="*/ 0 h 1566"/>
                    <a:gd name="T8" fmla="*/ 0 w 817"/>
                    <a:gd name="T9" fmla="*/ 0 h 1566"/>
                    <a:gd name="T10" fmla="*/ 0 w 817"/>
                    <a:gd name="T11" fmla="*/ 0 h 1566"/>
                    <a:gd name="T12" fmla="*/ 0 w 817"/>
                    <a:gd name="T13" fmla="*/ 0 h 1566"/>
                    <a:gd name="T14" fmla="*/ 0 w 817"/>
                    <a:gd name="T15" fmla="*/ 0 h 1566"/>
                    <a:gd name="T16" fmla="*/ 0 w 817"/>
                    <a:gd name="T17" fmla="*/ 0 h 1566"/>
                    <a:gd name="T18" fmla="*/ 0 w 817"/>
                    <a:gd name="T19" fmla="*/ 0 h 1566"/>
                    <a:gd name="T20" fmla="*/ 0 w 817"/>
                    <a:gd name="T21" fmla="*/ 0 h 1566"/>
                    <a:gd name="T22" fmla="*/ 0 w 817"/>
                    <a:gd name="T23" fmla="*/ 0 h 1566"/>
                    <a:gd name="T24" fmla="*/ 0 w 817"/>
                    <a:gd name="T25" fmla="*/ 0 h 1566"/>
                    <a:gd name="T26" fmla="*/ 0 w 817"/>
                    <a:gd name="T27" fmla="*/ 0 h 1566"/>
                    <a:gd name="T28" fmla="*/ 0 w 817"/>
                    <a:gd name="T29" fmla="*/ 0 h 1566"/>
                    <a:gd name="T30" fmla="*/ 0 w 817"/>
                    <a:gd name="T31" fmla="*/ 0 h 1566"/>
                    <a:gd name="T32" fmla="*/ 0 w 817"/>
                    <a:gd name="T33" fmla="*/ 0 h 1566"/>
                    <a:gd name="T34" fmla="*/ 0 w 817"/>
                    <a:gd name="T35" fmla="*/ 0 h 1566"/>
                    <a:gd name="T36" fmla="*/ 0 w 817"/>
                    <a:gd name="T37" fmla="*/ 0 h 1566"/>
                    <a:gd name="T38" fmla="*/ 0 w 817"/>
                    <a:gd name="T39" fmla="*/ 0 h 1566"/>
                    <a:gd name="T40" fmla="*/ 0 w 817"/>
                    <a:gd name="T41" fmla="*/ 0 h 1566"/>
                    <a:gd name="T42" fmla="*/ 0 w 817"/>
                    <a:gd name="T43" fmla="*/ 0 h 1566"/>
                    <a:gd name="T44" fmla="*/ 0 w 817"/>
                    <a:gd name="T45" fmla="*/ 0 h 1566"/>
                    <a:gd name="T46" fmla="*/ 0 w 817"/>
                    <a:gd name="T47" fmla="*/ 0 h 1566"/>
                    <a:gd name="T48" fmla="*/ 0 w 817"/>
                    <a:gd name="T49" fmla="*/ 0 h 1566"/>
                    <a:gd name="T50" fmla="*/ 0 w 817"/>
                    <a:gd name="T51" fmla="*/ 0 h 1566"/>
                    <a:gd name="T52" fmla="*/ 0 w 817"/>
                    <a:gd name="T53" fmla="*/ 0 h 1566"/>
                    <a:gd name="T54" fmla="*/ 0 w 817"/>
                    <a:gd name="T55" fmla="*/ 0 h 1566"/>
                    <a:gd name="T56" fmla="*/ 0 w 817"/>
                    <a:gd name="T57" fmla="*/ 0 h 1566"/>
                    <a:gd name="T58" fmla="*/ 0 w 817"/>
                    <a:gd name="T59" fmla="*/ 0 h 1566"/>
                    <a:gd name="T60" fmla="*/ 0 w 817"/>
                    <a:gd name="T61" fmla="*/ 0 h 1566"/>
                    <a:gd name="T62" fmla="*/ 0 w 817"/>
                    <a:gd name="T63" fmla="*/ 0 h 1566"/>
                    <a:gd name="T64" fmla="*/ 0 w 817"/>
                    <a:gd name="T65" fmla="*/ 0 h 1566"/>
                    <a:gd name="T66" fmla="*/ 0 w 817"/>
                    <a:gd name="T67" fmla="*/ 0 h 1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17"/>
                    <a:gd name="T103" fmla="*/ 0 h 1566"/>
                    <a:gd name="T104" fmla="*/ 817 w 817"/>
                    <a:gd name="T105" fmla="*/ 1566 h 1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17" h="1566">
                      <a:moveTo>
                        <a:pt x="378" y="237"/>
                      </a:moveTo>
                      <a:lnTo>
                        <a:pt x="316" y="191"/>
                      </a:lnTo>
                      <a:lnTo>
                        <a:pt x="161" y="238"/>
                      </a:lnTo>
                      <a:lnTo>
                        <a:pt x="180" y="205"/>
                      </a:lnTo>
                      <a:lnTo>
                        <a:pt x="0" y="221"/>
                      </a:lnTo>
                      <a:lnTo>
                        <a:pt x="85" y="185"/>
                      </a:lnTo>
                      <a:lnTo>
                        <a:pt x="31" y="169"/>
                      </a:lnTo>
                      <a:lnTo>
                        <a:pt x="85" y="141"/>
                      </a:lnTo>
                      <a:lnTo>
                        <a:pt x="237" y="163"/>
                      </a:lnTo>
                      <a:lnTo>
                        <a:pt x="189" y="120"/>
                      </a:lnTo>
                      <a:lnTo>
                        <a:pt x="320" y="151"/>
                      </a:lnTo>
                      <a:lnTo>
                        <a:pt x="297" y="91"/>
                      </a:lnTo>
                      <a:lnTo>
                        <a:pt x="201" y="21"/>
                      </a:lnTo>
                      <a:lnTo>
                        <a:pt x="314" y="40"/>
                      </a:lnTo>
                      <a:lnTo>
                        <a:pt x="322" y="0"/>
                      </a:lnTo>
                      <a:lnTo>
                        <a:pt x="478" y="58"/>
                      </a:lnTo>
                      <a:lnTo>
                        <a:pt x="539" y="172"/>
                      </a:lnTo>
                      <a:lnTo>
                        <a:pt x="445" y="80"/>
                      </a:lnTo>
                      <a:lnTo>
                        <a:pt x="374" y="70"/>
                      </a:lnTo>
                      <a:lnTo>
                        <a:pt x="461" y="198"/>
                      </a:lnTo>
                      <a:lnTo>
                        <a:pt x="418" y="237"/>
                      </a:lnTo>
                      <a:lnTo>
                        <a:pt x="589" y="392"/>
                      </a:lnTo>
                      <a:lnTo>
                        <a:pt x="522" y="385"/>
                      </a:lnTo>
                      <a:lnTo>
                        <a:pt x="601" y="488"/>
                      </a:lnTo>
                      <a:lnTo>
                        <a:pt x="670" y="826"/>
                      </a:lnTo>
                      <a:lnTo>
                        <a:pt x="680" y="957"/>
                      </a:lnTo>
                      <a:lnTo>
                        <a:pt x="817" y="1113"/>
                      </a:lnTo>
                      <a:lnTo>
                        <a:pt x="764" y="1135"/>
                      </a:lnTo>
                      <a:lnTo>
                        <a:pt x="755" y="1566"/>
                      </a:lnTo>
                      <a:lnTo>
                        <a:pt x="670" y="1034"/>
                      </a:lnTo>
                      <a:lnTo>
                        <a:pt x="591" y="706"/>
                      </a:lnTo>
                      <a:lnTo>
                        <a:pt x="494" y="491"/>
                      </a:lnTo>
                      <a:lnTo>
                        <a:pt x="378" y="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3" name="Freeform 161"/>
                <p:cNvSpPr>
                  <a:spLocks/>
                </p:cNvSpPr>
                <p:nvPr/>
              </p:nvSpPr>
              <p:spPr bwMode="auto">
                <a:xfrm>
                  <a:off x="4130" y="3144"/>
                  <a:ext cx="153" cy="98"/>
                </a:xfrm>
                <a:custGeom>
                  <a:avLst/>
                  <a:gdLst>
                    <a:gd name="T0" fmla="*/ 0 w 610"/>
                    <a:gd name="T1" fmla="*/ 0 h 392"/>
                    <a:gd name="T2" fmla="*/ 0 w 610"/>
                    <a:gd name="T3" fmla="*/ 0 h 392"/>
                    <a:gd name="T4" fmla="*/ 0 w 610"/>
                    <a:gd name="T5" fmla="*/ 0 h 392"/>
                    <a:gd name="T6" fmla="*/ 0 w 610"/>
                    <a:gd name="T7" fmla="*/ 0 h 392"/>
                    <a:gd name="T8" fmla="*/ 0 w 610"/>
                    <a:gd name="T9" fmla="*/ 0 h 392"/>
                    <a:gd name="T10" fmla="*/ 0 w 610"/>
                    <a:gd name="T11" fmla="*/ 0 h 392"/>
                    <a:gd name="T12" fmla="*/ 0 w 610"/>
                    <a:gd name="T13" fmla="*/ 0 h 392"/>
                    <a:gd name="T14" fmla="*/ 0 w 610"/>
                    <a:gd name="T15" fmla="*/ 0 h 392"/>
                    <a:gd name="T16" fmla="*/ 0 w 610"/>
                    <a:gd name="T17" fmla="*/ 0 h 392"/>
                    <a:gd name="T18" fmla="*/ 0 w 610"/>
                    <a:gd name="T19" fmla="*/ 0 h 392"/>
                    <a:gd name="T20" fmla="*/ 0 w 610"/>
                    <a:gd name="T21" fmla="*/ 0 h 392"/>
                    <a:gd name="T22" fmla="*/ 0 w 610"/>
                    <a:gd name="T23" fmla="*/ 0 h 392"/>
                    <a:gd name="T24" fmla="*/ 0 w 610"/>
                    <a:gd name="T25" fmla="*/ 0 h 392"/>
                    <a:gd name="T26" fmla="*/ 0 w 610"/>
                    <a:gd name="T27" fmla="*/ 0 h 392"/>
                    <a:gd name="T28" fmla="*/ 0 w 610"/>
                    <a:gd name="T29" fmla="*/ 0 h 392"/>
                    <a:gd name="T30" fmla="*/ 0 w 610"/>
                    <a:gd name="T31" fmla="*/ 0 h 392"/>
                    <a:gd name="T32" fmla="*/ 0 w 610"/>
                    <a:gd name="T33" fmla="*/ 0 h 392"/>
                    <a:gd name="T34" fmla="*/ 0 w 610"/>
                    <a:gd name="T35" fmla="*/ 0 h 392"/>
                    <a:gd name="T36" fmla="*/ 0 w 610"/>
                    <a:gd name="T37" fmla="*/ 0 h 392"/>
                    <a:gd name="T38" fmla="*/ 0 w 610"/>
                    <a:gd name="T39" fmla="*/ 0 h 392"/>
                    <a:gd name="T40" fmla="*/ 0 w 610"/>
                    <a:gd name="T41" fmla="*/ 0 h 392"/>
                    <a:gd name="T42" fmla="*/ 0 w 610"/>
                    <a:gd name="T43" fmla="*/ 0 h 392"/>
                    <a:gd name="T44" fmla="*/ 0 w 610"/>
                    <a:gd name="T45" fmla="*/ 0 h 392"/>
                    <a:gd name="T46" fmla="*/ 0 w 610"/>
                    <a:gd name="T47" fmla="*/ 0 h 392"/>
                    <a:gd name="T48" fmla="*/ 0 w 610"/>
                    <a:gd name="T49" fmla="*/ 0 h 392"/>
                    <a:gd name="T50" fmla="*/ 0 w 610"/>
                    <a:gd name="T51" fmla="*/ 0 h 392"/>
                    <a:gd name="T52" fmla="*/ 0 w 610"/>
                    <a:gd name="T53" fmla="*/ 0 h 392"/>
                    <a:gd name="T54" fmla="*/ 0 w 610"/>
                    <a:gd name="T55" fmla="*/ 0 h 392"/>
                    <a:gd name="T56" fmla="*/ 0 w 610"/>
                    <a:gd name="T57" fmla="*/ 0 h 392"/>
                    <a:gd name="T58" fmla="*/ 0 w 610"/>
                    <a:gd name="T59" fmla="*/ 0 h 392"/>
                    <a:gd name="T60" fmla="*/ 0 w 610"/>
                    <a:gd name="T61" fmla="*/ 0 h 392"/>
                    <a:gd name="T62" fmla="*/ 0 w 610"/>
                    <a:gd name="T63" fmla="*/ 0 h 39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10"/>
                    <a:gd name="T97" fmla="*/ 0 h 392"/>
                    <a:gd name="T98" fmla="*/ 610 w 610"/>
                    <a:gd name="T99" fmla="*/ 392 h 39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10" h="392">
                      <a:moveTo>
                        <a:pt x="435" y="26"/>
                      </a:moveTo>
                      <a:lnTo>
                        <a:pt x="250" y="0"/>
                      </a:lnTo>
                      <a:lnTo>
                        <a:pt x="285" y="48"/>
                      </a:lnTo>
                      <a:lnTo>
                        <a:pt x="123" y="35"/>
                      </a:lnTo>
                      <a:lnTo>
                        <a:pt x="0" y="66"/>
                      </a:lnTo>
                      <a:lnTo>
                        <a:pt x="153" y="88"/>
                      </a:lnTo>
                      <a:lnTo>
                        <a:pt x="39" y="106"/>
                      </a:lnTo>
                      <a:lnTo>
                        <a:pt x="139" y="128"/>
                      </a:lnTo>
                      <a:lnTo>
                        <a:pt x="100" y="154"/>
                      </a:lnTo>
                      <a:lnTo>
                        <a:pt x="214" y="203"/>
                      </a:lnTo>
                      <a:lnTo>
                        <a:pt x="153" y="242"/>
                      </a:lnTo>
                      <a:lnTo>
                        <a:pt x="259" y="277"/>
                      </a:lnTo>
                      <a:lnTo>
                        <a:pt x="197" y="313"/>
                      </a:lnTo>
                      <a:lnTo>
                        <a:pt x="105" y="326"/>
                      </a:lnTo>
                      <a:lnTo>
                        <a:pt x="223" y="352"/>
                      </a:lnTo>
                      <a:lnTo>
                        <a:pt x="294" y="392"/>
                      </a:lnTo>
                      <a:lnTo>
                        <a:pt x="280" y="335"/>
                      </a:lnTo>
                      <a:lnTo>
                        <a:pt x="355" y="343"/>
                      </a:lnTo>
                      <a:lnTo>
                        <a:pt x="325" y="299"/>
                      </a:lnTo>
                      <a:lnTo>
                        <a:pt x="469" y="299"/>
                      </a:lnTo>
                      <a:lnTo>
                        <a:pt x="303" y="242"/>
                      </a:lnTo>
                      <a:lnTo>
                        <a:pt x="501" y="237"/>
                      </a:lnTo>
                      <a:lnTo>
                        <a:pt x="610" y="194"/>
                      </a:lnTo>
                      <a:lnTo>
                        <a:pt x="426" y="203"/>
                      </a:lnTo>
                      <a:lnTo>
                        <a:pt x="439" y="167"/>
                      </a:lnTo>
                      <a:lnTo>
                        <a:pt x="255" y="176"/>
                      </a:lnTo>
                      <a:lnTo>
                        <a:pt x="298" y="128"/>
                      </a:lnTo>
                      <a:lnTo>
                        <a:pt x="197" y="66"/>
                      </a:lnTo>
                      <a:lnTo>
                        <a:pt x="391" y="83"/>
                      </a:lnTo>
                      <a:lnTo>
                        <a:pt x="328" y="44"/>
                      </a:lnTo>
                      <a:lnTo>
                        <a:pt x="4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4" name="Freeform 162"/>
                <p:cNvSpPr>
                  <a:spLocks/>
                </p:cNvSpPr>
                <p:nvPr/>
              </p:nvSpPr>
              <p:spPr bwMode="auto">
                <a:xfrm>
                  <a:off x="4180" y="3240"/>
                  <a:ext cx="178" cy="43"/>
                </a:xfrm>
                <a:custGeom>
                  <a:avLst/>
                  <a:gdLst>
                    <a:gd name="T0" fmla="*/ 0 w 712"/>
                    <a:gd name="T1" fmla="*/ 0 h 171"/>
                    <a:gd name="T2" fmla="*/ 0 w 712"/>
                    <a:gd name="T3" fmla="*/ 0 h 171"/>
                    <a:gd name="T4" fmla="*/ 0 w 712"/>
                    <a:gd name="T5" fmla="*/ 0 h 171"/>
                    <a:gd name="T6" fmla="*/ 0 w 712"/>
                    <a:gd name="T7" fmla="*/ 0 h 171"/>
                    <a:gd name="T8" fmla="*/ 0 w 712"/>
                    <a:gd name="T9" fmla="*/ 0 h 171"/>
                    <a:gd name="T10" fmla="*/ 0 w 712"/>
                    <a:gd name="T11" fmla="*/ 0 h 171"/>
                    <a:gd name="T12" fmla="*/ 0 w 712"/>
                    <a:gd name="T13" fmla="*/ 0 h 171"/>
                    <a:gd name="T14" fmla="*/ 0 w 712"/>
                    <a:gd name="T15" fmla="*/ 0 h 171"/>
                    <a:gd name="T16" fmla="*/ 0 w 712"/>
                    <a:gd name="T17" fmla="*/ 0 h 171"/>
                    <a:gd name="T18" fmla="*/ 0 w 712"/>
                    <a:gd name="T19" fmla="*/ 0 h 171"/>
                    <a:gd name="T20" fmla="*/ 0 w 712"/>
                    <a:gd name="T21" fmla="*/ 0 h 171"/>
                    <a:gd name="T22" fmla="*/ 0 w 712"/>
                    <a:gd name="T23" fmla="*/ 0 h 171"/>
                    <a:gd name="T24" fmla="*/ 0 w 712"/>
                    <a:gd name="T25" fmla="*/ 0 h 171"/>
                    <a:gd name="T26" fmla="*/ 0 w 712"/>
                    <a:gd name="T27" fmla="*/ 0 h 171"/>
                    <a:gd name="T28" fmla="*/ 0 w 712"/>
                    <a:gd name="T29" fmla="*/ 0 h 171"/>
                    <a:gd name="T30" fmla="*/ 0 w 712"/>
                    <a:gd name="T31" fmla="*/ 0 h 171"/>
                    <a:gd name="T32" fmla="*/ 0 w 712"/>
                    <a:gd name="T33" fmla="*/ 0 h 171"/>
                    <a:gd name="T34" fmla="*/ 0 w 712"/>
                    <a:gd name="T35" fmla="*/ 0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12"/>
                    <a:gd name="T55" fmla="*/ 0 h 171"/>
                    <a:gd name="T56" fmla="*/ 712 w 712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12" h="171">
                      <a:moveTo>
                        <a:pt x="0" y="30"/>
                      </a:moveTo>
                      <a:lnTo>
                        <a:pt x="101" y="83"/>
                      </a:lnTo>
                      <a:lnTo>
                        <a:pt x="71" y="110"/>
                      </a:lnTo>
                      <a:lnTo>
                        <a:pt x="254" y="128"/>
                      </a:lnTo>
                      <a:lnTo>
                        <a:pt x="189" y="158"/>
                      </a:lnTo>
                      <a:lnTo>
                        <a:pt x="369" y="171"/>
                      </a:lnTo>
                      <a:lnTo>
                        <a:pt x="575" y="83"/>
                      </a:lnTo>
                      <a:lnTo>
                        <a:pt x="712" y="83"/>
                      </a:lnTo>
                      <a:lnTo>
                        <a:pt x="435" y="0"/>
                      </a:lnTo>
                      <a:lnTo>
                        <a:pt x="488" y="62"/>
                      </a:lnTo>
                      <a:lnTo>
                        <a:pt x="431" y="75"/>
                      </a:lnTo>
                      <a:lnTo>
                        <a:pt x="251" y="9"/>
                      </a:lnTo>
                      <a:lnTo>
                        <a:pt x="334" y="69"/>
                      </a:lnTo>
                      <a:lnTo>
                        <a:pt x="260" y="62"/>
                      </a:lnTo>
                      <a:lnTo>
                        <a:pt x="154" y="30"/>
                      </a:lnTo>
                      <a:lnTo>
                        <a:pt x="185" y="6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5" name="Freeform 163"/>
                <p:cNvSpPr>
                  <a:spLocks/>
                </p:cNvSpPr>
                <p:nvPr/>
              </p:nvSpPr>
              <p:spPr bwMode="auto">
                <a:xfrm>
                  <a:off x="4347" y="3188"/>
                  <a:ext cx="181" cy="238"/>
                </a:xfrm>
                <a:custGeom>
                  <a:avLst/>
                  <a:gdLst>
                    <a:gd name="T0" fmla="*/ 0 w 725"/>
                    <a:gd name="T1" fmla="*/ 0 h 950"/>
                    <a:gd name="T2" fmla="*/ 0 w 725"/>
                    <a:gd name="T3" fmla="*/ 0 h 950"/>
                    <a:gd name="T4" fmla="*/ 0 w 725"/>
                    <a:gd name="T5" fmla="*/ 0 h 950"/>
                    <a:gd name="T6" fmla="*/ 0 w 725"/>
                    <a:gd name="T7" fmla="*/ 0 h 950"/>
                    <a:gd name="T8" fmla="*/ 0 w 725"/>
                    <a:gd name="T9" fmla="*/ 0 h 950"/>
                    <a:gd name="T10" fmla="*/ 0 w 725"/>
                    <a:gd name="T11" fmla="*/ 0 h 950"/>
                    <a:gd name="T12" fmla="*/ 0 w 725"/>
                    <a:gd name="T13" fmla="*/ 0 h 950"/>
                    <a:gd name="T14" fmla="*/ 0 w 725"/>
                    <a:gd name="T15" fmla="*/ 0 h 950"/>
                    <a:gd name="T16" fmla="*/ 0 w 725"/>
                    <a:gd name="T17" fmla="*/ 0 h 950"/>
                    <a:gd name="T18" fmla="*/ 0 w 725"/>
                    <a:gd name="T19" fmla="*/ 0 h 950"/>
                    <a:gd name="T20" fmla="*/ 0 w 725"/>
                    <a:gd name="T21" fmla="*/ 0 h 950"/>
                    <a:gd name="T22" fmla="*/ 0 w 725"/>
                    <a:gd name="T23" fmla="*/ 0 h 950"/>
                    <a:gd name="T24" fmla="*/ 0 w 725"/>
                    <a:gd name="T25" fmla="*/ 0 h 950"/>
                    <a:gd name="T26" fmla="*/ 0 w 725"/>
                    <a:gd name="T27" fmla="*/ 0 h 950"/>
                    <a:gd name="T28" fmla="*/ 0 w 725"/>
                    <a:gd name="T29" fmla="*/ 0 h 950"/>
                    <a:gd name="T30" fmla="*/ 0 w 725"/>
                    <a:gd name="T31" fmla="*/ 0 h 950"/>
                    <a:gd name="T32" fmla="*/ 0 w 725"/>
                    <a:gd name="T33" fmla="*/ 0 h 950"/>
                    <a:gd name="T34" fmla="*/ 0 w 725"/>
                    <a:gd name="T35" fmla="*/ 0 h 950"/>
                    <a:gd name="T36" fmla="*/ 0 w 725"/>
                    <a:gd name="T37" fmla="*/ 0 h 950"/>
                    <a:gd name="T38" fmla="*/ 0 w 725"/>
                    <a:gd name="T39" fmla="*/ 0 h 950"/>
                    <a:gd name="T40" fmla="*/ 0 w 725"/>
                    <a:gd name="T41" fmla="*/ 0 h 950"/>
                    <a:gd name="T42" fmla="*/ 0 w 725"/>
                    <a:gd name="T43" fmla="*/ 0 h 950"/>
                    <a:gd name="T44" fmla="*/ 0 w 725"/>
                    <a:gd name="T45" fmla="*/ 0 h 950"/>
                    <a:gd name="T46" fmla="*/ 0 w 725"/>
                    <a:gd name="T47" fmla="*/ 0 h 950"/>
                    <a:gd name="T48" fmla="*/ 0 w 725"/>
                    <a:gd name="T49" fmla="*/ 0 h 950"/>
                    <a:gd name="T50" fmla="*/ 0 w 725"/>
                    <a:gd name="T51" fmla="*/ 0 h 950"/>
                    <a:gd name="T52" fmla="*/ 0 w 725"/>
                    <a:gd name="T53" fmla="*/ 0 h 950"/>
                    <a:gd name="T54" fmla="*/ 0 w 725"/>
                    <a:gd name="T55" fmla="*/ 0 h 950"/>
                    <a:gd name="T56" fmla="*/ 0 w 725"/>
                    <a:gd name="T57" fmla="*/ 0 h 950"/>
                    <a:gd name="T58" fmla="*/ 0 w 725"/>
                    <a:gd name="T59" fmla="*/ 0 h 950"/>
                    <a:gd name="T60" fmla="*/ 0 w 725"/>
                    <a:gd name="T61" fmla="*/ 0 h 950"/>
                    <a:gd name="T62" fmla="*/ 0 w 725"/>
                    <a:gd name="T63" fmla="*/ 0 h 950"/>
                    <a:gd name="T64" fmla="*/ 0 w 725"/>
                    <a:gd name="T65" fmla="*/ 0 h 950"/>
                    <a:gd name="T66" fmla="*/ 0 w 725"/>
                    <a:gd name="T67" fmla="*/ 0 h 950"/>
                    <a:gd name="T68" fmla="*/ 0 w 725"/>
                    <a:gd name="T69" fmla="*/ 0 h 950"/>
                    <a:gd name="T70" fmla="*/ 0 w 725"/>
                    <a:gd name="T71" fmla="*/ 0 h 9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25"/>
                    <a:gd name="T109" fmla="*/ 0 h 950"/>
                    <a:gd name="T110" fmla="*/ 725 w 725"/>
                    <a:gd name="T111" fmla="*/ 950 h 9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25" h="950">
                      <a:moveTo>
                        <a:pt x="0" y="44"/>
                      </a:moveTo>
                      <a:lnTo>
                        <a:pt x="155" y="181"/>
                      </a:lnTo>
                      <a:lnTo>
                        <a:pt x="213" y="298"/>
                      </a:lnTo>
                      <a:lnTo>
                        <a:pt x="223" y="363"/>
                      </a:lnTo>
                      <a:lnTo>
                        <a:pt x="323" y="378"/>
                      </a:lnTo>
                      <a:lnTo>
                        <a:pt x="295" y="396"/>
                      </a:lnTo>
                      <a:lnTo>
                        <a:pt x="371" y="393"/>
                      </a:lnTo>
                      <a:lnTo>
                        <a:pt x="318" y="427"/>
                      </a:lnTo>
                      <a:lnTo>
                        <a:pt x="472" y="406"/>
                      </a:lnTo>
                      <a:lnTo>
                        <a:pt x="533" y="443"/>
                      </a:lnTo>
                      <a:lnTo>
                        <a:pt x="725" y="950"/>
                      </a:lnTo>
                      <a:lnTo>
                        <a:pt x="710" y="855"/>
                      </a:lnTo>
                      <a:lnTo>
                        <a:pt x="586" y="498"/>
                      </a:lnTo>
                      <a:lnTo>
                        <a:pt x="531" y="408"/>
                      </a:lnTo>
                      <a:lnTo>
                        <a:pt x="572" y="374"/>
                      </a:lnTo>
                      <a:lnTo>
                        <a:pt x="540" y="341"/>
                      </a:lnTo>
                      <a:lnTo>
                        <a:pt x="533" y="361"/>
                      </a:lnTo>
                      <a:lnTo>
                        <a:pt x="493" y="296"/>
                      </a:lnTo>
                      <a:lnTo>
                        <a:pt x="481" y="344"/>
                      </a:lnTo>
                      <a:lnTo>
                        <a:pt x="440" y="328"/>
                      </a:lnTo>
                      <a:lnTo>
                        <a:pt x="392" y="275"/>
                      </a:lnTo>
                      <a:lnTo>
                        <a:pt x="399" y="339"/>
                      </a:lnTo>
                      <a:lnTo>
                        <a:pt x="336" y="287"/>
                      </a:lnTo>
                      <a:lnTo>
                        <a:pt x="290" y="259"/>
                      </a:lnTo>
                      <a:lnTo>
                        <a:pt x="270" y="301"/>
                      </a:lnTo>
                      <a:lnTo>
                        <a:pt x="207" y="224"/>
                      </a:lnTo>
                      <a:lnTo>
                        <a:pt x="352" y="226"/>
                      </a:lnTo>
                      <a:lnTo>
                        <a:pt x="274" y="194"/>
                      </a:lnTo>
                      <a:lnTo>
                        <a:pt x="379" y="185"/>
                      </a:lnTo>
                      <a:lnTo>
                        <a:pt x="190" y="137"/>
                      </a:lnTo>
                      <a:lnTo>
                        <a:pt x="247" y="110"/>
                      </a:lnTo>
                      <a:lnTo>
                        <a:pt x="179" y="93"/>
                      </a:lnTo>
                      <a:lnTo>
                        <a:pt x="37" y="0"/>
                      </a:lnTo>
                      <a:lnTo>
                        <a:pt x="114" y="85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6" name="Freeform 164"/>
                <p:cNvSpPr>
                  <a:spLocks/>
                </p:cNvSpPr>
                <p:nvPr/>
              </p:nvSpPr>
              <p:spPr bwMode="auto">
                <a:xfrm>
                  <a:off x="3897" y="3159"/>
                  <a:ext cx="251" cy="281"/>
                </a:xfrm>
                <a:custGeom>
                  <a:avLst/>
                  <a:gdLst>
                    <a:gd name="T0" fmla="*/ 0 w 1005"/>
                    <a:gd name="T1" fmla="*/ 0 h 1125"/>
                    <a:gd name="T2" fmla="*/ 0 w 1005"/>
                    <a:gd name="T3" fmla="*/ 0 h 1125"/>
                    <a:gd name="T4" fmla="*/ 0 w 1005"/>
                    <a:gd name="T5" fmla="*/ 0 h 1125"/>
                    <a:gd name="T6" fmla="*/ 0 w 1005"/>
                    <a:gd name="T7" fmla="*/ 0 h 1125"/>
                    <a:gd name="T8" fmla="*/ 0 w 1005"/>
                    <a:gd name="T9" fmla="*/ 0 h 1125"/>
                    <a:gd name="T10" fmla="*/ 0 w 1005"/>
                    <a:gd name="T11" fmla="*/ 0 h 1125"/>
                    <a:gd name="T12" fmla="*/ 0 w 1005"/>
                    <a:gd name="T13" fmla="*/ 0 h 1125"/>
                    <a:gd name="T14" fmla="*/ 0 w 1005"/>
                    <a:gd name="T15" fmla="*/ 0 h 1125"/>
                    <a:gd name="T16" fmla="*/ 0 w 1005"/>
                    <a:gd name="T17" fmla="*/ 0 h 1125"/>
                    <a:gd name="T18" fmla="*/ 0 w 1005"/>
                    <a:gd name="T19" fmla="*/ 0 h 1125"/>
                    <a:gd name="T20" fmla="*/ 0 w 1005"/>
                    <a:gd name="T21" fmla="*/ 0 h 1125"/>
                    <a:gd name="T22" fmla="*/ 0 w 1005"/>
                    <a:gd name="T23" fmla="*/ 0 h 1125"/>
                    <a:gd name="T24" fmla="*/ 0 w 1005"/>
                    <a:gd name="T25" fmla="*/ 0 h 1125"/>
                    <a:gd name="T26" fmla="*/ 0 w 1005"/>
                    <a:gd name="T27" fmla="*/ 0 h 1125"/>
                    <a:gd name="T28" fmla="*/ 0 w 1005"/>
                    <a:gd name="T29" fmla="*/ 0 h 1125"/>
                    <a:gd name="T30" fmla="*/ 0 w 1005"/>
                    <a:gd name="T31" fmla="*/ 0 h 1125"/>
                    <a:gd name="T32" fmla="*/ 0 w 1005"/>
                    <a:gd name="T33" fmla="*/ 0 h 1125"/>
                    <a:gd name="T34" fmla="*/ 0 w 1005"/>
                    <a:gd name="T35" fmla="*/ 0 h 1125"/>
                    <a:gd name="T36" fmla="*/ 0 w 1005"/>
                    <a:gd name="T37" fmla="*/ 0 h 1125"/>
                    <a:gd name="T38" fmla="*/ 0 w 1005"/>
                    <a:gd name="T39" fmla="*/ 0 h 1125"/>
                    <a:gd name="T40" fmla="*/ 0 w 1005"/>
                    <a:gd name="T41" fmla="*/ 0 h 1125"/>
                    <a:gd name="T42" fmla="*/ 0 w 1005"/>
                    <a:gd name="T43" fmla="*/ 0 h 1125"/>
                    <a:gd name="T44" fmla="*/ 0 w 1005"/>
                    <a:gd name="T45" fmla="*/ 0 h 1125"/>
                    <a:gd name="T46" fmla="*/ 0 w 1005"/>
                    <a:gd name="T47" fmla="*/ 0 h 1125"/>
                    <a:gd name="T48" fmla="*/ 0 w 1005"/>
                    <a:gd name="T49" fmla="*/ 0 h 1125"/>
                    <a:gd name="T50" fmla="*/ 0 w 1005"/>
                    <a:gd name="T51" fmla="*/ 0 h 1125"/>
                    <a:gd name="T52" fmla="*/ 0 w 1005"/>
                    <a:gd name="T53" fmla="*/ 0 h 1125"/>
                    <a:gd name="T54" fmla="*/ 0 w 1005"/>
                    <a:gd name="T55" fmla="*/ 0 h 1125"/>
                    <a:gd name="T56" fmla="*/ 0 w 1005"/>
                    <a:gd name="T57" fmla="*/ 0 h 1125"/>
                    <a:gd name="T58" fmla="*/ 0 w 1005"/>
                    <a:gd name="T59" fmla="*/ 0 h 1125"/>
                    <a:gd name="T60" fmla="*/ 0 w 1005"/>
                    <a:gd name="T61" fmla="*/ 0 h 1125"/>
                    <a:gd name="T62" fmla="*/ 0 w 1005"/>
                    <a:gd name="T63" fmla="*/ 0 h 1125"/>
                    <a:gd name="T64" fmla="*/ 0 w 1005"/>
                    <a:gd name="T65" fmla="*/ 0 h 1125"/>
                    <a:gd name="T66" fmla="*/ 0 w 1005"/>
                    <a:gd name="T67" fmla="*/ 0 h 1125"/>
                    <a:gd name="T68" fmla="*/ 0 w 1005"/>
                    <a:gd name="T69" fmla="*/ 0 h 1125"/>
                    <a:gd name="T70" fmla="*/ 0 w 1005"/>
                    <a:gd name="T71" fmla="*/ 0 h 1125"/>
                    <a:gd name="T72" fmla="*/ 0 w 1005"/>
                    <a:gd name="T73" fmla="*/ 0 h 1125"/>
                    <a:gd name="T74" fmla="*/ 0 w 1005"/>
                    <a:gd name="T75" fmla="*/ 0 h 1125"/>
                    <a:gd name="T76" fmla="*/ 0 w 1005"/>
                    <a:gd name="T77" fmla="*/ 0 h 1125"/>
                    <a:gd name="T78" fmla="*/ 0 w 1005"/>
                    <a:gd name="T79" fmla="*/ 0 h 1125"/>
                    <a:gd name="T80" fmla="*/ 0 w 1005"/>
                    <a:gd name="T81" fmla="*/ 0 h 1125"/>
                    <a:gd name="T82" fmla="*/ 0 w 1005"/>
                    <a:gd name="T83" fmla="*/ 0 h 1125"/>
                    <a:gd name="T84" fmla="*/ 0 w 1005"/>
                    <a:gd name="T85" fmla="*/ 0 h 1125"/>
                    <a:gd name="T86" fmla="*/ 0 w 1005"/>
                    <a:gd name="T87" fmla="*/ 0 h 1125"/>
                    <a:gd name="T88" fmla="*/ 0 w 1005"/>
                    <a:gd name="T89" fmla="*/ 0 h 1125"/>
                    <a:gd name="T90" fmla="*/ 0 w 1005"/>
                    <a:gd name="T91" fmla="*/ 0 h 1125"/>
                    <a:gd name="T92" fmla="*/ 0 w 1005"/>
                    <a:gd name="T93" fmla="*/ 0 h 1125"/>
                    <a:gd name="T94" fmla="*/ 0 w 1005"/>
                    <a:gd name="T95" fmla="*/ 0 h 1125"/>
                    <a:gd name="T96" fmla="*/ 0 w 1005"/>
                    <a:gd name="T97" fmla="*/ 0 h 1125"/>
                    <a:gd name="T98" fmla="*/ 0 w 1005"/>
                    <a:gd name="T99" fmla="*/ 0 h 1125"/>
                    <a:gd name="T100" fmla="*/ 0 w 1005"/>
                    <a:gd name="T101" fmla="*/ 0 h 1125"/>
                    <a:gd name="T102" fmla="*/ 0 w 1005"/>
                    <a:gd name="T103" fmla="*/ 0 h 1125"/>
                    <a:gd name="T104" fmla="*/ 0 w 1005"/>
                    <a:gd name="T105" fmla="*/ 0 h 11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05"/>
                    <a:gd name="T160" fmla="*/ 0 h 1125"/>
                    <a:gd name="T161" fmla="*/ 1005 w 1005"/>
                    <a:gd name="T162" fmla="*/ 1125 h 11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05" h="1125">
                      <a:moveTo>
                        <a:pt x="180" y="18"/>
                      </a:moveTo>
                      <a:lnTo>
                        <a:pt x="36" y="0"/>
                      </a:lnTo>
                      <a:lnTo>
                        <a:pt x="106" y="53"/>
                      </a:lnTo>
                      <a:lnTo>
                        <a:pt x="0" y="71"/>
                      </a:lnTo>
                      <a:lnTo>
                        <a:pt x="155" y="115"/>
                      </a:lnTo>
                      <a:lnTo>
                        <a:pt x="114" y="158"/>
                      </a:lnTo>
                      <a:lnTo>
                        <a:pt x="212" y="189"/>
                      </a:lnTo>
                      <a:lnTo>
                        <a:pt x="128" y="229"/>
                      </a:lnTo>
                      <a:lnTo>
                        <a:pt x="41" y="215"/>
                      </a:lnTo>
                      <a:lnTo>
                        <a:pt x="111" y="260"/>
                      </a:lnTo>
                      <a:lnTo>
                        <a:pt x="18" y="286"/>
                      </a:lnTo>
                      <a:lnTo>
                        <a:pt x="146" y="317"/>
                      </a:lnTo>
                      <a:lnTo>
                        <a:pt x="114" y="343"/>
                      </a:lnTo>
                      <a:lnTo>
                        <a:pt x="229" y="356"/>
                      </a:lnTo>
                      <a:lnTo>
                        <a:pt x="282" y="388"/>
                      </a:lnTo>
                      <a:lnTo>
                        <a:pt x="185" y="409"/>
                      </a:lnTo>
                      <a:lnTo>
                        <a:pt x="282" y="427"/>
                      </a:lnTo>
                      <a:lnTo>
                        <a:pt x="339" y="454"/>
                      </a:lnTo>
                      <a:lnTo>
                        <a:pt x="264" y="475"/>
                      </a:lnTo>
                      <a:lnTo>
                        <a:pt x="366" y="499"/>
                      </a:lnTo>
                      <a:lnTo>
                        <a:pt x="541" y="477"/>
                      </a:lnTo>
                      <a:lnTo>
                        <a:pt x="717" y="524"/>
                      </a:lnTo>
                      <a:lnTo>
                        <a:pt x="664" y="553"/>
                      </a:lnTo>
                      <a:lnTo>
                        <a:pt x="737" y="567"/>
                      </a:lnTo>
                      <a:lnTo>
                        <a:pt x="806" y="639"/>
                      </a:lnTo>
                      <a:lnTo>
                        <a:pt x="1005" y="1125"/>
                      </a:lnTo>
                      <a:lnTo>
                        <a:pt x="998" y="1056"/>
                      </a:lnTo>
                      <a:lnTo>
                        <a:pt x="968" y="928"/>
                      </a:lnTo>
                      <a:lnTo>
                        <a:pt x="884" y="770"/>
                      </a:lnTo>
                      <a:lnTo>
                        <a:pt x="872" y="677"/>
                      </a:lnTo>
                      <a:lnTo>
                        <a:pt x="757" y="531"/>
                      </a:lnTo>
                      <a:lnTo>
                        <a:pt x="798" y="522"/>
                      </a:lnTo>
                      <a:lnTo>
                        <a:pt x="749" y="449"/>
                      </a:lnTo>
                      <a:lnTo>
                        <a:pt x="638" y="413"/>
                      </a:lnTo>
                      <a:lnTo>
                        <a:pt x="690" y="479"/>
                      </a:lnTo>
                      <a:lnTo>
                        <a:pt x="525" y="406"/>
                      </a:lnTo>
                      <a:lnTo>
                        <a:pt x="438" y="436"/>
                      </a:lnTo>
                      <a:lnTo>
                        <a:pt x="399" y="395"/>
                      </a:lnTo>
                      <a:lnTo>
                        <a:pt x="468" y="356"/>
                      </a:lnTo>
                      <a:lnTo>
                        <a:pt x="372" y="313"/>
                      </a:lnTo>
                      <a:lnTo>
                        <a:pt x="213" y="299"/>
                      </a:lnTo>
                      <a:lnTo>
                        <a:pt x="269" y="251"/>
                      </a:lnTo>
                      <a:lnTo>
                        <a:pt x="212" y="229"/>
                      </a:lnTo>
                      <a:lnTo>
                        <a:pt x="330" y="212"/>
                      </a:lnTo>
                      <a:lnTo>
                        <a:pt x="418" y="229"/>
                      </a:lnTo>
                      <a:lnTo>
                        <a:pt x="374" y="172"/>
                      </a:lnTo>
                      <a:lnTo>
                        <a:pt x="220" y="128"/>
                      </a:lnTo>
                      <a:lnTo>
                        <a:pt x="300" y="123"/>
                      </a:lnTo>
                      <a:lnTo>
                        <a:pt x="155" y="44"/>
                      </a:lnTo>
                      <a:lnTo>
                        <a:pt x="229" y="49"/>
                      </a:lnTo>
                      <a:lnTo>
                        <a:pt x="378" y="14"/>
                      </a:lnTo>
                      <a:lnTo>
                        <a:pt x="18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7" name="Freeform 165"/>
                <p:cNvSpPr>
                  <a:spLocks/>
                </p:cNvSpPr>
                <p:nvPr/>
              </p:nvSpPr>
              <p:spPr bwMode="auto">
                <a:xfrm>
                  <a:off x="4254" y="3174"/>
                  <a:ext cx="112" cy="67"/>
                </a:xfrm>
                <a:custGeom>
                  <a:avLst/>
                  <a:gdLst>
                    <a:gd name="T0" fmla="*/ 0 w 448"/>
                    <a:gd name="T1" fmla="*/ 0 h 268"/>
                    <a:gd name="T2" fmla="*/ 0 w 448"/>
                    <a:gd name="T3" fmla="*/ 0 h 268"/>
                    <a:gd name="T4" fmla="*/ 0 w 448"/>
                    <a:gd name="T5" fmla="*/ 0 h 268"/>
                    <a:gd name="T6" fmla="*/ 0 w 448"/>
                    <a:gd name="T7" fmla="*/ 0 h 268"/>
                    <a:gd name="T8" fmla="*/ 0 w 448"/>
                    <a:gd name="T9" fmla="*/ 0 h 268"/>
                    <a:gd name="T10" fmla="*/ 0 w 448"/>
                    <a:gd name="T11" fmla="*/ 0 h 268"/>
                    <a:gd name="T12" fmla="*/ 0 w 448"/>
                    <a:gd name="T13" fmla="*/ 0 h 268"/>
                    <a:gd name="T14" fmla="*/ 0 w 448"/>
                    <a:gd name="T15" fmla="*/ 0 h 268"/>
                    <a:gd name="T16" fmla="*/ 0 w 448"/>
                    <a:gd name="T17" fmla="*/ 0 h 268"/>
                    <a:gd name="T18" fmla="*/ 0 w 448"/>
                    <a:gd name="T19" fmla="*/ 0 h 268"/>
                    <a:gd name="T20" fmla="*/ 0 w 448"/>
                    <a:gd name="T21" fmla="*/ 0 h 268"/>
                    <a:gd name="T22" fmla="*/ 0 w 448"/>
                    <a:gd name="T23" fmla="*/ 0 h 268"/>
                    <a:gd name="T24" fmla="*/ 0 w 448"/>
                    <a:gd name="T25" fmla="*/ 0 h 268"/>
                    <a:gd name="T26" fmla="*/ 0 w 448"/>
                    <a:gd name="T27" fmla="*/ 0 h 268"/>
                    <a:gd name="T28" fmla="*/ 0 w 448"/>
                    <a:gd name="T29" fmla="*/ 0 h 268"/>
                    <a:gd name="T30" fmla="*/ 0 w 448"/>
                    <a:gd name="T31" fmla="*/ 0 h 268"/>
                    <a:gd name="T32" fmla="*/ 0 w 448"/>
                    <a:gd name="T33" fmla="*/ 0 h 268"/>
                    <a:gd name="T34" fmla="*/ 0 w 448"/>
                    <a:gd name="T35" fmla="*/ 0 h 268"/>
                    <a:gd name="T36" fmla="*/ 0 w 448"/>
                    <a:gd name="T37" fmla="*/ 0 h 2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48"/>
                    <a:gd name="T58" fmla="*/ 0 h 268"/>
                    <a:gd name="T59" fmla="*/ 448 w 448"/>
                    <a:gd name="T60" fmla="*/ 268 h 2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48" h="268">
                      <a:moveTo>
                        <a:pt x="224" y="110"/>
                      </a:moveTo>
                      <a:lnTo>
                        <a:pt x="136" y="101"/>
                      </a:lnTo>
                      <a:lnTo>
                        <a:pt x="180" y="158"/>
                      </a:lnTo>
                      <a:lnTo>
                        <a:pt x="62" y="167"/>
                      </a:lnTo>
                      <a:lnTo>
                        <a:pt x="0" y="162"/>
                      </a:lnTo>
                      <a:lnTo>
                        <a:pt x="78" y="198"/>
                      </a:lnTo>
                      <a:lnTo>
                        <a:pt x="18" y="219"/>
                      </a:lnTo>
                      <a:lnTo>
                        <a:pt x="87" y="242"/>
                      </a:lnTo>
                      <a:lnTo>
                        <a:pt x="255" y="189"/>
                      </a:lnTo>
                      <a:lnTo>
                        <a:pt x="228" y="228"/>
                      </a:lnTo>
                      <a:lnTo>
                        <a:pt x="333" y="207"/>
                      </a:lnTo>
                      <a:lnTo>
                        <a:pt x="448" y="268"/>
                      </a:lnTo>
                      <a:lnTo>
                        <a:pt x="396" y="194"/>
                      </a:lnTo>
                      <a:lnTo>
                        <a:pt x="273" y="153"/>
                      </a:lnTo>
                      <a:lnTo>
                        <a:pt x="333" y="141"/>
                      </a:lnTo>
                      <a:lnTo>
                        <a:pt x="255" y="44"/>
                      </a:lnTo>
                      <a:lnTo>
                        <a:pt x="105" y="0"/>
                      </a:lnTo>
                      <a:lnTo>
                        <a:pt x="224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8" name="Freeform 166"/>
                <p:cNvSpPr>
                  <a:spLocks/>
                </p:cNvSpPr>
                <p:nvPr/>
              </p:nvSpPr>
              <p:spPr bwMode="auto">
                <a:xfrm>
                  <a:off x="4419" y="3097"/>
                  <a:ext cx="86" cy="74"/>
                </a:xfrm>
                <a:custGeom>
                  <a:avLst/>
                  <a:gdLst>
                    <a:gd name="T0" fmla="*/ 0 w 343"/>
                    <a:gd name="T1" fmla="*/ 0 h 294"/>
                    <a:gd name="T2" fmla="*/ 0 w 343"/>
                    <a:gd name="T3" fmla="*/ 0 h 294"/>
                    <a:gd name="T4" fmla="*/ 0 w 343"/>
                    <a:gd name="T5" fmla="*/ 0 h 294"/>
                    <a:gd name="T6" fmla="*/ 0 w 343"/>
                    <a:gd name="T7" fmla="*/ 0 h 294"/>
                    <a:gd name="T8" fmla="*/ 0 w 343"/>
                    <a:gd name="T9" fmla="*/ 0 h 294"/>
                    <a:gd name="T10" fmla="*/ 0 w 343"/>
                    <a:gd name="T11" fmla="*/ 0 h 294"/>
                    <a:gd name="T12" fmla="*/ 0 w 343"/>
                    <a:gd name="T13" fmla="*/ 0 h 294"/>
                    <a:gd name="T14" fmla="*/ 0 w 343"/>
                    <a:gd name="T15" fmla="*/ 0 h 294"/>
                    <a:gd name="T16" fmla="*/ 0 w 343"/>
                    <a:gd name="T17" fmla="*/ 0 h 294"/>
                    <a:gd name="T18" fmla="*/ 0 w 343"/>
                    <a:gd name="T19" fmla="*/ 0 h 294"/>
                    <a:gd name="T20" fmla="*/ 0 w 343"/>
                    <a:gd name="T21" fmla="*/ 0 h 294"/>
                    <a:gd name="T22" fmla="*/ 0 w 343"/>
                    <a:gd name="T23" fmla="*/ 0 h 294"/>
                    <a:gd name="T24" fmla="*/ 0 w 343"/>
                    <a:gd name="T25" fmla="*/ 0 h 294"/>
                    <a:gd name="T26" fmla="*/ 0 w 343"/>
                    <a:gd name="T27" fmla="*/ 0 h 294"/>
                    <a:gd name="T28" fmla="*/ 0 w 343"/>
                    <a:gd name="T29" fmla="*/ 0 h 294"/>
                    <a:gd name="T30" fmla="*/ 0 w 343"/>
                    <a:gd name="T31" fmla="*/ 0 h 294"/>
                    <a:gd name="T32" fmla="*/ 0 w 343"/>
                    <a:gd name="T33" fmla="*/ 0 h 294"/>
                    <a:gd name="T34" fmla="*/ 0 w 343"/>
                    <a:gd name="T35" fmla="*/ 0 h 29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3"/>
                    <a:gd name="T55" fmla="*/ 0 h 294"/>
                    <a:gd name="T56" fmla="*/ 343 w 343"/>
                    <a:gd name="T57" fmla="*/ 294 h 29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3" h="294">
                      <a:moveTo>
                        <a:pt x="75" y="0"/>
                      </a:moveTo>
                      <a:lnTo>
                        <a:pt x="26" y="50"/>
                      </a:lnTo>
                      <a:lnTo>
                        <a:pt x="0" y="83"/>
                      </a:lnTo>
                      <a:lnTo>
                        <a:pt x="22" y="198"/>
                      </a:lnTo>
                      <a:lnTo>
                        <a:pt x="114" y="246"/>
                      </a:lnTo>
                      <a:lnTo>
                        <a:pt x="189" y="246"/>
                      </a:lnTo>
                      <a:lnTo>
                        <a:pt x="251" y="294"/>
                      </a:lnTo>
                      <a:lnTo>
                        <a:pt x="343" y="255"/>
                      </a:lnTo>
                      <a:lnTo>
                        <a:pt x="330" y="127"/>
                      </a:lnTo>
                      <a:lnTo>
                        <a:pt x="286" y="228"/>
                      </a:lnTo>
                      <a:lnTo>
                        <a:pt x="177" y="157"/>
                      </a:lnTo>
                      <a:lnTo>
                        <a:pt x="154" y="28"/>
                      </a:lnTo>
                      <a:lnTo>
                        <a:pt x="118" y="81"/>
                      </a:lnTo>
                      <a:lnTo>
                        <a:pt x="120" y="173"/>
                      </a:lnTo>
                      <a:lnTo>
                        <a:pt x="61" y="142"/>
                      </a:lnTo>
                      <a:lnTo>
                        <a:pt x="49" y="67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9" name="Freeform 167"/>
                <p:cNvSpPr>
                  <a:spLocks/>
                </p:cNvSpPr>
                <p:nvPr/>
              </p:nvSpPr>
              <p:spPr bwMode="auto">
                <a:xfrm>
                  <a:off x="4364" y="3295"/>
                  <a:ext cx="22" cy="29"/>
                </a:xfrm>
                <a:custGeom>
                  <a:avLst/>
                  <a:gdLst>
                    <a:gd name="T0" fmla="*/ 0 w 88"/>
                    <a:gd name="T1" fmla="*/ 0 h 115"/>
                    <a:gd name="T2" fmla="*/ 0 w 88"/>
                    <a:gd name="T3" fmla="*/ 0 h 115"/>
                    <a:gd name="T4" fmla="*/ 0 w 88"/>
                    <a:gd name="T5" fmla="*/ 0 h 115"/>
                    <a:gd name="T6" fmla="*/ 0 w 88"/>
                    <a:gd name="T7" fmla="*/ 0 h 115"/>
                    <a:gd name="T8" fmla="*/ 0 w 88"/>
                    <a:gd name="T9" fmla="*/ 0 h 115"/>
                    <a:gd name="T10" fmla="*/ 0 w 88"/>
                    <a:gd name="T11" fmla="*/ 0 h 115"/>
                    <a:gd name="T12" fmla="*/ 0 w 88"/>
                    <a:gd name="T13" fmla="*/ 0 h 115"/>
                    <a:gd name="T14" fmla="*/ 0 w 88"/>
                    <a:gd name="T15" fmla="*/ 0 h 115"/>
                    <a:gd name="T16" fmla="*/ 0 w 8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8"/>
                    <a:gd name="T28" fmla="*/ 0 h 115"/>
                    <a:gd name="T29" fmla="*/ 88 w 8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8" h="115">
                      <a:moveTo>
                        <a:pt x="88" y="0"/>
                      </a:moveTo>
                      <a:lnTo>
                        <a:pt x="18" y="26"/>
                      </a:lnTo>
                      <a:lnTo>
                        <a:pt x="0" y="64"/>
                      </a:lnTo>
                      <a:lnTo>
                        <a:pt x="19" y="108"/>
                      </a:lnTo>
                      <a:lnTo>
                        <a:pt x="75" y="115"/>
                      </a:lnTo>
                      <a:lnTo>
                        <a:pt x="31" y="73"/>
                      </a:lnTo>
                      <a:lnTo>
                        <a:pt x="87" y="42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0" name="Freeform 168"/>
                <p:cNvSpPr>
                  <a:spLocks/>
                </p:cNvSpPr>
                <p:nvPr/>
              </p:nvSpPr>
              <p:spPr bwMode="auto">
                <a:xfrm>
                  <a:off x="3934" y="3114"/>
                  <a:ext cx="87" cy="50"/>
                </a:xfrm>
                <a:custGeom>
                  <a:avLst/>
                  <a:gdLst>
                    <a:gd name="T0" fmla="*/ 0 w 347"/>
                    <a:gd name="T1" fmla="*/ 0 h 200"/>
                    <a:gd name="T2" fmla="*/ 0 w 347"/>
                    <a:gd name="T3" fmla="*/ 0 h 200"/>
                    <a:gd name="T4" fmla="*/ 0 w 347"/>
                    <a:gd name="T5" fmla="*/ 0 h 200"/>
                    <a:gd name="T6" fmla="*/ 0 w 347"/>
                    <a:gd name="T7" fmla="*/ 0 h 200"/>
                    <a:gd name="T8" fmla="*/ 0 w 347"/>
                    <a:gd name="T9" fmla="*/ 0 h 200"/>
                    <a:gd name="T10" fmla="*/ 0 w 347"/>
                    <a:gd name="T11" fmla="*/ 0 h 200"/>
                    <a:gd name="T12" fmla="*/ 0 w 347"/>
                    <a:gd name="T13" fmla="*/ 0 h 200"/>
                    <a:gd name="T14" fmla="*/ 0 w 347"/>
                    <a:gd name="T15" fmla="*/ 0 h 200"/>
                    <a:gd name="T16" fmla="*/ 0 w 347"/>
                    <a:gd name="T17" fmla="*/ 0 h 200"/>
                    <a:gd name="T18" fmla="*/ 0 w 347"/>
                    <a:gd name="T19" fmla="*/ 0 h 200"/>
                    <a:gd name="T20" fmla="*/ 0 w 347"/>
                    <a:gd name="T21" fmla="*/ 0 h 200"/>
                    <a:gd name="T22" fmla="*/ 0 w 347"/>
                    <a:gd name="T23" fmla="*/ 0 h 200"/>
                    <a:gd name="T24" fmla="*/ 0 w 347"/>
                    <a:gd name="T25" fmla="*/ 0 h 200"/>
                    <a:gd name="T26" fmla="*/ 0 w 347"/>
                    <a:gd name="T27" fmla="*/ 0 h 200"/>
                    <a:gd name="T28" fmla="*/ 0 w 347"/>
                    <a:gd name="T29" fmla="*/ 0 h 200"/>
                    <a:gd name="T30" fmla="*/ 0 w 347"/>
                    <a:gd name="T31" fmla="*/ 0 h 200"/>
                    <a:gd name="T32" fmla="*/ 0 w 347"/>
                    <a:gd name="T33" fmla="*/ 0 h 2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7"/>
                    <a:gd name="T52" fmla="*/ 0 h 200"/>
                    <a:gd name="T53" fmla="*/ 347 w 347"/>
                    <a:gd name="T54" fmla="*/ 200 h 20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7" h="200">
                      <a:moveTo>
                        <a:pt x="347" y="200"/>
                      </a:moveTo>
                      <a:lnTo>
                        <a:pt x="264" y="131"/>
                      </a:lnTo>
                      <a:lnTo>
                        <a:pt x="229" y="49"/>
                      </a:lnTo>
                      <a:lnTo>
                        <a:pt x="129" y="0"/>
                      </a:lnTo>
                      <a:lnTo>
                        <a:pt x="209" y="86"/>
                      </a:lnTo>
                      <a:lnTo>
                        <a:pt x="129" y="49"/>
                      </a:lnTo>
                      <a:lnTo>
                        <a:pt x="0" y="6"/>
                      </a:lnTo>
                      <a:lnTo>
                        <a:pt x="93" y="63"/>
                      </a:lnTo>
                      <a:lnTo>
                        <a:pt x="0" y="80"/>
                      </a:lnTo>
                      <a:lnTo>
                        <a:pt x="123" y="90"/>
                      </a:lnTo>
                      <a:lnTo>
                        <a:pt x="9" y="117"/>
                      </a:lnTo>
                      <a:lnTo>
                        <a:pt x="143" y="120"/>
                      </a:lnTo>
                      <a:lnTo>
                        <a:pt x="82" y="147"/>
                      </a:lnTo>
                      <a:lnTo>
                        <a:pt x="180" y="147"/>
                      </a:lnTo>
                      <a:lnTo>
                        <a:pt x="229" y="170"/>
                      </a:lnTo>
                      <a:lnTo>
                        <a:pt x="347" y="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1" name="Freeform 169"/>
                <p:cNvSpPr>
                  <a:spLocks/>
                </p:cNvSpPr>
                <p:nvPr/>
              </p:nvSpPr>
              <p:spPr bwMode="auto">
                <a:xfrm>
                  <a:off x="4300" y="3260"/>
                  <a:ext cx="137" cy="184"/>
                </a:xfrm>
                <a:custGeom>
                  <a:avLst/>
                  <a:gdLst>
                    <a:gd name="T0" fmla="*/ 0 w 548"/>
                    <a:gd name="T1" fmla="*/ 0 h 734"/>
                    <a:gd name="T2" fmla="*/ 0 w 548"/>
                    <a:gd name="T3" fmla="*/ 0 h 734"/>
                    <a:gd name="T4" fmla="*/ 0 w 548"/>
                    <a:gd name="T5" fmla="*/ 0 h 734"/>
                    <a:gd name="T6" fmla="*/ 0 w 548"/>
                    <a:gd name="T7" fmla="*/ 0 h 734"/>
                    <a:gd name="T8" fmla="*/ 0 w 548"/>
                    <a:gd name="T9" fmla="*/ 0 h 734"/>
                    <a:gd name="T10" fmla="*/ 0 w 548"/>
                    <a:gd name="T11" fmla="*/ 0 h 734"/>
                    <a:gd name="T12" fmla="*/ 0 w 548"/>
                    <a:gd name="T13" fmla="*/ 0 h 734"/>
                    <a:gd name="T14" fmla="*/ 0 w 548"/>
                    <a:gd name="T15" fmla="*/ 0 h 734"/>
                    <a:gd name="T16" fmla="*/ 0 w 548"/>
                    <a:gd name="T17" fmla="*/ 0 h 734"/>
                    <a:gd name="T18" fmla="*/ 0 w 548"/>
                    <a:gd name="T19" fmla="*/ 0 h 734"/>
                    <a:gd name="T20" fmla="*/ 0 w 548"/>
                    <a:gd name="T21" fmla="*/ 0 h 734"/>
                    <a:gd name="T22" fmla="*/ 0 w 548"/>
                    <a:gd name="T23" fmla="*/ 0 h 734"/>
                    <a:gd name="T24" fmla="*/ 0 w 548"/>
                    <a:gd name="T25" fmla="*/ 0 h 734"/>
                    <a:gd name="T26" fmla="*/ 0 w 548"/>
                    <a:gd name="T27" fmla="*/ 0 h 734"/>
                    <a:gd name="T28" fmla="*/ 0 w 548"/>
                    <a:gd name="T29" fmla="*/ 0 h 734"/>
                    <a:gd name="T30" fmla="*/ 0 w 548"/>
                    <a:gd name="T31" fmla="*/ 0 h 734"/>
                    <a:gd name="T32" fmla="*/ 0 w 548"/>
                    <a:gd name="T33" fmla="*/ 0 h 734"/>
                    <a:gd name="T34" fmla="*/ 0 w 548"/>
                    <a:gd name="T35" fmla="*/ 0 h 734"/>
                    <a:gd name="T36" fmla="*/ 0 w 548"/>
                    <a:gd name="T37" fmla="*/ 0 h 734"/>
                    <a:gd name="T38" fmla="*/ 0 w 548"/>
                    <a:gd name="T39" fmla="*/ 0 h 734"/>
                    <a:gd name="T40" fmla="*/ 0 w 548"/>
                    <a:gd name="T41" fmla="*/ 0 h 734"/>
                    <a:gd name="T42" fmla="*/ 0 w 548"/>
                    <a:gd name="T43" fmla="*/ 0 h 734"/>
                    <a:gd name="T44" fmla="*/ 0 w 548"/>
                    <a:gd name="T45" fmla="*/ 0 h 734"/>
                    <a:gd name="T46" fmla="*/ 0 w 548"/>
                    <a:gd name="T47" fmla="*/ 0 h 7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8"/>
                    <a:gd name="T73" fmla="*/ 0 h 734"/>
                    <a:gd name="T74" fmla="*/ 548 w 548"/>
                    <a:gd name="T75" fmla="*/ 734 h 7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8" h="734">
                      <a:moveTo>
                        <a:pt x="334" y="105"/>
                      </a:moveTo>
                      <a:lnTo>
                        <a:pt x="199" y="139"/>
                      </a:lnTo>
                      <a:lnTo>
                        <a:pt x="244" y="95"/>
                      </a:lnTo>
                      <a:lnTo>
                        <a:pt x="136" y="122"/>
                      </a:lnTo>
                      <a:lnTo>
                        <a:pt x="170" y="86"/>
                      </a:lnTo>
                      <a:lnTo>
                        <a:pt x="70" y="92"/>
                      </a:lnTo>
                      <a:lnTo>
                        <a:pt x="0" y="61"/>
                      </a:lnTo>
                      <a:lnTo>
                        <a:pt x="99" y="32"/>
                      </a:lnTo>
                      <a:lnTo>
                        <a:pt x="83" y="68"/>
                      </a:lnTo>
                      <a:lnTo>
                        <a:pt x="156" y="19"/>
                      </a:lnTo>
                      <a:lnTo>
                        <a:pt x="221" y="43"/>
                      </a:lnTo>
                      <a:lnTo>
                        <a:pt x="274" y="0"/>
                      </a:lnTo>
                      <a:lnTo>
                        <a:pt x="313" y="48"/>
                      </a:lnTo>
                      <a:lnTo>
                        <a:pt x="377" y="100"/>
                      </a:lnTo>
                      <a:lnTo>
                        <a:pt x="363" y="205"/>
                      </a:lnTo>
                      <a:lnTo>
                        <a:pt x="454" y="313"/>
                      </a:lnTo>
                      <a:lnTo>
                        <a:pt x="440" y="366"/>
                      </a:lnTo>
                      <a:lnTo>
                        <a:pt x="548" y="652"/>
                      </a:lnTo>
                      <a:lnTo>
                        <a:pt x="518" y="734"/>
                      </a:lnTo>
                      <a:lnTo>
                        <a:pt x="436" y="460"/>
                      </a:lnTo>
                      <a:lnTo>
                        <a:pt x="387" y="279"/>
                      </a:lnTo>
                      <a:lnTo>
                        <a:pt x="330" y="209"/>
                      </a:lnTo>
                      <a:lnTo>
                        <a:pt x="3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2" name="Freeform 170"/>
                <p:cNvSpPr>
                  <a:spLocks/>
                </p:cNvSpPr>
                <p:nvPr/>
              </p:nvSpPr>
              <p:spPr bwMode="auto">
                <a:xfrm>
                  <a:off x="4242" y="3151"/>
                  <a:ext cx="102" cy="29"/>
                </a:xfrm>
                <a:custGeom>
                  <a:avLst/>
                  <a:gdLst>
                    <a:gd name="T0" fmla="*/ 0 w 404"/>
                    <a:gd name="T1" fmla="*/ 0 h 112"/>
                    <a:gd name="T2" fmla="*/ 0 w 404"/>
                    <a:gd name="T3" fmla="*/ 0 h 112"/>
                    <a:gd name="T4" fmla="*/ 0 w 404"/>
                    <a:gd name="T5" fmla="*/ 0 h 112"/>
                    <a:gd name="T6" fmla="*/ 0 w 404"/>
                    <a:gd name="T7" fmla="*/ 0 h 112"/>
                    <a:gd name="T8" fmla="*/ 0 w 404"/>
                    <a:gd name="T9" fmla="*/ 0 h 112"/>
                    <a:gd name="T10" fmla="*/ 0 w 404"/>
                    <a:gd name="T11" fmla="*/ 0 h 112"/>
                    <a:gd name="T12" fmla="*/ 0 w 404"/>
                    <a:gd name="T13" fmla="*/ 0 h 112"/>
                    <a:gd name="T14" fmla="*/ 0 w 404"/>
                    <a:gd name="T15" fmla="*/ 0 h 112"/>
                    <a:gd name="T16" fmla="*/ 0 w 404"/>
                    <a:gd name="T17" fmla="*/ 0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4"/>
                    <a:gd name="T28" fmla="*/ 0 h 112"/>
                    <a:gd name="T29" fmla="*/ 404 w 40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4" h="112">
                      <a:moveTo>
                        <a:pt x="82" y="0"/>
                      </a:moveTo>
                      <a:lnTo>
                        <a:pt x="186" y="3"/>
                      </a:lnTo>
                      <a:lnTo>
                        <a:pt x="404" y="112"/>
                      </a:lnTo>
                      <a:lnTo>
                        <a:pt x="190" y="34"/>
                      </a:lnTo>
                      <a:lnTo>
                        <a:pt x="73" y="30"/>
                      </a:lnTo>
                      <a:lnTo>
                        <a:pt x="116" y="107"/>
                      </a:lnTo>
                      <a:lnTo>
                        <a:pt x="0" y="17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3" name="Freeform 171"/>
                <p:cNvSpPr>
                  <a:spLocks/>
                </p:cNvSpPr>
                <p:nvPr/>
              </p:nvSpPr>
              <p:spPr bwMode="auto">
                <a:xfrm>
                  <a:off x="4351" y="3156"/>
                  <a:ext cx="91" cy="42"/>
                </a:xfrm>
                <a:custGeom>
                  <a:avLst/>
                  <a:gdLst>
                    <a:gd name="T0" fmla="*/ 0 w 367"/>
                    <a:gd name="T1" fmla="*/ 0 h 167"/>
                    <a:gd name="T2" fmla="*/ 0 w 367"/>
                    <a:gd name="T3" fmla="*/ 0 h 167"/>
                    <a:gd name="T4" fmla="*/ 0 w 367"/>
                    <a:gd name="T5" fmla="*/ 0 h 167"/>
                    <a:gd name="T6" fmla="*/ 0 w 367"/>
                    <a:gd name="T7" fmla="*/ 0 h 167"/>
                    <a:gd name="T8" fmla="*/ 0 w 367"/>
                    <a:gd name="T9" fmla="*/ 0 h 167"/>
                    <a:gd name="T10" fmla="*/ 0 w 367"/>
                    <a:gd name="T11" fmla="*/ 0 h 167"/>
                    <a:gd name="T12" fmla="*/ 0 w 367"/>
                    <a:gd name="T13" fmla="*/ 0 h 167"/>
                    <a:gd name="T14" fmla="*/ 0 w 367"/>
                    <a:gd name="T15" fmla="*/ 0 h 167"/>
                    <a:gd name="T16" fmla="*/ 0 w 367"/>
                    <a:gd name="T17" fmla="*/ 0 h 167"/>
                    <a:gd name="T18" fmla="*/ 0 w 367"/>
                    <a:gd name="T19" fmla="*/ 0 h 167"/>
                    <a:gd name="T20" fmla="*/ 0 w 367"/>
                    <a:gd name="T21" fmla="*/ 0 h 167"/>
                    <a:gd name="T22" fmla="*/ 0 w 367"/>
                    <a:gd name="T23" fmla="*/ 0 h 167"/>
                    <a:gd name="T24" fmla="*/ 0 w 367"/>
                    <a:gd name="T25" fmla="*/ 0 h 167"/>
                    <a:gd name="T26" fmla="*/ 0 w 367"/>
                    <a:gd name="T27" fmla="*/ 0 h 16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7"/>
                    <a:gd name="T43" fmla="*/ 0 h 167"/>
                    <a:gd name="T44" fmla="*/ 367 w 367"/>
                    <a:gd name="T45" fmla="*/ 167 h 16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7" h="167">
                      <a:moveTo>
                        <a:pt x="17" y="73"/>
                      </a:moveTo>
                      <a:lnTo>
                        <a:pt x="47" y="116"/>
                      </a:lnTo>
                      <a:lnTo>
                        <a:pt x="164" y="143"/>
                      </a:lnTo>
                      <a:lnTo>
                        <a:pt x="103" y="104"/>
                      </a:lnTo>
                      <a:lnTo>
                        <a:pt x="177" y="104"/>
                      </a:lnTo>
                      <a:lnTo>
                        <a:pt x="301" y="167"/>
                      </a:lnTo>
                      <a:lnTo>
                        <a:pt x="281" y="130"/>
                      </a:lnTo>
                      <a:lnTo>
                        <a:pt x="367" y="147"/>
                      </a:lnTo>
                      <a:lnTo>
                        <a:pt x="250" y="93"/>
                      </a:lnTo>
                      <a:lnTo>
                        <a:pt x="113" y="57"/>
                      </a:lnTo>
                      <a:lnTo>
                        <a:pt x="0" y="0"/>
                      </a:lnTo>
                      <a:lnTo>
                        <a:pt x="87" y="69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4" name="Freeform 172"/>
                <p:cNvSpPr>
                  <a:spLocks/>
                </p:cNvSpPr>
                <p:nvPr/>
              </p:nvSpPr>
              <p:spPr bwMode="auto">
                <a:xfrm>
                  <a:off x="4002" y="3145"/>
                  <a:ext cx="120" cy="173"/>
                </a:xfrm>
                <a:custGeom>
                  <a:avLst/>
                  <a:gdLst>
                    <a:gd name="T0" fmla="*/ 0 w 480"/>
                    <a:gd name="T1" fmla="*/ 0 h 692"/>
                    <a:gd name="T2" fmla="*/ 0 w 480"/>
                    <a:gd name="T3" fmla="*/ 0 h 692"/>
                    <a:gd name="T4" fmla="*/ 0 w 480"/>
                    <a:gd name="T5" fmla="*/ 0 h 692"/>
                    <a:gd name="T6" fmla="*/ 0 w 480"/>
                    <a:gd name="T7" fmla="*/ 0 h 692"/>
                    <a:gd name="T8" fmla="*/ 0 w 480"/>
                    <a:gd name="T9" fmla="*/ 0 h 692"/>
                    <a:gd name="T10" fmla="*/ 0 w 480"/>
                    <a:gd name="T11" fmla="*/ 0 h 692"/>
                    <a:gd name="T12" fmla="*/ 0 w 480"/>
                    <a:gd name="T13" fmla="*/ 0 h 692"/>
                    <a:gd name="T14" fmla="*/ 0 w 480"/>
                    <a:gd name="T15" fmla="*/ 0 h 692"/>
                    <a:gd name="T16" fmla="*/ 0 w 480"/>
                    <a:gd name="T17" fmla="*/ 0 h 692"/>
                    <a:gd name="T18" fmla="*/ 0 w 480"/>
                    <a:gd name="T19" fmla="*/ 0 h 692"/>
                    <a:gd name="T20" fmla="*/ 0 w 480"/>
                    <a:gd name="T21" fmla="*/ 0 h 692"/>
                    <a:gd name="T22" fmla="*/ 0 w 480"/>
                    <a:gd name="T23" fmla="*/ 0 h 692"/>
                    <a:gd name="T24" fmla="*/ 0 w 480"/>
                    <a:gd name="T25" fmla="*/ 0 h 692"/>
                    <a:gd name="T26" fmla="*/ 0 w 480"/>
                    <a:gd name="T27" fmla="*/ 0 h 692"/>
                    <a:gd name="T28" fmla="*/ 0 w 480"/>
                    <a:gd name="T29" fmla="*/ 0 h 692"/>
                    <a:gd name="T30" fmla="*/ 0 w 480"/>
                    <a:gd name="T31" fmla="*/ 0 h 692"/>
                    <a:gd name="T32" fmla="*/ 0 w 480"/>
                    <a:gd name="T33" fmla="*/ 0 h 692"/>
                    <a:gd name="T34" fmla="*/ 0 w 480"/>
                    <a:gd name="T35" fmla="*/ 0 h 692"/>
                    <a:gd name="T36" fmla="*/ 0 w 480"/>
                    <a:gd name="T37" fmla="*/ 0 h 692"/>
                    <a:gd name="T38" fmla="*/ 0 w 480"/>
                    <a:gd name="T39" fmla="*/ 0 h 692"/>
                    <a:gd name="T40" fmla="*/ 0 w 480"/>
                    <a:gd name="T41" fmla="*/ 0 h 692"/>
                    <a:gd name="T42" fmla="*/ 0 w 480"/>
                    <a:gd name="T43" fmla="*/ 0 h 692"/>
                    <a:gd name="T44" fmla="*/ 0 w 480"/>
                    <a:gd name="T45" fmla="*/ 0 h 692"/>
                    <a:gd name="T46" fmla="*/ 0 w 480"/>
                    <a:gd name="T47" fmla="*/ 0 h 692"/>
                    <a:gd name="T48" fmla="*/ 0 w 480"/>
                    <a:gd name="T49" fmla="*/ 0 h 692"/>
                    <a:gd name="T50" fmla="*/ 0 w 480"/>
                    <a:gd name="T51" fmla="*/ 0 h 692"/>
                    <a:gd name="T52" fmla="*/ 0 w 480"/>
                    <a:gd name="T53" fmla="*/ 0 h 692"/>
                    <a:gd name="T54" fmla="*/ 0 w 480"/>
                    <a:gd name="T55" fmla="*/ 0 h 692"/>
                    <a:gd name="T56" fmla="*/ 0 w 480"/>
                    <a:gd name="T57" fmla="*/ 0 h 692"/>
                    <a:gd name="T58" fmla="*/ 0 w 480"/>
                    <a:gd name="T59" fmla="*/ 0 h 692"/>
                    <a:gd name="T60" fmla="*/ 0 w 480"/>
                    <a:gd name="T61" fmla="*/ 0 h 692"/>
                    <a:gd name="T62" fmla="*/ 0 w 480"/>
                    <a:gd name="T63" fmla="*/ 0 h 692"/>
                    <a:gd name="T64" fmla="*/ 0 w 480"/>
                    <a:gd name="T65" fmla="*/ 0 h 692"/>
                    <a:gd name="T66" fmla="*/ 0 w 480"/>
                    <a:gd name="T67" fmla="*/ 0 h 692"/>
                    <a:gd name="T68" fmla="*/ 0 w 480"/>
                    <a:gd name="T69" fmla="*/ 0 h 692"/>
                    <a:gd name="T70" fmla="*/ 0 w 480"/>
                    <a:gd name="T71" fmla="*/ 0 h 692"/>
                    <a:gd name="T72" fmla="*/ 0 w 480"/>
                    <a:gd name="T73" fmla="*/ 0 h 692"/>
                    <a:gd name="T74" fmla="*/ 0 w 480"/>
                    <a:gd name="T75" fmla="*/ 0 h 692"/>
                    <a:gd name="T76" fmla="*/ 0 w 480"/>
                    <a:gd name="T77" fmla="*/ 0 h 69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80"/>
                    <a:gd name="T118" fmla="*/ 0 h 692"/>
                    <a:gd name="T119" fmla="*/ 480 w 480"/>
                    <a:gd name="T120" fmla="*/ 692 h 69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80" h="692">
                      <a:moveTo>
                        <a:pt x="277" y="108"/>
                      </a:moveTo>
                      <a:lnTo>
                        <a:pt x="211" y="37"/>
                      </a:lnTo>
                      <a:lnTo>
                        <a:pt x="103" y="0"/>
                      </a:lnTo>
                      <a:lnTo>
                        <a:pt x="205" y="78"/>
                      </a:lnTo>
                      <a:lnTo>
                        <a:pt x="123" y="61"/>
                      </a:lnTo>
                      <a:lnTo>
                        <a:pt x="164" y="117"/>
                      </a:lnTo>
                      <a:lnTo>
                        <a:pt x="43" y="115"/>
                      </a:lnTo>
                      <a:lnTo>
                        <a:pt x="113" y="158"/>
                      </a:lnTo>
                      <a:lnTo>
                        <a:pt x="0" y="172"/>
                      </a:lnTo>
                      <a:lnTo>
                        <a:pt x="121" y="208"/>
                      </a:lnTo>
                      <a:lnTo>
                        <a:pt x="84" y="228"/>
                      </a:lnTo>
                      <a:lnTo>
                        <a:pt x="166" y="245"/>
                      </a:lnTo>
                      <a:lnTo>
                        <a:pt x="250" y="241"/>
                      </a:lnTo>
                      <a:lnTo>
                        <a:pt x="182" y="272"/>
                      </a:lnTo>
                      <a:lnTo>
                        <a:pt x="274" y="305"/>
                      </a:lnTo>
                      <a:lnTo>
                        <a:pt x="154" y="325"/>
                      </a:lnTo>
                      <a:lnTo>
                        <a:pt x="270" y="345"/>
                      </a:lnTo>
                      <a:lnTo>
                        <a:pt x="197" y="377"/>
                      </a:lnTo>
                      <a:lnTo>
                        <a:pt x="131" y="358"/>
                      </a:lnTo>
                      <a:lnTo>
                        <a:pt x="175" y="400"/>
                      </a:lnTo>
                      <a:lnTo>
                        <a:pt x="122" y="428"/>
                      </a:lnTo>
                      <a:lnTo>
                        <a:pt x="265" y="425"/>
                      </a:lnTo>
                      <a:lnTo>
                        <a:pt x="387" y="472"/>
                      </a:lnTo>
                      <a:lnTo>
                        <a:pt x="415" y="521"/>
                      </a:lnTo>
                      <a:lnTo>
                        <a:pt x="480" y="692"/>
                      </a:lnTo>
                      <a:lnTo>
                        <a:pt x="406" y="406"/>
                      </a:lnTo>
                      <a:lnTo>
                        <a:pt x="395" y="442"/>
                      </a:lnTo>
                      <a:lnTo>
                        <a:pt x="317" y="335"/>
                      </a:lnTo>
                      <a:lnTo>
                        <a:pt x="316" y="278"/>
                      </a:lnTo>
                      <a:lnTo>
                        <a:pt x="264" y="205"/>
                      </a:lnTo>
                      <a:lnTo>
                        <a:pt x="166" y="158"/>
                      </a:lnTo>
                      <a:lnTo>
                        <a:pt x="234" y="162"/>
                      </a:lnTo>
                      <a:lnTo>
                        <a:pt x="205" y="104"/>
                      </a:lnTo>
                      <a:lnTo>
                        <a:pt x="250" y="117"/>
                      </a:lnTo>
                      <a:lnTo>
                        <a:pt x="352" y="241"/>
                      </a:lnTo>
                      <a:lnTo>
                        <a:pt x="338" y="127"/>
                      </a:lnTo>
                      <a:lnTo>
                        <a:pt x="248" y="0"/>
                      </a:lnTo>
                      <a:lnTo>
                        <a:pt x="277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5" name="Freeform 173"/>
                <p:cNvSpPr>
                  <a:spLocks/>
                </p:cNvSpPr>
                <p:nvPr/>
              </p:nvSpPr>
              <p:spPr bwMode="auto">
                <a:xfrm>
                  <a:off x="4069" y="3302"/>
                  <a:ext cx="33" cy="42"/>
                </a:xfrm>
                <a:custGeom>
                  <a:avLst/>
                  <a:gdLst>
                    <a:gd name="T0" fmla="*/ 0 w 131"/>
                    <a:gd name="T1" fmla="*/ 0 h 166"/>
                    <a:gd name="T2" fmla="*/ 0 w 131"/>
                    <a:gd name="T3" fmla="*/ 0 h 166"/>
                    <a:gd name="T4" fmla="*/ 0 w 131"/>
                    <a:gd name="T5" fmla="*/ 0 h 166"/>
                    <a:gd name="T6" fmla="*/ 0 w 131"/>
                    <a:gd name="T7" fmla="*/ 0 h 166"/>
                    <a:gd name="T8" fmla="*/ 0 w 131"/>
                    <a:gd name="T9" fmla="*/ 0 h 166"/>
                    <a:gd name="T10" fmla="*/ 0 w 131"/>
                    <a:gd name="T11" fmla="*/ 0 h 166"/>
                    <a:gd name="T12" fmla="*/ 0 w 131"/>
                    <a:gd name="T13" fmla="*/ 0 h 166"/>
                    <a:gd name="T14" fmla="*/ 0 w 131"/>
                    <a:gd name="T15" fmla="*/ 0 h 166"/>
                    <a:gd name="T16" fmla="*/ 0 w 131"/>
                    <a:gd name="T17" fmla="*/ 0 h 166"/>
                    <a:gd name="T18" fmla="*/ 0 w 131"/>
                    <a:gd name="T19" fmla="*/ 0 h 166"/>
                    <a:gd name="T20" fmla="*/ 0 w 131"/>
                    <a:gd name="T21" fmla="*/ 0 h 166"/>
                    <a:gd name="T22" fmla="*/ 0 w 131"/>
                    <a:gd name="T23" fmla="*/ 0 h 166"/>
                    <a:gd name="T24" fmla="*/ 0 w 131"/>
                    <a:gd name="T25" fmla="*/ 0 h 166"/>
                    <a:gd name="T26" fmla="*/ 0 w 131"/>
                    <a:gd name="T27" fmla="*/ 0 h 166"/>
                    <a:gd name="T28" fmla="*/ 0 w 131"/>
                    <a:gd name="T29" fmla="*/ 0 h 166"/>
                    <a:gd name="T30" fmla="*/ 0 w 131"/>
                    <a:gd name="T31" fmla="*/ 0 h 16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1"/>
                    <a:gd name="T49" fmla="*/ 0 h 166"/>
                    <a:gd name="T50" fmla="*/ 131 w 131"/>
                    <a:gd name="T51" fmla="*/ 166 h 16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1" h="166">
                      <a:moveTo>
                        <a:pt x="86" y="0"/>
                      </a:moveTo>
                      <a:lnTo>
                        <a:pt x="17" y="29"/>
                      </a:lnTo>
                      <a:lnTo>
                        <a:pt x="0" y="59"/>
                      </a:lnTo>
                      <a:lnTo>
                        <a:pt x="13" y="99"/>
                      </a:lnTo>
                      <a:lnTo>
                        <a:pt x="36" y="122"/>
                      </a:lnTo>
                      <a:lnTo>
                        <a:pt x="27" y="69"/>
                      </a:lnTo>
                      <a:lnTo>
                        <a:pt x="52" y="57"/>
                      </a:lnTo>
                      <a:lnTo>
                        <a:pt x="51" y="101"/>
                      </a:lnTo>
                      <a:lnTo>
                        <a:pt x="64" y="144"/>
                      </a:lnTo>
                      <a:lnTo>
                        <a:pt x="107" y="166"/>
                      </a:lnTo>
                      <a:lnTo>
                        <a:pt x="131" y="136"/>
                      </a:lnTo>
                      <a:lnTo>
                        <a:pt x="88" y="126"/>
                      </a:lnTo>
                      <a:lnTo>
                        <a:pt x="72" y="70"/>
                      </a:lnTo>
                      <a:lnTo>
                        <a:pt x="111" y="6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6" name="Freeform 174"/>
                <p:cNvSpPr>
                  <a:spLocks/>
                </p:cNvSpPr>
                <p:nvPr/>
              </p:nvSpPr>
              <p:spPr bwMode="auto">
                <a:xfrm>
                  <a:off x="4439" y="3194"/>
                  <a:ext cx="55" cy="80"/>
                </a:xfrm>
                <a:custGeom>
                  <a:avLst/>
                  <a:gdLst>
                    <a:gd name="T0" fmla="*/ 0 w 219"/>
                    <a:gd name="T1" fmla="*/ 0 h 319"/>
                    <a:gd name="T2" fmla="*/ 0 w 219"/>
                    <a:gd name="T3" fmla="*/ 0 h 319"/>
                    <a:gd name="T4" fmla="*/ 0 w 219"/>
                    <a:gd name="T5" fmla="*/ 0 h 319"/>
                    <a:gd name="T6" fmla="*/ 0 w 219"/>
                    <a:gd name="T7" fmla="*/ 0 h 319"/>
                    <a:gd name="T8" fmla="*/ 0 w 219"/>
                    <a:gd name="T9" fmla="*/ 0 h 319"/>
                    <a:gd name="T10" fmla="*/ 0 w 219"/>
                    <a:gd name="T11" fmla="*/ 0 h 319"/>
                    <a:gd name="T12" fmla="*/ 0 w 219"/>
                    <a:gd name="T13" fmla="*/ 0 h 319"/>
                    <a:gd name="T14" fmla="*/ 0 w 219"/>
                    <a:gd name="T15" fmla="*/ 0 h 319"/>
                    <a:gd name="T16" fmla="*/ 0 w 219"/>
                    <a:gd name="T17" fmla="*/ 0 h 319"/>
                    <a:gd name="T18" fmla="*/ 0 w 219"/>
                    <a:gd name="T19" fmla="*/ 0 h 319"/>
                    <a:gd name="T20" fmla="*/ 0 w 219"/>
                    <a:gd name="T21" fmla="*/ 0 h 319"/>
                    <a:gd name="T22" fmla="*/ 0 w 219"/>
                    <a:gd name="T23" fmla="*/ 0 h 319"/>
                    <a:gd name="T24" fmla="*/ 0 w 219"/>
                    <a:gd name="T25" fmla="*/ 0 h 319"/>
                    <a:gd name="T26" fmla="*/ 0 w 219"/>
                    <a:gd name="T27" fmla="*/ 0 h 319"/>
                    <a:gd name="T28" fmla="*/ 0 w 219"/>
                    <a:gd name="T29" fmla="*/ 0 h 319"/>
                    <a:gd name="T30" fmla="*/ 0 w 219"/>
                    <a:gd name="T31" fmla="*/ 0 h 319"/>
                    <a:gd name="T32" fmla="*/ 0 w 219"/>
                    <a:gd name="T33" fmla="*/ 0 h 319"/>
                    <a:gd name="T34" fmla="*/ 0 w 219"/>
                    <a:gd name="T35" fmla="*/ 0 h 319"/>
                    <a:gd name="T36" fmla="*/ 0 w 219"/>
                    <a:gd name="T37" fmla="*/ 0 h 319"/>
                    <a:gd name="T38" fmla="*/ 0 w 219"/>
                    <a:gd name="T39" fmla="*/ 0 h 31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9"/>
                    <a:gd name="T61" fmla="*/ 0 h 319"/>
                    <a:gd name="T62" fmla="*/ 219 w 219"/>
                    <a:gd name="T63" fmla="*/ 319 h 31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9" h="319">
                      <a:moveTo>
                        <a:pt x="152" y="107"/>
                      </a:moveTo>
                      <a:lnTo>
                        <a:pt x="128" y="0"/>
                      </a:lnTo>
                      <a:lnTo>
                        <a:pt x="117" y="73"/>
                      </a:lnTo>
                      <a:lnTo>
                        <a:pt x="87" y="38"/>
                      </a:lnTo>
                      <a:lnTo>
                        <a:pt x="9" y="5"/>
                      </a:lnTo>
                      <a:lnTo>
                        <a:pt x="90" y="79"/>
                      </a:lnTo>
                      <a:lnTo>
                        <a:pt x="0" y="57"/>
                      </a:lnTo>
                      <a:lnTo>
                        <a:pt x="63" y="97"/>
                      </a:lnTo>
                      <a:lnTo>
                        <a:pt x="9" y="104"/>
                      </a:lnTo>
                      <a:lnTo>
                        <a:pt x="48" y="119"/>
                      </a:lnTo>
                      <a:lnTo>
                        <a:pt x="114" y="137"/>
                      </a:lnTo>
                      <a:lnTo>
                        <a:pt x="75" y="158"/>
                      </a:lnTo>
                      <a:lnTo>
                        <a:pt x="145" y="167"/>
                      </a:lnTo>
                      <a:lnTo>
                        <a:pt x="185" y="220"/>
                      </a:lnTo>
                      <a:lnTo>
                        <a:pt x="134" y="211"/>
                      </a:lnTo>
                      <a:lnTo>
                        <a:pt x="195" y="247"/>
                      </a:lnTo>
                      <a:lnTo>
                        <a:pt x="219" y="319"/>
                      </a:lnTo>
                      <a:lnTo>
                        <a:pt x="207" y="205"/>
                      </a:lnTo>
                      <a:lnTo>
                        <a:pt x="152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7" name="Freeform 175"/>
                <p:cNvSpPr>
                  <a:spLocks/>
                </p:cNvSpPr>
                <p:nvPr/>
              </p:nvSpPr>
              <p:spPr bwMode="auto">
                <a:xfrm>
                  <a:off x="4373" y="3320"/>
                  <a:ext cx="23" cy="16"/>
                </a:xfrm>
                <a:custGeom>
                  <a:avLst/>
                  <a:gdLst>
                    <a:gd name="T0" fmla="*/ 0 w 91"/>
                    <a:gd name="T1" fmla="*/ 0 h 63"/>
                    <a:gd name="T2" fmla="*/ 0 w 91"/>
                    <a:gd name="T3" fmla="*/ 0 h 63"/>
                    <a:gd name="T4" fmla="*/ 0 w 91"/>
                    <a:gd name="T5" fmla="*/ 0 h 63"/>
                    <a:gd name="T6" fmla="*/ 0 w 91"/>
                    <a:gd name="T7" fmla="*/ 0 h 63"/>
                    <a:gd name="T8" fmla="*/ 0 w 91"/>
                    <a:gd name="T9" fmla="*/ 0 h 63"/>
                    <a:gd name="T10" fmla="*/ 0 w 91"/>
                    <a:gd name="T11" fmla="*/ 0 h 63"/>
                    <a:gd name="T12" fmla="*/ 0 w 91"/>
                    <a:gd name="T13" fmla="*/ 0 h 63"/>
                    <a:gd name="T14" fmla="*/ 0 w 91"/>
                    <a:gd name="T15" fmla="*/ 0 h 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1"/>
                    <a:gd name="T25" fmla="*/ 0 h 63"/>
                    <a:gd name="T26" fmla="*/ 91 w 91"/>
                    <a:gd name="T27" fmla="*/ 63 h 6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1" h="63">
                      <a:moveTo>
                        <a:pt x="19" y="58"/>
                      </a:moveTo>
                      <a:lnTo>
                        <a:pt x="55" y="63"/>
                      </a:lnTo>
                      <a:lnTo>
                        <a:pt x="91" y="29"/>
                      </a:lnTo>
                      <a:lnTo>
                        <a:pt x="75" y="0"/>
                      </a:lnTo>
                      <a:lnTo>
                        <a:pt x="41" y="40"/>
                      </a:lnTo>
                      <a:lnTo>
                        <a:pt x="0" y="28"/>
                      </a:lnTo>
                      <a:lnTo>
                        <a:pt x="19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8" name="Freeform 176"/>
                <p:cNvSpPr>
                  <a:spLocks/>
                </p:cNvSpPr>
                <p:nvPr/>
              </p:nvSpPr>
              <p:spPr bwMode="auto">
                <a:xfrm>
                  <a:off x="4406" y="3290"/>
                  <a:ext cx="61" cy="154"/>
                </a:xfrm>
                <a:custGeom>
                  <a:avLst/>
                  <a:gdLst>
                    <a:gd name="T0" fmla="*/ 0 w 245"/>
                    <a:gd name="T1" fmla="*/ 0 h 617"/>
                    <a:gd name="T2" fmla="*/ 0 w 245"/>
                    <a:gd name="T3" fmla="*/ 0 h 617"/>
                    <a:gd name="T4" fmla="*/ 0 w 245"/>
                    <a:gd name="T5" fmla="*/ 0 h 617"/>
                    <a:gd name="T6" fmla="*/ 0 w 245"/>
                    <a:gd name="T7" fmla="*/ 0 h 617"/>
                    <a:gd name="T8" fmla="*/ 0 w 245"/>
                    <a:gd name="T9" fmla="*/ 0 h 617"/>
                    <a:gd name="T10" fmla="*/ 0 w 245"/>
                    <a:gd name="T11" fmla="*/ 0 h 617"/>
                    <a:gd name="T12" fmla="*/ 0 w 245"/>
                    <a:gd name="T13" fmla="*/ 0 h 617"/>
                    <a:gd name="T14" fmla="*/ 0 w 245"/>
                    <a:gd name="T15" fmla="*/ 0 h 617"/>
                    <a:gd name="T16" fmla="*/ 0 w 245"/>
                    <a:gd name="T17" fmla="*/ 0 h 617"/>
                    <a:gd name="T18" fmla="*/ 0 w 245"/>
                    <a:gd name="T19" fmla="*/ 0 h 617"/>
                    <a:gd name="T20" fmla="*/ 0 w 245"/>
                    <a:gd name="T21" fmla="*/ 0 h 617"/>
                    <a:gd name="T22" fmla="*/ 0 w 245"/>
                    <a:gd name="T23" fmla="*/ 0 h 617"/>
                    <a:gd name="T24" fmla="*/ 0 w 245"/>
                    <a:gd name="T25" fmla="*/ 0 h 617"/>
                    <a:gd name="T26" fmla="*/ 0 w 245"/>
                    <a:gd name="T27" fmla="*/ 0 h 617"/>
                    <a:gd name="T28" fmla="*/ 0 w 245"/>
                    <a:gd name="T29" fmla="*/ 0 h 617"/>
                    <a:gd name="T30" fmla="*/ 0 w 245"/>
                    <a:gd name="T31" fmla="*/ 0 h 617"/>
                    <a:gd name="T32" fmla="*/ 0 w 245"/>
                    <a:gd name="T33" fmla="*/ 0 h 617"/>
                    <a:gd name="T34" fmla="*/ 0 w 245"/>
                    <a:gd name="T35" fmla="*/ 0 h 6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45"/>
                    <a:gd name="T55" fmla="*/ 0 h 617"/>
                    <a:gd name="T56" fmla="*/ 245 w 245"/>
                    <a:gd name="T57" fmla="*/ 617 h 6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45" h="617">
                      <a:moveTo>
                        <a:pt x="4" y="0"/>
                      </a:moveTo>
                      <a:lnTo>
                        <a:pt x="0" y="63"/>
                      </a:lnTo>
                      <a:lnTo>
                        <a:pt x="28" y="86"/>
                      </a:lnTo>
                      <a:lnTo>
                        <a:pt x="56" y="151"/>
                      </a:lnTo>
                      <a:lnTo>
                        <a:pt x="67" y="248"/>
                      </a:lnTo>
                      <a:lnTo>
                        <a:pt x="94" y="268"/>
                      </a:lnTo>
                      <a:lnTo>
                        <a:pt x="133" y="402"/>
                      </a:lnTo>
                      <a:lnTo>
                        <a:pt x="122" y="438"/>
                      </a:lnTo>
                      <a:lnTo>
                        <a:pt x="155" y="459"/>
                      </a:lnTo>
                      <a:lnTo>
                        <a:pt x="245" y="617"/>
                      </a:lnTo>
                      <a:lnTo>
                        <a:pt x="233" y="544"/>
                      </a:lnTo>
                      <a:lnTo>
                        <a:pt x="196" y="473"/>
                      </a:lnTo>
                      <a:lnTo>
                        <a:pt x="152" y="392"/>
                      </a:lnTo>
                      <a:lnTo>
                        <a:pt x="118" y="248"/>
                      </a:lnTo>
                      <a:lnTo>
                        <a:pt x="85" y="199"/>
                      </a:lnTo>
                      <a:lnTo>
                        <a:pt x="72" y="12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9" name="Freeform 177"/>
                <p:cNvSpPr>
                  <a:spLocks/>
                </p:cNvSpPr>
                <p:nvPr/>
              </p:nvSpPr>
              <p:spPr bwMode="auto">
                <a:xfrm>
                  <a:off x="4493" y="3286"/>
                  <a:ext cx="57" cy="135"/>
                </a:xfrm>
                <a:custGeom>
                  <a:avLst/>
                  <a:gdLst>
                    <a:gd name="T0" fmla="*/ 0 w 229"/>
                    <a:gd name="T1" fmla="*/ 0 h 539"/>
                    <a:gd name="T2" fmla="*/ 0 w 229"/>
                    <a:gd name="T3" fmla="*/ 0 h 539"/>
                    <a:gd name="T4" fmla="*/ 0 w 229"/>
                    <a:gd name="T5" fmla="*/ 0 h 539"/>
                    <a:gd name="T6" fmla="*/ 0 w 229"/>
                    <a:gd name="T7" fmla="*/ 0 h 539"/>
                    <a:gd name="T8" fmla="*/ 0 w 229"/>
                    <a:gd name="T9" fmla="*/ 0 h 539"/>
                    <a:gd name="T10" fmla="*/ 0 w 229"/>
                    <a:gd name="T11" fmla="*/ 0 h 539"/>
                    <a:gd name="T12" fmla="*/ 0 w 229"/>
                    <a:gd name="T13" fmla="*/ 0 h 539"/>
                    <a:gd name="T14" fmla="*/ 0 w 229"/>
                    <a:gd name="T15" fmla="*/ 0 h 539"/>
                    <a:gd name="T16" fmla="*/ 0 w 229"/>
                    <a:gd name="T17" fmla="*/ 0 h 539"/>
                    <a:gd name="T18" fmla="*/ 0 w 229"/>
                    <a:gd name="T19" fmla="*/ 0 h 539"/>
                    <a:gd name="T20" fmla="*/ 0 w 229"/>
                    <a:gd name="T21" fmla="*/ 0 h 539"/>
                    <a:gd name="T22" fmla="*/ 0 w 229"/>
                    <a:gd name="T23" fmla="*/ 0 h 539"/>
                    <a:gd name="T24" fmla="*/ 0 w 229"/>
                    <a:gd name="T25" fmla="*/ 0 h 539"/>
                    <a:gd name="T26" fmla="*/ 0 w 229"/>
                    <a:gd name="T27" fmla="*/ 0 h 539"/>
                    <a:gd name="T28" fmla="*/ 0 w 229"/>
                    <a:gd name="T29" fmla="*/ 0 h 539"/>
                    <a:gd name="T30" fmla="*/ 0 w 229"/>
                    <a:gd name="T31" fmla="*/ 0 h 539"/>
                    <a:gd name="T32" fmla="*/ 0 w 229"/>
                    <a:gd name="T33" fmla="*/ 0 h 539"/>
                    <a:gd name="T34" fmla="*/ 0 w 229"/>
                    <a:gd name="T35" fmla="*/ 0 h 539"/>
                    <a:gd name="T36" fmla="*/ 0 w 229"/>
                    <a:gd name="T37" fmla="*/ 0 h 539"/>
                    <a:gd name="T38" fmla="*/ 0 w 229"/>
                    <a:gd name="T39" fmla="*/ 0 h 539"/>
                    <a:gd name="T40" fmla="*/ 0 w 229"/>
                    <a:gd name="T41" fmla="*/ 0 h 539"/>
                    <a:gd name="T42" fmla="*/ 0 w 229"/>
                    <a:gd name="T43" fmla="*/ 0 h 539"/>
                    <a:gd name="T44" fmla="*/ 0 w 229"/>
                    <a:gd name="T45" fmla="*/ 0 h 539"/>
                    <a:gd name="T46" fmla="*/ 0 w 229"/>
                    <a:gd name="T47" fmla="*/ 0 h 539"/>
                    <a:gd name="T48" fmla="*/ 0 w 229"/>
                    <a:gd name="T49" fmla="*/ 0 h 539"/>
                    <a:gd name="T50" fmla="*/ 0 w 229"/>
                    <a:gd name="T51" fmla="*/ 0 h 539"/>
                    <a:gd name="T52" fmla="*/ 0 w 229"/>
                    <a:gd name="T53" fmla="*/ 0 h 539"/>
                    <a:gd name="T54" fmla="*/ 0 w 229"/>
                    <a:gd name="T55" fmla="*/ 0 h 539"/>
                    <a:gd name="T56" fmla="*/ 0 w 229"/>
                    <a:gd name="T57" fmla="*/ 0 h 539"/>
                    <a:gd name="T58" fmla="*/ 0 w 229"/>
                    <a:gd name="T59" fmla="*/ 0 h 539"/>
                    <a:gd name="T60" fmla="*/ 0 w 229"/>
                    <a:gd name="T61" fmla="*/ 0 h 539"/>
                    <a:gd name="T62" fmla="*/ 0 w 229"/>
                    <a:gd name="T63" fmla="*/ 0 h 539"/>
                    <a:gd name="T64" fmla="*/ 0 w 229"/>
                    <a:gd name="T65" fmla="*/ 0 h 539"/>
                    <a:gd name="T66" fmla="*/ 0 w 229"/>
                    <a:gd name="T67" fmla="*/ 0 h 539"/>
                    <a:gd name="T68" fmla="*/ 0 w 229"/>
                    <a:gd name="T69" fmla="*/ 0 h 5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9"/>
                    <a:gd name="T106" fmla="*/ 0 h 539"/>
                    <a:gd name="T107" fmla="*/ 229 w 229"/>
                    <a:gd name="T108" fmla="*/ 539 h 5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9" h="539">
                      <a:moveTo>
                        <a:pt x="2" y="3"/>
                      </a:moveTo>
                      <a:lnTo>
                        <a:pt x="42" y="0"/>
                      </a:lnTo>
                      <a:lnTo>
                        <a:pt x="62" y="24"/>
                      </a:lnTo>
                      <a:lnTo>
                        <a:pt x="55" y="52"/>
                      </a:lnTo>
                      <a:lnTo>
                        <a:pt x="74" y="57"/>
                      </a:lnTo>
                      <a:lnTo>
                        <a:pt x="80" y="78"/>
                      </a:lnTo>
                      <a:lnTo>
                        <a:pt x="61" y="99"/>
                      </a:lnTo>
                      <a:lnTo>
                        <a:pt x="62" y="72"/>
                      </a:lnTo>
                      <a:lnTo>
                        <a:pt x="40" y="72"/>
                      </a:lnTo>
                      <a:lnTo>
                        <a:pt x="32" y="61"/>
                      </a:lnTo>
                      <a:lnTo>
                        <a:pt x="45" y="38"/>
                      </a:lnTo>
                      <a:lnTo>
                        <a:pt x="13" y="40"/>
                      </a:lnTo>
                      <a:lnTo>
                        <a:pt x="55" y="123"/>
                      </a:lnTo>
                      <a:lnTo>
                        <a:pt x="79" y="148"/>
                      </a:lnTo>
                      <a:lnTo>
                        <a:pt x="71" y="173"/>
                      </a:lnTo>
                      <a:lnTo>
                        <a:pt x="106" y="244"/>
                      </a:lnTo>
                      <a:lnTo>
                        <a:pt x="146" y="286"/>
                      </a:lnTo>
                      <a:lnTo>
                        <a:pt x="147" y="312"/>
                      </a:lnTo>
                      <a:lnTo>
                        <a:pt x="197" y="427"/>
                      </a:lnTo>
                      <a:lnTo>
                        <a:pt x="223" y="489"/>
                      </a:lnTo>
                      <a:lnTo>
                        <a:pt x="229" y="539"/>
                      </a:lnTo>
                      <a:lnTo>
                        <a:pt x="180" y="532"/>
                      </a:lnTo>
                      <a:lnTo>
                        <a:pt x="202" y="502"/>
                      </a:lnTo>
                      <a:lnTo>
                        <a:pt x="187" y="452"/>
                      </a:lnTo>
                      <a:lnTo>
                        <a:pt x="150" y="435"/>
                      </a:lnTo>
                      <a:lnTo>
                        <a:pt x="161" y="417"/>
                      </a:lnTo>
                      <a:lnTo>
                        <a:pt x="135" y="331"/>
                      </a:lnTo>
                      <a:lnTo>
                        <a:pt x="102" y="309"/>
                      </a:lnTo>
                      <a:lnTo>
                        <a:pt x="108" y="276"/>
                      </a:lnTo>
                      <a:lnTo>
                        <a:pt x="61" y="203"/>
                      </a:lnTo>
                      <a:lnTo>
                        <a:pt x="37" y="170"/>
                      </a:lnTo>
                      <a:lnTo>
                        <a:pt x="59" y="147"/>
                      </a:lnTo>
                      <a:lnTo>
                        <a:pt x="0" y="57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0" name="Freeform 178"/>
                <p:cNvSpPr>
                  <a:spLocks/>
                </p:cNvSpPr>
                <p:nvPr/>
              </p:nvSpPr>
              <p:spPr bwMode="auto">
                <a:xfrm>
                  <a:off x="4154" y="3291"/>
                  <a:ext cx="173" cy="151"/>
                </a:xfrm>
                <a:custGeom>
                  <a:avLst/>
                  <a:gdLst>
                    <a:gd name="T0" fmla="*/ 0 w 691"/>
                    <a:gd name="T1" fmla="*/ 0 h 608"/>
                    <a:gd name="T2" fmla="*/ 0 w 691"/>
                    <a:gd name="T3" fmla="*/ 0 h 608"/>
                    <a:gd name="T4" fmla="*/ 0 w 691"/>
                    <a:gd name="T5" fmla="*/ 0 h 608"/>
                    <a:gd name="T6" fmla="*/ 0 w 691"/>
                    <a:gd name="T7" fmla="*/ 0 h 608"/>
                    <a:gd name="T8" fmla="*/ 0 w 691"/>
                    <a:gd name="T9" fmla="*/ 0 h 608"/>
                    <a:gd name="T10" fmla="*/ 0 w 691"/>
                    <a:gd name="T11" fmla="*/ 0 h 608"/>
                    <a:gd name="T12" fmla="*/ 0 w 691"/>
                    <a:gd name="T13" fmla="*/ 0 h 608"/>
                    <a:gd name="T14" fmla="*/ 0 w 691"/>
                    <a:gd name="T15" fmla="*/ 0 h 608"/>
                    <a:gd name="T16" fmla="*/ 0 w 691"/>
                    <a:gd name="T17" fmla="*/ 0 h 608"/>
                    <a:gd name="T18" fmla="*/ 0 w 691"/>
                    <a:gd name="T19" fmla="*/ 0 h 608"/>
                    <a:gd name="T20" fmla="*/ 0 w 691"/>
                    <a:gd name="T21" fmla="*/ 0 h 608"/>
                    <a:gd name="T22" fmla="*/ 0 w 691"/>
                    <a:gd name="T23" fmla="*/ 0 h 608"/>
                    <a:gd name="T24" fmla="*/ 0 w 691"/>
                    <a:gd name="T25" fmla="*/ 0 h 608"/>
                    <a:gd name="T26" fmla="*/ 0 w 691"/>
                    <a:gd name="T27" fmla="*/ 0 h 608"/>
                    <a:gd name="T28" fmla="*/ 0 w 691"/>
                    <a:gd name="T29" fmla="*/ 0 h 608"/>
                    <a:gd name="T30" fmla="*/ 0 w 691"/>
                    <a:gd name="T31" fmla="*/ 0 h 608"/>
                    <a:gd name="T32" fmla="*/ 0 w 691"/>
                    <a:gd name="T33" fmla="*/ 0 h 608"/>
                    <a:gd name="T34" fmla="*/ 0 w 691"/>
                    <a:gd name="T35" fmla="*/ 0 h 608"/>
                    <a:gd name="T36" fmla="*/ 0 w 691"/>
                    <a:gd name="T37" fmla="*/ 0 h 608"/>
                    <a:gd name="T38" fmla="*/ 0 w 691"/>
                    <a:gd name="T39" fmla="*/ 0 h 608"/>
                    <a:gd name="T40" fmla="*/ 0 w 691"/>
                    <a:gd name="T41" fmla="*/ 0 h 608"/>
                    <a:gd name="T42" fmla="*/ 0 w 691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91"/>
                    <a:gd name="T67" fmla="*/ 0 h 608"/>
                    <a:gd name="T68" fmla="*/ 691 w 691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91" h="608">
                      <a:moveTo>
                        <a:pt x="608" y="274"/>
                      </a:moveTo>
                      <a:lnTo>
                        <a:pt x="436" y="76"/>
                      </a:lnTo>
                      <a:lnTo>
                        <a:pt x="308" y="0"/>
                      </a:lnTo>
                      <a:lnTo>
                        <a:pt x="329" y="42"/>
                      </a:lnTo>
                      <a:lnTo>
                        <a:pt x="239" y="13"/>
                      </a:lnTo>
                      <a:lnTo>
                        <a:pt x="81" y="40"/>
                      </a:lnTo>
                      <a:lnTo>
                        <a:pt x="297" y="79"/>
                      </a:lnTo>
                      <a:lnTo>
                        <a:pt x="0" y="99"/>
                      </a:lnTo>
                      <a:lnTo>
                        <a:pt x="194" y="136"/>
                      </a:lnTo>
                      <a:lnTo>
                        <a:pt x="53" y="172"/>
                      </a:lnTo>
                      <a:lnTo>
                        <a:pt x="154" y="197"/>
                      </a:lnTo>
                      <a:lnTo>
                        <a:pt x="344" y="189"/>
                      </a:lnTo>
                      <a:lnTo>
                        <a:pt x="222" y="253"/>
                      </a:lnTo>
                      <a:lnTo>
                        <a:pt x="381" y="238"/>
                      </a:lnTo>
                      <a:lnTo>
                        <a:pt x="466" y="213"/>
                      </a:lnTo>
                      <a:lnTo>
                        <a:pt x="567" y="295"/>
                      </a:lnTo>
                      <a:lnTo>
                        <a:pt x="596" y="358"/>
                      </a:lnTo>
                      <a:lnTo>
                        <a:pt x="652" y="608"/>
                      </a:lnTo>
                      <a:lnTo>
                        <a:pt x="653" y="476"/>
                      </a:lnTo>
                      <a:lnTo>
                        <a:pt x="691" y="551"/>
                      </a:lnTo>
                      <a:lnTo>
                        <a:pt x="608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1" name="Freeform 179"/>
                <p:cNvSpPr>
                  <a:spLocks/>
                </p:cNvSpPr>
                <p:nvPr/>
              </p:nvSpPr>
              <p:spPr bwMode="auto">
                <a:xfrm>
                  <a:off x="4530" y="3087"/>
                  <a:ext cx="123" cy="331"/>
                </a:xfrm>
                <a:custGeom>
                  <a:avLst/>
                  <a:gdLst>
                    <a:gd name="T0" fmla="*/ 0 w 492"/>
                    <a:gd name="T1" fmla="*/ 0 h 1325"/>
                    <a:gd name="T2" fmla="*/ 0 w 492"/>
                    <a:gd name="T3" fmla="*/ 0 h 1325"/>
                    <a:gd name="T4" fmla="*/ 0 w 492"/>
                    <a:gd name="T5" fmla="*/ 0 h 1325"/>
                    <a:gd name="T6" fmla="*/ 0 w 492"/>
                    <a:gd name="T7" fmla="*/ 0 h 1325"/>
                    <a:gd name="T8" fmla="*/ 0 w 492"/>
                    <a:gd name="T9" fmla="*/ 0 h 1325"/>
                    <a:gd name="T10" fmla="*/ 0 w 492"/>
                    <a:gd name="T11" fmla="*/ 0 h 1325"/>
                    <a:gd name="T12" fmla="*/ 0 w 492"/>
                    <a:gd name="T13" fmla="*/ 0 h 1325"/>
                    <a:gd name="T14" fmla="*/ 0 w 492"/>
                    <a:gd name="T15" fmla="*/ 0 h 1325"/>
                    <a:gd name="T16" fmla="*/ 0 w 492"/>
                    <a:gd name="T17" fmla="*/ 0 h 1325"/>
                    <a:gd name="T18" fmla="*/ 0 w 492"/>
                    <a:gd name="T19" fmla="*/ 0 h 1325"/>
                    <a:gd name="T20" fmla="*/ 0 w 492"/>
                    <a:gd name="T21" fmla="*/ 0 h 1325"/>
                    <a:gd name="T22" fmla="*/ 0 w 492"/>
                    <a:gd name="T23" fmla="*/ 0 h 1325"/>
                    <a:gd name="T24" fmla="*/ 0 w 492"/>
                    <a:gd name="T25" fmla="*/ 0 h 1325"/>
                    <a:gd name="T26" fmla="*/ 0 w 492"/>
                    <a:gd name="T27" fmla="*/ 0 h 1325"/>
                    <a:gd name="T28" fmla="*/ 0 w 492"/>
                    <a:gd name="T29" fmla="*/ 0 h 1325"/>
                    <a:gd name="T30" fmla="*/ 0 w 492"/>
                    <a:gd name="T31" fmla="*/ 0 h 1325"/>
                    <a:gd name="T32" fmla="*/ 0 w 492"/>
                    <a:gd name="T33" fmla="*/ 0 h 1325"/>
                    <a:gd name="T34" fmla="*/ 0 w 492"/>
                    <a:gd name="T35" fmla="*/ 0 h 13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92"/>
                    <a:gd name="T55" fmla="*/ 0 h 1325"/>
                    <a:gd name="T56" fmla="*/ 492 w 492"/>
                    <a:gd name="T57" fmla="*/ 1325 h 13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92" h="1325">
                      <a:moveTo>
                        <a:pt x="0" y="0"/>
                      </a:moveTo>
                      <a:lnTo>
                        <a:pt x="150" y="180"/>
                      </a:lnTo>
                      <a:lnTo>
                        <a:pt x="157" y="255"/>
                      </a:lnTo>
                      <a:lnTo>
                        <a:pt x="298" y="681"/>
                      </a:lnTo>
                      <a:lnTo>
                        <a:pt x="303" y="753"/>
                      </a:lnTo>
                      <a:lnTo>
                        <a:pt x="452" y="1104"/>
                      </a:lnTo>
                      <a:lnTo>
                        <a:pt x="443" y="1196"/>
                      </a:lnTo>
                      <a:lnTo>
                        <a:pt x="492" y="1325"/>
                      </a:lnTo>
                      <a:lnTo>
                        <a:pt x="395" y="1259"/>
                      </a:lnTo>
                      <a:lnTo>
                        <a:pt x="289" y="1289"/>
                      </a:lnTo>
                      <a:lnTo>
                        <a:pt x="412" y="1153"/>
                      </a:lnTo>
                      <a:lnTo>
                        <a:pt x="303" y="813"/>
                      </a:lnTo>
                      <a:lnTo>
                        <a:pt x="211" y="717"/>
                      </a:lnTo>
                      <a:lnTo>
                        <a:pt x="237" y="624"/>
                      </a:lnTo>
                      <a:lnTo>
                        <a:pt x="92" y="243"/>
                      </a:lnTo>
                      <a:lnTo>
                        <a:pt x="114" y="1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2" name="Freeform 180"/>
                <p:cNvSpPr>
                  <a:spLocks/>
                </p:cNvSpPr>
                <p:nvPr/>
              </p:nvSpPr>
              <p:spPr bwMode="auto">
                <a:xfrm>
                  <a:off x="4125" y="3330"/>
                  <a:ext cx="57" cy="103"/>
                </a:xfrm>
                <a:custGeom>
                  <a:avLst/>
                  <a:gdLst>
                    <a:gd name="T0" fmla="*/ 0 w 224"/>
                    <a:gd name="T1" fmla="*/ 0 h 411"/>
                    <a:gd name="T2" fmla="*/ 0 w 224"/>
                    <a:gd name="T3" fmla="*/ 0 h 411"/>
                    <a:gd name="T4" fmla="*/ 0 w 224"/>
                    <a:gd name="T5" fmla="*/ 0 h 411"/>
                    <a:gd name="T6" fmla="*/ 0 w 224"/>
                    <a:gd name="T7" fmla="*/ 0 h 411"/>
                    <a:gd name="T8" fmla="*/ 0 w 224"/>
                    <a:gd name="T9" fmla="*/ 0 h 411"/>
                    <a:gd name="T10" fmla="*/ 0 w 224"/>
                    <a:gd name="T11" fmla="*/ 0 h 411"/>
                    <a:gd name="T12" fmla="*/ 0 w 224"/>
                    <a:gd name="T13" fmla="*/ 0 h 411"/>
                    <a:gd name="T14" fmla="*/ 0 w 224"/>
                    <a:gd name="T15" fmla="*/ 0 h 411"/>
                    <a:gd name="T16" fmla="*/ 0 w 224"/>
                    <a:gd name="T17" fmla="*/ 0 h 411"/>
                    <a:gd name="T18" fmla="*/ 0 w 224"/>
                    <a:gd name="T19" fmla="*/ 0 h 411"/>
                    <a:gd name="T20" fmla="*/ 0 w 224"/>
                    <a:gd name="T21" fmla="*/ 0 h 411"/>
                    <a:gd name="T22" fmla="*/ 0 w 224"/>
                    <a:gd name="T23" fmla="*/ 0 h 411"/>
                    <a:gd name="T24" fmla="*/ 0 w 224"/>
                    <a:gd name="T25" fmla="*/ 0 h 4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4"/>
                    <a:gd name="T40" fmla="*/ 0 h 411"/>
                    <a:gd name="T41" fmla="*/ 224 w 224"/>
                    <a:gd name="T42" fmla="*/ 411 h 4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4" h="411">
                      <a:moveTo>
                        <a:pt x="6" y="0"/>
                      </a:moveTo>
                      <a:lnTo>
                        <a:pt x="68" y="99"/>
                      </a:lnTo>
                      <a:lnTo>
                        <a:pt x="116" y="241"/>
                      </a:lnTo>
                      <a:lnTo>
                        <a:pt x="224" y="411"/>
                      </a:lnTo>
                      <a:lnTo>
                        <a:pt x="144" y="380"/>
                      </a:lnTo>
                      <a:lnTo>
                        <a:pt x="149" y="338"/>
                      </a:lnTo>
                      <a:lnTo>
                        <a:pt x="90" y="261"/>
                      </a:lnTo>
                      <a:lnTo>
                        <a:pt x="81" y="192"/>
                      </a:lnTo>
                      <a:lnTo>
                        <a:pt x="39" y="140"/>
                      </a:lnTo>
                      <a:lnTo>
                        <a:pt x="42" y="100"/>
                      </a:lnTo>
                      <a:lnTo>
                        <a:pt x="0" y="3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3" name="Freeform 181"/>
                <p:cNvSpPr>
                  <a:spLocks/>
                </p:cNvSpPr>
                <p:nvPr/>
              </p:nvSpPr>
              <p:spPr bwMode="auto">
                <a:xfrm>
                  <a:off x="4231" y="3356"/>
                  <a:ext cx="67" cy="20"/>
                </a:xfrm>
                <a:custGeom>
                  <a:avLst/>
                  <a:gdLst>
                    <a:gd name="T0" fmla="*/ 0 w 269"/>
                    <a:gd name="T1" fmla="*/ 0 h 80"/>
                    <a:gd name="T2" fmla="*/ 0 w 269"/>
                    <a:gd name="T3" fmla="*/ 0 h 80"/>
                    <a:gd name="T4" fmla="*/ 0 w 269"/>
                    <a:gd name="T5" fmla="*/ 0 h 80"/>
                    <a:gd name="T6" fmla="*/ 0 w 269"/>
                    <a:gd name="T7" fmla="*/ 0 h 80"/>
                    <a:gd name="T8" fmla="*/ 0 w 269"/>
                    <a:gd name="T9" fmla="*/ 0 h 80"/>
                    <a:gd name="T10" fmla="*/ 0 w 269"/>
                    <a:gd name="T11" fmla="*/ 0 h 80"/>
                    <a:gd name="T12" fmla="*/ 0 w 269"/>
                    <a:gd name="T13" fmla="*/ 0 h 80"/>
                    <a:gd name="T14" fmla="*/ 0 w 269"/>
                    <a:gd name="T15" fmla="*/ 0 h 80"/>
                    <a:gd name="T16" fmla="*/ 0 w 269"/>
                    <a:gd name="T17" fmla="*/ 0 h 80"/>
                    <a:gd name="T18" fmla="*/ 0 w 269"/>
                    <a:gd name="T19" fmla="*/ 0 h 80"/>
                    <a:gd name="T20" fmla="*/ 0 w 269"/>
                    <a:gd name="T21" fmla="*/ 0 h 80"/>
                    <a:gd name="T22" fmla="*/ 0 w 269"/>
                    <a:gd name="T23" fmla="*/ 0 h 80"/>
                    <a:gd name="T24" fmla="*/ 0 w 269"/>
                    <a:gd name="T25" fmla="*/ 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9"/>
                    <a:gd name="T40" fmla="*/ 0 h 80"/>
                    <a:gd name="T41" fmla="*/ 269 w 269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9" h="80">
                      <a:moveTo>
                        <a:pt x="251" y="4"/>
                      </a:moveTo>
                      <a:lnTo>
                        <a:pt x="187" y="35"/>
                      </a:lnTo>
                      <a:lnTo>
                        <a:pt x="143" y="11"/>
                      </a:lnTo>
                      <a:lnTo>
                        <a:pt x="80" y="0"/>
                      </a:lnTo>
                      <a:lnTo>
                        <a:pt x="129" y="29"/>
                      </a:lnTo>
                      <a:lnTo>
                        <a:pt x="43" y="43"/>
                      </a:lnTo>
                      <a:lnTo>
                        <a:pt x="0" y="60"/>
                      </a:lnTo>
                      <a:lnTo>
                        <a:pt x="137" y="48"/>
                      </a:lnTo>
                      <a:lnTo>
                        <a:pt x="94" y="80"/>
                      </a:lnTo>
                      <a:lnTo>
                        <a:pt x="167" y="60"/>
                      </a:lnTo>
                      <a:lnTo>
                        <a:pt x="269" y="24"/>
                      </a:lnTo>
                      <a:lnTo>
                        <a:pt x="25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4" name="Freeform 182"/>
                <p:cNvSpPr>
                  <a:spLocks/>
                </p:cNvSpPr>
                <p:nvPr/>
              </p:nvSpPr>
              <p:spPr bwMode="auto">
                <a:xfrm>
                  <a:off x="4468" y="3084"/>
                  <a:ext cx="35" cy="42"/>
                </a:xfrm>
                <a:custGeom>
                  <a:avLst/>
                  <a:gdLst>
                    <a:gd name="T0" fmla="*/ 0 w 141"/>
                    <a:gd name="T1" fmla="*/ 0 h 166"/>
                    <a:gd name="T2" fmla="*/ 0 w 141"/>
                    <a:gd name="T3" fmla="*/ 0 h 166"/>
                    <a:gd name="T4" fmla="*/ 0 w 141"/>
                    <a:gd name="T5" fmla="*/ 0 h 166"/>
                    <a:gd name="T6" fmla="*/ 0 w 141"/>
                    <a:gd name="T7" fmla="*/ 0 h 166"/>
                    <a:gd name="T8" fmla="*/ 0 w 141"/>
                    <a:gd name="T9" fmla="*/ 0 h 166"/>
                    <a:gd name="T10" fmla="*/ 0 w 141"/>
                    <a:gd name="T11" fmla="*/ 0 h 166"/>
                    <a:gd name="T12" fmla="*/ 0 w 141"/>
                    <a:gd name="T13" fmla="*/ 0 h 1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1"/>
                    <a:gd name="T22" fmla="*/ 0 h 166"/>
                    <a:gd name="T23" fmla="*/ 141 w 141"/>
                    <a:gd name="T24" fmla="*/ 166 h 1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1" h="166">
                      <a:moveTo>
                        <a:pt x="71" y="0"/>
                      </a:moveTo>
                      <a:lnTo>
                        <a:pt x="0" y="48"/>
                      </a:lnTo>
                      <a:lnTo>
                        <a:pt x="9" y="148"/>
                      </a:lnTo>
                      <a:lnTo>
                        <a:pt x="84" y="166"/>
                      </a:lnTo>
                      <a:lnTo>
                        <a:pt x="141" y="144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5" name="Freeform 183"/>
                <p:cNvSpPr>
                  <a:spLocks/>
                </p:cNvSpPr>
                <p:nvPr/>
              </p:nvSpPr>
              <p:spPr bwMode="auto">
                <a:xfrm>
                  <a:off x="4091" y="3314"/>
                  <a:ext cx="11" cy="15"/>
                </a:xfrm>
                <a:custGeom>
                  <a:avLst/>
                  <a:gdLst>
                    <a:gd name="T0" fmla="*/ 0 w 46"/>
                    <a:gd name="T1" fmla="*/ 0 h 59"/>
                    <a:gd name="T2" fmla="*/ 0 w 46"/>
                    <a:gd name="T3" fmla="*/ 0 h 59"/>
                    <a:gd name="T4" fmla="*/ 0 w 46"/>
                    <a:gd name="T5" fmla="*/ 0 h 59"/>
                    <a:gd name="T6" fmla="*/ 0 w 46"/>
                    <a:gd name="T7" fmla="*/ 0 h 59"/>
                    <a:gd name="T8" fmla="*/ 0 w 46"/>
                    <a:gd name="T9" fmla="*/ 0 h 59"/>
                    <a:gd name="T10" fmla="*/ 0 w 46"/>
                    <a:gd name="T11" fmla="*/ 0 h 59"/>
                    <a:gd name="T12" fmla="*/ 0 w 46"/>
                    <a:gd name="T13" fmla="*/ 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"/>
                    <a:gd name="T22" fmla="*/ 0 h 59"/>
                    <a:gd name="T23" fmla="*/ 46 w 46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" h="59">
                      <a:moveTo>
                        <a:pt x="23" y="0"/>
                      </a:moveTo>
                      <a:lnTo>
                        <a:pt x="0" y="24"/>
                      </a:lnTo>
                      <a:lnTo>
                        <a:pt x="19" y="57"/>
                      </a:lnTo>
                      <a:lnTo>
                        <a:pt x="36" y="59"/>
                      </a:lnTo>
                      <a:lnTo>
                        <a:pt x="46" y="2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6" name="Freeform 184"/>
                <p:cNvSpPr>
                  <a:spLocks/>
                </p:cNvSpPr>
                <p:nvPr/>
              </p:nvSpPr>
              <p:spPr bwMode="auto">
                <a:xfrm>
                  <a:off x="4001" y="2803"/>
                  <a:ext cx="222" cy="40"/>
                </a:xfrm>
                <a:custGeom>
                  <a:avLst/>
                  <a:gdLst>
                    <a:gd name="T0" fmla="*/ 0 w 885"/>
                    <a:gd name="T1" fmla="*/ 0 h 162"/>
                    <a:gd name="T2" fmla="*/ 0 w 885"/>
                    <a:gd name="T3" fmla="*/ 0 h 162"/>
                    <a:gd name="T4" fmla="*/ 0 w 885"/>
                    <a:gd name="T5" fmla="*/ 0 h 162"/>
                    <a:gd name="T6" fmla="*/ 0 w 885"/>
                    <a:gd name="T7" fmla="*/ 0 h 162"/>
                    <a:gd name="T8" fmla="*/ 0 w 885"/>
                    <a:gd name="T9" fmla="*/ 0 h 162"/>
                    <a:gd name="T10" fmla="*/ 0 w 885"/>
                    <a:gd name="T11" fmla="*/ 0 h 162"/>
                    <a:gd name="T12" fmla="*/ 0 w 885"/>
                    <a:gd name="T13" fmla="*/ 0 h 162"/>
                    <a:gd name="T14" fmla="*/ 0 w 885"/>
                    <a:gd name="T15" fmla="*/ 0 h 162"/>
                    <a:gd name="T16" fmla="*/ 0 w 885"/>
                    <a:gd name="T17" fmla="*/ 0 h 162"/>
                    <a:gd name="T18" fmla="*/ 0 w 885"/>
                    <a:gd name="T19" fmla="*/ 0 h 162"/>
                    <a:gd name="T20" fmla="*/ 0 w 885"/>
                    <a:gd name="T21" fmla="*/ 0 h 162"/>
                    <a:gd name="T22" fmla="*/ 0 w 885"/>
                    <a:gd name="T23" fmla="*/ 0 h 162"/>
                    <a:gd name="T24" fmla="*/ 0 w 885"/>
                    <a:gd name="T25" fmla="*/ 0 h 162"/>
                    <a:gd name="T26" fmla="*/ 0 w 885"/>
                    <a:gd name="T27" fmla="*/ 0 h 162"/>
                    <a:gd name="T28" fmla="*/ 0 w 885"/>
                    <a:gd name="T29" fmla="*/ 0 h 162"/>
                    <a:gd name="T30" fmla="*/ 0 w 885"/>
                    <a:gd name="T31" fmla="*/ 0 h 162"/>
                    <a:gd name="T32" fmla="*/ 0 w 885"/>
                    <a:gd name="T33" fmla="*/ 0 h 1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85"/>
                    <a:gd name="T52" fmla="*/ 0 h 162"/>
                    <a:gd name="T53" fmla="*/ 885 w 885"/>
                    <a:gd name="T54" fmla="*/ 162 h 1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85" h="162">
                      <a:moveTo>
                        <a:pt x="0" y="145"/>
                      </a:moveTo>
                      <a:lnTo>
                        <a:pt x="122" y="115"/>
                      </a:lnTo>
                      <a:lnTo>
                        <a:pt x="39" y="33"/>
                      </a:lnTo>
                      <a:lnTo>
                        <a:pt x="297" y="90"/>
                      </a:lnTo>
                      <a:lnTo>
                        <a:pt x="256" y="0"/>
                      </a:lnTo>
                      <a:lnTo>
                        <a:pt x="450" y="43"/>
                      </a:lnTo>
                      <a:lnTo>
                        <a:pt x="655" y="39"/>
                      </a:lnTo>
                      <a:lnTo>
                        <a:pt x="885" y="125"/>
                      </a:lnTo>
                      <a:lnTo>
                        <a:pt x="559" y="66"/>
                      </a:lnTo>
                      <a:lnTo>
                        <a:pt x="596" y="105"/>
                      </a:lnTo>
                      <a:lnTo>
                        <a:pt x="322" y="39"/>
                      </a:lnTo>
                      <a:lnTo>
                        <a:pt x="359" y="105"/>
                      </a:lnTo>
                      <a:lnTo>
                        <a:pt x="458" y="162"/>
                      </a:lnTo>
                      <a:lnTo>
                        <a:pt x="177" y="96"/>
                      </a:lnTo>
                      <a:lnTo>
                        <a:pt x="217" y="142"/>
                      </a:lnTo>
                      <a:lnTo>
                        <a:pt x="0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7" name="Freeform 185"/>
                <p:cNvSpPr>
                  <a:spLocks/>
                </p:cNvSpPr>
                <p:nvPr/>
              </p:nvSpPr>
              <p:spPr bwMode="auto">
                <a:xfrm>
                  <a:off x="3887" y="3015"/>
                  <a:ext cx="501" cy="99"/>
                </a:xfrm>
                <a:custGeom>
                  <a:avLst/>
                  <a:gdLst>
                    <a:gd name="T0" fmla="*/ 0 w 2005"/>
                    <a:gd name="T1" fmla="*/ 0 h 396"/>
                    <a:gd name="T2" fmla="*/ 0 w 2005"/>
                    <a:gd name="T3" fmla="*/ 0 h 396"/>
                    <a:gd name="T4" fmla="*/ 0 w 2005"/>
                    <a:gd name="T5" fmla="*/ 0 h 396"/>
                    <a:gd name="T6" fmla="*/ 0 w 2005"/>
                    <a:gd name="T7" fmla="*/ 0 h 396"/>
                    <a:gd name="T8" fmla="*/ 0 w 2005"/>
                    <a:gd name="T9" fmla="*/ 0 h 396"/>
                    <a:gd name="T10" fmla="*/ 0 w 2005"/>
                    <a:gd name="T11" fmla="*/ 0 h 396"/>
                    <a:gd name="T12" fmla="*/ 0 w 2005"/>
                    <a:gd name="T13" fmla="*/ 0 h 396"/>
                    <a:gd name="T14" fmla="*/ 0 w 2005"/>
                    <a:gd name="T15" fmla="*/ 0 h 396"/>
                    <a:gd name="T16" fmla="*/ 0 w 2005"/>
                    <a:gd name="T17" fmla="*/ 0 h 396"/>
                    <a:gd name="T18" fmla="*/ 0 w 2005"/>
                    <a:gd name="T19" fmla="*/ 0 h 396"/>
                    <a:gd name="T20" fmla="*/ 0 w 2005"/>
                    <a:gd name="T21" fmla="*/ 0 h 396"/>
                    <a:gd name="T22" fmla="*/ 0 w 2005"/>
                    <a:gd name="T23" fmla="*/ 0 h 396"/>
                    <a:gd name="T24" fmla="*/ 0 w 2005"/>
                    <a:gd name="T25" fmla="*/ 0 h 396"/>
                    <a:gd name="T26" fmla="*/ 0 w 2005"/>
                    <a:gd name="T27" fmla="*/ 0 h 396"/>
                    <a:gd name="T28" fmla="*/ 0 w 2005"/>
                    <a:gd name="T29" fmla="*/ 0 h 396"/>
                    <a:gd name="T30" fmla="*/ 0 w 2005"/>
                    <a:gd name="T31" fmla="*/ 0 h 396"/>
                    <a:gd name="T32" fmla="*/ 0 w 2005"/>
                    <a:gd name="T33" fmla="*/ 0 h 396"/>
                    <a:gd name="T34" fmla="*/ 0 w 2005"/>
                    <a:gd name="T35" fmla="*/ 0 h 396"/>
                    <a:gd name="T36" fmla="*/ 0 w 2005"/>
                    <a:gd name="T37" fmla="*/ 0 h 396"/>
                    <a:gd name="T38" fmla="*/ 0 w 2005"/>
                    <a:gd name="T39" fmla="*/ 0 h 396"/>
                    <a:gd name="T40" fmla="*/ 0 w 2005"/>
                    <a:gd name="T41" fmla="*/ 0 h 396"/>
                    <a:gd name="T42" fmla="*/ 0 w 2005"/>
                    <a:gd name="T43" fmla="*/ 0 h 396"/>
                    <a:gd name="T44" fmla="*/ 0 w 2005"/>
                    <a:gd name="T45" fmla="*/ 0 h 396"/>
                    <a:gd name="T46" fmla="*/ 0 w 2005"/>
                    <a:gd name="T47" fmla="*/ 0 h 396"/>
                    <a:gd name="T48" fmla="*/ 0 w 2005"/>
                    <a:gd name="T49" fmla="*/ 0 h 396"/>
                    <a:gd name="T50" fmla="*/ 0 w 2005"/>
                    <a:gd name="T51" fmla="*/ 0 h 396"/>
                    <a:gd name="T52" fmla="*/ 0 w 2005"/>
                    <a:gd name="T53" fmla="*/ 0 h 396"/>
                    <a:gd name="T54" fmla="*/ 0 w 2005"/>
                    <a:gd name="T55" fmla="*/ 0 h 396"/>
                    <a:gd name="T56" fmla="*/ 0 w 2005"/>
                    <a:gd name="T57" fmla="*/ 0 h 396"/>
                    <a:gd name="T58" fmla="*/ 0 w 2005"/>
                    <a:gd name="T59" fmla="*/ 0 h 396"/>
                    <a:gd name="T60" fmla="*/ 0 w 2005"/>
                    <a:gd name="T61" fmla="*/ 0 h 396"/>
                    <a:gd name="T62" fmla="*/ 0 w 2005"/>
                    <a:gd name="T63" fmla="*/ 0 h 396"/>
                    <a:gd name="T64" fmla="*/ 0 w 2005"/>
                    <a:gd name="T65" fmla="*/ 0 h 396"/>
                    <a:gd name="T66" fmla="*/ 0 w 2005"/>
                    <a:gd name="T67" fmla="*/ 0 h 3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05"/>
                    <a:gd name="T103" fmla="*/ 0 h 396"/>
                    <a:gd name="T104" fmla="*/ 2005 w 2005"/>
                    <a:gd name="T105" fmla="*/ 396 h 3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05" h="396">
                      <a:moveTo>
                        <a:pt x="0" y="0"/>
                      </a:moveTo>
                      <a:lnTo>
                        <a:pt x="142" y="43"/>
                      </a:lnTo>
                      <a:lnTo>
                        <a:pt x="375" y="53"/>
                      </a:lnTo>
                      <a:lnTo>
                        <a:pt x="287" y="92"/>
                      </a:lnTo>
                      <a:lnTo>
                        <a:pt x="398" y="105"/>
                      </a:lnTo>
                      <a:lnTo>
                        <a:pt x="559" y="105"/>
                      </a:lnTo>
                      <a:lnTo>
                        <a:pt x="487" y="172"/>
                      </a:lnTo>
                      <a:lnTo>
                        <a:pt x="615" y="208"/>
                      </a:lnTo>
                      <a:lnTo>
                        <a:pt x="536" y="231"/>
                      </a:lnTo>
                      <a:lnTo>
                        <a:pt x="718" y="241"/>
                      </a:lnTo>
                      <a:lnTo>
                        <a:pt x="685" y="297"/>
                      </a:lnTo>
                      <a:lnTo>
                        <a:pt x="938" y="270"/>
                      </a:lnTo>
                      <a:lnTo>
                        <a:pt x="1093" y="274"/>
                      </a:lnTo>
                      <a:lnTo>
                        <a:pt x="982" y="336"/>
                      </a:lnTo>
                      <a:lnTo>
                        <a:pt x="1363" y="313"/>
                      </a:lnTo>
                      <a:lnTo>
                        <a:pt x="1277" y="360"/>
                      </a:lnTo>
                      <a:lnTo>
                        <a:pt x="1580" y="327"/>
                      </a:lnTo>
                      <a:lnTo>
                        <a:pt x="2005" y="237"/>
                      </a:lnTo>
                      <a:lnTo>
                        <a:pt x="1611" y="396"/>
                      </a:lnTo>
                      <a:lnTo>
                        <a:pt x="1050" y="396"/>
                      </a:lnTo>
                      <a:lnTo>
                        <a:pt x="1186" y="350"/>
                      </a:lnTo>
                      <a:lnTo>
                        <a:pt x="922" y="360"/>
                      </a:lnTo>
                      <a:lnTo>
                        <a:pt x="990" y="297"/>
                      </a:lnTo>
                      <a:lnTo>
                        <a:pt x="625" y="333"/>
                      </a:lnTo>
                      <a:lnTo>
                        <a:pt x="662" y="257"/>
                      </a:lnTo>
                      <a:lnTo>
                        <a:pt x="412" y="247"/>
                      </a:lnTo>
                      <a:lnTo>
                        <a:pt x="454" y="208"/>
                      </a:lnTo>
                      <a:lnTo>
                        <a:pt x="356" y="169"/>
                      </a:lnTo>
                      <a:lnTo>
                        <a:pt x="468" y="129"/>
                      </a:lnTo>
                      <a:lnTo>
                        <a:pt x="178" y="122"/>
                      </a:lnTo>
                      <a:lnTo>
                        <a:pt x="257" y="63"/>
                      </a:lnTo>
                      <a:lnTo>
                        <a:pt x="105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8" name="Freeform 186"/>
                <p:cNvSpPr>
                  <a:spLocks/>
                </p:cNvSpPr>
                <p:nvPr/>
              </p:nvSpPr>
              <p:spPr bwMode="auto">
                <a:xfrm>
                  <a:off x="4053" y="2928"/>
                  <a:ext cx="153" cy="68"/>
                </a:xfrm>
                <a:custGeom>
                  <a:avLst/>
                  <a:gdLst>
                    <a:gd name="T0" fmla="*/ 0 w 612"/>
                    <a:gd name="T1" fmla="*/ 0 h 270"/>
                    <a:gd name="T2" fmla="*/ 0 w 612"/>
                    <a:gd name="T3" fmla="*/ 0 h 270"/>
                    <a:gd name="T4" fmla="*/ 0 w 612"/>
                    <a:gd name="T5" fmla="*/ 0 h 270"/>
                    <a:gd name="T6" fmla="*/ 0 w 612"/>
                    <a:gd name="T7" fmla="*/ 0 h 270"/>
                    <a:gd name="T8" fmla="*/ 0 w 612"/>
                    <a:gd name="T9" fmla="*/ 0 h 270"/>
                    <a:gd name="T10" fmla="*/ 0 w 612"/>
                    <a:gd name="T11" fmla="*/ 0 h 270"/>
                    <a:gd name="T12" fmla="*/ 0 w 612"/>
                    <a:gd name="T13" fmla="*/ 0 h 270"/>
                    <a:gd name="T14" fmla="*/ 0 w 612"/>
                    <a:gd name="T15" fmla="*/ 0 h 270"/>
                    <a:gd name="T16" fmla="*/ 0 w 612"/>
                    <a:gd name="T17" fmla="*/ 0 h 270"/>
                    <a:gd name="T18" fmla="*/ 0 w 612"/>
                    <a:gd name="T19" fmla="*/ 0 h 270"/>
                    <a:gd name="T20" fmla="*/ 0 w 612"/>
                    <a:gd name="T21" fmla="*/ 0 h 270"/>
                    <a:gd name="T22" fmla="*/ 0 w 612"/>
                    <a:gd name="T23" fmla="*/ 0 h 270"/>
                    <a:gd name="T24" fmla="*/ 0 w 612"/>
                    <a:gd name="T25" fmla="*/ 0 h 270"/>
                    <a:gd name="T26" fmla="*/ 0 w 612"/>
                    <a:gd name="T27" fmla="*/ 0 h 270"/>
                    <a:gd name="T28" fmla="*/ 0 w 612"/>
                    <a:gd name="T29" fmla="*/ 0 h 270"/>
                    <a:gd name="T30" fmla="*/ 0 w 612"/>
                    <a:gd name="T31" fmla="*/ 0 h 27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12"/>
                    <a:gd name="T49" fmla="*/ 0 h 270"/>
                    <a:gd name="T50" fmla="*/ 612 w 612"/>
                    <a:gd name="T51" fmla="*/ 270 h 27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12" h="270">
                      <a:moveTo>
                        <a:pt x="484" y="53"/>
                      </a:moveTo>
                      <a:lnTo>
                        <a:pt x="383" y="0"/>
                      </a:lnTo>
                      <a:lnTo>
                        <a:pt x="402" y="40"/>
                      </a:lnTo>
                      <a:lnTo>
                        <a:pt x="300" y="40"/>
                      </a:lnTo>
                      <a:lnTo>
                        <a:pt x="224" y="80"/>
                      </a:lnTo>
                      <a:lnTo>
                        <a:pt x="115" y="73"/>
                      </a:lnTo>
                      <a:lnTo>
                        <a:pt x="46" y="69"/>
                      </a:lnTo>
                      <a:lnTo>
                        <a:pt x="105" y="156"/>
                      </a:lnTo>
                      <a:lnTo>
                        <a:pt x="0" y="181"/>
                      </a:lnTo>
                      <a:lnTo>
                        <a:pt x="154" y="230"/>
                      </a:lnTo>
                      <a:lnTo>
                        <a:pt x="63" y="270"/>
                      </a:lnTo>
                      <a:lnTo>
                        <a:pt x="465" y="218"/>
                      </a:lnTo>
                      <a:lnTo>
                        <a:pt x="402" y="123"/>
                      </a:lnTo>
                      <a:lnTo>
                        <a:pt x="612" y="119"/>
                      </a:lnTo>
                      <a:lnTo>
                        <a:pt x="484" y="5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9" name="Freeform 187"/>
                <p:cNvSpPr>
                  <a:spLocks/>
                </p:cNvSpPr>
                <p:nvPr/>
              </p:nvSpPr>
              <p:spPr bwMode="auto">
                <a:xfrm>
                  <a:off x="4065" y="2936"/>
                  <a:ext cx="306" cy="75"/>
                </a:xfrm>
                <a:custGeom>
                  <a:avLst/>
                  <a:gdLst>
                    <a:gd name="T0" fmla="*/ 0 w 1222"/>
                    <a:gd name="T1" fmla="*/ 0 h 299"/>
                    <a:gd name="T2" fmla="*/ 0 w 1222"/>
                    <a:gd name="T3" fmla="*/ 0 h 299"/>
                    <a:gd name="T4" fmla="*/ 0 w 1222"/>
                    <a:gd name="T5" fmla="*/ 0 h 299"/>
                    <a:gd name="T6" fmla="*/ 0 w 1222"/>
                    <a:gd name="T7" fmla="*/ 0 h 299"/>
                    <a:gd name="T8" fmla="*/ 0 w 1222"/>
                    <a:gd name="T9" fmla="*/ 0 h 299"/>
                    <a:gd name="T10" fmla="*/ 0 w 1222"/>
                    <a:gd name="T11" fmla="*/ 0 h 299"/>
                    <a:gd name="T12" fmla="*/ 0 w 1222"/>
                    <a:gd name="T13" fmla="*/ 0 h 299"/>
                    <a:gd name="T14" fmla="*/ 0 w 1222"/>
                    <a:gd name="T15" fmla="*/ 0 h 299"/>
                    <a:gd name="T16" fmla="*/ 0 w 1222"/>
                    <a:gd name="T17" fmla="*/ 0 h 299"/>
                    <a:gd name="T18" fmla="*/ 0 w 1222"/>
                    <a:gd name="T19" fmla="*/ 0 h 299"/>
                    <a:gd name="T20" fmla="*/ 0 w 1222"/>
                    <a:gd name="T21" fmla="*/ 0 h 299"/>
                    <a:gd name="T22" fmla="*/ 0 w 1222"/>
                    <a:gd name="T23" fmla="*/ 0 h 299"/>
                    <a:gd name="T24" fmla="*/ 0 w 1222"/>
                    <a:gd name="T25" fmla="*/ 0 h 299"/>
                    <a:gd name="T26" fmla="*/ 0 w 1222"/>
                    <a:gd name="T27" fmla="*/ 0 h 299"/>
                    <a:gd name="T28" fmla="*/ 0 w 1222"/>
                    <a:gd name="T29" fmla="*/ 0 h 299"/>
                    <a:gd name="T30" fmla="*/ 0 w 1222"/>
                    <a:gd name="T31" fmla="*/ 0 h 299"/>
                    <a:gd name="T32" fmla="*/ 0 w 1222"/>
                    <a:gd name="T33" fmla="*/ 0 h 299"/>
                    <a:gd name="T34" fmla="*/ 0 w 1222"/>
                    <a:gd name="T35" fmla="*/ 0 h 299"/>
                    <a:gd name="T36" fmla="*/ 0 w 1222"/>
                    <a:gd name="T37" fmla="*/ 0 h 299"/>
                    <a:gd name="T38" fmla="*/ 0 w 1222"/>
                    <a:gd name="T39" fmla="*/ 0 h 299"/>
                    <a:gd name="T40" fmla="*/ 0 w 1222"/>
                    <a:gd name="T41" fmla="*/ 0 h 299"/>
                    <a:gd name="T42" fmla="*/ 0 w 1222"/>
                    <a:gd name="T43" fmla="*/ 0 h 299"/>
                    <a:gd name="T44" fmla="*/ 0 w 1222"/>
                    <a:gd name="T45" fmla="*/ 0 h 299"/>
                    <a:gd name="T46" fmla="*/ 0 w 1222"/>
                    <a:gd name="T47" fmla="*/ 0 h 299"/>
                    <a:gd name="T48" fmla="*/ 0 w 1222"/>
                    <a:gd name="T49" fmla="*/ 0 h 299"/>
                    <a:gd name="T50" fmla="*/ 0 w 1222"/>
                    <a:gd name="T51" fmla="*/ 0 h 299"/>
                    <a:gd name="T52" fmla="*/ 0 w 1222"/>
                    <a:gd name="T53" fmla="*/ 0 h 299"/>
                    <a:gd name="T54" fmla="*/ 0 w 1222"/>
                    <a:gd name="T55" fmla="*/ 0 h 299"/>
                    <a:gd name="T56" fmla="*/ 0 w 1222"/>
                    <a:gd name="T57" fmla="*/ 0 h 299"/>
                    <a:gd name="T58" fmla="*/ 0 w 1222"/>
                    <a:gd name="T59" fmla="*/ 0 h 299"/>
                    <a:gd name="T60" fmla="*/ 0 w 1222"/>
                    <a:gd name="T61" fmla="*/ 0 h 299"/>
                    <a:gd name="T62" fmla="*/ 0 w 1222"/>
                    <a:gd name="T63" fmla="*/ 0 h 299"/>
                    <a:gd name="T64" fmla="*/ 0 w 1222"/>
                    <a:gd name="T65" fmla="*/ 0 h 299"/>
                    <a:gd name="T66" fmla="*/ 0 w 1222"/>
                    <a:gd name="T67" fmla="*/ 0 h 2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2"/>
                    <a:gd name="T103" fmla="*/ 0 h 299"/>
                    <a:gd name="T104" fmla="*/ 1222 w 1222"/>
                    <a:gd name="T105" fmla="*/ 299 h 2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2" h="299">
                      <a:moveTo>
                        <a:pt x="1049" y="199"/>
                      </a:moveTo>
                      <a:lnTo>
                        <a:pt x="909" y="274"/>
                      </a:lnTo>
                      <a:lnTo>
                        <a:pt x="730" y="299"/>
                      </a:lnTo>
                      <a:lnTo>
                        <a:pt x="805" y="244"/>
                      </a:lnTo>
                      <a:lnTo>
                        <a:pt x="636" y="284"/>
                      </a:lnTo>
                      <a:lnTo>
                        <a:pt x="403" y="279"/>
                      </a:lnTo>
                      <a:lnTo>
                        <a:pt x="531" y="239"/>
                      </a:lnTo>
                      <a:lnTo>
                        <a:pt x="398" y="230"/>
                      </a:lnTo>
                      <a:lnTo>
                        <a:pt x="25" y="239"/>
                      </a:lnTo>
                      <a:lnTo>
                        <a:pt x="189" y="204"/>
                      </a:lnTo>
                      <a:lnTo>
                        <a:pt x="0" y="155"/>
                      </a:lnTo>
                      <a:lnTo>
                        <a:pt x="95" y="135"/>
                      </a:lnTo>
                      <a:lnTo>
                        <a:pt x="45" y="90"/>
                      </a:lnTo>
                      <a:lnTo>
                        <a:pt x="144" y="80"/>
                      </a:lnTo>
                      <a:lnTo>
                        <a:pt x="269" y="110"/>
                      </a:lnTo>
                      <a:lnTo>
                        <a:pt x="214" y="60"/>
                      </a:lnTo>
                      <a:lnTo>
                        <a:pt x="293" y="31"/>
                      </a:lnTo>
                      <a:lnTo>
                        <a:pt x="502" y="65"/>
                      </a:lnTo>
                      <a:lnTo>
                        <a:pt x="383" y="10"/>
                      </a:lnTo>
                      <a:lnTo>
                        <a:pt x="452" y="0"/>
                      </a:lnTo>
                      <a:lnTo>
                        <a:pt x="616" y="55"/>
                      </a:lnTo>
                      <a:lnTo>
                        <a:pt x="596" y="10"/>
                      </a:lnTo>
                      <a:lnTo>
                        <a:pt x="745" y="70"/>
                      </a:lnTo>
                      <a:lnTo>
                        <a:pt x="844" y="110"/>
                      </a:lnTo>
                      <a:lnTo>
                        <a:pt x="1043" y="114"/>
                      </a:lnTo>
                      <a:lnTo>
                        <a:pt x="914" y="155"/>
                      </a:lnTo>
                      <a:lnTo>
                        <a:pt x="691" y="145"/>
                      </a:lnTo>
                      <a:lnTo>
                        <a:pt x="393" y="129"/>
                      </a:lnTo>
                      <a:lnTo>
                        <a:pt x="790" y="194"/>
                      </a:lnTo>
                      <a:lnTo>
                        <a:pt x="953" y="204"/>
                      </a:lnTo>
                      <a:lnTo>
                        <a:pt x="1083" y="165"/>
                      </a:lnTo>
                      <a:lnTo>
                        <a:pt x="1222" y="239"/>
                      </a:lnTo>
                      <a:lnTo>
                        <a:pt x="1049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0" name="Freeform 188"/>
                <p:cNvSpPr>
                  <a:spLocks/>
                </p:cNvSpPr>
                <p:nvPr/>
              </p:nvSpPr>
              <p:spPr bwMode="auto">
                <a:xfrm>
                  <a:off x="4345" y="2858"/>
                  <a:ext cx="179" cy="190"/>
                </a:xfrm>
                <a:custGeom>
                  <a:avLst/>
                  <a:gdLst>
                    <a:gd name="T0" fmla="*/ 0 w 718"/>
                    <a:gd name="T1" fmla="*/ 0 h 758"/>
                    <a:gd name="T2" fmla="*/ 0 w 718"/>
                    <a:gd name="T3" fmla="*/ 0 h 758"/>
                    <a:gd name="T4" fmla="*/ 0 w 718"/>
                    <a:gd name="T5" fmla="*/ 0 h 758"/>
                    <a:gd name="T6" fmla="*/ 0 w 718"/>
                    <a:gd name="T7" fmla="*/ 0 h 758"/>
                    <a:gd name="T8" fmla="*/ 0 w 718"/>
                    <a:gd name="T9" fmla="*/ 0 h 758"/>
                    <a:gd name="T10" fmla="*/ 0 w 718"/>
                    <a:gd name="T11" fmla="*/ 0 h 758"/>
                    <a:gd name="T12" fmla="*/ 0 w 718"/>
                    <a:gd name="T13" fmla="*/ 0 h 758"/>
                    <a:gd name="T14" fmla="*/ 0 w 718"/>
                    <a:gd name="T15" fmla="*/ 0 h 758"/>
                    <a:gd name="T16" fmla="*/ 0 w 718"/>
                    <a:gd name="T17" fmla="*/ 0 h 758"/>
                    <a:gd name="T18" fmla="*/ 0 w 718"/>
                    <a:gd name="T19" fmla="*/ 0 h 758"/>
                    <a:gd name="T20" fmla="*/ 0 w 718"/>
                    <a:gd name="T21" fmla="*/ 0 h 758"/>
                    <a:gd name="T22" fmla="*/ 0 w 718"/>
                    <a:gd name="T23" fmla="*/ 0 h 758"/>
                    <a:gd name="T24" fmla="*/ 0 w 718"/>
                    <a:gd name="T25" fmla="*/ 0 h 758"/>
                    <a:gd name="T26" fmla="*/ 0 w 718"/>
                    <a:gd name="T27" fmla="*/ 0 h 758"/>
                    <a:gd name="T28" fmla="*/ 0 w 718"/>
                    <a:gd name="T29" fmla="*/ 0 h 758"/>
                    <a:gd name="T30" fmla="*/ 0 w 718"/>
                    <a:gd name="T31" fmla="*/ 0 h 758"/>
                    <a:gd name="T32" fmla="*/ 0 w 718"/>
                    <a:gd name="T33" fmla="*/ 0 h 758"/>
                    <a:gd name="T34" fmla="*/ 0 w 718"/>
                    <a:gd name="T35" fmla="*/ 0 h 758"/>
                    <a:gd name="T36" fmla="*/ 0 w 718"/>
                    <a:gd name="T37" fmla="*/ 0 h 758"/>
                    <a:gd name="T38" fmla="*/ 0 w 718"/>
                    <a:gd name="T39" fmla="*/ 0 h 758"/>
                    <a:gd name="T40" fmla="*/ 0 w 718"/>
                    <a:gd name="T41" fmla="*/ 0 h 75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8"/>
                    <a:gd name="T64" fmla="*/ 0 h 758"/>
                    <a:gd name="T65" fmla="*/ 718 w 718"/>
                    <a:gd name="T66" fmla="*/ 758 h 75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8" h="758">
                      <a:moveTo>
                        <a:pt x="0" y="0"/>
                      </a:moveTo>
                      <a:lnTo>
                        <a:pt x="94" y="130"/>
                      </a:lnTo>
                      <a:lnTo>
                        <a:pt x="280" y="220"/>
                      </a:lnTo>
                      <a:lnTo>
                        <a:pt x="407" y="308"/>
                      </a:lnTo>
                      <a:lnTo>
                        <a:pt x="488" y="474"/>
                      </a:lnTo>
                      <a:lnTo>
                        <a:pt x="348" y="357"/>
                      </a:lnTo>
                      <a:lnTo>
                        <a:pt x="468" y="494"/>
                      </a:lnTo>
                      <a:lnTo>
                        <a:pt x="571" y="622"/>
                      </a:lnTo>
                      <a:lnTo>
                        <a:pt x="575" y="518"/>
                      </a:lnTo>
                      <a:lnTo>
                        <a:pt x="615" y="688"/>
                      </a:lnTo>
                      <a:lnTo>
                        <a:pt x="668" y="688"/>
                      </a:lnTo>
                      <a:lnTo>
                        <a:pt x="698" y="758"/>
                      </a:lnTo>
                      <a:lnTo>
                        <a:pt x="718" y="612"/>
                      </a:lnTo>
                      <a:lnTo>
                        <a:pt x="658" y="658"/>
                      </a:lnTo>
                      <a:lnTo>
                        <a:pt x="558" y="394"/>
                      </a:lnTo>
                      <a:lnTo>
                        <a:pt x="531" y="498"/>
                      </a:lnTo>
                      <a:lnTo>
                        <a:pt x="431" y="277"/>
                      </a:lnTo>
                      <a:lnTo>
                        <a:pt x="178" y="73"/>
                      </a:lnTo>
                      <a:lnTo>
                        <a:pt x="197" y="1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C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1" name="Freeform 189"/>
                <p:cNvSpPr>
                  <a:spLocks/>
                </p:cNvSpPr>
                <p:nvPr/>
              </p:nvSpPr>
              <p:spPr bwMode="auto">
                <a:xfrm>
                  <a:off x="4239" y="2802"/>
                  <a:ext cx="286" cy="240"/>
                </a:xfrm>
                <a:custGeom>
                  <a:avLst/>
                  <a:gdLst>
                    <a:gd name="T0" fmla="*/ 0 w 1143"/>
                    <a:gd name="T1" fmla="*/ 0 h 959"/>
                    <a:gd name="T2" fmla="*/ 0 w 1143"/>
                    <a:gd name="T3" fmla="*/ 0 h 959"/>
                    <a:gd name="T4" fmla="*/ 0 w 1143"/>
                    <a:gd name="T5" fmla="*/ 0 h 959"/>
                    <a:gd name="T6" fmla="*/ 0 w 1143"/>
                    <a:gd name="T7" fmla="*/ 0 h 959"/>
                    <a:gd name="T8" fmla="*/ 0 w 1143"/>
                    <a:gd name="T9" fmla="*/ 0 h 959"/>
                    <a:gd name="T10" fmla="*/ 0 w 1143"/>
                    <a:gd name="T11" fmla="*/ 0 h 959"/>
                    <a:gd name="T12" fmla="*/ 0 w 1143"/>
                    <a:gd name="T13" fmla="*/ 0 h 959"/>
                    <a:gd name="T14" fmla="*/ 0 w 1143"/>
                    <a:gd name="T15" fmla="*/ 0 h 959"/>
                    <a:gd name="T16" fmla="*/ 0 w 1143"/>
                    <a:gd name="T17" fmla="*/ 0 h 959"/>
                    <a:gd name="T18" fmla="*/ 0 w 1143"/>
                    <a:gd name="T19" fmla="*/ 0 h 959"/>
                    <a:gd name="T20" fmla="*/ 0 w 1143"/>
                    <a:gd name="T21" fmla="*/ 0 h 959"/>
                    <a:gd name="T22" fmla="*/ 0 w 1143"/>
                    <a:gd name="T23" fmla="*/ 0 h 959"/>
                    <a:gd name="T24" fmla="*/ 0 w 1143"/>
                    <a:gd name="T25" fmla="*/ 0 h 959"/>
                    <a:gd name="T26" fmla="*/ 0 w 1143"/>
                    <a:gd name="T27" fmla="*/ 0 h 959"/>
                    <a:gd name="T28" fmla="*/ 0 w 1143"/>
                    <a:gd name="T29" fmla="*/ 0 h 959"/>
                    <a:gd name="T30" fmla="*/ 0 w 1143"/>
                    <a:gd name="T31" fmla="*/ 0 h 959"/>
                    <a:gd name="T32" fmla="*/ 0 w 1143"/>
                    <a:gd name="T33" fmla="*/ 0 h 959"/>
                    <a:gd name="T34" fmla="*/ 0 w 1143"/>
                    <a:gd name="T35" fmla="*/ 0 h 959"/>
                    <a:gd name="T36" fmla="*/ 0 w 1143"/>
                    <a:gd name="T37" fmla="*/ 0 h 959"/>
                    <a:gd name="T38" fmla="*/ 0 w 1143"/>
                    <a:gd name="T39" fmla="*/ 0 h 959"/>
                    <a:gd name="T40" fmla="*/ 0 w 1143"/>
                    <a:gd name="T41" fmla="*/ 0 h 959"/>
                    <a:gd name="T42" fmla="*/ 0 w 1143"/>
                    <a:gd name="T43" fmla="*/ 0 h 959"/>
                    <a:gd name="T44" fmla="*/ 0 w 1143"/>
                    <a:gd name="T45" fmla="*/ 0 h 959"/>
                    <a:gd name="T46" fmla="*/ 0 w 1143"/>
                    <a:gd name="T47" fmla="*/ 0 h 959"/>
                    <a:gd name="T48" fmla="*/ 0 w 1143"/>
                    <a:gd name="T49" fmla="*/ 0 h 959"/>
                    <a:gd name="T50" fmla="*/ 0 w 1143"/>
                    <a:gd name="T51" fmla="*/ 0 h 959"/>
                    <a:gd name="T52" fmla="*/ 0 w 1143"/>
                    <a:gd name="T53" fmla="*/ 0 h 95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43"/>
                    <a:gd name="T82" fmla="*/ 0 h 959"/>
                    <a:gd name="T83" fmla="*/ 1143 w 1143"/>
                    <a:gd name="T84" fmla="*/ 959 h 95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43" h="959">
                      <a:moveTo>
                        <a:pt x="0" y="0"/>
                      </a:moveTo>
                      <a:lnTo>
                        <a:pt x="243" y="165"/>
                      </a:lnTo>
                      <a:lnTo>
                        <a:pt x="363" y="211"/>
                      </a:lnTo>
                      <a:lnTo>
                        <a:pt x="353" y="145"/>
                      </a:lnTo>
                      <a:lnTo>
                        <a:pt x="478" y="233"/>
                      </a:lnTo>
                      <a:lnTo>
                        <a:pt x="590" y="343"/>
                      </a:lnTo>
                      <a:lnTo>
                        <a:pt x="544" y="233"/>
                      </a:lnTo>
                      <a:lnTo>
                        <a:pt x="685" y="355"/>
                      </a:lnTo>
                      <a:lnTo>
                        <a:pt x="840" y="474"/>
                      </a:lnTo>
                      <a:lnTo>
                        <a:pt x="951" y="660"/>
                      </a:lnTo>
                      <a:lnTo>
                        <a:pt x="965" y="557"/>
                      </a:lnTo>
                      <a:lnTo>
                        <a:pt x="1040" y="718"/>
                      </a:lnTo>
                      <a:lnTo>
                        <a:pt x="1083" y="847"/>
                      </a:lnTo>
                      <a:lnTo>
                        <a:pt x="1143" y="781"/>
                      </a:lnTo>
                      <a:lnTo>
                        <a:pt x="1143" y="959"/>
                      </a:lnTo>
                      <a:lnTo>
                        <a:pt x="1122" y="860"/>
                      </a:lnTo>
                      <a:lnTo>
                        <a:pt x="1074" y="916"/>
                      </a:lnTo>
                      <a:lnTo>
                        <a:pt x="988" y="646"/>
                      </a:lnTo>
                      <a:lnTo>
                        <a:pt x="955" y="767"/>
                      </a:lnTo>
                      <a:lnTo>
                        <a:pt x="837" y="501"/>
                      </a:lnTo>
                      <a:lnTo>
                        <a:pt x="658" y="379"/>
                      </a:lnTo>
                      <a:lnTo>
                        <a:pt x="662" y="425"/>
                      </a:lnTo>
                      <a:lnTo>
                        <a:pt x="398" y="204"/>
                      </a:lnTo>
                      <a:lnTo>
                        <a:pt x="412" y="283"/>
                      </a:lnTo>
                      <a:lnTo>
                        <a:pt x="257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01" name="Group 124"/>
              <p:cNvGrpSpPr>
                <a:grpSpLocks/>
              </p:cNvGrpSpPr>
              <p:nvPr/>
            </p:nvGrpSpPr>
            <p:grpSpPr bwMode="auto">
              <a:xfrm flipH="1">
                <a:off x="2133600" y="2286000"/>
                <a:ext cx="1897063" cy="1543050"/>
                <a:chOff x="1236" y="1631"/>
                <a:chExt cx="1195" cy="972"/>
              </a:xfrm>
            </p:grpSpPr>
            <p:sp>
              <p:nvSpPr>
                <p:cNvPr id="33802" name="Freeform 69"/>
                <p:cNvSpPr>
                  <a:spLocks/>
                </p:cNvSpPr>
                <p:nvPr/>
              </p:nvSpPr>
              <p:spPr bwMode="auto">
                <a:xfrm>
                  <a:off x="1268" y="1631"/>
                  <a:ext cx="933" cy="545"/>
                </a:xfrm>
                <a:custGeom>
                  <a:avLst/>
                  <a:gdLst>
                    <a:gd name="T0" fmla="*/ 892 w 933"/>
                    <a:gd name="T1" fmla="*/ 399 h 545"/>
                    <a:gd name="T2" fmla="*/ 926 w 933"/>
                    <a:gd name="T3" fmla="*/ 348 h 545"/>
                    <a:gd name="T4" fmla="*/ 933 w 933"/>
                    <a:gd name="T5" fmla="*/ 283 h 545"/>
                    <a:gd name="T6" fmla="*/ 907 w 933"/>
                    <a:gd name="T7" fmla="*/ 232 h 545"/>
                    <a:gd name="T8" fmla="*/ 850 w 933"/>
                    <a:gd name="T9" fmla="*/ 218 h 545"/>
                    <a:gd name="T10" fmla="*/ 811 w 933"/>
                    <a:gd name="T11" fmla="*/ 214 h 545"/>
                    <a:gd name="T12" fmla="*/ 792 w 933"/>
                    <a:gd name="T13" fmla="*/ 219 h 545"/>
                    <a:gd name="T14" fmla="*/ 782 w 933"/>
                    <a:gd name="T15" fmla="*/ 235 h 545"/>
                    <a:gd name="T16" fmla="*/ 799 w 933"/>
                    <a:gd name="T17" fmla="*/ 229 h 545"/>
                    <a:gd name="T18" fmla="*/ 823 w 933"/>
                    <a:gd name="T19" fmla="*/ 194 h 545"/>
                    <a:gd name="T20" fmla="*/ 828 w 933"/>
                    <a:gd name="T21" fmla="*/ 162 h 545"/>
                    <a:gd name="T22" fmla="*/ 817 w 933"/>
                    <a:gd name="T23" fmla="*/ 136 h 545"/>
                    <a:gd name="T24" fmla="*/ 795 w 933"/>
                    <a:gd name="T25" fmla="*/ 115 h 545"/>
                    <a:gd name="T26" fmla="*/ 769 w 933"/>
                    <a:gd name="T27" fmla="*/ 104 h 545"/>
                    <a:gd name="T28" fmla="*/ 740 w 933"/>
                    <a:gd name="T29" fmla="*/ 102 h 545"/>
                    <a:gd name="T30" fmla="*/ 714 w 933"/>
                    <a:gd name="T31" fmla="*/ 113 h 545"/>
                    <a:gd name="T32" fmla="*/ 705 w 933"/>
                    <a:gd name="T33" fmla="*/ 93 h 545"/>
                    <a:gd name="T34" fmla="*/ 687 w 933"/>
                    <a:gd name="T35" fmla="*/ 46 h 545"/>
                    <a:gd name="T36" fmla="*/ 648 w 933"/>
                    <a:gd name="T37" fmla="*/ 16 h 545"/>
                    <a:gd name="T38" fmla="*/ 596 w 933"/>
                    <a:gd name="T39" fmla="*/ 3 h 545"/>
                    <a:gd name="T40" fmla="*/ 539 w 933"/>
                    <a:gd name="T41" fmla="*/ 3 h 545"/>
                    <a:gd name="T42" fmla="*/ 485 w 933"/>
                    <a:gd name="T43" fmla="*/ 17 h 545"/>
                    <a:gd name="T44" fmla="*/ 439 w 933"/>
                    <a:gd name="T45" fmla="*/ 45 h 545"/>
                    <a:gd name="T46" fmla="*/ 411 w 933"/>
                    <a:gd name="T47" fmla="*/ 85 h 545"/>
                    <a:gd name="T48" fmla="*/ 389 w 933"/>
                    <a:gd name="T49" fmla="*/ 101 h 545"/>
                    <a:gd name="T50" fmla="*/ 352 w 933"/>
                    <a:gd name="T51" fmla="*/ 109 h 545"/>
                    <a:gd name="T52" fmla="*/ 321 w 933"/>
                    <a:gd name="T53" fmla="*/ 146 h 545"/>
                    <a:gd name="T54" fmla="*/ 317 w 933"/>
                    <a:gd name="T55" fmla="*/ 202 h 545"/>
                    <a:gd name="T56" fmla="*/ 313 w 933"/>
                    <a:gd name="T57" fmla="*/ 218 h 545"/>
                    <a:gd name="T58" fmla="*/ 278 w 933"/>
                    <a:gd name="T59" fmla="*/ 194 h 545"/>
                    <a:gd name="T60" fmla="*/ 242 w 933"/>
                    <a:gd name="T61" fmla="*/ 179 h 545"/>
                    <a:gd name="T62" fmla="*/ 209 w 933"/>
                    <a:gd name="T63" fmla="*/ 175 h 545"/>
                    <a:gd name="T64" fmla="*/ 180 w 933"/>
                    <a:gd name="T65" fmla="*/ 182 h 545"/>
                    <a:gd name="T66" fmla="*/ 157 w 933"/>
                    <a:gd name="T67" fmla="*/ 198 h 545"/>
                    <a:gd name="T68" fmla="*/ 142 w 933"/>
                    <a:gd name="T69" fmla="*/ 225 h 545"/>
                    <a:gd name="T70" fmla="*/ 139 w 933"/>
                    <a:gd name="T71" fmla="*/ 263 h 545"/>
                    <a:gd name="T72" fmla="*/ 105 w 933"/>
                    <a:gd name="T73" fmla="*/ 283 h 545"/>
                    <a:gd name="T74" fmla="*/ 49 w 933"/>
                    <a:gd name="T75" fmla="*/ 300 h 545"/>
                    <a:gd name="T76" fmla="*/ 15 w 933"/>
                    <a:gd name="T77" fmla="*/ 334 h 545"/>
                    <a:gd name="T78" fmla="*/ 1 w 933"/>
                    <a:gd name="T79" fmla="*/ 377 h 545"/>
                    <a:gd name="T80" fmla="*/ 3 w 933"/>
                    <a:gd name="T81" fmla="*/ 425 h 545"/>
                    <a:gd name="T82" fmla="*/ 21 w 933"/>
                    <a:gd name="T83" fmla="*/ 467 h 545"/>
                    <a:gd name="T84" fmla="*/ 53 w 933"/>
                    <a:gd name="T85" fmla="*/ 498 h 545"/>
                    <a:gd name="T86" fmla="*/ 95 w 933"/>
                    <a:gd name="T87" fmla="*/ 510 h 545"/>
                    <a:gd name="T88" fmla="*/ 133 w 933"/>
                    <a:gd name="T89" fmla="*/ 518 h 545"/>
                    <a:gd name="T90" fmla="*/ 164 w 933"/>
                    <a:gd name="T91" fmla="*/ 533 h 545"/>
                    <a:gd name="T92" fmla="*/ 203 w 933"/>
                    <a:gd name="T93" fmla="*/ 542 h 545"/>
                    <a:gd name="T94" fmla="*/ 244 w 933"/>
                    <a:gd name="T95" fmla="*/ 545 h 545"/>
                    <a:gd name="T96" fmla="*/ 285 w 933"/>
                    <a:gd name="T97" fmla="*/ 544 h 545"/>
                    <a:gd name="T98" fmla="*/ 325 w 933"/>
                    <a:gd name="T99" fmla="*/ 538 h 545"/>
                    <a:gd name="T100" fmla="*/ 358 w 933"/>
                    <a:gd name="T101" fmla="*/ 529 h 545"/>
                    <a:gd name="T102" fmla="*/ 383 w 933"/>
                    <a:gd name="T103" fmla="*/ 516 h 545"/>
                    <a:gd name="T104" fmla="*/ 411 w 933"/>
                    <a:gd name="T105" fmla="*/ 510 h 545"/>
                    <a:gd name="T106" fmla="*/ 475 w 933"/>
                    <a:gd name="T107" fmla="*/ 516 h 545"/>
                    <a:gd name="T108" fmla="*/ 562 w 933"/>
                    <a:gd name="T109" fmla="*/ 524 h 545"/>
                    <a:gd name="T110" fmla="*/ 660 w 933"/>
                    <a:gd name="T111" fmla="*/ 529 h 545"/>
                    <a:gd name="T112" fmla="*/ 754 w 933"/>
                    <a:gd name="T113" fmla="*/ 527 h 545"/>
                    <a:gd name="T114" fmla="*/ 832 w 933"/>
                    <a:gd name="T115" fmla="*/ 515 h 545"/>
                    <a:gd name="T116" fmla="*/ 879 w 933"/>
                    <a:gd name="T117" fmla="*/ 489 h 545"/>
                    <a:gd name="T118" fmla="*/ 884 w 933"/>
                    <a:gd name="T119" fmla="*/ 441 h 5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33"/>
                    <a:gd name="T181" fmla="*/ 0 h 545"/>
                    <a:gd name="T182" fmla="*/ 933 w 933"/>
                    <a:gd name="T183" fmla="*/ 545 h 5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33" h="545">
                      <a:moveTo>
                        <a:pt x="866" y="410"/>
                      </a:moveTo>
                      <a:lnTo>
                        <a:pt x="892" y="399"/>
                      </a:lnTo>
                      <a:lnTo>
                        <a:pt x="911" y="377"/>
                      </a:lnTo>
                      <a:lnTo>
                        <a:pt x="926" y="348"/>
                      </a:lnTo>
                      <a:lnTo>
                        <a:pt x="933" y="316"/>
                      </a:lnTo>
                      <a:lnTo>
                        <a:pt x="933" y="283"/>
                      </a:lnTo>
                      <a:lnTo>
                        <a:pt x="925" y="254"/>
                      </a:lnTo>
                      <a:lnTo>
                        <a:pt x="907" y="232"/>
                      </a:lnTo>
                      <a:lnTo>
                        <a:pt x="879" y="221"/>
                      </a:lnTo>
                      <a:lnTo>
                        <a:pt x="850" y="218"/>
                      </a:lnTo>
                      <a:lnTo>
                        <a:pt x="828" y="215"/>
                      </a:lnTo>
                      <a:lnTo>
                        <a:pt x="811" y="214"/>
                      </a:lnTo>
                      <a:lnTo>
                        <a:pt x="800" y="215"/>
                      </a:lnTo>
                      <a:lnTo>
                        <a:pt x="792" y="219"/>
                      </a:lnTo>
                      <a:lnTo>
                        <a:pt x="787" y="225"/>
                      </a:lnTo>
                      <a:lnTo>
                        <a:pt x="782" y="235"/>
                      </a:lnTo>
                      <a:lnTo>
                        <a:pt x="778" y="247"/>
                      </a:lnTo>
                      <a:lnTo>
                        <a:pt x="799" y="229"/>
                      </a:lnTo>
                      <a:lnTo>
                        <a:pt x="814" y="211"/>
                      </a:lnTo>
                      <a:lnTo>
                        <a:pt x="823" y="194"/>
                      </a:lnTo>
                      <a:lnTo>
                        <a:pt x="828" y="178"/>
                      </a:lnTo>
                      <a:lnTo>
                        <a:pt x="828" y="162"/>
                      </a:lnTo>
                      <a:lnTo>
                        <a:pt x="824" y="149"/>
                      </a:lnTo>
                      <a:lnTo>
                        <a:pt x="817" y="136"/>
                      </a:lnTo>
                      <a:lnTo>
                        <a:pt x="807" y="125"/>
                      </a:lnTo>
                      <a:lnTo>
                        <a:pt x="795" y="115"/>
                      </a:lnTo>
                      <a:lnTo>
                        <a:pt x="783" y="109"/>
                      </a:lnTo>
                      <a:lnTo>
                        <a:pt x="769" y="104"/>
                      </a:lnTo>
                      <a:lnTo>
                        <a:pt x="754" y="102"/>
                      </a:lnTo>
                      <a:lnTo>
                        <a:pt x="740" y="102"/>
                      </a:lnTo>
                      <a:lnTo>
                        <a:pt x="726" y="105"/>
                      </a:lnTo>
                      <a:lnTo>
                        <a:pt x="714" y="113"/>
                      </a:lnTo>
                      <a:lnTo>
                        <a:pt x="703" y="122"/>
                      </a:lnTo>
                      <a:lnTo>
                        <a:pt x="705" y="93"/>
                      </a:lnTo>
                      <a:lnTo>
                        <a:pt x="699" y="68"/>
                      </a:lnTo>
                      <a:lnTo>
                        <a:pt x="687" y="46"/>
                      </a:lnTo>
                      <a:lnTo>
                        <a:pt x="670" y="29"/>
                      </a:lnTo>
                      <a:lnTo>
                        <a:pt x="648" y="16"/>
                      </a:lnTo>
                      <a:lnTo>
                        <a:pt x="624" y="7"/>
                      </a:lnTo>
                      <a:lnTo>
                        <a:pt x="596" y="3"/>
                      </a:lnTo>
                      <a:lnTo>
                        <a:pt x="568" y="0"/>
                      </a:lnTo>
                      <a:lnTo>
                        <a:pt x="539" y="3"/>
                      </a:lnTo>
                      <a:lnTo>
                        <a:pt x="511" y="7"/>
                      </a:lnTo>
                      <a:lnTo>
                        <a:pt x="485" y="17"/>
                      </a:lnTo>
                      <a:lnTo>
                        <a:pt x="460" y="29"/>
                      </a:lnTo>
                      <a:lnTo>
                        <a:pt x="439" y="45"/>
                      </a:lnTo>
                      <a:lnTo>
                        <a:pt x="422" y="63"/>
                      </a:lnTo>
                      <a:lnTo>
                        <a:pt x="411" y="85"/>
                      </a:lnTo>
                      <a:lnTo>
                        <a:pt x="405" y="109"/>
                      </a:lnTo>
                      <a:lnTo>
                        <a:pt x="389" y="101"/>
                      </a:lnTo>
                      <a:lnTo>
                        <a:pt x="370" y="101"/>
                      </a:lnTo>
                      <a:lnTo>
                        <a:pt x="352" y="109"/>
                      </a:lnTo>
                      <a:lnTo>
                        <a:pt x="335" y="125"/>
                      </a:lnTo>
                      <a:lnTo>
                        <a:pt x="321" y="146"/>
                      </a:lnTo>
                      <a:lnTo>
                        <a:pt x="315" y="173"/>
                      </a:lnTo>
                      <a:lnTo>
                        <a:pt x="317" y="202"/>
                      </a:lnTo>
                      <a:lnTo>
                        <a:pt x="330" y="235"/>
                      </a:lnTo>
                      <a:lnTo>
                        <a:pt x="313" y="218"/>
                      </a:lnTo>
                      <a:lnTo>
                        <a:pt x="296" y="204"/>
                      </a:lnTo>
                      <a:lnTo>
                        <a:pt x="278" y="194"/>
                      </a:lnTo>
                      <a:lnTo>
                        <a:pt x="260" y="185"/>
                      </a:lnTo>
                      <a:lnTo>
                        <a:pt x="242" y="179"/>
                      </a:lnTo>
                      <a:lnTo>
                        <a:pt x="225" y="177"/>
                      </a:lnTo>
                      <a:lnTo>
                        <a:pt x="209" y="175"/>
                      </a:lnTo>
                      <a:lnTo>
                        <a:pt x="193" y="178"/>
                      </a:lnTo>
                      <a:lnTo>
                        <a:pt x="180" y="182"/>
                      </a:lnTo>
                      <a:lnTo>
                        <a:pt x="167" y="189"/>
                      </a:lnTo>
                      <a:lnTo>
                        <a:pt x="157" y="198"/>
                      </a:lnTo>
                      <a:lnTo>
                        <a:pt x="148" y="211"/>
                      </a:lnTo>
                      <a:lnTo>
                        <a:pt x="142" y="225"/>
                      </a:lnTo>
                      <a:lnTo>
                        <a:pt x="139" y="242"/>
                      </a:lnTo>
                      <a:lnTo>
                        <a:pt x="139" y="263"/>
                      </a:lnTo>
                      <a:lnTo>
                        <a:pt x="141" y="284"/>
                      </a:lnTo>
                      <a:lnTo>
                        <a:pt x="105" y="283"/>
                      </a:lnTo>
                      <a:lnTo>
                        <a:pt x="75" y="289"/>
                      </a:lnTo>
                      <a:lnTo>
                        <a:pt x="49" y="300"/>
                      </a:lnTo>
                      <a:lnTo>
                        <a:pt x="30" y="316"/>
                      </a:lnTo>
                      <a:lnTo>
                        <a:pt x="15" y="334"/>
                      </a:lnTo>
                      <a:lnTo>
                        <a:pt x="6" y="354"/>
                      </a:lnTo>
                      <a:lnTo>
                        <a:pt x="1" y="377"/>
                      </a:lnTo>
                      <a:lnTo>
                        <a:pt x="0" y="402"/>
                      </a:lnTo>
                      <a:lnTo>
                        <a:pt x="3" y="425"/>
                      </a:lnTo>
                      <a:lnTo>
                        <a:pt x="11" y="448"/>
                      </a:lnTo>
                      <a:lnTo>
                        <a:pt x="21" y="467"/>
                      </a:lnTo>
                      <a:lnTo>
                        <a:pt x="35" y="485"/>
                      </a:lnTo>
                      <a:lnTo>
                        <a:pt x="53" y="498"/>
                      </a:lnTo>
                      <a:lnTo>
                        <a:pt x="72" y="507"/>
                      </a:lnTo>
                      <a:lnTo>
                        <a:pt x="95" y="510"/>
                      </a:lnTo>
                      <a:lnTo>
                        <a:pt x="119" y="507"/>
                      </a:lnTo>
                      <a:lnTo>
                        <a:pt x="133" y="518"/>
                      </a:lnTo>
                      <a:lnTo>
                        <a:pt x="147" y="526"/>
                      </a:lnTo>
                      <a:lnTo>
                        <a:pt x="164" y="533"/>
                      </a:lnTo>
                      <a:lnTo>
                        <a:pt x="184" y="538"/>
                      </a:lnTo>
                      <a:lnTo>
                        <a:pt x="203" y="542"/>
                      </a:lnTo>
                      <a:lnTo>
                        <a:pt x="223" y="544"/>
                      </a:lnTo>
                      <a:lnTo>
                        <a:pt x="244" y="545"/>
                      </a:lnTo>
                      <a:lnTo>
                        <a:pt x="265" y="545"/>
                      </a:lnTo>
                      <a:lnTo>
                        <a:pt x="285" y="544"/>
                      </a:lnTo>
                      <a:lnTo>
                        <a:pt x="306" y="541"/>
                      </a:lnTo>
                      <a:lnTo>
                        <a:pt x="325" y="538"/>
                      </a:lnTo>
                      <a:lnTo>
                        <a:pt x="342" y="533"/>
                      </a:lnTo>
                      <a:lnTo>
                        <a:pt x="358" y="529"/>
                      </a:lnTo>
                      <a:lnTo>
                        <a:pt x="372" y="522"/>
                      </a:lnTo>
                      <a:lnTo>
                        <a:pt x="383" y="516"/>
                      </a:lnTo>
                      <a:lnTo>
                        <a:pt x="392" y="509"/>
                      </a:lnTo>
                      <a:lnTo>
                        <a:pt x="411" y="510"/>
                      </a:lnTo>
                      <a:lnTo>
                        <a:pt x="439" y="513"/>
                      </a:lnTo>
                      <a:lnTo>
                        <a:pt x="475" y="516"/>
                      </a:lnTo>
                      <a:lnTo>
                        <a:pt x="516" y="520"/>
                      </a:lnTo>
                      <a:lnTo>
                        <a:pt x="562" y="524"/>
                      </a:lnTo>
                      <a:lnTo>
                        <a:pt x="610" y="527"/>
                      </a:lnTo>
                      <a:lnTo>
                        <a:pt x="660" y="529"/>
                      </a:lnTo>
                      <a:lnTo>
                        <a:pt x="708" y="530"/>
                      </a:lnTo>
                      <a:lnTo>
                        <a:pt x="754" y="527"/>
                      </a:lnTo>
                      <a:lnTo>
                        <a:pt x="795" y="524"/>
                      </a:lnTo>
                      <a:lnTo>
                        <a:pt x="832" y="515"/>
                      </a:lnTo>
                      <a:lnTo>
                        <a:pt x="861" y="504"/>
                      </a:lnTo>
                      <a:lnTo>
                        <a:pt x="879" y="489"/>
                      </a:lnTo>
                      <a:lnTo>
                        <a:pt x="887" y="468"/>
                      </a:lnTo>
                      <a:lnTo>
                        <a:pt x="884" y="441"/>
                      </a:lnTo>
                      <a:lnTo>
                        <a:pt x="866" y="41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3" name="Freeform 70"/>
                <p:cNvSpPr>
                  <a:spLocks/>
                </p:cNvSpPr>
                <p:nvPr/>
              </p:nvSpPr>
              <p:spPr bwMode="auto">
                <a:xfrm>
                  <a:off x="1314" y="1672"/>
                  <a:ext cx="849" cy="467"/>
                </a:xfrm>
                <a:custGeom>
                  <a:avLst/>
                  <a:gdLst>
                    <a:gd name="T0" fmla="*/ 811 w 849"/>
                    <a:gd name="T1" fmla="*/ 359 h 467"/>
                    <a:gd name="T2" fmla="*/ 841 w 849"/>
                    <a:gd name="T3" fmla="*/ 315 h 467"/>
                    <a:gd name="T4" fmla="*/ 849 w 849"/>
                    <a:gd name="T5" fmla="*/ 255 h 467"/>
                    <a:gd name="T6" fmla="*/ 827 w 849"/>
                    <a:gd name="T7" fmla="*/ 211 h 467"/>
                    <a:gd name="T8" fmla="*/ 778 w 849"/>
                    <a:gd name="T9" fmla="*/ 197 h 467"/>
                    <a:gd name="T10" fmla="*/ 746 w 849"/>
                    <a:gd name="T11" fmla="*/ 194 h 467"/>
                    <a:gd name="T12" fmla="*/ 725 w 849"/>
                    <a:gd name="T13" fmla="*/ 194 h 467"/>
                    <a:gd name="T14" fmla="*/ 703 w 849"/>
                    <a:gd name="T15" fmla="*/ 201 h 467"/>
                    <a:gd name="T16" fmla="*/ 719 w 849"/>
                    <a:gd name="T17" fmla="*/ 179 h 467"/>
                    <a:gd name="T18" fmla="*/ 728 w 849"/>
                    <a:gd name="T19" fmla="*/ 131 h 467"/>
                    <a:gd name="T20" fmla="*/ 693 w 849"/>
                    <a:gd name="T21" fmla="*/ 99 h 467"/>
                    <a:gd name="T22" fmla="*/ 643 w 849"/>
                    <a:gd name="T23" fmla="*/ 97 h 467"/>
                    <a:gd name="T24" fmla="*/ 625 w 849"/>
                    <a:gd name="T25" fmla="*/ 84 h 467"/>
                    <a:gd name="T26" fmla="*/ 610 w 849"/>
                    <a:gd name="T27" fmla="*/ 41 h 467"/>
                    <a:gd name="T28" fmla="*/ 578 w 849"/>
                    <a:gd name="T29" fmla="*/ 15 h 467"/>
                    <a:gd name="T30" fmla="*/ 533 w 849"/>
                    <a:gd name="T31" fmla="*/ 1 h 467"/>
                    <a:gd name="T32" fmla="*/ 485 w 849"/>
                    <a:gd name="T33" fmla="*/ 1 h 467"/>
                    <a:gd name="T34" fmla="*/ 436 w 849"/>
                    <a:gd name="T35" fmla="*/ 15 h 467"/>
                    <a:gd name="T36" fmla="*/ 396 w 849"/>
                    <a:gd name="T37" fmla="*/ 40 h 467"/>
                    <a:gd name="T38" fmla="*/ 371 w 849"/>
                    <a:gd name="T39" fmla="*/ 78 h 467"/>
                    <a:gd name="T40" fmla="*/ 352 w 849"/>
                    <a:gd name="T41" fmla="*/ 95 h 467"/>
                    <a:gd name="T42" fmla="*/ 316 w 849"/>
                    <a:gd name="T43" fmla="*/ 107 h 467"/>
                    <a:gd name="T44" fmla="*/ 287 w 849"/>
                    <a:gd name="T45" fmla="*/ 143 h 467"/>
                    <a:gd name="T46" fmla="*/ 281 w 849"/>
                    <a:gd name="T47" fmla="*/ 191 h 467"/>
                    <a:gd name="T48" fmla="*/ 267 w 849"/>
                    <a:gd name="T49" fmla="*/ 183 h 467"/>
                    <a:gd name="T50" fmla="*/ 210 w 849"/>
                    <a:gd name="T51" fmla="*/ 149 h 467"/>
                    <a:gd name="T52" fmla="*/ 160 w 849"/>
                    <a:gd name="T53" fmla="*/ 159 h 467"/>
                    <a:gd name="T54" fmla="*/ 136 w 849"/>
                    <a:gd name="T55" fmla="*/ 203 h 467"/>
                    <a:gd name="T56" fmla="*/ 79 w 849"/>
                    <a:gd name="T57" fmla="*/ 241 h 467"/>
                    <a:gd name="T58" fmla="*/ 11 w 849"/>
                    <a:gd name="T59" fmla="*/ 299 h 467"/>
                    <a:gd name="T60" fmla="*/ 2 w 849"/>
                    <a:gd name="T61" fmla="*/ 379 h 467"/>
                    <a:gd name="T62" fmla="*/ 46 w 849"/>
                    <a:gd name="T63" fmla="*/ 432 h 467"/>
                    <a:gd name="T64" fmla="*/ 96 w 849"/>
                    <a:gd name="T65" fmla="*/ 442 h 467"/>
                    <a:gd name="T66" fmla="*/ 128 w 849"/>
                    <a:gd name="T67" fmla="*/ 455 h 467"/>
                    <a:gd name="T68" fmla="*/ 165 w 849"/>
                    <a:gd name="T69" fmla="*/ 462 h 467"/>
                    <a:gd name="T70" fmla="*/ 208 w 849"/>
                    <a:gd name="T71" fmla="*/ 467 h 467"/>
                    <a:gd name="T72" fmla="*/ 250 w 849"/>
                    <a:gd name="T73" fmla="*/ 467 h 467"/>
                    <a:gd name="T74" fmla="*/ 290 w 849"/>
                    <a:gd name="T75" fmla="*/ 463 h 467"/>
                    <a:gd name="T76" fmla="*/ 324 w 849"/>
                    <a:gd name="T77" fmla="*/ 457 h 467"/>
                    <a:gd name="T78" fmla="*/ 349 w 849"/>
                    <a:gd name="T79" fmla="*/ 448 h 467"/>
                    <a:gd name="T80" fmla="*/ 373 w 849"/>
                    <a:gd name="T81" fmla="*/ 444 h 467"/>
                    <a:gd name="T82" fmla="*/ 430 w 849"/>
                    <a:gd name="T83" fmla="*/ 449 h 467"/>
                    <a:gd name="T84" fmla="*/ 509 w 849"/>
                    <a:gd name="T85" fmla="*/ 455 h 467"/>
                    <a:gd name="T86" fmla="*/ 597 w 849"/>
                    <a:gd name="T87" fmla="*/ 460 h 467"/>
                    <a:gd name="T88" fmla="*/ 683 w 849"/>
                    <a:gd name="T89" fmla="*/ 460 h 467"/>
                    <a:gd name="T90" fmla="*/ 754 w 849"/>
                    <a:gd name="T91" fmla="*/ 450 h 467"/>
                    <a:gd name="T92" fmla="*/ 798 w 849"/>
                    <a:gd name="T93" fmla="*/ 429 h 467"/>
                    <a:gd name="T94" fmla="*/ 804 w 849"/>
                    <a:gd name="T95" fmla="*/ 393 h 4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49"/>
                    <a:gd name="T145" fmla="*/ 0 h 467"/>
                    <a:gd name="T146" fmla="*/ 849 w 849"/>
                    <a:gd name="T147" fmla="*/ 467 h 4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49" h="467">
                      <a:moveTo>
                        <a:pt x="788" y="369"/>
                      </a:moveTo>
                      <a:lnTo>
                        <a:pt x="811" y="359"/>
                      </a:lnTo>
                      <a:lnTo>
                        <a:pt x="829" y="340"/>
                      </a:lnTo>
                      <a:lnTo>
                        <a:pt x="841" y="315"/>
                      </a:lnTo>
                      <a:lnTo>
                        <a:pt x="849" y="284"/>
                      </a:lnTo>
                      <a:lnTo>
                        <a:pt x="849" y="255"/>
                      </a:lnTo>
                      <a:lnTo>
                        <a:pt x="843" y="230"/>
                      </a:lnTo>
                      <a:lnTo>
                        <a:pt x="827" y="211"/>
                      </a:lnTo>
                      <a:lnTo>
                        <a:pt x="804" y="201"/>
                      </a:lnTo>
                      <a:lnTo>
                        <a:pt x="778" y="197"/>
                      </a:lnTo>
                      <a:lnTo>
                        <a:pt x="760" y="195"/>
                      </a:lnTo>
                      <a:lnTo>
                        <a:pt x="746" y="194"/>
                      </a:lnTo>
                      <a:lnTo>
                        <a:pt x="735" y="193"/>
                      </a:lnTo>
                      <a:lnTo>
                        <a:pt x="725" y="194"/>
                      </a:lnTo>
                      <a:lnTo>
                        <a:pt x="716" y="196"/>
                      </a:lnTo>
                      <a:lnTo>
                        <a:pt x="703" y="201"/>
                      </a:lnTo>
                      <a:lnTo>
                        <a:pt x="689" y="207"/>
                      </a:lnTo>
                      <a:lnTo>
                        <a:pt x="719" y="179"/>
                      </a:lnTo>
                      <a:lnTo>
                        <a:pt x="731" y="154"/>
                      </a:lnTo>
                      <a:lnTo>
                        <a:pt x="728" y="131"/>
                      </a:lnTo>
                      <a:lnTo>
                        <a:pt x="714" y="113"/>
                      </a:lnTo>
                      <a:lnTo>
                        <a:pt x="693" y="99"/>
                      </a:lnTo>
                      <a:lnTo>
                        <a:pt x="667" y="95"/>
                      </a:lnTo>
                      <a:lnTo>
                        <a:pt x="643" y="97"/>
                      </a:lnTo>
                      <a:lnTo>
                        <a:pt x="624" y="110"/>
                      </a:lnTo>
                      <a:lnTo>
                        <a:pt x="625" y="84"/>
                      </a:lnTo>
                      <a:lnTo>
                        <a:pt x="620" y="61"/>
                      </a:lnTo>
                      <a:lnTo>
                        <a:pt x="610" y="41"/>
                      </a:lnTo>
                      <a:lnTo>
                        <a:pt x="596" y="27"/>
                      </a:lnTo>
                      <a:lnTo>
                        <a:pt x="578" y="15"/>
                      </a:lnTo>
                      <a:lnTo>
                        <a:pt x="556" y="6"/>
                      </a:lnTo>
                      <a:lnTo>
                        <a:pt x="533" y="1"/>
                      </a:lnTo>
                      <a:lnTo>
                        <a:pt x="509" y="0"/>
                      </a:lnTo>
                      <a:lnTo>
                        <a:pt x="485" y="1"/>
                      </a:lnTo>
                      <a:lnTo>
                        <a:pt x="459" y="6"/>
                      </a:lnTo>
                      <a:lnTo>
                        <a:pt x="436" y="15"/>
                      </a:lnTo>
                      <a:lnTo>
                        <a:pt x="414" y="26"/>
                      </a:lnTo>
                      <a:lnTo>
                        <a:pt x="396" y="40"/>
                      </a:lnTo>
                      <a:lnTo>
                        <a:pt x="382" y="57"/>
                      </a:lnTo>
                      <a:lnTo>
                        <a:pt x="371" y="78"/>
                      </a:lnTo>
                      <a:lnTo>
                        <a:pt x="366" y="101"/>
                      </a:lnTo>
                      <a:lnTo>
                        <a:pt x="352" y="95"/>
                      </a:lnTo>
                      <a:lnTo>
                        <a:pt x="335" y="97"/>
                      </a:lnTo>
                      <a:lnTo>
                        <a:pt x="316" y="107"/>
                      </a:lnTo>
                      <a:lnTo>
                        <a:pt x="301" y="122"/>
                      </a:lnTo>
                      <a:lnTo>
                        <a:pt x="287" y="143"/>
                      </a:lnTo>
                      <a:lnTo>
                        <a:pt x="281" y="166"/>
                      </a:lnTo>
                      <a:lnTo>
                        <a:pt x="281" y="191"/>
                      </a:lnTo>
                      <a:lnTo>
                        <a:pt x="292" y="217"/>
                      </a:lnTo>
                      <a:lnTo>
                        <a:pt x="267" y="183"/>
                      </a:lnTo>
                      <a:lnTo>
                        <a:pt x="238" y="160"/>
                      </a:lnTo>
                      <a:lnTo>
                        <a:pt x="210" y="149"/>
                      </a:lnTo>
                      <a:lnTo>
                        <a:pt x="183" y="149"/>
                      </a:lnTo>
                      <a:lnTo>
                        <a:pt x="160" y="159"/>
                      </a:lnTo>
                      <a:lnTo>
                        <a:pt x="145" y="177"/>
                      </a:lnTo>
                      <a:lnTo>
                        <a:pt x="136" y="203"/>
                      </a:lnTo>
                      <a:lnTo>
                        <a:pt x="139" y="236"/>
                      </a:lnTo>
                      <a:lnTo>
                        <a:pt x="79" y="241"/>
                      </a:lnTo>
                      <a:lnTo>
                        <a:pt x="37" y="264"/>
                      </a:lnTo>
                      <a:lnTo>
                        <a:pt x="11" y="299"/>
                      </a:lnTo>
                      <a:lnTo>
                        <a:pt x="0" y="339"/>
                      </a:lnTo>
                      <a:lnTo>
                        <a:pt x="2" y="379"/>
                      </a:lnTo>
                      <a:lnTo>
                        <a:pt x="18" y="413"/>
                      </a:lnTo>
                      <a:lnTo>
                        <a:pt x="46" y="432"/>
                      </a:lnTo>
                      <a:lnTo>
                        <a:pt x="86" y="433"/>
                      </a:lnTo>
                      <a:lnTo>
                        <a:pt x="96" y="442"/>
                      </a:lnTo>
                      <a:lnTo>
                        <a:pt x="111" y="449"/>
                      </a:lnTo>
                      <a:lnTo>
                        <a:pt x="128" y="455"/>
                      </a:lnTo>
                      <a:lnTo>
                        <a:pt x="146" y="459"/>
                      </a:lnTo>
                      <a:lnTo>
                        <a:pt x="165" y="462"/>
                      </a:lnTo>
                      <a:lnTo>
                        <a:pt x="186" y="465"/>
                      </a:lnTo>
                      <a:lnTo>
                        <a:pt x="208" y="467"/>
                      </a:lnTo>
                      <a:lnTo>
                        <a:pt x="228" y="467"/>
                      </a:lnTo>
                      <a:lnTo>
                        <a:pt x="250" y="467"/>
                      </a:lnTo>
                      <a:lnTo>
                        <a:pt x="271" y="466"/>
                      </a:lnTo>
                      <a:lnTo>
                        <a:pt x="290" y="463"/>
                      </a:lnTo>
                      <a:lnTo>
                        <a:pt x="308" y="460"/>
                      </a:lnTo>
                      <a:lnTo>
                        <a:pt x="324" y="457"/>
                      </a:lnTo>
                      <a:lnTo>
                        <a:pt x="337" y="452"/>
                      </a:lnTo>
                      <a:lnTo>
                        <a:pt x="349" y="448"/>
                      </a:lnTo>
                      <a:lnTo>
                        <a:pt x="356" y="443"/>
                      </a:lnTo>
                      <a:lnTo>
                        <a:pt x="373" y="444"/>
                      </a:lnTo>
                      <a:lnTo>
                        <a:pt x="399" y="445"/>
                      </a:lnTo>
                      <a:lnTo>
                        <a:pt x="430" y="449"/>
                      </a:lnTo>
                      <a:lnTo>
                        <a:pt x="468" y="451"/>
                      </a:lnTo>
                      <a:lnTo>
                        <a:pt x="509" y="455"/>
                      </a:lnTo>
                      <a:lnTo>
                        <a:pt x="552" y="457"/>
                      </a:lnTo>
                      <a:lnTo>
                        <a:pt x="597" y="460"/>
                      </a:lnTo>
                      <a:lnTo>
                        <a:pt x="642" y="460"/>
                      </a:lnTo>
                      <a:lnTo>
                        <a:pt x="683" y="460"/>
                      </a:lnTo>
                      <a:lnTo>
                        <a:pt x="722" y="456"/>
                      </a:lnTo>
                      <a:lnTo>
                        <a:pt x="754" y="450"/>
                      </a:lnTo>
                      <a:lnTo>
                        <a:pt x="780" y="442"/>
                      </a:lnTo>
                      <a:lnTo>
                        <a:pt x="798" y="429"/>
                      </a:lnTo>
                      <a:lnTo>
                        <a:pt x="806" y="414"/>
                      </a:lnTo>
                      <a:lnTo>
                        <a:pt x="804" y="393"/>
                      </a:lnTo>
                      <a:lnTo>
                        <a:pt x="788" y="3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4" name="Freeform 71"/>
                <p:cNvSpPr>
                  <a:spLocks/>
                </p:cNvSpPr>
                <p:nvPr/>
              </p:nvSpPr>
              <p:spPr bwMode="auto">
                <a:xfrm>
                  <a:off x="1845" y="1826"/>
                  <a:ext cx="586" cy="422"/>
                </a:xfrm>
                <a:custGeom>
                  <a:avLst/>
                  <a:gdLst>
                    <a:gd name="T0" fmla="*/ 438 w 586"/>
                    <a:gd name="T1" fmla="*/ 378 h 422"/>
                    <a:gd name="T2" fmla="*/ 419 w 586"/>
                    <a:gd name="T3" fmla="*/ 398 h 422"/>
                    <a:gd name="T4" fmla="*/ 391 w 586"/>
                    <a:gd name="T5" fmla="*/ 411 h 422"/>
                    <a:gd name="T6" fmla="*/ 359 w 586"/>
                    <a:gd name="T7" fmla="*/ 419 h 422"/>
                    <a:gd name="T8" fmla="*/ 322 w 586"/>
                    <a:gd name="T9" fmla="*/ 422 h 422"/>
                    <a:gd name="T10" fmla="*/ 285 w 586"/>
                    <a:gd name="T11" fmla="*/ 418 h 422"/>
                    <a:gd name="T12" fmla="*/ 249 w 586"/>
                    <a:gd name="T13" fmla="*/ 411 h 422"/>
                    <a:gd name="T14" fmla="*/ 215 w 586"/>
                    <a:gd name="T15" fmla="*/ 398 h 422"/>
                    <a:gd name="T16" fmla="*/ 162 w 586"/>
                    <a:gd name="T17" fmla="*/ 399 h 422"/>
                    <a:gd name="T18" fmla="*/ 102 w 586"/>
                    <a:gd name="T19" fmla="*/ 405 h 422"/>
                    <a:gd name="T20" fmla="*/ 60 w 586"/>
                    <a:gd name="T21" fmla="*/ 402 h 422"/>
                    <a:gd name="T22" fmla="*/ 31 w 586"/>
                    <a:gd name="T23" fmla="*/ 390 h 422"/>
                    <a:gd name="T24" fmla="*/ 14 w 586"/>
                    <a:gd name="T25" fmla="*/ 373 h 422"/>
                    <a:gd name="T26" fmla="*/ 6 w 586"/>
                    <a:gd name="T27" fmla="*/ 350 h 422"/>
                    <a:gd name="T28" fmla="*/ 2 w 586"/>
                    <a:gd name="T29" fmla="*/ 325 h 422"/>
                    <a:gd name="T30" fmla="*/ 1 w 586"/>
                    <a:gd name="T31" fmla="*/ 300 h 422"/>
                    <a:gd name="T32" fmla="*/ 1 w 586"/>
                    <a:gd name="T33" fmla="*/ 263 h 422"/>
                    <a:gd name="T34" fmla="*/ 22 w 586"/>
                    <a:gd name="T35" fmla="*/ 220 h 422"/>
                    <a:gd name="T36" fmla="*/ 61 w 586"/>
                    <a:gd name="T37" fmla="*/ 186 h 422"/>
                    <a:gd name="T38" fmla="*/ 106 w 586"/>
                    <a:gd name="T39" fmla="*/ 168 h 422"/>
                    <a:gd name="T40" fmla="*/ 114 w 586"/>
                    <a:gd name="T41" fmla="*/ 151 h 422"/>
                    <a:gd name="T42" fmla="*/ 105 w 586"/>
                    <a:gd name="T43" fmla="*/ 116 h 422"/>
                    <a:gd name="T44" fmla="*/ 114 w 586"/>
                    <a:gd name="T45" fmla="*/ 78 h 422"/>
                    <a:gd name="T46" fmla="*/ 139 w 586"/>
                    <a:gd name="T47" fmla="*/ 46 h 422"/>
                    <a:gd name="T48" fmla="*/ 174 w 586"/>
                    <a:gd name="T49" fmla="*/ 18 h 422"/>
                    <a:gd name="T50" fmla="*/ 216 w 586"/>
                    <a:gd name="T51" fmla="*/ 2 h 422"/>
                    <a:gd name="T52" fmla="*/ 263 w 586"/>
                    <a:gd name="T53" fmla="*/ 2 h 422"/>
                    <a:gd name="T54" fmla="*/ 310 w 586"/>
                    <a:gd name="T55" fmla="*/ 22 h 422"/>
                    <a:gd name="T56" fmla="*/ 351 w 586"/>
                    <a:gd name="T57" fmla="*/ 28 h 422"/>
                    <a:gd name="T58" fmla="*/ 393 w 586"/>
                    <a:gd name="T59" fmla="*/ 16 h 422"/>
                    <a:gd name="T60" fmla="*/ 436 w 586"/>
                    <a:gd name="T61" fmla="*/ 18 h 422"/>
                    <a:gd name="T62" fmla="*/ 476 w 586"/>
                    <a:gd name="T63" fmla="*/ 32 h 422"/>
                    <a:gd name="T64" fmla="*/ 509 w 586"/>
                    <a:gd name="T65" fmla="*/ 55 h 422"/>
                    <a:gd name="T66" fmla="*/ 530 w 586"/>
                    <a:gd name="T67" fmla="*/ 84 h 422"/>
                    <a:gd name="T68" fmla="*/ 539 w 586"/>
                    <a:gd name="T69" fmla="*/ 120 h 422"/>
                    <a:gd name="T70" fmla="*/ 527 w 586"/>
                    <a:gd name="T71" fmla="*/ 156 h 422"/>
                    <a:gd name="T72" fmla="*/ 535 w 586"/>
                    <a:gd name="T73" fmla="*/ 182 h 422"/>
                    <a:gd name="T74" fmla="*/ 567 w 586"/>
                    <a:gd name="T75" fmla="*/ 210 h 422"/>
                    <a:gd name="T76" fmla="*/ 584 w 586"/>
                    <a:gd name="T77" fmla="*/ 249 h 422"/>
                    <a:gd name="T78" fmla="*/ 586 w 586"/>
                    <a:gd name="T79" fmla="*/ 292 h 422"/>
                    <a:gd name="T80" fmla="*/ 575 w 586"/>
                    <a:gd name="T81" fmla="*/ 334 h 422"/>
                    <a:gd name="T82" fmla="*/ 552 w 586"/>
                    <a:gd name="T83" fmla="*/ 365 h 422"/>
                    <a:gd name="T84" fmla="*/ 518 w 586"/>
                    <a:gd name="T85" fmla="*/ 383 h 422"/>
                    <a:gd name="T86" fmla="*/ 471 w 586"/>
                    <a:gd name="T87" fmla="*/ 378 h 4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86"/>
                    <a:gd name="T133" fmla="*/ 0 h 422"/>
                    <a:gd name="T134" fmla="*/ 586 w 586"/>
                    <a:gd name="T135" fmla="*/ 422 h 4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86" h="422">
                      <a:moveTo>
                        <a:pt x="445" y="366"/>
                      </a:moveTo>
                      <a:lnTo>
                        <a:pt x="438" y="378"/>
                      </a:lnTo>
                      <a:lnTo>
                        <a:pt x="430" y="389"/>
                      </a:lnTo>
                      <a:lnTo>
                        <a:pt x="419" y="398"/>
                      </a:lnTo>
                      <a:lnTo>
                        <a:pt x="406" y="405"/>
                      </a:lnTo>
                      <a:lnTo>
                        <a:pt x="391" y="411"/>
                      </a:lnTo>
                      <a:lnTo>
                        <a:pt x="376" y="416"/>
                      </a:lnTo>
                      <a:lnTo>
                        <a:pt x="359" y="419"/>
                      </a:lnTo>
                      <a:lnTo>
                        <a:pt x="341" y="421"/>
                      </a:lnTo>
                      <a:lnTo>
                        <a:pt x="322" y="422"/>
                      </a:lnTo>
                      <a:lnTo>
                        <a:pt x="304" y="421"/>
                      </a:lnTo>
                      <a:lnTo>
                        <a:pt x="285" y="418"/>
                      </a:lnTo>
                      <a:lnTo>
                        <a:pt x="267" y="415"/>
                      </a:lnTo>
                      <a:lnTo>
                        <a:pt x="249" y="411"/>
                      </a:lnTo>
                      <a:lnTo>
                        <a:pt x="230" y="405"/>
                      </a:lnTo>
                      <a:lnTo>
                        <a:pt x="215" y="398"/>
                      </a:lnTo>
                      <a:lnTo>
                        <a:pt x="199" y="390"/>
                      </a:lnTo>
                      <a:lnTo>
                        <a:pt x="162" y="399"/>
                      </a:lnTo>
                      <a:lnTo>
                        <a:pt x="130" y="404"/>
                      </a:lnTo>
                      <a:lnTo>
                        <a:pt x="102" y="405"/>
                      </a:lnTo>
                      <a:lnTo>
                        <a:pt x="79" y="405"/>
                      </a:lnTo>
                      <a:lnTo>
                        <a:pt x="60" y="402"/>
                      </a:lnTo>
                      <a:lnTo>
                        <a:pt x="44" y="398"/>
                      </a:lnTo>
                      <a:lnTo>
                        <a:pt x="31" y="390"/>
                      </a:lnTo>
                      <a:lnTo>
                        <a:pt x="21" y="382"/>
                      </a:lnTo>
                      <a:lnTo>
                        <a:pt x="14" y="373"/>
                      </a:lnTo>
                      <a:lnTo>
                        <a:pt x="9" y="363"/>
                      </a:lnTo>
                      <a:lnTo>
                        <a:pt x="6" y="350"/>
                      </a:lnTo>
                      <a:lnTo>
                        <a:pt x="3" y="338"/>
                      </a:lnTo>
                      <a:lnTo>
                        <a:pt x="2" y="325"/>
                      </a:lnTo>
                      <a:lnTo>
                        <a:pt x="1" y="313"/>
                      </a:lnTo>
                      <a:lnTo>
                        <a:pt x="1" y="300"/>
                      </a:lnTo>
                      <a:lnTo>
                        <a:pt x="0" y="288"/>
                      </a:lnTo>
                      <a:lnTo>
                        <a:pt x="1" y="263"/>
                      </a:lnTo>
                      <a:lnTo>
                        <a:pt x="9" y="240"/>
                      </a:lnTo>
                      <a:lnTo>
                        <a:pt x="22" y="220"/>
                      </a:lnTo>
                      <a:lnTo>
                        <a:pt x="41" y="201"/>
                      </a:lnTo>
                      <a:lnTo>
                        <a:pt x="61" y="186"/>
                      </a:lnTo>
                      <a:lnTo>
                        <a:pt x="83" y="174"/>
                      </a:lnTo>
                      <a:lnTo>
                        <a:pt x="106" y="168"/>
                      </a:lnTo>
                      <a:lnTo>
                        <a:pt x="128" y="167"/>
                      </a:lnTo>
                      <a:lnTo>
                        <a:pt x="114" y="151"/>
                      </a:lnTo>
                      <a:lnTo>
                        <a:pt x="107" y="134"/>
                      </a:lnTo>
                      <a:lnTo>
                        <a:pt x="105" y="116"/>
                      </a:lnTo>
                      <a:lnTo>
                        <a:pt x="107" y="98"/>
                      </a:lnTo>
                      <a:lnTo>
                        <a:pt x="114" y="78"/>
                      </a:lnTo>
                      <a:lnTo>
                        <a:pt x="124" y="61"/>
                      </a:lnTo>
                      <a:lnTo>
                        <a:pt x="139" y="46"/>
                      </a:lnTo>
                      <a:lnTo>
                        <a:pt x="154" y="30"/>
                      </a:lnTo>
                      <a:lnTo>
                        <a:pt x="174" y="18"/>
                      </a:lnTo>
                      <a:lnTo>
                        <a:pt x="194" y="9"/>
                      </a:lnTo>
                      <a:lnTo>
                        <a:pt x="216" y="2"/>
                      </a:lnTo>
                      <a:lnTo>
                        <a:pt x="239" y="0"/>
                      </a:lnTo>
                      <a:lnTo>
                        <a:pt x="263" y="2"/>
                      </a:lnTo>
                      <a:lnTo>
                        <a:pt x="286" y="9"/>
                      </a:lnTo>
                      <a:lnTo>
                        <a:pt x="310" y="22"/>
                      </a:lnTo>
                      <a:lnTo>
                        <a:pt x="332" y="40"/>
                      </a:lnTo>
                      <a:lnTo>
                        <a:pt x="351" y="28"/>
                      </a:lnTo>
                      <a:lnTo>
                        <a:pt x="372" y="20"/>
                      </a:lnTo>
                      <a:lnTo>
                        <a:pt x="393" y="16"/>
                      </a:lnTo>
                      <a:lnTo>
                        <a:pt x="414" y="16"/>
                      </a:lnTo>
                      <a:lnTo>
                        <a:pt x="436" y="18"/>
                      </a:lnTo>
                      <a:lnTo>
                        <a:pt x="457" y="24"/>
                      </a:lnTo>
                      <a:lnTo>
                        <a:pt x="476" y="32"/>
                      </a:lnTo>
                      <a:lnTo>
                        <a:pt x="493" y="42"/>
                      </a:lnTo>
                      <a:lnTo>
                        <a:pt x="509" y="55"/>
                      </a:lnTo>
                      <a:lnTo>
                        <a:pt x="521" y="69"/>
                      </a:lnTo>
                      <a:lnTo>
                        <a:pt x="530" y="84"/>
                      </a:lnTo>
                      <a:lnTo>
                        <a:pt x="536" y="101"/>
                      </a:lnTo>
                      <a:lnTo>
                        <a:pt x="539" y="120"/>
                      </a:lnTo>
                      <a:lnTo>
                        <a:pt x="535" y="138"/>
                      </a:lnTo>
                      <a:lnTo>
                        <a:pt x="527" y="156"/>
                      </a:lnTo>
                      <a:lnTo>
                        <a:pt x="513" y="174"/>
                      </a:lnTo>
                      <a:lnTo>
                        <a:pt x="535" y="182"/>
                      </a:lnTo>
                      <a:lnTo>
                        <a:pt x="552" y="194"/>
                      </a:lnTo>
                      <a:lnTo>
                        <a:pt x="567" y="210"/>
                      </a:lnTo>
                      <a:lnTo>
                        <a:pt x="576" y="230"/>
                      </a:lnTo>
                      <a:lnTo>
                        <a:pt x="584" y="249"/>
                      </a:lnTo>
                      <a:lnTo>
                        <a:pt x="586" y="271"/>
                      </a:lnTo>
                      <a:lnTo>
                        <a:pt x="586" y="292"/>
                      </a:lnTo>
                      <a:lnTo>
                        <a:pt x="582" y="313"/>
                      </a:lnTo>
                      <a:lnTo>
                        <a:pt x="575" y="334"/>
                      </a:lnTo>
                      <a:lnTo>
                        <a:pt x="565" y="350"/>
                      </a:lnTo>
                      <a:lnTo>
                        <a:pt x="552" y="365"/>
                      </a:lnTo>
                      <a:lnTo>
                        <a:pt x="536" y="376"/>
                      </a:lnTo>
                      <a:lnTo>
                        <a:pt x="518" y="383"/>
                      </a:lnTo>
                      <a:lnTo>
                        <a:pt x="497" y="383"/>
                      </a:lnTo>
                      <a:lnTo>
                        <a:pt x="471" y="378"/>
                      </a:lnTo>
                      <a:lnTo>
                        <a:pt x="445" y="36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5" name="Freeform 72"/>
                <p:cNvSpPr>
                  <a:spLocks/>
                </p:cNvSpPr>
                <p:nvPr/>
              </p:nvSpPr>
              <p:spPr bwMode="auto">
                <a:xfrm>
                  <a:off x="1877" y="1863"/>
                  <a:ext cx="515" cy="359"/>
                </a:xfrm>
                <a:custGeom>
                  <a:avLst/>
                  <a:gdLst>
                    <a:gd name="T0" fmla="*/ 411 w 515"/>
                    <a:gd name="T1" fmla="*/ 309 h 359"/>
                    <a:gd name="T2" fmla="*/ 386 w 515"/>
                    <a:gd name="T3" fmla="*/ 324 h 359"/>
                    <a:gd name="T4" fmla="*/ 358 w 515"/>
                    <a:gd name="T5" fmla="*/ 340 h 359"/>
                    <a:gd name="T6" fmla="*/ 329 w 515"/>
                    <a:gd name="T7" fmla="*/ 352 h 359"/>
                    <a:gd name="T8" fmla="*/ 298 w 515"/>
                    <a:gd name="T9" fmla="*/ 359 h 359"/>
                    <a:gd name="T10" fmla="*/ 265 w 515"/>
                    <a:gd name="T11" fmla="*/ 358 h 359"/>
                    <a:gd name="T12" fmla="*/ 231 w 515"/>
                    <a:gd name="T13" fmla="*/ 347 h 359"/>
                    <a:gd name="T14" fmla="*/ 197 w 515"/>
                    <a:gd name="T15" fmla="*/ 326 h 359"/>
                    <a:gd name="T16" fmla="*/ 144 w 515"/>
                    <a:gd name="T17" fmla="*/ 318 h 359"/>
                    <a:gd name="T18" fmla="*/ 85 w 515"/>
                    <a:gd name="T19" fmla="*/ 332 h 359"/>
                    <a:gd name="T20" fmla="*/ 45 w 515"/>
                    <a:gd name="T21" fmla="*/ 333 h 359"/>
                    <a:gd name="T22" fmla="*/ 18 w 515"/>
                    <a:gd name="T23" fmla="*/ 321 h 359"/>
                    <a:gd name="T24" fmla="*/ 0 w 515"/>
                    <a:gd name="T25" fmla="*/ 269 h 359"/>
                    <a:gd name="T26" fmla="*/ 15 w 515"/>
                    <a:gd name="T27" fmla="*/ 209 h 359"/>
                    <a:gd name="T28" fmla="*/ 59 w 515"/>
                    <a:gd name="T29" fmla="*/ 174 h 359"/>
                    <a:gd name="T30" fmla="*/ 109 w 515"/>
                    <a:gd name="T31" fmla="*/ 160 h 359"/>
                    <a:gd name="T32" fmla="*/ 115 w 515"/>
                    <a:gd name="T33" fmla="*/ 137 h 359"/>
                    <a:gd name="T34" fmla="*/ 103 w 515"/>
                    <a:gd name="T35" fmla="*/ 96 h 359"/>
                    <a:gd name="T36" fmla="*/ 108 w 515"/>
                    <a:gd name="T37" fmla="*/ 60 h 359"/>
                    <a:gd name="T38" fmla="*/ 126 w 515"/>
                    <a:gd name="T39" fmla="*/ 32 h 359"/>
                    <a:gd name="T40" fmla="*/ 155 w 515"/>
                    <a:gd name="T41" fmla="*/ 14 h 359"/>
                    <a:gd name="T42" fmla="*/ 191 w 515"/>
                    <a:gd name="T43" fmla="*/ 5 h 359"/>
                    <a:gd name="T44" fmla="*/ 232 w 515"/>
                    <a:gd name="T45" fmla="*/ 10 h 359"/>
                    <a:gd name="T46" fmla="*/ 276 w 515"/>
                    <a:gd name="T47" fmla="*/ 29 h 359"/>
                    <a:gd name="T48" fmla="*/ 311 w 515"/>
                    <a:gd name="T49" fmla="*/ 27 h 359"/>
                    <a:gd name="T50" fmla="*/ 342 w 515"/>
                    <a:gd name="T51" fmla="*/ 6 h 359"/>
                    <a:gd name="T52" fmla="*/ 377 w 515"/>
                    <a:gd name="T53" fmla="*/ 0 h 359"/>
                    <a:gd name="T54" fmla="*/ 410 w 515"/>
                    <a:gd name="T55" fmla="*/ 9 h 359"/>
                    <a:gd name="T56" fmla="*/ 438 w 515"/>
                    <a:gd name="T57" fmla="*/ 26 h 359"/>
                    <a:gd name="T58" fmla="*/ 457 w 515"/>
                    <a:gd name="T59" fmla="*/ 50 h 359"/>
                    <a:gd name="T60" fmla="*/ 466 w 515"/>
                    <a:gd name="T61" fmla="*/ 79 h 359"/>
                    <a:gd name="T62" fmla="*/ 458 w 515"/>
                    <a:gd name="T63" fmla="*/ 108 h 359"/>
                    <a:gd name="T64" fmla="*/ 479 w 515"/>
                    <a:gd name="T65" fmla="*/ 139 h 359"/>
                    <a:gd name="T66" fmla="*/ 513 w 515"/>
                    <a:gd name="T67" fmla="*/ 207 h 359"/>
                    <a:gd name="T68" fmla="*/ 508 w 515"/>
                    <a:gd name="T69" fmla="*/ 280 h 359"/>
                    <a:gd name="T70" fmla="*/ 462 w 515"/>
                    <a:gd name="T71" fmla="*/ 313 h 3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15"/>
                    <a:gd name="T109" fmla="*/ 0 h 359"/>
                    <a:gd name="T110" fmla="*/ 515 w 515"/>
                    <a:gd name="T111" fmla="*/ 359 h 3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15" h="359">
                      <a:moveTo>
                        <a:pt x="423" y="301"/>
                      </a:moveTo>
                      <a:lnTo>
                        <a:pt x="411" y="309"/>
                      </a:lnTo>
                      <a:lnTo>
                        <a:pt x="399" y="317"/>
                      </a:lnTo>
                      <a:lnTo>
                        <a:pt x="386" y="324"/>
                      </a:lnTo>
                      <a:lnTo>
                        <a:pt x="373" y="333"/>
                      </a:lnTo>
                      <a:lnTo>
                        <a:pt x="358" y="340"/>
                      </a:lnTo>
                      <a:lnTo>
                        <a:pt x="344" y="346"/>
                      </a:lnTo>
                      <a:lnTo>
                        <a:pt x="329" y="352"/>
                      </a:lnTo>
                      <a:lnTo>
                        <a:pt x="313" y="356"/>
                      </a:lnTo>
                      <a:lnTo>
                        <a:pt x="298" y="359"/>
                      </a:lnTo>
                      <a:lnTo>
                        <a:pt x="281" y="359"/>
                      </a:lnTo>
                      <a:lnTo>
                        <a:pt x="265" y="358"/>
                      </a:lnTo>
                      <a:lnTo>
                        <a:pt x="248" y="355"/>
                      </a:lnTo>
                      <a:lnTo>
                        <a:pt x="231" y="347"/>
                      </a:lnTo>
                      <a:lnTo>
                        <a:pt x="214" y="338"/>
                      </a:lnTo>
                      <a:lnTo>
                        <a:pt x="197" y="326"/>
                      </a:lnTo>
                      <a:lnTo>
                        <a:pt x="180" y="309"/>
                      </a:lnTo>
                      <a:lnTo>
                        <a:pt x="144" y="318"/>
                      </a:lnTo>
                      <a:lnTo>
                        <a:pt x="111" y="327"/>
                      </a:lnTo>
                      <a:lnTo>
                        <a:pt x="85" y="332"/>
                      </a:lnTo>
                      <a:lnTo>
                        <a:pt x="63" y="334"/>
                      </a:lnTo>
                      <a:lnTo>
                        <a:pt x="45" y="333"/>
                      </a:lnTo>
                      <a:lnTo>
                        <a:pt x="30" y="328"/>
                      </a:lnTo>
                      <a:lnTo>
                        <a:pt x="18" y="321"/>
                      </a:lnTo>
                      <a:lnTo>
                        <a:pt x="11" y="309"/>
                      </a:lnTo>
                      <a:lnTo>
                        <a:pt x="0" y="269"/>
                      </a:lnTo>
                      <a:lnTo>
                        <a:pt x="3" y="236"/>
                      </a:lnTo>
                      <a:lnTo>
                        <a:pt x="15" y="209"/>
                      </a:lnTo>
                      <a:lnTo>
                        <a:pt x="35" y="189"/>
                      </a:lnTo>
                      <a:lnTo>
                        <a:pt x="59" y="174"/>
                      </a:lnTo>
                      <a:lnTo>
                        <a:pt x="85" y="165"/>
                      </a:lnTo>
                      <a:lnTo>
                        <a:pt x="109" y="160"/>
                      </a:lnTo>
                      <a:lnTo>
                        <a:pt x="128" y="160"/>
                      </a:lnTo>
                      <a:lnTo>
                        <a:pt x="115" y="137"/>
                      </a:lnTo>
                      <a:lnTo>
                        <a:pt x="107" y="116"/>
                      </a:lnTo>
                      <a:lnTo>
                        <a:pt x="103" y="96"/>
                      </a:lnTo>
                      <a:lnTo>
                        <a:pt x="103" y="76"/>
                      </a:lnTo>
                      <a:lnTo>
                        <a:pt x="108" y="60"/>
                      </a:lnTo>
                      <a:lnTo>
                        <a:pt x="115" y="45"/>
                      </a:lnTo>
                      <a:lnTo>
                        <a:pt x="126" y="32"/>
                      </a:lnTo>
                      <a:lnTo>
                        <a:pt x="139" y="22"/>
                      </a:lnTo>
                      <a:lnTo>
                        <a:pt x="155" y="14"/>
                      </a:lnTo>
                      <a:lnTo>
                        <a:pt x="173" y="9"/>
                      </a:lnTo>
                      <a:lnTo>
                        <a:pt x="191" y="5"/>
                      </a:lnTo>
                      <a:lnTo>
                        <a:pt x="212" y="6"/>
                      </a:lnTo>
                      <a:lnTo>
                        <a:pt x="232" y="10"/>
                      </a:lnTo>
                      <a:lnTo>
                        <a:pt x="254" y="17"/>
                      </a:lnTo>
                      <a:lnTo>
                        <a:pt x="276" y="29"/>
                      </a:lnTo>
                      <a:lnTo>
                        <a:pt x="296" y="44"/>
                      </a:lnTo>
                      <a:lnTo>
                        <a:pt x="311" y="27"/>
                      </a:lnTo>
                      <a:lnTo>
                        <a:pt x="327" y="15"/>
                      </a:lnTo>
                      <a:lnTo>
                        <a:pt x="342" y="6"/>
                      </a:lnTo>
                      <a:lnTo>
                        <a:pt x="359" y="2"/>
                      </a:lnTo>
                      <a:lnTo>
                        <a:pt x="377" y="0"/>
                      </a:lnTo>
                      <a:lnTo>
                        <a:pt x="394" y="3"/>
                      </a:lnTo>
                      <a:lnTo>
                        <a:pt x="410" y="9"/>
                      </a:lnTo>
                      <a:lnTo>
                        <a:pt x="425" y="16"/>
                      </a:lnTo>
                      <a:lnTo>
                        <a:pt x="438" y="26"/>
                      </a:lnTo>
                      <a:lnTo>
                        <a:pt x="449" y="38"/>
                      </a:lnTo>
                      <a:lnTo>
                        <a:pt x="457" y="50"/>
                      </a:lnTo>
                      <a:lnTo>
                        <a:pt x="463" y="64"/>
                      </a:lnTo>
                      <a:lnTo>
                        <a:pt x="466" y="79"/>
                      </a:lnTo>
                      <a:lnTo>
                        <a:pt x="463" y="93"/>
                      </a:lnTo>
                      <a:lnTo>
                        <a:pt x="458" y="108"/>
                      </a:lnTo>
                      <a:lnTo>
                        <a:pt x="448" y="122"/>
                      </a:lnTo>
                      <a:lnTo>
                        <a:pt x="479" y="139"/>
                      </a:lnTo>
                      <a:lnTo>
                        <a:pt x="501" y="170"/>
                      </a:lnTo>
                      <a:lnTo>
                        <a:pt x="513" y="207"/>
                      </a:lnTo>
                      <a:lnTo>
                        <a:pt x="515" y="245"/>
                      </a:lnTo>
                      <a:lnTo>
                        <a:pt x="508" y="280"/>
                      </a:lnTo>
                      <a:lnTo>
                        <a:pt x="490" y="304"/>
                      </a:lnTo>
                      <a:lnTo>
                        <a:pt x="462" y="313"/>
                      </a:lnTo>
                      <a:lnTo>
                        <a:pt x="423" y="301"/>
                      </a:lnTo>
                      <a:close/>
                    </a:path>
                  </a:pathLst>
                </a:custGeom>
                <a:solidFill>
                  <a:srgbClr val="F4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6" name="Freeform 73"/>
                <p:cNvSpPr>
                  <a:spLocks/>
                </p:cNvSpPr>
                <p:nvPr/>
              </p:nvSpPr>
              <p:spPr bwMode="auto">
                <a:xfrm>
                  <a:off x="1268" y="2427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7" name="Freeform 74"/>
                <p:cNvSpPr>
                  <a:spLocks/>
                </p:cNvSpPr>
                <p:nvPr/>
              </p:nvSpPr>
              <p:spPr bwMode="auto">
                <a:xfrm>
                  <a:off x="1268" y="2435"/>
                  <a:ext cx="17" cy="22"/>
                </a:xfrm>
                <a:custGeom>
                  <a:avLst/>
                  <a:gdLst>
                    <a:gd name="T0" fmla="*/ 13 w 17"/>
                    <a:gd name="T1" fmla="*/ 5 h 22"/>
                    <a:gd name="T2" fmla="*/ 13 w 17"/>
                    <a:gd name="T3" fmla="*/ 5 h 22"/>
                    <a:gd name="T4" fmla="*/ 17 w 17"/>
                    <a:gd name="T5" fmla="*/ 7 h 22"/>
                    <a:gd name="T6" fmla="*/ 17 w 17"/>
                    <a:gd name="T7" fmla="*/ 7 h 22"/>
                    <a:gd name="T8" fmla="*/ 15 w 17"/>
                    <a:gd name="T9" fmla="*/ 4 h 22"/>
                    <a:gd name="T10" fmla="*/ 17 w 17"/>
                    <a:gd name="T11" fmla="*/ 0 h 22"/>
                    <a:gd name="T12" fmla="*/ 0 w 17"/>
                    <a:gd name="T13" fmla="*/ 0 h 22"/>
                    <a:gd name="T14" fmla="*/ 1 w 17"/>
                    <a:gd name="T15" fmla="*/ 4 h 22"/>
                    <a:gd name="T16" fmla="*/ 2 w 17"/>
                    <a:gd name="T17" fmla="*/ 10 h 22"/>
                    <a:gd name="T18" fmla="*/ 5 w 17"/>
                    <a:gd name="T19" fmla="*/ 17 h 22"/>
                    <a:gd name="T20" fmla="*/ 13 w 17"/>
                    <a:gd name="T21" fmla="*/ 22 h 22"/>
                    <a:gd name="T22" fmla="*/ 13 w 17"/>
                    <a:gd name="T23" fmla="*/ 22 h 22"/>
                    <a:gd name="T24" fmla="*/ 13 w 17"/>
                    <a:gd name="T25" fmla="*/ 5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22"/>
                    <a:gd name="T41" fmla="*/ 17 w 17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22"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10"/>
                      </a:lnTo>
                      <a:lnTo>
                        <a:pt x="5" y="17"/>
                      </a:lnTo>
                      <a:lnTo>
                        <a:pt x="13" y="2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8" name="Freeform 75"/>
                <p:cNvSpPr>
                  <a:spLocks/>
                </p:cNvSpPr>
                <p:nvPr/>
              </p:nvSpPr>
              <p:spPr bwMode="auto">
                <a:xfrm>
                  <a:off x="1281" y="2439"/>
                  <a:ext cx="53" cy="22"/>
                </a:xfrm>
                <a:custGeom>
                  <a:avLst/>
                  <a:gdLst>
                    <a:gd name="T0" fmla="*/ 40 w 53"/>
                    <a:gd name="T1" fmla="*/ 0 h 22"/>
                    <a:gd name="T2" fmla="*/ 39 w 53"/>
                    <a:gd name="T3" fmla="*/ 3 h 22"/>
                    <a:gd name="T4" fmla="*/ 38 w 53"/>
                    <a:gd name="T5" fmla="*/ 5 h 22"/>
                    <a:gd name="T6" fmla="*/ 38 w 53"/>
                    <a:gd name="T7" fmla="*/ 5 h 22"/>
                    <a:gd name="T8" fmla="*/ 35 w 53"/>
                    <a:gd name="T9" fmla="*/ 5 h 22"/>
                    <a:gd name="T10" fmla="*/ 29 w 53"/>
                    <a:gd name="T11" fmla="*/ 5 h 22"/>
                    <a:gd name="T12" fmla="*/ 22 w 53"/>
                    <a:gd name="T13" fmla="*/ 5 h 22"/>
                    <a:gd name="T14" fmla="*/ 16 w 53"/>
                    <a:gd name="T15" fmla="*/ 3 h 22"/>
                    <a:gd name="T16" fmla="*/ 7 w 53"/>
                    <a:gd name="T17" fmla="*/ 2 h 22"/>
                    <a:gd name="T18" fmla="*/ 0 w 53"/>
                    <a:gd name="T19" fmla="*/ 1 h 22"/>
                    <a:gd name="T20" fmla="*/ 0 w 53"/>
                    <a:gd name="T21" fmla="*/ 18 h 22"/>
                    <a:gd name="T22" fmla="*/ 7 w 53"/>
                    <a:gd name="T23" fmla="*/ 17 h 22"/>
                    <a:gd name="T24" fmla="*/ 13 w 53"/>
                    <a:gd name="T25" fmla="*/ 18 h 22"/>
                    <a:gd name="T26" fmla="*/ 22 w 53"/>
                    <a:gd name="T27" fmla="*/ 19 h 22"/>
                    <a:gd name="T28" fmla="*/ 29 w 53"/>
                    <a:gd name="T29" fmla="*/ 19 h 22"/>
                    <a:gd name="T30" fmla="*/ 35 w 53"/>
                    <a:gd name="T31" fmla="*/ 22 h 22"/>
                    <a:gd name="T32" fmla="*/ 42 w 53"/>
                    <a:gd name="T33" fmla="*/ 19 h 22"/>
                    <a:gd name="T34" fmla="*/ 50 w 53"/>
                    <a:gd name="T35" fmla="*/ 14 h 22"/>
                    <a:gd name="T36" fmla="*/ 53 w 53"/>
                    <a:gd name="T37" fmla="*/ 6 h 22"/>
                    <a:gd name="T38" fmla="*/ 52 w 53"/>
                    <a:gd name="T39" fmla="*/ 9 h 22"/>
                    <a:gd name="T40" fmla="*/ 40 w 5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2"/>
                    <a:gd name="T65" fmla="*/ 53 w 5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2">
                      <a:moveTo>
                        <a:pt x="40" y="0"/>
                      </a:moveTo>
                      <a:lnTo>
                        <a:pt x="39" y="3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2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50" y="14"/>
                      </a:lnTo>
                      <a:lnTo>
                        <a:pt x="53" y="6"/>
                      </a:lnTo>
                      <a:lnTo>
                        <a:pt x="52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9" name="Freeform 76"/>
                <p:cNvSpPr>
                  <a:spLocks/>
                </p:cNvSpPr>
                <p:nvPr/>
              </p:nvSpPr>
              <p:spPr bwMode="auto">
                <a:xfrm>
                  <a:off x="1306" y="2381"/>
                  <a:ext cx="35" cy="67"/>
                </a:xfrm>
                <a:custGeom>
                  <a:avLst/>
                  <a:gdLst>
                    <a:gd name="T0" fmla="*/ 2 w 35"/>
                    <a:gd name="T1" fmla="*/ 14 h 67"/>
                    <a:gd name="T2" fmla="*/ 0 w 35"/>
                    <a:gd name="T3" fmla="*/ 14 h 67"/>
                    <a:gd name="T4" fmla="*/ 15 w 35"/>
                    <a:gd name="T5" fmla="*/ 23 h 67"/>
                    <a:gd name="T6" fmla="*/ 21 w 35"/>
                    <a:gd name="T7" fmla="*/ 32 h 67"/>
                    <a:gd name="T8" fmla="*/ 21 w 35"/>
                    <a:gd name="T9" fmla="*/ 46 h 67"/>
                    <a:gd name="T10" fmla="*/ 15 w 35"/>
                    <a:gd name="T11" fmla="*/ 58 h 67"/>
                    <a:gd name="T12" fmla="*/ 27 w 35"/>
                    <a:gd name="T13" fmla="*/ 67 h 67"/>
                    <a:gd name="T14" fmla="*/ 35 w 35"/>
                    <a:gd name="T15" fmla="*/ 48 h 67"/>
                    <a:gd name="T16" fmla="*/ 35 w 35"/>
                    <a:gd name="T17" fmla="*/ 30 h 67"/>
                    <a:gd name="T18" fmla="*/ 25 w 35"/>
                    <a:gd name="T19" fmla="*/ 11 h 67"/>
                    <a:gd name="T20" fmla="*/ 5 w 35"/>
                    <a:gd name="T21" fmla="*/ 0 h 67"/>
                    <a:gd name="T22" fmla="*/ 4 w 35"/>
                    <a:gd name="T23" fmla="*/ 0 h 67"/>
                    <a:gd name="T24" fmla="*/ 2 w 35"/>
                    <a:gd name="T25" fmla="*/ 14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7"/>
                    <a:gd name="T41" fmla="*/ 35 w 35"/>
                    <a:gd name="T42" fmla="*/ 67 h 6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7">
                      <a:moveTo>
                        <a:pt x="2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2"/>
                      </a:lnTo>
                      <a:lnTo>
                        <a:pt x="21" y="46"/>
                      </a:lnTo>
                      <a:lnTo>
                        <a:pt x="15" y="58"/>
                      </a:lnTo>
                      <a:lnTo>
                        <a:pt x="27" y="67"/>
                      </a:lnTo>
                      <a:lnTo>
                        <a:pt x="35" y="48"/>
                      </a:lnTo>
                      <a:lnTo>
                        <a:pt x="35" y="30"/>
                      </a:lnTo>
                      <a:lnTo>
                        <a:pt x="25" y="1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0" name="Freeform 77"/>
                <p:cNvSpPr>
                  <a:spLocks/>
                </p:cNvSpPr>
                <p:nvPr/>
              </p:nvSpPr>
              <p:spPr bwMode="auto">
                <a:xfrm>
                  <a:off x="1240" y="2378"/>
                  <a:ext cx="70" cy="35"/>
                </a:xfrm>
                <a:custGeom>
                  <a:avLst/>
                  <a:gdLst>
                    <a:gd name="T0" fmla="*/ 14 w 70"/>
                    <a:gd name="T1" fmla="*/ 34 h 35"/>
                    <a:gd name="T2" fmla="*/ 14 w 70"/>
                    <a:gd name="T3" fmla="*/ 35 h 35"/>
                    <a:gd name="T4" fmla="*/ 18 w 70"/>
                    <a:gd name="T5" fmla="*/ 31 h 35"/>
                    <a:gd name="T6" fmla="*/ 23 w 70"/>
                    <a:gd name="T7" fmla="*/ 25 h 35"/>
                    <a:gd name="T8" fmla="*/ 28 w 70"/>
                    <a:gd name="T9" fmla="*/ 22 h 35"/>
                    <a:gd name="T10" fmla="*/ 35 w 70"/>
                    <a:gd name="T11" fmla="*/ 19 h 35"/>
                    <a:gd name="T12" fmla="*/ 41 w 70"/>
                    <a:gd name="T13" fmla="*/ 16 h 35"/>
                    <a:gd name="T14" fmla="*/ 51 w 70"/>
                    <a:gd name="T15" fmla="*/ 17 h 35"/>
                    <a:gd name="T16" fmla="*/ 59 w 70"/>
                    <a:gd name="T17" fmla="*/ 16 h 35"/>
                    <a:gd name="T18" fmla="*/ 68 w 70"/>
                    <a:gd name="T19" fmla="*/ 17 h 35"/>
                    <a:gd name="T20" fmla="*/ 70 w 70"/>
                    <a:gd name="T21" fmla="*/ 3 h 35"/>
                    <a:gd name="T22" fmla="*/ 59 w 70"/>
                    <a:gd name="T23" fmla="*/ 2 h 35"/>
                    <a:gd name="T24" fmla="*/ 51 w 70"/>
                    <a:gd name="T25" fmla="*/ 0 h 35"/>
                    <a:gd name="T26" fmla="*/ 41 w 70"/>
                    <a:gd name="T27" fmla="*/ 2 h 35"/>
                    <a:gd name="T28" fmla="*/ 30 w 70"/>
                    <a:gd name="T29" fmla="*/ 4 h 35"/>
                    <a:gd name="T30" fmla="*/ 20 w 70"/>
                    <a:gd name="T31" fmla="*/ 8 h 35"/>
                    <a:gd name="T32" fmla="*/ 13 w 70"/>
                    <a:gd name="T33" fmla="*/ 12 h 35"/>
                    <a:gd name="T34" fmla="*/ 6 w 70"/>
                    <a:gd name="T35" fmla="*/ 21 h 35"/>
                    <a:gd name="T36" fmla="*/ 0 w 70"/>
                    <a:gd name="T37" fmla="*/ 31 h 35"/>
                    <a:gd name="T38" fmla="*/ 0 w 70"/>
                    <a:gd name="T39" fmla="*/ 32 h 35"/>
                    <a:gd name="T40" fmla="*/ 14 w 70"/>
                    <a:gd name="T41" fmla="*/ 34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4"/>
                      </a:move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3" y="25"/>
                      </a:lnTo>
                      <a:lnTo>
                        <a:pt x="28" y="22"/>
                      </a:lnTo>
                      <a:lnTo>
                        <a:pt x="35" y="19"/>
                      </a:lnTo>
                      <a:lnTo>
                        <a:pt x="41" y="16"/>
                      </a:lnTo>
                      <a:lnTo>
                        <a:pt x="51" y="17"/>
                      </a:lnTo>
                      <a:lnTo>
                        <a:pt x="59" y="16"/>
                      </a:lnTo>
                      <a:lnTo>
                        <a:pt x="68" y="17"/>
                      </a:lnTo>
                      <a:lnTo>
                        <a:pt x="70" y="3"/>
                      </a:lnTo>
                      <a:lnTo>
                        <a:pt x="59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0" y="4"/>
                      </a:lnTo>
                      <a:lnTo>
                        <a:pt x="20" y="8"/>
                      </a:lnTo>
                      <a:lnTo>
                        <a:pt x="13" y="12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1" name="Freeform 78"/>
                <p:cNvSpPr>
                  <a:spLocks/>
                </p:cNvSpPr>
                <p:nvPr/>
              </p:nvSpPr>
              <p:spPr bwMode="auto">
                <a:xfrm>
                  <a:off x="1236" y="2410"/>
                  <a:ext cx="56" cy="107"/>
                </a:xfrm>
                <a:custGeom>
                  <a:avLst/>
                  <a:gdLst>
                    <a:gd name="T0" fmla="*/ 56 w 56"/>
                    <a:gd name="T1" fmla="*/ 93 h 107"/>
                    <a:gd name="T2" fmla="*/ 56 w 56"/>
                    <a:gd name="T3" fmla="*/ 93 h 107"/>
                    <a:gd name="T4" fmla="*/ 43 w 56"/>
                    <a:gd name="T5" fmla="*/ 87 h 107"/>
                    <a:gd name="T6" fmla="*/ 34 w 56"/>
                    <a:gd name="T7" fmla="*/ 78 h 107"/>
                    <a:gd name="T8" fmla="*/ 26 w 56"/>
                    <a:gd name="T9" fmla="*/ 69 h 107"/>
                    <a:gd name="T10" fmla="*/ 21 w 56"/>
                    <a:gd name="T11" fmla="*/ 57 h 107"/>
                    <a:gd name="T12" fmla="*/ 17 w 56"/>
                    <a:gd name="T13" fmla="*/ 43 h 107"/>
                    <a:gd name="T14" fmla="*/ 17 w 56"/>
                    <a:gd name="T15" fmla="*/ 30 h 107"/>
                    <a:gd name="T16" fmla="*/ 16 w 56"/>
                    <a:gd name="T17" fmla="*/ 16 h 107"/>
                    <a:gd name="T18" fmla="*/ 18 w 56"/>
                    <a:gd name="T19" fmla="*/ 2 h 107"/>
                    <a:gd name="T20" fmla="*/ 4 w 56"/>
                    <a:gd name="T21" fmla="*/ 0 h 107"/>
                    <a:gd name="T22" fmla="*/ 1 w 56"/>
                    <a:gd name="T23" fmla="*/ 16 h 107"/>
                    <a:gd name="T24" fmla="*/ 0 w 56"/>
                    <a:gd name="T25" fmla="*/ 30 h 107"/>
                    <a:gd name="T26" fmla="*/ 3 w 56"/>
                    <a:gd name="T27" fmla="*/ 46 h 107"/>
                    <a:gd name="T28" fmla="*/ 6 w 56"/>
                    <a:gd name="T29" fmla="*/ 61 h 107"/>
                    <a:gd name="T30" fmla="*/ 14 w 56"/>
                    <a:gd name="T31" fmla="*/ 76 h 107"/>
                    <a:gd name="T32" fmla="*/ 22 w 56"/>
                    <a:gd name="T33" fmla="*/ 88 h 107"/>
                    <a:gd name="T34" fmla="*/ 35 w 56"/>
                    <a:gd name="T35" fmla="*/ 99 h 107"/>
                    <a:gd name="T36" fmla="*/ 51 w 56"/>
                    <a:gd name="T37" fmla="*/ 107 h 107"/>
                    <a:gd name="T38" fmla="*/ 51 w 56"/>
                    <a:gd name="T39" fmla="*/ 107 h 107"/>
                    <a:gd name="T40" fmla="*/ 56 w 56"/>
                    <a:gd name="T41" fmla="*/ 93 h 1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07"/>
                    <a:gd name="T65" fmla="*/ 56 w 56"/>
                    <a:gd name="T66" fmla="*/ 107 h 1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07">
                      <a:moveTo>
                        <a:pt x="56" y="93"/>
                      </a:moveTo>
                      <a:lnTo>
                        <a:pt x="56" y="93"/>
                      </a:lnTo>
                      <a:lnTo>
                        <a:pt x="43" y="87"/>
                      </a:lnTo>
                      <a:lnTo>
                        <a:pt x="34" y="78"/>
                      </a:lnTo>
                      <a:lnTo>
                        <a:pt x="26" y="69"/>
                      </a:lnTo>
                      <a:lnTo>
                        <a:pt x="21" y="57"/>
                      </a:lnTo>
                      <a:lnTo>
                        <a:pt x="17" y="43"/>
                      </a:lnTo>
                      <a:lnTo>
                        <a:pt x="17" y="30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4" y="0"/>
                      </a:lnTo>
                      <a:lnTo>
                        <a:pt x="1" y="16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6" y="61"/>
                      </a:lnTo>
                      <a:lnTo>
                        <a:pt x="14" y="76"/>
                      </a:lnTo>
                      <a:lnTo>
                        <a:pt x="22" y="88"/>
                      </a:lnTo>
                      <a:lnTo>
                        <a:pt x="35" y="99"/>
                      </a:lnTo>
                      <a:lnTo>
                        <a:pt x="51" y="107"/>
                      </a:lnTo>
                      <a:lnTo>
                        <a:pt x="56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2" name="Freeform 79"/>
                <p:cNvSpPr>
                  <a:spLocks/>
                </p:cNvSpPr>
                <p:nvPr/>
              </p:nvSpPr>
              <p:spPr bwMode="auto">
                <a:xfrm>
                  <a:off x="1287" y="2503"/>
                  <a:ext cx="48" cy="19"/>
                </a:xfrm>
                <a:custGeom>
                  <a:avLst/>
                  <a:gdLst>
                    <a:gd name="T0" fmla="*/ 41 w 48"/>
                    <a:gd name="T1" fmla="*/ 0 h 19"/>
                    <a:gd name="T2" fmla="*/ 42 w 48"/>
                    <a:gd name="T3" fmla="*/ 0 h 19"/>
                    <a:gd name="T4" fmla="*/ 39 w 48"/>
                    <a:gd name="T5" fmla="*/ 1 h 19"/>
                    <a:gd name="T6" fmla="*/ 34 w 48"/>
                    <a:gd name="T7" fmla="*/ 2 h 19"/>
                    <a:gd name="T8" fmla="*/ 29 w 48"/>
                    <a:gd name="T9" fmla="*/ 4 h 19"/>
                    <a:gd name="T10" fmla="*/ 24 w 48"/>
                    <a:gd name="T11" fmla="*/ 2 h 19"/>
                    <a:gd name="T12" fmla="*/ 18 w 48"/>
                    <a:gd name="T13" fmla="*/ 4 h 19"/>
                    <a:gd name="T14" fmla="*/ 15 w 48"/>
                    <a:gd name="T15" fmla="*/ 2 h 19"/>
                    <a:gd name="T16" fmla="*/ 9 w 48"/>
                    <a:gd name="T17" fmla="*/ 1 h 19"/>
                    <a:gd name="T18" fmla="*/ 5 w 48"/>
                    <a:gd name="T19" fmla="*/ 0 h 19"/>
                    <a:gd name="T20" fmla="*/ 0 w 48"/>
                    <a:gd name="T21" fmla="*/ 14 h 19"/>
                    <a:gd name="T22" fmla="*/ 6 w 48"/>
                    <a:gd name="T23" fmla="*/ 16 h 19"/>
                    <a:gd name="T24" fmla="*/ 12 w 48"/>
                    <a:gd name="T25" fmla="*/ 17 h 19"/>
                    <a:gd name="T26" fmla="*/ 18 w 48"/>
                    <a:gd name="T27" fmla="*/ 18 h 19"/>
                    <a:gd name="T28" fmla="*/ 24 w 48"/>
                    <a:gd name="T29" fmla="*/ 19 h 19"/>
                    <a:gd name="T30" fmla="*/ 29 w 48"/>
                    <a:gd name="T31" fmla="*/ 18 h 19"/>
                    <a:gd name="T32" fmla="*/ 36 w 48"/>
                    <a:gd name="T33" fmla="*/ 17 h 19"/>
                    <a:gd name="T34" fmla="*/ 41 w 48"/>
                    <a:gd name="T35" fmla="*/ 16 h 19"/>
                    <a:gd name="T36" fmla="*/ 47 w 48"/>
                    <a:gd name="T37" fmla="*/ 14 h 19"/>
                    <a:gd name="T38" fmla="*/ 48 w 48"/>
                    <a:gd name="T39" fmla="*/ 14 h 19"/>
                    <a:gd name="T40" fmla="*/ 41 w 48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9"/>
                    <a:gd name="T65" fmla="*/ 48 w 48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9"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4" y="2"/>
                      </a:lnTo>
                      <a:lnTo>
                        <a:pt x="29" y="4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6" y="16"/>
                      </a:lnTo>
                      <a:lnTo>
                        <a:pt x="12" y="17"/>
                      </a:lnTo>
                      <a:lnTo>
                        <a:pt x="18" y="18"/>
                      </a:lnTo>
                      <a:lnTo>
                        <a:pt x="24" y="19"/>
                      </a:lnTo>
                      <a:lnTo>
                        <a:pt x="29" y="18"/>
                      </a:lnTo>
                      <a:lnTo>
                        <a:pt x="36" y="17"/>
                      </a:lnTo>
                      <a:lnTo>
                        <a:pt x="41" y="16"/>
                      </a:lnTo>
                      <a:lnTo>
                        <a:pt x="47" y="14"/>
                      </a:lnTo>
                      <a:lnTo>
                        <a:pt x="4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3" name="Freeform 80"/>
                <p:cNvSpPr>
                  <a:spLocks/>
                </p:cNvSpPr>
                <p:nvPr/>
              </p:nvSpPr>
              <p:spPr bwMode="auto">
                <a:xfrm>
                  <a:off x="1328" y="2434"/>
                  <a:ext cx="109" cy="83"/>
                </a:xfrm>
                <a:custGeom>
                  <a:avLst/>
                  <a:gdLst>
                    <a:gd name="T0" fmla="*/ 97 w 109"/>
                    <a:gd name="T1" fmla="*/ 0 h 83"/>
                    <a:gd name="T2" fmla="*/ 97 w 109"/>
                    <a:gd name="T3" fmla="*/ 0 h 83"/>
                    <a:gd name="T4" fmla="*/ 87 w 109"/>
                    <a:gd name="T5" fmla="*/ 10 h 83"/>
                    <a:gd name="T6" fmla="*/ 76 w 109"/>
                    <a:gd name="T7" fmla="*/ 19 h 83"/>
                    <a:gd name="T8" fmla="*/ 64 w 109"/>
                    <a:gd name="T9" fmla="*/ 29 h 83"/>
                    <a:gd name="T10" fmla="*/ 52 w 109"/>
                    <a:gd name="T11" fmla="*/ 37 h 83"/>
                    <a:gd name="T12" fmla="*/ 41 w 109"/>
                    <a:gd name="T13" fmla="*/ 47 h 83"/>
                    <a:gd name="T14" fmla="*/ 28 w 109"/>
                    <a:gd name="T15" fmla="*/ 53 h 83"/>
                    <a:gd name="T16" fmla="*/ 13 w 109"/>
                    <a:gd name="T17" fmla="*/ 62 h 83"/>
                    <a:gd name="T18" fmla="*/ 0 w 109"/>
                    <a:gd name="T19" fmla="*/ 69 h 83"/>
                    <a:gd name="T20" fmla="*/ 7 w 109"/>
                    <a:gd name="T21" fmla="*/ 83 h 83"/>
                    <a:gd name="T22" fmla="*/ 21 w 109"/>
                    <a:gd name="T23" fmla="*/ 76 h 83"/>
                    <a:gd name="T24" fmla="*/ 35 w 109"/>
                    <a:gd name="T25" fmla="*/ 68 h 83"/>
                    <a:gd name="T26" fmla="*/ 49 w 109"/>
                    <a:gd name="T27" fmla="*/ 59 h 83"/>
                    <a:gd name="T28" fmla="*/ 62 w 109"/>
                    <a:gd name="T29" fmla="*/ 50 h 83"/>
                    <a:gd name="T30" fmla="*/ 74 w 109"/>
                    <a:gd name="T31" fmla="*/ 41 h 83"/>
                    <a:gd name="T32" fmla="*/ 86 w 109"/>
                    <a:gd name="T33" fmla="*/ 31 h 83"/>
                    <a:gd name="T34" fmla="*/ 97 w 109"/>
                    <a:gd name="T35" fmla="*/ 22 h 83"/>
                    <a:gd name="T36" fmla="*/ 109 w 109"/>
                    <a:gd name="T37" fmla="*/ 10 h 83"/>
                    <a:gd name="T38" fmla="*/ 109 w 109"/>
                    <a:gd name="T39" fmla="*/ 10 h 83"/>
                    <a:gd name="T40" fmla="*/ 97 w 109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3"/>
                    <a:gd name="T65" fmla="*/ 109 w 109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3"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87" y="10"/>
                      </a:lnTo>
                      <a:lnTo>
                        <a:pt x="76" y="19"/>
                      </a:lnTo>
                      <a:lnTo>
                        <a:pt x="64" y="29"/>
                      </a:lnTo>
                      <a:lnTo>
                        <a:pt x="52" y="37"/>
                      </a:lnTo>
                      <a:lnTo>
                        <a:pt x="41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3"/>
                      </a:lnTo>
                      <a:lnTo>
                        <a:pt x="21" y="76"/>
                      </a:lnTo>
                      <a:lnTo>
                        <a:pt x="35" y="68"/>
                      </a:lnTo>
                      <a:lnTo>
                        <a:pt x="49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6" y="31"/>
                      </a:lnTo>
                      <a:lnTo>
                        <a:pt x="97" y="22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4" name="Freeform 81"/>
                <p:cNvSpPr>
                  <a:spLocks/>
                </p:cNvSpPr>
                <p:nvPr/>
              </p:nvSpPr>
              <p:spPr bwMode="auto">
                <a:xfrm>
                  <a:off x="1425" y="2186"/>
                  <a:ext cx="336" cy="258"/>
                </a:xfrm>
                <a:custGeom>
                  <a:avLst/>
                  <a:gdLst>
                    <a:gd name="T0" fmla="*/ 326 w 336"/>
                    <a:gd name="T1" fmla="*/ 0 h 258"/>
                    <a:gd name="T2" fmla="*/ 312 w 336"/>
                    <a:gd name="T3" fmla="*/ 11 h 258"/>
                    <a:gd name="T4" fmla="*/ 296 w 336"/>
                    <a:gd name="T5" fmla="*/ 23 h 258"/>
                    <a:gd name="T6" fmla="*/ 276 w 336"/>
                    <a:gd name="T7" fmla="*/ 36 h 258"/>
                    <a:gd name="T8" fmla="*/ 254 w 336"/>
                    <a:gd name="T9" fmla="*/ 52 h 258"/>
                    <a:gd name="T10" fmla="*/ 231 w 336"/>
                    <a:gd name="T11" fmla="*/ 68 h 258"/>
                    <a:gd name="T12" fmla="*/ 208 w 336"/>
                    <a:gd name="T13" fmla="*/ 85 h 258"/>
                    <a:gd name="T14" fmla="*/ 183 w 336"/>
                    <a:gd name="T15" fmla="*/ 103 h 258"/>
                    <a:gd name="T16" fmla="*/ 158 w 336"/>
                    <a:gd name="T17" fmla="*/ 121 h 258"/>
                    <a:gd name="T18" fmla="*/ 133 w 336"/>
                    <a:gd name="T19" fmla="*/ 139 h 258"/>
                    <a:gd name="T20" fmla="*/ 109 w 336"/>
                    <a:gd name="T21" fmla="*/ 157 h 258"/>
                    <a:gd name="T22" fmla="*/ 86 w 336"/>
                    <a:gd name="T23" fmla="*/ 175 h 258"/>
                    <a:gd name="T24" fmla="*/ 64 w 336"/>
                    <a:gd name="T25" fmla="*/ 191 h 258"/>
                    <a:gd name="T26" fmla="*/ 45 w 336"/>
                    <a:gd name="T27" fmla="*/ 208 h 258"/>
                    <a:gd name="T28" fmla="*/ 28 w 336"/>
                    <a:gd name="T29" fmla="*/ 223 h 258"/>
                    <a:gd name="T30" fmla="*/ 12 w 336"/>
                    <a:gd name="T31" fmla="*/ 236 h 258"/>
                    <a:gd name="T32" fmla="*/ 0 w 336"/>
                    <a:gd name="T33" fmla="*/ 248 h 258"/>
                    <a:gd name="T34" fmla="*/ 12 w 336"/>
                    <a:gd name="T35" fmla="*/ 258 h 258"/>
                    <a:gd name="T36" fmla="*/ 22 w 336"/>
                    <a:gd name="T37" fmla="*/ 248 h 258"/>
                    <a:gd name="T38" fmla="*/ 37 w 336"/>
                    <a:gd name="T39" fmla="*/ 235 h 258"/>
                    <a:gd name="T40" fmla="*/ 54 w 336"/>
                    <a:gd name="T41" fmla="*/ 220 h 258"/>
                    <a:gd name="T42" fmla="*/ 74 w 336"/>
                    <a:gd name="T43" fmla="*/ 203 h 258"/>
                    <a:gd name="T44" fmla="*/ 95 w 336"/>
                    <a:gd name="T45" fmla="*/ 188 h 258"/>
                    <a:gd name="T46" fmla="*/ 118 w 336"/>
                    <a:gd name="T47" fmla="*/ 169 h 258"/>
                    <a:gd name="T48" fmla="*/ 143 w 336"/>
                    <a:gd name="T49" fmla="*/ 151 h 258"/>
                    <a:gd name="T50" fmla="*/ 168 w 336"/>
                    <a:gd name="T51" fmla="*/ 133 h 258"/>
                    <a:gd name="T52" fmla="*/ 192 w 336"/>
                    <a:gd name="T53" fmla="*/ 115 h 258"/>
                    <a:gd name="T54" fmla="*/ 218 w 336"/>
                    <a:gd name="T55" fmla="*/ 97 h 258"/>
                    <a:gd name="T56" fmla="*/ 241 w 336"/>
                    <a:gd name="T57" fmla="*/ 80 h 258"/>
                    <a:gd name="T58" fmla="*/ 264 w 336"/>
                    <a:gd name="T59" fmla="*/ 64 h 258"/>
                    <a:gd name="T60" fmla="*/ 285 w 336"/>
                    <a:gd name="T61" fmla="*/ 48 h 258"/>
                    <a:gd name="T62" fmla="*/ 303 w 336"/>
                    <a:gd name="T63" fmla="*/ 35 h 258"/>
                    <a:gd name="T64" fmla="*/ 322 w 336"/>
                    <a:gd name="T65" fmla="*/ 23 h 258"/>
                    <a:gd name="T66" fmla="*/ 336 w 336"/>
                    <a:gd name="T67" fmla="*/ 12 h 258"/>
                    <a:gd name="T68" fmla="*/ 326 w 336"/>
                    <a:gd name="T69" fmla="*/ 0 h 2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36"/>
                    <a:gd name="T106" fmla="*/ 0 h 258"/>
                    <a:gd name="T107" fmla="*/ 336 w 336"/>
                    <a:gd name="T108" fmla="*/ 258 h 2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36" h="258">
                      <a:moveTo>
                        <a:pt x="326" y="0"/>
                      </a:moveTo>
                      <a:lnTo>
                        <a:pt x="312" y="11"/>
                      </a:lnTo>
                      <a:lnTo>
                        <a:pt x="296" y="23"/>
                      </a:lnTo>
                      <a:lnTo>
                        <a:pt x="276" y="36"/>
                      </a:lnTo>
                      <a:lnTo>
                        <a:pt x="254" y="52"/>
                      </a:lnTo>
                      <a:lnTo>
                        <a:pt x="231" y="68"/>
                      </a:lnTo>
                      <a:lnTo>
                        <a:pt x="208" y="85"/>
                      </a:lnTo>
                      <a:lnTo>
                        <a:pt x="183" y="103"/>
                      </a:lnTo>
                      <a:lnTo>
                        <a:pt x="158" y="121"/>
                      </a:lnTo>
                      <a:lnTo>
                        <a:pt x="133" y="139"/>
                      </a:lnTo>
                      <a:lnTo>
                        <a:pt x="109" y="157"/>
                      </a:lnTo>
                      <a:lnTo>
                        <a:pt x="86" y="175"/>
                      </a:lnTo>
                      <a:lnTo>
                        <a:pt x="64" y="191"/>
                      </a:lnTo>
                      <a:lnTo>
                        <a:pt x="45" y="208"/>
                      </a:lnTo>
                      <a:lnTo>
                        <a:pt x="28" y="223"/>
                      </a:lnTo>
                      <a:lnTo>
                        <a:pt x="12" y="236"/>
                      </a:lnTo>
                      <a:lnTo>
                        <a:pt x="0" y="248"/>
                      </a:lnTo>
                      <a:lnTo>
                        <a:pt x="12" y="258"/>
                      </a:lnTo>
                      <a:lnTo>
                        <a:pt x="22" y="248"/>
                      </a:lnTo>
                      <a:lnTo>
                        <a:pt x="37" y="235"/>
                      </a:lnTo>
                      <a:lnTo>
                        <a:pt x="54" y="220"/>
                      </a:lnTo>
                      <a:lnTo>
                        <a:pt x="74" y="203"/>
                      </a:lnTo>
                      <a:lnTo>
                        <a:pt x="95" y="188"/>
                      </a:lnTo>
                      <a:lnTo>
                        <a:pt x="118" y="169"/>
                      </a:lnTo>
                      <a:lnTo>
                        <a:pt x="143" y="151"/>
                      </a:lnTo>
                      <a:lnTo>
                        <a:pt x="168" y="133"/>
                      </a:lnTo>
                      <a:lnTo>
                        <a:pt x="192" y="115"/>
                      </a:lnTo>
                      <a:lnTo>
                        <a:pt x="218" y="97"/>
                      </a:lnTo>
                      <a:lnTo>
                        <a:pt x="241" y="80"/>
                      </a:lnTo>
                      <a:lnTo>
                        <a:pt x="264" y="64"/>
                      </a:lnTo>
                      <a:lnTo>
                        <a:pt x="285" y="48"/>
                      </a:lnTo>
                      <a:lnTo>
                        <a:pt x="303" y="35"/>
                      </a:lnTo>
                      <a:lnTo>
                        <a:pt x="322" y="23"/>
                      </a:lnTo>
                      <a:lnTo>
                        <a:pt x="336" y="12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5" name="Freeform 82"/>
                <p:cNvSpPr>
                  <a:spLocks/>
                </p:cNvSpPr>
                <p:nvPr/>
              </p:nvSpPr>
              <p:spPr bwMode="auto">
                <a:xfrm>
                  <a:off x="1751" y="2185"/>
                  <a:ext cx="13" cy="13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8 h 13"/>
                    <a:gd name="T4" fmla="*/ 11 w 13"/>
                    <a:gd name="T5" fmla="*/ 2 h 13"/>
                    <a:gd name="T6" fmla="*/ 6 w 13"/>
                    <a:gd name="T7" fmla="*/ 0 h 13"/>
                    <a:gd name="T8" fmla="*/ 0 w 13"/>
                    <a:gd name="T9" fmla="*/ 1 h 13"/>
                    <a:gd name="T10" fmla="*/ 10 w 13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13"/>
                    <a:gd name="T20" fmla="*/ 13 w 13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13">
                      <a:moveTo>
                        <a:pt x="10" y="13"/>
                      </a:moveTo>
                      <a:lnTo>
                        <a:pt x="13" y="8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6" name="Freeform 83"/>
                <p:cNvSpPr>
                  <a:spLocks/>
                </p:cNvSpPr>
                <p:nvPr/>
              </p:nvSpPr>
              <p:spPr bwMode="auto">
                <a:xfrm>
                  <a:off x="1724" y="2525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7" name="Freeform 84"/>
                <p:cNvSpPr>
                  <a:spLocks/>
                </p:cNvSpPr>
                <p:nvPr/>
              </p:nvSpPr>
              <p:spPr bwMode="auto">
                <a:xfrm>
                  <a:off x="1724" y="2533"/>
                  <a:ext cx="17" cy="16"/>
                </a:xfrm>
                <a:custGeom>
                  <a:avLst/>
                  <a:gdLst>
                    <a:gd name="T0" fmla="*/ 12 w 17"/>
                    <a:gd name="T1" fmla="*/ 1 h 16"/>
                    <a:gd name="T2" fmla="*/ 10 w 17"/>
                    <a:gd name="T3" fmla="*/ 1 h 16"/>
                    <a:gd name="T4" fmla="*/ 14 w 17"/>
                    <a:gd name="T5" fmla="*/ 3 h 16"/>
                    <a:gd name="T6" fmla="*/ 17 w 17"/>
                    <a:gd name="T7" fmla="*/ 4 h 16"/>
                    <a:gd name="T8" fmla="*/ 15 w 17"/>
                    <a:gd name="T9" fmla="*/ 1 h 16"/>
                    <a:gd name="T10" fmla="*/ 17 w 17"/>
                    <a:gd name="T11" fmla="*/ 0 h 16"/>
                    <a:gd name="T12" fmla="*/ 0 w 17"/>
                    <a:gd name="T13" fmla="*/ 0 h 16"/>
                    <a:gd name="T14" fmla="*/ 1 w 17"/>
                    <a:gd name="T15" fmla="*/ 4 h 16"/>
                    <a:gd name="T16" fmla="*/ 2 w 17"/>
                    <a:gd name="T17" fmla="*/ 9 h 16"/>
                    <a:gd name="T18" fmla="*/ 7 w 17"/>
                    <a:gd name="T19" fmla="*/ 15 h 16"/>
                    <a:gd name="T20" fmla="*/ 15 w 17"/>
                    <a:gd name="T21" fmla="*/ 16 h 16"/>
                    <a:gd name="T22" fmla="*/ 14 w 17"/>
                    <a:gd name="T23" fmla="*/ 16 h 16"/>
                    <a:gd name="T24" fmla="*/ 12 w 17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6"/>
                    <a:gd name="T41" fmla="*/ 17 w 17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6">
                      <a:moveTo>
                        <a:pt x="12" y="1"/>
                      </a:moveTo>
                      <a:lnTo>
                        <a:pt x="10" y="1"/>
                      </a:lnTo>
                      <a:lnTo>
                        <a:pt x="14" y="3"/>
                      </a:lnTo>
                      <a:lnTo>
                        <a:pt x="17" y="4"/>
                      </a:ln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9"/>
                      </a:lnTo>
                      <a:lnTo>
                        <a:pt x="7" y="15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8" name="Freeform 85"/>
                <p:cNvSpPr>
                  <a:spLocks/>
                </p:cNvSpPr>
                <p:nvPr/>
              </p:nvSpPr>
              <p:spPr bwMode="auto">
                <a:xfrm>
                  <a:off x="1736" y="2530"/>
                  <a:ext cx="40" cy="19"/>
                </a:xfrm>
                <a:custGeom>
                  <a:avLst/>
                  <a:gdLst>
                    <a:gd name="T0" fmla="*/ 25 w 40"/>
                    <a:gd name="T1" fmla="*/ 0 h 19"/>
                    <a:gd name="T2" fmla="*/ 25 w 40"/>
                    <a:gd name="T3" fmla="*/ 2 h 19"/>
                    <a:gd name="T4" fmla="*/ 25 w 40"/>
                    <a:gd name="T5" fmla="*/ 1 h 19"/>
                    <a:gd name="T6" fmla="*/ 20 w 40"/>
                    <a:gd name="T7" fmla="*/ 2 h 19"/>
                    <a:gd name="T8" fmla="*/ 12 w 40"/>
                    <a:gd name="T9" fmla="*/ 3 h 19"/>
                    <a:gd name="T10" fmla="*/ 0 w 40"/>
                    <a:gd name="T11" fmla="*/ 4 h 19"/>
                    <a:gd name="T12" fmla="*/ 2 w 40"/>
                    <a:gd name="T13" fmla="*/ 19 h 19"/>
                    <a:gd name="T14" fmla="*/ 12 w 40"/>
                    <a:gd name="T15" fmla="*/ 18 h 19"/>
                    <a:gd name="T16" fmla="*/ 23 w 40"/>
                    <a:gd name="T17" fmla="*/ 16 h 19"/>
                    <a:gd name="T18" fmla="*/ 32 w 40"/>
                    <a:gd name="T19" fmla="*/ 13 h 19"/>
                    <a:gd name="T20" fmla="*/ 40 w 40"/>
                    <a:gd name="T21" fmla="*/ 2 h 19"/>
                    <a:gd name="T22" fmla="*/ 40 w 40"/>
                    <a:gd name="T23" fmla="*/ 4 h 19"/>
                    <a:gd name="T24" fmla="*/ 25 w 40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19"/>
                    <a:gd name="T41" fmla="*/ 40 w 40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19"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0" y="2"/>
                      </a:lnTo>
                      <a:lnTo>
                        <a:pt x="12" y="3"/>
                      </a:lnTo>
                      <a:lnTo>
                        <a:pt x="0" y="4"/>
                      </a:lnTo>
                      <a:lnTo>
                        <a:pt x="2" y="19"/>
                      </a:lnTo>
                      <a:lnTo>
                        <a:pt x="12" y="18"/>
                      </a:lnTo>
                      <a:lnTo>
                        <a:pt x="23" y="16"/>
                      </a:lnTo>
                      <a:lnTo>
                        <a:pt x="32" y="13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9" name="Freeform 86"/>
                <p:cNvSpPr>
                  <a:spLocks/>
                </p:cNvSpPr>
                <p:nvPr/>
              </p:nvSpPr>
              <p:spPr bwMode="auto">
                <a:xfrm>
                  <a:off x="1747" y="2488"/>
                  <a:ext cx="32" cy="46"/>
                </a:xfrm>
                <a:custGeom>
                  <a:avLst/>
                  <a:gdLst>
                    <a:gd name="T0" fmla="*/ 0 w 32"/>
                    <a:gd name="T1" fmla="*/ 15 h 46"/>
                    <a:gd name="T2" fmla="*/ 0 w 32"/>
                    <a:gd name="T3" fmla="*/ 15 h 46"/>
                    <a:gd name="T4" fmla="*/ 9 w 32"/>
                    <a:gd name="T5" fmla="*/ 19 h 46"/>
                    <a:gd name="T6" fmla="*/ 14 w 32"/>
                    <a:gd name="T7" fmla="*/ 25 h 46"/>
                    <a:gd name="T8" fmla="*/ 15 w 32"/>
                    <a:gd name="T9" fmla="*/ 32 h 46"/>
                    <a:gd name="T10" fmla="*/ 14 w 32"/>
                    <a:gd name="T11" fmla="*/ 42 h 46"/>
                    <a:gd name="T12" fmla="*/ 29 w 32"/>
                    <a:gd name="T13" fmla="*/ 46 h 46"/>
                    <a:gd name="T14" fmla="*/ 32 w 32"/>
                    <a:gd name="T15" fmla="*/ 32 h 46"/>
                    <a:gd name="T16" fmla="*/ 29 w 32"/>
                    <a:gd name="T17" fmla="*/ 17 h 46"/>
                    <a:gd name="T18" fmla="*/ 17 w 32"/>
                    <a:gd name="T19" fmla="*/ 6 h 46"/>
                    <a:gd name="T20" fmla="*/ 0 w 32"/>
                    <a:gd name="T21" fmla="*/ 0 h 46"/>
                    <a:gd name="T22" fmla="*/ 0 w 32"/>
                    <a:gd name="T23" fmla="*/ 0 h 46"/>
                    <a:gd name="T24" fmla="*/ 0 w 32"/>
                    <a:gd name="T25" fmla="*/ 15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6"/>
                    <a:gd name="T41" fmla="*/ 32 w 32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9"/>
                      </a:lnTo>
                      <a:lnTo>
                        <a:pt x="14" y="25"/>
                      </a:lnTo>
                      <a:lnTo>
                        <a:pt x="15" y="32"/>
                      </a:lnTo>
                      <a:lnTo>
                        <a:pt x="14" y="42"/>
                      </a:lnTo>
                      <a:lnTo>
                        <a:pt x="29" y="46"/>
                      </a:lnTo>
                      <a:lnTo>
                        <a:pt x="32" y="32"/>
                      </a:lnTo>
                      <a:lnTo>
                        <a:pt x="29" y="17"/>
                      </a:lnTo>
                      <a:lnTo>
                        <a:pt x="17" y="6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0" name="Freeform 87"/>
                <p:cNvSpPr>
                  <a:spLocks/>
                </p:cNvSpPr>
                <p:nvPr/>
              </p:nvSpPr>
              <p:spPr bwMode="auto">
                <a:xfrm>
                  <a:off x="1702" y="2488"/>
                  <a:ext cx="45" cy="33"/>
                </a:xfrm>
                <a:custGeom>
                  <a:avLst/>
                  <a:gdLst>
                    <a:gd name="T0" fmla="*/ 14 w 45"/>
                    <a:gd name="T1" fmla="*/ 33 h 33"/>
                    <a:gd name="T2" fmla="*/ 14 w 45"/>
                    <a:gd name="T3" fmla="*/ 33 h 33"/>
                    <a:gd name="T4" fmla="*/ 16 w 45"/>
                    <a:gd name="T5" fmla="*/ 29 h 33"/>
                    <a:gd name="T6" fmla="*/ 18 w 45"/>
                    <a:gd name="T7" fmla="*/ 27 h 33"/>
                    <a:gd name="T8" fmla="*/ 20 w 45"/>
                    <a:gd name="T9" fmla="*/ 23 h 33"/>
                    <a:gd name="T10" fmla="*/ 24 w 45"/>
                    <a:gd name="T11" fmla="*/ 22 h 33"/>
                    <a:gd name="T12" fmla="*/ 29 w 45"/>
                    <a:gd name="T13" fmla="*/ 19 h 33"/>
                    <a:gd name="T14" fmla="*/ 34 w 45"/>
                    <a:gd name="T15" fmla="*/ 17 h 33"/>
                    <a:gd name="T16" fmla="*/ 40 w 45"/>
                    <a:gd name="T17" fmla="*/ 16 h 33"/>
                    <a:gd name="T18" fmla="*/ 45 w 45"/>
                    <a:gd name="T19" fmla="*/ 15 h 33"/>
                    <a:gd name="T20" fmla="*/ 45 w 45"/>
                    <a:gd name="T21" fmla="*/ 0 h 33"/>
                    <a:gd name="T22" fmla="*/ 37 w 45"/>
                    <a:gd name="T23" fmla="*/ 2 h 33"/>
                    <a:gd name="T24" fmla="*/ 31 w 45"/>
                    <a:gd name="T25" fmla="*/ 3 h 33"/>
                    <a:gd name="T26" fmla="*/ 24 w 45"/>
                    <a:gd name="T27" fmla="*/ 4 h 33"/>
                    <a:gd name="T28" fmla="*/ 17 w 45"/>
                    <a:gd name="T29" fmla="*/ 8 h 33"/>
                    <a:gd name="T30" fmla="*/ 11 w 45"/>
                    <a:gd name="T31" fmla="*/ 11 h 33"/>
                    <a:gd name="T32" fmla="*/ 6 w 45"/>
                    <a:gd name="T33" fmla="*/ 17 h 33"/>
                    <a:gd name="T34" fmla="*/ 1 w 45"/>
                    <a:gd name="T35" fmla="*/ 25 h 33"/>
                    <a:gd name="T36" fmla="*/ 0 w 45"/>
                    <a:gd name="T37" fmla="*/ 33 h 33"/>
                    <a:gd name="T38" fmla="*/ 0 w 45"/>
                    <a:gd name="T39" fmla="*/ 33 h 33"/>
                    <a:gd name="T40" fmla="*/ 14 w 45"/>
                    <a:gd name="T41" fmla="*/ 33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33"/>
                    <a:gd name="T65" fmla="*/ 45 w 4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33"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6" y="29"/>
                      </a:lnTo>
                      <a:lnTo>
                        <a:pt x="18" y="27"/>
                      </a:lnTo>
                      <a:lnTo>
                        <a:pt x="20" y="23"/>
                      </a:lnTo>
                      <a:lnTo>
                        <a:pt x="24" y="22"/>
                      </a:lnTo>
                      <a:lnTo>
                        <a:pt x="29" y="19"/>
                      </a:lnTo>
                      <a:lnTo>
                        <a:pt x="34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5" y="0"/>
                      </a:lnTo>
                      <a:lnTo>
                        <a:pt x="37" y="2"/>
                      </a:lnTo>
                      <a:lnTo>
                        <a:pt x="31" y="3"/>
                      </a:lnTo>
                      <a:lnTo>
                        <a:pt x="24" y="4"/>
                      </a:lnTo>
                      <a:lnTo>
                        <a:pt x="17" y="8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1" y="25"/>
                      </a:lnTo>
                      <a:lnTo>
                        <a:pt x="0" y="33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1" name="Freeform 88"/>
                <p:cNvSpPr>
                  <a:spLocks/>
                </p:cNvSpPr>
                <p:nvPr/>
              </p:nvSpPr>
              <p:spPr bwMode="auto">
                <a:xfrm>
                  <a:off x="1702" y="2521"/>
                  <a:ext cx="51" cy="69"/>
                </a:xfrm>
                <a:custGeom>
                  <a:avLst/>
                  <a:gdLst>
                    <a:gd name="T0" fmla="*/ 51 w 51"/>
                    <a:gd name="T1" fmla="*/ 54 h 69"/>
                    <a:gd name="T2" fmla="*/ 51 w 51"/>
                    <a:gd name="T3" fmla="*/ 54 h 69"/>
                    <a:gd name="T4" fmla="*/ 42 w 51"/>
                    <a:gd name="T5" fmla="*/ 52 h 69"/>
                    <a:gd name="T6" fmla="*/ 34 w 51"/>
                    <a:gd name="T7" fmla="*/ 48 h 69"/>
                    <a:gd name="T8" fmla="*/ 29 w 51"/>
                    <a:gd name="T9" fmla="*/ 44 h 69"/>
                    <a:gd name="T10" fmla="*/ 23 w 51"/>
                    <a:gd name="T11" fmla="*/ 36 h 69"/>
                    <a:gd name="T12" fmla="*/ 19 w 51"/>
                    <a:gd name="T13" fmla="*/ 28 h 69"/>
                    <a:gd name="T14" fmla="*/ 17 w 51"/>
                    <a:gd name="T15" fmla="*/ 19 h 69"/>
                    <a:gd name="T16" fmla="*/ 14 w 51"/>
                    <a:gd name="T17" fmla="*/ 11 h 69"/>
                    <a:gd name="T18" fmla="*/ 14 w 51"/>
                    <a:gd name="T19" fmla="*/ 0 h 69"/>
                    <a:gd name="T20" fmla="*/ 0 w 51"/>
                    <a:gd name="T21" fmla="*/ 0 h 69"/>
                    <a:gd name="T22" fmla="*/ 0 w 51"/>
                    <a:gd name="T23" fmla="*/ 11 h 69"/>
                    <a:gd name="T24" fmla="*/ 2 w 51"/>
                    <a:gd name="T25" fmla="*/ 22 h 69"/>
                    <a:gd name="T26" fmla="*/ 5 w 51"/>
                    <a:gd name="T27" fmla="*/ 33 h 69"/>
                    <a:gd name="T28" fmla="*/ 11 w 51"/>
                    <a:gd name="T29" fmla="*/ 44 h 69"/>
                    <a:gd name="T30" fmla="*/ 17 w 51"/>
                    <a:gd name="T31" fmla="*/ 53 h 69"/>
                    <a:gd name="T32" fmla="*/ 26 w 51"/>
                    <a:gd name="T33" fmla="*/ 60 h 69"/>
                    <a:gd name="T34" fmla="*/ 37 w 51"/>
                    <a:gd name="T35" fmla="*/ 67 h 69"/>
                    <a:gd name="T36" fmla="*/ 51 w 51"/>
                    <a:gd name="T37" fmla="*/ 69 h 69"/>
                    <a:gd name="T38" fmla="*/ 51 w 51"/>
                    <a:gd name="T39" fmla="*/ 69 h 69"/>
                    <a:gd name="T40" fmla="*/ 51 w 51"/>
                    <a:gd name="T41" fmla="*/ 54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69"/>
                    <a:gd name="T65" fmla="*/ 51 w 51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69">
                      <a:moveTo>
                        <a:pt x="51" y="54"/>
                      </a:moveTo>
                      <a:lnTo>
                        <a:pt x="51" y="54"/>
                      </a:lnTo>
                      <a:lnTo>
                        <a:pt x="42" y="52"/>
                      </a:lnTo>
                      <a:lnTo>
                        <a:pt x="34" y="48"/>
                      </a:lnTo>
                      <a:lnTo>
                        <a:pt x="29" y="44"/>
                      </a:lnTo>
                      <a:lnTo>
                        <a:pt x="23" y="36"/>
                      </a:lnTo>
                      <a:lnTo>
                        <a:pt x="19" y="28"/>
                      </a:lnTo>
                      <a:lnTo>
                        <a:pt x="17" y="19"/>
                      </a:lnTo>
                      <a:lnTo>
                        <a:pt x="14" y="1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" y="22"/>
                      </a:lnTo>
                      <a:lnTo>
                        <a:pt x="5" y="33"/>
                      </a:lnTo>
                      <a:lnTo>
                        <a:pt x="11" y="44"/>
                      </a:lnTo>
                      <a:lnTo>
                        <a:pt x="17" y="53"/>
                      </a:lnTo>
                      <a:lnTo>
                        <a:pt x="26" y="60"/>
                      </a:lnTo>
                      <a:lnTo>
                        <a:pt x="37" y="67"/>
                      </a:lnTo>
                      <a:lnTo>
                        <a:pt x="51" y="69"/>
                      </a:lnTo>
                      <a:lnTo>
                        <a:pt x="51" y="5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2" name="Freeform 89"/>
                <p:cNvSpPr>
                  <a:spLocks/>
                </p:cNvSpPr>
                <p:nvPr/>
              </p:nvSpPr>
              <p:spPr bwMode="auto">
                <a:xfrm>
                  <a:off x="1753" y="2569"/>
                  <a:ext cx="33" cy="21"/>
                </a:xfrm>
                <a:custGeom>
                  <a:avLst/>
                  <a:gdLst>
                    <a:gd name="T0" fmla="*/ 24 w 33"/>
                    <a:gd name="T1" fmla="*/ 0 h 21"/>
                    <a:gd name="T2" fmla="*/ 25 w 33"/>
                    <a:gd name="T3" fmla="*/ 0 h 21"/>
                    <a:gd name="T4" fmla="*/ 19 w 33"/>
                    <a:gd name="T5" fmla="*/ 3 h 21"/>
                    <a:gd name="T6" fmla="*/ 13 w 33"/>
                    <a:gd name="T7" fmla="*/ 5 h 21"/>
                    <a:gd name="T8" fmla="*/ 7 w 33"/>
                    <a:gd name="T9" fmla="*/ 6 h 21"/>
                    <a:gd name="T10" fmla="*/ 0 w 33"/>
                    <a:gd name="T11" fmla="*/ 6 h 21"/>
                    <a:gd name="T12" fmla="*/ 0 w 33"/>
                    <a:gd name="T13" fmla="*/ 21 h 21"/>
                    <a:gd name="T14" fmla="*/ 7 w 33"/>
                    <a:gd name="T15" fmla="*/ 21 h 21"/>
                    <a:gd name="T16" fmla="*/ 15 w 33"/>
                    <a:gd name="T17" fmla="*/ 20 h 21"/>
                    <a:gd name="T18" fmla="*/ 24 w 33"/>
                    <a:gd name="T19" fmla="*/ 17 h 21"/>
                    <a:gd name="T20" fmla="*/ 32 w 33"/>
                    <a:gd name="T21" fmla="*/ 12 h 21"/>
                    <a:gd name="T22" fmla="*/ 33 w 33"/>
                    <a:gd name="T23" fmla="*/ 12 h 21"/>
                    <a:gd name="T24" fmla="*/ 24 w 33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1"/>
                    <a:gd name="T41" fmla="*/ 33 w 33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1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7" y="6"/>
                      </a:ln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7" y="21"/>
                      </a:lnTo>
                      <a:lnTo>
                        <a:pt x="15" y="20"/>
                      </a:lnTo>
                      <a:lnTo>
                        <a:pt x="24" y="17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3" name="Freeform 90"/>
                <p:cNvSpPr>
                  <a:spLocks/>
                </p:cNvSpPr>
                <p:nvPr/>
              </p:nvSpPr>
              <p:spPr bwMode="auto">
                <a:xfrm>
                  <a:off x="1777" y="2509"/>
                  <a:ext cx="69" cy="72"/>
                </a:xfrm>
                <a:custGeom>
                  <a:avLst/>
                  <a:gdLst>
                    <a:gd name="T0" fmla="*/ 54 w 69"/>
                    <a:gd name="T1" fmla="*/ 0 h 72"/>
                    <a:gd name="T2" fmla="*/ 55 w 69"/>
                    <a:gd name="T3" fmla="*/ 0 h 72"/>
                    <a:gd name="T4" fmla="*/ 49 w 69"/>
                    <a:gd name="T5" fmla="*/ 7 h 72"/>
                    <a:gd name="T6" fmla="*/ 43 w 69"/>
                    <a:gd name="T7" fmla="*/ 16 h 72"/>
                    <a:gd name="T8" fmla="*/ 36 w 69"/>
                    <a:gd name="T9" fmla="*/ 24 h 72"/>
                    <a:gd name="T10" fmla="*/ 30 w 69"/>
                    <a:gd name="T11" fmla="*/ 33 h 72"/>
                    <a:gd name="T12" fmla="*/ 24 w 69"/>
                    <a:gd name="T13" fmla="*/ 40 h 72"/>
                    <a:gd name="T14" fmla="*/ 17 w 69"/>
                    <a:gd name="T15" fmla="*/ 46 h 72"/>
                    <a:gd name="T16" fmla="*/ 8 w 69"/>
                    <a:gd name="T17" fmla="*/ 53 h 72"/>
                    <a:gd name="T18" fmla="*/ 0 w 69"/>
                    <a:gd name="T19" fmla="*/ 60 h 72"/>
                    <a:gd name="T20" fmla="*/ 9 w 69"/>
                    <a:gd name="T21" fmla="*/ 72 h 72"/>
                    <a:gd name="T22" fmla="*/ 18 w 69"/>
                    <a:gd name="T23" fmla="*/ 65 h 72"/>
                    <a:gd name="T24" fmla="*/ 26 w 69"/>
                    <a:gd name="T25" fmla="*/ 58 h 72"/>
                    <a:gd name="T26" fmla="*/ 34 w 69"/>
                    <a:gd name="T27" fmla="*/ 50 h 72"/>
                    <a:gd name="T28" fmla="*/ 42 w 69"/>
                    <a:gd name="T29" fmla="*/ 42 h 72"/>
                    <a:gd name="T30" fmla="*/ 48 w 69"/>
                    <a:gd name="T31" fmla="*/ 34 h 72"/>
                    <a:gd name="T32" fmla="*/ 55 w 69"/>
                    <a:gd name="T33" fmla="*/ 25 h 72"/>
                    <a:gd name="T34" fmla="*/ 61 w 69"/>
                    <a:gd name="T35" fmla="*/ 17 h 72"/>
                    <a:gd name="T36" fmla="*/ 68 w 69"/>
                    <a:gd name="T37" fmla="*/ 7 h 72"/>
                    <a:gd name="T38" fmla="*/ 69 w 69"/>
                    <a:gd name="T39" fmla="*/ 7 h 72"/>
                    <a:gd name="T40" fmla="*/ 54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4" y="0"/>
                      </a:moveTo>
                      <a:lnTo>
                        <a:pt x="55" y="0"/>
                      </a:lnTo>
                      <a:lnTo>
                        <a:pt x="49" y="7"/>
                      </a:lnTo>
                      <a:lnTo>
                        <a:pt x="43" y="16"/>
                      </a:lnTo>
                      <a:lnTo>
                        <a:pt x="36" y="24"/>
                      </a:lnTo>
                      <a:lnTo>
                        <a:pt x="30" y="33"/>
                      </a:lnTo>
                      <a:lnTo>
                        <a:pt x="24" y="40"/>
                      </a:lnTo>
                      <a:lnTo>
                        <a:pt x="17" y="46"/>
                      </a:lnTo>
                      <a:lnTo>
                        <a:pt x="8" y="53"/>
                      </a:lnTo>
                      <a:lnTo>
                        <a:pt x="0" y="60"/>
                      </a:lnTo>
                      <a:lnTo>
                        <a:pt x="9" y="72"/>
                      </a:lnTo>
                      <a:lnTo>
                        <a:pt x="18" y="65"/>
                      </a:lnTo>
                      <a:lnTo>
                        <a:pt x="26" y="58"/>
                      </a:lnTo>
                      <a:lnTo>
                        <a:pt x="34" y="50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5" y="25"/>
                      </a:lnTo>
                      <a:lnTo>
                        <a:pt x="61" y="17"/>
                      </a:lnTo>
                      <a:lnTo>
                        <a:pt x="68" y="7"/>
                      </a:lnTo>
                      <a:lnTo>
                        <a:pt x="69" y="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4" name="Freeform 91"/>
                <p:cNvSpPr>
                  <a:spLocks/>
                </p:cNvSpPr>
                <p:nvPr/>
              </p:nvSpPr>
              <p:spPr bwMode="auto">
                <a:xfrm>
                  <a:off x="1831" y="2290"/>
                  <a:ext cx="197" cy="226"/>
                </a:xfrm>
                <a:custGeom>
                  <a:avLst/>
                  <a:gdLst>
                    <a:gd name="T0" fmla="*/ 185 w 197"/>
                    <a:gd name="T1" fmla="*/ 0 h 226"/>
                    <a:gd name="T2" fmla="*/ 167 w 197"/>
                    <a:gd name="T3" fmla="*/ 21 h 226"/>
                    <a:gd name="T4" fmla="*/ 144 w 197"/>
                    <a:gd name="T5" fmla="*/ 46 h 226"/>
                    <a:gd name="T6" fmla="*/ 118 w 197"/>
                    <a:gd name="T7" fmla="*/ 76 h 226"/>
                    <a:gd name="T8" fmla="*/ 88 w 197"/>
                    <a:gd name="T9" fmla="*/ 109 h 226"/>
                    <a:gd name="T10" fmla="*/ 61 w 197"/>
                    <a:gd name="T11" fmla="*/ 140 h 226"/>
                    <a:gd name="T12" fmla="*/ 36 w 197"/>
                    <a:gd name="T13" fmla="*/ 171 h 226"/>
                    <a:gd name="T14" fmla="*/ 16 w 197"/>
                    <a:gd name="T15" fmla="*/ 197 h 226"/>
                    <a:gd name="T16" fmla="*/ 0 w 197"/>
                    <a:gd name="T17" fmla="*/ 219 h 226"/>
                    <a:gd name="T18" fmla="*/ 15 w 197"/>
                    <a:gd name="T19" fmla="*/ 226 h 226"/>
                    <a:gd name="T20" fmla="*/ 28 w 197"/>
                    <a:gd name="T21" fmla="*/ 207 h 226"/>
                    <a:gd name="T22" fmla="*/ 49 w 197"/>
                    <a:gd name="T23" fmla="*/ 180 h 226"/>
                    <a:gd name="T24" fmla="*/ 73 w 197"/>
                    <a:gd name="T25" fmla="*/ 150 h 226"/>
                    <a:gd name="T26" fmla="*/ 101 w 197"/>
                    <a:gd name="T27" fmla="*/ 119 h 226"/>
                    <a:gd name="T28" fmla="*/ 130 w 197"/>
                    <a:gd name="T29" fmla="*/ 86 h 226"/>
                    <a:gd name="T30" fmla="*/ 156 w 197"/>
                    <a:gd name="T31" fmla="*/ 56 h 226"/>
                    <a:gd name="T32" fmla="*/ 179 w 197"/>
                    <a:gd name="T33" fmla="*/ 30 h 226"/>
                    <a:gd name="T34" fmla="*/ 197 w 197"/>
                    <a:gd name="T35" fmla="*/ 10 h 226"/>
                    <a:gd name="T36" fmla="*/ 185 w 197"/>
                    <a:gd name="T37" fmla="*/ 0 h 22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7"/>
                    <a:gd name="T58" fmla="*/ 0 h 226"/>
                    <a:gd name="T59" fmla="*/ 197 w 197"/>
                    <a:gd name="T60" fmla="*/ 226 h 22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7" h="226">
                      <a:moveTo>
                        <a:pt x="185" y="0"/>
                      </a:moveTo>
                      <a:lnTo>
                        <a:pt x="167" y="21"/>
                      </a:lnTo>
                      <a:lnTo>
                        <a:pt x="144" y="46"/>
                      </a:lnTo>
                      <a:lnTo>
                        <a:pt x="118" y="76"/>
                      </a:lnTo>
                      <a:lnTo>
                        <a:pt x="88" y="109"/>
                      </a:lnTo>
                      <a:lnTo>
                        <a:pt x="61" y="140"/>
                      </a:lnTo>
                      <a:lnTo>
                        <a:pt x="36" y="171"/>
                      </a:lnTo>
                      <a:lnTo>
                        <a:pt x="16" y="197"/>
                      </a:lnTo>
                      <a:lnTo>
                        <a:pt x="0" y="219"/>
                      </a:lnTo>
                      <a:lnTo>
                        <a:pt x="15" y="226"/>
                      </a:lnTo>
                      <a:lnTo>
                        <a:pt x="28" y="207"/>
                      </a:lnTo>
                      <a:lnTo>
                        <a:pt x="49" y="180"/>
                      </a:lnTo>
                      <a:lnTo>
                        <a:pt x="73" y="150"/>
                      </a:lnTo>
                      <a:lnTo>
                        <a:pt x="101" y="119"/>
                      </a:lnTo>
                      <a:lnTo>
                        <a:pt x="130" y="86"/>
                      </a:lnTo>
                      <a:lnTo>
                        <a:pt x="156" y="56"/>
                      </a:lnTo>
                      <a:lnTo>
                        <a:pt x="179" y="30"/>
                      </a:lnTo>
                      <a:lnTo>
                        <a:pt x="197" y="1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5" name="Freeform 92"/>
                <p:cNvSpPr>
                  <a:spLocks/>
                </p:cNvSpPr>
                <p:nvPr/>
              </p:nvSpPr>
              <p:spPr bwMode="auto">
                <a:xfrm>
                  <a:off x="2016" y="2288"/>
                  <a:ext cx="14" cy="12"/>
                </a:xfrm>
                <a:custGeom>
                  <a:avLst/>
                  <a:gdLst>
                    <a:gd name="T0" fmla="*/ 12 w 14"/>
                    <a:gd name="T1" fmla="*/ 12 h 12"/>
                    <a:gd name="T2" fmla="*/ 14 w 14"/>
                    <a:gd name="T3" fmla="*/ 6 h 12"/>
                    <a:gd name="T4" fmla="*/ 11 w 14"/>
                    <a:gd name="T5" fmla="*/ 1 h 12"/>
                    <a:gd name="T6" fmla="*/ 5 w 14"/>
                    <a:gd name="T7" fmla="*/ 0 h 12"/>
                    <a:gd name="T8" fmla="*/ 0 w 14"/>
                    <a:gd name="T9" fmla="*/ 2 h 12"/>
                    <a:gd name="T10" fmla="*/ 12 w 14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12"/>
                    <a:gd name="T20" fmla="*/ 14 w 14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12">
                      <a:moveTo>
                        <a:pt x="12" y="12"/>
                      </a:moveTo>
                      <a:lnTo>
                        <a:pt x="14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6" name="Freeform 93"/>
                <p:cNvSpPr>
                  <a:spLocks/>
                </p:cNvSpPr>
                <p:nvPr/>
              </p:nvSpPr>
              <p:spPr bwMode="auto">
                <a:xfrm>
                  <a:off x="1467" y="2508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5 w 17"/>
                    <a:gd name="T3" fmla="*/ 2 h 8"/>
                    <a:gd name="T4" fmla="*/ 9 w 17"/>
                    <a:gd name="T5" fmla="*/ 0 h 8"/>
                    <a:gd name="T6" fmla="*/ 3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7" name="Freeform 94"/>
                <p:cNvSpPr>
                  <a:spLocks/>
                </p:cNvSpPr>
                <p:nvPr/>
              </p:nvSpPr>
              <p:spPr bwMode="auto">
                <a:xfrm>
                  <a:off x="1467" y="2516"/>
                  <a:ext cx="18" cy="23"/>
                </a:xfrm>
                <a:custGeom>
                  <a:avLst/>
                  <a:gdLst>
                    <a:gd name="T0" fmla="*/ 14 w 18"/>
                    <a:gd name="T1" fmla="*/ 6 h 23"/>
                    <a:gd name="T2" fmla="*/ 14 w 18"/>
                    <a:gd name="T3" fmla="*/ 6 h 23"/>
                    <a:gd name="T4" fmla="*/ 18 w 18"/>
                    <a:gd name="T5" fmla="*/ 10 h 23"/>
                    <a:gd name="T6" fmla="*/ 17 w 18"/>
                    <a:gd name="T7" fmla="*/ 7 h 23"/>
                    <a:gd name="T8" fmla="*/ 16 w 18"/>
                    <a:gd name="T9" fmla="*/ 5 h 23"/>
                    <a:gd name="T10" fmla="*/ 17 w 18"/>
                    <a:gd name="T11" fmla="*/ 0 h 23"/>
                    <a:gd name="T12" fmla="*/ 0 w 18"/>
                    <a:gd name="T13" fmla="*/ 0 h 23"/>
                    <a:gd name="T14" fmla="*/ 1 w 18"/>
                    <a:gd name="T15" fmla="*/ 5 h 23"/>
                    <a:gd name="T16" fmla="*/ 3 w 18"/>
                    <a:gd name="T17" fmla="*/ 10 h 23"/>
                    <a:gd name="T18" fmla="*/ 4 w 18"/>
                    <a:gd name="T19" fmla="*/ 17 h 23"/>
                    <a:gd name="T20" fmla="*/ 14 w 18"/>
                    <a:gd name="T21" fmla="*/ 23 h 23"/>
                    <a:gd name="T22" fmla="*/ 14 w 18"/>
                    <a:gd name="T23" fmla="*/ 23 h 23"/>
                    <a:gd name="T24" fmla="*/ 14 w 18"/>
                    <a:gd name="T25" fmla="*/ 6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3"/>
                    <a:gd name="T41" fmla="*/ 18 w 18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3">
                      <a:moveTo>
                        <a:pt x="14" y="6"/>
                      </a:moveTo>
                      <a:lnTo>
                        <a:pt x="14" y="6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4" y="17"/>
                      </a:lnTo>
                      <a:lnTo>
                        <a:pt x="14" y="23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8" name="Freeform 95"/>
                <p:cNvSpPr>
                  <a:spLocks/>
                </p:cNvSpPr>
                <p:nvPr/>
              </p:nvSpPr>
              <p:spPr bwMode="auto">
                <a:xfrm>
                  <a:off x="1481" y="2521"/>
                  <a:ext cx="54" cy="22"/>
                </a:xfrm>
                <a:custGeom>
                  <a:avLst/>
                  <a:gdLst>
                    <a:gd name="T0" fmla="*/ 41 w 54"/>
                    <a:gd name="T1" fmla="*/ 0 h 22"/>
                    <a:gd name="T2" fmla="*/ 39 w 54"/>
                    <a:gd name="T3" fmla="*/ 2 h 22"/>
                    <a:gd name="T4" fmla="*/ 39 w 54"/>
                    <a:gd name="T5" fmla="*/ 5 h 22"/>
                    <a:gd name="T6" fmla="*/ 37 w 54"/>
                    <a:gd name="T7" fmla="*/ 5 h 22"/>
                    <a:gd name="T8" fmla="*/ 35 w 54"/>
                    <a:gd name="T9" fmla="*/ 5 h 22"/>
                    <a:gd name="T10" fmla="*/ 29 w 54"/>
                    <a:gd name="T11" fmla="*/ 5 h 22"/>
                    <a:gd name="T12" fmla="*/ 21 w 54"/>
                    <a:gd name="T13" fmla="*/ 5 h 22"/>
                    <a:gd name="T14" fmla="*/ 15 w 54"/>
                    <a:gd name="T15" fmla="*/ 4 h 22"/>
                    <a:gd name="T16" fmla="*/ 7 w 54"/>
                    <a:gd name="T17" fmla="*/ 2 h 22"/>
                    <a:gd name="T18" fmla="*/ 0 w 54"/>
                    <a:gd name="T19" fmla="*/ 1 h 22"/>
                    <a:gd name="T20" fmla="*/ 0 w 54"/>
                    <a:gd name="T21" fmla="*/ 18 h 22"/>
                    <a:gd name="T22" fmla="*/ 7 w 54"/>
                    <a:gd name="T23" fmla="*/ 17 h 22"/>
                    <a:gd name="T24" fmla="*/ 13 w 54"/>
                    <a:gd name="T25" fmla="*/ 18 h 22"/>
                    <a:gd name="T26" fmla="*/ 21 w 54"/>
                    <a:gd name="T27" fmla="*/ 19 h 22"/>
                    <a:gd name="T28" fmla="*/ 29 w 54"/>
                    <a:gd name="T29" fmla="*/ 19 h 22"/>
                    <a:gd name="T30" fmla="*/ 35 w 54"/>
                    <a:gd name="T31" fmla="*/ 22 h 22"/>
                    <a:gd name="T32" fmla="*/ 42 w 54"/>
                    <a:gd name="T33" fmla="*/ 19 h 22"/>
                    <a:gd name="T34" fmla="*/ 49 w 54"/>
                    <a:gd name="T35" fmla="*/ 15 h 22"/>
                    <a:gd name="T36" fmla="*/ 54 w 54"/>
                    <a:gd name="T37" fmla="*/ 7 h 22"/>
                    <a:gd name="T38" fmla="*/ 53 w 54"/>
                    <a:gd name="T39" fmla="*/ 10 h 22"/>
                    <a:gd name="T40" fmla="*/ 41 w 54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2"/>
                    <a:gd name="T65" fmla="*/ 54 w 54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2">
                      <a:moveTo>
                        <a:pt x="41" y="0"/>
                      </a:moveTo>
                      <a:lnTo>
                        <a:pt x="39" y="2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1" y="5"/>
                      </a:lnTo>
                      <a:lnTo>
                        <a:pt x="15" y="4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1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49" y="15"/>
                      </a:lnTo>
                      <a:lnTo>
                        <a:pt x="54" y="7"/>
                      </a:lnTo>
                      <a:lnTo>
                        <a:pt x="53" y="1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9" name="Freeform 96"/>
                <p:cNvSpPr>
                  <a:spLocks/>
                </p:cNvSpPr>
                <p:nvPr/>
              </p:nvSpPr>
              <p:spPr bwMode="auto">
                <a:xfrm>
                  <a:off x="1507" y="2462"/>
                  <a:ext cx="35" cy="69"/>
                </a:xfrm>
                <a:custGeom>
                  <a:avLst/>
                  <a:gdLst>
                    <a:gd name="T0" fmla="*/ 1 w 35"/>
                    <a:gd name="T1" fmla="*/ 14 h 69"/>
                    <a:gd name="T2" fmla="*/ 0 w 35"/>
                    <a:gd name="T3" fmla="*/ 14 h 69"/>
                    <a:gd name="T4" fmla="*/ 15 w 35"/>
                    <a:gd name="T5" fmla="*/ 23 h 69"/>
                    <a:gd name="T6" fmla="*/ 21 w 35"/>
                    <a:gd name="T7" fmla="*/ 34 h 69"/>
                    <a:gd name="T8" fmla="*/ 21 w 35"/>
                    <a:gd name="T9" fmla="*/ 47 h 69"/>
                    <a:gd name="T10" fmla="*/ 15 w 35"/>
                    <a:gd name="T11" fmla="*/ 59 h 69"/>
                    <a:gd name="T12" fmla="*/ 27 w 35"/>
                    <a:gd name="T13" fmla="*/ 69 h 69"/>
                    <a:gd name="T14" fmla="*/ 35 w 35"/>
                    <a:gd name="T15" fmla="*/ 49 h 69"/>
                    <a:gd name="T16" fmla="*/ 35 w 35"/>
                    <a:gd name="T17" fmla="*/ 31 h 69"/>
                    <a:gd name="T18" fmla="*/ 24 w 35"/>
                    <a:gd name="T19" fmla="*/ 13 h 69"/>
                    <a:gd name="T20" fmla="*/ 5 w 35"/>
                    <a:gd name="T21" fmla="*/ 0 h 69"/>
                    <a:gd name="T22" fmla="*/ 4 w 35"/>
                    <a:gd name="T23" fmla="*/ 0 h 69"/>
                    <a:gd name="T24" fmla="*/ 1 w 35"/>
                    <a:gd name="T25" fmla="*/ 14 h 6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9"/>
                    <a:gd name="T41" fmla="*/ 35 w 35"/>
                    <a:gd name="T42" fmla="*/ 69 h 6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9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4"/>
                      </a:lnTo>
                      <a:lnTo>
                        <a:pt x="21" y="47"/>
                      </a:lnTo>
                      <a:lnTo>
                        <a:pt x="15" y="59"/>
                      </a:lnTo>
                      <a:lnTo>
                        <a:pt x="27" y="69"/>
                      </a:lnTo>
                      <a:lnTo>
                        <a:pt x="35" y="49"/>
                      </a:lnTo>
                      <a:lnTo>
                        <a:pt x="35" y="31"/>
                      </a:lnTo>
                      <a:lnTo>
                        <a:pt x="24" y="1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0" name="Freeform 97"/>
                <p:cNvSpPr>
                  <a:spLocks/>
                </p:cNvSpPr>
                <p:nvPr/>
              </p:nvSpPr>
              <p:spPr bwMode="auto">
                <a:xfrm>
                  <a:off x="1441" y="2461"/>
                  <a:ext cx="70" cy="35"/>
                </a:xfrm>
                <a:custGeom>
                  <a:avLst/>
                  <a:gdLst>
                    <a:gd name="T0" fmla="*/ 14 w 70"/>
                    <a:gd name="T1" fmla="*/ 33 h 35"/>
                    <a:gd name="T2" fmla="*/ 14 w 70"/>
                    <a:gd name="T3" fmla="*/ 35 h 35"/>
                    <a:gd name="T4" fmla="*/ 18 w 70"/>
                    <a:gd name="T5" fmla="*/ 29 h 35"/>
                    <a:gd name="T6" fmla="*/ 23 w 70"/>
                    <a:gd name="T7" fmla="*/ 24 h 35"/>
                    <a:gd name="T8" fmla="*/ 27 w 70"/>
                    <a:gd name="T9" fmla="*/ 20 h 35"/>
                    <a:gd name="T10" fmla="*/ 33 w 70"/>
                    <a:gd name="T11" fmla="*/ 17 h 35"/>
                    <a:gd name="T12" fmla="*/ 41 w 70"/>
                    <a:gd name="T13" fmla="*/ 15 h 35"/>
                    <a:gd name="T14" fmla="*/ 50 w 70"/>
                    <a:gd name="T15" fmla="*/ 14 h 35"/>
                    <a:gd name="T16" fmla="*/ 59 w 70"/>
                    <a:gd name="T17" fmla="*/ 14 h 35"/>
                    <a:gd name="T18" fmla="*/ 67 w 70"/>
                    <a:gd name="T19" fmla="*/ 15 h 35"/>
                    <a:gd name="T20" fmla="*/ 70 w 70"/>
                    <a:gd name="T21" fmla="*/ 1 h 35"/>
                    <a:gd name="T22" fmla="*/ 59 w 70"/>
                    <a:gd name="T23" fmla="*/ 0 h 35"/>
                    <a:gd name="T24" fmla="*/ 50 w 70"/>
                    <a:gd name="T25" fmla="*/ 0 h 35"/>
                    <a:gd name="T26" fmla="*/ 41 w 70"/>
                    <a:gd name="T27" fmla="*/ 1 h 35"/>
                    <a:gd name="T28" fmla="*/ 31 w 70"/>
                    <a:gd name="T29" fmla="*/ 2 h 35"/>
                    <a:gd name="T30" fmla="*/ 20 w 70"/>
                    <a:gd name="T31" fmla="*/ 6 h 35"/>
                    <a:gd name="T32" fmla="*/ 13 w 70"/>
                    <a:gd name="T33" fmla="*/ 12 h 35"/>
                    <a:gd name="T34" fmla="*/ 6 w 70"/>
                    <a:gd name="T35" fmla="*/ 19 h 35"/>
                    <a:gd name="T36" fmla="*/ 0 w 70"/>
                    <a:gd name="T37" fmla="*/ 30 h 35"/>
                    <a:gd name="T38" fmla="*/ 0 w 70"/>
                    <a:gd name="T39" fmla="*/ 31 h 35"/>
                    <a:gd name="T40" fmla="*/ 14 w 70"/>
                    <a:gd name="T41" fmla="*/ 33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3"/>
                      </a:moveTo>
                      <a:lnTo>
                        <a:pt x="14" y="35"/>
                      </a:lnTo>
                      <a:lnTo>
                        <a:pt x="18" y="29"/>
                      </a:lnTo>
                      <a:lnTo>
                        <a:pt x="23" y="24"/>
                      </a:lnTo>
                      <a:lnTo>
                        <a:pt x="27" y="20"/>
                      </a:lnTo>
                      <a:lnTo>
                        <a:pt x="33" y="17"/>
                      </a:lnTo>
                      <a:lnTo>
                        <a:pt x="41" y="15"/>
                      </a:lnTo>
                      <a:lnTo>
                        <a:pt x="50" y="14"/>
                      </a:lnTo>
                      <a:lnTo>
                        <a:pt x="59" y="14"/>
                      </a:lnTo>
                      <a:lnTo>
                        <a:pt x="67" y="15"/>
                      </a:lnTo>
                      <a:lnTo>
                        <a:pt x="70" y="1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1" y="1"/>
                      </a:lnTo>
                      <a:lnTo>
                        <a:pt x="31" y="2"/>
                      </a:lnTo>
                      <a:lnTo>
                        <a:pt x="20" y="6"/>
                      </a:lnTo>
                      <a:lnTo>
                        <a:pt x="13" y="12"/>
                      </a:lnTo>
                      <a:lnTo>
                        <a:pt x="6" y="19"/>
                      </a:lnTo>
                      <a:lnTo>
                        <a:pt x="0" y="30"/>
                      </a:lnTo>
                      <a:lnTo>
                        <a:pt x="0" y="31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1" name="Freeform 98"/>
                <p:cNvSpPr>
                  <a:spLocks/>
                </p:cNvSpPr>
                <p:nvPr/>
              </p:nvSpPr>
              <p:spPr bwMode="auto">
                <a:xfrm>
                  <a:off x="1436" y="2492"/>
                  <a:ext cx="57" cy="108"/>
                </a:xfrm>
                <a:custGeom>
                  <a:avLst/>
                  <a:gdLst>
                    <a:gd name="T0" fmla="*/ 55 w 57"/>
                    <a:gd name="T1" fmla="*/ 93 h 108"/>
                    <a:gd name="T2" fmla="*/ 57 w 57"/>
                    <a:gd name="T3" fmla="*/ 93 h 108"/>
                    <a:gd name="T4" fmla="*/ 43 w 57"/>
                    <a:gd name="T5" fmla="*/ 87 h 108"/>
                    <a:gd name="T6" fmla="*/ 34 w 57"/>
                    <a:gd name="T7" fmla="*/ 79 h 108"/>
                    <a:gd name="T8" fmla="*/ 25 w 57"/>
                    <a:gd name="T9" fmla="*/ 69 h 108"/>
                    <a:gd name="T10" fmla="*/ 20 w 57"/>
                    <a:gd name="T11" fmla="*/ 57 h 108"/>
                    <a:gd name="T12" fmla="*/ 17 w 57"/>
                    <a:gd name="T13" fmla="*/ 44 h 108"/>
                    <a:gd name="T14" fmla="*/ 17 w 57"/>
                    <a:gd name="T15" fmla="*/ 30 h 108"/>
                    <a:gd name="T16" fmla="*/ 17 w 57"/>
                    <a:gd name="T17" fmla="*/ 16 h 108"/>
                    <a:gd name="T18" fmla="*/ 19 w 57"/>
                    <a:gd name="T19" fmla="*/ 2 h 108"/>
                    <a:gd name="T20" fmla="*/ 5 w 57"/>
                    <a:gd name="T21" fmla="*/ 0 h 108"/>
                    <a:gd name="T22" fmla="*/ 2 w 57"/>
                    <a:gd name="T23" fmla="*/ 16 h 108"/>
                    <a:gd name="T24" fmla="*/ 0 w 57"/>
                    <a:gd name="T25" fmla="*/ 30 h 108"/>
                    <a:gd name="T26" fmla="*/ 2 w 57"/>
                    <a:gd name="T27" fmla="*/ 46 h 108"/>
                    <a:gd name="T28" fmla="*/ 6 w 57"/>
                    <a:gd name="T29" fmla="*/ 62 h 108"/>
                    <a:gd name="T30" fmla="*/ 13 w 57"/>
                    <a:gd name="T31" fmla="*/ 76 h 108"/>
                    <a:gd name="T32" fmla="*/ 24 w 57"/>
                    <a:gd name="T33" fmla="*/ 88 h 108"/>
                    <a:gd name="T34" fmla="*/ 36 w 57"/>
                    <a:gd name="T35" fmla="*/ 99 h 108"/>
                    <a:gd name="T36" fmla="*/ 52 w 57"/>
                    <a:gd name="T37" fmla="*/ 108 h 108"/>
                    <a:gd name="T38" fmla="*/ 53 w 57"/>
                    <a:gd name="T39" fmla="*/ 108 h 108"/>
                    <a:gd name="T40" fmla="*/ 55 w 57"/>
                    <a:gd name="T41" fmla="*/ 93 h 10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08"/>
                    <a:gd name="T65" fmla="*/ 57 w 57"/>
                    <a:gd name="T66" fmla="*/ 108 h 10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08">
                      <a:moveTo>
                        <a:pt x="55" y="93"/>
                      </a:moveTo>
                      <a:lnTo>
                        <a:pt x="57" y="93"/>
                      </a:lnTo>
                      <a:lnTo>
                        <a:pt x="43" y="87"/>
                      </a:lnTo>
                      <a:lnTo>
                        <a:pt x="34" y="79"/>
                      </a:lnTo>
                      <a:lnTo>
                        <a:pt x="25" y="69"/>
                      </a:lnTo>
                      <a:lnTo>
                        <a:pt x="20" y="57"/>
                      </a:lnTo>
                      <a:lnTo>
                        <a:pt x="17" y="44"/>
                      </a:lnTo>
                      <a:lnTo>
                        <a:pt x="17" y="30"/>
                      </a:lnTo>
                      <a:lnTo>
                        <a:pt x="17" y="16"/>
                      </a:lnTo>
                      <a:lnTo>
                        <a:pt x="19" y="2"/>
                      </a:lnTo>
                      <a:lnTo>
                        <a:pt x="5" y="0"/>
                      </a:lnTo>
                      <a:lnTo>
                        <a:pt x="2" y="16"/>
                      </a:lnTo>
                      <a:lnTo>
                        <a:pt x="0" y="30"/>
                      </a:lnTo>
                      <a:lnTo>
                        <a:pt x="2" y="46"/>
                      </a:lnTo>
                      <a:lnTo>
                        <a:pt x="6" y="62"/>
                      </a:lnTo>
                      <a:lnTo>
                        <a:pt x="13" y="76"/>
                      </a:lnTo>
                      <a:lnTo>
                        <a:pt x="24" y="88"/>
                      </a:lnTo>
                      <a:lnTo>
                        <a:pt x="36" y="99"/>
                      </a:lnTo>
                      <a:lnTo>
                        <a:pt x="52" y="108"/>
                      </a:lnTo>
                      <a:lnTo>
                        <a:pt x="53" y="108"/>
                      </a:lnTo>
                      <a:lnTo>
                        <a:pt x="55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2" name="Freeform 99"/>
                <p:cNvSpPr>
                  <a:spLocks/>
                </p:cNvSpPr>
                <p:nvPr/>
              </p:nvSpPr>
              <p:spPr bwMode="auto">
                <a:xfrm>
                  <a:off x="1489" y="2585"/>
                  <a:ext cx="47" cy="18"/>
                </a:xfrm>
                <a:custGeom>
                  <a:avLst/>
                  <a:gdLst>
                    <a:gd name="T0" fmla="*/ 40 w 47"/>
                    <a:gd name="T1" fmla="*/ 0 h 18"/>
                    <a:gd name="T2" fmla="*/ 42 w 47"/>
                    <a:gd name="T3" fmla="*/ 0 h 18"/>
                    <a:gd name="T4" fmla="*/ 37 w 47"/>
                    <a:gd name="T5" fmla="*/ 1 h 18"/>
                    <a:gd name="T6" fmla="*/ 33 w 47"/>
                    <a:gd name="T7" fmla="*/ 3 h 18"/>
                    <a:gd name="T8" fmla="*/ 28 w 47"/>
                    <a:gd name="T9" fmla="*/ 1 h 18"/>
                    <a:gd name="T10" fmla="*/ 23 w 47"/>
                    <a:gd name="T11" fmla="*/ 1 h 18"/>
                    <a:gd name="T12" fmla="*/ 17 w 47"/>
                    <a:gd name="T13" fmla="*/ 1 h 18"/>
                    <a:gd name="T14" fmla="*/ 12 w 47"/>
                    <a:gd name="T15" fmla="*/ 3 h 18"/>
                    <a:gd name="T16" fmla="*/ 7 w 47"/>
                    <a:gd name="T17" fmla="*/ 1 h 18"/>
                    <a:gd name="T18" fmla="*/ 2 w 47"/>
                    <a:gd name="T19" fmla="*/ 0 h 18"/>
                    <a:gd name="T20" fmla="*/ 0 w 47"/>
                    <a:gd name="T21" fmla="*/ 15 h 18"/>
                    <a:gd name="T22" fmla="*/ 5 w 47"/>
                    <a:gd name="T23" fmla="*/ 16 h 18"/>
                    <a:gd name="T24" fmla="*/ 12 w 47"/>
                    <a:gd name="T25" fmla="*/ 17 h 18"/>
                    <a:gd name="T26" fmla="*/ 17 w 47"/>
                    <a:gd name="T27" fmla="*/ 18 h 18"/>
                    <a:gd name="T28" fmla="*/ 23 w 47"/>
                    <a:gd name="T29" fmla="*/ 18 h 18"/>
                    <a:gd name="T30" fmla="*/ 28 w 47"/>
                    <a:gd name="T31" fmla="*/ 18 h 18"/>
                    <a:gd name="T32" fmla="*/ 33 w 47"/>
                    <a:gd name="T33" fmla="*/ 17 h 18"/>
                    <a:gd name="T34" fmla="*/ 40 w 47"/>
                    <a:gd name="T35" fmla="*/ 16 h 18"/>
                    <a:gd name="T36" fmla="*/ 45 w 47"/>
                    <a:gd name="T37" fmla="*/ 15 h 18"/>
                    <a:gd name="T38" fmla="*/ 47 w 47"/>
                    <a:gd name="T39" fmla="*/ 15 h 18"/>
                    <a:gd name="T40" fmla="*/ 40 w 47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18"/>
                    <a:gd name="T65" fmla="*/ 47 w 47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18">
                      <a:moveTo>
                        <a:pt x="40" y="0"/>
                      </a:move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3" y="3"/>
                      </a:lnTo>
                      <a:lnTo>
                        <a:pt x="28" y="1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2" y="17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7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3" name="Freeform 100"/>
                <p:cNvSpPr>
                  <a:spLocks/>
                </p:cNvSpPr>
                <p:nvPr/>
              </p:nvSpPr>
              <p:spPr bwMode="auto">
                <a:xfrm>
                  <a:off x="1529" y="2516"/>
                  <a:ext cx="109" cy="84"/>
                </a:xfrm>
                <a:custGeom>
                  <a:avLst/>
                  <a:gdLst>
                    <a:gd name="T0" fmla="*/ 97 w 109"/>
                    <a:gd name="T1" fmla="*/ 0 h 84"/>
                    <a:gd name="T2" fmla="*/ 98 w 109"/>
                    <a:gd name="T3" fmla="*/ 0 h 84"/>
                    <a:gd name="T4" fmla="*/ 87 w 109"/>
                    <a:gd name="T5" fmla="*/ 10 h 84"/>
                    <a:gd name="T6" fmla="*/ 75 w 109"/>
                    <a:gd name="T7" fmla="*/ 20 h 84"/>
                    <a:gd name="T8" fmla="*/ 64 w 109"/>
                    <a:gd name="T9" fmla="*/ 29 h 84"/>
                    <a:gd name="T10" fmla="*/ 52 w 109"/>
                    <a:gd name="T11" fmla="*/ 38 h 84"/>
                    <a:gd name="T12" fmla="*/ 40 w 109"/>
                    <a:gd name="T13" fmla="*/ 47 h 84"/>
                    <a:gd name="T14" fmla="*/ 28 w 109"/>
                    <a:gd name="T15" fmla="*/ 53 h 84"/>
                    <a:gd name="T16" fmla="*/ 13 w 109"/>
                    <a:gd name="T17" fmla="*/ 62 h 84"/>
                    <a:gd name="T18" fmla="*/ 0 w 109"/>
                    <a:gd name="T19" fmla="*/ 69 h 84"/>
                    <a:gd name="T20" fmla="*/ 7 w 109"/>
                    <a:gd name="T21" fmla="*/ 84 h 84"/>
                    <a:gd name="T22" fmla="*/ 20 w 109"/>
                    <a:gd name="T23" fmla="*/ 76 h 84"/>
                    <a:gd name="T24" fmla="*/ 35 w 109"/>
                    <a:gd name="T25" fmla="*/ 68 h 84"/>
                    <a:gd name="T26" fmla="*/ 47 w 109"/>
                    <a:gd name="T27" fmla="*/ 59 h 84"/>
                    <a:gd name="T28" fmla="*/ 62 w 109"/>
                    <a:gd name="T29" fmla="*/ 50 h 84"/>
                    <a:gd name="T30" fmla="*/ 74 w 109"/>
                    <a:gd name="T31" fmla="*/ 41 h 84"/>
                    <a:gd name="T32" fmla="*/ 85 w 109"/>
                    <a:gd name="T33" fmla="*/ 32 h 84"/>
                    <a:gd name="T34" fmla="*/ 97 w 109"/>
                    <a:gd name="T35" fmla="*/ 22 h 84"/>
                    <a:gd name="T36" fmla="*/ 108 w 109"/>
                    <a:gd name="T37" fmla="*/ 10 h 84"/>
                    <a:gd name="T38" fmla="*/ 109 w 109"/>
                    <a:gd name="T39" fmla="*/ 10 h 84"/>
                    <a:gd name="T40" fmla="*/ 97 w 10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4"/>
                    <a:gd name="T65" fmla="*/ 109 w 10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4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87" y="10"/>
                      </a:lnTo>
                      <a:lnTo>
                        <a:pt x="75" y="20"/>
                      </a:lnTo>
                      <a:lnTo>
                        <a:pt x="64" y="29"/>
                      </a:lnTo>
                      <a:lnTo>
                        <a:pt x="52" y="38"/>
                      </a:lnTo>
                      <a:lnTo>
                        <a:pt x="40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4"/>
                      </a:lnTo>
                      <a:lnTo>
                        <a:pt x="20" y="76"/>
                      </a:lnTo>
                      <a:lnTo>
                        <a:pt x="35" y="68"/>
                      </a:lnTo>
                      <a:lnTo>
                        <a:pt x="47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5" y="32"/>
                      </a:lnTo>
                      <a:lnTo>
                        <a:pt x="97" y="22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4" name="Freeform 101"/>
                <p:cNvSpPr>
                  <a:spLocks/>
                </p:cNvSpPr>
                <p:nvPr/>
              </p:nvSpPr>
              <p:spPr bwMode="auto">
                <a:xfrm>
                  <a:off x="1626" y="2289"/>
                  <a:ext cx="244" cy="237"/>
                </a:xfrm>
                <a:custGeom>
                  <a:avLst/>
                  <a:gdLst>
                    <a:gd name="T0" fmla="*/ 229 w 244"/>
                    <a:gd name="T1" fmla="*/ 0 h 237"/>
                    <a:gd name="T2" fmla="*/ 222 w 244"/>
                    <a:gd name="T3" fmla="*/ 13 h 237"/>
                    <a:gd name="T4" fmla="*/ 212 w 244"/>
                    <a:gd name="T5" fmla="*/ 25 h 237"/>
                    <a:gd name="T6" fmla="*/ 199 w 244"/>
                    <a:gd name="T7" fmla="*/ 40 h 237"/>
                    <a:gd name="T8" fmla="*/ 186 w 244"/>
                    <a:gd name="T9" fmla="*/ 54 h 237"/>
                    <a:gd name="T10" fmla="*/ 171 w 244"/>
                    <a:gd name="T11" fmla="*/ 70 h 237"/>
                    <a:gd name="T12" fmla="*/ 156 w 244"/>
                    <a:gd name="T13" fmla="*/ 85 h 237"/>
                    <a:gd name="T14" fmla="*/ 139 w 244"/>
                    <a:gd name="T15" fmla="*/ 100 h 237"/>
                    <a:gd name="T16" fmla="*/ 122 w 244"/>
                    <a:gd name="T17" fmla="*/ 116 h 237"/>
                    <a:gd name="T18" fmla="*/ 104 w 244"/>
                    <a:gd name="T19" fmla="*/ 132 h 237"/>
                    <a:gd name="T20" fmla="*/ 87 w 244"/>
                    <a:gd name="T21" fmla="*/ 146 h 237"/>
                    <a:gd name="T22" fmla="*/ 70 w 244"/>
                    <a:gd name="T23" fmla="*/ 162 h 237"/>
                    <a:gd name="T24" fmla="*/ 53 w 244"/>
                    <a:gd name="T25" fmla="*/ 176 h 237"/>
                    <a:gd name="T26" fmla="*/ 38 w 244"/>
                    <a:gd name="T27" fmla="*/ 190 h 237"/>
                    <a:gd name="T28" fmla="*/ 24 w 244"/>
                    <a:gd name="T29" fmla="*/ 203 h 237"/>
                    <a:gd name="T30" fmla="*/ 12 w 244"/>
                    <a:gd name="T31" fmla="*/ 216 h 237"/>
                    <a:gd name="T32" fmla="*/ 0 w 244"/>
                    <a:gd name="T33" fmla="*/ 227 h 237"/>
                    <a:gd name="T34" fmla="*/ 12 w 244"/>
                    <a:gd name="T35" fmla="*/ 237 h 237"/>
                    <a:gd name="T36" fmla="*/ 21 w 244"/>
                    <a:gd name="T37" fmla="*/ 226 h 237"/>
                    <a:gd name="T38" fmla="*/ 34 w 244"/>
                    <a:gd name="T39" fmla="*/ 215 h 237"/>
                    <a:gd name="T40" fmla="*/ 48 w 244"/>
                    <a:gd name="T41" fmla="*/ 202 h 237"/>
                    <a:gd name="T42" fmla="*/ 63 w 244"/>
                    <a:gd name="T43" fmla="*/ 189 h 237"/>
                    <a:gd name="T44" fmla="*/ 79 w 244"/>
                    <a:gd name="T45" fmla="*/ 174 h 237"/>
                    <a:gd name="T46" fmla="*/ 96 w 244"/>
                    <a:gd name="T47" fmla="*/ 158 h 237"/>
                    <a:gd name="T48" fmla="*/ 113 w 244"/>
                    <a:gd name="T49" fmla="*/ 144 h 237"/>
                    <a:gd name="T50" fmla="*/ 131 w 244"/>
                    <a:gd name="T51" fmla="*/ 128 h 237"/>
                    <a:gd name="T52" fmla="*/ 148 w 244"/>
                    <a:gd name="T53" fmla="*/ 112 h 237"/>
                    <a:gd name="T54" fmla="*/ 165 w 244"/>
                    <a:gd name="T55" fmla="*/ 97 h 237"/>
                    <a:gd name="T56" fmla="*/ 181 w 244"/>
                    <a:gd name="T57" fmla="*/ 80 h 237"/>
                    <a:gd name="T58" fmla="*/ 198 w 244"/>
                    <a:gd name="T59" fmla="*/ 64 h 237"/>
                    <a:gd name="T60" fmla="*/ 211 w 244"/>
                    <a:gd name="T61" fmla="*/ 49 h 237"/>
                    <a:gd name="T62" fmla="*/ 225 w 244"/>
                    <a:gd name="T63" fmla="*/ 35 h 237"/>
                    <a:gd name="T64" fmla="*/ 234 w 244"/>
                    <a:gd name="T65" fmla="*/ 20 h 237"/>
                    <a:gd name="T66" fmla="*/ 244 w 244"/>
                    <a:gd name="T67" fmla="*/ 7 h 237"/>
                    <a:gd name="T68" fmla="*/ 229 w 244"/>
                    <a:gd name="T69" fmla="*/ 0 h 2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4"/>
                    <a:gd name="T106" fmla="*/ 0 h 237"/>
                    <a:gd name="T107" fmla="*/ 244 w 244"/>
                    <a:gd name="T108" fmla="*/ 237 h 2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4" h="237">
                      <a:moveTo>
                        <a:pt x="229" y="0"/>
                      </a:moveTo>
                      <a:lnTo>
                        <a:pt x="222" y="13"/>
                      </a:lnTo>
                      <a:lnTo>
                        <a:pt x="212" y="25"/>
                      </a:lnTo>
                      <a:lnTo>
                        <a:pt x="199" y="40"/>
                      </a:lnTo>
                      <a:lnTo>
                        <a:pt x="186" y="54"/>
                      </a:lnTo>
                      <a:lnTo>
                        <a:pt x="171" y="70"/>
                      </a:lnTo>
                      <a:lnTo>
                        <a:pt x="156" y="85"/>
                      </a:lnTo>
                      <a:lnTo>
                        <a:pt x="139" y="100"/>
                      </a:lnTo>
                      <a:lnTo>
                        <a:pt x="122" y="116"/>
                      </a:lnTo>
                      <a:lnTo>
                        <a:pt x="104" y="132"/>
                      </a:lnTo>
                      <a:lnTo>
                        <a:pt x="87" y="146"/>
                      </a:lnTo>
                      <a:lnTo>
                        <a:pt x="70" y="162"/>
                      </a:lnTo>
                      <a:lnTo>
                        <a:pt x="53" y="176"/>
                      </a:lnTo>
                      <a:lnTo>
                        <a:pt x="38" y="190"/>
                      </a:lnTo>
                      <a:lnTo>
                        <a:pt x="24" y="203"/>
                      </a:lnTo>
                      <a:lnTo>
                        <a:pt x="12" y="216"/>
                      </a:lnTo>
                      <a:lnTo>
                        <a:pt x="0" y="227"/>
                      </a:lnTo>
                      <a:lnTo>
                        <a:pt x="12" y="237"/>
                      </a:lnTo>
                      <a:lnTo>
                        <a:pt x="21" y="226"/>
                      </a:lnTo>
                      <a:lnTo>
                        <a:pt x="34" y="215"/>
                      </a:lnTo>
                      <a:lnTo>
                        <a:pt x="48" y="202"/>
                      </a:lnTo>
                      <a:lnTo>
                        <a:pt x="63" y="189"/>
                      </a:lnTo>
                      <a:lnTo>
                        <a:pt x="79" y="174"/>
                      </a:lnTo>
                      <a:lnTo>
                        <a:pt x="96" y="158"/>
                      </a:lnTo>
                      <a:lnTo>
                        <a:pt x="113" y="144"/>
                      </a:lnTo>
                      <a:lnTo>
                        <a:pt x="131" y="128"/>
                      </a:lnTo>
                      <a:lnTo>
                        <a:pt x="148" y="112"/>
                      </a:lnTo>
                      <a:lnTo>
                        <a:pt x="165" y="97"/>
                      </a:lnTo>
                      <a:lnTo>
                        <a:pt x="181" y="80"/>
                      </a:lnTo>
                      <a:lnTo>
                        <a:pt x="198" y="64"/>
                      </a:lnTo>
                      <a:lnTo>
                        <a:pt x="211" y="49"/>
                      </a:lnTo>
                      <a:lnTo>
                        <a:pt x="225" y="35"/>
                      </a:lnTo>
                      <a:lnTo>
                        <a:pt x="234" y="20"/>
                      </a:lnTo>
                      <a:lnTo>
                        <a:pt x="244" y="7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5" name="Freeform 102"/>
                <p:cNvSpPr>
                  <a:spLocks/>
                </p:cNvSpPr>
                <p:nvPr/>
              </p:nvSpPr>
              <p:spPr bwMode="auto">
                <a:xfrm>
                  <a:off x="1855" y="2284"/>
                  <a:ext cx="15" cy="12"/>
                </a:xfrm>
                <a:custGeom>
                  <a:avLst/>
                  <a:gdLst>
                    <a:gd name="T0" fmla="*/ 15 w 15"/>
                    <a:gd name="T1" fmla="*/ 12 h 12"/>
                    <a:gd name="T2" fmla="*/ 15 w 15"/>
                    <a:gd name="T3" fmla="*/ 6 h 12"/>
                    <a:gd name="T4" fmla="*/ 11 w 15"/>
                    <a:gd name="T5" fmla="*/ 1 h 12"/>
                    <a:gd name="T6" fmla="*/ 5 w 15"/>
                    <a:gd name="T7" fmla="*/ 0 h 12"/>
                    <a:gd name="T8" fmla="*/ 0 w 15"/>
                    <a:gd name="T9" fmla="*/ 5 h 12"/>
                    <a:gd name="T10" fmla="*/ 15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12"/>
                      </a:moveTo>
                      <a:lnTo>
                        <a:pt x="15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6" name="Freeform 103"/>
                <p:cNvSpPr>
                  <a:spLocks/>
                </p:cNvSpPr>
                <p:nvPr/>
              </p:nvSpPr>
              <p:spPr bwMode="auto">
                <a:xfrm>
                  <a:off x="1589" y="2416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2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7" name="Freeform 104"/>
                <p:cNvSpPr>
                  <a:spLocks/>
                </p:cNvSpPr>
                <p:nvPr/>
              </p:nvSpPr>
              <p:spPr bwMode="auto">
                <a:xfrm>
                  <a:off x="1595" y="2409"/>
                  <a:ext cx="29" cy="21"/>
                </a:xfrm>
                <a:custGeom>
                  <a:avLst/>
                  <a:gdLst>
                    <a:gd name="T0" fmla="*/ 15 w 29"/>
                    <a:gd name="T1" fmla="*/ 2 h 21"/>
                    <a:gd name="T2" fmla="*/ 15 w 29"/>
                    <a:gd name="T3" fmla="*/ 2 h 21"/>
                    <a:gd name="T4" fmla="*/ 15 w 29"/>
                    <a:gd name="T5" fmla="*/ 4 h 21"/>
                    <a:gd name="T6" fmla="*/ 14 w 29"/>
                    <a:gd name="T7" fmla="*/ 3 h 21"/>
                    <a:gd name="T8" fmla="*/ 8 w 29"/>
                    <a:gd name="T9" fmla="*/ 6 h 21"/>
                    <a:gd name="T10" fmla="*/ 0 w 29"/>
                    <a:gd name="T11" fmla="*/ 7 h 21"/>
                    <a:gd name="T12" fmla="*/ 3 w 29"/>
                    <a:gd name="T13" fmla="*/ 21 h 21"/>
                    <a:gd name="T14" fmla="*/ 10 w 29"/>
                    <a:gd name="T15" fmla="*/ 20 h 21"/>
                    <a:gd name="T16" fmla="*/ 19 w 29"/>
                    <a:gd name="T17" fmla="*/ 18 h 21"/>
                    <a:gd name="T18" fmla="*/ 27 w 29"/>
                    <a:gd name="T19" fmla="*/ 12 h 21"/>
                    <a:gd name="T20" fmla="*/ 29 w 29"/>
                    <a:gd name="T21" fmla="*/ 0 h 21"/>
                    <a:gd name="T22" fmla="*/ 29 w 29"/>
                    <a:gd name="T23" fmla="*/ 0 h 21"/>
                    <a:gd name="T24" fmla="*/ 15 w 29"/>
                    <a:gd name="T25" fmla="*/ 2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3" y="21"/>
                      </a:lnTo>
                      <a:lnTo>
                        <a:pt x="10" y="20"/>
                      </a:lnTo>
                      <a:lnTo>
                        <a:pt x="19" y="18"/>
                      </a:lnTo>
                      <a:lnTo>
                        <a:pt x="27" y="12"/>
                      </a:lnTo>
                      <a:lnTo>
                        <a:pt x="29" y="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8" name="Freeform 105"/>
                <p:cNvSpPr>
                  <a:spLocks/>
                </p:cNvSpPr>
                <p:nvPr/>
              </p:nvSpPr>
              <p:spPr bwMode="auto">
                <a:xfrm>
                  <a:off x="1595" y="2358"/>
                  <a:ext cx="29" cy="53"/>
                </a:xfrm>
                <a:custGeom>
                  <a:avLst/>
                  <a:gdLst>
                    <a:gd name="T0" fmla="*/ 3 w 29"/>
                    <a:gd name="T1" fmla="*/ 14 h 53"/>
                    <a:gd name="T2" fmla="*/ 0 w 29"/>
                    <a:gd name="T3" fmla="*/ 14 h 53"/>
                    <a:gd name="T4" fmla="*/ 6 w 29"/>
                    <a:gd name="T5" fmla="*/ 18 h 53"/>
                    <a:gd name="T6" fmla="*/ 10 w 29"/>
                    <a:gd name="T7" fmla="*/ 28 h 53"/>
                    <a:gd name="T8" fmla="*/ 13 w 29"/>
                    <a:gd name="T9" fmla="*/ 41 h 53"/>
                    <a:gd name="T10" fmla="*/ 15 w 29"/>
                    <a:gd name="T11" fmla="*/ 53 h 53"/>
                    <a:gd name="T12" fmla="*/ 29 w 29"/>
                    <a:gd name="T13" fmla="*/ 51 h 53"/>
                    <a:gd name="T14" fmla="*/ 27 w 29"/>
                    <a:gd name="T15" fmla="*/ 39 h 53"/>
                    <a:gd name="T16" fmla="*/ 25 w 29"/>
                    <a:gd name="T17" fmla="*/ 25 h 53"/>
                    <a:gd name="T18" fmla="*/ 19 w 29"/>
                    <a:gd name="T19" fmla="*/ 11 h 53"/>
                    <a:gd name="T20" fmla="*/ 8 w 29"/>
                    <a:gd name="T21" fmla="*/ 0 h 53"/>
                    <a:gd name="T22" fmla="*/ 5 w 29"/>
                    <a:gd name="T23" fmla="*/ 0 h 53"/>
                    <a:gd name="T24" fmla="*/ 3 w 29"/>
                    <a:gd name="T25" fmla="*/ 14 h 5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53"/>
                    <a:gd name="T41" fmla="*/ 29 w 29"/>
                    <a:gd name="T42" fmla="*/ 53 h 5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53">
                      <a:moveTo>
                        <a:pt x="3" y="14"/>
                      </a:moveTo>
                      <a:lnTo>
                        <a:pt x="0" y="14"/>
                      </a:lnTo>
                      <a:lnTo>
                        <a:pt x="6" y="18"/>
                      </a:lnTo>
                      <a:lnTo>
                        <a:pt x="10" y="28"/>
                      </a:lnTo>
                      <a:lnTo>
                        <a:pt x="13" y="41"/>
                      </a:lnTo>
                      <a:lnTo>
                        <a:pt x="15" y="53"/>
                      </a:lnTo>
                      <a:lnTo>
                        <a:pt x="29" y="51"/>
                      </a:lnTo>
                      <a:lnTo>
                        <a:pt x="27" y="39"/>
                      </a:lnTo>
                      <a:lnTo>
                        <a:pt x="25" y="25"/>
                      </a:lnTo>
                      <a:lnTo>
                        <a:pt x="19" y="1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9" name="Freeform 106"/>
                <p:cNvSpPr>
                  <a:spLocks/>
                </p:cNvSpPr>
                <p:nvPr/>
              </p:nvSpPr>
              <p:spPr bwMode="auto">
                <a:xfrm>
                  <a:off x="1558" y="2358"/>
                  <a:ext cx="42" cy="32"/>
                </a:xfrm>
                <a:custGeom>
                  <a:avLst/>
                  <a:gdLst>
                    <a:gd name="T0" fmla="*/ 14 w 42"/>
                    <a:gd name="T1" fmla="*/ 31 h 32"/>
                    <a:gd name="T2" fmla="*/ 14 w 42"/>
                    <a:gd name="T3" fmla="*/ 32 h 32"/>
                    <a:gd name="T4" fmla="*/ 19 w 42"/>
                    <a:gd name="T5" fmla="*/ 25 h 32"/>
                    <a:gd name="T6" fmla="*/ 27 w 42"/>
                    <a:gd name="T7" fmla="*/ 18 h 32"/>
                    <a:gd name="T8" fmla="*/ 33 w 42"/>
                    <a:gd name="T9" fmla="*/ 14 h 32"/>
                    <a:gd name="T10" fmla="*/ 40 w 42"/>
                    <a:gd name="T11" fmla="*/ 14 h 32"/>
                    <a:gd name="T12" fmla="*/ 42 w 42"/>
                    <a:gd name="T13" fmla="*/ 0 h 32"/>
                    <a:gd name="T14" fmla="*/ 30 w 42"/>
                    <a:gd name="T15" fmla="*/ 0 h 32"/>
                    <a:gd name="T16" fmla="*/ 17 w 42"/>
                    <a:gd name="T17" fmla="*/ 6 h 32"/>
                    <a:gd name="T18" fmla="*/ 7 w 42"/>
                    <a:gd name="T19" fmla="*/ 16 h 32"/>
                    <a:gd name="T20" fmla="*/ 0 w 42"/>
                    <a:gd name="T21" fmla="*/ 28 h 32"/>
                    <a:gd name="T22" fmla="*/ 0 w 42"/>
                    <a:gd name="T23" fmla="*/ 29 h 32"/>
                    <a:gd name="T24" fmla="*/ 14 w 42"/>
                    <a:gd name="T25" fmla="*/ 3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4" y="31"/>
                      </a:moveTo>
                      <a:lnTo>
                        <a:pt x="14" y="32"/>
                      </a:lnTo>
                      <a:lnTo>
                        <a:pt x="19" y="25"/>
                      </a:lnTo>
                      <a:lnTo>
                        <a:pt x="27" y="18"/>
                      </a:lnTo>
                      <a:lnTo>
                        <a:pt x="33" y="14"/>
                      </a:lnTo>
                      <a:lnTo>
                        <a:pt x="40" y="14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7" y="6"/>
                      </a:lnTo>
                      <a:lnTo>
                        <a:pt x="7" y="1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4" y="3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0" name="Freeform 107"/>
                <p:cNvSpPr>
                  <a:spLocks/>
                </p:cNvSpPr>
                <p:nvPr/>
              </p:nvSpPr>
              <p:spPr bwMode="auto">
                <a:xfrm>
                  <a:off x="1556" y="2387"/>
                  <a:ext cx="21" cy="48"/>
                </a:xfrm>
                <a:custGeom>
                  <a:avLst/>
                  <a:gdLst>
                    <a:gd name="T0" fmla="*/ 21 w 21"/>
                    <a:gd name="T1" fmla="*/ 46 h 48"/>
                    <a:gd name="T2" fmla="*/ 21 w 21"/>
                    <a:gd name="T3" fmla="*/ 46 h 48"/>
                    <a:gd name="T4" fmla="*/ 19 w 21"/>
                    <a:gd name="T5" fmla="*/ 34 h 48"/>
                    <a:gd name="T6" fmla="*/ 16 w 21"/>
                    <a:gd name="T7" fmla="*/ 23 h 48"/>
                    <a:gd name="T8" fmla="*/ 16 w 21"/>
                    <a:gd name="T9" fmla="*/ 13 h 48"/>
                    <a:gd name="T10" fmla="*/ 16 w 21"/>
                    <a:gd name="T11" fmla="*/ 2 h 48"/>
                    <a:gd name="T12" fmla="*/ 2 w 21"/>
                    <a:gd name="T13" fmla="*/ 0 h 48"/>
                    <a:gd name="T14" fmla="*/ 0 w 21"/>
                    <a:gd name="T15" fmla="*/ 13 h 48"/>
                    <a:gd name="T16" fmla="*/ 2 w 21"/>
                    <a:gd name="T17" fmla="*/ 25 h 48"/>
                    <a:gd name="T18" fmla="*/ 4 w 21"/>
                    <a:gd name="T19" fmla="*/ 36 h 48"/>
                    <a:gd name="T20" fmla="*/ 7 w 21"/>
                    <a:gd name="T21" fmla="*/ 48 h 48"/>
                    <a:gd name="T22" fmla="*/ 7 w 21"/>
                    <a:gd name="T23" fmla="*/ 48 h 48"/>
                    <a:gd name="T24" fmla="*/ 21 w 21"/>
                    <a:gd name="T25" fmla="*/ 46 h 4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48"/>
                    <a:gd name="T41" fmla="*/ 21 w 21"/>
                    <a:gd name="T42" fmla="*/ 48 h 4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48">
                      <a:moveTo>
                        <a:pt x="21" y="46"/>
                      </a:moveTo>
                      <a:lnTo>
                        <a:pt x="21" y="46"/>
                      </a:lnTo>
                      <a:lnTo>
                        <a:pt x="19" y="34"/>
                      </a:lnTo>
                      <a:lnTo>
                        <a:pt x="16" y="23"/>
                      </a:lnTo>
                      <a:lnTo>
                        <a:pt x="16" y="13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2" y="25"/>
                      </a:lnTo>
                      <a:lnTo>
                        <a:pt x="4" y="36"/>
                      </a:lnTo>
                      <a:lnTo>
                        <a:pt x="7" y="48"/>
                      </a:lnTo>
                      <a:lnTo>
                        <a:pt x="21" y="4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1" name="Freeform 108"/>
                <p:cNvSpPr>
                  <a:spLocks/>
                </p:cNvSpPr>
                <p:nvPr/>
              </p:nvSpPr>
              <p:spPr bwMode="auto">
                <a:xfrm>
                  <a:off x="1563" y="2433"/>
                  <a:ext cx="36" cy="26"/>
                </a:xfrm>
                <a:custGeom>
                  <a:avLst/>
                  <a:gdLst>
                    <a:gd name="T0" fmla="*/ 36 w 36"/>
                    <a:gd name="T1" fmla="*/ 9 h 26"/>
                    <a:gd name="T2" fmla="*/ 36 w 36"/>
                    <a:gd name="T3" fmla="*/ 9 h 26"/>
                    <a:gd name="T4" fmla="*/ 28 w 36"/>
                    <a:gd name="T5" fmla="*/ 9 h 26"/>
                    <a:gd name="T6" fmla="*/ 22 w 36"/>
                    <a:gd name="T7" fmla="*/ 7 h 26"/>
                    <a:gd name="T8" fmla="*/ 17 w 36"/>
                    <a:gd name="T9" fmla="*/ 3 h 26"/>
                    <a:gd name="T10" fmla="*/ 14 w 36"/>
                    <a:gd name="T11" fmla="*/ 0 h 26"/>
                    <a:gd name="T12" fmla="*/ 0 w 36"/>
                    <a:gd name="T13" fmla="*/ 2 h 26"/>
                    <a:gd name="T14" fmla="*/ 5 w 36"/>
                    <a:gd name="T15" fmla="*/ 13 h 26"/>
                    <a:gd name="T16" fmla="*/ 14 w 36"/>
                    <a:gd name="T17" fmla="*/ 22 h 26"/>
                    <a:gd name="T18" fmla="*/ 25 w 36"/>
                    <a:gd name="T19" fmla="*/ 24 h 26"/>
                    <a:gd name="T20" fmla="*/ 36 w 36"/>
                    <a:gd name="T21" fmla="*/ 26 h 26"/>
                    <a:gd name="T22" fmla="*/ 36 w 36"/>
                    <a:gd name="T23" fmla="*/ 26 h 26"/>
                    <a:gd name="T24" fmla="*/ 36 w 36"/>
                    <a:gd name="T25" fmla="*/ 9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6"/>
                    <a:gd name="T41" fmla="*/ 36 w 36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6"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28" y="9"/>
                      </a:lnTo>
                      <a:lnTo>
                        <a:pt x="22" y="7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5" y="13"/>
                      </a:lnTo>
                      <a:lnTo>
                        <a:pt x="14" y="22"/>
                      </a:lnTo>
                      <a:lnTo>
                        <a:pt x="25" y="24"/>
                      </a:lnTo>
                      <a:lnTo>
                        <a:pt x="36" y="26"/>
                      </a:lnTo>
                      <a:lnTo>
                        <a:pt x="36" y="9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2" name="Freeform 109"/>
                <p:cNvSpPr>
                  <a:spLocks/>
                </p:cNvSpPr>
                <p:nvPr/>
              </p:nvSpPr>
              <p:spPr bwMode="auto">
                <a:xfrm>
                  <a:off x="1599" y="2430"/>
                  <a:ext cx="62" cy="29"/>
                </a:xfrm>
                <a:custGeom>
                  <a:avLst/>
                  <a:gdLst>
                    <a:gd name="T0" fmla="*/ 54 w 62"/>
                    <a:gd name="T1" fmla="*/ 2 h 29"/>
                    <a:gd name="T2" fmla="*/ 54 w 62"/>
                    <a:gd name="T3" fmla="*/ 0 h 29"/>
                    <a:gd name="T4" fmla="*/ 50 w 62"/>
                    <a:gd name="T5" fmla="*/ 4 h 29"/>
                    <a:gd name="T6" fmla="*/ 42 w 62"/>
                    <a:gd name="T7" fmla="*/ 6 h 29"/>
                    <a:gd name="T8" fmla="*/ 36 w 62"/>
                    <a:gd name="T9" fmla="*/ 9 h 29"/>
                    <a:gd name="T10" fmla="*/ 30 w 62"/>
                    <a:gd name="T11" fmla="*/ 10 h 29"/>
                    <a:gd name="T12" fmla="*/ 22 w 62"/>
                    <a:gd name="T13" fmla="*/ 12 h 29"/>
                    <a:gd name="T14" fmla="*/ 16 w 62"/>
                    <a:gd name="T15" fmla="*/ 12 h 29"/>
                    <a:gd name="T16" fmla="*/ 9 w 62"/>
                    <a:gd name="T17" fmla="*/ 14 h 29"/>
                    <a:gd name="T18" fmla="*/ 0 w 62"/>
                    <a:gd name="T19" fmla="*/ 12 h 29"/>
                    <a:gd name="T20" fmla="*/ 0 w 62"/>
                    <a:gd name="T21" fmla="*/ 29 h 29"/>
                    <a:gd name="T22" fmla="*/ 9 w 62"/>
                    <a:gd name="T23" fmla="*/ 28 h 29"/>
                    <a:gd name="T24" fmla="*/ 16 w 62"/>
                    <a:gd name="T25" fmla="*/ 27 h 29"/>
                    <a:gd name="T26" fmla="*/ 24 w 62"/>
                    <a:gd name="T27" fmla="*/ 27 h 29"/>
                    <a:gd name="T28" fmla="*/ 33 w 62"/>
                    <a:gd name="T29" fmla="*/ 25 h 29"/>
                    <a:gd name="T30" fmla="*/ 39 w 62"/>
                    <a:gd name="T31" fmla="*/ 23 h 29"/>
                    <a:gd name="T32" fmla="*/ 47 w 62"/>
                    <a:gd name="T33" fmla="*/ 21 h 29"/>
                    <a:gd name="T34" fmla="*/ 54 w 62"/>
                    <a:gd name="T35" fmla="*/ 18 h 29"/>
                    <a:gd name="T36" fmla="*/ 62 w 62"/>
                    <a:gd name="T37" fmla="*/ 15 h 29"/>
                    <a:gd name="T38" fmla="*/ 62 w 62"/>
                    <a:gd name="T39" fmla="*/ 14 h 29"/>
                    <a:gd name="T40" fmla="*/ 54 w 62"/>
                    <a:gd name="T41" fmla="*/ 2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29"/>
                    <a:gd name="T65" fmla="*/ 62 w 62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29">
                      <a:moveTo>
                        <a:pt x="54" y="2"/>
                      </a:move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2" y="6"/>
                      </a:lnTo>
                      <a:lnTo>
                        <a:pt x="36" y="9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9" y="14"/>
                      </a:lnTo>
                      <a:lnTo>
                        <a:pt x="0" y="12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16" y="27"/>
                      </a:lnTo>
                      <a:lnTo>
                        <a:pt x="24" y="27"/>
                      </a:lnTo>
                      <a:lnTo>
                        <a:pt x="33" y="25"/>
                      </a:lnTo>
                      <a:lnTo>
                        <a:pt x="39" y="23"/>
                      </a:lnTo>
                      <a:lnTo>
                        <a:pt x="47" y="21"/>
                      </a:lnTo>
                      <a:lnTo>
                        <a:pt x="54" y="18"/>
                      </a:lnTo>
                      <a:lnTo>
                        <a:pt x="62" y="15"/>
                      </a:lnTo>
                      <a:lnTo>
                        <a:pt x="62" y="14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3" name="Freeform 110"/>
                <p:cNvSpPr>
                  <a:spLocks/>
                </p:cNvSpPr>
                <p:nvPr/>
              </p:nvSpPr>
              <p:spPr bwMode="auto">
                <a:xfrm>
                  <a:off x="1653" y="2372"/>
                  <a:ext cx="69" cy="72"/>
                </a:xfrm>
                <a:custGeom>
                  <a:avLst/>
                  <a:gdLst>
                    <a:gd name="T0" fmla="*/ 59 w 69"/>
                    <a:gd name="T1" fmla="*/ 0 h 72"/>
                    <a:gd name="T2" fmla="*/ 57 w 69"/>
                    <a:gd name="T3" fmla="*/ 2 h 72"/>
                    <a:gd name="T4" fmla="*/ 50 w 69"/>
                    <a:gd name="T5" fmla="*/ 10 h 72"/>
                    <a:gd name="T6" fmla="*/ 44 w 69"/>
                    <a:gd name="T7" fmla="*/ 18 h 72"/>
                    <a:gd name="T8" fmla="*/ 37 w 69"/>
                    <a:gd name="T9" fmla="*/ 27 h 72"/>
                    <a:gd name="T10" fmla="*/ 31 w 69"/>
                    <a:gd name="T11" fmla="*/ 34 h 72"/>
                    <a:gd name="T12" fmla="*/ 23 w 69"/>
                    <a:gd name="T13" fmla="*/ 41 h 72"/>
                    <a:gd name="T14" fmla="*/ 16 w 69"/>
                    <a:gd name="T15" fmla="*/ 47 h 72"/>
                    <a:gd name="T16" fmla="*/ 8 w 69"/>
                    <a:gd name="T17" fmla="*/ 54 h 72"/>
                    <a:gd name="T18" fmla="*/ 0 w 69"/>
                    <a:gd name="T19" fmla="*/ 60 h 72"/>
                    <a:gd name="T20" fmla="*/ 8 w 69"/>
                    <a:gd name="T21" fmla="*/ 72 h 72"/>
                    <a:gd name="T22" fmla="*/ 17 w 69"/>
                    <a:gd name="T23" fmla="*/ 66 h 72"/>
                    <a:gd name="T24" fmla="*/ 26 w 69"/>
                    <a:gd name="T25" fmla="*/ 60 h 72"/>
                    <a:gd name="T26" fmla="*/ 33 w 69"/>
                    <a:gd name="T27" fmla="*/ 51 h 72"/>
                    <a:gd name="T28" fmla="*/ 40 w 69"/>
                    <a:gd name="T29" fmla="*/ 44 h 72"/>
                    <a:gd name="T30" fmla="*/ 49 w 69"/>
                    <a:gd name="T31" fmla="*/ 37 h 72"/>
                    <a:gd name="T32" fmla="*/ 56 w 69"/>
                    <a:gd name="T33" fmla="*/ 28 h 72"/>
                    <a:gd name="T34" fmla="*/ 62 w 69"/>
                    <a:gd name="T35" fmla="*/ 20 h 72"/>
                    <a:gd name="T36" fmla="*/ 69 w 69"/>
                    <a:gd name="T37" fmla="*/ 11 h 72"/>
                    <a:gd name="T38" fmla="*/ 68 w 69"/>
                    <a:gd name="T39" fmla="*/ 12 h 72"/>
                    <a:gd name="T40" fmla="*/ 59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9" y="0"/>
                      </a:moveTo>
                      <a:lnTo>
                        <a:pt x="57" y="2"/>
                      </a:lnTo>
                      <a:lnTo>
                        <a:pt x="50" y="10"/>
                      </a:lnTo>
                      <a:lnTo>
                        <a:pt x="44" y="18"/>
                      </a:lnTo>
                      <a:lnTo>
                        <a:pt x="37" y="27"/>
                      </a:lnTo>
                      <a:lnTo>
                        <a:pt x="31" y="34"/>
                      </a:lnTo>
                      <a:lnTo>
                        <a:pt x="23" y="41"/>
                      </a:lnTo>
                      <a:lnTo>
                        <a:pt x="16" y="47"/>
                      </a:lnTo>
                      <a:lnTo>
                        <a:pt x="8" y="54"/>
                      </a:lnTo>
                      <a:lnTo>
                        <a:pt x="0" y="60"/>
                      </a:lnTo>
                      <a:lnTo>
                        <a:pt x="8" y="72"/>
                      </a:lnTo>
                      <a:lnTo>
                        <a:pt x="17" y="66"/>
                      </a:lnTo>
                      <a:lnTo>
                        <a:pt x="26" y="60"/>
                      </a:lnTo>
                      <a:lnTo>
                        <a:pt x="33" y="51"/>
                      </a:lnTo>
                      <a:lnTo>
                        <a:pt x="40" y="44"/>
                      </a:lnTo>
                      <a:lnTo>
                        <a:pt x="49" y="37"/>
                      </a:lnTo>
                      <a:lnTo>
                        <a:pt x="56" y="28"/>
                      </a:lnTo>
                      <a:lnTo>
                        <a:pt x="62" y="20"/>
                      </a:lnTo>
                      <a:lnTo>
                        <a:pt x="69" y="11"/>
                      </a:lnTo>
                      <a:lnTo>
                        <a:pt x="68" y="1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4" name="Freeform 111"/>
                <p:cNvSpPr>
                  <a:spLocks/>
                </p:cNvSpPr>
                <p:nvPr/>
              </p:nvSpPr>
              <p:spPr bwMode="auto">
                <a:xfrm>
                  <a:off x="1712" y="2274"/>
                  <a:ext cx="96" cy="110"/>
                </a:xfrm>
                <a:custGeom>
                  <a:avLst/>
                  <a:gdLst>
                    <a:gd name="T0" fmla="*/ 90 w 96"/>
                    <a:gd name="T1" fmla="*/ 0 h 110"/>
                    <a:gd name="T2" fmla="*/ 84 w 96"/>
                    <a:gd name="T3" fmla="*/ 5 h 110"/>
                    <a:gd name="T4" fmla="*/ 76 w 96"/>
                    <a:gd name="T5" fmla="*/ 16 h 110"/>
                    <a:gd name="T6" fmla="*/ 66 w 96"/>
                    <a:gd name="T7" fmla="*/ 28 h 110"/>
                    <a:gd name="T8" fmla="*/ 55 w 96"/>
                    <a:gd name="T9" fmla="*/ 41 h 110"/>
                    <a:gd name="T10" fmla="*/ 43 w 96"/>
                    <a:gd name="T11" fmla="*/ 55 h 110"/>
                    <a:gd name="T12" fmla="*/ 32 w 96"/>
                    <a:gd name="T13" fmla="*/ 67 h 110"/>
                    <a:gd name="T14" fmla="*/ 20 w 96"/>
                    <a:gd name="T15" fmla="*/ 79 h 110"/>
                    <a:gd name="T16" fmla="*/ 9 w 96"/>
                    <a:gd name="T17" fmla="*/ 90 h 110"/>
                    <a:gd name="T18" fmla="*/ 0 w 96"/>
                    <a:gd name="T19" fmla="*/ 98 h 110"/>
                    <a:gd name="T20" fmla="*/ 9 w 96"/>
                    <a:gd name="T21" fmla="*/ 110 h 110"/>
                    <a:gd name="T22" fmla="*/ 19 w 96"/>
                    <a:gd name="T23" fmla="*/ 100 h 110"/>
                    <a:gd name="T24" fmla="*/ 30 w 96"/>
                    <a:gd name="T25" fmla="*/ 89 h 110"/>
                    <a:gd name="T26" fmla="*/ 42 w 96"/>
                    <a:gd name="T27" fmla="*/ 77 h 110"/>
                    <a:gd name="T28" fmla="*/ 55 w 96"/>
                    <a:gd name="T29" fmla="*/ 64 h 110"/>
                    <a:gd name="T30" fmla="*/ 67 w 96"/>
                    <a:gd name="T31" fmla="*/ 51 h 110"/>
                    <a:gd name="T32" fmla="*/ 78 w 96"/>
                    <a:gd name="T33" fmla="*/ 38 h 110"/>
                    <a:gd name="T34" fmla="*/ 88 w 96"/>
                    <a:gd name="T35" fmla="*/ 26 h 110"/>
                    <a:gd name="T36" fmla="*/ 96 w 96"/>
                    <a:gd name="T37" fmla="*/ 12 h 110"/>
                    <a:gd name="T38" fmla="*/ 90 w 96"/>
                    <a:gd name="T39" fmla="*/ 17 h 110"/>
                    <a:gd name="T40" fmla="*/ 90 w 96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10"/>
                    <a:gd name="T65" fmla="*/ 96 w 96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10">
                      <a:moveTo>
                        <a:pt x="90" y="0"/>
                      </a:moveTo>
                      <a:lnTo>
                        <a:pt x="84" y="5"/>
                      </a:lnTo>
                      <a:lnTo>
                        <a:pt x="76" y="16"/>
                      </a:lnTo>
                      <a:lnTo>
                        <a:pt x="66" y="28"/>
                      </a:lnTo>
                      <a:lnTo>
                        <a:pt x="55" y="41"/>
                      </a:lnTo>
                      <a:lnTo>
                        <a:pt x="43" y="55"/>
                      </a:lnTo>
                      <a:lnTo>
                        <a:pt x="32" y="67"/>
                      </a:lnTo>
                      <a:lnTo>
                        <a:pt x="20" y="79"/>
                      </a:lnTo>
                      <a:lnTo>
                        <a:pt x="9" y="90"/>
                      </a:lnTo>
                      <a:lnTo>
                        <a:pt x="0" y="98"/>
                      </a:lnTo>
                      <a:lnTo>
                        <a:pt x="9" y="110"/>
                      </a:lnTo>
                      <a:lnTo>
                        <a:pt x="19" y="100"/>
                      </a:lnTo>
                      <a:lnTo>
                        <a:pt x="30" y="89"/>
                      </a:lnTo>
                      <a:lnTo>
                        <a:pt x="42" y="77"/>
                      </a:lnTo>
                      <a:lnTo>
                        <a:pt x="55" y="64"/>
                      </a:lnTo>
                      <a:lnTo>
                        <a:pt x="67" y="51"/>
                      </a:lnTo>
                      <a:lnTo>
                        <a:pt x="78" y="38"/>
                      </a:lnTo>
                      <a:lnTo>
                        <a:pt x="88" y="26"/>
                      </a:lnTo>
                      <a:lnTo>
                        <a:pt x="96" y="12"/>
                      </a:lnTo>
                      <a:lnTo>
                        <a:pt x="90" y="17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5" name="Freeform 112"/>
                <p:cNvSpPr>
                  <a:spLocks/>
                </p:cNvSpPr>
                <p:nvPr/>
              </p:nvSpPr>
              <p:spPr bwMode="auto">
                <a:xfrm>
                  <a:off x="1785" y="2274"/>
                  <a:ext cx="22" cy="31"/>
                </a:xfrm>
                <a:custGeom>
                  <a:avLst/>
                  <a:gdLst>
                    <a:gd name="T0" fmla="*/ 8 w 22"/>
                    <a:gd name="T1" fmla="*/ 16 h 31"/>
                    <a:gd name="T2" fmla="*/ 15 w 22"/>
                    <a:gd name="T3" fmla="*/ 26 h 31"/>
                    <a:gd name="T4" fmla="*/ 18 w 22"/>
                    <a:gd name="T5" fmla="*/ 21 h 31"/>
                    <a:gd name="T6" fmla="*/ 22 w 22"/>
                    <a:gd name="T7" fmla="*/ 15 h 31"/>
                    <a:gd name="T8" fmla="*/ 17 w 22"/>
                    <a:gd name="T9" fmla="*/ 0 h 31"/>
                    <a:gd name="T10" fmla="*/ 17 w 22"/>
                    <a:gd name="T11" fmla="*/ 17 h 31"/>
                    <a:gd name="T12" fmla="*/ 10 w 22"/>
                    <a:gd name="T13" fmla="*/ 8 h 31"/>
                    <a:gd name="T14" fmla="*/ 6 w 22"/>
                    <a:gd name="T15" fmla="*/ 11 h 31"/>
                    <a:gd name="T16" fmla="*/ 0 w 22"/>
                    <a:gd name="T17" fmla="*/ 19 h 31"/>
                    <a:gd name="T18" fmla="*/ 10 w 22"/>
                    <a:gd name="T19" fmla="*/ 31 h 31"/>
                    <a:gd name="T20" fmla="*/ 8 w 22"/>
                    <a:gd name="T21" fmla="*/ 16 h 3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1"/>
                    <a:gd name="T35" fmla="*/ 22 w 22"/>
                    <a:gd name="T36" fmla="*/ 31 h 3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1">
                      <a:moveTo>
                        <a:pt x="8" y="16"/>
                      </a:moveTo>
                      <a:lnTo>
                        <a:pt x="15" y="26"/>
                      </a:lnTo>
                      <a:lnTo>
                        <a:pt x="18" y="21"/>
                      </a:lnTo>
                      <a:lnTo>
                        <a:pt x="22" y="15"/>
                      </a:lnTo>
                      <a:lnTo>
                        <a:pt x="17" y="0"/>
                      </a:lnTo>
                      <a:lnTo>
                        <a:pt x="17" y="17"/>
                      </a:lnTo>
                      <a:lnTo>
                        <a:pt x="10" y="8"/>
                      </a:lnTo>
                      <a:lnTo>
                        <a:pt x="6" y="11"/>
                      </a:lnTo>
                      <a:lnTo>
                        <a:pt x="0" y="19"/>
                      </a:lnTo>
                      <a:lnTo>
                        <a:pt x="10" y="3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6" name="Freeform 113"/>
                <p:cNvSpPr>
                  <a:spLocks/>
                </p:cNvSpPr>
                <p:nvPr/>
              </p:nvSpPr>
              <p:spPr bwMode="auto">
                <a:xfrm>
                  <a:off x="1793" y="2290"/>
                  <a:ext cx="8" cy="15"/>
                </a:xfrm>
                <a:custGeom>
                  <a:avLst/>
                  <a:gdLst>
                    <a:gd name="T0" fmla="*/ 2 w 8"/>
                    <a:gd name="T1" fmla="*/ 15 h 15"/>
                    <a:gd name="T2" fmla="*/ 7 w 8"/>
                    <a:gd name="T3" fmla="*/ 12 h 15"/>
                    <a:gd name="T4" fmla="*/ 8 w 8"/>
                    <a:gd name="T5" fmla="*/ 6 h 15"/>
                    <a:gd name="T6" fmla="*/ 6 w 8"/>
                    <a:gd name="T7" fmla="*/ 1 h 15"/>
                    <a:gd name="T8" fmla="*/ 0 w 8"/>
                    <a:gd name="T9" fmla="*/ 0 h 15"/>
                    <a:gd name="T10" fmla="*/ 2 w 8"/>
                    <a:gd name="T11" fmla="*/ 15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5"/>
                    <a:gd name="T20" fmla="*/ 8 w 8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5">
                      <a:moveTo>
                        <a:pt x="2" y="15"/>
                      </a:moveTo>
                      <a:lnTo>
                        <a:pt x="7" y="12"/>
                      </a:lnTo>
                      <a:lnTo>
                        <a:pt x="8" y="6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7" name="Freeform 114"/>
                <p:cNvSpPr>
                  <a:spLocks/>
                </p:cNvSpPr>
                <p:nvPr/>
              </p:nvSpPr>
              <p:spPr bwMode="auto">
                <a:xfrm>
                  <a:off x="1490" y="2283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1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8" name="Freeform 115"/>
                <p:cNvSpPr>
                  <a:spLocks/>
                </p:cNvSpPr>
                <p:nvPr/>
              </p:nvSpPr>
              <p:spPr bwMode="auto">
                <a:xfrm>
                  <a:off x="1496" y="2270"/>
                  <a:ext cx="18" cy="27"/>
                </a:xfrm>
                <a:custGeom>
                  <a:avLst/>
                  <a:gdLst>
                    <a:gd name="T0" fmla="*/ 4 w 18"/>
                    <a:gd name="T1" fmla="*/ 1 h 27"/>
                    <a:gd name="T2" fmla="*/ 4 w 18"/>
                    <a:gd name="T3" fmla="*/ 2 h 27"/>
                    <a:gd name="T4" fmla="*/ 4 w 18"/>
                    <a:gd name="T5" fmla="*/ 7 h 27"/>
                    <a:gd name="T6" fmla="*/ 3 w 18"/>
                    <a:gd name="T7" fmla="*/ 10 h 27"/>
                    <a:gd name="T8" fmla="*/ 1 w 18"/>
                    <a:gd name="T9" fmla="*/ 12 h 27"/>
                    <a:gd name="T10" fmla="*/ 0 w 18"/>
                    <a:gd name="T11" fmla="*/ 13 h 27"/>
                    <a:gd name="T12" fmla="*/ 3 w 18"/>
                    <a:gd name="T13" fmla="*/ 27 h 27"/>
                    <a:gd name="T14" fmla="*/ 11 w 18"/>
                    <a:gd name="T15" fmla="*/ 24 h 27"/>
                    <a:gd name="T16" fmla="*/ 17 w 18"/>
                    <a:gd name="T17" fmla="*/ 15 h 27"/>
                    <a:gd name="T18" fmla="*/ 18 w 18"/>
                    <a:gd name="T19" fmla="*/ 7 h 27"/>
                    <a:gd name="T20" fmla="*/ 18 w 18"/>
                    <a:gd name="T21" fmla="*/ 0 h 27"/>
                    <a:gd name="T22" fmla="*/ 18 w 18"/>
                    <a:gd name="T23" fmla="*/ 1 h 27"/>
                    <a:gd name="T24" fmla="*/ 4 w 18"/>
                    <a:gd name="T25" fmla="*/ 1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18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4" y="1"/>
                      </a:move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3" y="27"/>
                      </a:lnTo>
                      <a:lnTo>
                        <a:pt x="11" y="24"/>
                      </a:lnTo>
                      <a:lnTo>
                        <a:pt x="17" y="15"/>
                      </a:lnTo>
                      <a:lnTo>
                        <a:pt x="18" y="7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9" name="Freeform 116"/>
                <p:cNvSpPr>
                  <a:spLocks/>
                </p:cNvSpPr>
                <p:nvPr/>
              </p:nvSpPr>
              <p:spPr bwMode="auto">
                <a:xfrm>
                  <a:off x="1473" y="2239"/>
                  <a:ext cx="41" cy="32"/>
                </a:xfrm>
                <a:custGeom>
                  <a:avLst/>
                  <a:gdLst>
                    <a:gd name="T0" fmla="*/ 0 w 41"/>
                    <a:gd name="T1" fmla="*/ 15 h 32"/>
                    <a:gd name="T2" fmla="*/ 0 w 41"/>
                    <a:gd name="T3" fmla="*/ 15 h 32"/>
                    <a:gd name="T4" fmla="*/ 16 w 41"/>
                    <a:gd name="T5" fmla="*/ 16 h 32"/>
                    <a:gd name="T6" fmla="*/ 22 w 41"/>
                    <a:gd name="T7" fmla="*/ 18 h 32"/>
                    <a:gd name="T8" fmla="*/ 24 w 41"/>
                    <a:gd name="T9" fmla="*/ 26 h 32"/>
                    <a:gd name="T10" fmla="*/ 27 w 41"/>
                    <a:gd name="T11" fmla="*/ 32 h 32"/>
                    <a:gd name="T12" fmla="*/ 41 w 41"/>
                    <a:gd name="T13" fmla="*/ 32 h 32"/>
                    <a:gd name="T14" fmla="*/ 39 w 41"/>
                    <a:gd name="T15" fmla="*/ 21 h 32"/>
                    <a:gd name="T16" fmla="*/ 32 w 41"/>
                    <a:gd name="T17" fmla="*/ 9 h 32"/>
                    <a:gd name="T18" fmla="*/ 18 w 41"/>
                    <a:gd name="T19" fmla="*/ 2 h 32"/>
                    <a:gd name="T20" fmla="*/ 0 w 41"/>
                    <a:gd name="T21" fmla="*/ 0 h 32"/>
                    <a:gd name="T22" fmla="*/ 0 w 41"/>
                    <a:gd name="T23" fmla="*/ 0 h 32"/>
                    <a:gd name="T24" fmla="*/ 0 w 41"/>
                    <a:gd name="T25" fmla="*/ 15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32"/>
                    <a:gd name="T41" fmla="*/ 41 w 41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3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6" y="16"/>
                      </a:lnTo>
                      <a:lnTo>
                        <a:pt x="22" y="18"/>
                      </a:lnTo>
                      <a:lnTo>
                        <a:pt x="24" y="26"/>
                      </a:lnTo>
                      <a:lnTo>
                        <a:pt x="27" y="32"/>
                      </a:lnTo>
                      <a:lnTo>
                        <a:pt x="41" y="32"/>
                      </a:lnTo>
                      <a:lnTo>
                        <a:pt x="39" y="21"/>
                      </a:lnTo>
                      <a:lnTo>
                        <a:pt x="32" y="9"/>
                      </a:ln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0" name="Freeform 117"/>
                <p:cNvSpPr>
                  <a:spLocks/>
                </p:cNvSpPr>
                <p:nvPr/>
              </p:nvSpPr>
              <p:spPr bwMode="auto">
                <a:xfrm>
                  <a:off x="1444" y="2239"/>
                  <a:ext cx="29" cy="43"/>
                </a:xfrm>
                <a:custGeom>
                  <a:avLst/>
                  <a:gdLst>
                    <a:gd name="T0" fmla="*/ 15 w 29"/>
                    <a:gd name="T1" fmla="*/ 40 h 43"/>
                    <a:gd name="T2" fmla="*/ 15 w 29"/>
                    <a:gd name="T3" fmla="*/ 43 h 43"/>
                    <a:gd name="T4" fmla="*/ 18 w 29"/>
                    <a:gd name="T5" fmla="*/ 34 h 43"/>
                    <a:gd name="T6" fmla="*/ 24 w 29"/>
                    <a:gd name="T7" fmla="*/ 23 h 43"/>
                    <a:gd name="T8" fmla="*/ 27 w 29"/>
                    <a:gd name="T9" fmla="*/ 16 h 43"/>
                    <a:gd name="T10" fmla="*/ 29 w 29"/>
                    <a:gd name="T11" fmla="*/ 15 h 43"/>
                    <a:gd name="T12" fmla="*/ 29 w 29"/>
                    <a:gd name="T13" fmla="*/ 0 h 43"/>
                    <a:gd name="T14" fmla="*/ 17 w 29"/>
                    <a:gd name="T15" fmla="*/ 6 h 43"/>
                    <a:gd name="T16" fmla="*/ 10 w 29"/>
                    <a:gd name="T17" fmla="*/ 16 h 43"/>
                    <a:gd name="T18" fmla="*/ 4 w 29"/>
                    <a:gd name="T19" fmla="*/ 27 h 43"/>
                    <a:gd name="T20" fmla="*/ 0 w 29"/>
                    <a:gd name="T21" fmla="*/ 35 h 43"/>
                    <a:gd name="T22" fmla="*/ 0 w 29"/>
                    <a:gd name="T23" fmla="*/ 38 h 43"/>
                    <a:gd name="T24" fmla="*/ 15 w 29"/>
                    <a:gd name="T25" fmla="*/ 4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3"/>
                    <a:gd name="T41" fmla="*/ 29 w 29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3">
                      <a:moveTo>
                        <a:pt x="15" y="40"/>
                      </a:moveTo>
                      <a:lnTo>
                        <a:pt x="15" y="43"/>
                      </a:lnTo>
                      <a:lnTo>
                        <a:pt x="18" y="34"/>
                      </a:lnTo>
                      <a:lnTo>
                        <a:pt x="24" y="23"/>
                      </a:lnTo>
                      <a:lnTo>
                        <a:pt x="27" y="16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17" y="6"/>
                      </a:lnTo>
                      <a:lnTo>
                        <a:pt x="10" y="16"/>
                      </a:lnTo>
                      <a:lnTo>
                        <a:pt x="4" y="27"/>
                      </a:lnTo>
                      <a:lnTo>
                        <a:pt x="0" y="35"/>
                      </a:lnTo>
                      <a:lnTo>
                        <a:pt x="0" y="38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1" name="Freeform 118"/>
                <p:cNvSpPr>
                  <a:spLocks/>
                </p:cNvSpPr>
                <p:nvPr/>
              </p:nvSpPr>
              <p:spPr bwMode="auto">
                <a:xfrm>
                  <a:off x="1444" y="2277"/>
                  <a:ext cx="20" cy="35"/>
                </a:xfrm>
                <a:custGeom>
                  <a:avLst/>
                  <a:gdLst>
                    <a:gd name="T0" fmla="*/ 20 w 20"/>
                    <a:gd name="T1" fmla="*/ 34 h 35"/>
                    <a:gd name="T2" fmla="*/ 20 w 20"/>
                    <a:gd name="T3" fmla="*/ 32 h 35"/>
                    <a:gd name="T4" fmla="*/ 17 w 20"/>
                    <a:gd name="T5" fmla="*/ 24 h 35"/>
                    <a:gd name="T6" fmla="*/ 16 w 20"/>
                    <a:gd name="T7" fmla="*/ 16 h 35"/>
                    <a:gd name="T8" fmla="*/ 15 w 20"/>
                    <a:gd name="T9" fmla="*/ 9 h 35"/>
                    <a:gd name="T10" fmla="*/ 15 w 20"/>
                    <a:gd name="T11" fmla="*/ 2 h 35"/>
                    <a:gd name="T12" fmla="*/ 0 w 20"/>
                    <a:gd name="T13" fmla="*/ 0 h 35"/>
                    <a:gd name="T14" fmla="*/ 0 w 20"/>
                    <a:gd name="T15" fmla="*/ 9 h 35"/>
                    <a:gd name="T16" fmla="*/ 1 w 20"/>
                    <a:gd name="T17" fmla="*/ 18 h 35"/>
                    <a:gd name="T18" fmla="*/ 3 w 20"/>
                    <a:gd name="T19" fmla="*/ 26 h 35"/>
                    <a:gd name="T20" fmla="*/ 5 w 20"/>
                    <a:gd name="T21" fmla="*/ 35 h 35"/>
                    <a:gd name="T22" fmla="*/ 5 w 20"/>
                    <a:gd name="T23" fmla="*/ 34 h 35"/>
                    <a:gd name="T24" fmla="*/ 20 w 20"/>
                    <a:gd name="T25" fmla="*/ 34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5"/>
                    <a:gd name="T41" fmla="*/ 20 w 20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5">
                      <a:moveTo>
                        <a:pt x="20" y="34"/>
                      </a:moveTo>
                      <a:lnTo>
                        <a:pt x="20" y="32"/>
                      </a:lnTo>
                      <a:lnTo>
                        <a:pt x="17" y="24"/>
                      </a:lnTo>
                      <a:lnTo>
                        <a:pt x="16" y="16"/>
                      </a:lnTo>
                      <a:lnTo>
                        <a:pt x="15" y="9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8"/>
                      </a:lnTo>
                      <a:lnTo>
                        <a:pt x="3" y="26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2" name="Freeform 119"/>
                <p:cNvSpPr>
                  <a:spLocks/>
                </p:cNvSpPr>
                <p:nvPr/>
              </p:nvSpPr>
              <p:spPr bwMode="auto">
                <a:xfrm>
                  <a:off x="1449" y="2311"/>
                  <a:ext cx="27" cy="19"/>
                </a:xfrm>
                <a:custGeom>
                  <a:avLst/>
                  <a:gdLst>
                    <a:gd name="T0" fmla="*/ 27 w 27"/>
                    <a:gd name="T1" fmla="*/ 4 h 19"/>
                    <a:gd name="T2" fmla="*/ 27 w 27"/>
                    <a:gd name="T3" fmla="*/ 4 h 19"/>
                    <a:gd name="T4" fmla="*/ 22 w 27"/>
                    <a:gd name="T5" fmla="*/ 3 h 19"/>
                    <a:gd name="T6" fmla="*/ 18 w 27"/>
                    <a:gd name="T7" fmla="*/ 1 h 19"/>
                    <a:gd name="T8" fmla="*/ 16 w 27"/>
                    <a:gd name="T9" fmla="*/ 0 h 19"/>
                    <a:gd name="T10" fmla="*/ 15 w 27"/>
                    <a:gd name="T11" fmla="*/ 0 h 19"/>
                    <a:gd name="T12" fmla="*/ 0 w 27"/>
                    <a:gd name="T13" fmla="*/ 0 h 19"/>
                    <a:gd name="T14" fmla="*/ 4 w 27"/>
                    <a:gd name="T15" fmla="*/ 9 h 19"/>
                    <a:gd name="T16" fmla="*/ 11 w 27"/>
                    <a:gd name="T17" fmla="*/ 15 h 19"/>
                    <a:gd name="T18" fmla="*/ 19 w 27"/>
                    <a:gd name="T19" fmla="*/ 18 h 19"/>
                    <a:gd name="T20" fmla="*/ 27 w 27"/>
                    <a:gd name="T21" fmla="*/ 19 h 19"/>
                    <a:gd name="T22" fmla="*/ 27 w 27"/>
                    <a:gd name="T23" fmla="*/ 19 h 19"/>
                    <a:gd name="T24" fmla="*/ 27 w 27"/>
                    <a:gd name="T25" fmla="*/ 4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19"/>
                    <a:gd name="T41" fmla="*/ 27 w 2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19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22" y="3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11" y="15"/>
                      </a:lnTo>
                      <a:lnTo>
                        <a:pt x="19" y="18"/>
                      </a:lnTo>
                      <a:lnTo>
                        <a:pt x="27" y="19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3" name="Freeform 120"/>
                <p:cNvSpPr>
                  <a:spLocks/>
                </p:cNvSpPr>
                <p:nvPr/>
              </p:nvSpPr>
              <p:spPr bwMode="auto">
                <a:xfrm>
                  <a:off x="1476" y="2306"/>
                  <a:ext cx="44" cy="24"/>
                </a:xfrm>
                <a:custGeom>
                  <a:avLst/>
                  <a:gdLst>
                    <a:gd name="T0" fmla="*/ 37 w 44"/>
                    <a:gd name="T1" fmla="*/ 1 h 24"/>
                    <a:gd name="T2" fmla="*/ 37 w 44"/>
                    <a:gd name="T3" fmla="*/ 0 h 24"/>
                    <a:gd name="T4" fmla="*/ 34 w 44"/>
                    <a:gd name="T5" fmla="*/ 2 h 24"/>
                    <a:gd name="T6" fmla="*/ 30 w 44"/>
                    <a:gd name="T7" fmla="*/ 3 h 24"/>
                    <a:gd name="T8" fmla="*/ 25 w 44"/>
                    <a:gd name="T9" fmla="*/ 5 h 24"/>
                    <a:gd name="T10" fmla="*/ 20 w 44"/>
                    <a:gd name="T11" fmla="*/ 6 h 24"/>
                    <a:gd name="T12" fmla="*/ 15 w 44"/>
                    <a:gd name="T13" fmla="*/ 7 h 24"/>
                    <a:gd name="T14" fmla="*/ 9 w 44"/>
                    <a:gd name="T15" fmla="*/ 8 h 24"/>
                    <a:gd name="T16" fmla="*/ 6 w 44"/>
                    <a:gd name="T17" fmla="*/ 9 h 24"/>
                    <a:gd name="T18" fmla="*/ 0 w 44"/>
                    <a:gd name="T19" fmla="*/ 9 h 24"/>
                    <a:gd name="T20" fmla="*/ 0 w 44"/>
                    <a:gd name="T21" fmla="*/ 24 h 24"/>
                    <a:gd name="T22" fmla="*/ 6 w 44"/>
                    <a:gd name="T23" fmla="*/ 24 h 24"/>
                    <a:gd name="T24" fmla="*/ 12 w 44"/>
                    <a:gd name="T25" fmla="*/ 23 h 24"/>
                    <a:gd name="T26" fmla="*/ 18 w 44"/>
                    <a:gd name="T27" fmla="*/ 22 h 24"/>
                    <a:gd name="T28" fmla="*/ 23 w 44"/>
                    <a:gd name="T29" fmla="*/ 20 h 24"/>
                    <a:gd name="T30" fmla="*/ 28 w 44"/>
                    <a:gd name="T31" fmla="*/ 19 h 24"/>
                    <a:gd name="T32" fmla="*/ 32 w 44"/>
                    <a:gd name="T33" fmla="*/ 18 h 24"/>
                    <a:gd name="T34" fmla="*/ 38 w 44"/>
                    <a:gd name="T35" fmla="*/ 17 h 24"/>
                    <a:gd name="T36" fmla="*/ 44 w 44"/>
                    <a:gd name="T37" fmla="*/ 14 h 24"/>
                    <a:gd name="T38" fmla="*/ 44 w 44"/>
                    <a:gd name="T39" fmla="*/ 13 h 24"/>
                    <a:gd name="T40" fmla="*/ 37 w 44"/>
                    <a:gd name="T41" fmla="*/ 1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24"/>
                    <a:gd name="T65" fmla="*/ 44 w 44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24">
                      <a:moveTo>
                        <a:pt x="37" y="1"/>
                      </a:move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30" y="3"/>
                      </a:lnTo>
                      <a:lnTo>
                        <a:pt x="25" y="5"/>
                      </a:lnTo>
                      <a:lnTo>
                        <a:pt x="20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0" y="9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23" y="20"/>
                      </a:lnTo>
                      <a:lnTo>
                        <a:pt x="28" y="19"/>
                      </a:lnTo>
                      <a:lnTo>
                        <a:pt x="32" y="18"/>
                      </a:lnTo>
                      <a:lnTo>
                        <a:pt x="38" y="17"/>
                      </a:lnTo>
                      <a:lnTo>
                        <a:pt x="44" y="14"/>
                      </a:lnTo>
                      <a:lnTo>
                        <a:pt x="44" y="13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4" name="Freeform 121"/>
                <p:cNvSpPr>
                  <a:spLocks/>
                </p:cNvSpPr>
                <p:nvPr/>
              </p:nvSpPr>
              <p:spPr bwMode="auto">
                <a:xfrm>
                  <a:off x="1513" y="2265"/>
                  <a:ext cx="51" cy="54"/>
                </a:xfrm>
                <a:custGeom>
                  <a:avLst/>
                  <a:gdLst>
                    <a:gd name="T0" fmla="*/ 40 w 51"/>
                    <a:gd name="T1" fmla="*/ 0 h 54"/>
                    <a:gd name="T2" fmla="*/ 39 w 51"/>
                    <a:gd name="T3" fmla="*/ 1 h 54"/>
                    <a:gd name="T4" fmla="*/ 34 w 51"/>
                    <a:gd name="T5" fmla="*/ 7 h 54"/>
                    <a:gd name="T6" fmla="*/ 29 w 51"/>
                    <a:gd name="T7" fmla="*/ 13 h 54"/>
                    <a:gd name="T8" fmla="*/ 24 w 51"/>
                    <a:gd name="T9" fmla="*/ 19 h 54"/>
                    <a:gd name="T10" fmla="*/ 20 w 51"/>
                    <a:gd name="T11" fmla="*/ 25 h 54"/>
                    <a:gd name="T12" fmla="*/ 16 w 51"/>
                    <a:gd name="T13" fmla="*/ 29 h 54"/>
                    <a:gd name="T14" fmla="*/ 10 w 51"/>
                    <a:gd name="T15" fmla="*/ 34 h 54"/>
                    <a:gd name="T16" fmla="*/ 5 w 51"/>
                    <a:gd name="T17" fmla="*/ 38 h 54"/>
                    <a:gd name="T18" fmla="*/ 0 w 51"/>
                    <a:gd name="T19" fmla="*/ 42 h 54"/>
                    <a:gd name="T20" fmla="*/ 7 w 51"/>
                    <a:gd name="T21" fmla="*/ 54 h 54"/>
                    <a:gd name="T22" fmla="*/ 15 w 51"/>
                    <a:gd name="T23" fmla="*/ 50 h 54"/>
                    <a:gd name="T24" fmla="*/ 20 w 51"/>
                    <a:gd name="T25" fmla="*/ 46 h 54"/>
                    <a:gd name="T26" fmla="*/ 26 w 51"/>
                    <a:gd name="T27" fmla="*/ 41 h 54"/>
                    <a:gd name="T28" fmla="*/ 32 w 51"/>
                    <a:gd name="T29" fmla="*/ 35 h 54"/>
                    <a:gd name="T30" fmla="*/ 36 w 51"/>
                    <a:gd name="T31" fmla="*/ 29 h 54"/>
                    <a:gd name="T32" fmla="*/ 41 w 51"/>
                    <a:gd name="T33" fmla="*/ 23 h 54"/>
                    <a:gd name="T34" fmla="*/ 46 w 51"/>
                    <a:gd name="T35" fmla="*/ 17 h 54"/>
                    <a:gd name="T36" fmla="*/ 51 w 51"/>
                    <a:gd name="T37" fmla="*/ 11 h 54"/>
                    <a:gd name="T38" fmla="*/ 50 w 51"/>
                    <a:gd name="T39" fmla="*/ 12 h 54"/>
                    <a:gd name="T40" fmla="*/ 40 w 5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54"/>
                    <a:gd name="T65" fmla="*/ 51 w 5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54">
                      <a:moveTo>
                        <a:pt x="40" y="0"/>
                      </a:moveTo>
                      <a:lnTo>
                        <a:pt x="39" y="1"/>
                      </a:lnTo>
                      <a:lnTo>
                        <a:pt x="34" y="7"/>
                      </a:lnTo>
                      <a:lnTo>
                        <a:pt x="29" y="13"/>
                      </a:lnTo>
                      <a:lnTo>
                        <a:pt x="24" y="19"/>
                      </a:lnTo>
                      <a:lnTo>
                        <a:pt x="20" y="25"/>
                      </a:lnTo>
                      <a:lnTo>
                        <a:pt x="16" y="29"/>
                      </a:lnTo>
                      <a:lnTo>
                        <a:pt x="10" y="34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7" y="54"/>
                      </a:lnTo>
                      <a:lnTo>
                        <a:pt x="15" y="50"/>
                      </a:lnTo>
                      <a:lnTo>
                        <a:pt x="20" y="46"/>
                      </a:lnTo>
                      <a:lnTo>
                        <a:pt x="26" y="41"/>
                      </a:lnTo>
                      <a:lnTo>
                        <a:pt x="32" y="35"/>
                      </a:lnTo>
                      <a:lnTo>
                        <a:pt x="36" y="29"/>
                      </a:lnTo>
                      <a:lnTo>
                        <a:pt x="41" y="23"/>
                      </a:lnTo>
                      <a:lnTo>
                        <a:pt x="46" y="17"/>
                      </a:lnTo>
                      <a:lnTo>
                        <a:pt x="51" y="11"/>
                      </a:lnTo>
                      <a:lnTo>
                        <a:pt x="50" y="12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5" name="Freeform 122"/>
                <p:cNvSpPr>
                  <a:spLocks/>
                </p:cNvSpPr>
                <p:nvPr/>
              </p:nvSpPr>
              <p:spPr bwMode="auto">
                <a:xfrm>
                  <a:off x="1553" y="2193"/>
                  <a:ext cx="107" cy="84"/>
                </a:xfrm>
                <a:custGeom>
                  <a:avLst/>
                  <a:gdLst>
                    <a:gd name="T0" fmla="*/ 102 w 107"/>
                    <a:gd name="T1" fmla="*/ 6 h 84"/>
                    <a:gd name="T2" fmla="*/ 97 w 107"/>
                    <a:gd name="T3" fmla="*/ 0 h 84"/>
                    <a:gd name="T4" fmla="*/ 0 w 107"/>
                    <a:gd name="T5" fmla="*/ 72 h 84"/>
                    <a:gd name="T6" fmla="*/ 10 w 107"/>
                    <a:gd name="T7" fmla="*/ 84 h 84"/>
                    <a:gd name="T8" fmla="*/ 107 w 107"/>
                    <a:gd name="T9" fmla="*/ 12 h 84"/>
                    <a:gd name="T10" fmla="*/ 102 w 107"/>
                    <a:gd name="T11" fmla="*/ 6 h 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84"/>
                    <a:gd name="T20" fmla="*/ 107 w 107"/>
                    <a:gd name="T21" fmla="*/ 84 h 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84">
                      <a:moveTo>
                        <a:pt x="102" y="6"/>
                      </a:moveTo>
                      <a:lnTo>
                        <a:pt x="97" y="0"/>
                      </a:lnTo>
                      <a:lnTo>
                        <a:pt x="0" y="72"/>
                      </a:lnTo>
                      <a:lnTo>
                        <a:pt x="10" y="84"/>
                      </a:lnTo>
                      <a:lnTo>
                        <a:pt x="107" y="1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6" name="Freeform 123"/>
                <p:cNvSpPr>
                  <a:spLocks/>
                </p:cNvSpPr>
                <p:nvPr/>
              </p:nvSpPr>
              <p:spPr bwMode="auto">
                <a:xfrm>
                  <a:off x="1650" y="2192"/>
                  <a:ext cx="12" cy="13"/>
                </a:xfrm>
                <a:custGeom>
                  <a:avLst/>
                  <a:gdLst>
                    <a:gd name="T0" fmla="*/ 10 w 12"/>
                    <a:gd name="T1" fmla="*/ 13 h 13"/>
                    <a:gd name="T2" fmla="*/ 12 w 12"/>
                    <a:gd name="T3" fmla="*/ 9 h 13"/>
                    <a:gd name="T4" fmla="*/ 11 w 12"/>
                    <a:gd name="T5" fmla="*/ 3 h 13"/>
                    <a:gd name="T6" fmla="*/ 6 w 12"/>
                    <a:gd name="T7" fmla="*/ 0 h 13"/>
                    <a:gd name="T8" fmla="*/ 0 w 12"/>
                    <a:gd name="T9" fmla="*/ 1 h 13"/>
                    <a:gd name="T10" fmla="*/ 10 w 12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13"/>
                    <a:gd name="T20" fmla="*/ 12 w 12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13">
                      <a:moveTo>
                        <a:pt x="10" y="13"/>
                      </a:move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7" name="Rounded Rectangular Callout 186"/>
            <p:cNvSpPr/>
            <p:nvPr/>
          </p:nvSpPr>
          <p:spPr bwMode="auto">
            <a:xfrm>
              <a:off x="609600" y="1638300"/>
              <a:ext cx="4685506" cy="1028700"/>
            </a:xfrm>
            <a:prstGeom prst="wedgeRoundRectCallout">
              <a:avLst>
                <a:gd name="adj1" fmla="val 72152"/>
                <a:gd name="adj2" fmla="val 26033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It can be difficult to understand </a:t>
              </a:r>
              <a:br>
                <a:rPr lang="en-US" altLang="en-US" i="0" dirty="0"/>
              </a:br>
              <a:r>
                <a:rPr lang="en-US" altLang="en-US" i="0" dirty="0"/>
                <a:t>where computation go. </a:t>
              </a: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2477557" y="7845038"/>
            <a:ext cx="1871216" cy="1955385"/>
            <a:chOff x="-144" y="1147"/>
            <a:chExt cx="3264" cy="3173"/>
          </a:xfrm>
        </p:grpSpPr>
        <p:grpSp>
          <p:nvGrpSpPr>
            <p:cNvPr id="208" name="Group 4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278" name="Oval 5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 useBgFill="1">
            <p:nvSpPr>
              <p:cNvPr id="279" name="Oval 6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80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9" name="Group 8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272" name="Freeform 9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0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1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2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3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0" name="Group 15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270" name="Freeform 16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7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oup 18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264" name="Freeform 19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2"/>
                  <a:gd name="T131" fmla="*/ 351 w 351"/>
                  <a:gd name="T132" fmla="*/ 352 h 3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0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57"/>
                  <a:gd name="T163" fmla="*/ 0 h 538"/>
                  <a:gd name="T164" fmla="*/ 357 w 357"/>
                  <a:gd name="T165" fmla="*/ 538 h 5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1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2"/>
                  <a:gd name="T172" fmla="*/ 0 h 237"/>
                  <a:gd name="T173" fmla="*/ 812 w 812"/>
                  <a:gd name="T174" fmla="*/ 237 h 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2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0"/>
                  <a:gd name="T148" fmla="*/ 0 h 486"/>
                  <a:gd name="T149" fmla="*/ 480 w 480"/>
                  <a:gd name="T150" fmla="*/ 486 h 4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3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4"/>
                  <a:gd name="T178" fmla="*/ 0 h 669"/>
                  <a:gd name="T179" fmla="*/ 804 w 804"/>
                  <a:gd name="T180" fmla="*/ 669 h 6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4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8"/>
                  <a:gd name="T157" fmla="*/ 0 h 432"/>
                  <a:gd name="T158" fmla="*/ 788 w 788"/>
                  <a:gd name="T159" fmla="*/ 432 h 43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Text Box 25"/>
            <p:cNvSpPr txBox="1">
              <a:spLocks noChangeArrowheads="1"/>
            </p:cNvSpPr>
            <p:nvPr/>
          </p:nvSpPr>
          <p:spPr bwMode="auto">
            <a:xfrm>
              <a:off x="959" y="2064"/>
              <a:ext cx="453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i-1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sp>
          <p:nvSpPr>
            <p:cNvPr id="213" name="Text Box 26"/>
            <p:cNvSpPr txBox="1">
              <a:spLocks noChangeArrowheads="1"/>
            </p:cNvSpPr>
            <p:nvPr/>
          </p:nvSpPr>
          <p:spPr bwMode="auto">
            <a:xfrm>
              <a:off x="1562" y="2160"/>
              <a:ext cx="27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4" name="Group 27"/>
            <p:cNvGrpSpPr>
              <a:grpSpLocks/>
            </p:cNvGrpSpPr>
            <p:nvPr/>
          </p:nvGrpSpPr>
          <p:grpSpPr bwMode="auto">
            <a:xfrm rot="5563661">
              <a:off x="1850" y="3599"/>
              <a:ext cx="647" cy="603"/>
              <a:chOff x="1329" y="1989"/>
              <a:chExt cx="647" cy="603"/>
            </a:xfrm>
          </p:grpSpPr>
          <p:grpSp>
            <p:nvGrpSpPr>
              <p:cNvPr id="253" name="Group 28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62" name="Freeform 29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30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4" name="Group 31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256" name="Freeform 32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33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34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35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36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37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5" name="Text Box 38"/>
              <p:cNvSpPr txBox="1">
                <a:spLocks noChangeArrowheads="1"/>
              </p:cNvSpPr>
              <p:nvPr/>
            </p:nvSpPr>
            <p:spPr bwMode="auto">
              <a:xfrm>
                <a:off x="1558" y="2168"/>
                <a:ext cx="271" cy="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215" name="Group 39"/>
            <p:cNvGrpSpPr>
              <a:grpSpLocks/>
            </p:cNvGrpSpPr>
            <p:nvPr/>
          </p:nvGrpSpPr>
          <p:grpSpPr bwMode="auto">
            <a:xfrm rot="-8307170">
              <a:off x="37" y="3600"/>
              <a:ext cx="779" cy="646"/>
              <a:chOff x="720" y="1912"/>
              <a:chExt cx="779" cy="646"/>
            </a:xfrm>
          </p:grpSpPr>
          <p:grpSp>
            <p:nvGrpSpPr>
              <p:cNvPr id="242" name="Group 40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51" name="Freeform 4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4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3" name="Group 43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245" name="Freeform 4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4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4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4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4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4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4" name="Text Box 50"/>
              <p:cNvSpPr txBox="1">
                <a:spLocks noChangeArrowheads="1"/>
              </p:cNvSpPr>
              <p:nvPr/>
            </p:nvSpPr>
            <p:spPr bwMode="auto">
              <a:xfrm>
                <a:off x="1002" y="2073"/>
                <a:ext cx="278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16" name="Picture 5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4" y="1200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7" name="Group 52"/>
            <p:cNvGrpSpPr>
              <a:grpSpLocks noChangeAspect="1"/>
            </p:cNvGrpSpPr>
            <p:nvPr/>
          </p:nvGrpSpPr>
          <p:grpSpPr bwMode="auto">
            <a:xfrm rot="902222">
              <a:off x="48" y="1286"/>
              <a:ext cx="821" cy="682"/>
              <a:chOff x="1471" y="2266"/>
              <a:chExt cx="1746" cy="1449"/>
            </a:xfrm>
          </p:grpSpPr>
          <p:grpSp>
            <p:nvGrpSpPr>
              <p:cNvPr id="232" name="Group 53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240" name="Freeform 54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55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3" name="Group 56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234" name="Freeform 57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58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59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60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61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62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8" name="Text Box 63"/>
            <p:cNvSpPr txBox="1">
              <a:spLocks noChangeArrowheads="1"/>
            </p:cNvSpPr>
            <p:nvPr/>
          </p:nvSpPr>
          <p:spPr bwMode="auto">
            <a:xfrm>
              <a:off x="368" y="1440"/>
              <a:ext cx="325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0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9" name="Group 64"/>
            <p:cNvGrpSpPr>
              <a:grpSpLocks/>
            </p:cNvGrpSpPr>
            <p:nvPr/>
          </p:nvGrpSpPr>
          <p:grpSpPr bwMode="auto">
            <a:xfrm rot="-2627108">
              <a:off x="1918" y="1147"/>
              <a:ext cx="827" cy="603"/>
              <a:chOff x="1320" y="1966"/>
              <a:chExt cx="655" cy="603"/>
            </a:xfrm>
          </p:grpSpPr>
          <p:grpSp>
            <p:nvGrpSpPr>
              <p:cNvPr id="221" name="Group 65"/>
              <p:cNvGrpSpPr>
                <a:grpSpLocks noChangeAspect="1"/>
              </p:cNvGrpSpPr>
              <p:nvPr/>
            </p:nvGrpSpPr>
            <p:grpSpPr bwMode="auto">
              <a:xfrm>
                <a:off x="1320" y="1966"/>
                <a:ext cx="647" cy="603"/>
                <a:chOff x="2836" y="2439"/>
                <a:chExt cx="1451" cy="1352"/>
              </a:xfrm>
            </p:grpSpPr>
            <p:sp>
              <p:nvSpPr>
                <p:cNvPr id="226" name="Freeform 66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67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68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69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70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71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" name="Group 72"/>
              <p:cNvGrpSpPr>
                <a:grpSpLocks noChangeAspect="1"/>
              </p:cNvGrpSpPr>
              <p:nvPr/>
            </p:nvGrpSpPr>
            <p:grpSpPr bwMode="auto">
              <a:xfrm>
                <a:off x="1346" y="2030"/>
                <a:ext cx="144" cy="186"/>
                <a:chOff x="2895" y="2582"/>
                <a:chExt cx="322" cy="418"/>
              </a:xfrm>
            </p:grpSpPr>
            <p:sp>
              <p:nvSpPr>
                <p:cNvPr id="224" name="Freeform 73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74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3" name="Text Box 75"/>
              <p:cNvSpPr txBox="1">
                <a:spLocks noChangeArrowheads="1"/>
              </p:cNvSpPr>
              <p:nvPr/>
            </p:nvSpPr>
            <p:spPr bwMode="auto">
              <a:xfrm>
                <a:off x="1521" y="2134"/>
                <a:ext cx="454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 dirty="0">
                    <a:solidFill>
                      <a:schemeClr val="bg2"/>
                    </a:solidFill>
                  </a:rPr>
                  <a:t>T+1</a:t>
                </a:r>
                <a:endParaRPr lang="en-CA" altLang="en-US" sz="1400" i="0" dirty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20" name="Picture 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1226"/>
              <a:ext cx="480" cy="4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3"/>
          <p:cNvGrpSpPr/>
          <p:nvPr/>
        </p:nvGrpSpPr>
        <p:grpSpPr>
          <a:xfrm>
            <a:off x="3048000" y="4174911"/>
            <a:ext cx="5898760" cy="2305136"/>
            <a:chOff x="3048000" y="4174911"/>
            <a:chExt cx="5898760" cy="2305136"/>
          </a:xfrm>
        </p:grpSpPr>
        <p:grpSp>
          <p:nvGrpSpPr>
            <p:cNvPr id="282" name="Group 3"/>
            <p:cNvGrpSpPr>
              <a:grpSpLocks/>
            </p:cNvGrpSpPr>
            <p:nvPr/>
          </p:nvGrpSpPr>
          <p:grpSpPr bwMode="auto">
            <a:xfrm>
              <a:off x="3048000" y="4174911"/>
              <a:ext cx="2145459" cy="2305136"/>
              <a:chOff x="-144" y="1147"/>
              <a:chExt cx="3264" cy="3173"/>
            </a:xfrm>
          </p:grpSpPr>
          <p:grpSp>
            <p:nvGrpSpPr>
              <p:cNvPr id="283" name="Group 4"/>
              <p:cNvGrpSpPr>
                <a:grpSpLocks noChangeAspect="1"/>
              </p:cNvGrpSpPr>
              <p:nvPr/>
            </p:nvGrpSpPr>
            <p:grpSpPr bwMode="auto">
              <a:xfrm>
                <a:off x="336" y="2447"/>
                <a:ext cx="1814" cy="1873"/>
                <a:chOff x="384" y="816"/>
                <a:chExt cx="2947" cy="3043"/>
              </a:xfrm>
            </p:grpSpPr>
            <p:sp>
              <p:nvSpPr>
                <p:cNvPr id="353" name="Oval 5" descr="Stationery"/>
                <p:cNvSpPr>
                  <a:spLocks noChangeAspect="1" noChangeArrowheads="1"/>
                </p:cNvSpPr>
                <p:nvPr/>
              </p:nvSpPr>
              <p:spPr bwMode="auto">
                <a:xfrm>
                  <a:off x="384" y="912"/>
                  <a:ext cx="2947" cy="2947"/>
                </a:xfrm>
                <a:prstGeom prst="ellipse">
                  <a:avLst/>
                </a:pr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 useBgFill="1">
              <p:nvSpPr>
                <p:cNvPr id="354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610" y="1138"/>
                  <a:ext cx="2494" cy="2494"/>
                </a:xfrm>
                <a:prstGeom prst="ellipse">
                  <a:avLst/>
                </a:prstGeom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355" name="Freeform 7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1632" y="816"/>
                  <a:ext cx="445" cy="491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4" name="Group 8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347" name="Freeform 9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" name="Freeform 10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Freeform 11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Freeform 12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13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14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5" name="Group 15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345" name="Freeform 16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" name="Freeform 17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6" name="Group 18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339" name="Freeform 19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0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1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" name="Freeform 22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" name="Freeform 23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" name="Freeform 24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Text Box 25"/>
              <p:cNvSpPr txBox="1">
                <a:spLocks noChangeArrowheads="1"/>
              </p:cNvSpPr>
              <p:nvPr/>
            </p:nvSpPr>
            <p:spPr bwMode="auto">
              <a:xfrm>
                <a:off x="959" y="2064"/>
                <a:ext cx="453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i-1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sp>
            <p:nvSpPr>
              <p:cNvPr id="288" name="Text Box 26"/>
              <p:cNvSpPr txBox="1">
                <a:spLocks noChangeArrowheads="1"/>
              </p:cNvSpPr>
              <p:nvPr/>
            </p:nvSpPr>
            <p:spPr bwMode="auto">
              <a:xfrm>
                <a:off x="1562" y="2160"/>
                <a:ext cx="27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289" name="Group 27"/>
              <p:cNvGrpSpPr>
                <a:grpSpLocks/>
              </p:cNvGrpSpPr>
              <p:nvPr/>
            </p:nvGrpSpPr>
            <p:grpSpPr bwMode="auto">
              <a:xfrm rot="5563661">
                <a:off x="1850" y="3599"/>
                <a:ext cx="647" cy="603"/>
                <a:chOff x="1329" y="1989"/>
                <a:chExt cx="647" cy="603"/>
              </a:xfrm>
            </p:grpSpPr>
            <p:grpSp>
              <p:nvGrpSpPr>
                <p:cNvPr id="328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337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" name="Group 31"/>
                <p:cNvGrpSpPr>
                  <a:grpSpLocks noChangeAspect="1"/>
                </p:cNvGrpSpPr>
                <p:nvPr/>
              </p:nvGrpSpPr>
              <p:grpSpPr bwMode="auto">
                <a:xfrm>
                  <a:off x="1329" y="1989"/>
                  <a:ext cx="647" cy="603"/>
                  <a:chOff x="2836" y="2439"/>
                  <a:chExt cx="1451" cy="1352"/>
                </a:xfrm>
              </p:grpSpPr>
              <p:sp>
                <p:nvSpPr>
                  <p:cNvPr id="331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 36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" name="Freeform 37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0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1558" y="2168"/>
                  <a:ext cx="271" cy="3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grpSp>
            <p:nvGrpSpPr>
              <p:cNvPr id="290" name="Group 39"/>
              <p:cNvGrpSpPr>
                <a:grpSpLocks/>
              </p:cNvGrpSpPr>
              <p:nvPr/>
            </p:nvGrpSpPr>
            <p:grpSpPr bwMode="auto">
              <a:xfrm rot="-8307170">
                <a:off x="37" y="3600"/>
                <a:ext cx="779" cy="646"/>
                <a:chOff x="720" y="1912"/>
                <a:chExt cx="779" cy="646"/>
              </a:xfrm>
            </p:grpSpPr>
            <p:grpSp>
              <p:nvGrpSpPr>
                <p:cNvPr id="317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326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8" name="Group 43"/>
                <p:cNvGrpSpPr>
                  <a:grpSpLocks noChangeAspect="1"/>
                </p:cNvGrpSpPr>
                <p:nvPr/>
              </p:nvGrpSpPr>
              <p:grpSpPr bwMode="auto">
                <a:xfrm>
                  <a:off x="720" y="1912"/>
                  <a:ext cx="762" cy="646"/>
                  <a:chOff x="1471" y="2266"/>
                  <a:chExt cx="1709" cy="1449"/>
                </a:xfrm>
              </p:grpSpPr>
              <p:sp>
                <p:nvSpPr>
                  <p:cNvPr id="320" name="Freeform 44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" name="Text Box 50"/>
                <p:cNvSpPr txBox="1">
                  <a:spLocks noChangeArrowheads="1"/>
                </p:cNvSpPr>
                <p:nvPr/>
              </p:nvSpPr>
              <p:spPr bwMode="auto">
                <a:xfrm>
                  <a:off x="1002" y="2073"/>
                  <a:ext cx="278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291" name="Picture 51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44" y="1200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92" name="Group 52"/>
              <p:cNvGrpSpPr>
                <a:grpSpLocks noChangeAspect="1"/>
              </p:cNvGrpSpPr>
              <p:nvPr/>
            </p:nvGrpSpPr>
            <p:grpSpPr bwMode="auto">
              <a:xfrm rot="902222">
                <a:off x="48" y="1286"/>
                <a:ext cx="821" cy="682"/>
                <a:chOff x="1471" y="2266"/>
                <a:chExt cx="1746" cy="1449"/>
              </a:xfrm>
            </p:grpSpPr>
            <p:grpSp>
              <p:nvGrpSpPr>
                <p:cNvPr id="307" name="Group 53"/>
                <p:cNvGrpSpPr>
                  <a:grpSpLocks noChangeAspect="1"/>
                </p:cNvGrpSpPr>
                <p:nvPr/>
              </p:nvGrpSpPr>
              <p:grpSpPr bwMode="auto">
                <a:xfrm>
                  <a:off x="2895" y="2582"/>
                  <a:ext cx="322" cy="418"/>
                  <a:chOff x="2895" y="2582"/>
                  <a:chExt cx="322" cy="418"/>
                </a:xfrm>
              </p:grpSpPr>
              <p:sp>
                <p:nvSpPr>
                  <p:cNvPr id="31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" name="Freeform 55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8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1471" y="2266"/>
                  <a:ext cx="1709" cy="1449"/>
                  <a:chOff x="1471" y="2266"/>
                  <a:chExt cx="1709" cy="1449"/>
                </a:xfrm>
              </p:grpSpPr>
              <p:sp>
                <p:nvSpPr>
                  <p:cNvPr id="309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93" name="Text Box 63"/>
              <p:cNvSpPr txBox="1">
                <a:spLocks noChangeArrowheads="1"/>
              </p:cNvSpPr>
              <p:nvPr/>
            </p:nvSpPr>
            <p:spPr bwMode="auto">
              <a:xfrm>
                <a:off x="368" y="1440"/>
                <a:ext cx="32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0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294" name="Group 64"/>
              <p:cNvGrpSpPr>
                <a:grpSpLocks/>
              </p:cNvGrpSpPr>
              <p:nvPr/>
            </p:nvGrpSpPr>
            <p:grpSpPr bwMode="auto">
              <a:xfrm rot="-2627108">
                <a:off x="1918" y="1147"/>
                <a:ext cx="827" cy="603"/>
                <a:chOff x="1320" y="1966"/>
                <a:chExt cx="655" cy="603"/>
              </a:xfrm>
            </p:grpSpPr>
            <p:grpSp>
              <p:nvGrpSpPr>
                <p:cNvPr id="296" name="Group 65"/>
                <p:cNvGrpSpPr>
                  <a:grpSpLocks noChangeAspect="1"/>
                </p:cNvGrpSpPr>
                <p:nvPr/>
              </p:nvGrpSpPr>
              <p:grpSpPr bwMode="auto">
                <a:xfrm>
                  <a:off x="1320" y="1966"/>
                  <a:ext cx="647" cy="603"/>
                  <a:chOff x="2836" y="2439"/>
                  <a:chExt cx="1451" cy="1352"/>
                </a:xfrm>
              </p:grpSpPr>
              <p:sp>
                <p:nvSpPr>
                  <p:cNvPr id="301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6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7" name="Group 72"/>
                <p:cNvGrpSpPr>
                  <a:grpSpLocks noChangeAspect="1"/>
                </p:cNvGrpSpPr>
                <p:nvPr/>
              </p:nvGrpSpPr>
              <p:grpSpPr bwMode="auto">
                <a:xfrm>
                  <a:off x="1346" y="2030"/>
                  <a:ext cx="144" cy="186"/>
                  <a:chOff x="2895" y="2582"/>
                  <a:chExt cx="322" cy="418"/>
                </a:xfrm>
              </p:grpSpPr>
              <p:sp>
                <p:nvSpPr>
                  <p:cNvPr id="299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0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8" name="Text Box 75"/>
                <p:cNvSpPr txBox="1">
                  <a:spLocks noChangeArrowheads="1"/>
                </p:cNvSpPr>
                <p:nvPr/>
              </p:nvSpPr>
              <p:spPr bwMode="auto">
                <a:xfrm>
                  <a:off x="1521" y="2134"/>
                  <a:ext cx="454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 dirty="0">
                      <a:solidFill>
                        <a:schemeClr val="bg2"/>
                      </a:solidFill>
                    </a:rPr>
                    <a:t>T+1</a:t>
                  </a:r>
                  <a:endParaRPr lang="en-CA" altLang="en-US" sz="1400" i="0" dirty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295" name="Picture 7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0" y="1226"/>
                <a:ext cx="480" cy="4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56" name="Rounded Rectangular Callout 355"/>
            <p:cNvSpPr/>
            <p:nvPr/>
          </p:nvSpPr>
          <p:spPr bwMode="auto">
            <a:xfrm>
              <a:off x="5270721" y="4648200"/>
              <a:ext cx="3676039" cy="1355708"/>
            </a:xfrm>
            <a:prstGeom prst="wedgeRoundRectCallout">
              <a:avLst>
                <a:gd name="adj1" fmla="val -71355"/>
                <a:gd name="adj2" fmla="val -35508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ts val="0"/>
                </a:spcBef>
                <a:buNone/>
              </a:pPr>
              <a:r>
                <a:rPr lang="en-US" altLang="en-US" i="0" dirty="0"/>
                <a:t>Trust who passes you </a:t>
              </a:r>
              <a:br>
                <a:rPr lang="en-US" altLang="en-US" i="0" dirty="0"/>
              </a:br>
              <a:r>
                <a:rPr lang="en-US" altLang="en-US" i="0" dirty="0"/>
                <a:t>the baton</a:t>
              </a:r>
              <a:br>
                <a:rPr lang="en-US" altLang="en-US" i="0" dirty="0"/>
              </a:br>
              <a:r>
                <a:rPr lang="en-US" altLang="en-US" i="0" dirty="0"/>
                <a:t>and go around once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9370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84B8D0-DF32-F302-40FC-CB6680A53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8" name="Freeform 2" descr="Green marble">
            <a:extLst>
              <a:ext uri="{FF2B5EF4-FFF2-40B4-BE49-F238E27FC236}">
                <a16:creationId xmlns:a16="http://schemas.microsoft.com/office/drawing/2014/main" id="{AB2101D9-601B-0C1A-706E-B7D529D2E359}"/>
              </a:ext>
            </a:extLst>
          </p:cNvPr>
          <p:cNvSpPr>
            <a:spLocks/>
          </p:cNvSpPr>
          <p:nvPr/>
        </p:nvSpPr>
        <p:spPr bwMode="auto">
          <a:xfrm flipV="1">
            <a:off x="194376" y="1962664"/>
            <a:ext cx="8567075" cy="3179249"/>
          </a:xfrm>
          <a:custGeom>
            <a:avLst/>
            <a:gdLst>
              <a:gd name="T0" fmla="*/ 2147483647 w 9918"/>
              <a:gd name="T1" fmla="*/ 2147483647 h 12392"/>
              <a:gd name="T2" fmla="*/ 2147483647 w 9918"/>
              <a:gd name="T3" fmla="*/ 2147483647 h 12392"/>
              <a:gd name="T4" fmla="*/ 2147483647 w 9918"/>
              <a:gd name="T5" fmla="*/ 2147483647 h 12392"/>
              <a:gd name="T6" fmla="*/ 2147483647 w 9918"/>
              <a:gd name="T7" fmla="*/ 2147483647 h 12392"/>
              <a:gd name="T8" fmla="*/ 2147483647 w 9918"/>
              <a:gd name="T9" fmla="*/ 2147483647 h 12392"/>
              <a:gd name="T10" fmla="*/ 2147483647 w 9918"/>
              <a:gd name="T11" fmla="*/ 2147483647 h 12392"/>
              <a:gd name="T12" fmla="*/ 2147483647 w 9918"/>
              <a:gd name="T13" fmla="*/ 2147483647 h 12392"/>
              <a:gd name="T14" fmla="*/ 2147483647 w 9918"/>
              <a:gd name="T15" fmla="*/ 2147483647 h 12392"/>
              <a:gd name="T16" fmla="*/ 2147483647 w 9918"/>
              <a:gd name="T17" fmla="*/ 2147483647 h 123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918" h="12392">
                <a:moveTo>
                  <a:pt x="6164" y="6032"/>
                </a:moveTo>
                <a:cubicBezTo>
                  <a:pt x="7257" y="4980"/>
                  <a:pt x="8651" y="1374"/>
                  <a:pt x="9212" y="539"/>
                </a:cubicBezTo>
                <a:cubicBezTo>
                  <a:pt x="9773" y="-296"/>
                  <a:pt x="10306" y="-182"/>
                  <a:pt x="9528" y="1019"/>
                </a:cubicBezTo>
                <a:cubicBezTo>
                  <a:pt x="8859" y="1957"/>
                  <a:pt x="7409" y="6042"/>
                  <a:pt x="6315" y="7189"/>
                </a:cubicBezTo>
                <a:cubicBezTo>
                  <a:pt x="5221" y="8336"/>
                  <a:pt x="3854" y="7097"/>
                  <a:pt x="2966" y="7899"/>
                </a:cubicBezTo>
                <a:cubicBezTo>
                  <a:pt x="2078" y="8703"/>
                  <a:pt x="673" y="11778"/>
                  <a:pt x="227" y="12257"/>
                </a:cubicBezTo>
                <a:cubicBezTo>
                  <a:pt x="-219" y="12736"/>
                  <a:pt x="99" y="11872"/>
                  <a:pt x="293" y="10774"/>
                </a:cubicBezTo>
                <a:cubicBezTo>
                  <a:pt x="756" y="10021"/>
                  <a:pt x="1840" y="7658"/>
                  <a:pt x="2655" y="6851"/>
                </a:cubicBezTo>
                <a:cubicBezTo>
                  <a:pt x="3469" y="6044"/>
                  <a:pt x="5071" y="7084"/>
                  <a:pt x="6164" y="6032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Line 17">
            <a:extLst>
              <a:ext uri="{FF2B5EF4-FFF2-40B4-BE49-F238E27FC236}">
                <a16:creationId xmlns:a16="http://schemas.microsoft.com/office/drawing/2014/main" id="{73A04A39-2A8E-3C41-F2D3-0EC77D40C88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0529" y="3459764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Line 17">
            <a:extLst>
              <a:ext uri="{FF2B5EF4-FFF2-40B4-BE49-F238E27FC236}">
                <a16:creationId xmlns:a16="http://schemas.microsoft.com/office/drawing/2014/main" id="{CEE898B7-F25E-C019-91A9-67F546620BB5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6172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" name="Group 29">
            <a:extLst>
              <a:ext uri="{FF2B5EF4-FFF2-40B4-BE49-F238E27FC236}">
                <a16:creationId xmlns:a16="http://schemas.microsoft.com/office/drawing/2014/main" id="{CC10DC65-137B-8FE2-9577-55340EB6F510}"/>
              </a:ext>
            </a:extLst>
          </p:cNvPr>
          <p:cNvGrpSpPr>
            <a:grpSpLocks/>
          </p:cNvGrpSpPr>
          <p:nvPr/>
        </p:nvGrpSpPr>
        <p:grpSpPr bwMode="auto">
          <a:xfrm>
            <a:off x="1871123" y="1100138"/>
            <a:ext cx="931353" cy="99387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5B2D27C1-A9B7-F8A0-CACD-A6ABF021E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5181488F-7777-82D0-A399-EB63221E3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ECDD7E5A-0F09-E6FC-0084-E7EFBB648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F4A65DF0-386C-7836-5C8F-2131CCB3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C5111BA8-E5C4-4EBC-A8A7-01F0E89B0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955014DA-603B-CE72-07F1-416D119BB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81ED1DCA-7303-1580-0D3D-FF62BB6FF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78BF90EC-6FC3-0856-66C3-7AC301FF4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A1B4B0EF-15FD-8F7D-B7E2-9B4361AFB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EF5638AC-EC38-D3C5-3D91-5812DA8A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0927E27E-94EF-2EC5-4CFC-BA040B842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33C68D0C-FB47-3AD1-9984-EDFE0C070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CEC42A81-289F-1937-606B-A513C080F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F163B0BD-0BE3-5C25-8352-47AD8702C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2A96171A-CAEB-A7F3-74BD-680BA00B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EFBE1598-1D39-F641-BBD4-344105442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DFB812C8-1059-0899-AA30-3DEEE65A2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5" name="AutoShape 35">
            <a:extLst>
              <a:ext uri="{FF2B5EF4-FFF2-40B4-BE49-F238E27FC236}">
                <a16:creationId xmlns:a16="http://schemas.microsoft.com/office/drawing/2014/main" id="{BEAEEEA3-7E40-CA0F-C892-B5EA46D38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5383" y="891565"/>
            <a:ext cx="3250617" cy="902981"/>
          </a:xfrm>
          <a:prstGeom prst="wedgeRoundRectCallout">
            <a:avLst>
              <a:gd name="adj1" fmla="val -57240"/>
              <a:gd name="adj2" fmla="val 1131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 you make sure the algorithm works?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A2E3191-91F1-D631-2AAC-CF0090B219BE}"/>
              </a:ext>
            </a:extLst>
          </p:cNvPr>
          <p:cNvGrpSpPr>
            <a:grpSpLocks/>
          </p:cNvGrpSpPr>
          <p:nvPr/>
        </p:nvGrpSpPr>
        <p:grpSpPr bwMode="auto">
          <a:xfrm>
            <a:off x="11112" y="1132837"/>
            <a:ext cx="9285288" cy="4517256"/>
            <a:chOff x="0" y="2527609"/>
            <a:chExt cx="9285977" cy="4516374"/>
          </a:xfrm>
        </p:grpSpPr>
        <p:pic>
          <p:nvPicPr>
            <p:cNvPr id="47" name="Picture 2">
              <a:extLst>
                <a:ext uri="{FF2B5EF4-FFF2-40B4-BE49-F238E27FC236}">
                  <a16:creationId xmlns:a16="http://schemas.microsoft.com/office/drawing/2014/main" id="{FCE8CD37-65C8-7574-6184-14F71673F5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0452" y="6118470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0">
              <a:extLst>
                <a:ext uri="{FF2B5EF4-FFF2-40B4-BE49-F238E27FC236}">
                  <a16:creationId xmlns:a16="http://schemas.microsoft.com/office/drawing/2014/main" id="{1E661085-EF03-DFDD-0A06-DA57E53D7A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94F9E4C-A990-8A15-C096-FB16F9364C40}"/>
              </a:ext>
            </a:extLst>
          </p:cNvPr>
          <p:cNvSpPr/>
          <p:nvPr/>
        </p:nvSpPr>
        <p:spPr>
          <a:xfrm>
            <a:off x="390418" y="2133600"/>
            <a:ext cx="8080625" cy="2912723"/>
          </a:xfrm>
          <a:custGeom>
            <a:avLst/>
            <a:gdLst>
              <a:gd name="connsiteX0" fmla="*/ 0 w 8080625"/>
              <a:gd name="connsiteY0" fmla="*/ 0 h 2912723"/>
              <a:gd name="connsiteX1" fmla="*/ 2224355 w 8080625"/>
              <a:gd name="connsiteY1" fmla="*/ 1166117 h 2912723"/>
              <a:gd name="connsiteX2" fmla="*/ 4900773 w 8080625"/>
              <a:gd name="connsiteY2" fmla="*/ 1202076 h 2912723"/>
              <a:gd name="connsiteX3" fmla="*/ 8080625 w 8080625"/>
              <a:gd name="connsiteY3" fmla="*/ 2912723 h 2912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80625" h="2912723">
                <a:moveTo>
                  <a:pt x="0" y="0"/>
                </a:moveTo>
                <a:cubicBezTo>
                  <a:pt x="703780" y="482885"/>
                  <a:pt x="1407560" y="965771"/>
                  <a:pt x="2224355" y="1166117"/>
                </a:cubicBezTo>
                <a:cubicBezTo>
                  <a:pt x="3041150" y="1366463"/>
                  <a:pt x="3924728" y="910975"/>
                  <a:pt x="4900773" y="1202076"/>
                </a:cubicBezTo>
                <a:cubicBezTo>
                  <a:pt x="5876818" y="1493177"/>
                  <a:pt x="6978721" y="2202950"/>
                  <a:pt x="8080625" y="2912723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AutoShape 35">
            <a:extLst>
              <a:ext uri="{FF2B5EF4-FFF2-40B4-BE49-F238E27FC236}">
                <a16:creationId xmlns:a16="http://schemas.microsoft.com/office/drawing/2014/main" id="{C3CAB557-F787-45EE-C2AE-42CB6C6FB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4729" y="5201801"/>
            <a:ext cx="3836471" cy="925694"/>
          </a:xfrm>
          <a:prstGeom prst="wedgeRoundRectCallout">
            <a:avLst>
              <a:gd name="adj1" fmla="val -58219"/>
              <a:gd name="adj2" fmla="val 53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check that at each moment,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am “on the right path”.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750" name="Group 27749">
            <a:extLst>
              <a:ext uri="{FF2B5EF4-FFF2-40B4-BE49-F238E27FC236}">
                <a16:creationId xmlns:a16="http://schemas.microsoft.com/office/drawing/2014/main" id="{69A99CF5-B610-41C1-91DD-2931E0B9D94D}"/>
              </a:ext>
            </a:extLst>
          </p:cNvPr>
          <p:cNvGrpSpPr/>
          <p:nvPr/>
        </p:nvGrpSpPr>
        <p:grpSpPr>
          <a:xfrm>
            <a:off x="109121" y="1362086"/>
            <a:ext cx="4945063" cy="2514600"/>
            <a:chOff x="2133600" y="4114800"/>
            <a:chExt cx="4945063" cy="2514600"/>
          </a:xfrm>
        </p:grpSpPr>
        <p:grpSp>
          <p:nvGrpSpPr>
            <p:cNvPr id="2" name="Group 197">
              <a:extLst>
                <a:ext uri="{FF2B5EF4-FFF2-40B4-BE49-F238E27FC236}">
                  <a16:creationId xmlns:a16="http://schemas.microsoft.com/office/drawing/2014/main" id="{38FF2C17-7952-CC32-0549-D9DC9942C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6200" y="5181600"/>
              <a:ext cx="1181100" cy="1447800"/>
              <a:chOff x="2448" y="2064"/>
              <a:chExt cx="744" cy="912"/>
            </a:xfrm>
          </p:grpSpPr>
          <p:sp>
            <p:nvSpPr>
              <p:cNvPr id="3" name="Freeform 191">
                <a:extLst>
                  <a:ext uri="{FF2B5EF4-FFF2-40B4-BE49-F238E27FC236}">
                    <a16:creationId xmlns:a16="http://schemas.microsoft.com/office/drawing/2014/main" id="{F7BAC78F-7B80-ABA2-C23F-9C832AA72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2195"/>
                <a:ext cx="200" cy="202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" name="Freeform 192">
                <a:extLst>
                  <a:ext uri="{FF2B5EF4-FFF2-40B4-BE49-F238E27FC236}">
                    <a16:creationId xmlns:a16="http://schemas.microsoft.com/office/drawing/2014/main" id="{B788AC0B-1927-138A-FC91-C8AD482BB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413"/>
                <a:ext cx="206" cy="361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" name="Freeform 193">
                <a:extLst>
                  <a:ext uri="{FF2B5EF4-FFF2-40B4-BE49-F238E27FC236}">
                    <a16:creationId xmlns:a16="http://schemas.microsoft.com/office/drawing/2014/main" id="{D22FB888-E4BF-F5FC-927C-E8571F07A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706"/>
                <a:ext cx="261" cy="270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" name="Freeform 194">
                <a:extLst>
                  <a:ext uri="{FF2B5EF4-FFF2-40B4-BE49-F238E27FC236}">
                    <a16:creationId xmlns:a16="http://schemas.microsoft.com/office/drawing/2014/main" id="{1736E995-35F7-158D-16B3-1B04E684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2645"/>
                <a:ext cx="331" cy="256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" name="Freeform 195">
                <a:extLst>
                  <a:ext uri="{FF2B5EF4-FFF2-40B4-BE49-F238E27FC236}">
                    <a16:creationId xmlns:a16="http://schemas.microsoft.com/office/drawing/2014/main" id="{ACAD0B59-2EDD-42FA-AFD5-AAFF8D26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064"/>
                <a:ext cx="233" cy="405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" name="Freeform 196">
                <a:extLst>
                  <a:ext uri="{FF2B5EF4-FFF2-40B4-BE49-F238E27FC236}">
                    <a16:creationId xmlns:a16="http://schemas.microsoft.com/office/drawing/2014/main" id="{05BF668E-B788-34F4-59EA-2083B972B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100"/>
                <a:ext cx="305" cy="379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12" name="Picture 10" descr="na01476_">
              <a:extLst>
                <a:ext uri="{FF2B5EF4-FFF2-40B4-BE49-F238E27FC236}">
                  <a16:creationId xmlns:a16="http://schemas.microsoft.com/office/drawing/2014/main" id="{9408ED12-8D23-33AF-76D5-9057492E52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4400" y="4114800"/>
              <a:ext cx="1881188" cy="1363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" name="Group 190">
              <a:extLst>
                <a:ext uri="{FF2B5EF4-FFF2-40B4-BE49-F238E27FC236}">
                  <a16:creationId xmlns:a16="http://schemas.microsoft.com/office/drawing/2014/main" id="{0B7A2804-660E-C523-1018-569017C2D26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562600" y="5410200"/>
              <a:ext cx="1516063" cy="1141413"/>
              <a:chOff x="3744" y="2740"/>
              <a:chExt cx="955" cy="719"/>
            </a:xfrm>
          </p:grpSpPr>
          <p:sp>
            <p:nvSpPr>
              <p:cNvPr id="14" name="Freeform 125">
                <a:extLst>
                  <a:ext uri="{FF2B5EF4-FFF2-40B4-BE49-F238E27FC236}">
                    <a16:creationId xmlns:a16="http://schemas.microsoft.com/office/drawing/2014/main" id="{72558180-58F9-1487-9032-3994C30F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740"/>
                <a:ext cx="955" cy="673"/>
              </a:xfrm>
              <a:custGeom>
                <a:avLst/>
                <a:gdLst>
                  <a:gd name="T0" fmla="*/ 0 w 3819"/>
                  <a:gd name="T1" fmla="*/ 0 h 2690"/>
                  <a:gd name="T2" fmla="*/ 0 w 3819"/>
                  <a:gd name="T3" fmla="*/ 0 h 2690"/>
                  <a:gd name="T4" fmla="*/ 0 w 3819"/>
                  <a:gd name="T5" fmla="*/ 0 h 2690"/>
                  <a:gd name="T6" fmla="*/ 0 w 3819"/>
                  <a:gd name="T7" fmla="*/ 0 h 2690"/>
                  <a:gd name="T8" fmla="*/ 0 w 3819"/>
                  <a:gd name="T9" fmla="*/ 0 h 2690"/>
                  <a:gd name="T10" fmla="*/ 0 w 3819"/>
                  <a:gd name="T11" fmla="*/ 0 h 2690"/>
                  <a:gd name="T12" fmla="*/ 0 w 3819"/>
                  <a:gd name="T13" fmla="*/ 0 h 2690"/>
                  <a:gd name="T14" fmla="*/ 0 w 3819"/>
                  <a:gd name="T15" fmla="*/ 0 h 2690"/>
                  <a:gd name="T16" fmla="*/ 0 w 3819"/>
                  <a:gd name="T17" fmla="*/ 0 h 2690"/>
                  <a:gd name="T18" fmla="*/ 0 w 3819"/>
                  <a:gd name="T19" fmla="*/ 0 h 2690"/>
                  <a:gd name="T20" fmla="*/ 0 w 3819"/>
                  <a:gd name="T21" fmla="*/ 0 h 2690"/>
                  <a:gd name="T22" fmla="*/ 0 w 3819"/>
                  <a:gd name="T23" fmla="*/ 0 h 2690"/>
                  <a:gd name="T24" fmla="*/ 0 w 3819"/>
                  <a:gd name="T25" fmla="*/ 0 h 2690"/>
                  <a:gd name="T26" fmla="*/ 0 w 3819"/>
                  <a:gd name="T27" fmla="*/ 0 h 2690"/>
                  <a:gd name="T28" fmla="*/ 0 w 3819"/>
                  <a:gd name="T29" fmla="*/ 0 h 2690"/>
                  <a:gd name="T30" fmla="*/ 0 w 3819"/>
                  <a:gd name="T31" fmla="*/ 0 h 2690"/>
                  <a:gd name="T32" fmla="*/ 0 w 3819"/>
                  <a:gd name="T33" fmla="*/ 0 h 2690"/>
                  <a:gd name="T34" fmla="*/ 0 w 3819"/>
                  <a:gd name="T35" fmla="*/ 0 h 2690"/>
                  <a:gd name="T36" fmla="*/ 0 w 3819"/>
                  <a:gd name="T37" fmla="*/ 0 h 2690"/>
                  <a:gd name="T38" fmla="*/ 0 w 3819"/>
                  <a:gd name="T39" fmla="*/ 0 h 2690"/>
                  <a:gd name="T40" fmla="*/ 0 w 3819"/>
                  <a:gd name="T41" fmla="*/ 0 h 2690"/>
                  <a:gd name="T42" fmla="*/ 0 w 3819"/>
                  <a:gd name="T43" fmla="*/ 0 h 2690"/>
                  <a:gd name="T44" fmla="*/ 0 w 3819"/>
                  <a:gd name="T45" fmla="*/ 0 h 2690"/>
                  <a:gd name="T46" fmla="*/ 0 w 3819"/>
                  <a:gd name="T47" fmla="*/ 0 h 2690"/>
                  <a:gd name="T48" fmla="*/ 0 w 3819"/>
                  <a:gd name="T49" fmla="*/ 0 h 2690"/>
                  <a:gd name="T50" fmla="*/ 0 w 3819"/>
                  <a:gd name="T51" fmla="*/ 0 h 2690"/>
                  <a:gd name="T52" fmla="*/ 0 w 3819"/>
                  <a:gd name="T53" fmla="*/ 0 h 2690"/>
                  <a:gd name="T54" fmla="*/ 0 w 3819"/>
                  <a:gd name="T55" fmla="*/ 0 h 2690"/>
                  <a:gd name="T56" fmla="*/ 0 w 3819"/>
                  <a:gd name="T57" fmla="*/ 0 h 2690"/>
                  <a:gd name="T58" fmla="*/ 0 w 3819"/>
                  <a:gd name="T59" fmla="*/ 0 h 2690"/>
                  <a:gd name="T60" fmla="*/ 0 w 3819"/>
                  <a:gd name="T61" fmla="*/ 0 h 2690"/>
                  <a:gd name="T62" fmla="*/ 0 w 3819"/>
                  <a:gd name="T63" fmla="*/ 0 h 2690"/>
                  <a:gd name="T64" fmla="*/ 0 w 3819"/>
                  <a:gd name="T65" fmla="*/ 0 h 26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819"/>
                  <a:gd name="T100" fmla="*/ 0 h 2690"/>
                  <a:gd name="T101" fmla="*/ 3819 w 3819"/>
                  <a:gd name="T102" fmla="*/ 2690 h 26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819" h="2690">
                    <a:moveTo>
                      <a:pt x="151" y="257"/>
                    </a:moveTo>
                    <a:lnTo>
                      <a:pt x="968" y="99"/>
                    </a:lnTo>
                    <a:lnTo>
                      <a:pt x="1791" y="111"/>
                    </a:lnTo>
                    <a:lnTo>
                      <a:pt x="2383" y="250"/>
                    </a:lnTo>
                    <a:lnTo>
                      <a:pt x="1987" y="0"/>
                    </a:lnTo>
                    <a:lnTo>
                      <a:pt x="2567" y="78"/>
                    </a:lnTo>
                    <a:lnTo>
                      <a:pt x="3344" y="567"/>
                    </a:lnTo>
                    <a:lnTo>
                      <a:pt x="3819" y="1107"/>
                    </a:lnTo>
                    <a:lnTo>
                      <a:pt x="3522" y="1113"/>
                    </a:lnTo>
                    <a:lnTo>
                      <a:pt x="3666" y="1614"/>
                    </a:lnTo>
                    <a:lnTo>
                      <a:pt x="2705" y="1120"/>
                    </a:lnTo>
                    <a:lnTo>
                      <a:pt x="2804" y="1476"/>
                    </a:lnTo>
                    <a:lnTo>
                      <a:pt x="3200" y="1833"/>
                    </a:lnTo>
                    <a:lnTo>
                      <a:pt x="2909" y="1899"/>
                    </a:lnTo>
                    <a:lnTo>
                      <a:pt x="3299" y="2123"/>
                    </a:lnTo>
                    <a:lnTo>
                      <a:pt x="3456" y="2439"/>
                    </a:lnTo>
                    <a:lnTo>
                      <a:pt x="3192" y="2485"/>
                    </a:lnTo>
                    <a:lnTo>
                      <a:pt x="2804" y="2373"/>
                    </a:lnTo>
                    <a:lnTo>
                      <a:pt x="3008" y="2597"/>
                    </a:lnTo>
                    <a:lnTo>
                      <a:pt x="2429" y="2472"/>
                    </a:lnTo>
                    <a:lnTo>
                      <a:pt x="1836" y="2400"/>
                    </a:lnTo>
                    <a:lnTo>
                      <a:pt x="2159" y="2690"/>
                    </a:lnTo>
                    <a:lnTo>
                      <a:pt x="1342" y="2676"/>
                    </a:lnTo>
                    <a:lnTo>
                      <a:pt x="263" y="2189"/>
                    </a:lnTo>
                    <a:lnTo>
                      <a:pt x="1554" y="2004"/>
                    </a:lnTo>
                    <a:lnTo>
                      <a:pt x="243" y="1647"/>
                    </a:lnTo>
                    <a:lnTo>
                      <a:pt x="566" y="1463"/>
                    </a:lnTo>
                    <a:lnTo>
                      <a:pt x="1507" y="1476"/>
                    </a:lnTo>
                    <a:lnTo>
                      <a:pt x="533" y="765"/>
                    </a:lnTo>
                    <a:lnTo>
                      <a:pt x="0" y="527"/>
                    </a:lnTo>
                    <a:lnTo>
                      <a:pt x="533" y="402"/>
                    </a:lnTo>
                    <a:lnTo>
                      <a:pt x="151" y="257"/>
                    </a:lnTo>
                    <a:close/>
                  </a:path>
                </a:pathLst>
              </a:custGeom>
              <a:solidFill>
                <a:srgbClr val="99DB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126">
                <a:extLst>
                  <a:ext uri="{FF2B5EF4-FFF2-40B4-BE49-F238E27FC236}">
                    <a16:creationId xmlns:a16="http://schemas.microsoft.com/office/drawing/2014/main" id="{C13CC9A0-3724-DA4C-6EB4-A77137A5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3313"/>
                <a:ext cx="29" cy="26"/>
              </a:xfrm>
              <a:custGeom>
                <a:avLst/>
                <a:gdLst>
                  <a:gd name="T0" fmla="*/ 0 w 116"/>
                  <a:gd name="T1" fmla="*/ 0 h 103"/>
                  <a:gd name="T2" fmla="*/ 0 w 116"/>
                  <a:gd name="T3" fmla="*/ 0 h 103"/>
                  <a:gd name="T4" fmla="*/ 0 w 116"/>
                  <a:gd name="T5" fmla="*/ 0 h 103"/>
                  <a:gd name="T6" fmla="*/ 0 w 116"/>
                  <a:gd name="T7" fmla="*/ 0 h 103"/>
                  <a:gd name="T8" fmla="*/ 0 w 116"/>
                  <a:gd name="T9" fmla="*/ 0 h 103"/>
                  <a:gd name="T10" fmla="*/ 0 w 116"/>
                  <a:gd name="T11" fmla="*/ 0 h 103"/>
                  <a:gd name="T12" fmla="*/ 0 w 116"/>
                  <a:gd name="T13" fmla="*/ 0 h 103"/>
                  <a:gd name="T14" fmla="*/ 0 w 116"/>
                  <a:gd name="T15" fmla="*/ 0 h 103"/>
                  <a:gd name="T16" fmla="*/ 0 w 116"/>
                  <a:gd name="T17" fmla="*/ 0 h 103"/>
                  <a:gd name="T18" fmla="*/ 0 w 116"/>
                  <a:gd name="T19" fmla="*/ 0 h 103"/>
                  <a:gd name="T20" fmla="*/ 0 w 116"/>
                  <a:gd name="T21" fmla="*/ 0 h 1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103"/>
                  <a:gd name="T35" fmla="*/ 116 w 116"/>
                  <a:gd name="T36" fmla="*/ 103 h 10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103">
                    <a:moveTo>
                      <a:pt x="41" y="0"/>
                    </a:moveTo>
                    <a:lnTo>
                      <a:pt x="0" y="19"/>
                    </a:lnTo>
                    <a:lnTo>
                      <a:pt x="3" y="74"/>
                    </a:lnTo>
                    <a:lnTo>
                      <a:pt x="23" y="84"/>
                    </a:lnTo>
                    <a:lnTo>
                      <a:pt x="45" y="42"/>
                    </a:lnTo>
                    <a:lnTo>
                      <a:pt x="67" y="94"/>
                    </a:lnTo>
                    <a:lnTo>
                      <a:pt x="94" y="103"/>
                    </a:lnTo>
                    <a:lnTo>
                      <a:pt x="116" y="58"/>
                    </a:lnTo>
                    <a:lnTo>
                      <a:pt x="74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75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127">
                <a:extLst>
                  <a:ext uri="{FF2B5EF4-FFF2-40B4-BE49-F238E27FC236}">
                    <a16:creationId xmlns:a16="http://schemas.microsoft.com/office/drawing/2014/main" id="{BC7AE29E-FAED-9485-A4D6-1ABE71485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302"/>
                <a:ext cx="27" cy="31"/>
              </a:xfrm>
              <a:custGeom>
                <a:avLst/>
                <a:gdLst>
                  <a:gd name="T0" fmla="*/ 0 w 106"/>
                  <a:gd name="T1" fmla="*/ 0 h 126"/>
                  <a:gd name="T2" fmla="*/ 0 w 106"/>
                  <a:gd name="T3" fmla="*/ 0 h 126"/>
                  <a:gd name="T4" fmla="*/ 0 w 106"/>
                  <a:gd name="T5" fmla="*/ 0 h 126"/>
                  <a:gd name="T6" fmla="*/ 0 w 106"/>
                  <a:gd name="T7" fmla="*/ 0 h 126"/>
                  <a:gd name="T8" fmla="*/ 0 w 106"/>
                  <a:gd name="T9" fmla="*/ 0 h 126"/>
                  <a:gd name="T10" fmla="*/ 0 w 106"/>
                  <a:gd name="T11" fmla="*/ 0 h 126"/>
                  <a:gd name="T12" fmla="*/ 0 w 106"/>
                  <a:gd name="T13" fmla="*/ 0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126"/>
                  <a:gd name="T23" fmla="*/ 106 w 106"/>
                  <a:gd name="T24" fmla="*/ 126 h 1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126">
                    <a:moveTo>
                      <a:pt x="71" y="0"/>
                    </a:moveTo>
                    <a:lnTo>
                      <a:pt x="0" y="42"/>
                    </a:lnTo>
                    <a:lnTo>
                      <a:pt x="34" y="115"/>
                    </a:lnTo>
                    <a:lnTo>
                      <a:pt x="77" y="126"/>
                    </a:lnTo>
                    <a:lnTo>
                      <a:pt x="106" y="9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75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128">
                <a:extLst>
                  <a:ext uri="{FF2B5EF4-FFF2-40B4-BE49-F238E27FC236}">
                    <a16:creationId xmlns:a16="http://schemas.microsoft.com/office/drawing/2014/main" id="{6F0B8409-B9C8-48F9-4BFE-ACFFC1414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293"/>
                <a:ext cx="19" cy="18"/>
              </a:xfrm>
              <a:custGeom>
                <a:avLst/>
                <a:gdLst>
                  <a:gd name="T0" fmla="*/ 0 w 77"/>
                  <a:gd name="T1" fmla="*/ 0 h 73"/>
                  <a:gd name="T2" fmla="*/ 0 w 77"/>
                  <a:gd name="T3" fmla="*/ 0 h 73"/>
                  <a:gd name="T4" fmla="*/ 0 w 77"/>
                  <a:gd name="T5" fmla="*/ 0 h 73"/>
                  <a:gd name="T6" fmla="*/ 0 w 77"/>
                  <a:gd name="T7" fmla="*/ 0 h 73"/>
                  <a:gd name="T8" fmla="*/ 0 w 77"/>
                  <a:gd name="T9" fmla="*/ 0 h 73"/>
                  <a:gd name="T10" fmla="*/ 0 w 77"/>
                  <a:gd name="T11" fmla="*/ 0 h 73"/>
                  <a:gd name="T12" fmla="*/ 0 w 77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73"/>
                  <a:gd name="T23" fmla="*/ 77 w 77"/>
                  <a:gd name="T24" fmla="*/ 73 h 7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73">
                    <a:moveTo>
                      <a:pt x="0" y="4"/>
                    </a:moveTo>
                    <a:lnTo>
                      <a:pt x="48" y="0"/>
                    </a:lnTo>
                    <a:lnTo>
                      <a:pt x="45" y="31"/>
                    </a:lnTo>
                    <a:lnTo>
                      <a:pt x="77" y="48"/>
                    </a:lnTo>
                    <a:lnTo>
                      <a:pt x="50" y="7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75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129">
                <a:extLst>
                  <a:ext uri="{FF2B5EF4-FFF2-40B4-BE49-F238E27FC236}">
                    <a16:creationId xmlns:a16="http://schemas.microsoft.com/office/drawing/2014/main" id="{5B57DC12-2076-7404-6F2A-CA7D7A6CB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080"/>
                <a:ext cx="88" cy="80"/>
              </a:xfrm>
              <a:custGeom>
                <a:avLst/>
                <a:gdLst>
                  <a:gd name="T0" fmla="*/ 0 w 353"/>
                  <a:gd name="T1" fmla="*/ 0 h 321"/>
                  <a:gd name="T2" fmla="*/ 0 w 353"/>
                  <a:gd name="T3" fmla="*/ 0 h 321"/>
                  <a:gd name="T4" fmla="*/ 0 w 353"/>
                  <a:gd name="T5" fmla="*/ 0 h 321"/>
                  <a:gd name="T6" fmla="*/ 0 w 353"/>
                  <a:gd name="T7" fmla="*/ 0 h 321"/>
                  <a:gd name="T8" fmla="*/ 0 w 353"/>
                  <a:gd name="T9" fmla="*/ 0 h 321"/>
                  <a:gd name="T10" fmla="*/ 0 w 353"/>
                  <a:gd name="T11" fmla="*/ 0 h 321"/>
                  <a:gd name="T12" fmla="*/ 0 w 353"/>
                  <a:gd name="T13" fmla="*/ 0 h 321"/>
                  <a:gd name="T14" fmla="*/ 0 w 353"/>
                  <a:gd name="T15" fmla="*/ 0 h 321"/>
                  <a:gd name="T16" fmla="*/ 0 w 353"/>
                  <a:gd name="T17" fmla="*/ 0 h 321"/>
                  <a:gd name="T18" fmla="*/ 0 w 353"/>
                  <a:gd name="T19" fmla="*/ 0 h 321"/>
                  <a:gd name="T20" fmla="*/ 0 w 353"/>
                  <a:gd name="T21" fmla="*/ 0 h 321"/>
                  <a:gd name="T22" fmla="*/ 0 w 353"/>
                  <a:gd name="T23" fmla="*/ 0 h 3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53"/>
                  <a:gd name="T37" fmla="*/ 0 h 321"/>
                  <a:gd name="T38" fmla="*/ 353 w 353"/>
                  <a:gd name="T39" fmla="*/ 321 h 3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53" h="321">
                    <a:moveTo>
                      <a:pt x="127" y="13"/>
                    </a:moveTo>
                    <a:lnTo>
                      <a:pt x="0" y="90"/>
                    </a:lnTo>
                    <a:lnTo>
                      <a:pt x="11" y="189"/>
                    </a:lnTo>
                    <a:lnTo>
                      <a:pt x="113" y="276"/>
                    </a:lnTo>
                    <a:lnTo>
                      <a:pt x="136" y="157"/>
                    </a:lnTo>
                    <a:lnTo>
                      <a:pt x="163" y="273"/>
                    </a:lnTo>
                    <a:lnTo>
                      <a:pt x="301" y="321"/>
                    </a:lnTo>
                    <a:lnTo>
                      <a:pt x="353" y="160"/>
                    </a:lnTo>
                    <a:lnTo>
                      <a:pt x="259" y="90"/>
                    </a:lnTo>
                    <a:lnTo>
                      <a:pt x="263" y="0"/>
                    </a:lnTo>
                    <a:lnTo>
                      <a:pt x="127" y="13"/>
                    </a:lnTo>
                    <a:close/>
                  </a:path>
                </a:pathLst>
              </a:custGeom>
              <a:solidFill>
                <a:srgbClr val="75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Freeform 130">
                <a:extLst>
                  <a:ext uri="{FF2B5EF4-FFF2-40B4-BE49-F238E27FC236}">
                    <a16:creationId xmlns:a16="http://schemas.microsoft.com/office/drawing/2014/main" id="{2D66E13D-1734-EA70-9D37-C756EF75A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274"/>
                <a:ext cx="82" cy="165"/>
              </a:xfrm>
              <a:custGeom>
                <a:avLst/>
                <a:gdLst>
                  <a:gd name="T0" fmla="*/ 0 w 326"/>
                  <a:gd name="T1" fmla="*/ 0 h 657"/>
                  <a:gd name="T2" fmla="*/ 0 w 326"/>
                  <a:gd name="T3" fmla="*/ 0 h 657"/>
                  <a:gd name="T4" fmla="*/ 0 w 326"/>
                  <a:gd name="T5" fmla="*/ 0 h 657"/>
                  <a:gd name="T6" fmla="*/ 0 w 326"/>
                  <a:gd name="T7" fmla="*/ 0 h 657"/>
                  <a:gd name="T8" fmla="*/ 0 w 326"/>
                  <a:gd name="T9" fmla="*/ 0 h 657"/>
                  <a:gd name="T10" fmla="*/ 0 w 326"/>
                  <a:gd name="T11" fmla="*/ 0 h 657"/>
                  <a:gd name="T12" fmla="*/ 0 w 326"/>
                  <a:gd name="T13" fmla="*/ 0 h 657"/>
                  <a:gd name="T14" fmla="*/ 0 w 326"/>
                  <a:gd name="T15" fmla="*/ 0 h 657"/>
                  <a:gd name="T16" fmla="*/ 0 w 326"/>
                  <a:gd name="T17" fmla="*/ 0 h 657"/>
                  <a:gd name="T18" fmla="*/ 0 w 326"/>
                  <a:gd name="T19" fmla="*/ 0 h 657"/>
                  <a:gd name="T20" fmla="*/ 0 w 326"/>
                  <a:gd name="T21" fmla="*/ 0 h 6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26"/>
                  <a:gd name="T34" fmla="*/ 0 h 657"/>
                  <a:gd name="T35" fmla="*/ 326 w 326"/>
                  <a:gd name="T36" fmla="*/ 657 h 65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26" h="657">
                    <a:moveTo>
                      <a:pt x="62" y="54"/>
                    </a:moveTo>
                    <a:lnTo>
                      <a:pt x="149" y="271"/>
                    </a:lnTo>
                    <a:lnTo>
                      <a:pt x="246" y="489"/>
                    </a:lnTo>
                    <a:lnTo>
                      <a:pt x="326" y="615"/>
                    </a:lnTo>
                    <a:lnTo>
                      <a:pt x="279" y="657"/>
                    </a:lnTo>
                    <a:lnTo>
                      <a:pt x="233" y="611"/>
                    </a:lnTo>
                    <a:lnTo>
                      <a:pt x="91" y="302"/>
                    </a:lnTo>
                    <a:lnTo>
                      <a:pt x="0" y="113"/>
                    </a:lnTo>
                    <a:lnTo>
                      <a:pt x="0" y="0"/>
                    </a:lnTo>
                    <a:lnTo>
                      <a:pt x="62" y="54"/>
                    </a:lnTo>
                    <a:close/>
                  </a:path>
                </a:pathLst>
              </a:custGeom>
              <a:solidFill>
                <a:srgbClr val="F0C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Freeform 131">
                <a:extLst>
                  <a:ext uri="{FF2B5EF4-FFF2-40B4-BE49-F238E27FC236}">
                    <a16:creationId xmlns:a16="http://schemas.microsoft.com/office/drawing/2014/main" id="{1F4648E3-76D9-68F4-3BD5-D4877C3CA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3370"/>
                <a:ext cx="25" cy="80"/>
              </a:xfrm>
              <a:custGeom>
                <a:avLst/>
                <a:gdLst>
                  <a:gd name="T0" fmla="*/ 0 w 100"/>
                  <a:gd name="T1" fmla="*/ 0 h 322"/>
                  <a:gd name="T2" fmla="*/ 0 w 100"/>
                  <a:gd name="T3" fmla="*/ 0 h 322"/>
                  <a:gd name="T4" fmla="*/ 0 w 100"/>
                  <a:gd name="T5" fmla="*/ 0 h 322"/>
                  <a:gd name="T6" fmla="*/ 0 w 100"/>
                  <a:gd name="T7" fmla="*/ 0 h 322"/>
                  <a:gd name="T8" fmla="*/ 0 w 100"/>
                  <a:gd name="T9" fmla="*/ 0 h 3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0"/>
                  <a:gd name="T16" fmla="*/ 0 h 322"/>
                  <a:gd name="T17" fmla="*/ 100 w 100"/>
                  <a:gd name="T18" fmla="*/ 322 h 3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0" h="322">
                    <a:moveTo>
                      <a:pt x="0" y="0"/>
                    </a:moveTo>
                    <a:lnTo>
                      <a:pt x="100" y="273"/>
                    </a:lnTo>
                    <a:lnTo>
                      <a:pt x="62" y="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C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2" name="Freeform 132">
                <a:extLst>
                  <a:ext uri="{FF2B5EF4-FFF2-40B4-BE49-F238E27FC236}">
                    <a16:creationId xmlns:a16="http://schemas.microsoft.com/office/drawing/2014/main" id="{36CCE7B2-64FA-F622-69DB-5B3259B7F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242"/>
                <a:ext cx="93" cy="217"/>
              </a:xfrm>
              <a:custGeom>
                <a:avLst/>
                <a:gdLst>
                  <a:gd name="T0" fmla="*/ 0 w 373"/>
                  <a:gd name="T1" fmla="*/ 0 h 867"/>
                  <a:gd name="T2" fmla="*/ 0 w 373"/>
                  <a:gd name="T3" fmla="*/ 0 h 867"/>
                  <a:gd name="T4" fmla="*/ 0 w 373"/>
                  <a:gd name="T5" fmla="*/ 0 h 867"/>
                  <a:gd name="T6" fmla="*/ 0 w 373"/>
                  <a:gd name="T7" fmla="*/ 0 h 867"/>
                  <a:gd name="T8" fmla="*/ 0 w 373"/>
                  <a:gd name="T9" fmla="*/ 0 h 867"/>
                  <a:gd name="T10" fmla="*/ 0 w 373"/>
                  <a:gd name="T11" fmla="*/ 0 h 867"/>
                  <a:gd name="T12" fmla="*/ 0 w 373"/>
                  <a:gd name="T13" fmla="*/ 0 h 867"/>
                  <a:gd name="T14" fmla="*/ 0 w 373"/>
                  <a:gd name="T15" fmla="*/ 0 h 867"/>
                  <a:gd name="T16" fmla="*/ 0 w 373"/>
                  <a:gd name="T17" fmla="*/ 0 h 867"/>
                  <a:gd name="T18" fmla="*/ 0 w 373"/>
                  <a:gd name="T19" fmla="*/ 0 h 867"/>
                  <a:gd name="T20" fmla="*/ 0 w 373"/>
                  <a:gd name="T21" fmla="*/ 0 h 8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3"/>
                  <a:gd name="T34" fmla="*/ 0 h 867"/>
                  <a:gd name="T35" fmla="*/ 373 w 373"/>
                  <a:gd name="T36" fmla="*/ 867 h 86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3" h="867">
                    <a:moveTo>
                      <a:pt x="29" y="126"/>
                    </a:moveTo>
                    <a:lnTo>
                      <a:pt x="0" y="0"/>
                    </a:lnTo>
                    <a:lnTo>
                      <a:pt x="100" y="117"/>
                    </a:lnTo>
                    <a:lnTo>
                      <a:pt x="142" y="251"/>
                    </a:lnTo>
                    <a:lnTo>
                      <a:pt x="189" y="397"/>
                    </a:lnTo>
                    <a:lnTo>
                      <a:pt x="280" y="632"/>
                    </a:lnTo>
                    <a:lnTo>
                      <a:pt x="373" y="812"/>
                    </a:lnTo>
                    <a:lnTo>
                      <a:pt x="297" y="867"/>
                    </a:lnTo>
                    <a:lnTo>
                      <a:pt x="171" y="539"/>
                    </a:lnTo>
                    <a:lnTo>
                      <a:pt x="29" y="126"/>
                    </a:lnTo>
                    <a:close/>
                  </a:path>
                </a:pathLst>
              </a:custGeom>
              <a:solidFill>
                <a:srgbClr val="F0C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" name="Freeform 133">
                <a:extLst>
                  <a:ext uri="{FF2B5EF4-FFF2-40B4-BE49-F238E27FC236}">
                    <a16:creationId xmlns:a16="http://schemas.microsoft.com/office/drawing/2014/main" id="{259CC107-080B-A51A-260A-FAE26DFF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265"/>
                <a:ext cx="68" cy="163"/>
              </a:xfrm>
              <a:custGeom>
                <a:avLst/>
                <a:gdLst>
                  <a:gd name="T0" fmla="*/ 0 w 272"/>
                  <a:gd name="T1" fmla="*/ 0 h 653"/>
                  <a:gd name="T2" fmla="*/ 0 w 272"/>
                  <a:gd name="T3" fmla="*/ 0 h 653"/>
                  <a:gd name="T4" fmla="*/ 0 w 272"/>
                  <a:gd name="T5" fmla="*/ 0 h 653"/>
                  <a:gd name="T6" fmla="*/ 0 w 272"/>
                  <a:gd name="T7" fmla="*/ 0 h 653"/>
                  <a:gd name="T8" fmla="*/ 0 w 272"/>
                  <a:gd name="T9" fmla="*/ 0 h 653"/>
                  <a:gd name="T10" fmla="*/ 0 w 272"/>
                  <a:gd name="T11" fmla="*/ 0 h 653"/>
                  <a:gd name="T12" fmla="*/ 0 w 272"/>
                  <a:gd name="T13" fmla="*/ 0 h 653"/>
                  <a:gd name="T14" fmla="*/ 0 w 272"/>
                  <a:gd name="T15" fmla="*/ 0 h 6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2"/>
                  <a:gd name="T25" fmla="*/ 0 h 653"/>
                  <a:gd name="T26" fmla="*/ 272 w 272"/>
                  <a:gd name="T27" fmla="*/ 653 h 6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2" h="653">
                    <a:moveTo>
                      <a:pt x="13" y="0"/>
                    </a:moveTo>
                    <a:lnTo>
                      <a:pt x="64" y="109"/>
                    </a:lnTo>
                    <a:lnTo>
                      <a:pt x="109" y="255"/>
                    </a:lnTo>
                    <a:lnTo>
                      <a:pt x="272" y="607"/>
                    </a:lnTo>
                    <a:lnTo>
                      <a:pt x="213" y="653"/>
                    </a:lnTo>
                    <a:lnTo>
                      <a:pt x="0" y="8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0C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4" name="Freeform 134">
                <a:extLst>
                  <a:ext uri="{FF2B5EF4-FFF2-40B4-BE49-F238E27FC236}">
                    <a16:creationId xmlns:a16="http://schemas.microsoft.com/office/drawing/2014/main" id="{CE9408F8-A641-B64E-BE51-A0FBCE93B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052"/>
                <a:ext cx="149" cy="391"/>
              </a:xfrm>
              <a:custGeom>
                <a:avLst/>
                <a:gdLst>
                  <a:gd name="T0" fmla="*/ 0 w 598"/>
                  <a:gd name="T1" fmla="*/ 0 h 1561"/>
                  <a:gd name="T2" fmla="*/ 0 w 598"/>
                  <a:gd name="T3" fmla="*/ 0 h 1561"/>
                  <a:gd name="T4" fmla="*/ 0 w 598"/>
                  <a:gd name="T5" fmla="*/ 0 h 1561"/>
                  <a:gd name="T6" fmla="*/ 0 w 598"/>
                  <a:gd name="T7" fmla="*/ 0 h 1561"/>
                  <a:gd name="T8" fmla="*/ 0 w 598"/>
                  <a:gd name="T9" fmla="*/ 0 h 1561"/>
                  <a:gd name="T10" fmla="*/ 0 w 598"/>
                  <a:gd name="T11" fmla="*/ 0 h 1561"/>
                  <a:gd name="T12" fmla="*/ 0 w 598"/>
                  <a:gd name="T13" fmla="*/ 0 h 1561"/>
                  <a:gd name="T14" fmla="*/ 0 w 598"/>
                  <a:gd name="T15" fmla="*/ 0 h 1561"/>
                  <a:gd name="T16" fmla="*/ 0 w 598"/>
                  <a:gd name="T17" fmla="*/ 0 h 1561"/>
                  <a:gd name="T18" fmla="*/ 0 w 598"/>
                  <a:gd name="T19" fmla="*/ 0 h 1561"/>
                  <a:gd name="T20" fmla="*/ 0 w 598"/>
                  <a:gd name="T21" fmla="*/ 0 h 1561"/>
                  <a:gd name="T22" fmla="*/ 0 w 598"/>
                  <a:gd name="T23" fmla="*/ 0 h 1561"/>
                  <a:gd name="T24" fmla="*/ 0 w 598"/>
                  <a:gd name="T25" fmla="*/ 0 h 1561"/>
                  <a:gd name="T26" fmla="*/ 0 w 598"/>
                  <a:gd name="T27" fmla="*/ 0 h 1561"/>
                  <a:gd name="T28" fmla="*/ 0 w 598"/>
                  <a:gd name="T29" fmla="*/ 0 h 1561"/>
                  <a:gd name="T30" fmla="*/ 0 w 598"/>
                  <a:gd name="T31" fmla="*/ 0 h 15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98"/>
                  <a:gd name="T49" fmla="*/ 0 h 1561"/>
                  <a:gd name="T50" fmla="*/ 598 w 598"/>
                  <a:gd name="T51" fmla="*/ 1561 h 15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98" h="1561">
                    <a:moveTo>
                      <a:pt x="0" y="0"/>
                    </a:moveTo>
                    <a:lnTo>
                      <a:pt x="107" y="84"/>
                    </a:lnTo>
                    <a:lnTo>
                      <a:pt x="185" y="209"/>
                    </a:lnTo>
                    <a:lnTo>
                      <a:pt x="272" y="365"/>
                    </a:lnTo>
                    <a:lnTo>
                      <a:pt x="230" y="482"/>
                    </a:lnTo>
                    <a:lnTo>
                      <a:pt x="330" y="644"/>
                    </a:lnTo>
                    <a:lnTo>
                      <a:pt x="381" y="766"/>
                    </a:lnTo>
                    <a:lnTo>
                      <a:pt x="449" y="1007"/>
                    </a:lnTo>
                    <a:lnTo>
                      <a:pt x="539" y="1294"/>
                    </a:lnTo>
                    <a:lnTo>
                      <a:pt x="598" y="1470"/>
                    </a:lnTo>
                    <a:lnTo>
                      <a:pt x="501" y="1561"/>
                    </a:lnTo>
                    <a:lnTo>
                      <a:pt x="352" y="1465"/>
                    </a:lnTo>
                    <a:lnTo>
                      <a:pt x="142" y="469"/>
                    </a:lnTo>
                    <a:lnTo>
                      <a:pt x="50" y="2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C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" name="Freeform 135">
                <a:extLst>
                  <a:ext uri="{FF2B5EF4-FFF2-40B4-BE49-F238E27FC236}">
                    <a16:creationId xmlns:a16="http://schemas.microsoft.com/office/drawing/2014/main" id="{B1CEC5A0-AB4A-4161-4E29-4D2409506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290"/>
                <a:ext cx="67" cy="145"/>
              </a:xfrm>
              <a:custGeom>
                <a:avLst/>
                <a:gdLst>
                  <a:gd name="T0" fmla="*/ 0 w 266"/>
                  <a:gd name="T1" fmla="*/ 0 h 579"/>
                  <a:gd name="T2" fmla="*/ 0 w 266"/>
                  <a:gd name="T3" fmla="*/ 0 h 579"/>
                  <a:gd name="T4" fmla="*/ 0 w 266"/>
                  <a:gd name="T5" fmla="*/ 0 h 579"/>
                  <a:gd name="T6" fmla="*/ 0 w 266"/>
                  <a:gd name="T7" fmla="*/ 0 h 579"/>
                  <a:gd name="T8" fmla="*/ 0 w 266"/>
                  <a:gd name="T9" fmla="*/ 0 h 579"/>
                  <a:gd name="T10" fmla="*/ 0 w 266"/>
                  <a:gd name="T11" fmla="*/ 0 h 579"/>
                  <a:gd name="T12" fmla="*/ 0 w 266"/>
                  <a:gd name="T13" fmla="*/ 0 h 579"/>
                  <a:gd name="T14" fmla="*/ 0 w 266"/>
                  <a:gd name="T15" fmla="*/ 0 h 579"/>
                  <a:gd name="T16" fmla="*/ 0 w 266"/>
                  <a:gd name="T17" fmla="*/ 0 h 579"/>
                  <a:gd name="T18" fmla="*/ 0 w 266"/>
                  <a:gd name="T19" fmla="*/ 0 h 579"/>
                  <a:gd name="T20" fmla="*/ 0 w 266"/>
                  <a:gd name="T21" fmla="*/ 0 h 579"/>
                  <a:gd name="T22" fmla="*/ 0 w 266"/>
                  <a:gd name="T23" fmla="*/ 0 h 579"/>
                  <a:gd name="T24" fmla="*/ 0 w 266"/>
                  <a:gd name="T25" fmla="*/ 0 h 579"/>
                  <a:gd name="T26" fmla="*/ 0 w 266"/>
                  <a:gd name="T27" fmla="*/ 0 h 57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6"/>
                  <a:gd name="T43" fmla="*/ 0 h 579"/>
                  <a:gd name="T44" fmla="*/ 266 w 266"/>
                  <a:gd name="T45" fmla="*/ 579 h 57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6" h="579">
                    <a:moveTo>
                      <a:pt x="31" y="0"/>
                    </a:moveTo>
                    <a:lnTo>
                      <a:pt x="104" y="105"/>
                    </a:lnTo>
                    <a:lnTo>
                      <a:pt x="114" y="234"/>
                    </a:lnTo>
                    <a:lnTo>
                      <a:pt x="164" y="330"/>
                    </a:lnTo>
                    <a:lnTo>
                      <a:pt x="206" y="455"/>
                    </a:lnTo>
                    <a:lnTo>
                      <a:pt x="260" y="521"/>
                    </a:lnTo>
                    <a:lnTo>
                      <a:pt x="266" y="579"/>
                    </a:lnTo>
                    <a:lnTo>
                      <a:pt x="222" y="575"/>
                    </a:lnTo>
                    <a:lnTo>
                      <a:pt x="143" y="383"/>
                    </a:lnTo>
                    <a:lnTo>
                      <a:pt x="50" y="178"/>
                    </a:lnTo>
                    <a:lnTo>
                      <a:pt x="0" y="66"/>
                    </a:lnTo>
                    <a:lnTo>
                      <a:pt x="26" y="6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1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6" name="Freeform 136">
                <a:extLst>
                  <a:ext uri="{FF2B5EF4-FFF2-40B4-BE49-F238E27FC236}">
                    <a16:creationId xmlns:a16="http://schemas.microsoft.com/office/drawing/2014/main" id="{95398E82-BBD7-9149-92D6-9DE5D4BEC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400"/>
                <a:ext cx="14" cy="48"/>
              </a:xfrm>
              <a:custGeom>
                <a:avLst/>
                <a:gdLst>
                  <a:gd name="T0" fmla="*/ 0 w 57"/>
                  <a:gd name="T1" fmla="*/ 0 h 189"/>
                  <a:gd name="T2" fmla="*/ 0 w 57"/>
                  <a:gd name="T3" fmla="*/ 0 h 189"/>
                  <a:gd name="T4" fmla="*/ 0 w 57"/>
                  <a:gd name="T5" fmla="*/ 0 h 189"/>
                  <a:gd name="T6" fmla="*/ 0 w 57"/>
                  <a:gd name="T7" fmla="*/ 0 h 189"/>
                  <a:gd name="T8" fmla="*/ 0 w 57"/>
                  <a:gd name="T9" fmla="*/ 0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189"/>
                  <a:gd name="T17" fmla="*/ 57 w 57"/>
                  <a:gd name="T18" fmla="*/ 189 h 1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189">
                    <a:moveTo>
                      <a:pt x="0" y="0"/>
                    </a:moveTo>
                    <a:lnTo>
                      <a:pt x="57" y="151"/>
                    </a:lnTo>
                    <a:lnTo>
                      <a:pt x="4" y="1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37">
                <a:extLst>
                  <a:ext uri="{FF2B5EF4-FFF2-40B4-BE49-F238E27FC236}">
                    <a16:creationId xmlns:a16="http://schemas.microsoft.com/office/drawing/2014/main" id="{FEB3B46F-026E-D52C-B082-BCE0735B4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3261"/>
                <a:ext cx="85" cy="195"/>
              </a:xfrm>
              <a:custGeom>
                <a:avLst/>
                <a:gdLst>
                  <a:gd name="T0" fmla="*/ 0 w 341"/>
                  <a:gd name="T1" fmla="*/ 0 h 779"/>
                  <a:gd name="T2" fmla="*/ 0 w 341"/>
                  <a:gd name="T3" fmla="*/ 0 h 779"/>
                  <a:gd name="T4" fmla="*/ 0 w 341"/>
                  <a:gd name="T5" fmla="*/ 0 h 779"/>
                  <a:gd name="T6" fmla="*/ 0 w 341"/>
                  <a:gd name="T7" fmla="*/ 0 h 779"/>
                  <a:gd name="T8" fmla="*/ 0 w 341"/>
                  <a:gd name="T9" fmla="*/ 0 h 779"/>
                  <a:gd name="T10" fmla="*/ 0 w 341"/>
                  <a:gd name="T11" fmla="*/ 0 h 779"/>
                  <a:gd name="T12" fmla="*/ 0 w 341"/>
                  <a:gd name="T13" fmla="*/ 0 h 779"/>
                  <a:gd name="T14" fmla="*/ 0 w 341"/>
                  <a:gd name="T15" fmla="*/ 0 h 779"/>
                  <a:gd name="T16" fmla="*/ 0 w 341"/>
                  <a:gd name="T17" fmla="*/ 0 h 779"/>
                  <a:gd name="T18" fmla="*/ 0 w 341"/>
                  <a:gd name="T19" fmla="*/ 0 h 779"/>
                  <a:gd name="T20" fmla="*/ 0 w 341"/>
                  <a:gd name="T21" fmla="*/ 0 h 779"/>
                  <a:gd name="T22" fmla="*/ 0 w 341"/>
                  <a:gd name="T23" fmla="*/ 0 h 779"/>
                  <a:gd name="T24" fmla="*/ 0 w 341"/>
                  <a:gd name="T25" fmla="*/ 0 h 779"/>
                  <a:gd name="T26" fmla="*/ 0 w 341"/>
                  <a:gd name="T27" fmla="*/ 0 h 779"/>
                  <a:gd name="T28" fmla="*/ 0 w 341"/>
                  <a:gd name="T29" fmla="*/ 0 h 779"/>
                  <a:gd name="T30" fmla="*/ 0 w 341"/>
                  <a:gd name="T31" fmla="*/ 0 h 779"/>
                  <a:gd name="T32" fmla="*/ 0 w 341"/>
                  <a:gd name="T33" fmla="*/ 0 h 779"/>
                  <a:gd name="T34" fmla="*/ 0 w 341"/>
                  <a:gd name="T35" fmla="*/ 0 h 779"/>
                  <a:gd name="T36" fmla="*/ 0 w 341"/>
                  <a:gd name="T37" fmla="*/ 0 h 779"/>
                  <a:gd name="T38" fmla="*/ 0 w 341"/>
                  <a:gd name="T39" fmla="*/ 0 h 77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1"/>
                  <a:gd name="T61" fmla="*/ 0 h 779"/>
                  <a:gd name="T62" fmla="*/ 341 w 341"/>
                  <a:gd name="T63" fmla="*/ 779 h 77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1" h="779">
                    <a:moveTo>
                      <a:pt x="60" y="84"/>
                    </a:moveTo>
                    <a:lnTo>
                      <a:pt x="48" y="0"/>
                    </a:lnTo>
                    <a:lnTo>
                      <a:pt x="113" y="106"/>
                    </a:lnTo>
                    <a:lnTo>
                      <a:pt x="117" y="210"/>
                    </a:lnTo>
                    <a:lnTo>
                      <a:pt x="177" y="300"/>
                    </a:lnTo>
                    <a:lnTo>
                      <a:pt x="177" y="381"/>
                    </a:lnTo>
                    <a:lnTo>
                      <a:pt x="227" y="443"/>
                    </a:lnTo>
                    <a:lnTo>
                      <a:pt x="243" y="546"/>
                    </a:lnTo>
                    <a:lnTo>
                      <a:pt x="279" y="570"/>
                    </a:lnTo>
                    <a:lnTo>
                      <a:pt x="288" y="636"/>
                    </a:lnTo>
                    <a:lnTo>
                      <a:pt x="341" y="717"/>
                    </a:lnTo>
                    <a:lnTo>
                      <a:pt x="303" y="779"/>
                    </a:lnTo>
                    <a:lnTo>
                      <a:pt x="231" y="720"/>
                    </a:lnTo>
                    <a:lnTo>
                      <a:pt x="128" y="306"/>
                    </a:lnTo>
                    <a:lnTo>
                      <a:pt x="71" y="225"/>
                    </a:lnTo>
                    <a:lnTo>
                      <a:pt x="40" y="255"/>
                    </a:lnTo>
                    <a:lnTo>
                      <a:pt x="0" y="216"/>
                    </a:lnTo>
                    <a:lnTo>
                      <a:pt x="60" y="153"/>
                    </a:lnTo>
                    <a:lnTo>
                      <a:pt x="60" y="84"/>
                    </a:lnTo>
                    <a:close/>
                  </a:path>
                </a:pathLst>
              </a:custGeom>
              <a:solidFill>
                <a:srgbClr val="B1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38">
                <a:extLst>
                  <a:ext uri="{FF2B5EF4-FFF2-40B4-BE49-F238E27FC236}">
                    <a16:creationId xmlns:a16="http://schemas.microsoft.com/office/drawing/2014/main" id="{12F8D9D7-0009-9B04-E7D4-92D1A7D99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274"/>
                <a:ext cx="60" cy="153"/>
              </a:xfrm>
              <a:custGeom>
                <a:avLst/>
                <a:gdLst>
                  <a:gd name="T0" fmla="*/ 0 w 239"/>
                  <a:gd name="T1" fmla="*/ 0 h 609"/>
                  <a:gd name="T2" fmla="*/ 0 w 239"/>
                  <a:gd name="T3" fmla="*/ 0 h 609"/>
                  <a:gd name="T4" fmla="*/ 0 w 239"/>
                  <a:gd name="T5" fmla="*/ 0 h 609"/>
                  <a:gd name="T6" fmla="*/ 0 w 239"/>
                  <a:gd name="T7" fmla="*/ 0 h 609"/>
                  <a:gd name="T8" fmla="*/ 0 w 239"/>
                  <a:gd name="T9" fmla="*/ 0 h 609"/>
                  <a:gd name="T10" fmla="*/ 0 w 239"/>
                  <a:gd name="T11" fmla="*/ 0 h 609"/>
                  <a:gd name="T12" fmla="*/ 0 w 239"/>
                  <a:gd name="T13" fmla="*/ 0 h 609"/>
                  <a:gd name="T14" fmla="*/ 0 w 239"/>
                  <a:gd name="T15" fmla="*/ 0 h 609"/>
                  <a:gd name="T16" fmla="*/ 0 w 239"/>
                  <a:gd name="T17" fmla="*/ 0 h 609"/>
                  <a:gd name="T18" fmla="*/ 0 w 239"/>
                  <a:gd name="T19" fmla="*/ 0 h 609"/>
                  <a:gd name="T20" fmla="*/ 0 w 239"/>
                  <a:gd name="T21" fmla="*/ 0 h 609"/>
                  <a:gd name="T22" fmla="*/ 0 w 239"/>
                  <a:gd name="T23" fmla="*/ 0 h 609"/>
                  <a:gd name="T24" fmla="*/ 0 w 239"/>
                  <a:gd name="T25" fmla="*/ 0 h 609"/>
                  <a:gd name="T26" fmla="*/ 0 w 239"/>
                  <a:gd name="T27" fmla="*/ 0 h 609"/>
                  <a:gd name="T28" fmla="*/ 0 w 239"/>
                  <a:gd name="T29" fmla="*/ 0 h 609"/>
                  <a:gd name="T30" fmla="*/ 0 w 239"/>
                  <a:gd name="T31" fmla="*/ 0 h 60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9"/>
                  <a:gd name="T49" fmla="*/ 0 h 609"/>
                  <a:gd name="T50" fmla="*/ 239 w 239"/>
                  <a:gd name="T51" fmla="*/ 609 h 60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9" h="609">
                    <a:moveTo>
                      <a:pt x="30" y="0"/>
                    </a:moveTo>
                    <a:lnTo>
                      <a:pt x="52" y="30"/>
                    </a:lnTo>
                    <a:lnTo>
                      <a:pt x="41" y="72"/>
                    </a:lnTo>
                    <a:lnTo>
                      <a:pt x="99" y="184"/>
                    </a:lnTo>
                    <a:lnTo>
                      <a:pt x="105" y="222"/>
                    </a:lnTo>
                    <a:lnTo>
                      <a:pt x="156" y="340"/>
                    </a:lnTo>
                    <a:lnTo>
                      <a:pt x="156" y="369"/>
                    </a:lnTo>
                    <a:lnTo>
                      <a:pt x="208" y="437"/>
                    </a:lnTo>
                    <a:lnTo>
                      <a:pt x="197" y="485"/>
                    </a:lnTo>
                    <a:lnTo>
                      <a:pt x="239" y="539"/>
                    </a:lnTo>
                    <a:lnTo>
                      <a:pt x="232" y="609"/>
                    </a:lnTo>
                    <a:lnTo>
                      <a:pt x="151" y="417"/>
                    </a:lnTo>
                    <a:lnTo>
                      <a:pt x="41" y="132"/>
                    </a:lnTo>
                    <a:lnTo>
                      <a:pt x="0" y="6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1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9">
                <a:extLst>
                  <a:ext uri="{FF2B5EF4-FFF2-40B4-BE49-F238E27FC236}">
                    <a16:creationId xmlns:a16="http://schemas.microsoft.com/office/drawing/2014/main" id="{FFF66D66-E349-84A1-5907-F47A96A74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3045"/>
                <a:ext cx="190" cy="397"/>
              </a:xfrm>
              <a:custGeom>
                <a:avLst/>
                <a:gdLst>
                  <a:gd name="T0" fmla="*/ 0 w 760"/>
                  <a:gd name="T1" fmla="*/ 0 h 1588"/>
                  <a:gd name="T2" fmla="*/ 0 w 760"/>
                  <a:gd name="T3" fmla="*/ 0 h 1588"/>
                  <a:gd name="T4" fmla="*/ 0 w 760"/>
                  <a:gd name="T5" fmla="*/ 0 h 1588"/>
                  <a:gd name="T6" fmla="*/ 0 w 760"/>
                  <a:gd name="T7" fmla="*/ 0 h 1588"/>
                  <a:gd name="T8" fmla="*/ 0 w 760"/>
                  <a:gd name="T9" fmla="*/ 0 h 1588"/>
                  <a:gd name="T10" fmla="*/ 0 w 760"/>
                  <a:gd name="T11" fmla="*/ 0 h 1588"/>
                  <a:gd name="T12" fmla="*/ 0 w 760"/>
                  <a:gd name="T13" fmla="*/ 0 h 1588"/>
                  <a:gd name="T14" fmla="*/ 0 w 760"/>
                  <a:gd name="T15" fmla="*/ 0 h 1588"/>
                  <a:gd name="T16" fmla="*/ 0 w 760"/>
                  <a:gd name="T17" fmla="*/ 0 h 1588"/>
                  <a:gd name="T18" fmla="*/ 0 w 760"/>
                  <a:gd name="T19" fmla="*/ 0 h 1588"/>
                  <a:gd name="T20" fmla="*/ 0 w 760"/>
                  <a:gd name="T21" fmla="*/ 0 h 1588"/>
                  <a:gd name="T22" fmla="*/ 0 w 760"/>
                  <a:gd name="T23" fmla="*/ 0 h 1588"/>
                  <a:gd name="T24" fmla="*/ 0 w 760"/>
                  <a:gd name="T25" fmla="*/ 0 h 1588"/>
                  <a:gd name="T26" fmla="*/ 0 w 760"/>
                  <a:gd name="T27" fmla="*/ 0 h 1588"/>
                  <a:gd name="T28" fmla="*/ 0 w 760"/>
                  <a:gd name="T29" fmla="*/ 0 h 1588"/>
                  <a:gd name="T30" fmla="*/ 0 w 760"/>
                  <a:gd name="T31" fmla="*/ 0 h 1588"/>
                  <a:gd name="T32" fmla="*/ 0 w 760"/>
                  <a:gd name="T33" fmla="*/ 0 h 1588"/>
                  <a:gd name="T34" fmla="*/ 0 w 760"/>
                  <a:gd name="T35" fmla="*/ 0 h 1588"/>
                  <a:gd name="T36" fmla="*/ 0 w 760"/>
                  <a:gd name="T37" fmla="*/ 0 h 1588"/>
                  <a:gd name="T38" fmla="*/ 0 w 760"/>
                  <a:gd name="T39" fmla="*/ 0 h 1588"/>
                  <a:gd name="T40" fmla="*/ 0 w 760"/>
                  <a:gd name="T41" fmla="*/ 0 h 1588"/>
                  <a:gd name="T42" fmla="*/ 0 w 760"/>
                  <a:gd name="T43" fmla="*/ 0 h 1588"/>
                  <a:gd name="T44" fmla="*/ 0 w 760"/>
                  <a:gd name="T45" fmla="*/ 0 h 1588"/>
                  <a:gd name="T46" fmla="*/ 0 w 760"/>
                  <a:gd name="T47" fmla="*/ 0 h 1588"/>
                  <a:gd name="T48" fmla="*/ 0 w 760"/>
                  <a:gd name="T49" fmla="*/ 0 h 1588"/>
                  <a:gd name="T50" fmla="*/ 0 w 760"/>
                  <a:gd name="T51" fmla="*/ 0 h 1588"/>
                  <a:gd name="T52" fmla="*/ 0 w 760"/>
                  <a:gd name="T53" fmla="*/ 0 h 158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60"/>
                  <a:gd name="T82" fmla="*/ 0 h 1588"/>
                  <a:gd name="T83" fmla="*/ 760 w 760"/>
                  <a:gd name="T84" fmla="*/ 1588 h 158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60" h="1588">
                    <a:moveTo>
                      <a:pt x="180" y="0"/>
                    </a:moveTo>
                    <a:lnTo>
                      <a:pt x="273" y="27"/>
                    </a:lnTo>
                    <a:lnTo>
                      <a:pt x="339" y="145"/>
                    </a:lnTo>
                    <a:lnTo>
                      <a:pt x="308" y="185"/>
                    </a:lnTo>
                    <a:lnTo>
                      <a:pt x="435" y="335"/>
                    </a:lnTo>
                    <a:lnTo>
                      <a:pt x="396" y="365"/>
                    </a:lnTo>
                    <a:lnTo>
                      <a:pt x="492" y="611"/>
                    </a:lnTo>
                    <a:lnTo>
                      <a:pt x="514" y="814"/>
                    </a:lnTo>
                    <a:lnTo>
                      <a:pt x="567" y="889"/>
                    </a:lnTo>
                    <a:lnTo>
                      <a:pt x="581" y="994"/>
                    </a:lnTo>
                    <a:lnTo>
                      <a:pt x="690" y="1148"/>
                    </a:lnTo>
                    <a:lnTo>
                      <a:pt x="672" y="1297"/>
                    </a:lnTo>
                    <a:lnTo>
                      <a:pt x="760" y="1408"/>
                    </a:lnTo>
                    <a:lnTo>
                      <a:pt x="720" y="1486"/>
                    </a:lnTo>
                    <a:lnTo>
                      <a:pt x="708" y="1588"/>
                    </a:lnTo>
                    <a:lnTo>
                      <a:pt x="589" y="1500"/>
                    </a:lnTo>
                    <a:lnTo>
                      <a:pt x="540" y="1060"/>
                    </a:lnTo>
                    <a:lnTo>
                      <a:pt x="351" y="488"/>
                    </a:lnTo>
                    <a:lnTo>
                      <a:pt x="260" y="278"/>
                    </a:lnTo>
                    <a:lnTo>
                      <a:pt x="180" y="365"/>
                    </a:lnTo>
                    <a:lnTo>
                      <a:pt x="84" y="269"/>
                    </a:lnTo>
                    <a:lnTo>
                      <a:pt x="44" y="335"/>
                    </a:lnTo>
                    <a:lnTo>
                      <a:pt x="0" y="242"/>
                    </a:lnTo>
                    <a:lnTo>
                      <a:pt x="75" y="150"/>
                    </a:lnTo>
                    <a:lnTo>
                      <a:pt x="171" y="114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B17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0">
                <a:extLst>
                  <a:ext uri="{FF2B5EF4-FFF2-40B4-BE49-F238E27FC236}">
                    <a16:creationId xmlns:a16="http://schemas.microsoft.com/office/drawing/2014/main" id="{760350C9-949C-B1EC-FA35-5BF781ADB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120"/>
                <a:ext cx="352" cy="186"/>
              </a:xfrm>
              <a:custGeom>
                <a:avLst/>
                <a:gdLst>
                  <a:gd name="T0" fmla="*/ 0 w 1406"/>
                  <a:gd name="T1" fmla="*/ 0 h 743"/>
                  <a:gd name="T2" fmla="*/ 0 w 1406"/>
                  <a:gd name="T3" fmla="*/ 0 h 743"/>
                  <a:gd name="T4" fmla="*/ 0 w 1406"/>
                  <a:gd name="T5" fmla="*/ 0 h 743"/>
                  <a:gd name="T6" fmla="*/ 0 w 1406"/>
                  <a:gd name="T7" fmla="*/ 0 h 743"/>
                  <a:gd name="T8" fmla="*/ 0 w 1406"/>
                  <a:gd name="T9" fmla="*/ 0 h 743"/>
                  <a:gd name="T10" fmla="*/ 0 w 1406"/>
                  <a:gd name="T11" fmla="*/ 0 h 743"/>
                  <a:gd name="T12" fmla="*/ 0 w 1406"/>
                  <a:gd name="T13" fmla="*/ 0 h 743"/>
                  <a:gd name="T14" fmla="*/ 0 w 1406"/>
                  <a:gd name="T15" fmla="*/ 0 h 743"/>
                  <a:gd name="T16" fmla="*/ 0 w 1406"/>
                  <a:gd name="T17" fmla="*/ 0 h 743"/>
                  <a:gd name="T18" fmla="*/ 0 w 1406"/>
                  <a:gd name="T19" fmla="*/ 0 h 743"/>
                  <a:gd name="T20" fmla="*/ 0 w 1406"/>
                  <a:gd name="T21" fmla="*/ 0 h 743"/>
                  <a:gd name="T22" fmla="*/ 0 w 1406"/>
                  <a:gd name="T23" fmla="*/ 0 h 743"/>
                  <a:gd name="T24" fmla="*/ 0 w 1406"/>
                  <a:gd name="T25" fmla="*/ 0 h 743"/>
                  <a:gd name="T26" fmla="*/ 0 w 1406"/>
                  <a:gd name="T27" fmla="*/ 0 h 743"/>
                  <a:gd name="T28" fmla="*/ 0 w 1406"/>
                  <a:gd name="T29" fmla="*/ 0 h 743"/>
                  <a:gd name="T30" fmla="*/ 0 w 1406"/>
                  <a:gd name="T31" fmla="*/ 0 h 743"/>
                  <a:gd name="T32" fmla="*/ 0 w 1406"/>
                  <a:gd name="T33" fmla="*/ 0 h 743"/>
                  <a:gd name="T34" fmla="*/ 0 w 1406"/>
                  <a:gd name="T35" fmla="*/ 0 h 743"/>
                  <a:gd name="T36" fmla="*/ 0 w 1406"/>
                  <a:gd name="T37" fmla="*/ 0 h 743"/>
                  <a:gd name="T38" fmla="*/ 0 w 1406"/>
                  <a:gd name="T39" fmla="*/ 0 h 743"/>
                  <a:gd name="T40" fmla="*/ 0 w 1406"/>
                  <a:gd name="T41" fmla="*/ 0 h 743"/>
                  <a:gd name="T42" fmla="*/ 0 w 1406"/>
                  <a:gd name="T43" fmla="*/ 0 h 743"/>
                  <a:gd name="T44" fmla="*/ 0 w 1406"/>
                  <a:gd name="T45" fmla="*/ 0 h 743"/>
                  <a:gd name="T46" fmla="*/ 0 w 1406"/>
                  <a:gd name="T47" fmla="*/ 0 h 743"/>
                  <a:gd name="T48" fmla="*/ 0 w 1406"/>
                  <a:gd name="T49" fmla="*/ 0 h 743"/>
                  <a:gd name="T50" fmla="*/ 0 w 1406"/>
                  <a:gd name="T51" fmla="*/ 0 h 743"/>
                  <a:gd name="T52" fmla="*/ 0 w 1406"/>
                  <a:gd name="T53" fmla="*/ 0 h 743"/>
                  <a:gd name="T54" fmla="*/ 0 w 1406"/>
                  <a:gd name="T55" fmla="*/ 0 h 743"/>
                  <a:gd name="T56" fmla="*/ 0 w 1406"/>
                  <a:gd name="T57" fmla="*/ 0 h 743"/>
                  <a:gd name="T58" fmla="*/ 0 w 1406"/>
                  <a:gd name="T59" fmla="*/ 0 h 743"/>
                  <a:gd name="T60" fmla="*/ 0 w 1406"/>
                  <a:gd name="T61" fmla="*/ 0 h 743"/>
                  <a:gd name="T62" fmla="*/ 0 w 1406"/>
                  <a:gd name="T63" fmla="*/ 0 h 743"/>
                  <a:gd name="T64" fmla="*/ 0 w 1406"/>
                  <a:gd name="T65" fmla="*/ 0 h 743"/>
                  <a:gd name="T66" fmla="*/ 0 w 1406"/>
                  <a:gd name="T67" fmla="*/ 0 h 743"/>
                  <a:gd name="T68" fmla="*/ 0 w 1406"/>
                  <a:gd name="T69" fmla="*/ 0 h 743"/>
                  <a:gd name="T70" fmla="*/ 0 w 1406"/>
                  <a:gd name="T71" fmla="*/ 0 h 743"/>
                  <a:gd name="T72" fmla="*/ 0 w 1406"/>
                  <a:gd name="T73" fmla="*/ 0 h 743"/>
                  <a:gd name="T74" fmla="*/ 0 w 1406"/>
                  <a:gd name="T75" fmla="*/ 0 h 743"/>
                  <a:gd name="T76" fmla="*/ 0 w 1406"/>
                  <a:gd name="T77" fmla="*/ 0 h 743"/>
                  <a:gd name="T78" fmla="*/ 0 w 1406"/>
                  <a:gd name="T79" fmla="*/ 0 h 743"/>
                  <a:gd name="T80" fmla="*/ 0 w 1406"/>
                  <a:gd name="T81" fmla="*/ 0 h 743"/>
                  <a:gd name="T82" fmla="*/ 0 w 1406"/>
                  <a:gd name="T83" fmla="*/ 0 h 743"/>
                  <a:gd name="T84" fmla="*/ 0 w 1406"/>
                  <a:gd name="T85" fmla="*/ 0 h 743"/>
                  <a:gd name="T86" fmla="*/ 0 w 1406"/>
                  <a:gd name="T87" fmla="*/ 0 h 743"/>
                  <a:gd name="T88" fmla="*/ 0 w 1406"/>
                  <a:gd name="T89" fmla="*/ 0 h 7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06"/>
                  <a:gd name="T136" fmla="*/ 0 h 743"/>
                  <a:gd name="T137" fmla="*/ 1406 w 1406"/>
                  <a:gd name="T138" fmla="*/ 743 h 7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06" h="743">
                    <a:moveTo>
                      <a:pt x="952" y="652"/>
                    </a:moveTo>
                    <a:lnTo>
                      <a:pt x="943" y="527"/>
                    </a:lnTo>
                    <a:lnTo>
                      <a:pt x="979" y="554"/>
                    </a:lnTo>
                    <a:lnTo>
                      <a:pt x="1045" y="697"/>
                    </a:lnTo>
                    <a:lnTo>
                      <a:pt x="1081" y="697"/>
                    </a:lnTo>
                    <a:lnTo>
                      <a:pt x="1077" y="719"/>
                    </a:lnTo>
                    <a:lnTo>
                      <a:pt x="1151" y="715"/>
                    </a:lnTo>
                    <a:lnTo>
                      <a:pt x="1138" y="743"/>
                    </a:lnTo>
                    <a:lnTo>
                      <a:pt x="1213" y="730"/>
                    </a:lnTo>
                    <a:lnTo>
                      <a:pt x="1299" y="686"/>
                    </a:lnTo>
                    <a:lnTo>
                      <a:pt x="1354" y="649"/>
                    </a:lnTo>
                    <a:lnTo>
                      <a:pt x="1351" y="583"/>
                    </a:lnTo>
                    <a:lnTo>
                      <a:pt x="1390" y="635"/>
                    </a:lnTo>
                    <a:lnTo>
                      <a:pt x="1406" y="541"/>
                    </a:lnTo>
                    <a:lnTo>
                      <a:pt x="1395" y="446"/>
                    </a:lnTo>
                    <a:lnTo>
                      <a:pt x="1378" y="469"/>
                    </a:lnTo>
                    <a:lnTo>
                      <a:pt x="1329" y="383"/>
                    </a:lnTo>
                    <a:lnTo>
                      <a:pt x="1309" y="286"/>
                    </a:lnTo>
                    <a:lnTo>
                      <a:pt x="1246" y="227"/>
                    </a:lnTo>
                    <a:lnTo>
                      <a:pt x="1270" y="312"/>
                    </a:lnTo>
                    <a:lnTo>
                      <a:pt x="1233" y="281"/>
                    </a:lnTo>
                    <a:lnTo>
                      <a:pt x="1135" y="218"/>
                    </a:lnTo>
                    <a:lnTo>
                      <a:pt x="1177" y="272"/>
                    </a:lnTo>
                    <a:lnTo>
                      <a:pt x="1054" y="209"/>
                    </a:lnTo>
                    <a:lnTo>
                      <a:pt x="997" y="206"/>
                    </a:lnTo>
                    <a:lnTo>
                      <a:pt x="922" y="129"/>
                    </a:lnTo>
                    <a:lnTo>
                      <a:pt x="927" y="180"/>
                    </a:lnTo>
                    <a:lnTo>
                      <a:pt x="841" y="119"/>
                    </a:lnTo>
                    <a:lnTo>
                      <a:pt x="760" y="86"/>
                    </a:lnTo>
                    <a:lnTo>
                      <a:pt x="798" y="167"/>
                    </a:lnTo>
                    <a:lnTo>
                      <a:pt x="732" y="146"/>
                    </a:lnTo>
                    <a:lnTo>
                      <a:pt x="679" y="66"/>
                    </a:lnTo>
                    <a:lnTo>
                      <a:pt x="673" y="101"/>
                    </a:lnTo>
                    <a:lnTo>
                      <a:pt x="626" y="64"/>
                    </a:lnTo>
                    <a:lnTo>
                      <a:pt x="444" y="24"/>
                    </a:lnTo>
                    <a:lnTo>
                      <a:pt x="470" y="57"/>
                    </a:lnTo>
                    <a:lnTo>
                      <a:pt x="334" y="30"/>
                    </a:lnTo>
                    <a:lnTo>
                      <a:pt x="281" y="0"/>
                    </a:lnTo>
                    <a:lnTo>
                      <a:pt x="343" y="75"/>
                    </a:lnTo>
                    <a:lnTo>
                      <a:pt x="178" y="24"/>
                    </a:lnTo>
                    <a:lnTo>
                      <a:pt x="64" y="59"/>
                    </a:lnTo>
                    <a:lnTo>
                      <a:pt x="154" y="80"/>
                    </a:lnTo>
                    <a:lnTo>
                      <a:pt x="0" y="137"/>
                    </a:lnTo>
                    <a:lnTo>
                      <a:pt x="952" y="652"/>
                    </a:lnTo>
                    <a:close/>
                  </a:path>
                </a:pathLst>
              </a:custGeom>
              <a:solidFill>
                <a:srgbClr val="99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Freeform 141">
                <a:extLst>
                  <a:ext uri="{FF2B5EF4-FFF2-40B4-BE49-F238E27FC236}">
                    <a16:creationId xmlns:a16="http://schemas.microsoft.com/office/drawing/2014/main" id="{948F7DEA-CDB9-209E-566C-BB6E93AAA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3147"/>
                <a:ext cx="94" cy="166"/>
              </a:xfrm>
              <a:custGeom>
                <a:avLst/>
                <a:gdLst>
                  <a:gd name="T0" fmla="*/ 0 w 374"/>
                  <a:gd name="T1" fmla="*/ 0 h 664"/>
                  <a:gd name="T2" fmla="*/ 0 w 374"/>
                  <a:gd name="T3" fmla="*/ 0 h 664"/>
                  <a:gd name="T4" fmla="*/ 0 w 374"/>
                  <a:gd name="T5" fmla="*/ 0 h 664"/>
                  <a:gd name="T6" fmla="*/ 0 w 374"/>
                  <a:gd name="T7" fmla="*/ 0 h 664"/>
                  <a:gd name="T8" fmla="*/ 0 w 374"/>
                  <a:gd name="T9" fmla="*/ 0 h 664"/>
                  <a:gd name="T10" fmla="*/ 0 w 374"/>
                  <a:gd name="T11" fmla="*/ 0 h 664"/>
                  <a:gd name="T12" fmla="*/ 0 w 374"/>
                  <a:gd name="T13" fmla="*/ 0 h 664"/>
                  <a:gd name="T14" fmla="*/ 0 w 374"/>
                  <a:gd name="T15" fmla="*/ 0 h 664"/>
                  <a:gd name="T16" fmla="*/ 0 w 374"/>
                  <a:gd name="T17" fmla="*/ 0 h 664"/>
                  <a:gd name="T18" fmla="*/ 0 w 374"/>
                  <a:gd name="T19" fmla="*/ 0 h 664"/>
                  <a:gd name="T20" fmla="*/ 0 w 374"/>
                  <a:gd name="T21" fmla="*/ 0 h 664"/>
                  <a:gd name="T22" fmla="*/ 0 w 374"/>
                  <a:gd name="T23" fmla="*/ 0 h 664"/>
                  <a:gd name="T24" fmla="*/ 0 w 374"/>
                  <a:gd name="T25" fmla="*/ 0 h 664"/>
                  <a:gd name="T26" fmla="*/ 0 w 374"/>
                  <a:gd name="T27" fmla="*/ 0 h 664"/>
                  <a:gd name="T28" fmla="*/ 0 w 374"/>
                  <a:gd name="T29" fmla="*/ 0 h 664"/>
                  <a:gd name="T30" fmla="*/ 0 w 374"/>
                  <a:gd name="T31" fmla="*/ 0 h 664"/>
                  <a:gd name="T32" fmla="*/ 0 w 374"/>
                  <a:gd name="T33" fmla="*/ 0 h 664"/>
                  <a:gd name="T34" fmla="*/ 0 w 374"/>
                  <a:gd name="T35" fmla="*/ 0 h 664"/>
                  <a:gd name="T36" fmla="*/ 0 w 374"/>
                  <a:gd name="T37" fmla="*/ 0 h 664"/>
                  <a:gd name="T38" fmla="*/ 0 w 374"/>
                  <a:gd name="T39" fmla="*/ 0 h 664"/>
                  <a:gd name="T40" fmla="*/ 0 w 374"/>
                  <a:gd name="T41" fmla="*/ 0 h 6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4"/>
                  <a:gd name="T64" fmla="*/ 0 h 664"/>
                  <a:gd name="T65" fmla="*/ 374 w 374"/>
                  <a:gd name="T66" fmla="*/ 664 h 6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4" h="664">
                    <a:moveTo>
                      <a:pt x="194" y="643"/>
                    </a:moveTo>
                    <a:lnTo>
                      <a:pt x="80" y="620"/>
                    </a:lnTo>
                    <a:lnTo>
                      <a:pt x="128" y="575"/>
                    </a:lnTo>
                    <a:lnTo>
                      <a:pt x="0" y="511"/>
                    </a:lnTo>
                    <a:lnTo>
                      <a:pt x="173" y="475"/>
                    </a:lnTo>
                    <a:lnTo>
                      <a:pt x="132" y="237"/>
                    </a:lnTo>
                    <a:lnTo>
                      <a:pt x="194" y="110"/>
                    </a:lnTo>
                    <a:lnTo>
                      <a:pt x="159" y="0"/>
                    </a:lnTo>
                    <a:lnTo>
                      <a:pt x="251" y="79"/>
                    </a:lnTo>
                    <a:lnTo>
                      <a:pt x="273" y="21"/>
                    </a:lnTo>
                    <a:lnTo>
                      <a:pt x="291" y="171"/>
                    </a:lnTo>
                    <a:lnTo>
                      <a:pt x="330" y="171"/>
                    </a:lnTo>
                    <a:lnTo>
                      <a:pt x="296" y="317"/>
                    </a:lnTo>
                    <a:lnTo>
                      <a:pt x="339" y="320"/>
                    </a:lnTo>
                    <a:lnTo>
                      <a:pt x="344" y="461"/>
                    </a:lnTo>
                    <a:lnTo>
                      <a:pt x="374" y="664"/>
                    </a:lnTo>
                    <a:lnTo>
                      <a:pt x="282" y="532"/>
                    </a:lnTo>
                    <a:lnTo>
                      <a:pt x="287" y="602"/>
                    </a:lnTo>
                    <a:lnTo>
                      <a:pt x="260" y="659"/>
                    </a:lnTo>
                    <a:lnTo>
                      <a:pt x="194" y="643"/>
                    </a:lnTo>
                    <a:close/>
                  </a:path>
                </a:pathLst>
              </a:custGeom>
              <a:solidFill>
                <a:srgbClr val="99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Freeform 142">
                <a:extLst>
                  <a:ext uri="{FF2B5EF4-FFF2-40B4-BE49-F238E27FC236}">
                    <a16:creationId xmlns:a16="http://schemas.microsoft.com/office/drawing/2014/main" id="{8988175D-C953-D69E-BFF0-EDE7862E8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798"/>
                <a:ext cx="617" cy="302"/>
              </a:xfrm>
              <a:custGeom>
                <a:avLst/>
                <a:gdLst>
                  <a:gd name="T0" fmla="*/ 0 w 2469"/>
                  <a:gd name="T1" fmla="*/ 0 h 1208"/>
                  <a:gd name="T2" fmla="*/ 0 w 2469"/>
                  <a:gd name="T3" fmla="*/ 0 h 1208"/>
                  <a:gd name="T4" fmla="*/ 0 w 2469"/>
                  <a:gd name="T5" fmla="*/ 0 h 1208"/>
                  <a:gd name="T6" fmla="*/ 0 w 2469"/>
                  <a:gd name="T7" fmla="*/ 0 h 1208"/>
                  <a:gd name="T8" fmla="*/ 0 w 2469"/>
                  <a:gd name="T9" fmla="*/ 0 h 1208"/>
                  <a:gd name="T10" fmla="*/ 0 w 2469"/>
                  <a:gd name="T11" fmla="*/ 0 h 1208"/>
                  <a:gd name="T12" fmla="*/ 0 w 2469"/>
                  <a:gd name="T13" fmla="*/ 0 h 1208"/>
                  <a:gd name="T14" fmla="*/ 0 w 2469"/>
                  <a:gd name="T15" fmla="*/ 0 h 1208"/>
                  <a:gd name="T16" fmla="*/ 0 w 2469"/>
                  <a:gd name="T17" fmla="*/ 0 h 1208"/>
                  <a:gd name="T18" fmla="*/ 0 w 2469"/>
                  <a:gd name="T19" fmla="*/ 0 h 1208"/>
                  <a:gd name="T20" fmla="*/ 0 w 2469"/>
                  <a:gd name="T21" fmla="*/ 0 h 1208"/>
                  <a:gd name="T22" fmla="*/ 0 w 2469"/>
                  <a:gd name="T23" fmla="*/ 0 h 1208"/>
                  <a:gd name="T24" fmla="*/ 0 w 2469"/>
                  <a:gd name="T25" fmla="*/ 0 h 1208"/>
                  <a:gd name="T26" fmla="*/ 0 w 2469"/>
                  <a:gd name="T27" fmla="*/ 0 h 1208"/>
                  <a:gd name="T28" fmla="*/ 0 w 2469"/>
                  <a:gd name="T29" fmla="*/ 0 h 1208"/>
                  <a:gd name="T30" fmla="*/ 0 w 2469"/>
                  <a:gd name="T31" fmla="*/ 0 h 1208"/>
                  <a:gd name="T32" fmla="*/ 0 w 2469"/>
                  <a:gd name="T33" fmla="*/ 0 h 1208"/>
                  <a:gd name="T34" fmla="*/ 0 w 2469"/>
                  <a:gd name="T35" fmla="*/ 0 h 1208"/>
                  <a:gd name="T36" fmla="*/ 0 w 2469"/>
                  <a:gd name="T37" fmla="*/ 0 h 1208"/>
                  <a:gd name="T38" fmla="*/ 0 w 2469"/>
                  <a:gd name="T39" fmla="*/ 0 h 1208"/>
                  <a:gd name="T40" fmla="*/ 0 w 2469"/>
                  <a:gd name="T41" fmla="*/ 0 h 1208"/>
                  <a:gd name="T42" fmla="*/ 0 w 2469"/>
                  <a:gd name="T43" fmla="*/ 0 h 1208"/>
                  <a:gd name="T44" fmla="*/ 0 w 2469"/>
                  <a:gd name="T45" fmla="*/ 0 h 1208"/>
                  <a:gd name="T46" fmla="*/ 0 w 2469"/>
                  <a:gd name="T47" fmla="*/ 0 h 1208"/>
                  <a:gd name="T48" fmla="*/ 0 w 2469"/>
                  <a:gd name="T49" fmla="*/ 0 h 1208"/>
                  <a:gd name="T50" fmla="*/ 0 w 2469"/>
                  <a:gd name="T51" fmla="*/ 0 h 1208"/>
                  <a:gd name="T52" fmla="*/ 0 w 2469"/>
                  <a:gd name="T53" fmla="*/ 0 h 1208"/>
                  <a:gd name="T54" fmla="*/ 0 w 2469"/>
                  <a:gd name="T55" fmla="*/ 0 h 1208"/>
                  <a:gd name="T56" fmla="*/ 0 w 2469"/>
                  <a:gd name="T57" fmla="*/ 0 h 1208"/>
                  <a:gd name="T58" fmla="*/ 0 w 2469"/>
                  <a:gd name="T59" fmla="*/ 0 h 1208"/>
                  <a:gd name="T60" fmla="*/ 0 w 2469"/>
                  <a:gd name="T61" fmla="*/ 0 h 1208"/>
                  <a:gd name="T62" fmla="*/ 0 w 2469"/>
                  <a:gd name="T63" fmla="*/ 0 h 12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69"/>
                  <a:gd name="T97" fmla="*/ 0 h 1208"/>
                  <a:gd name="T98" fmla="*/ 2469 w 2469"/>
                  <a:gd name="T99" fmla="*/ 1208 h 12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69" h="1208">
                    <a:moveTo>
                      <a:pt x="2469" y="1112"/>
                    </a:moveTo>
                    <a:lnTo>
                      <a:pt x="2434" y="861"/>
                    </a:lnTo>
                    <a:lnTo>
                      <a:pt x="2380" y="893"/>
                    </a:lnTo>
                    <a:lnTo>
                      <a:pt x="2284" y="615"/>
                    </a:lnTo>
                    <a:lnTo>
                      <a:pt x="2266" y="704"/>
                    </a:lnTo>
                    <a:lnTo>
                      <a:pt x="2113" y="483"/>
                    </a:lnTo>
                    <a:lnTo>
                      <a:pt x="1845" y="272"/>
                    </a:lnTo>
                    <a:lnTo>
                      <a:pt x="1972" y="438"/>
                    </a:lnTo>
                    <a:lnTo>
                      <a:pt x="1687" y="206"/>
                    </a:lnTo>
                    <a:lnTo>
                      <a:pt x="1678" y="258"/>
                    </a:lnTo>
                    <a:lnTo>
                      <a:pt x="1519" y="180"/>
                    </a:lnTo>
                    <a:lnTo>
                      <a:pt x="1264" y="0"/>
                    </a:lnTo>
                    <a:lnTo>
                      <a:pt x="1278" y="126"/>
                    </a:lnTo>
                    <a:lnTo>
                      <a:pt x="988" y="109"/>
                    </a:lnTo>
                    <a:lnTo>
                      <a:pt x="658" y="57"/>
                    </a:lnTo>
                    <a:lnTo>
                      <a:pt x="715" y="153"/>
                    </a:lnTo>
                    <a:lnTo>
                      <a:pt x="443" y="91"/>
                    </a:lnTo>
                    <a:lnTo>
                      <a:pt x="514" y="158"/>
                    </a:lnTo>
                    <a:lnTo>
                      <a:pt x="280" y="162"/>
                    </a:lnTo>
                    <a:lnTo>
                      <a:pt x="0" y="223"/>
                    </a:lnTo>
                    <a:lnTo>
                      <a:pt x="360" y="321"/>
                    </a:lnTo>
                    <a:lnTo>
                      <a:pt x="1788" y="787"/>
                    </a:lnTo>
                    <a:lnTo>
                      <a:pt x="1951" y="1064"/>
                    </a:lnTo>
                    <a:lnTo>
                      <a:pt x="1756" y="1174"/>
                    </a:lnTo>
                    <a:lnTo>
                      <a:pt x="1933" y="1174"/>
                    </a:lnTo>
                    <a:lnTo>
                      <a:pt x="1954" y="1208"/>
                    </a:lnTo>
                    <a:lnTo>
                      <a:pt x="2200" y="1112"/>
                    </a:lnTo>
                    <a:lnTo>
                      <a:pt x="2332" y="1121"/>
                    </a:lnTo>
                    <a:lnTo>
                      <a:pt x="2271" y="989"/>
                    </a:lnTo>
                    <a:lnTo>
                      <a:pt x="2363" y="989"/>
                    </a:lnTo>
                    <a:lnTo>
                      <a:pt x="2469" y="1112"/>
                    </a:lnTo>
                    <a:close/>
                  </a:path>
                </a:pathLst>
              </a:custGeom>
              <a:solidFill>
                <a:srgbClr val="99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Freeform 143">
                <a:extLst>
                  <a:ext uri="{FF2B5EF4-FFF2-40B4-BE49-F238E27FC236}">
                    <a16:creationId xmlns:a16="http://schemas.microsoft.com/office/drawing/2014/main" id="{A5A8D27A-E678-29DC-738A-F0E71D84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813"/>
                <a:ext cx="633" cy="297"/>
              </a:xfrm>
              <a:custGeom>
                <a:avLst/>
                <a:gdLst>
                  <a:gd name="T0" fmla="*/ 0 w 2536"/>
                  <a:gd name="T1" fmla="*/ 0 h 1191"/>
                  <a:gd name="T2" fmla="*/ 0 w 2536"/>
                  <a:gd name="T3" fmla="*/ 0 h 1191"/>
                  <a:gd name="T4" fmla="*/ 0 w 2536"/>
                  <a:gd name="T5" fmla="*/ 0 h 1191"/>
                  <a:gd name="T6" fmla="*/ 0 w 2536"/>
                  <a:gd name="T7" fmla="*/ 0 h 1191"/>
                  <a:gd name="T8" fmla="*/ 0 w 2536"/>
                  <a:gd name="T9" fmla="*/ 0 h 1191"/>
                  <a:gd name="T10" fmla="*/ 0 w 2536"/>
                  <a:gd name="T11" fmla="*/ 0 h 1191"/>
                  <a:gd name="T12" fmla="*/ 0 w 2536"/>
                  <a:gd name="T13" fmla="*/ 0 h 1191"/>
                  <a:gd name="T14" fmla="*/ 0 w 2536"/>
                  <a:gd name="T15" fmla="*/ 0 h 1191"/>
                  <a:gd name="T16" fmla="*/ 0 w 2536"/>
                  <a:gd name="T17" fmla="*/ 0 h 1191"/>
                  <a:gd name="T18" fmla="*/ 0 w 2536"/>
                  <a:gd name="T19" fmla="*/ 0 h 1191"/>
                  <a:gd name="T20" fmla="*/ 0 w 2536"/>
                  <a:gd name="T21" fmla="*/ 0 h 1191"/>
                  <a:gd name="T22" fmla="*/ 0 w 2536"/>
                  <a:gd name="T23" fmla="*/ 0 h 1191"/>
                  <a:gd name="T24" fmla="*/ 0 w 2536"/>
                  <a:gd name="T25" fmla="*/ 0 h 1191"/>
                  <a:gd name="T26" fmla="*/ 0 w 2536"/>
                  <a:gd name="T27" fmla="*/ 0 h 1191"/>
                  <a:gd name="T28" fmla="*/ 0 w 2536"/>
                  <a:gd name="T29" fmla="*/ 0 h 1191"/>
                  <a:gd name="T30" fmla="*/ 0 w 2536"/>
                  <a:gd name="T31" fmla="*/ 0 h 1191"/>
                  <a:gd name="T32" fmla="*/ 0 w 2536"/>
                  <a:gd name="T33" fmla="*/ 0 h 1191"/>
                  <a:gd name="T34" fmla="*/ 0 w 2536"/>
                  <a:gd name="T35" fmla="*/ 0 h 1191"/>
                  <a:gd name="T36" fmla="*/ 0 w 2536"/>
                  <a:gd name="T37" fmla="*/ 0 h 1191"/>
                  <a:gd name="T38" fmla="*/ 0 w 2536"/>
                  <a:gd name="T39" fmla="*/ 0 h 1191"/>
                  <a:gd name="T40" fmla="*/ 0 w 2536"/>
                  <a:gd name="T41" fmla="*/ 0 h 1191"/>
                  <a:gd name="T42" fmla="*/ 0 w 2536"/>
                  <a:gd name="T43" fmla="*/ 0 h 1191"/>
                  <a:gd name="T44" fmla="*/ 0 w 2536"/>
                  <a:gd name="T45" fmla="*/ 0 h 1191"/>
                  <a:gd name="T46" fmla="*/ 0 w 2536"/>
                  <a:gd name="T47" fmla="*/ 0 h 1191"/>
                  <a:gd name="T48" fmla="*/ 0 w 2536"/>
                  <a:gd name="T49" fmla="*/ 0 h 1191"/>
                  <a:gd name="T50" fmla="*/ 0 w 2536"/>
                  <a:gd name="T51" fmla="*/ 0 h 1191"/>
                  <a:gd name="T52" fmla="*/ 0 w 2536"/>
                  <a:gd name="T53" fmla="*/ 0 h 1191"/>
                  <a:gd name="T54" fmla="*/ 0 w 2536"/>
                  <a:gd name="T55" fmla="*/ 0 h 1191"/>
                  <a:gd name="T56" fmla="*/ 0 w 2536"/>
                  <a:gd name="T57" fmla="*/ 0 h 1191"/>
                  <a:gd name="T58" fmla="*/ 0 w 2536"/>
                  <a:gd name="T59" fmla="*/ 0 h 1191"/>
                  <a:gd name="T60" fmla="*/ 0 w 2536"/>
                  <a:gd name="T61" fmla="*/ 0 h 1191"/>
                  <a:gd name="T62" fmla="*/ 0 w 2536"/>
                  <a:gd name="T63" fmla="*/ 0 h 1191"/>
                  <a:gd name="T64" fmla="*/ 0 w 2536"/>
                  <a:gd name="T65" fmla="*/ 0 h 1191"/>
                  <a:gd name="T66" fmla="*/ 0 w 2536"/>
                  <a:gd name="T67" fmla="*/ 0 h 1191"/>
                  <a:gd name="T68" fmla="*/ 0 w 2536"/>
                  <a:gd name="T69" fmla="*/ 0 h 1191"/>
                  <a:gd name="T70" fmla="*/ 0 w 2536"/>
                  <a:gd name="T71" fmla="*/ 0 h 1191"/>
                  <a:gd name="T72" fmla="*/ 0 w 2536"/>
                  <a:gd name="T73" fmla="*/ 0 h 1191"/>
                  <a:gd name="T74" fmla="*/ 0 w 2536"/>
                  <a:gd name="T75" fmla="*/ 0 h 1191"/>
                  <a:gd name="T76" fmla="*/ 0 w 2536"/>
                  <a:gd name="T77" fmla="*/ 0 h 1191"/>
                  <a:gd name="T78" fmla="*/ 0 w 2536"/>
                  <a:gd name="T79" fmla="*/ 0 h 1191"/>
                  <a:gd name="T80" fmla="*/ 0 w 2536"/>
                  <a:gd name="T81" fmla="*/ 0 h 1191"/>
                  <a:gd name="T82" fmla="*/ 0 w 2536"/>
                  <a:gd name="T83" fmla="*/ 0 h 1191"/>
                  <a:gd name="T84" fmla="*/ 0 w 2536"/>
                  <a:gd name="T85" fmla="*/ 0 h 1191"/>
                  <a:gd name="T86" fmla="*/ 0 w 2536"/>
                  <a:gd name="T87" fmla="*/ 0 h 1191"/>
                  <a:gd name="T88" fmla="*/ 0 w 2536"/>
                  <a:gd name="T89" fmla="*/ 0 h 1191"/>
                  <a:gd name="T90" fmla="*/ 0 w 2536"/>
                  <a:gd name="T91" fmla="*/ 0 h 1191"/>
                  <a:gd name="T92" fmla="*/ 0 w 2536"/>
                  <a:gd name="T93" fmla="*/ 0 h 1191"/>
                  <a:gd name="T94" fmla="*/ 0 w 2536"/>
                  <a:gd name="T95" fmla="*/ 0 h 1191"/>
                  <a:gd name="T96" fmla="*/ 0 w 2536"/>
                  <a:gd name="T97" fmla="*/ 0 h 1191"/>
                  <a:gd name="T98" fmla="*/ 0 w 2536"/>
                  <a:gd name="T99" fmla="*/ 0 h 1191"/>
                  <a:gd name="T100" fmla="*/ 0 w 2536"/>
                  <a:gd name="T101" fmla="*/ 0 h 1191"/>
                  <a:gd name="T102" fmla="*/ 0 w 2536"/>
                  <a:gd name="T103" fmla="*/ 0 h 1191"/>
                  <a:gd name="T104" fmla="*/ 0 w 2536"/>
                  <a:gd name="T105" fmla="*/ 0 h 1191"/>
                  <a:gd name="T106" fmla="*/ 0 w 2536"/>
                  <a:gd name="T107" fmla="*/ 0 h 1191"/>
                  <a:gd name="T108" fmla="*/ 0 w 2536"/>
                  <a:gd name="T109" fmla="*/ 0 h 1191"/>
                  <a:gd name="T110" fmla="*/ 0 w 2536"/>
                  <a:gd name="T111" fmla="*/ 0 h 1191"/>
                  <a:gd name="T112" fmla="*/ 0 w 2536"/>
                  <a:gd name="T113" fmla="*/ 0 h 1191"/>
                  <a:gd name="T114" fmla="*/ 0 w 2536"/>
                  <a:gd name="T115" fmla="*/ 0 h 1191"/>
                  <a:gd name="T116" fmla="*/ 0 w 2536"/>
                  <a:gd name="T117" fmla="*/ 0 h 11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536"/>
                  <a:gd name="T178" fmla="*/ 0 h 1191"/>
                  <a:gd name="T179" fmla="*/ 2536 w 2536"/>
                  <a:gd name="T180" fmla="*/ 1191 h 11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536" h="1191">
                    <a:moveTo>
                      <a:pt x="1999" y="257"/>
                    </a:moveTo>
                    <a:lnTo>
                      <a:pt x="1838" y="172"/>
                    </a:lnTo>
                    <a:lnTo>
                      <a:pt x="1634" y="0"/>
                    </a:lnTo>
                    <a:lnTo>
                      <a:pt x="1621" y="126"/>
                    </a:lnTo>
                    <a:lnTo>
                      <a:pt x="1314" y="16"/>
                    </a:lnTo>
                    <a:lnTo>
                      <a:pt x="1007" y="20"/>
                    </a:lnTo>
                    <a:lnTo>
                      <a:pt x="1234" y="134"/>
                    </a:lnTo>
                    <a:lnTo>
                      <a:pt x="1006" y="143"/>
                    </a:lnTo>
                    <a:lnTo>
                      <a:pt x="742" y="126"/>
                    </a:lnTo>
                    <a:lnTo>
                      <a:pt x="840" y="200"/>
                    </a:lnTo>
                    <a:lnTo>
                      <a:pt x="603" y="139"/>
                    </a:lnTo>
                    <a:lnTo>
                      <a:pt x="361" y="205"/>
                    </a:lnTo>
                    <a:lnTo>
                      <a:pt x="553" y="263"/>
                    </a:lnTo>
                    <a:lnTo>
                      <a:pt x="241" y="451"/>
                    </a:lnTo>
                    <a:lnTo>
                      <a:pt x="466" y="460"/>
                    </a:lnTo>
                    <a:lnTo>
                      <a:pt x="290" y="491"/>
                    </a:lnTo>
                    <a:lnTo>
                      <a:pt x="558" y="548"/>
                    </a:lnTo>
                    <a:lnTo>
                      <a:pt x="348" y="548"/>
                    </a:lnTo>
                    <a:lnTo>
                      <a:pt x="430" y="610"/>
                    </a:lnTo>
                    <a:lnTo>
                      <a:pt x="168" y="575"/>
                    </a:lnTo>
                    <a:lnTo>
                      <a:pt x="0" y="619"/>
                    </a:lnTo>
                    <a:lnTo>
                      <a:pt x="154" y="689"/>
                    </a:lnTo>
                    <a:lnTo>
                      <a:pt x="45" y="724"/>
                    </a:lnTo>
                    <a:lnTo>
                      <a:pt x="343" y="764"/>
                    </a:lnTo>
                    <a:lnTo>
                      <a:pt x="123" y="821"/>
                    </a:lnTo>
                    <a:lnTo>
                      <a:pt x="286" y="860"/>
                    </a:lnTo>
                    <a:lnTo>
                      <a:pt x="541" y="852"/>
                    </a:lnTo>
                    <a:lnTo>
                      <a:pt x="378" y="944"/>
                    </a:lnTo>
                    <a:lnTo>
                      <a:pt x="694" y="931"/>
                    </a:lnTo>
                    <a:lnTo>
                      <a:pt x="514" y="970"/>
                    </a:lnTo>
                    <a:lnTo>
                      <a:pt x="742" y="1006"/>
                    </a:lnTo>
                    <a:lnTo>
                      <a:pt x="616" y="1050"/>
                    </a:lnTo>
                    <a:lnTo>
                      <a:pt x="879" y="1059"/>
                    </a:lnTo>
                    <a:lnTo>
                      <a:pt x="835" y="1120"/>
                    </a:lnTo>
                    <a:lnTo>
                      <a:pt x="1059" y="1093"/>
                    </a:lnTo>
                    <a:lnTo>
                      <a:pt x="1226" y="1086"/>
                    </a:lnTo>
                    <a:lnTo>
                      <a:pt x="1116" y="1147"/>
                    </a:lnTo>
                    <a:lnTo>
                      <a:pt x="1446" y="1143"/>
                    </a:lnTo>
                    <a:lnTo>
                      <a:pt x="1345" y="1191"/>
                    </a:lnTo>
                    <a:lnTo>
                      <a:pt x="1792" y="1168"/>
                    </a:lnTo>
                    <a:lnTo>
                      <a:pt x="2188" y="1050"/>
                    </a:lnTo>
                    <a:lnTo>
                      <a:pt x="2531" y="1050"/>
                    </a:lnTo>
                    <a:lnTo>
                      <a:pt x="2298" y="869"/>
                    </a:lnTo>
                    <a:lnTo>
                      <a:pt x="2434" y="865"/>
                    </a:lnTo>
                    <a:lnTo>
                      <a:pt x="2324" y="746"/>
                    </a:lnTo>
                    <a:lnTo>
                      <a:pt x="2536" y="799"/>
                    </a:lnTo>
                    <a:lnTo>
                      <a:pt x="2329" y="592"/>
                    </a:lnTo>
                    <a:lnTo>
                      <a:pt x="2316" y="685"/>
                    </a:lnTo>
                    <a:lnTo>
                      <a:pt x="2038" y="526"/>
                    </a:lnTo>
                    <a:lnTo>
                      <a:pt x="1758" y="451"/>
                    </a:lnTo>
                    <a:lnTo>
                      <a:pt x="1525" y="412"/>
                    </a:lnTo>
                    <a:lnTo>
                      <a:pt x="1657" y="377"/>
                    </a:lnTo>
                    <a:lnTo>
                      <a:pt x="1546" y="311"/>
                    </a:lnTo>
                    <a:lnTo>
                      <a:pt x="1669" y="298"/>
                    </a:lnTo>
                    <a:lnTo>
                      <a:pt x="1824" y="323"/>
                    </a:lnTo>
                    <a:lnTo>
                      <a:pt x="1894" y="284"/>
                    </a:lnTo>
                    <a:lnTo>
                      <a:pt x="2109" y="359"/>
                    </a:lnTo>
                    <a:lnTo>
                      <a:pt x="1999" y="257"/>
                    </a:lnTo>
                    <a:close/>
                  </a:path>
                </a:pathLst>
              </a:custGeom>
              <a:solidFill>
                <a:srgbClr val="009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144">
                <a:extLst>
                  <a:ext uri="{FF2B5EF4-FFF2-40B4-BE49-F238E27FC236}">
                    <a16:creationId xmlns:a16="http://schemas.microsoft.com/office/drawing/2014/main" id="{FED5880A-B7C9-7D1B-FDB2-809F327B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3125"/>
                <a:ext cx="106" cy="111"/>
              </a:xfrm>
              <a:custGeom>
                <a:avLst/>
                <a:gdLst>
                  <a:gd name="T0" fmla="*/ 0 w 424"/>
                  <a:gd name="T1" fmla="*/ 0 h 446"/>
                  <a:gd name="T2" fmla="*/ 0 w 424"/>
                  <a:gd name="T3" fmla="*/ 0 h 446"/>
                  <a:gd name="T4" fmla="*/ 0 w 424"/>
                  <a:gd name="T5" fmla="*/ 0 h 446"/>
                  <a:gd name="T6" fmla="*/ 0 w 424"/>
                  <a:gd name="T7" fmla="*/ 0 h 446"/>
                  <a:gd name="T8" fmla="*/ 0 w 424"/>
                  <a:gd name="T9" fmla="*/ 0 h 446"/>
                  <a:gd name="T10" fmla="*/ 0 w 424"/>
                  <a:gd name="T11" fmla="*/ 0 h 446"/>
                  <a:gd name="T12" fmla="*/ 0 w 424"/>
                  <a:gd name="T13" fmla="*/ 0 h 446"/>
                  <a:gd name="T14" fmla="*/ 0 w 424"/>
                  <a:gd name="T15" fmla="*/ 0 h 446"/>
                  <a:gd name="T16" fmla="*/ 0 w 424"/>
                  <a:gd name="T17" fmla="*/ 0 h 446"/>
                  <a:gd name="T18" fmla="*/ 0 w 424"/>
                  <a:gd name="T19" fmla="*/ 0 h 446"/>
                  <a:gd name="T20" fmla="*/ 0 w 424"/>
                  <a:gd name="T21" fmla="*/ 0 h 446"/>
                  <a:gd name="T22" fmla="*/ 0 w 424"/>
                  <a:gd name="T23" fmla="*/ 0 h 446"/>
                  <a:gd name="T24" fmla="*/ 0 w 424"/>
                  <a:gd name="T25" fmla="*/ 0 h 446"/>
                  <a:gd name="T26" fmla="*/ 0 w 424"/>
                  <a:gd name="T27" fmla="*/ 0 h 446"/>
                  <a:gd name="T28" fmla="*/ 0 w 424"/>
                  <a:gd name="T29" fmla="*/ 0 h 446"/>
                  <a:gd name="T30" fmla="*/ 0 w 424"/>
                  <a:gd name="T31" fmla="*/ 0 h 446"/>
                  <a:gd name="T32" fmla="*/ 0 w 424"/>
                  <a:gd name="T33" fmla="*/ 0 h 446"/>
                  <a:gd name="T34" fmla="*/ 0 w 424"/>
                  <a:gd name="T35" fmla="*/ 0 h 446"/>
                  <a:gd name="T36" fmla="*/ 0 w 424"/>
                  <a:gd name="T37" fmla="*/ 0 h 446"/>
                  <a:gd name="T38" fmla="*/ 0 w 424"/>
                  <a:gd name="T39" fmla="*/ 0 h 446"/>
                  <a:gd name="T40" fmla="*/ 0 w 424"/>
                  <a:gd name="T41" fmla="*/ 0 h 4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24"/>
                  <a:gd name="T64" fmla="*/ 0 h 446"/>
                  <a:gd name="T65" fmla="*/ 424 w 424"/>
                  <a:gd name="T66" fmla="*/ 446 h 4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24" h="446">
                    <a:moveTo>
                      <a:pt x="309" y="18"/>
                    </a:moveTo>
                    <a:lnTo>
                      <a:pt x="114" y="0"/>
                    </a:lnTo>
                    <a:lnTo>
                      <a:pt x="207" y="72"/>
                    </a:lnTo>
                    <a:lnTo>
                      <a:pt x="101" y="61"/>
                    </a:lnTo>
                    <a:lnTo>
                      <a:pt x="186" y="114"/>
                    </a:lnTo>
                    <a:lnTo>
                      <a:pt x="46" y="112"/>
                    </a:lnTo>
                    <a:lnTo>
                      <a:pt x="119" y="165"/>
                    </a:lnTo>
                    <a:lnTo>
                      <a:pt x="0" y="185"/>
                    </a:lnTo>
                    <a:lnTo>
                      <a:pt x="156" y="266"/>
                    </a:lnTo>
                    <a:lnTo>
                      <a:pt x="114" y="294"/>
                    </a:lnTo>
                    <a:lnTo>
                      <a:pt x="330" y="341"/>
                    </a:lnTo>
                    <a:lnTo>
                      <a:pt x="200" y="332"/>
                    </a:lnTo>
                    <a:lnTo>
                      <a:pt x="53" y="341"/>
                    </a:lnTo>
                    <a:lnTo>
                      <a:pt x="138" y="383"/>
                    </a:lnTo>
                    <a:lnTo>
                      <a:pt x="24" y="422"/>
                    </a:lnTo>
                    <a:lnTo>
                      <a:pt x="237" y="446"/>
                    </a:lnTo>
                    <a:lnTo>
                      <a:pt x="416" y="351"/>
                    </a:lnTo>
                    <a:lnTo>
                      <a:pt x="317" y="189"/>
                    </a:lnTo>
                    <a:lnTo>
                      <a:pt x="424" y="171"/>
                    </a:lnTo>
                    <a:lnTo>
                      <a:pt x="309" y="18"/>
                    </a:lnTo>
                    <a:close/>
                  </a:path>
                </a:pathLst>
              </a:custGeom>
              <a:solidFill>
                <a:srgbClr val="009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48" name="Freeform 145">
                <a:extLst>
                  <a:ext uri="{FF2B5EF4-FFF2-40B4-BE49-F238E27FC236}">
                    <a16:creationId xmlns:a16="http://schemas.microsoft.com/office/drawing/2014/main" id="{A5A4F20C-312E-00EC-B39C-00209CB1B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3110"/>
                <a:ext cx="130" cy="152"/>
              </a:xfrm>
              <a:custGeom>
                <a:avLst/>
                <a:gdLst>
                  <a:gd name="T0" fmla="*/ 0 w 516"/>
                  <a:gd name="T1" fmla="*/ 0 h 605"/>
                  <a:gd name="T2" fmla="*/ 0 w 516"/>
                  <a:gd name="T3" fmla="*/ 0 h 605"/>
                  <a:gd name="T4" fmla="*/ 0 w 516"/>
                  <a:gd name="T5" fmla="*/ 0 h 605"/>
                  <a:gd name="T6" fmla="*/ 0 w 516"/>
                  <a:gd name="T7" fmla="*/ 0 h 605"/>
                  <a:gd name="T8" fmla="*/ 0 w 516"/>
                  <a:gd name="T9" fmla="*/ 0 h 605"/>
                  <a:gd name="T10" fmla="*/ 0 w 516"/>
                  <a:gd name="T11" fmla="*/ 0 h 605"/>
                  <a:gd name="T12" fmla="*/ 0 w 516"/>
                  <a:gd name="T13" fmla="*/ 0 h 605"/>
                  <a:gd name="T14" fmla="*/ 0 w 516"/>
                  <a:gd name="T15" fmla="*/ 0 h 605"/>
                  <a:gd name="T16" fmla="*/ 0 w 516"/>
                  <a:gd name="T17" fmla="*/ 0 h 605"/>
                  <a:gd name="T18" fmla="*/ 0 w 516"/>
                  <a:gd name="T19" fmla="*/ 0 h 605"/>
                  <a:gd name="T20" fmla="*/ 0 w 516"/>
                  <a:gd name="T21" fmla="*/ 0 h 605"/>
                  <a:gd name="T22" fmla="*/ 0 w 516"/>
                  <a:gd name="T23" fmla="*/ 0 h 605"/>
                  <a:gd name="T24" fmla="*/ 0 w 516"/>
                  <a:gd name="T25" fmla="*/ 0 h 605"/>
                  <a:gd name="T26" fmla="*/ 0 w 516"/>
                  <a:gd name="T27" fmla="*/ 0 h 605"/>
                  <a:gd name="T28" fmla="*/ 0 w 516"/>
                  <a:gd name="T29" fmla="*/ 0 h 605"/>
                  <a:gd name="T30" fmla="*/ 0 w 516"/>
                  <a:gd name="T31" fmla="*/ 0 h 605"/>
                  <a:gd name="T32" fmla="*/ 0 w 516"/>
                  <a:gd name="T33" fmla="*/ 0 h 605"/>
                  <a:gd name="T34" fmla="*/ 0 w 516"/>
                  <a:gd name="T35" fmla="*/ 0 h 605"/>
                  <a:gd name="T36" fmla="*/ 0 w 516"/>
                  <a:gd name="T37" fmla="*/ 0 h 605"/>
                  <a:gd name="T38" fmla="*/ 0 w 516"/>
                  <a:gd name="T39" fmla="*/ 0 h 605"/>
                  <a:gd name="T40" fmla="*/ 0 w 516"/>
                  <a:gd name="T41" fmla="*/ 0 h 605"/>
                  <a:gd name="T42" fmla="*/ 0 w 516"/>
                  <a:gd name="T43" fmla="*/ 0 h 605"/>
                  <a:gd name="T44" fmla="*/ 0 w 516"/>
                  <a:gd name="T45" fmla="*/ 0 h 605"/>
                  <a:gd name="T46" fmla="*/ 0 w 516"/>
                  <a:gd name="T47" fmla="*/ 0 h 6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16"/>
                  <a:gd name="T73" fmla="*/ 0 h 605"/>
                  <a:gd name="T74" fmla="*/ 516 w 516"/>
                  <a:gd name="T75" fmla="*/ 605 h 6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16" h="605">
                    <a:moveTo>
                      <a:pt x="507" y="408"/>
                    </a:moveTo>
                    <a:lnTo>
                      <a:pt x="516" y="270"/>
                    </a:lnTo>
                    <a:lnTo>
                      <a:pt x="492" y="325"/>
                    </a:lnTo>
                    <a:lnTo>
                      <a:pt x="483" y="224"/>
                    </a:lnTo>
                    <a:lnTo>
                      <a:pt x="340" y="60"/>
                    </a:lnTo>
                    <a:lnTo>
                      <a:pt x="375" y="174"/>
                    </a:lnTo>
                    <a:lnTo>
                      <a:pt x="328" y="127"/>
                    </a:lnTo>
                    <a:lnTo>
                      <a:pt x="199" y="28"/>
                    </a:lnTo>
                    <a:lnTo>
                      <a:pt x="270" y="123"/>
                    </a:lnTo>
                    <a:lnTo>
                      <a:pt x="193" y="99"/>
                    </a:lnTo>
                    <a:lnTo>
                      <a:pt x="99" y="0"/>
                    </a:lnTo>
                    <a:lnTo>
                      <a:pt x="205" y="193"/>
                    </a:lnTo>
                    <a:lnTo>
                      <a:pt x="37" y="186"/>
                    </a:lnTo>
                    <a:lnTo>
                      <a:pt x="72" y="259"/>
                    </a:lnTo>
                    <a:lnTo>
                      <a:pt x="0" y="336"/>
                    </a:lnTo>
                    <a:lnTo>
                      <a:pt x="129" y="432"/>
                    </a:lnTo>
                    <a:lnTo>
                      <a:pt x="105" y="507"/>
                    </a:lnTo>
                    <a:lnTo>
                      <a:pt x="309" y="605"/>
                    </a:lnTo>
                    <a:lnTo>
                      <a:pt x="489" y="569"/>
                    </a:lnTo>
                    <a:lnTo>
                      <a:pt x="423" y="413"/>
                    </a:lnTo>
                    <a:lnTo>
                      <a:pt x="474" y="462"/>
                    </a:lnTo>
                    <a:lnTo>
                      <a:pt x="430" y="336"/>
                    </a:lnTo>
                    <a:lnTo>
                      <a:pt x="507" y="408"/>
                    </a:lnTo>
                    <a:close/>
                  </a:path>
                </a:pathLst>
              </a:custGeom>
              <a:solidFill>
                <a:srgbClr val="009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49" name="Freeform 146">
                <a:extLst>
                  <a:ext uri="{FF2B5EF4-FFF2-40B4-BE49-F238E27FC236}">
                    <a16:creationId xmlns:a16="http://schemas.microsoft.com/office/drawing/2014/main" id="{84D8F4F3-4EA2-EFBD-D13A-7953A560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288"/>
                <a:ext cx="146" cy="68"/>
              </a:xfrm>
              <a:custGeom>
                <a:avLst/>
                <a:gdLst>
                  <a:gd name="T0" fmla="*/ 0 w 586"/>
                  <a:gd name="T1" fmla="*/ 0 h 273"/>
                  <a:gd name="T2" fmla="*/ 0 w 586"/>
                  <a:gd name="T3" fmla="*/ 0 h 273"/>
                  <a:gd name="T4" fmla="*/ 0 w 586"/>
                  <a:gd name="T5" fmla="*/ 0 h 273"/>
                  <a:gd name="T6" fmla="*/ 0 w 586"/>
                  <a:gd name="T7" fmla="*/ 0 h 273"/>
                  <a:gd name="T8" fmla="*/ 0 w 586"/>
                  <a:gd name="T9" fmla="*/ 0 h 273"/>
                  <a:gd name="T10" fmla="*/ 0 w 586"/>
                  <a:gd name="T11" fmla="*/ 0 h 273"/>
                  <a:gd name="T12" fmla="*/ 0 w 586"/>
                  <a:gd name="T13" fmla="*/ 0 h 273"/>
                  <a:gd name="T14" fmla="*/ 0 w 586"/>
                  <a:gd name="T15" fmla="*/ 0 h 273"/>
                  <a:gd name="T16" fmla="*/ 0 w 586"/>
                  <a:gd name="T17" fmla="*/ 0 h 273"/>
                  <a:gd name="T18" fmla="*/ 0 w 586"/>
                  <a:gd name="T19" fmla="*/ 0 h 273"/>
                  <a:gd name="T20" fmla="*/ 0 w 586"/>
                  <a:gd name="T21" fmla="*/ 0 h 273"/>
                  <a:gd name="T22" fmla="*/ 0 w 586"/>
                  <a:gd name="T23" fmla="*/ 0 h 273"/>
                  <a:gd name="T24" fmla="*/ 0 w 586"/>
                  <a:gd name="T25" fmla="*/ 0 h 273"/>
                  <a:gd name="T26" fmla="*/ 0 w 586"/>
                  <a:gd name="T27" fmla="*/ 0 h 273"/>
                  <a:gd name="T28" fmla="*/ 0 w 586"/>
                  <a:gd name="T29" fmla="*/ 0 h 273"/>
                  <a:gd name="T30" fmla="*/ 0 w 586"/>
                  <a:gd name="T31" fmla="*/ 0 h 273"/>
                  <a:gd name="T32" fmla="*/ 0 w 586"/>
                  <a:gd name="T33" fmla="*/ 0 h 273"/>
                  <a:gd name="T34" fmla="*/ 0 w 586"/>
                  <a:gd name="T35" fmla="*/ 0 h 273"/>
                  <a:gd name="T36" fmla="*/ 0 w 586"/>
                  <a:gd name="T37" fmla="*/ 0 h 273"/>
                  <a:gd name="T38" fmla="*/ 0 w 586"/>
                  <a:gd name="T39" fmla="*/ 0 h 273"/>
                  <a:gd name="T40" fmla="*/ 0 w 586"/>
                  <a:gd name="T41" fmla="*/ 0 h 273"/>
                  <a:gd name="T42" fmla="*/ 0 w 586"/>
                  <a:gd name="T43" fmla="*/ 0 h 273"/>
                  <a:gd name="T44" fmla="*/ 0 w 586"/>
                  <a:gd name="T45" fmla="*/ 0 h 273"/>
                  <a:gd name="T46" fmla="*/ 0 w 586"/>
                  <a:gd name="T47" fmla="*/ 0 h 273"/>
                  <a:gd name="T48" fmla="*/ 0 w 586"/>
                  <a:gd name="T49" fmla="*/ 0 h 27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86"/>
                  <a:gd name="T76" fmla="*/ 0 h 273"/>
                  <a:gd name="T77" fmla="*/ 586 w 586"/>
                  <a:gd name="T78" fmla="*/ 273 h 27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86" h="273">
                    <a:moveTo>
                      <a:pt x="586" y="222"/>
                    </a:moveTo>
                    <a:lnTo>
                      <a:pt x="538" y="136"/>
                    </a:lnTo>
                    <a:lnTo>
                      <a:pt x="417" y="28"/>
                    </a:lnTo>
                    <a:lnTo>
                      <a:pt x="301" y="0"/>
                    </a:lnTo>
                    <a:lnTo>
                      <a:pt x="336" y="28"/>
                    </a:lnTo>
                    <a:lnTo>
                      <a:pt x="241" y="7"/>
                    </a:lnTo>
                    <a:lnTo>
                      <a:pt x="180" y="24"/>
                    </a:lnTo>
                    <a:lnTo>
                      <a:pt x="74" y="18"/>
                    </a:lnTo>
                    <a:lnTo>
                      <a:pt x="160" y="69"/>
                    </a:lnTo>
                    <a:lnTo>
                      <a:pt x="55" y="64"/>
                    </a:lnTo>
                    <a:lnTo>
                      <a:pt x="108" y="90"/>
                    </a:lnTo>
                    <a:lnTo>
                      <a:pt x="0" y="111"/>
                    </a:lnTo>
                    <a:lnTo>
                      <a:pt x="114" y="135"/>
                    </a:lnTo>
                    <a:lnTo>
                      <a:pt x="13" y="151"/>
                    </a:lnTo>
                    <a:lnTo>
                      <a:pt x="103" y="174"/>
                    </a:lnTo>
                    <a:lnTo>
                      <a:pt x="57" y="187"/>
                    </a:lnTo>
                    <a:lnTo>
                      <a:pt x="153" y="218"/>
                    </a:lnTo>
                    <a:lnTo>
                      <a:pt x="90" y="235"/>
                    </a:lnTo>
                    <a:lnTo>
                      <a:pt x="285" y="231"/>
                    </a:lnTo>
                    <a:lnTo>
                      <a:pt x="186" y="253"/>
                    </a:lnTo>
                    <a:lnTo>
                      <a:pt x="274" y="273"/>
                    </a:lnTo>
                    <a:lnTo>
                      <a:pt x="403" y="240"/>
                    </a:lnTo>
                    <a:lnTo>
                      <a:pt x="534" y="202"/>
                    </a:lnTo>
                    <a:lnTo>
                      <a:pt x="586" y="222"/>
                    </a:lnTo>
                    <a:close/>
                  </a:path>
                </a:pathLst>
              </a:custGeom>
              <a:solidFill>
                <a:srgbClr val="009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51" name="Freeform 147">
                <a:extLst>
                  <a:ext uri="{FF2B5EF4-FFF2-40B4-BE49-F238E27FC236}">
                    <a16:creationId xmlns:a16="http://schemas.microsoft.com/office/drawing/2014/main" id="{B725F27B-0CED-99A8-E3A3-29F9DFD50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354"/>
                <a:ext cx="64" cy="24"/>
              </a:xfrm>
              <a:custGeom>
                <a:avLst/>
                <a:gdLst>
                  <a:gd name="T0" fmla="*/ 0 w 257"/>
                  <a:gd name="T1" fmla="*/ 0 h 96"/>
                  <a:gd name="T2" fmla="*/ 0 w 257"/>
                  <a:gd name="T3" fmla="*/ 0 h 96"/>
                  <a:gd name="T4" fmla="*/ 0 w 257"/>
                  <a:gd name="T5" fmla="*/ 0 h 96"/>
                  <a:gd name="T6" fmla="*/ 0 w 257"/>
                  <a:gd name="T7" fmla="*/ 0 h 96"/>
                  <a:gd name="T8" fmla="*/ 0 w 257"/>
                  <a:gd name="T9" fmla="*/ 0 h 96"/>
                  <a:gd name="T10" fmla="*/ 0 w 257"/>
                  <a:gd name="T11" fmla="*/ 0 h 96"/>
                  <a:gd name="T12" fmla="*/ 0 w 257"/>
                  <a:gd name="T13" fmla="*/ 0 h 96"/>
                  <a:gd name="T14" fmla="*/ 0 w 257"/>
                  <a:gd name="T15" fmla="*/ 0 h 96"/>
                  <a:gd name="T16" fmla="*/ 0 w 257"/>
                  <a:gd name="T17" fmla="*/ 0 h 96"/>
                  <a:gd name="T18" fmla="*/ 0 w 257"/>
                  <a:gd name="T19" fmla="*/ 0 h 96"/>
                  <a:gd name="T20" fmla="*/ 0 w 257"/>
                  <a:gd name="T21" fmla="*/ 0 h 96"/>
                  <a:gd name="T22" fmla="*/ 0 w 257"/>
                  <a:gd name="T23" fmla="*/ 0 h 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7"/>
                  <a:gd name="T37" fmla="*/ 0 h 96"/>
                  <a:gd name="T38" fmla="*/ 257 w 257"/>
                  <a:gd name="T39" fmla="*/ 96 h 9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7" h="96">
                    <a:moveTo>
                      <a:pt x="257" y="39"/>
                    </a:moveTo>
                    <a:lnTo>
                      <a:pt x="186" y="0"/>
                    </a:lnTo>
                    <a:lnTo>
                      <a:pt x="94" y="3"/>
                    </a:lnTo>
                    <a:lnTo>
                      <a:pt x="132" y="29"/>
                    </a:lnTo>
                    <a:lnTo>
                      <a:pt x="29" y="24"/>
                    </a:lnTo>
                    <a:lnTo>
                      <a:pt x="68" y="44"/>
                    </a:lnTo>
                    <a:lnTo>
                      <a:pt x="0" y="63"/>
                    </a:lnTo>
                    <a:lnTo>
                      <a:pt x="96" y="71"/>
                    </a:lnTo>
                    <a:lnTo>
                      <a:pt x="59" y="96"/>
                    </a:lnTo>
                    <a:lnTo>
                      <a:pt x="217" y="63"/>
                    </a:lnTo>
                    <a:lnTo>
                      <a:pt x="257" y="39"/>
                    </a:lnTo>
                    <a:close/>
                  </a:path>
                </a:pathLst>
              </a:custGeom>
              <a:solidFill>
                <a:srgbClr val="009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52" name="Freeform 148">
                <a:extLst>
                  <a:ext uri="{FF2B5EF4-FFF2-40B4-BE49-F238E27FC236}">
                    <a16:creationId xmlns:a16="http://schemas.microsoft.com/office/drawing/2014/main" id="{437F725F-AD69-80CE-93FA-97081BC1B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149"/>
                <a:ext cx="143" cy="136"/>
              </a:xfrm>
              <a:custGeom>
                <a:avLst/>
                <a:gdLst>
                  <a:gd name="T0" fmla="*/ 0 w 574"/>
                  <a:gd name="T1" fmla="*/ 0 h 546"/>
                  <a:gd name="T2" fmla="*/ 0 w 574"/>
                  <a:gd name="T3" fmla="*/ 0 h 546"/>
                  <a:gd name="T4" fmla="*/ 0 w 574"/>
                  <a:gd name="T5" fmla="*/ 0 h 546"/>
                  <a:gd name="T6" fmla="*/ 0 w 574"/>
                  <a:gd name="T7" fmla="*/ 0 h 546"/>
                  <a:gd name="T8" fmla="*/ 0 w 574"/>
                  <a:gd name="T9" fmla="*/ 0 h 546"/>
                  <a:gd name="T10" fmla="*/ 0 w 574"/>
                  <a:gd name="T11" fmla="*/ 0 h 546"/>
                  <a:gd name="T12" fmla="*/ 0 w 574"/>
                  <a:gd name="T13" fmla="*/ 0 h 546"/>
                  <a:gd name="T14" fmla="*/ 0 w 574"/>
                  <a:gd name="T15" fmla="*/ 0 h 546"/>
                  <a:gd name="T16" fmla="*/ 0 w 574"/>
                  <a:gd name="T17" fmla="*/ 0 h 546"/>
                  <a:gd name="T18" fmla="*/ 0 w 574"/>
                  <a:gd name="T19" fmla="*/ 0 h 546"/>
                  <a:gd name="T20" fmla="*/ 0 w 574"/>
                  <a:gd name="T21" fmla="*/ 0 h 546"/>
                  <a:gd name="T22" fmla="*/ 0 w 574"/>
                  <a:gd name="T23" fmla="*/ 0 h 546"/>
                  <a:gd name="T24" fmla="*/ 0 w 574"/>
                  <a:gd name="T25" fmla="*/ 0 h 546"/>
                  <a:gd name="T26" fmla="*/ 0 w 574"/>
                  <a:gd name="T27" fmla="*/ 0 h 546"/>
                  <a:gd name="T28" fmla="*/ 0 w 574"/>
                  <a:gd name="T29" fmla="*/ 0 h 546"/>
                  <a:gd name="T30" fmla="*/ 0 w 574"/>
                  <a:gd name="T31" fmla="*/ 0 h 546"/>
                  <a:gd name="T32" fmla="*/ 0 w 574"/>
                  <a:gd name="T33" fmla="*/ 0 h 546"/>
                  <a:gd name="T34" fmla="*/ 0 w 574"/>
                  <a:gd name="T35" fmla="*/ 0 h 546"/>
                  <a:gd name="T36" fmla="*/ 0 w 574"/>
                  <a:gd name="T37" fmla="*/ 0 h 546"/>
                  <a:gd name="T38" fmla="*/ 0 w 574"/>
                  <a:gd name="T39" fmla="*/ 0 h 546"/>
                  <a:gd name="T40" fmla="*/ 0 w 574"/>
                  <a:gd name="T41" fmla="*/ 0 h 546"/>
                  <a:gd name="T42" fmla="*/ 0 w 574"/>
                  <a:gd name="T43" fmla="*/ 0 h 5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4"/>
                  <a:gd name="T67" fmla="*/ 0 h 546"/>
                  <a:gd name="T68" fmla="*/ 574 w 574"/>
                  <a:gd name="T69" fmla="*/ 546 h 5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4" h="546">
                    <a:moveTo>
                      <a:pt x="45" y="0"/>
                    </a:moveTo>
                    <a:lnTo>
                      <a:pt x="192" y="104"/>
                    </a:lnTo>
                    <a:lnTo>
                      <a:pt x="407" y="172"/>
                    </a:lnTo>
                    <a:lnTo>
                      <a:pt x="359" y="177"/>
                    </a:lnTo>
                    <a:lnTo>
                      <a:pt x="372" y="216"/>
                    </a:lnTo>
                    <a:lnTo>
                      <a:pt x="236" y="159"/>
                    </a:lnTo>
                    <a:lnTo>
                      <a:pt x="279" y="201"/>
                    </a:lnTo>
                    <a:lnTo>
                      <a:pt x="212" y="207"/>
                    </a:lnTo>
                    <a:lnTo>
                      <a:pt x="390" y="262"/>
                    </a:lnTo>
                    <a:lnTo>
                      <a:pt x="333" y="279"/>
                    </a:lnTo>
                    <a:lnTo>
                      <a:pt x="475" y="337"/>
                    </a:lnTo>
                    <a:lnTo>
                      <a:pt x="435" y="366"/>
                    </a:lnTo>
                    <a:lnTo>
                      <a:pt x="486" y="387"/>
                    </a:lnTo>
                    <a:lnTo>
                      <a:pt x="498" y="368"/>
                    </a:lnTo>
                    <a:lnTo>
                      <a:pt x="570" y="447"/>
                    </a:lnTo>
                    <a:lnTo>
                      <a:pt x="574" y="546"/>
                    </a:lnTo>
                    <a:lnTo>
                      <a:pt x="286" y="503"/>
                    </a:lnTo>
                    <a:lnTo>
                      <a:pt x="139" y="231"/>
                    </a:lnTo>
                    <a:lnTo>
                      <a:pt x="0" y="63"/>
                    </a:lnTo>
                    <a:lnTo>
                      <a:pt x="89" y="84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9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53" name="Freeform 149">
                <a:extLst>
                  <a:ext uri="{FF2B5EF4-FFF2-40B4-BE49-F238E27FC236}">
                    <a16:creationId xmlns:a16="http://schemas.microsoft.com/office/drawing/2014/main" id="{9F12CBF3-2CBD-6EEE-EDB9-25B09A021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3132"/>
                <a:ext cx="237" cy="178"/>
              </a:xfrm>
              <a:custGeom>
                <a:avLst/>
                <a:gdLst>
                  <a:gd name="T0" fmla="*/ 0 w 948"/>
                  <a:gd name="T1" fmla="*/ 0 h 713"/>
                  <a:gd name="T2" fmla="*/ 0 w 948"/>
                  <a:gd name="T3" fmla="*/ 0 h 713"/>
                  <a:gd name="T4" fmla="*/ 0 w 948"/>
                  <a:gd name="T5" fmla="*/ 0 h 713"/>
                  <a:gd name="T6" fmla="*/ 0 w 948"/>
                  <a:gd name="T7" fmla="*/ 0 h 713"/>
                  <a:gd name="T8" fmla="*/ 0 w 948"/>
                  <a:gd name="T9" fmla="*/ 0 h 713"/>
                  <a:gd name="T10" fmla="*/ 0 w 948"/>
                  <a:gd name="T11" fmla="*/ 0 h 713"/>
                  <a:gd name="T12" fmla="*/ 0 w 948"/>
                  <a:gd name="T13" fmla="*/ 0 h 713"/>
                  <a:gd name="T14" fmla="*/ 0 w 948"/>
                  <a:gd name="T15" fmla="*/ 0 h 713"/>
                  <a:gd name="T16" fmla="*/ 0 w 948"/>
                  <a:gd name="T17" fmla="*/ 0 h 713"/>
                  <a:gd name="T18" fmla="*/ 0 w 948"/>
                  <a:gd name="T19" fmla="*/ 0 h 713"/>
                  <a:gd name="T20" fmla="*/ 0 w 948"/>
                  <a:gd name="T21" fmla="*/ 0 h 713"/>
                  <a:gd name="T22" fmla="*/ 0 w 948"/>
                  <a:gd name="T23" fmla="*/ 0 h 713"/>
                  <a:gd name="T24" fmla="*/ 0 w 948"/>
                  <a:gd name="T25" fmla="*/ 0 h 713"/>
                  <a:gd name="T26" fmla="*/ 0 w 948"/>
                  <a:gd name="T27" fmla="*/ 0 h 713"/>
                  <a:gd name="T28" fmla="*/ 0 w 948"/>
                  <a:gd name="T29" fmla="*/ 0 h 713"/>
                  <a:gd name="T30" fmla="*/ 0 w 948"/>
                  <a:gd name="T31" fmla="*/ 0 h 713"/>
                  <a:gd name="T32" fmla="*/ 0 w 948"/>
                  <a:gd name="T33" fmla="*/ 0 h 713"/>
                  <a:gd name="T34" fmla="*/ 0 w 948"/>
                  <a:gd name="T35" fmla="*/ 0 h 713"/>
                  <a:gd name="T36" fmla="*/ 0 w 948"/>
                  <a:gd name="T37" fmla="*/ 0 h 713"/>
                  <a:gd name="T38" fmla="*/ 0 w 948"/>
                  <a:gd name="T39" fmla="*/ 0 h 713"/>
                  <a:gd name="T40" fmla="*/ 0 w 948"/>
                  <a:gd name="T41" fmla="*/ 0 h 713"/>
                  <a:gd name="T42" fmla="*/ 0 w 948"/>
                  <a:gd name="T43" fmla="*/ 0 h 713"/>
                  <a:gd name="T44" fmla="*/ 0 w 948"/>
                  <a:gd name="T45" fmla="*/ 0 h 713"/>
                  <a:gd name="T46" fmla="*/ 0 w 948"/>
                  <a:gd name="T47" fmla="*/ 0 h 713"/>
                  <a:gd name="T48" fmla="*/ 0 w 948"/>
                  <a:gd name="T49" fmla="*/ 0 h 713"/>
                  <a:gd name="T50" fmla="*/ 0 w 948"/>
                  <a:gd name="T51" fmla="*/ 0 h 713"/>
                  <a:gd name="T52" fmla="*/ 0 w 948"/>
                  <a:gd name="T53" fmla="*/ 0 h 713"/>
                  <a:gd name="T54" fmla="*/ 0 w 948"/>
                  <a:gd name="T55" fmla="*/ 0 h 713"/>
                  <a:gd name="T56" fmla="*/ 0 w 948"/>
                  <a:gd name="T57" fmla="*/ 0 h 713"/>
                  <a:gd name="T58" fmla="*/ 0 w 948"/>
                  <a:gd name="T59" fmla="*/ 0 h 713"/>
                  <a:gd name="T60" fmla="*/ 0 w 948"/>
                  <a:gd name="T61" fmla="*/ 0 h 713"/>
                  <a:gd name="T62" fmla="*/ 0 w 948"/>
                  <a:gd name="T63" fmla="*/ 0 h 713"/>
                  <a:gd name="T64" fmla="*/ 0 w 948"/>
                  <a:gd name="T65" fmla="*/ 0 h 713"/>
                  <a:gd name="T66" fmla="*/ 0 w 948"/>
                  <a:gd name="T67" fmla="*/ 0 h 713"/>
                  <a:gd name="T68" fmla="*/ 0 w 948"/>
                  <a:gd name="T69" fmla="*/ 0 h 713"/>
                  <a:gd name="T70" fmla="*/ 0 w 948"/>
                  <a:gd name="T71" fmla="*/ 0 h 7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48"/>
                  <a:gd name="T109" fmla="*/ 0 h 713"/>
                  <a:gd name="T110" fmla="*/ 948 w 948"/>
                  <a:gd name="T111" fmla="*/ 713 h 7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48" h="713">
                    <a:moveTo>
                      <a:pt x="682" y="131"/>
                    </a:moveTo>
                    <a:lnTo>
                      <a:pt x="595" y="51"/>
                    </a:lnTo>
                    <a:lnTo>
                      <a:pt x="471" y="16"/>
                    </a:lnTo>
                    <a:lnTo>
                      <a:pt x="517" y="56"/>
                    </a:lnTo>
                    <a:lnTo>
                      <a:pt x="343" y="0"/>
                    </a:lnTo>
                    <a:lnTo>
                      <a:pt x="414" y="56"/>
                    </a:lnTo>
                    <a:lnTo>
                      <a:pt x="184" y="56"/>
                    </a:lnTo>
                    <a:lnTo>
                      <a:pt x="264" y="126"/>
                    </a:lnTo>
                    <a:lnTo>
                      <a:pt x="160" y="143"/>
                    </a:lnTo>
                    <a:lnTo>
                      <a:pt x="208" y="200"/>
                    </a:lnTo>
                    <a:lnTo>
                      <a:pt x="156" y="427"/>
                    </a:lnTo>
                    <a:lnTo>
                      <a:pt x="0" y="425"/>
                    </a:lnTo>
                    <a:lnTo>
                      <a:pt x="93" y="482"/>
                    </a:lnTo>
                    <a:lnTo>
                      <a:pt x="33" y="493"/>
                    </a:lnTo>
                    <a:lnTo>
                      <a:pt x="145" y="536"/>
                    </a:lnTo>
                    <a:lnTo>
                      <a:pt x="91" y="559"/>
                    </a:lnTo>
                    <a:lnTo>
                      <a:pt x="229" y="566"/>
                    </a:lnTo>
                    <a:lnTo>
                      <a:pt x="189" y="599"/>
                    </a:lnTo>
                    <a:lnTo>
                      <a:pt x="358" y="614"/>
                    </a:lnTo>
                    <a:lnTo>
                      <a:pt x="536" y="601"/>
                    </a:lnTo>
                    <a:lnTo>
                      <a:pt x="475" y="667"/>
                    </a:lnTo>
                    <a:lnTo>
                      <a:pt x="657" y="640"/>
                    </a:lnTo>
                    <a:lnTo>
                      <a:pt x="580" y="667"/>
                    </a:lnTo>
                    <a:lnTo>
                      <a:pt x="697" y="667"/>
                    </a:lnTo>
                    <a:lnTo>
                      <a:pt x="652" y="713"/>
                    </a:lnTo>
                    <a:lnTo>
                      <a:pt x="765" y="703"/>
                    </a:lnTo>
                    <a:lnTo>
                      <a:pt x="948" y="619"/>
                    </a:lnTo>
                    <a:lnTo>
                      <a:pt x="886" y="503"/>
                    </a:lnTo>
                    <a:lnTo>
                      <a:pt x="769" y="431"/>
                    </a:lnTo>
                    <a:lnTo>
                      <a:pt x="890" y="455"/>
                    </a:lnTo>
                    <a:lnTo>
                      <a:pt x="783" y="326"/>
                    </a:lnTo>
                    <a:lnTo>
                      <a:pt x="763" y="287"/>
                    </a:lnTo>
                    <a:lnTo>
                      <a:pt x="670" y="200"/>
                    </a:lnTo>
                    <a:lnTo>
                      <a:pt x="778" y="216"/>
                    </a:lnTo>
                    <a:lnTo>
                      <a:pt x="682" y="131"/>
                    </a:lnTo>
                    <a:close/>
                  </a:path>
                </a:pathLst>
              </a:custGeom>
              <a:solidFill>
                <a:srgbClr val="009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54" name="Freeform 150">
                <a:extLst>
                  <a:ext uri="{FF2B5EF4-FFF2-40B4-BE49-F238E27FC236}">
                    <a16:creationId xmlns:a16="http://schemas.microsoft.com/office/drawing/2014/main" id="{801C2677-2276-9C3B-693C-DAF0441C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3262"/>
                <a:ext cx="174" cy="45"/>
              </a:xfrm>
              <a:custGeom>
                <a:avLst/>
                <a:gdLst>
                  <a:gd name="T0" fmla="*/ 0 w 694"/>
                  <a:gd name="T1" fmla="*/ 0 h 182"/>
                  <a:gd name="T2" fmla="*/ 0 w 694"/>
                  <a:gd name="T3" fmla="*/ 0 h 182"/>
                  <a:gd name="T4" fmla="*/ 0 w 694"/>
                  <a:gd name="T5" fmla="*/ 0 h 182"/>
                  <a:gd name="T6" fmla="*/ 0 w 694"/>
                  <a:gd name="T7" fmla="*/ 0 h 182"/>
                  <a:gd name="T8" fmla="*/ 0 w 694"/>
                  <a:gd name="T9" fmla="*/ 0 h 182"/>
                  <a:gd name="T10" fmla="*/ 0 w 694"/>
                  <a:gd name="T11" fmla="*/ 0 h 182"/>
                  <a:gd name="T12" fmla="*/ 0 w 694"/>
                  <a:gd name="T13" fmla="*/ 0 h 182"/>
                  <a:gd name="T14" fmla="*/ 0 w 694"/>
                  <a:gd name="T15" fmla="*/ 0 h 182"/>
                  <a:gd name="T16" fmla="*/ 0 w 694"/>
                  <a:gd name="T17" fmla="*/ 0 h 182"/>
                  <a:gd name="T18" fmla="*/ 0 w 694"/>
                  <a:gd name="T19" fmla="*/ 0 h 182"/>
                  <a:gd name="T20" fmla="*/ 0 w 694"/>
                  <a:gd name="T21" fmla="*/ 0 h 182"/>
                  <a:gd name="T22" fmla="*/ 0 w 694"/>
                  <a:gd name="T23" fmla="*/ 0 h 182"/>
                  <a:gd name="T24" fmla="*/ 0 w 694"/>
                  <a:gd name="T25" fmla="*/ 0 h 182"/>
                  <a:gd name="T26" fmla="*/ 0 w 694"/>
                  <a:gd name="T27" fmla="*/ 0 h 182"/>
                  <a:gd name="T28" fmla="*/ 0 w 694"/>
                  <a:gd name="T29" fmla="*/ 0 h 182"/>
                  <a:gd name="T30" fmla="*/ 0 w 694"/>
                  <a:gd name="T31" fmla="*/ 0 h 182"/>
                  <a:gd name="T32" fmla="*/ 0 w 694"/>
                  <a:gd name="T33" fmla="*/ 0 h 182"/>
                  <a:gd name="T34" fmla="*/ 0 w 694"/>
                  <a:gd name="T35" fmla="*/ 0 h 182"/>
                  <a:gd name="T36" fmla="*/ 0 w 694"/>
                  <a:gd name="T37" fmla="*/ 0 h 182"/>
                  <a:gd name="T38" fmla="*/ 0 w 694"/>
                  <a:gd name="T39" fmla="*/ 0 h 18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94"/>
                  <a:gd name="T61" fmla="*/ 0 h 182"/>
                  <a:gd name="T62" fmla="*/ 694 w 694"/>
                  <a:gd name="T63" fmla="*/ 182 h 18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94" h="182">
                    <a:moveTo>
                      <a:pt x="690" y="140"/>
                    </a:moveTo>
                    <a:lnTo>
                      <a:pt x="666" y="123"/>
                    </a:lnTo>
                    <a:lnTo>
                      <a:pt x="525" y="152"/>
                    </a:lnTo>
                    <a:lnTo>
                      <a:pt x="444" y="182"/>
                    </a:lnTo>
                    <a:lnTo>
                      <a:pt x="501" y="140"/>
                    </a:lnTo>
                    <a:lnTo>
                      <a:pt x="417" y="135"/>
                    </a:lnTo>
                    <a:lnTo>
                      <a:pt x="457" y="102"/>
                    </a:lnTo>
                    <a:lnTo>
                      <a:pt x="362" y="98"/>
                    </a:lnTo>
                    <a:lnTo>
                      <a:pt x="280" y="132"/>
                    </a:lnTo>
                    <a:lnTo>
                      <a:pt x="312" y="83"/>
                    </a:lnTo>
                    <a:lnTo>
                      <a:pt x="182" y="102"/>
                    </a:lnTo>
                    <a:lnTo>
                      <a:pt x="0" y="83"/>
                    </a:lnTo>
                    <a:lnTo>
                      <a:pt x="108" y="21"/>
                    </a:lnTo>
                    <a:lnTo>
                      <a:pt x="246" y="33"/>
                    </a:lnTo>
                    <a:lnTo>
                      <a:pt x="406" y="0"/>
                    </a:lnTo>
                    <a:lnTo>
                      <a:pt x="360" y="60"/>
                    </a:lnTo>
                    <a:lnTo>
                      <a:pt x="610" y="74"/>
                    </a:lnTo>
                    <a:lnTo>
                      <a:pt x="694" y="86"/>
                    </a:lnTo>
                    <a:lnTo>
                      <a:pt x="690" y="140"/>
                    </a:lnTo>
                    <a:close/>
                  </a:path>
                </a:pathLst>
              </a:custGeom>
              <a:solidFill>
                <a:srgbClr val="33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55" name="Freeform 151">
                <a:extLst>
                  <a:ext uri="{FF2B5EF4-FFF2-40B4-BE49-F238E27FC236}">
                    <a16:creationId xmlns:a16="http://schemas.microsoft.com/office/drawing/2014/main" id="{425CD39F-9075-5414-F66A-C988A6B93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191"/>
                <a:ext cx="131" cy="110"/>
              </a:xfrm>
              <a:custGeom>
                <a:avLst/>
                <a:gdLst>
                  <a:gd name="T0" fmla="*/ 0 w 525"/>
                  <a:gd name="T1" fmla="*/ 0 h 441"/>
                  <a:gd name="T2" fmla="*/ 0 w 525"/>
                  <a:gd name="T3" fmla="*/ 0 h 441"/>
                  <a:gd name="T4" fmla="*/ 0 w 525"/>
                  <a:gd name="T5" fmla="*/ 0 h 441"/>
                  <a:gd name="T6" fmla="*/ 0 w 525"/>
                  <a:gd name="T7" fmla="*/ 0 h 441"/>
                  <a:gd name="T8" fmla="*/ 0 w 525"/>
                  <a:gd name="T9" fmla="*/ 0 h 441"/>
                  <a:gd name="T10" fmla="*/ 0 w 525"/>
                  <a:gd name="T11" fmla="*/ 0 h 441"/>
                  <a:gd name="T12" fmla="*/ 0 w 525"/>
                  <a:gd name="T13" fmla="*/ 0 h 441"/>
                  <a:gd name="T14" fmla="*/ 0 w 525"/>
                  <a:gd name="T15" fmla="*/ 0 h 441"/>
                  <a:gd name="T16" fmla="*/ 0 w 525"/>
                  <a:gd name="T17" fmla="*/ 0 h 441"/>
                  <a:gd name="T18" fmla="*/ 0 w 525"/>
                  <a:gd name="T19" fmla="*/ 0 h 441"/>
                  <a:gd name="T20" fmla="*/ 0 w 525"/>
                  <a:gd name="T21" fmla="*/ 0 h 441"/>
                  <a:gd name="T22" fmla="*/ 0 w 525"/>
                  <a:gd name="T23" fmla="*/ 0 h 441"/>
                  <a:gd name="T24" fmla="*/ 0 w 525"/>
                  <a:gd name="T25" fmla="*/ 0 h 441"/>
                  <a:gd name="T26" fmla="*/ 0 w 525"/>
                  <a:gd name="T27" fmla="*/ 0 h 441"/>
                  <a:gd name="T28" fmla="*/ 0 w 525"/>
                  <a:gd name="T29" fmla="*/ 0 h 441"/>
                  <a:gd name="T30" fmla="*/ 0 w 525"/>
                  <a:gd name="T31" fmla="*/ 0 h 441"/>
                  <a:gd name="T32" fmla="*/ 0 w 525"/>
                  <a:gd name="T33" fmla="*/ 0 h 441"/>
                  <a:gd name="T34" fmla="*/ 0 w 525"/>
                  <a:gd name="T35" fmla="*/ 0 h 441"/>
                  <a:gd name="T36" fmla="*/ 0 w 525"/>
                  <a:gd name="T37" fmla="*/ 0 h 441"/>
                  <a:gd name="T38" fmla="*/ 0 w 525"/>
                  <a:gd name="T39" fmla="*/ 0 h 441"/>
                  <a:gd name="T40" fmla="*/ 0 w 525"/>
                  <a:gd name="T41" fmla="*/ 0 h 441"/>
                  <a:gd name="T42" fmla="*/ 0 w 525"/>
                  <a:gd name="T43" fmla="*/ 0 h 441"/>
                  <a:gd name="T44" fmla="*/ 0 w 525"/>
                  <a:gd name="T45" fmla="*/ 0 h 441"/>
                  <a:gd name="T46" fmla="*/ 0 w 525"/>
                  <a:gd name="T47" fmla="*/ 0 h 441"/>
                  <a:gd name="T48" fmla="*/ 0 w 525"/>
                  <a:gd name="T49" fmla="*/ 0 h 441"/>
                  <a:gd name="T50" fmla="*/ 0 w 525"/>
                  <a:gd name="T51" fmla="*/ 0 h 4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25"/>
                  <a:gd name="T79" fmla="*/ 0 h 441"/>
                  <a:gd name="T80" fmla="*/ 525 w 525"/>
                  <a:gd name="T81" fmla="*/ 441 h 44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25" h="441">
                    <a:moveTo>
                      <a:pt x="0" y="0"/>
                    </a:moveTo>
                    <a:lnTo>
                      <a:pt x="101" y="44"/>
                    </a:lnTo>
                    <a:lnTo>
                      <a:pt x="266" y="87"/>
                    </a:lnTo>
                    <a:lnTo>
                      <a:pt x="206" y="123"/>
                    </a:lnTo>
                    <a:lnTo>
                      <a:pt x="374" y="177"/>
                    </a:lnTo>
                    <a:lnTo>
                      <a:pt x="301" y="191"/>
                    </a:lnTo>
                    <a:lnTo>
                      <a:pt x="383" y="267"/>
                    </a:lnTo>
                    <a:lnTo>
                      <a:pt x="386" y="227"/>
                    </a:lnTo>
                    <a:lnTo>
                      <a:pt x="431" y="270"/>
                    </a:lnTo>
                    <a:lnTo>
                      <a:pt x="433" y="235"/>
                    </a:lnTo>
                    <a:lnTo>
                      <a:pt x="492" y="306"/>
                    </a:lnTo>
                    <a:lnTo>
                      <a:pt x="525" y="363"/>
                    </a:lnTo>
                    <a:lnTo>
                      <a:pt x="433" y="380"/>
                    </a:lnTo>
                    <a:lnTo>
                      <a:pt x="497" y="440"/>
                    </a:lnTo>
                    <a:lnTo>
                      <a:pt x="431" y="422"/>
                    </a:lnTo>
                    <a:lnTo>
                      <a:pt x="325" y="441"/>
                    </a:lnTo>
                    <a:lnTo>
                      <a:pt x="362" y="416"/>
                    </a:lnTo>
                    <a:lnTo>
                      <a:pt x="257" y="417"/>
                    </a:lnTo>
                    <a:lnTo>
                      <a:pt x="279" y="402"/>
                    </a:lnTo>
                    <a:lnTo>
                      <a:pt x="194" y="407"/>
                    </a:lnTo>
                    <a:lnTo>
                      <a:pt x="218" y="383"/>
                    </a:lnTo>
                    <a:lnTo>
                      <a:pt x="187" y="378"/>
                    </a:lnTo>
                    <a:lnTo>
                      <a:pt x="176" y="293"/>
                    </a:lnTo>
                    <a:lnTo>
                      <a:pt x="106" y="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56" name="Freeform 152">
                <a:extLst>
                  <a:ext uri="{FF2B5EF4-FFF2-40B4-BE49-F238E27FC236}">
                    <a16:creationId xmlns:a16="http://schemas.microsoft.com/office/drawing/2014/main" id="{12DE6C55-D868-5985-7141-269833EF0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3132"/>
                <a:ext cx="225" cy="130"/>
              </a:xfrm>
              <a:custGeom>
                <a:avLst/>
                <a:gdLst>
                  <a:gd name="T0" fmla="*/ 0 w 900"/>
                  <a:gd name="T1" fmla="*/ 0 h 519"/>
                  <a:gd name="T2" fmla="*/ 0 w 900"/>
                  <a:gd name="T3" fmla="*/ 0 h 519"/>
                  <a:gd name="T4" fmla="*/ 0 w 900"/>
                  <a:gd name="T5" fmla="*/ 0 h 519"/>
                  <a:gd name="T6" fmla="*/ 0 w 900"/>
                  <a:gd name="T7" fmla="*/ 0 h 519"/>
                  <a:gd name="T8" fmla="*/ 0 w 900"/>
                  <a:gd name="T9" fmla="*/ 0 h 519"/>
                  <a:gd name="T10" fmla="*/ 0 w 900"/>
                  <a:gd name="T11" fmla="*/ 0 h 519"/>
                  <a:gd name="T12" fmla="*/ 0 w 900"/>
                  <a:gd name="T13" fmla="*/ 0 h 519"/>
                  <a:gd name="T14" fmla="*/ 0 w 900"/>
                  <a:gd name="T15" fmla="*/ 0 h 519"/>
                  <a:gd name="T16" fmla="*/ 0 w 900"/>
                  <a:gd name="T17" fmla="*/ 0 h 519"/>
                  <a:gd name="T18" fmla="*/ 0 w 900"/>
                  <a:gd name="T19" fmla="*/ 0 h 519"/>
                  <a:gd name="T20" fmla="*/ 0 w 900"/>
                  <a:gd name="T21" fmla="*/ 0 h 519"/>
                  <a:gd name="T22" fmla="*/ 0 w 900"/>
                  <a:gd name="T23" fmla="*/ 0 h 519"/>
                  <a:gd name="T24" fmla="*/ 0 w 900"/>
                  <a:gd name="T25" fmla="*/ 0 h 519"/>
                  <a:gd name="T26" fmla="*/ 0 w 900"/>
                  <a:gd name="T27" fmla="*/ 0 h 519"/>
                  <a:gd name="T28" fmla="*/ 0 w 900"/>
                  <a:gd name="T29" fmla="*/ 0 h 519"/>
                  <a:gd name="T30" fmla="*/ 0 w 900"/>
                  <a:gd name="T31" fmla="*/ 0 h 519"/>
                  <a:gd name="T32" fmla="*/ 0 w 900"/>
                  <a:gd name="T33" fmla="*/ 0 h 519"/>
                  <a:gd name="T34" fmla="*/ 0 w 900"/>
                  <a:gd name="T35" fmla="*/ 0 h 519"/>
                  <a:gd name="T36" fmla="*/ 0 w 900"/>
                  <a:gd name="T37" fmla="*/ 0 h 519"/>
                  <a:gd name="T38" fmla="*/ 0 w 900"/>
                  <a:gd name="T39" fmla="*/ 0 h 519"/>
                  <a:gd name="T40" fmla="*/ 0 w 900"/>
                  <a:gd name="T41" fmla="*/ 0 h 519"/>
                  <a:gd name="T42" fmla="*/ 0 w 900"/>
                  <a:gd name="T43" fmla="*/ 0 h 519"/>
                  <a:gd name="T44" fmla="*/ 0 w 900"/>
                  <a:gd name="T45" fmla="*/ 0 h 519"/>
                  <a:gd name="T46" fmla="*/ 0 w 900"/>
                  <a:gd name="T47" fmla="*/ 0 h 519"/>
                  <a:gd name="T48" fmla="*/ 0 w 900"/>
                  <a:gd name="T49" fmla="*/ 0 h 519"/>
                  <a:gd name="T50" fmla="*/ 0 w 900"/>
                  <a:gd name="T51" fmla="*/ 0 h 519"/>
                  <a:gd name="T52" fmla="*/ 0 w 900"/>
                  <a:gd name="T53" fmla="*/ 0 h 519"/>
                  <a:gd name="T54" fmla="*/ 0 w 900"/>
                  <a:gd name="T55" fmla="*/ 0 h 519"/>
                  <a:gd name="T56" fmla="*/ 0 w 900"/>
                  <a:gd name="T57" fmla="*/ 0 h 519"/>
                  <a:gd name="T58" fmla="*/ 0 w 900"/>
                  <a:gd name="T59" fmla="*/ 0 h 519"/>
                  <a:gd name="T60" fmla="*/ 0 w 900"/>
                  <a:gd name="T61" fmla="*/ 0 h 519"/>
                  <a:gd name="T62" fmla="*/ 0 w 900"/>
                  <a:gd name="T63" fmla="*/ 0 h 519"/>
                  <a:gd name="T64" fmla="*/ 0 w 900"/>
                  <a:gd name="T65" fmla="*/ 0 h 519"/>
                  <a:gd name="T66" fmla="*/ 0 w 900"/>
                  <a:gd name="T67" fmla="*/ 0 h 519"/>
                  <a:gd name="T68" fmla="*/ 0 w 900"/>
                  <a:gd name="T69" fmla="*/ 0 h 519"/>
                  <a:gd name="T70" fmla="*/ 0 w 900"/>
                  <a:gd name="T71" fmla="*/ 0 h 519"/>
                  <a:gd name="T72" fmla="*/ 0 w 900"/>
                  <a:gd name="T73" fmla="*/ 0 h 519"/>
                  <a:gd name="T74" fmla="*/ 0 w 900"/>
                  <a:gd name="T75" fmla="*/ 0 h 519"/>
                  <a:gd name="T76" fmla="*/ 0 w 900"/>
                  <a:gd name="T77" fmla="*/ 0 h 51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00"/>
                  <a:gd name="T118" fmla="*/ 0 h 519"/>
                  <a:gd name="T119" fmla="*/ 900 w 900"/>
                  <a:gd name="T120" fmla="*/ 519 h 51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00" h="519">
                    <a:moveTo>
                      <a:pt x="549" y="66"/>
                    </a:moveTo>
                    <a:lnTo>
                      <a:pt x="315" y="0"/>
                    </a:lnTo>
                    <a:lnTo>
                      <a:pt x="162" y="22"/>
                    </a:lnTo>
                    <a:lnTo>
                      <a:pt x="329" y="49"/>
                    </a:lnTo>
                    <a:lnTo>
                      <a:pt x="149" y="84"/>
                    </a:lnTo>
                    <a:lnTo>
                      <a:pt x="0" y="102"/>
                    </a:lnTo>
                    <a:lnTo>
                      <a:pt x="149" y="132"/>
                    </a:lnTo>
                    <a:lnTo>
                      <a:pt x="69" y="155"/>
                    </a:lnTo>
                    <a:lnTo>
                      <a:pt x="224" y="203"/>
                    </a:lnTo>
                    <a:lnTo>
                      <a:pt x="105" y="221"/>
                    </a:lnTo>
                    <a:lnTo>
                      <a:pt x="290" y="252"/>
                    </a:lnTo>
                    <a:lnTo>
                      <a:pt x="189" y="278"/>
                    </a:lnTo>
                    <a:lnTo>
                      <a:pt x="303" y="335"/>
                    </a:lnTo>
                    <a:lnTo>
                      <a:pt x="224" y="339"/>
                    </a:lnTo>
                    <a:lnTo>
                      <a:pt x="118" y="348"/>
                    </a:lnTo>
                    <a:lnTo>
                      <a:pt x="228" y="396"/>
                    </a:lnTo>
                    <a:lnTo>
                      <a:pt x="315" y="419"/>
                    </a:lnTo>
                    <a:lnTo>
                      <a:pt x="267" y="436"/>
                    </a:lnTo>
                    <a:lnTo>
                      <a:pt x="347" y="515"/>
                    </a:lnTo>
                    <a:lnTo>
                      <a:pt x="479" y="519"/>
                    </a:lnTo>
                    <a:lnTo>
                      <a:pt x="381" y="414"/>
                    </a:lnTo>
                    <a:lnTo>
                      <a:pt x="531" y="444"/>
                    </a:lnTo>
                    <a:lnTo>
                      <a:pt x="474" y="378"/>
                    </a:lnTo>
                    <a:lnTo>
                      <a:pt x="681" y="441"/>
                    </a:lnTo>
                    <a:lnTo>
                      <a:pt x="681" y="401"/>
                    </a:lnTo>
                    <a:lnTo>
                      <a:pt x="839" y="344"/>
                    </a:lnTo>
                    <a:lnTo>
                      <a:pt x="813" y="309"/>
                    </a:lnTo>
                    <a:lnTo>
                      <a:pt x="900" y="295"/>
                    </a:lnTo>
                    <a:lnTo>
                      <a:pt x="693" y="141"/>
                    </a:lnTo>
                    <a:lnTo>
                      <a:pt x="720" y="212"/>
                    </a:lnTo>
                    <a:lnTo>
                      <a:pt x="593" y="186"/>
                    </a:lnTo>
                    <a:lnTo>
                      <a:pt x="641" y="229"/>
                    </a:lnTo>
                    <a:lnTo>
                      <a:pt x="426" y="234"/>
                    </a:lnTo>
                    <a:lnTo>
                      <a:pt x="492" y="181"/>
                    </a:lnTo>
                    <a:lnTo>
                      <a:pt x="435" y="141"/>
                    </a:lnTo>
                    <a:lnTo>
                      <a:pt x="545" y="129"/>
                    </a:lnTo>
                    <a:lnTo>
                      <a:pt x="461" y="97"/>
                    </a:lnTo>
                    <a:lnTo>
                      <a:pt x="549" y="66"/>
                    </a:lnTo>
                    <a:close/>
                  </a:path>
                </a:pathLst>
              </a:custGeom>
              <a:solidFill>
                <a:srgbClr val="33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57" name="Freeform 153">
                <a:extLst>
                  <a:ext uri="{FF2B5EF4-FFF2-40B4-BE49-F238E27FC236}">
                    <a16:creationId xmlns:a16="http://schemas.microsoft.com/office/drawing/2014/main" id="{7D5ED501-7D67-415A-B9F8-66A604282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3103"/>
                <a:ext cx="224" cy="193"/>
              </a:xfrm>
              <a:custGeom>
                <a:avLst/>
                <a:gdLst>
                  <a:gd name="T0" fmla="*/ 0 w 897"/>
                  <a:gd name="T1" fmla="*/ 0 h 775"/>
                  <a:gd name="T2" fmla="*/ 0 w 897"/>
                  <a:gd name="T3" fmla="*/ 0 h 775"/>
                  <a:gd name="T4" fmla="*/ 0 w 897"/>
                  <a:gd name="T5" fmla="*/ 0 h 775"/>
                  <a:gd name="T6" fmla="*/ 0 w 897"/>
                  <a:gd name="T7" fmla="*/ 0 h 775"/>
                  <a:gd name="T8" fmla="*/ 0 w 897"/>
                  <a:gd name="T9" fmla="*/ 0 h 775"/>
                  <a:gd name="T10" fmla="*/ 0 w 897"/>
                  <a:gd name="T11" fmla="*/ 0 h 775"/>
                  <a:gd name="T12" fmla="*/ 0 w 897"/>
                  <a:gd name="T13" fmla="*/ 0 h 775"/>
                  <a:gd name="T14" fmla="*/ 0 w 897"/>
                  <a:gd name="T15" fmla="*/ 0 h 775"/>
                  <a:gd name="T16" fmla="*/ 0 w 897"/>
                  <a:gd name="T17" fmla="*/ 0 h 775"/>
                  <a:gd name="T18" fmla="*/ 0 w 897"/>
                  <a:gd name="T19" fmla="*/ 0 h 775"/>
                  <a:gd name="T20" fmla="*/ 0 w 897"/>
                  <a:gd name="T21" fmla="*/ 0 h 775"/>
                  <a:gd name="T22" fmla="*/ 0 w 897"/>
                  <a:gd name="T23" fmla="*/ 0 h 775"/>
                  <a:gd name="T24" fmla="*/ 0 w 897"/>
                  <a:gd name="T25" fmla="*/ 0 h 775"/>
                  <a:gd name="T26" fmla="*/ 0 w 897"/>
                  <a:gd name="T27" fmla="*/ 0 h 775"/>
                  <a:gd name="T28" fmla="*/ 0 w 897"/>
                  <a:gd name="T29" fmla="*/ 0 h 775"/>
                  <a:gd name="T30" fmla="*/ 0 w 897"/>
                  <a:gd name="T31" fmla="*/ 0 h 775"/>
                  <a:gd name="T32" fmla="*/ 0 w 897"/>
                  <a:gd name="T33" fmla="*/ 0 h 775"/>
                  <a:gd name="T34" fmla="*/ 0 w 897"/>
                  <a:gd name="T35" fmla="*/ 0 h 775"/>
                  <a:gd name="T36" fmla="*/ 0 w 897"/>
                  <a:gd name="T37" fmla="*/ 0 h 775"/>
                  <a:gd name="T38" fmla="*/ 0 w 897"/>
                  <a:gd name="T39" fmla="*/ 0 h 775"/>
                  <a:gd name="T40" fmla="*/ 0 w 897"/>
                  <a:gd name="T41" fmla="*/ 0 h 775"/>
                  <a:gd name="T42" fmla="*/ 0 w 897"/>
                  <a:gd name="T43" fmla="*/ 0 h 775"/>
                  <a:gd name="T44" fmla="*/ 0 w 897"/>
                  <a:gd name="T45" fmla="*/ 0 h 775"/>
                  <a:gd name="T46" fmla="*/ 0 w 897"/>
                  <a:gd name="T47" fmla="*/ 0 h 775"/>
                  <a:gd name="T48" fmla="*/ 0 w 897"/>
                  <a:gd name="T49" fmla="*/ 0 h 775"/>
                  <a:gd name="T50" fmla="*/ 0 w 897"/>
                  <a:gd name="T51" fmla="*/ 0 h 775"/>
                  <a:gd name="T52" fmla="*/ 0 w 897"/>
                  <a:gd name="T53" fmla="*/ 0 h 775"/>
                  <a:gd name="T54" fmla="*/ 0 w 897"/>
                  <a:gd name="T55" fmla="*/ 0 h 775"/>
                  <a:gd name="T56" fmla="*/ 0 w 897"/>
                  <a:gd name="T57" fmla="*/ 0 h 775"/>
                  <a:gd name="T58" fmla="*/ 0 w 897"/>
                  <a:gd name="T59" fmla="*/ 0 h 775"/>
                  <a:gd name="T60" fmla="*/ 0 w 897"/>
                  <a:gd name="T61" fmla="*/ 0 h 775"/>
                  <a:gd name="T62" fmla="*/ 0 w 897"/>
                  <a:gd name="T63" fmla="*/ 0 h 775"/>
                  <a:gd name="T64" fmla="*/ 0 w 897"/>
                  <a:gd name="T65" fmla="*/ 0 h 775"/>
                  <a:gd name="T66" fmla="*/ 0 w 897"/>
                  <a:gd name="T67" fmla="*/ 0 h 775"/>
                  <a:gd name="T68" fmla="*/ 0 w 897"/>
                  <a:gd name="T69" fmla="*/ 0 h 775"/>
                  <a:gd name="T70" fmla="*/ 0 w 897"/>
                  <a:gd name="T71" fmla="*/ 0 h 775"/>
                  <a:gd name="T72" fmla="*/ 0 w 897"/>
                  <a:gd name="T73" fmla="*/ 0 h 775"/>
                  <a:gd name="T74" fmla="*/ 0 w 897"/>
                  <a:gd name="T75" fmla="*/ 0 h 775"/>
                  <a:gd name="T76" fmla="*/ 0 w 897"/>
                  <a:gd name="T77" fmla="*/ 0 h 775"/>
                  <a:gd name="T78" fmla="*/ 0 w 897"/>
                  <a:gd name="T79" fmla="*/ 0 h 775"/>
                  <a:gd name="T80" fmla="*/ 0 w 897"/>
                  <a:gd name="T81" fmla="*/ 0 h 775"/>
                  <a:gd name="T82" fmla="*/ 0 w 897"/>
                  <a:gd name="T83" fmla="*/ 0 h 775"/>
                  <a:gd name="T84" fmla="*/ 0 w 897"/>
                  <a:gd name="T85" fmla="*/ 0 h 775"/>
                  <a:gd name="T86" fmla="*/ 0 w 897"/>
                  <a:gd name="T87" fmla="*/ 0 h 775"/>
                  <a:gd name="T88" fmla="*/ 0 w 897"/>
                  <a:gd name="T89" fmla="*/ 0 h 77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97"/>
                  <a:gd name="T136" fmla="*/ 0 h 775"/>
                  <a:gd name="T137" fmla="*/ 897 w 897"/>
                  <a:gd name="T138" fmla="*/ 775 h 77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97" h="775">
                    <a:moveTo>
                      <a:pt x="563" y="198"/>
                    </a:moveTo>
                    <a:lnTo>
                      <a:pt x="528" y="155"/>
                    </a:lnTo>
                    <a:lnTo>
                      <a:pt x="515" y="93"/>
                    </a:lnTo>
                    <a:lnTo>
                      <a:pt x="308" y="0"/>
                    </a:lnTo>
                    <a:lnTo>
                      <a:pt x="351" y="71"/>
                    </a:lnTo>
                    <a:lnTo>
                      <a:pt x="168" y="45"/>
                    </a:lnTo>
                    <a:lnTo>
                      <a:pt x="246" y="89"/>
                    </a:lnTo>
                    <a:lnTo>
                      <a:pt x="146" y="133"/>
                    </a:lnTo>
                    <a:lnTo>
                      <a:pt x="308" y="155"/>
                    </a:lnTo>
                    <a:lnTo>
                      <a:pt x="194" y="182"/>
                    </a:lnTo>
                    <a:lnTo>
                      <a:pt x="383" y="251"/>
                    </a:lnTo>
                    <a:lnTo>
                      <a:pt x="48" y="207"/>
                    </a:lnTo>
                    <a:lnTo>
                      <a:pt x="137" y="260"/>
                    </a:lnTo>
                    <a:lnTo>
                      <a:pt x="0" y="282"/>
                    </a:lnTo>
                    <a:lnTo>
                      <a:pt x="180" y="353"/>
                    </a:lnTo>
                    <a:lnTo>
                      <a:pt x="114" y="374"/>
                    </a:lnTo>
                    <a:lnTo>
                      <a:pt x="277" y="445"/>
                    </a:lnTo>
                    <a:lnTo>
                      <a:pt x="57" y="428"/>
                    </a:lnTo>
                    <a:lnTo>
                      <a:pt x="128" y="481"/>
                    </a:lnTo>
                    <a:lnTo>
                      <a:pt x="32" y="511"/>
                    </a:lnTo>
                    <a:lnTo>
                      <a:pt x="194" y="551"/>
                    </a:lnTo>
                    <a:lnTo>
                      <a:pt x="132" y="577"/>
                    </a:lnTo>
                    <a:lnTo>
                      <a:pt x="299" y="595"/>
                    </a:lnTo>
                    <a:lnTo>
                      <a:pt x="189" y="634"/>
                    </a:lnTo>
                    <a:lnTo>
                      <a:pt x="369" y="656"/>
                    </a:lnTo>
                    <a:lnTo>
                      <a:pt x="242" y="679"/>
                    </a:lnTo>
                    <a:lnTo>
                      <a:pt x="405" y="745"/>
                    </a:lnTo>
                    <a:lnTo>
                      <a:pt x="524" y="736"/>
                    </a:lnTo>
                    <a:lnTo>
                      <a:pt x="492" y="775"/>
                    </a:lnTo>
                    <a:lnTo>
                      <a:pt x="603" y="727"/>
                    </a:lnTo>
                    <a:lnTo>
                      <a:pt x="875" y="749"/>
                    </a:lnTo>
                    <a:lnTo>
                      <a:pt x="822" y="652"/>
                    </a:lnTo>
                    <a:lnTo>
                      <a:pt x="897" y="695"/>
                    </a:lnTo>
                    <a:lnTo>
                      <a:pt x="822" y="572"/>
                    </a:lnTo>
                    <a:lnTo>
                      <a:pt x="624" y="572"/>
                    </a:lnTo>
                    <a:lnTo>
                      <a:pt x="549" y="489"/>
                    </a:lnTo>
                    <a:lnTo>
                      <a:pt x="633" y="503"/>
                    </a:lnTo>
                    <a:lnTo>
                      <a:pt x="554" y="437"/>
                    </a:lnTo>
                    <a:lnTo>
                      <a:pt x="638" y="449"/>
                    </a:lnTo>
                    <a:lnTo>
                      <a:pt x="431" y="362"/>
                    </a:lnTo>
                    <a:lnTo>
                      <a:pt x="528" y="322"/>
                    </a:lnTo>
                    <a:lnTo>
                      <a:pt x="471" y="260"/>
                    </a:lnTo>
                    <a:lnTo>
                      <a:pt x="603" y="256"/>
                    </a:lnTo>
                    <a:lnTo>
                      <a:pt x="563" y="198"/>
                    </a:lnTo>
                    <a:close/>
                  </a:path>
                </a:pathLst>
              </a:custGeom>
              <a:solidFill>
                <a:srgbClr val="33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58" name="Freeform 154">
                <a:extLst>
                  <a:ext uri="{FF2B5EF4-FFF2-40B4-BE49-F238E27FC236}">
                    <a16:creationId xmlns:a16="http://schemas.microsoft.com/office/drawing/2014/main" id="{1D161C74-1C81-AF46-5514-6657BB1E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865"/>
                <a:ext cx="588" cy="204"/>
              </a:xfrm>
              <a:custGeom>
                <a:avLst/>
                <a:gdLst>
                  <a:gd name="T0" fmla="*/ 0 w 2351"/>
                  <a:gd name="T1" fmla="*/ 0 h 815"/>
                  <a:gd name="T2" fmla="*/ 0 w 2351"/>
                  <a:gd name="T3" fmla="*/ 0 h 815"/>
                  <a:gd name="T4" fmla="*/ 0 w 2351"/>
                  <a:gd name="T5" fmla="*/ 0 h 815"/>
                  <a:gd name="T6" fmla="*/ 0 w 2351"/>
                  <a:gd name="T7" fmla="*/ 0 h 815"/>
                  <a:gd name="T8" fmla="*/ 0 w 2351"/>
                  <a:gd name="T9" fmla="*/ 0 h 815"/>
                  <a:gd name="T10" fmla="*/ 0 w 2351"/>
                  <a:gd name="T11" fmla="*/ 0 h 815"/>
                  <a:gd name="T12" fmla="*/ 0 w 2351"/>
                  <a:gd name="T13" fmla="*/ 0 h 815"/>
                  <a:gd name="T14" fmla="*/ 0 w 2351"/>
                  <a:gd name="T15" fmla="*/ 0 h 815"/>
                  <a:gd name="T16" fmla="*/ 0 w 2351"/>
                  <a:gd name="T17" fmla="*/ 0 h 815"/>
                  <a:gd name="T18" fmla="*/ 0 w 2351"/>
                  <a:gd name="T19" fmla="*/ 0 h 815"/>
                  <a:gd name="T20" fmla="*/ 0 w 2351"/>
                  <a:gd name="T21" fmla="*/ 0 h 815"/>
                  <a:gd name="T22" fmla="*/ 0 w 2351"/>
                  <a:gd name="T23" fmla="*/ 0 h 815"/>
                  <a:gd name="T24" fmla="*/ 0 w 2351"/>
                  <a:gd name="T25" fmla="*/ 0 h 815"/>
                  <a:gd name="T26" fmla="*/ 0 w 2351"/>
                  <a:gd name="T27" fmla="*/ 0 h 815"/>
                  <a:gd name="T28" fmla="*/ 0 w 2351"/>
                  <a:gd name="T29" fmla="*/ 0 h 815"/>
                  <a:gd name="T30" fmla="*/ 0 w 2351"/>
                  <a:gd name="T31" fmla="*/ 0 h 815"/>
                  <a:gd name="T32" fmla="*/ 0 w 2351"/>
                  <a:gd name="T33" fmla="*/ 0 h 815"/>
                  <a:gd name="T34" fmla="*/ 0 w 2351"/>
                  <a:gd name="T35" fmla="*/ 0 h 815"/>
                  <a:gd name="T36" fmla="*/ 0 w 2351"/>
                  <a:gd name="T37" fmla="*/ 0 h 815"/>
                  <a:gd name="T38" fmla="*/ 0 w 2351"/>
                  <a:gd name="T39" fmla="*/ 0 h 815"/>
                  <a:gd name="T40" fmla="*/ 0 w 2351"/>
                  <a:gd name="T41" fmla="*/ 0 h 815"/>
                  <a:gd name="T42" fmla="*/ 0 w 2351"/>
                  <a:gd name="T43" fmla="*/ 0 h 815"/>
                  <a:gd name="T44" fmla="*/ 0 w 2351"/>
                  <a:gd name="T45" fmla="*/ 0 h 815"/>
                  <a:gd name="T46" fmla="*/ 0 w 2351"/>
                  <a:gd name="T47" fmla="*/ 0 h 815"/>
                  <a:gd name="T48" fmla="*/ 0 w 2351"/>
                  <a:gd name="T49" fmla="*/ 0 h 815"/>
                  <a:gd name="T50" fmla="*/ 0 w 2351"/>
                  <a:gd name="T51" fmla="*/ 0 h 815"/>
                  <a:gd name="T52" fmla="*/ 0 w 2351"/>
                  <a:gd name="T53" fmla="*/ 0 h 815"/>
                  <a:gd name="T54" fmla="*/ 0 w 2351"/>
                  <a:gd name="T55" fmla="*/ 0 h 815"/>
                  <a:gd name="T56" fmla="*/ 0 w 2351"/>
                  <a:gd name="T57" fmla="*/ 0 h 815"/>
                  <a:gd name="T58" fmla="*/ 0 w 2351"/>
                  <a:gd name="T59" fmla="*/ 0 h 815"/>
                  <a:gd name="T60" fmla="*/ 0 w 2351"/>
                  <a:gd name="T61" fmla="*/ 0 h 815"/>
                  <a:gd name="T62" fmla="*/ 0 w 2351"/>
                  <a:gd name="T63" fmla="*/ 0 h 815"/>
                  <a:gd name="T64" fmla="*/ 0 w 2351"/>
                  <a:gd name="T65" fmla="*/ 0 h 815"/>
                  <a:gd name="T66" fmla="*/ 0 w 2351"/>
                  <a:gd name="T67" fmla="*/ 0 h 815"/>
                  <a:gd name="T68" fmla="*/ 0 w 2351"/>
                  <a:gd name="T69" fmla="*/ 0 h 815"/>
                  <a:gd name="T70" fmla="*/ 0 w 2351"/>
                  <a:gd name="T71" fmla="*/ 0 h 815"/>
                  <a:gd name="T72" fmla="*/ 0 w 2351"/>
                  <a:gd name="T73" fmla="*/ 0 h 815"/>
                  <a:gd name="T74" fmla="*/ 0 w 2351"/>
                  <a:gd name="T75" fmla="*/ 0 h 815"/>
                  <a:gd name="T76" fmla="*/ 0 w 2351"/>
                  <a:gd name="T77" fmla="*/ 0 h 815"/>
                  <a:gd name="T78" fmla="*/ 0 w 2351"/>
                  <a:gd name="T79" fmla="*/ 0 h 815"/>
                  <a:gd name="T80" fmla="*/ 0 w 2351"/>
                  <a:gd name="T81" fmla="*/ 0 h 815"/>
                  <a:gd name="T82" fmla="*/ 0 w 2351"/>
                  <a:gd name="T83" fmla="*/ 0 h 815"/>
                  <a:gd name="T84" fmla="*/ 0 w 2351"/>
                  <a:gd name="T85" fmla="*/ 0 h 815"/>
                  <a:gd name="T86" fmla="*/ 0 w 2351"/>
                  <a:gd name="T87" fmla="*/ 0 h 815"/>
                  <a:gd name="T88" fmla="*/ 0 w 2351"/>
                  <a:gd name="T89" fmla="*/ 0 h 815"/>
                  <a:gd name="T90" fmla="*/ 0 w 2351"/>
                  <a:gd name="T91" fmla="*/ 0 h 815"/>
                  <a:gd name="T92" fmla="*/ 0 w 2351"/>
                  <a:gd name="T93" fmla="*/ 0 h 815"/>
                  <a:gd name="T94" fmla="*/ 0 w 2351"/>
                  <a:gd name="T95" fmla="*/ 0 h 815"/>
                  <a:gd name="T96" fmla="*/ 0 w 2351"/>
                  <a:gd name="T97" fmla="*/ 0 h 815"/>
                  <a:gd name="T98" fmla="*/ 0 w 2351"/>
                  <a:gd name="T99" fmla="*/ 0 h 815"/>
                  <a:gd name="T100" fmla="*/ 0 w 2351"/>
                  <a:gd name="T101" fmla="*/ 0 h 815"/>
                  <a:gd name="T102" fmla="*/ 0 w 2351"/>
                  <a:gd name="T103" fmla="*/ 0 h 815"/>
                  <a:gd name="T104" fmla="*/ 0 w 2351"/>
                  <a:gd name="T105" fmla="*/ 0 h 815"/>
                  <a:gd name="T106" fmla="*/ 0 w 2351"/>
                  <a:gd name="T107" fmla="*/ 0 h 815"/>
                  <a:gd name="T108" fmla="*/ 0 w 2351"/>
                  <a:gd name="T109" fmla="*/ 0 h 81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351"/>
                  <a:gd name="T166" fmla="*/ 0 h 815"/>
                  <a:gd name="T167" fmla="*/ 2351 w 2351"/>
                  <a:gd name="T168" fmla="*/ 815 h 81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351" h="815">
                    <a:moveTo>
                      <a:pt x="839" y="66"/>
                    </a:moveTo>
                    <a:lnTo>
                      <a:pt x="602" y="0"/>
                    </a:lnTo>
                    <a:lnTo>
                      <a:pt x="276" y="84"/>
                    </a:lnTo>
                    <a:lnTo>
                      <a:pt x="387" y="98"/>
                    </a:lnTo>
                    <a:lnTo>
                      <a:pt x="135" y="146"/>
                    </a:lnTo>
                    <a:lnTo>
                      <a:pt x="316" y="189"/>
                    </a:lnTo>
                    <a:lnTo>
                      <a:pt x="456" y="198"/>
                    </a:lnTo>
                    <a:lnTo>
                      <a:pt x="250" y="246"/>
                    </a:lnTo>
                    <a:lnTo>
                      <a:pt x="456" y="255"/>
                    </a:lnTo>
                    <a:lnTo>
                      <a:pt x="356" y="287"/>
                    </a:lnTo>
                    <a:lnTo>
                      <a:pt x="654" y="326"/>
                    </a:lnTo>
                    <a:lnTo>
                      <a:pt x="825" y="291"/>
                    </a:lnTo>
                    <a:lnTo>
                      <a:pt x="650" y="440"/>
                    </a:lnTo>
                    <a:lnTo>
                      <a:pt x="242" y="401"/>
                    </a:lnTo>
                    <a:lnTo>
                      <a:pt x="0" y="423"/>
                    </a:lnTo>
                    <a:lnTo>
                      <a:pt x="193" y="471"/>
                    </a:lnTo>
                    <a:lnTo>
                      <a:pt x="53" y="528"/>
                    </a:lnTo>
                    <a:lnTo>
                      <a:pt x="329" y="563"/>
                    </a:lnTo>
                    <a:lnTo>
                      <a:pt x="144" y="608"/>
                    </a:lnTo>
                    <a:lnTo>
                      <a:pt x="250" y="647"/>
                    </a:lnTo>
                    <a:lnTo>
                      <a:pt x="497" y="660"/>
                    </a:lnTo>
                    <a:lnTo>
                      <a:pt x="413" y="700"/>
                    </a:lnTo>
                    <a:lnTo>
                      <a:pt x="685" y="727"/>
                    </a:lnTo>
                    <a:lnTo>
                      <a:pt x="584" y="784"/>
                    </a:lnTo>
                    <a:lnTo>
                      <a:pt x="734" y="815"/>
                    </a:lnTo>
                    <a:lnTo>
                      <a:pt x="716" y="766"/>
                    </a:lnTo>
                    <a:lnTo>
                      <a:pt x="843" y="709"/>
                    </a:lnTo>
                    <a:lnTo>
                      <a:pt x="751" y="678"/>
                    </a:lnTo>
                    <a:lnTo>
                      <a:pt x="957" y="620"/>
                    </a:lnTo>
                    <a:lnTo>
                      <a:pt x="1142" y="669"/>
                    </a:lnTo>
                    <a:lnTo>
                      <a:pt x="1094" y="586"/>
                    </a:lnTo>
                    <a:lnTo>
                      <a:pt x="1467" y="669"/>
                    </a:lnTo>
                    <a:lnTo>
                      <a:pt x="1770" y="669"/>
                    </a:lnTo>
                    <a:lnTo>
                      <a:pt x="1634" y="743"/>
                    </a:lnTo>
                    <a:lnTo>
                      <a:pt x="1854" y="731"/>
                    </a:lnTo>
                    <a:lnTo>
                      <a:pt x="1841" y="784"/>
                    </a:lnTo>
                    <a:lnTo>
                      <a:pt x="2064" y="695"/>
                    </a:lnTo>
                    <a:lnTo>
                      <a:pt x="2276" y="757"/>
                    </a:lnTo>
                    <a:lnTo>
                      <a:pt x="2113" y="599"/>
                    </a:lnTo>
                    <a:lnTo>
                      <a:pt x="2351" y="638"/>
                    </a:lnTo>
                    <a:lnTo>
                      <a:pt x="2139" y="510"/>
                    </a:lnTo>
                    <a:lnTo>
                      <a:pt x="2284" y="515"/>
                    </a:lnTo>
                    <a:lnTo>
                      <a:pt x="2007" y="383"/>
                    </a:lnTo>
                    <a:lnTo>
                      <a:pt x="1823" y="296"/>
                    </a:lnTo>
                    <a:lnTo>
                      <a:pt x="1841" y="379"/>
                    </a:lnTo>
                    <a:lnTo>
                      <a:pt x="1674" y="366"/>
                    </a:lnTo>
                    <a:lnTo>
                      <a:pt x="1410" y="237"/>
                    </a:lnTo>
                    <a:lnTo>
                      <a:pt x="1419" y="287"/>
                    </a:lnTo>
                    <a:lnTo>
                      <a:pt x="1257" y="251"/>
                    </a:lnTo>
                    <a:lnTo>
                      <a:pt x="1383" y="163"/>
                    </a:lnTo>
                    <a:lnTo>
                      <a:pt x="1542" y="171"/>
                    </a:lnTo>
                    <a:lnTo>
                      <a:pt x="1362" y="89"/>
                    </a:lnTo>
                    <a:lnTo>
                      <a:pt x="1046" y="93"/>
                    </a:lnTo>
                    <a:lnTo>
                      <a:pt x="839" y="66"/>
                    </a:lnTo>
                    <a:close/>
                  </a:path>
                </a:pathLst>
              </a:custGeom>
              <a:solidFill>
                <a:srgbClr val="33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59" name="Freeform 155">
                <a:extLst>
                  <a:ext uri="{FF2B5EF4-FFF2-40B4-BE49-F238E27FC236}">
                    <a16:creationId xmlns:a16="http://schemas.microsoft.com/office/drawing/2014/main" id="{5C982C2B-D121-D285-C0E7-DE87403A0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3037"/>
                <a:ext cx="154" cy="42"/>
              </a:xfrm>
              <a:custGeom>
                <a:avLst/>
                <a:gdLst>
                  <a:gd name="T0" fmla="*/ 0 w 615"/>
                  <a:gd name="T1" fmla="*/ 0 h 172"/>
                  <a:gd name="T2" fmla="*/ 0 w 615"/>
                  <a:gd name="T3" fmla="*/ 0 h 172"/>
                  <a:gd name="T4" fmla="*/ 0 w 615"/>
                  <a:gd name="T5" fmla="*/ 0 h 172"/>
                  <a:gd name="T6" fmla="*/ 0 w 615"/>
                  <a:gd name="T7" fmla="*/ 0 h 172"/>
                  <a:gd name="T8" fmla="*/ 0 w 615"/>
                  <a:gd name="T9" fmla="*/ 0 h 172"/>
                  <a:gd name="T10" fmla="*/ 0 w 615"/>
                  <a:gd name="T11" fmla="*/ 0 h 172"/>
                  <a:gd name="T12" fmla="*/ 0 w 615"/>
                  <a:gd name="T13" fmla="*/ 0 h 172"/>
                  <a:gd name="T14" fmla="*/ 0 w 615"/>
                  <a:gd name="T15" fmla="*/ 0 h 172"/>
                  <a:gd name="T16" fmla="*/ 0 w 615"/>
                  <a:gd name="T17" fmla="*/ 0 h 172"/>
                  <a:gd name="T18" fmla="*/ 0 w 615"/>
                  <a:gd name="T19" fmla="*/ 0 h 172"/>
                  <a:gd name="T20" fmla="*/ 0 w 615"/>
                  <a:gd name="T21" fmla="*/ 0 h 172"/>
                  <a:gd name="T22" fmla="*/ 0 w 615"/>
                  <a:gd name="T23" fmla="*/ 0 h 172"/>
                  <a:gd name="T24" fmla="*/ 0 w 615"/>
                  <a:gd name="T25" fmla="*/ 0 h 172"/>
                  <a:gd name="T26" fmla="*/ 0 w 615"/>
                  <a:gd name="T27" fmla="*/ 0 h 172"/>
                  <a:gd name="T28" fmla="*/ 0 w 615"/>
                  <a:gd name="T29" fmla="*/ 0 h 1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15"/>
                  <a:gd name="T46" fmla="*/ 0 h 172"/>
                  <a:gd name="T47" fmla="*/ 615 w 615"/>
                  <a:gd name="T48" fmla="*/ 172 h 17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15" h="172">
                    <a:moveTo>
                      <a:pt x="378" y="45"/>
                    </a:moveTo>
                    <a:lnTo>
                      <a:pt x="237" y="5"/>
                    </a:lnTo>
                    <a:lnTo>
                      <a:pt x="123" y="0"/>
                    </a:lnTo>
                    <a:lnTo>
                      <a:pt x="211" y="41"/>
                    </a:lnTo>
                    <a:lnTo>
                      <a:pt x="34" y="57"/>
                    </a:lnTo>
                    <a:lnTo>
                      <a:pt x="136" y="84"/>
                    </a:lnTo>
                    <a:lnTo>
                      <a:pt x="0" y="137"/>
                    </a:lnTo>
                    <a:lnTo>
                      <a:pt x="118" y="132"/>
                    </a:lnTo>
                    <a:lnTo>
                      <a:pt x="79" y="172"/>
                    </a:lnTo>
                    <a:lnTo>
                      <a:pt x="198" y="168"/>
                    </a:lnTo>
                    <a:lnTo>
                      <a:pt x="329" y="132"/>
                    </a:lnTo>
                    <a:lnTo>
                      <a:pt x="460" y="89"/>
                    </a:lnTo>
                    <a:lnTo>
                      <a:pt x="615" y="80"/>
                    </a:lnTo>
                    <a:lnTo>
                      <a:pt x="378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0" name="Freeform 156">
                <a:extLst>
                  <a:ext uri="{FF2B5EF4-FFF2-40B4-BE49-F238E27FC236}">
                    <a16:creationId xmlns:a16="http://schemas.microsoft.com/office/drawing/2014/main" id="{729E2147-B854-76F2-ED03-AA743E6F8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2835"/>
                <a:ext cx="390" cy="105"/>
              </a:xfrm>
              <a:custGeom>
                <a:avLst/>
                <a:gdLst>
                  <a:gd name="T0" fmla="*/ 0 w 1559"/>
                  <a:gd name="T1" fmla="*/ 0 h 418"/>
                  <a:gd name="T2" fmla="*/ 0 w 1559"/>
                  <a:gd name="T3" fmla="*/ 0 h 418"/>
                  <a:gd name="T4" fmla="*/ 0 w 1559"/>
                  <a:gd name="T5" fmla="*/ 0 h 418"/>
                  <a:gd name="T6" fmla="*/ 0 w 1559"/>
                  <a:gd name="T7" fmla="*/ 0 h 418"/>
                  <a:gd name="T8" fmla="*/ 0 w 1559"/>
                  <a:gd name="T9" fmla="*/ 0 h 418"/>
                  <a:gd name="T10" fmla="*/ 0 w 1559"/>
                  <a:gd name="T11" fmla="*/ 0 h 418"/>
                  <a:gd name="T12" fmla="*/ 0 w 1559"/>
                  <a:gd name="T13" fmla="*/ 0 h 418"/>
                  <a:gd name="T14" fmla="*/ 0 w 1559"/>
                  <a:gd name="T15" fmla="*/ 0 h 418"/>
                  <a:gd name="T16" fmla="*/ 0 w 1559"/>
                  <a:gd name="T17" fmla="*/ 0 h 418"/>
                  <a:gd name="T18" fmla="*/ 0 w 1559"/>
                  <a:gd name="T19" fmla="*/ 0 h 418"/>
                  <a:gd name="T20" fmla="*/ 0 w 1559"/>
                  <a:gd name="T21" fmla="*/ 0 h 418"/>
                  <a:gd name="T22" fmla="*/ 0 w 1559"/>
                  <a:gd name="T23" fmla="*/ 0 h 418"/>
                  <a:gd name="T24" fmla="*/ 0 w 1559"/>
                  <a:gd name="T25" fmla="*/ 0 h 418"/>
                  <a:gd name="T26" fmla="*/ 0 w 1559"/>
                  <a:gd name="T27" fmla="*/ 0 h 418"/>
                  <a:gd name="T28" fmla="*/ 0 w 1559"/>
                  <a:gd name="T29" fmla="*/ 0 h 418"/>
                  <a:gd name="T30" fmla="*/ 0 w 1559"/>
                  <a:gd name="T31" fmla="*/ 0 h 418"/>
                  <a:gd name="T32" fmla="*/ 0 w 1559"/>
                  <a:gd name="T33" fmla="*/ 0 h 418"/>
                  <a:gd name="T34" fmla="*/ 0 w 1559"/>
                  <a:gd name="T35" fmla="*/ 0 h 418"/>
                  <a:gd name="T36" fmla="*/ 0 w 1559"/>
                  <a:gd name="T37" fmla="*/ 0 h 418"/>
                  <a:gd name="T38" fmla="*/ 0 w 1559"/>
                  <a:gd name="T39" fmla="*/ 0 h 418"/>
                  <a:gd name="T40" fmla="*/ 0 w 1559"/>
                  <a:gd name="T41" fmla="*/ 0 h 418"/>
                  <a:gd name="T42" fmla="*/ 0 w 1559"/>
                  <a:gd name="T43" fmla="*/ 0 h 418"/>
                  <a:gd name="T44" fmla="*/ 0 w 1559"/>
                  <a:gd name="T45" fmla="*/ 0 h 418"/>
                  <a:gd name="T46" fmla="*/ 0 w 1559"/>
                  <a:gd name="T47" fmla="*/ 0 h 418"/>
                  <a:gd name="T48" fmla="*/ 0 w 1559"/>
                  <a:gd name="T49" fmla="*/ 0 h 418"/>
                  <a:gd name="T50" fmla="*/ 0 w 1559"/>
                  <a:gd name="T51" fmla="*/ 0 h 418"/>
                  <a:gd name="T52" fmla="*/ 0 w 1559"/>
                  <a:gd name="T53" fmla="*/ 0 h 418"/>
                  <a:gd name="T54" fmla="*/ 0 w 1559"/>
                  <a:gd name="T55" fmla="*/ 0 h 4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559"/>
                  <a:gd name="T85" fmla="*/ 0 h 418"/>
                  <a:gd name="T86" fmla="*/ 1559 w 1559"/>
                  <a:gd name="T87" fmla="*/ 418 h 4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559" h="418">
                    <a:moveTo>
                      <a:pt x="1043" y="100"/>
                    </a:moveTo>
                    <a:lnTo>
                      <a:pt x="556" y="125"/>
                    </a:lnTo>
                    <a:lnTo>
                      <a:pt x="710" y="170"/>
                    </a:lnTo>
                    <a:lnTo>
                      <a:pt x="417" y="165"/>
                    </a:lnTo>
                    <a:lnTo>
                      <a:pt x="159" y="214"/>
                    </a:lnTo>
                    <a:lnTo>
                      <a:pt x="378" y="219"/>
                    </a:lnTo>
                    <a:lnTo>
                      <a:pt x="0" y="274"/>
                    </a:lnTo>
                    <a:lnTo>
                      <a:pt x="129" y="299"/>
                    </a:lnTo>
                    <a:lnTo>
                      <a:pt x="338" y="299"/>
                    </a:lnTo>
                    <a:lnTo>
                      <a:pt x="149" y="354"/>
                    </a:lnTo>
                    <a:lnTo>
                      <a:pt x="352" y="349"/>
                    </a:lnTo>
                    <a:lnTo>
                      <a:pt x="228" y="388"/>
                    </a:lnTo>
                    <a:lnTo>
                      <a:pt x="407" y="398"/>
                    </a:lnTo>
                    <a:lnTo>
                      <a:pt x="715" y="359"/>
                    </a:lnTo>
                    <a:lnTo>
                      <a:pt x="591" y="418"/>
                    </a:lnTo>
                    <a:lnTo>
                      <a:pt x="870" y="364"/>
                    </a:lnTo>
                    <a:lnTo>
                      <a:pt x="1127" y="314"/>
                    </a:lnTo>
                    <a:lnTo>
                      <a:pt x="815" y="284"/>
                    </a:lnTo>
                    <a:lnTo>
                      <a:pt x="591" y="299"/>
                    </a:lnTo>
                    <a:lnTo>
                      <a:pt x="432" y="253"/>
                    </a:lnTo>
                    <a:lnTo>
                      <a:pt x="621" y="239"/>
                    </a:lnTo>
                    <a:lnTo>
                      <a:pt x="725" y="260"/>
                    </a:lnTo>
                    <a:lnTo>
                      <a:pt x="934" y="214"/>
                    </a:lnTo>
                    <a:lnTo>
                      <a:pt x="1142" y="154"/>
                    </a:lnTo>
                    <a:lnTo>
                      <a:pt x="1559" y="170"/>
                    </a:lnTo>
                    <a:lnTo>
                      <a:pt x="1033" y="0"/>
                    </a:lnTo>
                    <a:lnTo>
                      <a:pt x="1043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1" name="Freeform 157">
                <a:extLst>
                  <a:ext uri="{FF2B5EF4-FFF2-40B4-BE49-F238E27FC236}">
                    <a16:creationId xmlns:a16="http://schemas.microsoft.com/office/drawing/2014/main" id="{4E860D52-9546-9161-3952-E57EB2909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953"/>
                <a:ext cx="184" cy="71"/>
              </a:xfrm>
              <a:custGeom>
                <a:avLst/>
                <a:gdLst>
                  <a:gd name="T0" fmla="*/ 0 w 738"/>
                  <a:gd name="T1" fmla="*/ 0 h 282"/>
                  <a:gd name="T2" fmla="*/ 0 w 738"/>
                  <a:gd name="T3" fmla="*/ 0 h 282"/>
                  <a:gd name="T4" fmla="*/ 0 w 738"/>
                  <a:gd name="T5" fmla="*/ 0 h 282"/>
                  <a:gd name="T6" fmla="*/ 0 w 738"/>
                  <a:gd name="T7" fmla="*/ 0 h 282"/>
                  <a:gd name="T8" fmla="*/ 0 w 738"/>
                  <a:gd name="T9" fmla="*/ 0 h 282"/>
                  <a:gd name="T10" fmla="*/ 0 w 738"/>
                  <a:gd name="T11" fmla="*/ 0 h 282"/>
                  <a:gd name="T12" fmla="*/ 0 w 738"/>
                  <a:gd name="T13" fmla="*/ 0 h 282"/>
                  <a:gd name="T14" fmla="*/ 0 w 738"/>
                  <a:gd name="T15" fmla="*/ 0 h 282"/>
                  <a:gd name="T16" fmla="*/ 0 w 738"/>
                  <a:gd name="T17" fmla="*/ 0 h 282"/>
                  <a:gd name="T18" fmla="*/ 0 w 738"/>
                  <a:gd name="T19" fmla="*/ 0 h 282"/>
                  <a:gd name="T20" fmla="*/ 0 w 738"/>
                  <a:gd name="T21" fmla="*/ 0 h 282"/>
                  <a:gd name="T22" fmla="*/ 0 w 738"/>
                  <a:gd name="T23" fmla="*/ 0 h 282"/>
                  <a:gd name="T24" fmla="*/ 0 w 738"/>
                  <a:gd name="T25" fmla="*/ 0 h 282"/>
                  <a:gd name="T26" fmla="*/ 0 w 738"/>
                  <a:gd name="T27" fmla="*/ 0 h 282"/>
                  <a:gd name="T28" fmla="*/ 0 w 738"/>
                  <a:gd name="T29" fmla="*/ 0 h 282"/>
                  <a:gd name="T30" fmla="*/ 0 w 738"/>
                  <a:gd name="T31" fmla="*/ 0 h 282"/>
                  <a:gd name="T32" fmla="*/ 0 w 738"/>
                  <a:gd name="T33" fmla="*/ 0 h 282"/>
                  <a:gd name="T34" fmla="*/ 0 w 738"/>
                  <a:gd name="T35" fmla="*/ 0 h 282"/>
                  <a:gd name="T36" fmla="*/ 0 w 738"/>
                  <a:gd name="T37" fmla="*/ 0 h 28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38"/>
                  <a:gd name="T58" fmla="*/ 0 h 282"/>
                  <a:gd name="T59" fmla="*/ 738 w 738"/>
                  <a:gd name="T60" fmla="*/ 282 h 28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38" h="282">
                    <a:moveTo>
                      <a:pt x="738" y="19"/>
                    </a:moveTo>
                    <a:lnTo>
                      <a:pt x="474" y="47"/>
                    </a:lnTo>
                    <a:lnTo>
                      <a:pt x="269" y="0"/>
                    </a:lnTo>
                    <a:lnTo>
                      <a:pt x="402" y="86"/>
                    </a:lnTo>
                    <a:lnTo>
                      <a:pt x="190" y="68"/>
                    </a:lnTo>
                    <a:lnTo>
                      <a:pt x="0" y="81"/>
                    </a:lnTo>
                    <a:lnTo>
                      <a:pt x="217" y="121"/>
                    </a:lnTo>
                    <a:lnTo>
                      <a:pt x="70" y="171"/>
                    </a:lnTo>
                    <a:lnTo>
                      <a:pt x="302" y="209"/>
                    </a:lnTo>
                    <a:lnTo>
                      <a:pt x="214" y="277"/>
                    </a:lnTo>
                    <a:lnTo>
                      <a:pt x="410" y="282"/>
                    </a:lnTo>
                    <a:lnTo>
                      <a:pt x="365" y="177"/>
                    </a:lnTo>
                    <a:lnTo>
                      <a:pt x="558" y="262"/>
                    </a:lnTo>
                    <a:lnTo>
                      <a:pt x="733" y="268"/>
                    </a:lnTo>
                    <a:lnTo>
                      <a:pt x="553" y="178"/>
                    </a:lnTo>
                    <a:lnTo>
                      <a:pt x="708" y="154"/>
                    </a:lnTo>
                    <a:lnTo>
                      <a:pt x="580" y="102"/>
                    </a:lnTo>
                    <a:lnTo>
                      <a:pt x="738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2" name="Freeform 158">
                <a:extLst>
                  <a:ext uri="{FF2B5EF4-FFF2-40B4-BE49-F238E27FC236}">
                    <a16:creationId xmlns:a16="http://schemas.microsoft.com/office/drawing/2014/main" id="{BA08CDF9-43CA-7486-AE68-5392B406B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898"/>
                <a:ext cx="240" cy="78"/>
              </a:xfrm>
              <a:custGeom>
                <a:avLst/>
                <a:gdLst>
                  <a:gd name="T0" fmla="*/ 0 w 958"/>
                  <a:gd name="T1" fmla="*/ 0 h 310"/>
                  <a:gd name="T2" fmla="*/ 0 w 958"/>
                  <a:gd name="T3" fmla="*/ 0 h 310"/>
                  <a:gd name="T4" fmla="*/ 0 w 958"/>
                  <a:gd name="T5" fmla="*/ 0 h 310"/>
                  <a:gd name="T6" fmla="*/ 0 w 958"/>
                  <a:gd name="T7" fmla="*/ 0 h 310"/>
                  <a:gd name="T8" fmla="*/ 0 w 958"/>
                  <a:gd name="T9" fmla="*/ 0 h 310"/>
                  <a:gd name="T10" fmla="*/ 0 w 958"/>
                  <a:gd name="T11" fmla="*/ 0 h 310"/>
                  <a:gd name="T12" fmla="*/ 0 w 958"/>
                  <a:gd name="T13" fmla="*/ 0 h 310"/>
                  <a:gd name="T14" fmla="*/ 0 w 958"/>
                  <a:gd name="T15" fmla="*/ 0 h 310"/>
                  <a:gd name="T16" fmla="*/ 0 w 958"/>
                  <a:gd name="T17" fmla="*/ 0 h 310"/>
                  <a:gd name="T18" fmla="*/ 0 w 958"/>
                  <a:gd name="T19" fmla="*/ 0 h 310"/>
                  <a:gd name="T20" fmla="*/ 0 w 958"/>
                  <a:gd name="T21" fmla="*/ 0 h 310"/>
                  <a:gd name="T22" fmla="*/ 0 w 958"/>
                  <a:gd name="T23" fmla="*/ 0 h 310"/>
                  <a:gd name="T24" fmla="*/ 0 w 958"/>
                  <a:gd name="T25" fmla="*/ 0 h 310"/>
                  <a:gd name="T26" fmla="*/ 0 w 958"/>
                  <a:gd name="T27" fmla="*/ 0 h 310"/>
                  <a:gd name="T28" fmla="*/ 0 w 958"/>
                  <a:gd name="T29" fmla="*/ 0 h 310"/>
                  <a:gd name="T30" fmla="*/ 0 w 958"/>
                  <a:gd name="T31" fmla="*/ 0 h 310"/>
                  <a:gd name="T32" fmla="*/ 0 w 958"/>
                  <a:gd name="T33" fmla="*/ 0 h 310"/>
                  <a:gd name="T34" fmla="*/ 0 w 958"/>
                  <a:gd name="T35" fmla="*/ 0 h 310"/>
                  <a:gd name="T36" fmla="*/ 0 w 958"/>
                  <a:gd name="T37" fmla="*/ 0 h 310"/>
                  <a:gd name="T38" fmla="*/ 0 w 958"/>
                  <a:gd name="T39" fmla="*/ 0 h 310"/>
                  <a:gd name="T40" fmla="*/ 0 w 958"/>
                  <a:gd name="T41" fmla="*/ 0 h 310"/>
                  <a:gd name="T42" fmla="*/ 0 w 958"/>
                  <a:gd name="T43" fmla="*/ 0 h 310"/>
                  <a:gd name="T44" fmla="*/ 0 w 958"/>
                  <a:gd name="T45" fmla="*/ 0 h 310"/>
                  <a:gd name="T46" fmla="*/ 0 w 958"/>
                  <a:gd name="T47" fmla="*/ 0 h 3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58"/>
                  <a:gd name="T73" fmla="*/ 0 h 310"/>
                  <a:gd name="T74" fmla="*/ 958 w 958"/>
                  <a:gd name="T75" fmla="*/ 310 h 3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58" h="310">
                    <a:moveTo>
                      <a:pt x="660" y="126"/>
                    </a:moveTo>
                    <a:lnTo>
                      <a:pt x="526" y="41"/>
                    </a:lnTo>
                    <a:lnTo>
                      <a:pt x="371" y="0"/>
                    </a:lnTo>
                    <a:lnTo>
                      <a:pt x="471" y="80"/>
                    </a:lnTo>
                    <a:lnTo>
                      <a:pt x="267" y="26"/>
                    </a:lnTo>
                    <a:lnTo>
                      <a:pt x="317" y="96"/>
                    </a:lnTo>
                    <a:lnTo>
                      <a:pt x="192" y="61"/>
                    </a:lnTo>
                    <a:lnTo>
                      <a:pt x="0" y="96"/>
                    </a:lnTo>
                    <a:lnTo>
                      <a:pt x="187" y="116"/>
                    </a:lnTo>
                    <a:lnTo>
                      <a:pt x="64" y="140"/>
                    </a:lnTo>
                    <a:lnTo>
                      <a:pt x="298" y="181"/>
                    </a:lnTo>
                    <a:lnTo>
                      <a:pt x="292" y="126"/>
                    </a:lnTo>
                    <a:lnTo>
                      <a:pt x="471" y="191"/>
                    </a:lnTo>
                    <a:lnTo>
                      <a:pt x="421" y="111"/>
                    </a:lnTo>
                    <a:lnTo>
                      <a:pt x="610" y="181"/>
                    </a:lnTo>
                    <a:lnTo>
                      <a:pt x="560" y="215"/>
                    </a:lnTo>
                    <a:lnTo>
                      <a:pt x="729" y="245"/>
                    </a:lnTo>
                    <a:lnTo>
                      <a:pt x="695" y="191"/>
                    </a:lnTo>
                    <a:lnTo>
                      <a:pt x="819" y="205"/>
                    </a:lnTo>
                    <a:lnTo>
                      <a:pt x="958" y="310"/>
                    </a:lnTo>
                    <a:lnTo>
                      <a:pt x="793" y="131"/>
                    </a:lnTo>
                    <a:lnTo>
                      <a:pt x="620" y="36"/>
                    </a:lnTo>
                    <a:lnTo>
                      <a:pt x="660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3" name="Freeform 159">
                <a:extLst>
                  <a:ext uri="{FF2B5EF4-FFF2-40B4-BE49-F238E27FC236}">
                    <a16:creationId xmlns:a16="http://schemas.microsoft.com/office/drawing/2014/main" id="{B11F91DF-5709-F36B-6495-066E3004B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3017"/>
                <a:ext cx="320" cy="69"/>
              </a:xfrm>
              <a:custGeom>
                <a:avLst/>
                <a:gdLst>
                  <a:gd name="T0" fmla="*/ 0 w 1277"/>
                  <a:gd name="T1" fmla="*/ 0 h 275"/>
                  <a:gd name="T2" fmla="*/ 0 w 1277"/>
                  <a:gd name="T3" fmla="*/ 0 h 275"/>
                  <a:gd name="T4" fmla="*/ 0 w 1277"/>
                  <a:gd name="T5" fmla="*/ 0 h 275"/>
                  <a:gd name="T6" fmla="*/ 0 w 1277"/>
                  <a:gd name="T7" fmla="*/ 0 h 275"/>
                  <a:gd name="T8" fmla="*/ 0 w 1277"/>
                  <a:gd name="T9" fmla="*/ 0 h 275"/>
                  <a:gd name="T10" fmla="*/ 0 w 1277"/>
                  <a:gd name="T11" fmla="*/ 0 h 275"/>
                  <a:gd name="T12" fmla="*/ 0 w 1277"/>
                  <a:gd name="T13" fmla="*/ 0 h 275"/>
                  <a:gd name="T14" fmla="*/ 0 w 1277"/>
                  <a:gd name="T15" fmla="*/ 0 h 275"/>
                  <a:gd name="T16" fmla="*/ 0 w 1277"/>
                  <a:gd name="T17" fmla="*/ 0 h 275"/>
                  <a:gd name="T18" fmla="*/ 0 w 1277"/>
                  <a:gd name="T19" fmla="*/ 0 h 275"/>
                  <a:gd name="T20" fmla="*/ 0 w 1277"/>
                  <a:gd name="T21" fmla="*/ 0 h 275"/>
                  <a:gd name="T22" fmla="*/ 0 w 1277"/>
                  <a:gd name="T23" fmla="*/ 0 h 275"/>
                  <a:gd name="T24" fmla="*/ 0 w 1277"/>
                  <a:gd name="T25" fmla="*/ 0 h 275"/>
                  <a:gd name="T26" fmla="*/ 0 w 1277"/>
                  <a:gd name="T27" fmla="*/ 0 h 275"/>
                  <a:gd name="T28" fmla="*/ 0 w 1277"/>
                  <a:gd name="T29" fmla="*/ 0 h 275"/>
                  <a:gd name="T30" fmla="*/ 0 w 1277"/>
                  <a:gd name="T31" fmla="*/ 0 h 275"/>
                  <a:gd name="T32" fmla="*/ 0 w 1277"/>
                  <a:gd name="T33" fmla="*/ 0 h 275"/>
                  <a:gd name="T34" fmla="*/ 0 w 1277"/>
                  <a:gd name="T35" fmla="*/ 0 h 275"/>
                  <a:gd name="T36" fmla="*/ 0 w 1277"/>
                  <a:gd name="T37" fmla="*/ 0 h 275"/>
                  <a:gd name="T38" fmla="*/ 0 w 1277"/>
                  <a:gd name="T39" fmla="*/ 0 h 275"/>
                  <a:gd name="T40" fmla="*/ 0 w 1277"/>
                  <a:gd name="T41" fmla="*/ 0 h 275"/>
                  <a:gd name="T42" fmla="*/ 0 w 1277"/>
                  <a:gd name="T43" fmla="*/ 0 h 27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77"/>
                  <a:gd name="T67" fmla="*/ 0 h 275"/>
                  <a:gd name="T68" fmla="*/ 1277 w 1277"/>
                  <a:gd name="T69" fmla="*/ 275 h 27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77" h="275">
                    <a:moveTo>
                      <a:pt x="450" y="20"/>
                    </a:moveTo>
                    <a:lnTo>
                      <a:pt x="386" y="69"/>
                    </a:lnTo>
                    <a:lnTo>
                      <a:pt x="535" y="85"/>
                    </a:lnTo>
                    <a:lnTo>
                      <a:pt x="487" y="133"/>
                    </a:lnTo>
                    <a:lnTo>
                      <a:pt x="805" y="84"/>
                    </a:lnTo>
                    <a:lnTo>
                      <a:pt x="687" y="137"/>
                    </a:lnTo>
                    <a:lnTo>
                      <a:pt x="877" y="146"/>
                    </a:lnTo>
                    <a:lnTo>
                      <a:pt x="1103" y="60"/>
                    </a:lnTo>
                    <a:lnTo>
                      <a:pt x="1277" y="148"/>
                    </a:lnTo>
                    <a:lnTo>
                      <a:pt x="1085" y="113"/>
                    </a:lnTo>
                    <a:lnTo>
                      <a:pt x="861" y="206"/>
                    </a:lnTo>
                    <a:lnTo>
                      <a:pt x="468" y="275"/>
                    </a:lnTo>
                    <a:lnTo>
                      <a:pt x="522" y="217"/>
                    </a:lnTo>
                    <a:lnTo>
                      <a:pt x="233" y="231"/>
                    </a:lnTo>
                    <a:lnTo>
                      <a:pt x="270" y="157"/>
                    </a:lnTo>
                    <a:lnTo>
                      <a:pt x="34" y="161"/>
                    </a:lnTo>
                    <a:lnTo>
                      <a:pt x="165" y="104"/>
                    </a:lnTo>
                    <a:lnTo>
                      <a:pt x="0" y="47"/>
                    </a:lnTo>
                    <a:lnTo>
                      <a:pt x="348" y="48"/>
                    </a:lnTo>
                    <a:lnTo>
                      <a:pt x="257" y="0"/>
                    </a:lnTo>
                    <a:lnTo>
                      <a:pt x="45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4" name="Freeform 160">
                <a:extLst>
                  <a:ext uri="{FF2B5EF4-FFF2-40B4-BE49-F238E27FC236}">
                    <a16:creationId xmlns:a16="http://schemas.microsoft.com/office/drawing/2014/main" id="{D90C5779-9618-43A4-D145-C4A4922E0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031"/>
                <a:ext cx="204" cy="392"/>
              </a:xfrm>
              <a:custGeom>
                <a:avLst/>
                <a:gdLst>
                  <a:gd name="T0" fmla="*/ 0 w 817"/>
                  <a:gd name="T1" fmla="*/ 0 h 1566"/>
                  <a:gd name="T2" fmla="*/ 0 w 817"/>
                  <a:gd name="T3" fmla="*/ 0 h 1566"/>
                  <a:gd name="T4" fmla="*/ 0 w 817"/>
                  <a:gd name="T5" fmla="*/ 0 h 1566"/>
                  <a:gd name="T6" fmla="*/ 0 w 817"/>
                  <a:gd name="T7" fmla="*/ 0 h 1566"/>
                  <a:gd name="T8" fmla="*/ 0 w 817"/>
                  <a:gd name="T9" fmla="*/ 0 h 1566"/>
                  <a:gd name="T10" fmla="*/ 0 w 817"/>
                  <a:gd name="T11" fmla="*/ 0 h 1566"/>
                  <a:gd name="T12" fmla="*/ 0 w 817"/>
                  <a:gd name="T13" fmla="*/ 0 h 1566"/>
                  <a:gd name="T14" fmla="*/ 0 w 817"/>
                  <a:gd name="T15" fmla="*/ 0 h 1566"/>
                  <a:gd name="T16" fmla="*/ 0 w 817"/>
                  <a:gd name="T17" fmla="*/ 0 h 1566"/>
                  <a:gd name="T18" fmla="*/ 0 w 817"/>
                  <a:gd name="T19" fmla="*/ 0 h 1566"/>
                  <a:gd name="T20" fmla="*/ 0 w 817"/>
                  <a:gd name="T21" fmla="*/ 0 h 1566"/>
                  <a:gd name="T22" fmla="*/ 0 w 817"/>
                  <a:gd name="T23" fmla="*/ 0 h 1566"/>
                  <a:gd name="T24" fmla="*/ 0 w 817"/>
                  <a:gd name="T25" fmla="*/ 0 h 1566"/>
                  <a:gd name="T26" fmla="*/ 0 w 817"/>
                  <a:gd name="T27" fmla="*/ 0 h 1566"/>
                  <a:gd name="T28" fmla="*/ 0 w 817"/>
                  <a:gd name="T29" fmla="*/ 0 h 1566"/>
                  <a:gd name="T30" fmla="*/ 0 w 817"/>
                  <a:gd name="T31" fmla="*/ 0 h 1566"/>
                  <a:gd name="T32" fmla="*/ 0 w 817"/>
                  <a:gd name="T33" fmla="*/ 0 h 1566"/>
                  <a:gd name="T34" fmla="*/ 0 w 817"/>
                  <a:gd name="T35" fmla="*/ 0 h 1566"/>
                  <a:gd name="T36" fmla="*/ 0 w 817"/>
                  <a:gd name="T37" fmla="*/ 0 h 1566"/>
                  <a:gd name="T38" fmla="*/ 0 w 817"/>
                  <a:gd name="T39" fmla="*/ 0 h 1566"/>
                  <a:gd name="T40" fmla="*/ 0 w 817"/>
                  <a:gd name="T41" fmla="*/ 0 h 1566"/>
                  <a:gd name="T42" fmla="*/ 0 w 817"/>
                  <a:gd name="T43" fmla="*/ 0 h 1566"/>
                  <a:gd name="T44" fmla="*/ 0 w 817"/>
                  <a:gd name="T45" fmla="*/ 0 h 1566"/>
                  <a:gd name="T46" fmla="*/ 0 w 817"/>
                  <a:gd name="T47" fmla="*/ 0 h 1566"/>
                  <a:gd name="T48" fmla="*/ 0 w 817"/>
                  <a:gd name="T49" fmla="*/ 0 h 1566"/>
                  <a:gd name="T50" fmla="*/ 0 w 817"/>
                  <a:gd name="T51" fmla="*/ 0 h 1566"/>
                  <a:gd name="T52" fmla="*/ 0 w 817"/>
                  <a:gd name="T53" fmla="*/ 0 h 1566"/>
                  <a:gd name="T54" fmla="*/ 0 w 817"/>
                  <a:gd name="T55" fmla="*/ 0 h 1566"/>
                  <a:gd name="T56" fmla="*/ 0 w 817"/>
                  <a:gd name="T57" fmla="*/ 0 h 1566"/>
                  <a:gd name="T58" fmla="*/ 0 w 817"/>
                  <a:gd name="T59" fmla="*/ 0 h 1566"/>
                  <a:gd name="T60" fmla="*/ 0 w 817"/>
                  <a:gd name="T61" fmla="*/ 0 h 1566"/>
                  <a:gd name="T62" fmla="*/ 0 w 817"/>
                  <a:gd name="T63" fmla="*/ 0 h 1566"/>
                  <a:gd name="T64" fmla="*/ 0 w 817"/>
                  <a:gd name="T65" fmla="*/ 0 h 1566"/>
                  <a:gd name="T66" fmla="*/ 0 w 817"/>
                  <a:gd name="T67" fmla="*/ 0 h 15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17"/>
                  <a:gd name="T103" fmla="*/ 0 h 1566"/>
                  <a:gd name="T104" fmla="*/ 817 w 817"/>
                  <a:gd name="T105" fmla="*/ 1566 h 15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17" h="1566">
                    <a:moveTo>
                      <a:pt x="378" y="237"/>
                    </a:moveTo>
                    <a:lnTo>
                      <a:pt x="316" y="191"/>
                    </a:lnTo>
                    <a:lnTo>
                      <a:pt x="161" y="238"/>
                    </a:lnTo>
                    <a:lnTo>
                      <a:pt x="180" y="205"/>
                    </a:lnTo>
                    <a:lnTo>
                      <a:pt x="0" y="221"/>
                    </a:lnTo>
                    <a:lnTo>
                      <a:pt x="85" y="185"/>
                    </a:lnTo>
                    <a:lnTo>
                      <a:pt x="31" y="169"/>
                    </a:lnTo>
                    <a:lnTo>
                      <a:pt x="85" y="141"/>
                    </a:lnTo>
                    <a:lnTo>
                      <a:pt x="237" y="163"/>
                    </a:lnTo>
                    <a:lnTo>
                      <a:pt x="189" y="120"/>
                    </a:lnTo>
                    <a:lnTo>
                      <a:pt x="320" y="151"/>
                    </a:lnTo>
                    <a:lnTo>
                      <a:pt x="297" y="91"/>
                    </a:lnTo>
                    <a:lnTo>
                      <a:pt x="201" y="21"/>
                    </a:lnTo>
                    <a:lnTo>
                      <a:pt x="314" y="40"/>
                    </a:lnTo>
                    <a:lnTo>
                      <a:pt x="322" y="0"/>
                    </a:lnTo>
                    <a:lnTo>
                      <a:pt x="478" y="58"/>
                    </a:lnTo>
                    <a:lnTo>
                      <a:pt x="539" y="172"/>
                    </a:lnTo>
                    <a:lnTo>
                      <a:pt x="445" y="80"/>
                    </a:lnTo>
                    <a:lnTo>
                      <a:pt x="374" y="70"/>
                    </a:lnTo>
                    <a:lnTo>
                      <a:pt x="461" y="198"/>
                    </a:lnTo>
                    <a:lnTo>
                      <a:pt x="418" y="237"/>
                    </a:lnTo>
                    <a:lnTo>
                      <a:pt x="589" y="392"/>
                    </a:lnTo>
                    <a:lnTo>
                      <a:pt x="522" y="385"/>
                    </a:lnTo>
                    <a:lnTo>
                      <a:pt x="601" y="488"/>
                    </a:lnTo>
                    <a:lnTo>
                      <a:pt x="670" y="826"/>
                    </a:lnTo>
                    <a:lnTo>
                      <a:pt x="680" y="957"/>
                    </a:lnTo>
                    <a:lnTo>
                      <a:pt x="817" y="1113"/>
                    </a:lnTo>
                    <a:lnTo>
                      <a:pt x="764" y="1135"/>
                    </a:lnTo>
                    <a:lnTo>
                      <a:pt x="755" y="1566"/>
                    </a:lnTo>
                    <a:lnTo>
                      <a:pt x="670" y="1034"/>
                    </a:lnTo>
                    <a:lnTo>
                      <a:pt x="591" y="706"/>
                    </a:lnTo>
                    <a:lnTo>
                      <a:pt x="494" y="491"/>
                    </a:lnTo>
                    <a:lnTo>
                      <a:pt x="378" y="2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5" name="Freeform 161">
                <a:extLst>
                  <a:ext uri="{FF2B5EF4-FFF2-40B4-BE49-F238E27FC236}">
                    <a16:creationId xmlns:a16="http://schemas.microsoft.com/office/drawing/2014/main" id="{195D7A4E-0297-A76A-B207-180ED9973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3144"/>
                <a:ext cx="153" cy="98"/>
              </a:xfrm>
              <a:custGeom>
                <a:avLst/>
                <a:gdLst>
                  <a:gd name="T0" fmla="*/ 0 w 610"/>
                  <a:gd name="T1" fmla="*/ 0 h 392"/>
                  <a:gd name="T2" fmla="*/ 0 w 610"/>
                  <a:gd name="T3" fmla="*/ 0 h 392"/>
                  <a:gd name="T4" fmla="*/ 0 w 610"/>
                  <a:gd name="T5" fmla="*/ 0 h 392"/>
                  <a:gd name="T6" fmla="*/ 0 w 610"/>
                  <a:gd name="T7" fmla="*/ 0 h 392"/>
                  <a:gd name="T8" fmla="*/ 0 w 610"/>
                  <a:gd name="T9" fmla="*/ 0 h 392"/>
                  <a:gd name="T10" fmla="*/ 0 w 610"/>
                  <a:gd name="T11" fmla="*/ 0 h 392"/>
                  <a:gd name="T12" fmla="*/ 0 w 610"/>
                  <a:gd name="T13" fmla="*/ 0 h 392"/>
                  <a:gd name="T14" fmla="*/ 0 w 610"/>
                  <a:gd name="T15" fmla="*/ 0 h 392"/>
                  <a:gd name="T16" fmla="*/ 0 w 610"/>
                  <a:gd name="T17" fmla="*/ 0 h 392"/>
                  <a:gd name="T18" fmla="*/ 0 w 610"/>
                  <a:gd name="T19" fmla="*/ 0 h 392"/>
                  <a:gd name="T20" fmla="*/ 0 w 610"/>
                  <a:gd name="T21" fmla="*/ 0 h 392"/>
                  <a:gd name="T22" fmla="*/ 0 w 610"/>
                  <a:gd name="T23" fmla="*/ 0 h 392"/>
                  <a:gd name="T24" fmla="*/ 0 w 610"/>
                  <a:gd name="T25" fmla="*/ 0 h 392"/>
                  <a:gd name="T26" fmla="*/ 0 w 610"/>
                  <a:gd name="T27" fmla="*/ 0 h 392"/>
                  <a:gd name="T28" fmla="*/ 0 w 610"/>
                  <a:gd name="T29" fmla="*/ 0 h 392"/>
                  <a:gd name="T30" fmla="*/ 0 w 610"/>
                  <a:gd name="T31" fmla="*/ 0 h 392"/>
                  <a:gd name="T32" fmla="*/ 0 w 610"/>
                  <a:gd name="T33" fmla="*/ 0 h 392"/>
                  <a:gd name="T34" fmla="*/ 0 w 610"/>
                  <a:gd name="T35" fmla="*/ 0 h 392"/>
                  <a:gd name="T36" fmla="*/ 0 w 610"/>
                  <a:gd name="T37" fmla="*/ 0 h 392"/>
                  <a:gd name="T38" fmla="*/ 0 w 610"/>
                  <a:gd name="T39" fmla="*/ 0 h 392"/>
                  <a:gd name="T40" fmla="*/ 0 w 610"/>
                  <a:gd name="T41" fmla="*/ 0 h 392"/>
                  <a:gd name="T42" fmla="*/ 0 w 610"/>
                  <a:gd name="T43" fmla="*/ 0 h 392"/>
                  <a:gd name="T44" fmla="*/ 0 w 610"/>
                  <a:gd name="T45" fmla="*/ 0 h 392"/>
                  <a:gd name="T46" fmla="*/ 0 w 610"/>
                  <a:gd name="T47" fmla="*/ 0 h 392"/>
                  <a:gd name="T48" fmla="*/ 0 w 610"/>
                  <a:gd name="T49" fmla="*/ 0 h 392"/>
                  <a:gd name="T50" fmla="*/ 0 w 610"/>
                  <a:gd name="T51" fmla="*/ 0 h 392"/>
                  <a:gd name="T52" fmla="*/ 0 w 610"/>
                  <a:gd name="T53" fmla="*/ 0 h 392"/>
                  <a:gd name="T54" fmla="*/ 0 w 610"/>
                  <a:gd name="T55" fmla="*/ 0 h 392"/>
                  <a:gd name="T56" fmla="*/ 0 w 610"/>
                  <a:gd name="T57" fmla="*/ 0 h 392"/>
                  <a:gd name="T58" fmla="*/ 0 w 610"/>
                  <a:gd name="T59" fmla="*/ 0 h 392"/>
                  <a:gd name="T60" fmla="*/ 0 w 610"/>
                  <a:gd name="T61" fmla="*/ 0 h 392"/>
                  <a:gd name="T62" fmla="*/ 0 w 610"/>
                  <a:gd name="T63" fmla="*/ 0 h 3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10"/>
                  <a:gd name="T97" fmla="*/ 0 h 392"/>
                  <a:gd name="T98" fmla="*/ 610 w 610"/>
                  <a:gd name="T99" fmla="*/ 392 h 39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10" h="392">
                    <a:moveTo>
                      <a:pt x="435" y="26"/>
                    </a:moveTo>
                    <a:lnTo>
                      <a:pt x="250" y="0"/>
                    </a:lnTo>
                    <a:lnTo>
                      <a:pt x="285" y="48"/>
                    </a:lnTo>
                    <a:lnTo>
                      <a:pt x="123" y="35"/>
                    </a:lnTo>
                    <a:lnTo>
                      <a:pt x="0" y="66"/>
                    </a:lnTo>
                    <a:lnTo>
                      <a:pt x="153" y="88"/>
                    </a:lnTo>
                    <a:lnTo>
                      <a:pt x="39" y="106"/>
                    </a:lnTo>
                    <a:lnTo>
                      <a:pt x="139" y="128"/>
                    </a:lnTo>
                    <a:lnTo>
                      <a:pt x="100" y="154"/>
                    </a:lnTo>
                    <a:lnTo>
                      <a:pt x="214" y="203"/>
                    </a:lnTo>
                    <a:lnTo>
                      <a:pt x="153" y="242"/>
                    </a:lnTo>
                    <a:lnTo>
                      <a:pt x="259" y="277"/>
                    </a:lnTo>
                    <a:lnTo>
                      <a:pt x="197" y="313"/>
                    </a:lnTo>
                    <a:lnTo>
                      <a:pt x="105" y="326"/>
                    </a:lnTo>
                    <a:lnTo>
                      <a:pt x="223" y="352"/>
                    </a:lnTo>
                    <a:lnTo>
                      <a:pt x="294" y="392"/>
                    </a:lnTo>
                    <a:lnTo>
                      <a:pt x="280" y="335"/>
                    </a:lnTo>
                    <a:lnTo>
                      <a:pt x="355" y="343"/>
                    </a:lnTo>
                    <a:lnTo>
                      <a:pt x="325" y="299"/>
                    </a:lnTo>
                    <a:lnTo>
                      <a:pt x="469" y="299"/>
                    </a:lnTo>
                    <a:lnTo>
                      <a:pt x="303" y="242"/>
                    </a:lnTo>
                    <a:lnTo>
                      <a:pt x="501" y="237"/>
                    </a:lnTo>
                    <a:lnTo>
                      <a:pt x="610" y="194"/>
                    </a:lnTo>
                    <a:lnTo>
                      <a:pt x="426" y="203"/>
                    </a:lnTo>
                    <a:lnTo>
                      <a:pt x="439" y="167"/>
                    </a:lnTo>
                    <a:lnTo>
                      <a:pt x="255" y="176"/>
                    </a:lnTo>
                    <a:lnTo>
                      <a:pt x="298" y="128"/>
                    </a:lnTo>
                    <a:lnTo>
                      <a:pt x="197" y="66"/>
                    </a:lnTo>
                    <a:lnTo>
                      <a:pt x="391" y="83"/>
                    </a:lnTo>
                    <a:lnTo>
                      <a:pt x="328" y="44"/>
                    </a:lnTo>
                    <a:lnTo>
                      <a:pt x="435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6" name="Freeform 162">
                <a:extLst>
                  <a:ext uri="{FF2B5EF4-FFF2-40B4-BE49-F238E27FC236}">
                    <a16:creationId xmlns:a16="http://schemas.microsoft.com/office/drawing/2014/main" id="{8EA69A33-F685-4A58-A9E3-9DC8E9F17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3240"/>
                <a:ext cx="178" cy="43"/>
              </a:xfrm>
              <a:custGeom>
                <a:avLst/>
                <a:gdLst>
                  <a:gd name="T0" fmla="*/ 0 w 712"/>
                  <a:gd name="T1" fmla="*/ 0 h 171"/>
                  <a:gd name="T2" fmla="*/ 0 w 712"/>
                  <a:gd name="T3" fmla="*/ 0 h 171"/>
                  <a:gd name="T4" fmla="*/ 0 w 712"/>
                  <a:gd name="T5" fmla="*/ 0 h 171"/>
                  <a:gd name="T6" fmla="*/ 0 w 712"/>
                  <a:gd name="T7" fmla="*/ 0 h 171"/>
                  <a:gd name="T8" fmla="*/ 0 w 712"/>
                  <a:gd name="T9" fmla="*/ 0 h 171"/>
                  <a:gd name="T10" fmla="*/ 0 w 712"/>
                  <a:gd name="T11" fmla="*/ 0 h 171"/>
                  <a:gd name="T12" fmla="*/ 0 w 712"/>
                  <a:gd name="T13" fmla="*/ 0 h 171"/>
                  <a:gd name="T14" fmla="*/ 0 w 712"/>
                  <a:gd name="T15" fmla="*/ 0 h 171"/>
                  <a:gd name="T16" fmla="*/ 0 w 712"/>
                  <a:gd name="T17" fmla="*/ 0 h 171"/>
                  <a:gd name="T18" fmla="*/ 0 w 712"/>
                  <a:gd name="T19" fmla="*/ 0 h 171"/>
                  <a:gd name="T20" fmla="*/ 0 w 712"/>
                  <a:gd name="T21" fmla="*/ 0 h 171"/>
                  <a:gd name="T22" fmla="*/ 0 w 712"/>
                  <a:gd name="T23" fmla="*/ 0 h 171"/>
                  <a:gd name="T24" fmla="*/ 0 w 712"/>
                  <a:gd name="T25" fmla="*/ 0 h 171"/>
                  <a:gd name="T26" fmla="*/ 0 w 712"/>
                  <a:gd name="T27" fmla="*/ 0 h 171"/>
                  <a:gd name="T28" fmla="*/ 0 w 712"/>
                  <a:gd name="T29" fmla="*/ 0 h 171"/>
                  <a:gd name="T30" fmla="*/ 0 w 712"/>
                  <a:gd name="T31" fmla="*/ 0 h 171"/>
                  <a:gd name="T32" fmla="*/ 0 w 712"/>
                  <a:gd name="T33" fmla="*/ 0 h 171"/>
                  <a:gd name="T34" fmla="*/ 0 w 712"/>
                  <a:gd name="T35" fmla="*/ 0 h 17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12"/>
                  <a:gd name="T55" fmla="*/ 0 h 171"/>
                  <a:gd name="T56" fmla="*/ 712 w 712"/>
                  <a:gd name="T57" fmla="*/ 171 h 17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12" h="171">
                    <a:moveTo>
                      <a:pt x="0" y="30"/>
                    </a:moveTo>
                    <a:lnTo>
                      <a:pt x="101" y="83"/>
                    </a:lnTo>
                    <a:lnTo>
                      <a:pt x="71" y="110"/>
                    </a:lnTo>
                    <a:lnTo>
                      <a:pt x="254" y="128"/>
                    </a:lnTo>
                    <a:lnTo>
                      <a:pt x="189" y="158"/>
                    </a:lnTo>
                    <a:lnTo>
                      <a:pt x="369" y="171"/>
                    </a:lnTo>
                    <a:lnTo>
                      <a:pt x="575" y="83"/>
                    </a:lnTo>
                    <a:lnTo>
                      <a:pt x="712" y="83"/>
                    </a:lnTo>
                    <a:lnTo>
                      <a:pt x="435" y="0"/>
                    </a:lnTo>
                    <a:lnTo>
                      <a:pt x="488" y="62"/>
                    </a:lnTo>
                    <a:lnTo>
                      <a:pt x="431" y="75"/>
                    </a:lnTo>
                    <a:lnTo>
                      <a:pt x="251" y="9"/>
                    </a:lnTo>
                    <a:lnTo>
                      <a:pt x="334" y="69"/>
                    </a:lnTo>
                    <a:lnTo>
                      <a:pt x="260" y="62"/>
                    </a:lnTo>
                    <a:lnTo>
                      <a:pt x="154" y="30"/>
                    </a:lnTo>
                    <a:lnTo>
                      <a:pt x="185" y="6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7" name="Freeform 163">
                <a:extLst>
                  <a:ext uri="{FF2B5EF4-FFF2-40B4-BE49-F238E27FC236}">
                    <a16:creationId xmlns:a16="http://schemas.microsoft.com/office/drawing/2014/main" id="{8E18C275-DE10-A6CC-64D1-516E077E5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3188"/>
                <a:ext cx="181" cy="238"/>
              </a:xfrm>
              <a:custGeom>
                <a:avLst/>
                <a:gdLst>
                  <a:gd name="T0" fmla="*/ 0 w 725"/>
                  <a:gd name="T1" fmla="*/ 0 h 950"/>
                  <a:gd name="T2" fmla="*/ 0 w 725"/>
                  <a:gd name="T3" fmla="*/ 0 h 950"/>
                  <a:gd name="T4" fmla="*/ 0 w 725"/>
                  <a:gd name="T5" fmla="*/ 0 h 950"/>
                  <a:gd name="T6" fmla="*/ 0 w 725"/>
                  <a:gd name="T7" fmla="*/ 0 h 950"/>
                  <a:gd name="T8" fmla="*/ 0 w 725"/>
                  <a:gd name="T9" fmla="*/ 0 h 950"/>
                  <a:gd name="T10" fmla="*/ 0 w 725"/>
                  <a:gd name="T11" fmla="*/ 0 h 950"/>
                  <a:gd name="T12" fmla="*/ 0 w 725"/>
                  <a:gd name="T13" fmla="*/ 0 h 950"/>
                  <a:gd name="T14" fmla="*/ 0 w 725"/>
                  <a:gd name="T15" fmla="*/ 0 h 950"/>
                  <a:gd name="T16" fmla="*/ 0 w 725"/>
                  <a:gd name="T17" fmla="*/ 0 h 950"/>
                  <a:gd name="T18" fmla="*/ 0 w 725"/>
                  <a:gd name="T19" fmla="*/ 0 h 950"/>
                  <a:gd name="T20" fmla="*/ 0 w 725"/>
                  <a:gd name="T21" fmla="*/ 0 h 950"/>
                  <a:gd name="T22" fmla="*/ 0 w 725"/>
                  <a:gd name="T23" fmla="*/ 0 h 950"/>
                  <a:gd name="T24" fmla="*/ 0 w 725"/>
                  <a:gd name="T25" fmla="*/ 0 h 950"/>
                  <a:gd name="T26" fmla="*/ 0 w 725"/>
                  <a:gd name="T27" fmla="*/ 0 h 950"/>
                  <a:gd name="T28" fmla="*/ 0 w 725"/>
                  <a:gd name="T29" fmla="*/ 0 h 950"/>
                  <a:gd name="T30" fmla="*/ 0 w 725"/>
                  <a:gd name="T31" fmla="*/ 0 h 950"/>
                  <a:gd name="T32" fmla="*/ 0 w 725"/>
                  <a:gd name="T33" fmla="*/ 0 h 950"/>
                  <a:gd name="T34" fmla="*/ 0 w 725"/>
                  <a:gd name="T35" fmla="*/ 0 h 950"/>
                  <a:gd name="T36" fmla="*/ 0 w 725"/>
                  <a:gd name="T37" fmla="*/ 0 h 950"/>
                  <a:gd name="T38" fmla="*/ 0 w 725"/>
                  <a:gd name="T39" fmla="*/ 0 h 950"/>
                  <a:gd name="T40" fmla="*/ 0 w 725"/>
                  <a:gd name="T41" fmla="*/ 0 h 950"/>
                  <a:gd name="T42" fmla="*/ 0 w 725"/>
                  <a:gd name="T43" fmla="*/ 0 h 950"/>
                  <a:gd name="T44" fmla="*/ 0 w 725"/>
                  <a:gd name="T45" fmla="*/ 0 h 950"/>
                  <a:gd name="T46" fmla="*/ 0 w 725"/>
                  <a:gd name="T47" fmla="*/ 0 h 950"/>
                  <a:gd name="T48" fmla="*/ 0 w 725"/>
                  <a:gd name="T49" fmla="*/ 0 h 950"/>
                  <a:gd name="T50" fmla="*/ 0 w 725"/>
                  <a:gd name="T51" fmla="*/ 0 h 950"/>
                  <a:gd name="T52" fmla="*/ 0 w 725"/>
                  <a:gd name="T53" fmla="*/ 0 h 950"/>
                  <a:gd name="T54" fmla="*/ 0 w 725"/>
                  <a:gd name="T55" fmla="*/ 0 h 950"/>
                  <a:gd name="T56" fmla="*/ 0 w 725"/>
                  <a:gd name="T57" fmla="*/ 0 h 950"/>
                  <a:gd name="T58" fmla="*/ 0 w 725"/>
                  <a:gd name="T59" fmla="*/ 0 h 950"/>
                  <a:gd name="T60" fmla="*/ 0 w 725"/>
                  <a:gd name="T61" fmla="*/ 0 h 950"/>
                  <a:gd name="T62" fmla="*/ 0 w 725"/>
                  <a:gd name="T63" fmla="*/ 0 h 950"/>
                  <a:gd name="T64" fmla="*/ 0 w 725"/>
                  <a:gd name="T65" fmla="*/ 0 h 950"/>
                  <a:gd name="T66" fmla="*/ 0 w 725"/>
                  <a:gd name="T67" fmla="*/ 0 h 950"/>
                  <a:gd name="T68" fmla="*/ 0 w 725"/>
                  <a:gd name="T69" fmla="*/ 0 h 950"/>
                  <a:gd name="T70" fmla="*/ 0 w 725"/>
                  <a:gd name="T71" fmla="*/ 0 h 9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25"/>
                  <a:gd name="T109" fmla="*/ 0 h 950"/>
                  <a:gd name="T110" fmla="*/ 725 w 725"/>
                  <a:gd name="T111" fmla="*/ 950 h 9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25" h="950">
                    <a:moveTo>
                      <a:pt x="0" y="44"/>
                    </a:moveTo>
                    <a:lnTo>
                      <a:pt x="155" y="181"/>
                    </a:lnTo>
                    <a:lnTo>
                      <a:pt x="213" y="298"/>
                    </a:lnTo>
                    <a:lnTo>
                      <a:pt x="223" y="363"/>
                    </a:lnTo>
                    <a:lnTo>
                      <a:pt x="323" y="378"/>
                    </a:lnTo>
                    <a:lnTo>
                      <a:pt x="295" y="396"/>
                    </a:lnTo>
                    <a:lnTo>
                      <a:pt x="371" y="393"/>
                    </a:lnTo>
                    <a:lnTo>
                      <a:pt x="318" y="427"/>
                    </a:lnTo>
                    <a:lnTo>
                      <a:pt x="472" y="406"/>
                    </a:lnTo>
                    <a:lnTo>
                      <a:pt x="533" y="443"/>
                    </a:lnTo>
                    <a:lnTo>
                      <a:pt x="725" y="950"/>
                    </a:lnTo>
                    <a:lnTo>
                      <a:pt x="710" y="855"/>
                    </a:lnTo>
                    <a:lnTo>
                      <a:pt x="586" y="498"/>
                    </a:lnTo>
                    <a:lnTo>
                      <a:pt x="531" y="408"/>
                    </a:lnTo>
                    <a:lnTo>
                      <a:pt x="572" y="374"/>
                    </a:lnTo>
                    <a:lnTo>
                      <a:pt x="540" y="341"/>
                    </a:lnTo>
                    <a:lnTo>
                      <a:pt x="533" y="361"/>
                    </a:lnTo>
                    <a:lnTo>
                      <a:pt x="493" y="296"/>
                    </a:lnTo>
                    <a:lnTo>
                      <a:pt x="481" y="344"/>
                    </a:lnTo>
                    <a:lnTo>
                      <a:pt x="440" y="328"/>
                    </a:lnTo>
                    <a:lnTo>
                      <a:pt x="392" y="275"/>
                    </a:lnTo>
                    <a:lnTo>
                      <a:pt x="399" y="339"/>
                    </a:lnTo>
                    <a:lnTo>
                      <a:pt x="336" y="287"/>
                    </a:lnTo>
                    <a:lnTo>
                      <a:pt x="290" y="259"/>
                    </a:lnTo>
                    <a:lnTo>
                      <a:pt x="270" y="301"/>
                    </a:lnTo>
                    <a:lnTo>
                      <a:pt x="207" y="224"/>
                    </a:lnTo>
                    <a:lnTo>
                      <a:pt x="352" y="226"/>
                    </a:lnTo>
                    <a:lnTo>
                      <a:pt x="274" y="194"/>
                    </a:lnTo>
                    <a:lnTo>
                      <a:pt x="379" y="185"/>
                    </a:lnTo>
                    <a:lnTo>
                      <a:pt x="190" y="137"/>
                    </a:lnTo>
                    <a:lnTo>
                      <a:pt x="247" y="110"/>
                    </a:lnTo>
                    <a:lnTo>
                      <a:pt x="179" y="93"/>
                    </a:lnTo>
                    <a:lnTo>
                      <a:pt x="37" y="0"/>
                    </a:lnTo>
                    <a:lnTo>
                      <a:pt x="114" y="85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8" name="Freeform 164">
                <a:extLst>
                  <a:ext uri="{FF2B5EF4-FFF2-40B4-BE49-F238E27FC236}">
                    <a16:creationId xmlns:a16="http://schemas.microsoft.com/office/drawing/2014/main" id="{E4800D5F-F91B-6283-3BAB-34D0078C7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3159"/>
                <a:ext cx="251" cy="281"/>
              </a:xfrm>
              <a:custGeom>
                <a:avLst/>
                <a:gdLst>
                  <a:gd name="T0" fmla="*/ 0 w 1005"/>
                  <a:gd name="T1" fmla="*/ 0 h 1125"/>
                  <a:gd name="T2" fmla="*/ 0 w 1005"/>
                  <a:gd name="T3" fmla="*/ 0 h 1125"/>
                  <a:gd name="T4" fmla="*/ 0 w 1005"/>
                  <a:gd name="T5" fmla="*/ 0 h 1125"/>
                  <a:gd name="T6" fmla="*/ 0 w 1005"/>
                  <a:gd name="T7" fmla="*/ 0 h 1125"/>
                  <a:gd name="T8" fmla="*/ 0 w 1005"/>
                  <a:gd name="T9" fmla="*/ 0 h 1125"/>
                  <a:gd name="T10" fmla="*/ 0 w 1005"/>
                  <a:gd name="T11" fmla="*/ 0 h 1125"/>
                  <a:gd name="T12" fmla="*/ 0 w 1005"/>
                  <a:gd name="T13" fmla="*/ 0 h 1125"/>
                  <a:gd name="T14" fmla="*/ 0 w 1005"/>
                  <a:gd name="T15" fmla="*/ 0 h 1125"/>
                  <a:gd name="T16" fmla="*/ 0 w 1005"/>
                  <a:gd name="T17" fmla="*/ 0 h 1125"/>
                  <a:gd name="T18" fmla="*/ 0 w 1005"/>
                  <a:gd name="T19" fmla="*/ 0 h 1125"/>
                  <a:gd name="T20" fmla="*/ 0 w 1005"/>
                  <a:gd name="T21" fmla="*/ 0 h 1125"/>
                  <a:gd name="T22" fmla="*/ 0 w 1005"/>
                  <a:gd name="T23" fmla="*/ 0 h 1125"/>
                  <a:gd name="T24" fmla="*/ 0 w 1005"/>
                  <a:gd name="T25" fmla="*/ 0 h 1125"/>
                  <a:gd name="T26" fmla="*/ 0 w 1005"/>
                  <a:gd name="T27" fmla="*/ 0 h 1125"/>
                  <a:gd name="T28" fmla="*/ 0 w 1005"/>
                  <a:gd name="T29" fmla="*/ 0 h 1125"/>
                  <a:gd name="T30" fmla="*/ 0 w 1005"/>
                  <a:gd name="T31" fmla="*/ 0 h 1125"/>
                  <a:gd name="T32" fmla="*/ 0 w 1005"/>
                  <a:gd name="T33" fmla="*/ 0 h 1125"/>
                  <a:gd name="T34" fmla="*/ 0 w 1005"/>
                  <a:gd name="T35" fmla="*/ 0 h 1125"/>
                  <a:gd name="T36" fmla="*/ 0 w 1005"/>
                  <a:gd name="T37" fmla="*/ 0 h 1125"/>
                  <a:gd name="T38" fmla="*/ 0 w 1005"/>
                  <a:gd name="T39" fmla="*/ 0 h 1125"/>
                  <a:gd name="T40" fmla="*/ 0 w 1005"/>
                  <a:gd name="T41" fmla="*/ 0 h 1125"/>
                  <a:gd name="T42" fmla="*/ 0 w 1005"/>
                  <a:gd name="T43" fmla="*/ 0 h 1125"/>
                  <a:gd name="T44" fmla="*/ 0 w 1005"/>
                  <a:gd name="T45" fmla="*/ 0 h 1125"/>
                  <a:gd name="T46" fmla="*/ 0 w 1005"/>
                  <a:gd name="T47" fmla="*/ 0 h 1125"/>
                  <a:gd name="T48" fmla="*/ 0 w 1005"/>
                  <a:gd name="T49" fmla="*/ 0 h 1125"/>
                  <a:gd name="T50" fmla="*/ 0 w 1005"/>
                  <a:gd name="T51" fmla="*/ 0 h 1125"/>
                  <a:gd name="T52" fmla="*/ 0 w 1005"/>
                  <a:gd name="T53" fmla="*/ 0 h 1125"/>
                  <a:gd name="T54" fmla="*/ 0 w 1005"/>
                  <a:gd name="T55" fmla="*/ 0 h 1125"/>
                  <a:gd name="T56" fmla="*/ 0 w 1005"/>
                  <a:gd name="T57" fmla="*/ 0 h 1125"/>
                  <a:gd name="T58" fmla="*/ 0 w 1005"/>
                  <a:gd name="T59" fmla="*/ 0 h 1125"/>
                  <a:gd name="T60" fmla="*/ 0 w 1005"/>
                  <a:gd name="T61" fmla="*/ 0 h 1125"/>
                  <a:gd name="T62" fmla="*/ 0 w 1005"/>
                  <a:gd name="T63" fmla="*/ 0 h 1125"/>
                  <a:gd name="T64" fmla="*/ 0 w 1005"/>
                  <a:gd name="T65" fmla="*/ 0 h 1125"/>
                  <a:gd name="T66" fmla="*/ 0 w 1005"/>
                  <a:gd name="T67" fmla="*/ 0 h 1125"/>
                  <a:gd name="T68" fmla="*/ 0 w 1005"/>
                  <a:gd name="T69" fmla="*/ 0 h 1125"/>
                  <a:gd name="T70" fmla="*/ 0 w 1005"/>
                  <a:gd name="T71" fmla="*/ 0 h 1125"/>
                  <a:gd name="T72" fmla="*/ 0 w 1005"/>
                  <a:gd name="T73" fmla="*/ 0 h 1125"/>
                  <a:gd name="T74" fmla="*/ 0 w 1005"/>
                  <a:gd name="T75" fmla="*/ 0 h 1125"/>
                  <a:gd name="T76" fmla="*/ 0 w 1005"/>
                  <a:gd name="T77" fmla="*/ 0 h 1125"/>
                  <a:gd name="T78" fmla="*/ 0 w 1005"/>
                  <a:gd name="T79" fmla="*/ 0 h 1125"/>
                  <a:gd name="T80" fmla="*/ 0 w 1005"/>
                  <a:gd name="T81" fmla="*/ 0 h 1125"/>
                  <a:gd name="T82" fmla="*/ 0 w 1005"/>
                  <a:gd name="T83" fmla="*/ 0 h 1125"/>
                  <a:gd name="T84" fmla="*/ 0 w 1005"/>
                  <a:gd name="T85" fmla="*/ 0 h 1125"/>
                  <a:gd name="T86" fmla="*/ 0 w 1005"/>
                  <a:gd name="T87" fmla="*/ 0 h 1125"/>
                  <a:gd name="T88" fmla="*/ 0 w 1005"/>
                  <a:gd name="T89" fmla="*/ 0 h 1125"/>
                  <a:gd name="T90" fmla="*/ 0 w 1005"/>
                  <a:gd name="T91" fmla="*/ 0 h 1125"/>
                  <a:gd name="T92" fmla="*/ 0 w 1005"/>
                  <a:gd name="T93" fmla="*/ 0 h 1125"/>
                  <a:gd name="T94" fmla="*/ 0 w 1005"/>
                  <a:gd name="T95" fmla="*/ 0 h 1125"/>
                  <a:gd name="T96" fmla="*/ 0 w 1005"/>
                  <a:gd name="T97" fmla="*/ 0 h 1125"/>
                  <a:gd name="T98" fmla="*/ 0 w 1005"/>
                  <a:gd name="T99" fmla="*/ 0 h 1125"/>
                  <a:gd name="T100" fmla="*/ 0 w 1005"/>
                  <a:gd name="T101" fmla="*/ 0 h 1125"/>
                  <a:gd name="T102" fmla="*/ 0 w 1005"/>
                  <a:gd name="T103" fmla="*/ 0 h 1125"/>
                  <a:gd name="T104" fmla="*/ 0 w 1005"/>
                  <a:gd name="T105" fmla="*/ 0 h 11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05"/>
                  <a:gd name="T160" fmla="*/ 0 h 1125"/>
                  <a:gd name="T161" fmla="*/ 1005 w 1005"/>
                  <a:gd name="T162" fmla="*/ 1125 h 112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05" h="1125">
                    <a:moveTo>
                      <a:pt x="180" y="18"/>
                    </a:moveTo>
                    <a:lnTo>
                      <a:pt x="36" y="0"/>
                    </a:lnTo>
                    <a:lnTo>
                      <a:pt x="106" y="53"/>
                    </a:lnTo>
                    <a:lnTo>
                      <a:pt x="0" y="71"/>
                    </a:lnTo>
                    <a:lnTo>
                      <a:pt x="155" y="115"/>
                    </a:lnTo>
                    <a:lnTo>
                      <a:pt x="114" y="158"/>
                    </a:lnTo>
                    <a:lnTo>
                      <a:pt x="212" y="189"/>
                    </a:lnTo>
                    <a:lnTo>
                      <a:pt x="128" y="229"/>
                    </a:lnTo>
                    <a:lnTo>
                      <a:pt x="41" y="215"/>
                    </a:lnTo>
                    <a:lnTo>
                      <a:pt x="111" y="260"/>
                    </a:lnTo>
                    <a:lnTo>
                      <a:pt x="18" y="286"/>
                    </a:lnTo>
                    <a:lnTo>
                      <a:pt x="146" y="317"/>
                    </a:lnTo>
                    <a:lnTo>
                      <a:pt x="114" y="343"/>
                    </a:lnTo>
                    <a:lnTo>
                      <a:pt x="229" y="356"/>
                    </a:lnTo>
                    <a:lnTo>
                      <a:pt x="282" y="388"/>
                    </a:lnTo>
                    <a:lnTo>
                      <a:pt x="185" y="409"/>
                    </a:lnTo>
                    <a:lnTo>
                      <a:pt x="282" y="427"/>
                    </a:lnTo>
                    <a:lnTo>
                      <a:pt x="339" y="454"/>
                    </a:lnTo>
                    <a:lnTo>
                      <a:pt x="264" y="475"/>
                    </a:lnTo>
                    <a:lnTo>
                      <a:pt x="366" y="499"/>
                    </a:lnTo>
                    <a:lnTo>
                      <a:pt x="541" y="477"/>
                    </a:lnTo>
                    <a:lnTo>
                      <a:pt x="717" y="524"/>
                    </a:lnTo>
                    <a:lnTo>
                      <a:pt x="664" y="553"/>
                    </a:lnTo>
                    <a:lnTo>
                      <a:pt x="737" y="567"/>
                    </a:lnTo>
                    <a:lnTo>
                      <a:pt x="806" y="639"/>
                    </a:lnTo>
                    <a:lnTo>
                      <a:pt x="1005" y="1125"/>
                    </a:lnTo>
                    <a:lnTo>
                      <a:pt x="998" y="1056"/>
                    </a:lnTo>
                    <a:lnTo>
                      <a:pt x="968" y="928"/>
                    </a:lnTo>
                    <a:lnTo>
                      <a:pt x="884" y="770"/>
                    </a:lnTo>
                    <a:lnTo>
                      <a:pt x="872" y="677"/>
                    </a:lnTo>
                    <a:lnTo>
                      <a:pt x="757" y="531"/>
                    </a:lnTo>
                    <a:lnTo>
                      <a:pt x="798" y="522"/>
                    </a:lnTo>
                    <a:lnTo>
                      <a:pt x="749" y="449"/>
                    </a:lnTo>
                    <a:lnTo>
                      <a:pt x="638" y="413"/>
                    </a:lnTo>
                    <a:lnTo>
                      <a:pt x="690" y="479"/>
                    </a:lnTo>
                    <a:lnTo>
                      <a:pt x="525" y="406"/>
                    </a:lnTo>
                    <a:lnTo>
                      <a:pt x="438" y="436"/>
                    </a:lnTo>
                    <a:lnTo>
                      <a:pt x="399" y="395"/>
                    </a:lnTo>
                    <a:lnTo>
                      <a:pt x="468" y="356"/>
                    </a:lnTo>
                    <a:lnTo>
                      <a:pt x="372" y="313"/>
                    </a:lnTo>
                    <a:lnTo>
                      <a:pt x="213" y="299"/>
                    </a:lnTo>
                    <a:lnTo>
                      <a:pt x="269" y="251"/>
                    </a:lnTo>
                    <a:lnTo>
                      <a:pt x="212" y="229"/>
                    </a:lnTo>
                    <a:lnTo>
                      <a:pt x="330" y="212"/>
                    </a:lnTo>
                    <a:lnTo>
                      <a:pt x="418" y="229"/>
                    </a:lnTo>
                    <a:lnTo>
                      <a:pt x="374" y="172"/>
                    </a:lnTo>
                    <a:lnTo>
                      <a:pt x="220" y="128"/>
                    </a:lnTo>
                    <a:lnTo>
                      <a:pt x="300" y="123"/>
                    </a:lnTo>
                    <a:lnTo>
                      <a:pt x="155" y="44"/>
                    </a:lnTo>
                    <a:lnTo>
                      <a:pt x="229" y="49"/>
                    </a:lnTo>
                    <a:lnTo>
                      <a:pt x="378" y="14"/>
                    </a:lnTo>
                    <a:lnTo>
                      <a:pt x="18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69" name="Freeform 165">
                <a:extLst>
                  <a:ext uri="{FF2B5EF4-FFF2-40B4-BE49-F238E27FC236}">
                    <a16:creationId xmlns:a16="http://schemas.microsoft.com/office/drawing/2014/main" id="{F1E4CEF5-3D25-C5DE-3BA8-8D6DA16D7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174"/>
                <a:ext cx="112" cy="67"/>
              </a:xfrm>
              <a:custGeom>
                <a:avLst/>
                <a:gdLst>
                  <a:gd name="T0" fmla="*/ 0 w 448"/>
                  <a:gd name="T1" fmla="*/ 0 h 268"/>
                  <a:gd name="T2" fmla="*/ 0 w 448"/>
                  <a:gd name="T3" fmla="*/ 0 h 268"/>
                  <a:gd name="T4" fmla="*/ 0 w 448"/>
                  <a:gd name="T5" fmla="*/ 0 h 268"/>
                  <a:gd name="T6" fmla="*/ 0 w 448"/>
                  <a:gd name="T7" fmla="*/ 0 h 268"/>
                  <a:gd name="T8" fmla="*/ 0 w 448"/>
                  <a:gd name="T9" fmla="*/ 0 h 268"/>
                  <a:gd name="T10" fmla="*/ 0 w 448"/>
                  <a:gd name="T11" fmla="*/ 0 h 268"/>
                  <a:gd name="T12" fmla="*/ 0 w 448"/>
                  <a:gd name="T13" fmla="*/ 0 h 268"/>
                  <a:gd name="T14" fmla="*/ 0 w 448"/>
                  <a:gd name="T15" fmla="*/ 0 h 268"/>
                  <a:gd name="T16" fmla="*/ 0 w 448"/>
                  <a:gd name="T17" fmla="*/ 0 h 268"/>
                  <a:gd name="T18" fmla="*/ 0 w 448"/>
                  <a:gd name="T19" fmla="*/ 0 h 268"/>
                  <a:gd name="T20" fmla="*/ 0 w 448"/>
                  <a:gd name="T21" fmla="*/ 0 h 268"/>
                  <a:gd name="T22" fmla="*/ 0 w 448"/>
                  <a:gd name="T23" fmla="*/ 0 h 268"/>
                  <a:gd name="T24" fmla="*/ 0 w 448"/>
                  <a:gd name="T25" fmla="*/ 0 h 268"/>
                  <a:gd name="T26" fmla="*/ 0 w 448"/>
                  <a:gd name="T27" fmla="*/ 0 h 268"/>
                  <a:gd name="T28" fmla="*/ 0 w 448"/>
                  <a:gd name="T29" fmla="*/ 0 h 268"/>
                  <a:gd name="T30" fmla="*/ 0 w 448"/>
                  <a:gd name="T31" fmla="*/ 0 h 268"/>
                  <a:gd name="T32" fmla="*/ 0 w 448"/>
                  <a:gd name="T33" fmla="*/ 0 h 268"/>
                  <a:gd name="T34" fmla="*/ 0 w 448"/>
                  <a:gd name="T35" fmla="*/ 0 h 268"/>
                  <a:gd name="T36" fmla="*/ 0 w 448"/>
                  <a:gd name="T37" fmla="*/ 0 h 2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8"/>
                  <a:gd name="T58" fmla="*/ 0 h 268"/>
                  <a:gd name="T59" fmla="*/ 448 w 448"/>
                  <a:gd name="T60" fmla="*/ 268 h 2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8" h="268">
                    <a:moveTo>
                      <a:pt x="224" y="110"/>
                    </a:moveTo>
                    <a:lnTo>
                      <a:pt x="136" y="101"/>
                    </a:lnTo>
                    <a:lnTo>
                      <a:pt x="180" y="158"/>
                    </a:lnTo>
                    <a:lnTo>
                      <a:pt x="62" y="167"/>
                    </a:lnTo>
                    <a:lnTo>
                      <a:pt x="0" y="162"/>
                    </a:lnTo>
                    <a:lnTo>
                      <a:pt x="78" y="198"/>
                    </a:lnTo>
                    <a:lnTo>
                      <a:pt x="18" y="219"/>
                    </a:lnTo>
                    <a:lnTo>
                      <a:pt x="87" y="242"/>
                    </a:lnTo>
                    <a:lnTo>
                      <a:pt x="255" y="189"/>
                    </a:lnTo>
                    <a:lnTo>
                      <a:pt x="228" y="228"/>
                    </a:lnTo>
                    <a:lnTo>
                      <a:pt x="333" y="207"/>
                    </a:lnTo>
                    <a:lnTo>
                      <a:pt x="448" y="268"/>
                    </a:lnTo>
                    <a:lnTo>
                      <a:pt x="396" y="194"/>
                    </a:lnTo>
                    <a:lnTo>
                      <a:pt x="273" y="153"/>
                    </a:lnTo>
                    <a:lnTo>
                      <a:pt x="333" y="141"/>
                    </a:lnTo>
                    <a:lnTo>
                      <a:pt x="255" y="44"/>
                    </a:lnTo>
                    <a:lnTo>
                      <a:pt x="105" y="0"/>
                    </a:lnTo>
                    <a:lnTo>
                      <a:pt x="224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0" name="Freeform 166">
                <a:extLst>
                  <a:ext uri="{FF2B5EF4-FFF2-40B4-BE49-F238E27FC236}">
                    <a16:creationId xmlns:a16="http://schemas.microsoft.com/office/drawing/2014/main" id="{2122A3DA-8D60-7803-B0C4-4824D022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3097"/>
                <a:ext cx="86" cy="74"/>
              </a:xfrm>
              <a:custGeom>
                <a:avLst/>
                <a:gdLst>
                  <a:gd name="T0" fmla="*/ 0 w 343"/>
                  <a:gd name="T1" fmla="*/ 0 h 294"/>
                  <a:gd name="T2" fmla="*/ 0 w 343"/>
                  <a:gd name="T3" fmla="*/ 0 h 294"/>
                  <a:gd name="T4" fmla="*/ 0 w 343"/>
                  <a:gd name="T5" fmla="*/ 0 h 294"/>
                  <a:gd name="T6" fmla="*/ 0 w 343"/>
                  <a:gd name="T7" fmla="*/ 0 h 294"/>
                  <a:gd name="T8" fmla="*/ 0 w 343"/>
                  <a:gd name="T9" fmla="*/ 0 h 294"/>
                  <a:gd name="T10" fmla="*/ 0 w 343"/>
                  <a:gd name="T11" fmla="*/ 0 h 294"/>
                  <a:gd name="T12" fmla="*/ 0 w 343"/>
                  <a:gd name="T13" fmla="*/ 0 h 294"/>
                  <a:gd name="T14" fmla="*/ 0 w 343"/>
                  <a:gd name="T15" fmla="*/ 0 h 294"/>
                  <a:gd name="T16" fmla="*/ 0 w 343"/>
                  <a:gd name="T17" fmla="*/ 0 h 294"/>
                  <a:gd name="T18" fmla="*/ 0 w 343"/>
                  <a:gd name="T19" fmla="*/ 0 h 294"/>
                  <a:gd name="T20" fmla="*/ 0 w 343"/>
                  <a:gd name="T21" fmla="*/ 0 h 294"/>
                  <a:gd name="T22" fmla="*/ 0 w 343"/>
                  <a:gd name="T23" fmla="*/ 0 h 294"/>
                  <a:gd name="T24" fmla="*/ 0 w 343"/>
                  <a:gd name="T25" fmla="*/ 0 h 294"/>
                  <a:gd name="T26" fmla="*/ 0 w 343"/>
                  <a:gd name="T27" fmla="*/ 0 h 294"/>
                  <a:gd name="T28" fmla="*/ 0 w 343"/>
                  <a:gd name="T29" fmla="*/ 0 h 294"/>
                  <a:gd name="T30" fmla="*/ 0 w 343"/>
                  <a:gd name="T31" fmla="*/ 0 h 294"/>
                  <a:gd name="T32" fmla="*/ 0 w 343"/>
                  <a:gd name="T33" fmla="*/ 0 h 294"/>
                  <a:gd name="T34" fmla="*/ 0 w 343"/>
                  <a:gd name="T35" fmla="*/ 0 h 29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3"/>
                  <a:gd name="T55" fmla="*/ 0 h 294"/>
                  <a:gd name="T56" fmla="*/ 343 w 343"/>
                  <a:gd name="T57" fmla="*/ 294 h 29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3" h="294">
                    <a:moveTo>
                      <a:pt x="75" y="0"/>
                    </a:moveTo>
                    <a:lnTo>
                      <a:pt x="26" y="50"/>
                    </a:lnTo>
                    <a:lnTo>
                      <a:pt x="0" y="83"/>
                    </a:lnTo>
                    <a:lnTo>
                      <a:pt x="22" y="198"/>
                    </a:lnTo>
                    <a:lnTo>
                      <a:pt x="114" y="246"/>
                    </a:lnTo>
                    <a:lnTo>
                      <a:pt x="189" y="246"/>
                    </a:lnTo>
                    <a:lnTo>
                      <a:pt x="251" y="294"/>
                    </a:lnTo>
                    <a:lnTo>
                      <a:pt x="343" y="255"/>
                    </a:lnTo>
                    <a:lnTo>
                      <a:pt x="330" y="127"/>
                    </a:lnTo>
                    <a:lnTo>
                      <a:pt x="286" y="228"/>
                    </a:lnTo>
                    <a:lnTo>
                      <a:pt x="177" y="157"/>
                    </a:lnTo>
                    <a:lnTo>
                      <a:pt x="154" y="28"/>
                    </a:lnTo>
                    <a:lnTo>
                      <a:pt x="118" y="81"/>
                    </a:lnTo>
                    <a:lnTo>
                      <a:pt x="120" y="173"/>
                    </a:lnTo>
                    <a:lnTo>
                      <a:pt x="61" y="142"/>
                    </a:lnTo>
                    <a:lnTo>
                      <a:pt x="49" y="6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1" name="Freeform 167">
                <a:extLst>
                  <a:ext uri="{FF2B5EF4-FFF2-40B4-BE49-F238E27FC236}">
                    <a16:creationId xmlns:a16="http://schemas.microsoft.com/office/drawing/2014/main" id="{9985800D-1950-2208-AF49-DAD25671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295"/>
                <a:ext cx="22" cy="29"/>
              </a:xfrm>
              <a:custGeom>
                <a:avLst/>
                <a:gdLst>
                  <a:gd name="T0" fmla="*/ 0 w 88"/>
                  <a:gd name="T1" fmla="*/ 0 h 115"/>
                  <a:gd name="T2" fmla="*/ 0 w 88"/>
                  <a:gd name="T3" fmla="*/ 0 h 115"/>
                  <a:gd name="T4" fmla="*/ 0 w 88"/>
                  <a:gd name="T5" fmla="*/ 0 h 115"/>
                  <a:gd name="T6" fmla="*/ 0 w 88"/>
                  <a:gd name="T7" fmla="*/ 0 h 115"/>
                  <a:gd name="T8" fmla="*/ 0 w 88"/>
                  <a:gd name="T9" fmla="*/ 0 h 115"/>
                  <a:gd name="T10" fmla="*/ 0 w 88"/>
                  <a:gd name="T11" fmla="*/ 0 h 115"/>
                  <a:gd name="T12" fmla="*/ 0 w 88"/>
                  <a:gd name="T13" fmla="*/ 0 h 115"/>
                  <a:gd name="T14" fmla="*/ 0 w 88"/>
                  <a:gd name="T15" fmla="*/ 0 h 115"/>
                  <a:gd name="T16" fmla="*/ 0 w 88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8"/>
                  <a:gd name="T28" fmla="*/ 0 h 115"/>
                  <a:gd name="T29" fmla="*/ 88 w 88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8" h="115">
                    <a:moveTo>
                      <a:pt x="88" y="0"/>
                    </a:moveTo>
                    <a:lnTo>
                      <a:pt x="18" y="26"/>
                    </a:lnTo>
                    <a:lnTo>
                      <a:pt x="0" y="64"/>
                    </a:lnTo>
                    <a:lnTo>
                      <a:pt x="19" y="108"/>
                    </a:lnTo>
                    <a:lnTo>
                      <a:pt x="75" y="115"/>
                    </a:lnTo>
                    <a:lnTo>
                      <a:pt x="31" y="73"/>
                    </a:lnTo>
                    <a:lnTo>
                      <a:pt x="87" y="4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2" name="Freeform 168">
                <a:extLst>
                  <a:ext uri="{FF2B5EF4-FFF2-40B4-BE49-F238E27FC236}">
                    <a16:creationId xmlns:a16="http://schemas.microsoft.com/office/drawing/2014/main" id="{81178355-7E24-FABC-E948-EA640C13C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114"/>
                <a:ext cx="87" cy="50"/>
              </a:xfrm>
              <a:custGeom>
                <a:avLst/>
                <a:gdLst>
                  <a:gd name="T0" fmla="*/ 0 w 347"/>
                  <a:gd name="T1" fmla="*/ 0 h 200"/>
                  <a:gd name="T2" fmla="*/ 0 w 347"/>
                  <a:gd name="T3" fmla="*/ 0 h 200"/>
                  <a:gd name="T4" fmla="*/ 0 w 347"/>
                  <a:gd name="T5" fmla="*/ 0 h 200"/>
                  <a:gd name="T6" fmla="*/ 0 w 347"/>
                  <a:gd name="T7" fmla="*/ 0 h 200"/>
                  <a:gd name="T8" fmla="*/ 0 w 347"/>
                  <a:gd name="T9" fmla="*/ 0 h 200"/>
                  <a:gd name="T10" fmla="*/ 0 w 347"/>
                  <a:gd name="T11" fmla="*/ 0 h 200"/>
                  <a:gd name="T12" fmla="*/ 0 w 347"/>
                  <a:gd name="T13" fmla="*/ 0 h 200"/>
                  <a:gd name="T14" fmla="*/ 0 w 347"/>
                  <a:gd name="T15" fmla="*/ 0 h 200"/>
                  <a:gd name="T16" fmla="*/ 0 w 347"/>
                  <a:gd name="T17" fmla="*/ 0 h 200"/>
                  <a:gd name="T18" fmla="*/ 0 w 347"/>
                  <a:gd name="T19" fmla="*/ 0 h 200"/>
                  <a:gd name="T20" fmla="*/ 0 w 347"/>
                  <a:gd name="T21" fmla="*/ 0 h 200"/>
                  <a:gd name="T22" fmla="*/ 0 w 347"/>
                  <a:gd name="T23" fmla="*/ 0 h 200"/>
                  <a:gd name="T24" fmla="*/ 0 w 347"/>
                  <a:gd name="T25" fmla="*/ 0 h 200"/>
                  <a:gd name="T26" fmla="*/ 0 w 347"/>
                  <a:gd name="T27" fmla="*/ 0 h 200"/>
                  <a:gd name="T28" fmla="*/ 0 w 347"/>
                  <a:gd name="T29" fmla="*/ 0 h 200"/>
                  <a:gd name="T30" fmla="*/ 0 w 347"/>
                  <a:gd name="T31" fmla="*/ 0 h 200"/>
                  <a:gd name="T32" fmla="*/ 0 w 347"/>
                  <a:gd name="T33" fmla="*/ 0 h 2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7"/>
                  <a:gd name="T52" fmla="*/ 0 h 200"/>
                  <a:gd name="T53" fmla="*/ 347 w 347"/>
                  <a:gd name="T54" fmla="*/ 200 h 20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7" h="200">
                    <a:moveTo>
                      <a:pt x="347" y="200"/>
                    </a:moveTo>
                    <a:lnTo>
                      <a:pt x="264" y="131"/>
                    </a:lnTo>
                    <a:lnTo>
                      <a:pt x="229" y="49"/>
                    </a:lnTo>
                    <a:lnTo>
                      <a:pt x="129" y="0"/>
                    </a:lnTo>
                    <a:lnTo>
                      <a:pt x="209" y="86"/>
                    </a:lnTo>
                    <a:lnTo>
                      <a:pt x="129" y="49"/>
                    </a:lnTo>
                    <a:lnTo>
                      <a:pt x="0" y="6"/>
                    </a:lnTo>
                    <a:lnTo>
                      <a:pt x="93" y="63"/>
                    </a:lnTo>
                    <a:lnTo>
                      <a:pt x="0" y="80"/>
                    </a:lnTo>
                    <a:lnTo>
                      <a:pt x="123" y="90"/>
                    </a:lnTo>
                    <a:lnTo>
                      <a:pt x="9" y="117"/>
                    </a:lnTo>
                    <a:lnTo>
                      <a:pt x="143" y="120"/>
                    </a:lnTo>
                    <a:lnTo>
                      <a:pt x="82" y="147"/>
                    </a:lnTo>
                    <a:lnTo>
                      <a:pt x="180" y="147"/>
                    </a:lnTo>
                    <a:lnTo>
                      <a:pt x="229" y="170"/>
                    </a:lnTo>
                    <a:lnTo>
                      <a:pt x="347" y="2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3" name="Freeform 169">
                <a:extLst>
                  <a:ext uri="{FF2B5EF4-FFF2-40B4-BE49-F238E27FC236}">
                    <a16:creationId xmlns:a16="http://schemas.microsoft.com/office/drawing/2014/main" id="{8224D91E-C8BE-430B-FE9D-52EC0F6FA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260"/>
                <a:ext cx="137" cy="184"/>
              </a:xfrm>
              <a:custGeom>
                <a:avLst/>
                <a:gdLst>
                  <a:gd name="T0" fmla="*/ 0 w 548"/>
                  <a:gd name="T1" fmla="*/ 0 h 734"/>
                  <a:gd name="T2" fmla="*/ 0 w 548"/>
                  <a:gd name="T3" fmla="*/ 0 h 734"/>
                  <a:gd name="T4" fmla="*/ 0 w 548"/>
                  <a:gd name="T5" fmla="*/ 0 h 734"/>
                  <a:gd name="T6" fmla="*/ 0 w 548"/>
                  <a:gd name="T7" fmla="*/ 0 h 734"/>
                  <a:gd name="T8" fmla="*/ 0 w 548"/>
                  <a:gd name="T9" fmla="*/ 0 h 734"/>
                  <a:gd name="T10" fmla="*/ 0 w 548"/>
                  <a:gd name="T11" fmla="*/ 0 h 734"/>
                  <a:gd name="T12" fmla="*/ 0 w 548"/>
                  <a:gd name="T13" fmla="*/ 0 h 734"/>
                  <a:gd name="T14" fmla="*/ 0 w 548"/>
                  <a:gd name="T15" fmla="*/ 0 h 734"/>
                  <a:gd name="T16" fmla="*/ 0 w 548"/>
                  <a:gd name="T17" fmla="*/ 0 h 734"/>
                  <a:gd name="T18" fmla="*/ 0 w 548"/>
                  <a:gd name="T19" fmla="*/ 0 h 734"/>
                  <a:gd name="T20" fmla="*/ 0 w 548"/>
                  <a:gd name="T21" fmla="*/ 0 h 734"/>
                  <a:gd name="T22" fmla="*/ 0 w 548"/>
                  <a:gd name="T23" fmla="*/ 0 h 734"/>
                  <a:gd name="T24" fmla="*/ 0 w 548"/>
                  <a:gd name="T25" fmla="*/ 0 h 734"/>
                  <a:gd name="T26" fmla="*/ 0 w 548"/>
                  <a:gd name="T27" fmla="*/ 0 h 734"/>
                  <a:gd name="T28" fmla="*/ 0 w 548"/>
                  <a:gd name="T29" fmla="*/ 0 h 734"/>
                  <a:gd name="T30" fmla="*/ 0 w 548"/>
                  <a:gd name="T31" fmla="*/ 0 h 734"/>
                  <a:gd name="T32" fmla="*/ 0 w 548"/>
                  <a:gd name="T33" fmla="*/ 0 h 734"/>
                  <a:gd name="T34" fmla="*/ 0 w 548"/>
                  <a:gd name="T35" fmla="*/ 0 h 734"/>
                  <a:gd name="T36" fmla="*/ 0 w 548"/>
                  <a:gd name="T37" fmla="*/ 0 h 734"/>
                  <a:gd name="T38" fmla="*/ 0 w 548"/>
                  <a:gd name="T39" fmla="*/ 0 h 734"/>
                  <a:gd name="T40" fmla="*/ 0 w 548"/>
                  <a:gd name="T41" fmla="*/ 0 h 734"/>
                  <a:gd name="T42" fmla="*/ 0 w 548"/>
                  <a:gd name="T43" fmla="*/ 0 h 734"/>
                  <a:gd name="T44" fmla="*/ 0 w 548"/>
                  <a:gd name="T45" fmla="*/ 0 h 734"/>
                  <a:gd name="T46" fmla="*/ 0 w 548"/>
                  <a:gd name="T47" fmla="*/ 0 h 7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48"/>
                  <a:gd name="T73" fmla="*/ 0 h 734"/>
                  <a:gd name="T74" fmla="*/ 548 w 548"/>
                  <a:gd name="T75" fmla="*/ 734 h 7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48" h="734">
                    <a:moveTo>
                      <a:pt x="334" y="105"/>
                    </a:moveTo>
                    <a:lnTo>
                      <a:pt x="199" y="139"/>
                    </a:lnTo>
                    <a:lnTo>
                      <a:pt x="244" y="95"/>
                    </a:lnTo>
                    <a:lnTo>
                      <a:pt x="136" y="122"/>
                    </a:lnTo>
                    <a:lnTo>
                      <a:pt x="170" y="86"/>
                    </a:lnTo>
                    <a:lnTo>
                      <a:pt x="70" y="92"/>
                    </a:lnTo>
                    <a:lnTo>
                      <a:pt x="0" y="61"/>
                    </a:lnTo>
                    <a:lnTo>
                      <a:pt x="99" y="32"/>
                    </a:lnTo>
                    <a:lnTo>
                      <a:pt x="83" y="68"/>
                    </a:lnTo>
                    <a:lnTo>
                      <a:pt x="156" y="19"/>
                    </a:lnTo>
                    <a:lnTo>
                      <a:pt x="221" y="43"/>
                    </a:lnTo>
                    <a:lnTo>
                      <a:pt x="274" y="0"/>
                    </a:lnTo>
                    <a:lnTo>
                      <a:pt x="313" y="48"/>
                    </a:lnTo>
                    <a:lnTo>
                      <a:pt x="377" y="100"/>
                    </a:lnTo>
                    <a:lnTo>
                      <a:pt x="363" y="205"/>
                    </a:lnTo>
                    <a:lnTo>
                      <a:pt x="454" y="313"/>
                    </a:lnTo>
                    <a:lnTo>
                      <a:pt x="440" y="366"/>
                    </a:lnTo>
                    <a:lnTo>
                      <a:pt x="548" y="652"/>
                    </a:lnTo>
                    <a:lnTo>
                      <a:pt x="518" y="734"/>
                    </a:lnTo>
                    <a:lnTo>
                      <a:pt x="436" y="460"/>
                    </a:lnTo>
                    <a:lnTo>
                      <a:pt x="387" y="279"/>
                    </a:lnTo>
                    <a:lnTo>
                      <a:pt x="330" y="209"/>
                    </a:lnTo>
                    <a:lnTo>
                      <a:pt x="334" y="1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4" name="Freeform 170">
                <a:extLst>
                  <a:ext uri="{FF2B5EF4-FFF2-40B4-BE49-F238E27FC236}">
                    <a16:creationId xmlns:a16="http://schemas.microsoft.com/office/drawing/2014/main" id="{8C1E721D-0DBC-A555-34A6-4DCF53294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3151"/>
                <a:ext cx="102" cy="29"/>
              </a:xfrm>
              <a:custGeom>
                <a:avLst/>
                <a:gdLst>
                  <a:gd name="T0" fmla="*/ 0 w 404"/>
                  <a:gd name="T1" fmla="*/ 0 h 112"/>
                  <a:gd name="T2" fmla="*/ 0 w 404"/>
                  <a:gd name="T3" fmla="*/ 0 h 112"/>
                  <a:gd name="T4" fmla="*/ 0 w 404"/>
                  <a:gd name="T5" fmla="*/ 0 h 112"/>
                  <a:gd name="T6" fmla="*/ 0 w 404"/>
                  <a:gd name="T7" fmla="*/ 0 h 112"/>
                  <a:gd name="T8" fmla="*/ 0 w 404"/>
                  <a:gd name="T9" fmla="*/ 0 h 112"/>
                  <a:gd name="T10" fmla="*/ 0 w 404"/>
                  <a:gd name="T11" fmla="*/ 0 h 112"/>
                  <a:gd name="T12" fmla="*/ 0 w 404"/>
                  <a:gd name="T13" fmla="*/ 0 h 112"/>
                  <a:gd name="T14" fmla="*/ 0 w 404"/>
                  <a:gd name="T15" fmla="*/ 0 h 112"/>
                  <a:gd name="T16" fmla="*/ 0 w 404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4"/>
                  <a:gd name="T28" fmla="*/ 0 h 112"/>
                  <a:gd name="T29" fmla="*/ 404 w 404"/>
                  <a:gd name="T30" fmla="*/ 112 h 1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4" h="112">
                    <a:moveTo>
                      <a:pt x="82" y="0"/>
                    </a:moveTo>
                    <a:lnTo>
                      <a:pt x="186" y="3"/>
                    </a:lnTo>
                    <a:lnTo>
                      <a:pt x="404" y="112"/>
                    </a:lnTo>
                    <a:lnTo>
                      <a:pt x="190" y="34"/>
                    </a:lnTo>
                    <a:lnTo>
                      <a:pt x="73" y="30"/>
                    </a:lnTo>
                    <a:lnTo>
                      <a:pt x="116" y="107"/>
                    </a:lnTo>
                    <a:lnTo>
                      <a:pt x="0" y="17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5" name="Freeform 171">
                <a:extLst>
                  <a:ext uri="{FF2B5EF4-FFF2-40B4-BE49-F238E27FC236}">
                    <a16:creationId xmlns:a16="http://schemas.microsoft.com/office/drawing/2014/main" id="{0870BF84-9A8C-EC53-13DB-918675A44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156"/>
                <a:ext cx="91" cy="42"/>
              </a:xfrm>
              <a:custGeom>
                <a:avLst/>
                <a:gdLst>
                  <a:gd name="T0" fmla="*/ 0 w 367"/>
                  <a:gd name="T1" fmla="*/ 0 h 167"/>
                  <a:gd name="T2" fmla="*/ 0 w 367"/>
                  <a:gd name="T3" fmla="*/ 0 h 167"/>
                  <a:gd name="T4" fmla="*/ 0 w 367"/>
                  <a:gd name="T5" fmla="*/ 0 h 167"/>
                  <a:gd name="T6" fmla="*/ 0 w 367"/>
                  <a:gd name="T7" fmla="*/ 0 h 167"/>
                  <a:gd name="T8" fmla="*/ 0 w 367"/>
                  <a:gd name="T9" fmla="*/ 0 h 167"/>
                  <a:gd name="T10" fmla="*/ 0 w 367"/>
                  <a:gd name="T11" fmla="*/ 0 h 167"/>
                  <a:gd name="T12" fmla="*/ 0 w 367"/>
                  <a:gd name="T13" fmla="*/ 0 h 167"/>
                  <a:gd name="T14" fmla="*/ 0 w 367"/>
                  <a:gd name="T15" fmla="*/ 0 h 167"/>
                  <a:gd name="T16" fmla="*/ 0 w 367"/>
                  <a:gd name="T17" fmla="*/ 0 h 167"/>
                  <a:gd name="T18" fmla="*/ 0 w 367"/>
                  <a:gd name="T19" fmla="*/ 0 h 167"/>
                  <a:gd name="T20" fmla="*/ 0 w 367"/>
                  <a:gd name="T21" fmla="*/ 0 h 167"/>
                  <a:gd name="T22" fmla="*/ 0 w 367"/>
                  <a:gd name="T23" fmla="*/ 0 h 167"/>
                  <a:gd name="T24" fmla="*/ 0 w 367"/>
                  <a:gd name="T25" fmla="*/ 0 h 167"/>
                  <a:gd name="T26" fmla="*/ 0 w 367"/>
                  <a:gd name="T27" fmla="*/ 0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7"/>
                  <a:gd name="T43" fmla="*/ 0 h 167"/>
                  <a:gd name="T44" fmla="*/ 367 w 367"/>
                  <a:gd name="T45" fmla="*/ 167 h 16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7" h="167">
                    <a:moveTo>
                      <a:pt x="17" y="73"/>
                    </a:moveTo>
                    <a:lnTo>
                      <a:pt x="47" y="116"/>
                    </a:lnTo>
                    <a:lnTo>
                      <a:pt x="164" y="143"/>
                    </a:lnTo>
                    <a:lnTo>
                      <a:pt x="103" y="104"/>
                    </a:lnTo>
                    <a:lnTo>
                      <a:pt x="177" y="104"/>
                    </a:lnTo>
                    <a:lnTo>
                      <a:pt x="301" y="167"/>
                    </a:lnTo>
                    <a:lnTo>
                      <a:pt x="281" y="130"/>
                    </a:lnTo>
                    <a:lnTo>
                      <a:pt x="367" y="147"/>
                    </a:lnTo>
                    <a:lnTo>
                      <a:pt x="250" y="93"/>
                    </a:lnTo>
                    <a:lnTo>
                      <a:pt x="113" y="57"/>
                    </a:lnTo>
                    <a:lnTo>
                      <a:pt x="0" y="0"/>
                    </a:lnTo>
                    <a:lnTo>
                      <a:pt x="87" y="69"/>
                    </a:lnTo>
                    <a:lnTo>
                      <a:pt x="17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6" name="Freeform 172">
                <a:extLst>
                  <a:ext uri="{FF2B5EF4-FFF2-40B4-BE49-F238E27FC236}">
                    <a16:creationId xmlns:a16="http://schemas.microsoft.com/office/drawing/2014/main" id="{C9075EC5-36BE-D856-2D34-2D4F5FF0E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3145"/>
                <a:ext cx="120" cy="173"/>
              </a:xfrm>
              <a:custGeom>
                <a:avLst/>
                <a:gdLst>
                  <a:gd name="T0" fmla="*/ 0 w 480"/>
                  <a:gd name="T1" fmla="*/ 0 h 692"/>
                  <a:gd name="T2" fmla="*/ 0 w 480"/>
                  <a:gd name="T3" fmla="*/ 0 h 692"/>
                  <a:gd name="T4" fmla="*/ 0 w 480"/>
                  <a:gd name="T5" fmla="*/ 0 h 692"/>
                  <a:gd name="T6" fmla="*/ 0 w 480"/>
                  <a:gd name="T7" fmla="*/ 0 h 692"/>
                  <a:gd name="T8" fmla="*/ 0 w 480"/>
                  <a:gd name="T9" fmla="*/ 0 h 692"/>
                  <a:gd name="T10" fmla="*/ 0 w 480"/>
                  <a:gd name="T11" fmla="*/ 0 h 692"/>
                  <a:gd name="T12" fmla="*/ 0 w 480"/>
                  <a:gd name="T13" fmla="*/ 0 h 692"/>
                  <a:gd name="T14" fmla="*/ 0 w 480"/>
                  <a:gd name="T15" fmla="*/ 0 h 692"/>
                  <a:gd name="T16" fmla="*/ 0 w 480"/>
                  <a:gd name="T17" fmla="*/ 0 h 692"/>
                  <a:gd name="T18" fmla="*/ 0 w 480"/>
                  <a:gd name="T19" fmla="*/ 0 h 692"/>
                  <a:gd name="T20" fmla="*/ 0 w 480"/>
                  <a:gd name="T21" fmla="*/ 0 h 692"/>
                  <a:gd name="T22" fmla="*/ 0 w 480"/>
                  <a:gd name="T23" fmla="*/ 0 h 692"/>
                  <a:gd name="T24" fmla="*/ 0 w 480"/>
                  <a:gd name="T25" fmla="*/ 0 h 692"/>
                  <a:gd name="T26" fmla="*/ 0 w 480"/>
                  <a:gd name="T27" fmla="*/ 0 h 692"/>
                  <a:gd name="T28" fmla="*/ 0 w 480"/>
                  <a:gd name="T29" fmla="*/ 0 h 692"/>
                  <a:gd name="T30" fmla="*/ 0 w 480"/>
                  <a:gd name="T31" fmla="*/ 0 h 692"/>
                  <a:gd name="T32" fmla="*/ 0 w 480"/>
                  <a:gd name="T33" fmla="*/ 0 h 692"/>
                  <a:gd name="T34" fmla="*/ 0 w 480"/>
                  <a:gd name="T35" fmla="*/ 0 h 692"/>
                  <a:gd name="T36" fmla="*/ 0 w 480"/>
                  <a:gd name="T37" fmla="*/ 0 h 692"/>
                  <a:gd name="T38" fmla="*/ 0 w 480"/>
                  <a:gd name="T39" fmla="*/ 0 h 692"/>
                  <a:gd name="T40" fmla="*/ 0 w 480"/>
                  <a:gd name="T41" fmla="*/ 0 h 692"/>
                  <a:gd name="T42" fmla="*/ 0 w 480"/>
                  <a:gd name="T43" fmla="*/ 0 h 692"/>
                  <a:gd name="T44" fmla="*/ 0 w 480"/>
                  <a:gd name="T45" fmla="*/ 0 h 692"/>
                  <a:gd name="T46" fmla="*/ 0 w 480"/>
                  <a:gd name="T47" fmla="*/ 0 h 692"/>
                  <a:gd name="T48" fmla="*/ 0 w 480"/>
                  <a:gd name="T49" fmla="*/ 0 h 692"/>
                  <a:gd name="T50" fmla="*/ 0 w 480"/>
                  <a:gd name="T51" fmla="*/ 0 h 692"/>
                  <a:gd name="T52" fmla="*/ 0 w 480"/>
                  <a:gd name="T53" fmla="*/ 0 h 692"/>
                  <a:gd name="T54" fmla="*/ 0 w 480"/>
                  <a:gd name="T55" fmla="*/ 0 h 692"/>
                  <a:gd name="T56" fmla="*/ 0 w 480"/>
                  <a:gd name="T57" fmla="*/ 0 h 692"/>
                  <a:gd name="T58" fmla="*/ 0 w 480"/>
                  <a:gd name="T59" fmla="*/ 0 h 692"/>
                  <a:gd name="T60" fmla="*/ 0 w 480"/>
                  <a:gd name="T61" fmla="*/ 0 h 692"/>
                  <a:gd name="T62" fmla="*/ 0 w 480"/>
                  <a:gd name="T63" fmla="*/ 0 h 692"/>
                  <a:gd name="T64" fmla="*/ 0 w 480"/>
                  <a:gd name="T65" fmla="*/ 0 h 692"/>
                  <a:gd name="T66" fmla="*/ 0 w 480"/>
                  <a:gd name="T67" fmla="*/ 0 h 692"/>
                  <a:gd name="T68" fmla="*/ 0 w 480"/>
                  <a:gd name="T69" fmla="*/ 0 h 692"/>
                  <a:gd name="T70" fmla="*/ 0 w 480"/>
                  <a:gd name="T71" fmla="*/ 0 h 692"/>
                  <a:gd name="T72" fmla="*/ 0 w 480"/>
                  <a:gd name="T73" fmla="*/ 0 h 692"/>
                  <a:gd name="T74" fmla="*/ 0 w 480"/>
                  <a:gd name="T75" fmla="*/ 0 h 692"/>
                  <a:gd name="T76" fmla="*/ 0 w 480"/>
                  <a:gd name="T77" fmla="*/ 0 h 6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80"/>
                  <a:gd name="T118" fmla="*/ 0 h 692"/>
                  <a:gd name="T119" fmla="*/ 480 w 480"/>
                  <a:gd name="T120" fmla="*/ 692 h 6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80" h="692">
                    <a:moveTo>
                      <a:pt x="277" y="108"/>
                    </a:moveTo>
                    <a:lnTo>
                      <a:pt x="211" y="37"/>
                    </a:lnTo>
                    <a:lnTo>
                      <a:pt x="103" y="0"/>
                    </a:lnTo>
                    <a:lnTo>
                      <a:pt x="205" y="78"/>
                    </a:lnTo>
                    <a:lnTo>
                      <a:pt x="123" y="61"/>
                    </a:lnTo>
                    <a:lnTo>
                      <a:pt x="164" y="117"/>
                    </a:lnTo>
                    <a:lnTo>
                      <a:pt x="43" y="115"/>
                    </a:lnTo>
                    <a:lnTo>
                      <a:pt x="113" y="158"/>
                    </a:lnTo>
                    <a:lnTo>
                      <a:pt x="0" y="172"/>
                    </a:lnTo>
                    <a:lnTo>
                      <a:pt x="121" y="208"/>
                    </a:lnTo>
                    <a:lnTo>
                      <a:pt x="84" y="228"/>
                    </a:lnTo>
                    <a:lnTo>
                      <a:pt x="166" y="245"/>
                    </a:lnTo>
                    <a:lnTo>
                      <a:pt x="250" y="241"/>
                    </a:lnTo>
                    <a:lnTo>
                      <a:pt x="182" y="272"/>
                    </a:lnTo>
                    <a:lnTo>
                      <a:pt x="274" y="305"/>
                    </a:lnTo>
                    <a:lnTo>
                      <a:pt x="154" y="325"/>
                    </a:lnTo>
                    <a:lnTo>
                      <a:pt x="270" y="345"/>
                    </a:lnTo>
                    <a:lnTo>
                      <a:pt x="197" y="377"/>
                    </a:lnTo>
                    <a:lnTo>
                      <a:pt x="131" y="358"/>
                    </a:lnTo>
                    <a:lnTo>
                      <a:pt x="175" y="400"/>
                    </a:lnTo>
                    <a:lnTo>
                      <a:pt x="122" y="428"/>
                    </a:lnTo>
                    <a:lnTo>
                      <a:pt x="265" y="425"/>
                    </a:lnTo>
                    <a:lnTo>
                      <a:pt x="387" y="472"/>
                    </a:lnTo>
                    <a:lnTo>
                      <a:pt x="415" y="521"/>
                    </a:lnTo>
                    <a:lnTo>
                      <a:pt x="480" y="692"/>
                    </a:lnTo>
                    <a:lnTo>
                      <a:pt x="406" y="406"/>
                    </a:lnTo>
                    <a:lnTo>
                      <a:pt x="395" y="442"/>
                    </a:lnTo>
                    <a:lnTo>
                      <a:pt x="317" y="335"/>
                    </a:lnTo>
                    <a:lnTo>
                      <a:pt x="316" y="278"/>
                    </a:lnTo>
                    <a:lnTo>
                      <a:pt x="264" y="205"/>
                    </a:lnTo>
                    <a:lnTo>
                      <a:pt x="166" y="158"/>
                    </a:lnTo>
                    <a:lnTo>
                      <a:pt x="234" y="162"/>
                    </a:lnTo>
                    <a:lnTo>
                      <a:pt x="205" y="104"/>
                    </a:lnTo>
                    <a:lnTo>
                      <a:pt x="250" y="117"/>
                    </a:lnTo>
                    <a:lnTo>
                      <a:pt x="352" y="241"/>
                    </a:lnTo>
                    <a:lnTo>
                      <a:pt x="338" y="127"/>
                    </a:lnTo>
                    <a:lnTo>
                      <a:pt x="248" y="0"/>
                    </a:lnTo>
                    <a:lnTo>
                      <a:pt x="277" y="1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7" name="Freeform 173">
                <a:extLst>
                  <a:ext uri="{FF2B5EF4-FFF2-40B4-BE49-F238E27FC236}">
                    <a16:creationId xmlns:a16="http://schemas.microsoft.com/office/drawing/2014/main" id="{469DBFDA-88FC-1C1E-FDD9-92750188F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3302"/>
                <a:ext cx="33" cy="42"/>
              </a:xfrm>
              <a:custGeom>
                <a:avLst/>
                <a:gdLst>
                  <a:gd name="T0" fmla="*/ 0 w 131"/>
                  <a:gd name="T1" fmla="*/ 0 h 166"/>
                  <a:gd name="T2" fmla="*/ 0 w 131"/>
                  <a:gd name="T3" fmla="*/ 0 h 166"/>
                  <a:gd name="T4" fmla="*/ 0 w 131"/>
                  <a:gd name="T5" fmla="*/ 0 h 166"/>
                  <a:gd name="T6" fmla="*/ 0 w 131"/>
                  <a:gd name="T7" fmla="*/ 0 h 166"/>
                  <a:gd name="T8" fmla="*/ 0 w 131"/>
                  <a:gd name="T9" fmla="*/ 0 h 166"/>
                  <a:gd name="T10" fmla="*/ 0 w 131"/>
                  <a:gd name="T11" fmla="*/ 0 h 166"/>
                  <a:gd name="T12" fmla="*/ 0 w 131"/>
                  <a:gd name="T13" fmla="*/ 0 h 166"/>
                  <a:gd name="T14" fmla="*/ 0 w 131"/>
                  <a:gd name="T15" fmla="*/ 0 h 166"/>
                  <a:gd name="T16" fmla="*/ 0 w 131"/>
                  <a:gd name="T17" fmla="*/ 0 h 166"/>
                  <a:gd name="T18" fmla="*/ 0 w 131"/>
                  <a:gd name="T19" fmla="*/ 0 h 166"/>
                  <a:gd name="T20" fmla="*/ 0 w 131"/>
                  <a:gd name="T21" fmla="*/ 0 h 166"/>
                  <a:gd name="T22" fmla="*/ 0 w 131"/>
                  <a:gd name="T23" fmla="*/ 0 h 166"/>
                  <a:gd name="T24" fmla="*/ 0 w 131"/>
                  <a:gd name="T25" fmla="*/ 0 h 166"/>
                  <a:gd name="T26" fmla="*/ 0 w 131"/>
                  <a:gd name="T27" fmla="*/ 0 h 166"/>
                  <a:gd name="T28" fmla="*/ 0 w 131"/>
                  <a:gd name="T29" fmla="*/ 0 h 166"/>
                  <a:gd name="T30" fmla="*/ 0 w 131"/>
                  <a:gd name="T31" fmla="*/ 0 h 1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1"/>
                  <a:gd name="T49" fmla="*/ 0 h 166"/>
                  <a:gd name="T50" fmla="*/ 131 w 131"/>
                  <a:gd name="T51" fmla="*/ 166 h 16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1" h="166">
                    <a:moveTo>
                      <a:pt x="86" y="0"/>
                    </a:moveTo>
                    <a:lnTo>
                      <a:pt x="17" y="29"/>
                    </a:lnTo>
                    <a:lnTo>
                      <a:pt x="0" y="59"/>
                    </a:lnTo>
                    <a:lnTo>
                      <a:pt x="13" y="99"/>
                    </a:lnTo>
                    <a:lnTo>
                      <a:pt x="36" y="122"/>
                    </a:lnTo>
                    <a:lnTo>
                      <a:pt x="27" y="69"/>
                    </a:lnTo>
                    <a:lnTo>
                      <a:pt x="52" y="57"/>
                    </a:lnTo>
                    <a:lnTo>
                      <a:pt x="51" y="101"/>
                    </a:lnTo>
                    <a:lnTo>
                      <a:pt x="64" y="144"/>
                    </a:lnTo>
                    <a:lnTo>
                      <a:pt x="107" y="166"/>
                    </a:lnTo>
                    <a:lnTo>
                      <a:pt x="131" y="136"/>
                    </a:lnTo>
                    <a:lnTo>
                      <a:pt x="88" y="126"/>
                    </a:lnTo>
                    <a:lnTo>
                      <a:pt x="72" y="70"/>
                    </a:lnTo>
                    <a:lnTo>
                      <a:pt x="111" y="64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8" name="Freeform 174">
                <a:extLst>
                  <a:ext uri="{FF2B5EF4-FFF2-40B4-BE49-F238E27FC236}">
                    <a16:creationId xmlns:a16="http://schemas.microsoft.com/office/drawing/2014/main" id="{BA1B30EF-BF5A-F478-B2AA-1EDE535D8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194"/>
                <a:ext cx="55" cy="80"/>
              </a:xfrm>
              <a:custGeom>
                <a:avLst/>
                <a:gdLst>
                  <a:gd name="T0" fmla="*/ 0 w 219"/>
                  <a:gd name="T1" fmla="*/ 0 h 319"/>
                  <a:gd name="T2" fmla="*/ 0 w 219"/>
                  <a:gd name="T3" fmla="*/ 0 h 319"/>
                  <a:gd name="T4" fmla="*/ 0 w 219"/>
                  <a:gd name="T5" fmla="*/ 0 h 319"/>
                  <a:gd name="T6" fmla="*/ 0 w 219"/>
                  <a:gd name="T7" fmla="*/ 0 h 319"/>
                  <a:gd name="T8" fmla="*/ 0 w 219"/>
                  <a:gd name="T9" fmla="*/ 0 h 319"/>
                  <a:gd name="T10" fmla="*/ 0 w 219"/>
                  <a:gd name="T11" fmla="*/ 0 h 319"/>
                  <a:gd name="T12" fmla="*/ 0 w 219"/>
                  <a:gd name="T13" fmla="*/ 0 h 319"/>
                  <a:gd name="T14" fmla="*/ 0 w 219"/>
                  <a:gd name="T15" fmla="*/ 0 h 319"/>
                  <a:gd name="T16" fmla="*/ 0 w 219"/>
                  <a:gd name="T17" fmla="*/ 0 h 319"/>
                  <a:gd name="T18" fmla="*/ 0 w 219"/>
                  <a:gd name="T19" fmla="*/ 0 h 319"/>
                  <a:gd name="T20" fmla="*/ 0 w 219"/>
                  <a:gd name="T21" fmla="*/ 0 h 319"/>
                  <a:gd name="T22" fmla="*/ 0 w 219"/>
                  <a:gd name="T23" fmla="*/ 0 h 319"/>
                  <a:gd name="T24" fmla="*/ 0 w 219"/>
                  <a:gd name="T25" fmla="*/ 0 h 319"/>
                  <a:gd name="T26" fmla="*/ 0 w 219"/>
                  <a:gd name="T27" fmla="*/ 0 h 319"/>
                  <a:gd name="T28" fmla="*/ 0 w 219"/>
                  <a:gd name="T29" fmla="*/ 0 h 319"/>
                  <a:gd name="T30" fmla="*/ 0 w 219"/>
                  <a:gd name="T31" fmla="*/ 0 h 319"/>
                  <a:gd name="T32" fmla="*/ 0 w 219"/>
                  <a:gd name="T33" fmla="*/ 0 h 319"/>
                  <a:gd name="T34" fmla="*/ 0 w 219"/>
                  <a:gd name="T35" fmla="*/ 0 h 319"/>
                  <a:gd name="T36" fmla="*/ 0 w 219"/>
                  <a:gd name="T37" fmla="*/ 0 h 319"/>
                  <a:gd name="T38" fmla="*/ 0 w 219"/>
                  <a:gd name="T39" fmla="*/ 0 h 3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9"/>
                  <a:gd name="T61" fmla="*/ 0 h 319"/>
                  <a:gd name="T62" fmla="*/ 219 w 219"/>
                  <a:gd name="T63" fmla="*/ 319 h 3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9" h="319">
                    <a:moveTo>
                      <a:pt x="152" y="107"/>
                    </a:moveTo>
                    <a:lnTo>
                      <a:pt x="128" y="0"/>
                    </a:lnTo>
                    <a:lnTo>
                      <a:pt x="117" y="73"/>
                    </a:lnTo>
                    <a:lnTo>
                      <a:pt x="87" y="38"/>
                    </a:lnTo>
                    <a:lnTo>
                      <a:pt x="9" y="5"/>
                    </a:lnTo>
                    <a:lnTo>
                      <a:pt x="90" y="79"/>
                    </a:lnTo>
                    <a:lnTo>
                      <a:pt x="0" y="57"/>
                    </a:lnTo>
                    <a:lnTo>
                      <a:pt x="63" y="97"/>
                    </a:lnTo>
                    <a:lnTo>
                      <a:pt x="9" y="104"/>
                    </a:lnTo>
                    <a:lnTo>
                      <a:pt x="48" y="119"/>
                    </a:lnTo>
                    <a:lnTo>
                      <a:pt x="114" y="137"/>
                    </a:lnTo>
                    <a:lnTo>
                      <a:pt x="75" y="158"/>
                    </a:lnTo>
                    <a:lnTo>
                      <a:pt x="145" y="167"/>
                    </a:lnTo>
                    <a:lnTo>
                      <a:pt x="185" y="220"/>
                    </a:lnTo>
                    <a:lnTo>
                      <a:pt x="134" y="211"/>
                    </a:lnTo>
                    <a:lnTo>
                      <a:pt x="195" y="247"/>
                    </a:lnTo>
                    <a:lnTo>
                      <a:pt x="219" y="319"/>
                    </a:lnTo>
                    <a:lnTo>
                      <a:pt x="207" y="205"/>
                    </a:lnTo>
                    <a:lnTo>
                      <a:pt x="152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79" name="Freeform 175">
                <a:extLst>
                  <a:ext uri="{FF2B5EF4-FFF2-40B4-BE49-F238E27FC236}">
                    <a16:creationId xmlns:a16="http://schemas.microsoft.com/office/drawing/2014/main" id="{6868E373-D498-F0F9-191A-3AC85E2D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3320"/>
                <a:ext cx="23" cy="16"/>
              </a:xfrm>
              <a:custGeom>
                <a:avLst/>
                <a:gdLst>
                  <a:gd name="T0" fmla="*/ 0 w 91"/>
                  <a:gd name="T1" fmla="*/ 0 h 63"/>
                  <a:gd name="T2" fmla="*/ 0 w 91"/>
                  <a:gd name="T3" fmla="*/ 0 h 63"/>
                  <a:gd name="T4" fmla="*/ 0 w 91"/>
                  <a:gd name="T5" fmla="*/ 0 h 63"/>
                  <a:gd name="T6" fmla="*/ 0 w 91"/>
                  <a:gd name="T7" fmla="*/ 0 h 63"/>
                  <a:gd name="T8" fmla="*/ 0 w 91"/>
                  <a:gd name="T9" fmla="*/ 0 h 63"/>
                  <a:gd name="T10" fmla="*/ 0 w 91"/>
                  <a:gd name="T11" fmla="*/ 0 h 63"/>
                  <a:gd name="T12" fmla="*/ 0 w 91"/>
                  <a:gd name="T13" fmla="*/ 0 h 63"/>
                  <a:gd name="T14" fmla="*/ 0 w 91"/>
                  <a:gd name="T15" fmla="*/ 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1"/>
                  <a:gd name="T25" fmla="*/ 0 h 63"/>
                  <a:gd name="T26" fmla="*/ 91 w 91"/>
                  <a:gd name="T27" fmla="*/ 63 h 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1" h="63">
                    <a:moveTo>
                      <a:pt x="19" y="58"/>
                    </a:moveTo>
                    <a:lnTo>
                      <a:pt x="55" y="63"/>
                    </a:lnTo>
                    <a:lnTo>
                      <a:pt x="91" y="29"/>
                    </a:lnTo>
                    <a:lnTo>
                      <a:pt x="75" y="0"/>
                    </a:lnTo>
                    <a:lnTo>
                      <a:pt x="41" y="40"/>
                    </a:lnTo>
                    <a:lnTo>
                      <a:pt x="0" y="28"/>
                    </a:lnTo>
                    <a:lnTo>
                      <a:pt x="19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0" name="Freeform 176">
                <a:extLst>
                  <a:ext uri="{FF2B5EF4-FFF2-40B4-BE49-F238E27FC236}">
                    <a16:creationId xmlns:a16="http://schemas.microsoft.com/office/drawing/2014/main" id="{5A40E034-AAA1-D130-E4AA-C6846ECB2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290"/>
                <a:ext cx="61" cy="154"/>
              </a:xfrm>
              <a:custGeom>
                <a:avLst/>
                <a:gdLst>
                  <a:gd name="T0" fmla="*/ 0 w 245"/>
                  <a:gd name="T1" fmla="*/ 0 h 617"/>
                  <a:gd name="T2" fmla="*/ 0 w 245"/>
                  <a:gd name="T3" fmla="*/ 0 h 617"/>
                  <a:gd name="T4" fmla="*/ 0 w 245"/>
                  <a:gd name="T5" fmla="*/ 0 h 617"/>
                  <a:gd name="T6" fmla="*/ 0 w 245"/>
                  <a:gd name="T7" fmla="*/ 0 h 617"/>
                  <a:gd name="T8" fmla="*/ 0 w 245"/>
                  <a:gd name="T9" fmla="*/ 0 h 617"/>
                  <a:gd name="T10" fmla="*/ 0 w 245"/>
                  <a:gd name="T11" fmla="*/ 0 h 617"/>
                  <a:gd name="T12" fmla="*/ 0 w 245"/>
                  <a:gd name="T13" fmla="*/ 0 h 617"/>
                  <a:gd name="T14" fmla="*/ 0 w 245"/>
                  <a:gd name="T15" fmla="*/ 0 h 617"/>
                  <a:gd name="T16" fmla="*/ 0 w 245"/>
                  <a:gd name="T17" fmla="*/ 0 h 617"/>
                  <a:gd name="T18" fmla="*/ 0 w 245"/>
                  <a:gd name="T19" fmla="*/ 0 h 617"/>
                  <a:gd name="T20" fmla="*/ 0 w 245"/>
                  <a:gd name="T21" fmla="*/ 0 h 617"/>
                  <a:gd name="T22" fmla="*/ 0 w 245"/>
                  <a:gd name="T23" fmla="*/ 0 h 617"/>
                  <a:gd name="T24" fmla="*/ 0 w 245"/>
                  <a:gd name="T25" fmla="*/ 0 h 617"/>
                  <a:gd name="T26" fmla="*/ 0 w 245"/>
                  <a:gd name="T27" fmla="*/ 0 h 617"/>
                  <a:gd name="T28" fmla="*/ 0 w 245"/>
                  <a:gd name="T29" fmla="*/ 0 h 617"/>
                  <a:gd name="T30" fmla="*/ 0 w 245"/>
                  <a:gd name="T31" fmla="*/ 0 h 617"/>
                  <a:gd name="T32" fmla="*/ 0 w 245"/>
                  <a:gd name="T33" fmla="*/ 0 h 617"/>
                  <a:gd name="T34" fmla="*/ 0 w 245"/>
                  <a:gd name="T35" fmla="*/ 0 h 6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5"/>
                  <a:gd name="T55" fmla="*/ 0 h 617"/>
                  <a:gd name="T56" fmla="*/ 245 w 245"/>
                  <a:gd name="T57" fmla="*/ 617 h 6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5" h="617">
                    <a:moveTo>
                      <a:pt x="4" y="0"/>
                    </a:moveTo>
                    <a:lnTo>
                      <a:pt x="0" y="63"/>
                    </a:lnTo>
                    <a:lnTo>
                      <a:pt x="28" y="86"/>
                    </a:lnTo>
                    <a:lnTo>
                      <a:pt x="56" y="151"/>
                    </a:lnTo>
                    <a:lnTo>
                      <a:pt x="67" y="248"/>
                    </a:lnTo>
                    <a:lnTo>
                      <a:pt x="94" y="268"/>
                    </a:lnTo>
                    <a:lnTo>
                      <a:pt x="133" y="402"/>
                    </a:lnTo>
                    <a:lnTo>
                      <a:pt x="122" y="438"/>
                    </a:lnTo>
                    <a:lnTo>
                      <a:pt x="155" y="459"/>
                    </a:lnTo>
                    <a:lnTo>
                      <a:pt x="245" y="617"/>
                    </a:lnTo>
                    <a:lnTo>
                      <a:pt x="233" y="544"/>
                    </a:lnTo>
                    <a:lnTo>
                      <a:pt x="196" y="473"/>
                    </a:lnTo>
                    <a:lnTo>
                      <a:pt x="152" y="392"/>
                    </a:lnTo>
                    <a:lnTo>
                      <a:pt x="118" y="248"/>
                    </a:lnTo>
                    <a:lnTo>
                      <a:pt x="85" y="199"/>
                    </a:lnTo>
                    <a:lnTo>
                      <a:pt x="72" y="12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1" name="Freeform 177">
                <a:extLst>
                  <a:ext uri="{FF2B5EF4-FFF2-40B4-BE49-F238E27FC236}">
                    <a16:creationId xmlns:a16="http://schemas.microsoft.com/office/drawing/2014/main" id="{F097E7CA-1358-83D5-7EA4-53F2BEDB8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286"/>
                <a:ext cx="57" cy="135"/>
              </a:xfrm>
              <a:custGeom>
                <a:avLst/>
                <a:gdLst>
                  <a:gd name="T0" fmla="*/ 0 w 229"/>
                  <a:gd name="T1" fmla="*/ 0 h 539"/>
                  <a:gd name="T2" fmla="*/ 0 w 229"/>
                  <a:gd name="T3" fmla="*/ 0 h 539"/>
                  <a:gd name="T4" fmla="*/ 0 w 229"/>
                  <a:gd name="T5" fmla="*/ 0 h 539"/>
                  <a:gd name="T6" fmla="*/ 0 w 229"/>
                  <a:gd name="T7" fmla="*/ 0 h 539"/>
                  <a:gd name="T8" fmla="*/ 0 w 229"/>
                  <a:gd name="T9" fmla="*/ 0 h 539"/>
                  <a:gd name="T10" fmla="*/ 0 w 229"/>
                  <a:gd name="T11" fmla="*/ 0 h 539"/>
                  <a:gd name="T12" fmla="*/ 0 w 229"/>
                  <a:gd name="T13" fmla="*/ 0 h 539"/>
                  <a:gd name="T14" fmla="*/ 0 w 229"/>
                  <a:gd name="T15" fmla="*/ 0 h 539"/>
                  <a:gd name="T16" fmla="*/ 0 w 229"/>
                  <a:gd name="T17" fmla="*/ 0 h 539"/>
                  <a:gd name="T18" fmla="*/ 0 w 229"/>
                  <a:gd name="T19" fmla="*/ 0 h 539"/>
                  <a:gd name="T20" fmla="*/ 0 w 229"/>
                  <a:gd name="T21" fmla="*/ 0 h 539"/>
                  <a:gd name="T22" fmla="*/ 0 w 229"/>
                  <a:gd name="T23" fmla="*/ 0 h 539"/>
                  <a:gd name="T24" fmla="*/ 0 w 229"/>
                  <a:gd name="T25" fmla="*/ 0 h 539"/>
                  <a:gd name="T26" fmla="*/ 0 w 229"/>
                  <a:gd name="T27" fmla="*/ 0 h 539"/>
                  <a:gd name="T28" fmla="*/ 0 w 229"/>
                  <a:gd name="T29" fmla="*/ 0 h 539"/>
                  <a:gd name="T30" fmla="*/ 0 w 229"/>
                  <a:gd name="T31" fmla="*/ 0 h 539"/>
                  <a:gd name="T32" fmla="*/ 0 w 229"/>
                  <a:gd name="T33" fmla="*/ 0 h 539"/>
                  <a:gd name="T34" fmla="*/ 0 w 229"/>
                  <a:gd name="T35" fmla="*/ 0 h 539"/>
                  <a:gd name="T36" fmla="*/ 0 w 229"/>
                  <a:gd name="T37" fmla="*/ 0 h 539"/>
                  <a:gd name="T38" fmla="*/ 0 w 229"/>
                  <a:gd name="T39" fmla="*/ 0 h 539"/>
                  <a:gd name="T40" fmla="*/ 0 w 229"/>
                  <a:gd name="T41" fmla="*/ 0 h 539"/>
                  <a:gd name="T42" fmla="*/ 0 w 229"/>
                  <a:gd name="T43" fmla="*/ 0 h 539"/>
                  <a:gd name="T44" fmla="*/ 0 w 229"/>
                  <a:gd name="T45" fmla="*/ 0 h 539"/>
                  <a:gd name="T46" fmla="*/ 0 w 229"/>
                  <a:gd name="T47" fmla="*/ 0 h 539"/>
                  <a:gd name="T48" fmla="*/ 0 w 229"/>
                  <a:gd name="T49" fmla="*/ 0 h 539"/>
                  <a:gd name="T50" fmla="*/ 0 w 229"/>
                  <a:gd name="T51" fmla="*/ 0 h 539"/>
                  <a:gd name="T52" fmla="*/ 0 w 229"/>
                  <a:gd name="T53" fmla="*/ 0 h 539"/>
                  <a:gd name="T54" fmla="*/ 0 w 229"/>
                  <a:gd name="T55" fmla="*/ 0 h 539"/>
                  <a:gd name="T56" fmla="*/ 0 w 229"/>
                  <a:gd name="T57" fmla="*/ 0 h 539"/>
                  <a:gd name="T58" fmla="*/ 0 w 229"/>
                  <a:gd name="T59" fmla="*/ 0 h 539"/>
                  <a:gd name="T60" fmla="*/ 0 w 229"/>
                  <a:gd name="T61" fmla="*/ 0 h 539"/>
                  <a:gd name="T62" fmla="*/ 0 w 229"/>
                  <a:gd name="T63" fmla="*/ 0 h 539"/>
                  <a:gd name="T64" fmla="*/ 0 w 229"/>
                  <a:gd name="T65" fmla="*/ 0 h 539"/>
                  <a:gd name="T66" fmla="*/ 0 w 229"/>
                  <a:gd name="T67" fmla="*/ 0 h 539"/>
                  <a:gd name="T68" fmla="*/ 0 w 229"/>
                  <a:gd name="T69" fmla="*/ 0 h 5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9"/>
                  <a:gd name="T106" fmla="*/ 0 h 539"/>
                  <a:gd name="T107" fmla="*/ 229 w 229"/>
                  <a:gd name="T108" fmla="*/ 539 h 5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9" h="539">
                    <a:moveTo>
                      <a:pt x="2" y="3"/>
                    </a:moveTo>
                    <a:lnTo>
                      <a:pt x="42" y="0"/>
                    </a:lnTo>
                    <a:lnTo>
                      <a:pt x="62" y="24"/>
                    </a:lnTo>
                    <a:lnTo>
                      <a:pt x="55" y="52"/>
                    </a:lnTo>
                    <a:lnTo>
                      <a:pt x="74" y="57"/>
                    </a:lnTo>
                    <a:lnTo>
                      <a:pt x="80" y="78"/>
                    </a:lnTo>
                    <a:lnTo>
                      <a:pt x="61" y="99"/>
                    </a:lnTo>
                    <a:lnTo>
                      <a:pt x="62" y="72"/>
                    </a:lnTo>
                    <a:lnTo>
                      <a:pt x="40" y="72"/>
                    </a:lnTo>
                    <a:lnTo>
                      <a:pt x="32" y="61"/>
                    </a:lnTo>
                    <a:lnTo>
                      <a:pt x="45" y="38"/>
                    </a:lnTo>
                    <a:lnTo>
                      <a:pt x="13" y="40"/>
                    </a:lnTo>
                    <a:lnTo>
                      <a:pt x="55" y="123"/>
                    </a:lnTo>
                    <a:lnTo>
                      <a:pt x="79" y="148"/>
                    </a:lnTo>
                    <a:lnTo>
                      <a:pt x="71" y="173"/>
                    </a:lnTo>
                    <a:lnTo>
                      <a:pt x="106" y="244"/>
                    </a:lnTo>
                    <a:lnTo>
                      <a:pt x="146" y="286"/>
                    </a:lnTo>
                    <a:lnTo>
                      <a:pt x="147" y="312"/>
                    </a:lnTo>
                    <a:lnTo>
                      <a:pt x="197" y="427"/>
                    </a:lnTo>
                    <a:lnTo>
                      <a:pt x="223" y="489"/>
                    </a:lnTo>
                    <a:lnTo>
                      <a:pt x="229" y="539"/>
                    </a:lnTo>
                    <a:lnTo>
                      <a:pt x="180" y="532"/>
                    </a:lnTo>
                    <a:lnTo>
                      <a:pt x="202" y="502"/>
                    </a:lnTo>
                    <a:lnTo>
                      <a:pt x="187" y="452"/>
                    </a:lnTo>
                    <a:lnTo>
                      <a:pt x="150" y="435"/>
                    </a:lnTo>
                    <a:lnTo>
                      <a:pt x="161" y="417"/>
                    </a:lnTo>
                    <a:lnTo>
                      <a:pt x="135" y="331"/>
                    </a:lnTo>
                    <a:lnTo>
                      <a:pt x="102" y="309"/>
                    </a:lnTo>
                    <a:lnTo>
                      <a:pt x="108" y="276"/>
                    </a:lnTo>
                    <a:lnTo>
                      <a:pt x="61" y="203"/>
                    </a:lnTo>
                    <a:lnTo>
                      <a:pt x="37" y="170"/>
                    </a:lnTo>
                    <a:lnTo>
                      <a:pt x="59" y="147"/>
                    </a:lnTo>
                    <a:lnTo>
                      <a:pt x="0" y="57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2" name="Freeform 178">
                <a:extLst>
                  <a:ext uri="{FF2B5EF4-FFF2-40B4-BE49-F238E27FC236}">
                    <a16:creationId xmlns:a16="http://schemas.microsoft.com/office/drawing/2014/main" id="{3E1705BD-819C-2533-70C0-90D38C5DE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3291"/>
                <a:ext cx="173" cy="151"/>
              </a:xfrm>
              <a:custGeom>
                <a:avLst/>
                <a:gdLst>
                  <a:gd name="T0" fmla="*/ 0 w 691"/>
                  <a:gd name="T1" fmla="*/ 0 h 608"/>
                  <a:gd name="T2" fmla="*/ 0 w 691"/>
                  <a:gd name="T3" fmla="*/ 0 h 608"/>
                  <a:gd name="T4" fmla="*/ 0 w 691"/>
                  <a:gd name="T5" fmla="*/ 0 h 608"/>
                  <a:gd name="T6" fmla="*/ 0 w 691"/>
                  <a:gd name="T7" fmla="*/ 0 h 608"/>
                  <a:gd name="T8" fmla="*/ 0 w 691"/>
                  <a:gd name="T9" fmla="*/ 0 h 608"/>
                  <a:gd name="T10" fmla="*/ 0 w 691"/>
                  <a:gd name="T11" fmla="*/ 0 h 608"/>
                  <a:gd name="T12" fmla="*/ 0 w 691"/>
                  <a:gd name="T13" fmla="*/ 0 h 608"/>
                  <a:gd name="T14" fmla="*/ 0 w 691"/>
                  <a:gd name="T15" fmla="*/ 0 h 608"/>
                  <a:gd name="T16" fmla="*/ 0 w 691"/>
                  <a:gd name="T17" fmla="*/ 0 h 608"/>
                  <a:gd name="T18" fmla="*/ 0 w 691"/>
                  <a:gd name="T19" fmla="*/ 0 h 608"/>
                  <a:gd name="T20" fmla="*/ 0 w 691"/>
                  <a:gd name="T21" fmla="*/ 0 h 608"/>
                  <a:gd name="T22" fmla="*/ 0 w 691"/>
                  <a:gd name="T23" fmla="*/ 0 h 608"/>
                  <a:gd name="T24" fmla="*/ 0 w 691"/>
                  <a:gd name="T25" fmla="*/ 0 h 608"/>
                  <a:gd name="T26" fmla="*/ 0 w 691"/>
                  <a:gd name="T27" fmla="*/ 0 h 608"/>
                  <a:gd name="T28" fmla="*/ 0 w 691"/>
                  <a:gd name="T29" fmla="*/ 0 h 608"/>
                  <a:gd name="T30" fmla="*/ 0 w 691"/>
                  <a:gd name="T31" fmla="*/ 0 h 608"/>
                  <a:gd name="T32" fmla="*/ 0 w 691"/>
                  <a:gd name="T33" fmla="*/ 0 h 608"/>
                  <a:gd name="T34" fmla="*/ 0 w 691"/>
                  <a:gd name="T35" fmla="*/ 0 h 608"/>
                  <a:gd name="T36" fmla="*/ 0 w 691"/>
                  <a:gd name="T37" fmla="*/ 0 h 608"/>
                  <a:gd name="T38" fmla="*/ 0 w 691"/>
                  <a:gd name="T39" fmla="*/ 0 h 608"/>
                  <a:gd name="T40" fmla="*/ 0 w 691"/>
                  <a:gd name="T41" fmla="*/ 0 h 608"/>
                  <a:gd name="T42" fmla="*/ 0 w 691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91"/>
                  <a:gd name="T67" fmla="*/ 0 h 608"/>
                  <a:gd name="T68" fmla="*/ 691 w 691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91" h="608">
                    <a:moveTo>
                      <a:pt x="608" y="274"/>
                    </a:moveTo>
                    <a:lnTo>
                      <a:pt x="436" y="76"/>
                    </a:lnTo>
                    <a:lnTo>
                      <a:pt x="308" y="0"/>
                    </a:lnTo>
                    <a:lnTo>
                      <a:pt x="329" y="42"/>
                    </a:lnTo>
                    <a:lnTo>
                      <a:pt x="239" y="13"/>
                    </a:lnTo>
                    <a:lnTo>
                      <a:pt x="81" y="40"/>
                    </a:lnTo>
                    <a:lnTo>
                      <a:pt x="297" y="79"/>
                    </a:lnTo>
                    <a:lnTo>
                      <a:pt x="0" y="99"/>
                    </a:lnTo>
                    <a:lnTo>
                      <a:pt x="194" y="136"/>
                    </a:lnTo>
                    <a:lnTo>
                      <a:pt x="53" y="172"/>
                    </a:lnTo>
                    <a:lnTo>
                      <a:pt x="154" y="197"/>
                    </a:lnTo>
                    <a:lnTo>
                      <a:pt x="344" y="189"/>
                    </a:lnTo>
                    <a:lnTo>
                      <a:pt x="222" y="253"/>
                    </a:lnTo>
                    <a:lnTo>
                      <a:pt x="381" y="238"/>
                    </a:lnTo>
                    <a:lnTo>
                      <a:pt x="466" y="213"/>
                    </a:lnTo>
                    <a:lnTo>
                      <a:pt x="567" y="295"/>
                    </a:lnTo>
                    <a:lnTo>
                      <a:pt x="596" y="358"/>
                    </a:lnTo>
                    <a:lnTo>
                      <a:pt x="652" y="608"/>
                    </a:lnTo>
                    <a:lnTo>
                      <a:pt x="653" y="476"/>
                    </a:lnTo>
                    <a:lnTo>
                      <a:pt x="691" y="551"/>
                    </a:lnTo>
                    <a:lnTo>
                      <a:pt x="608" y="2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3" name="Freeform 179">
                <a:extLst>
                  <a:ext uri="{FF2B5EF4-FFF2-40B4-BE49-F238E27FC236}">
                    <a16:creationId xmlns:a16="http://schemas.microsoft.com/office/drawing/2014/main" id="{F7D0C274-38FA-0F90-DC35-622AFCA0E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3087"/>
                <a:ext cx="123" cy="331"/>
              </a:xfrm>
              <a:custGeom>
                <a:avLst/>
                <a:gdLst>
                  <a:gd name="T0" fmla="*/ 0 w 492"/>
                  <a:gd name="T1" fmla="*/ 0 h 1325"/>
                  <a:gd name="T2" fmla="*/ 0 w 492"/>
                  <a:gd name="T3" fmla="*/ 0 h 1325"/>
                  <a:gd name="T4" fmla="*/ 0 w 492"/>
                  <a:gd name="T5" fmla="*/ 0 h 1325"/>
                  <a:gd name="T6" fmla="*/ 0 w 492"/>
                  <a:gd name="T7" fmla="*/ 0 h 1325"/>
                  <a:gd name="T8" fmla="*/ 0 w 492"/>
                  <a:gd name="T9" fmla="*/ 0 h 1325"/>
                  <a:gd name="T10" fmla="*/ 0 w 492"/>
                  <a:gd name="T11" fmla="*/ 0 h 1325"/>
                  <a:gd name="T12" fmla="*/ 0 w 492"/>
                  <a:gd name="T13" fmla="*/ 0 h 1325"/>
                  <a:gd name="T14" fmla="*/ 0 w 492"/>
                  <a:gd name="T15" fmla="*/ 0 h 1325"/>
                  <a:gd name="T16" fmla="*/ 0 w 492"/>
                  <a:gd name="T17" fmla="*/ 0 h 1325"/>
                  <a:gd name="T18" fmla="*/ 0 w 492"/>
                  <a:gd name="T19" fmla="*/ 0 h 1325"/>
                  <a:gd name="T20" fmla="*/ 0 w 492"/>
                  <a:gd name="T21" fmla="*/ 0 h 1325"/>
                  <a:gd name="T22" fmla="*/ 0 w 492"/>
                  <a:gd name="T23" fmla="*/ 0 h 1325"/>
                  <a:gd name="T24" fmla="*/ 0 w 492"/>
                  <a:gd name="T25" fmla="*/ 0 h 1325"/>
                  <a:gd name="T26" fmla="*/ 0 w 492"/>
                  <a:gd name="T27" fmla="*/ 0 h 1325"/>
                  <a:gd name="T28" fmla="*/ 0 w 492"/>
                  <a:gd name="T29" fmla="*/ 0 h 1325"/>
                  <a:gd name="T30" fmla="*/ 0 w 492"/>
                  <a:gd name="T31" fmla="*/ 0 h 1325"/>
                  <a:gd name="T32" fmla="*/ 0 w 492"/>
                  <a:gd name="T33" fmla="*/ 0 h 1325"/>
                  <a:gd name="T34" fmla="*/ 0 w 492"/>
                  <a:gd name="T35" fmla="*/ 0 h 13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92"/>
                  <a:gd name="T55" fmla="*/ 0 h 1325"/>
                  <a:gd name="T56" fmla="*/ 492 w 492"/>
                  <a:gd name="T57" fmla="*/ 1325 h 13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92" h="1325">
                    <a:moveTo>
                      <a:pt x="0" y="0"/>
                    </a:moveTo>
                    <a:lnTo>
                      <a:pt x="150" y="180"/>
                    </a:lnTo>
                    <a:lnTo>
                      <a:pt x="157" y="255"/>
                    </a:lnTo>
                    <a:lnTo>
                      <a:pt x="298" y="681"/>
                    </a:lnTo>
                    <a:lnTo>
                      <a:pt x="303" y="753"/>
                    </a:lnTo>
                    <a:lnTo>
                      <a:pt x="452" y="1104"/>
                    </a:lnTo>
                    <a:lnTo>
                      <a:pt x="443" y="1196"/>
                    </a:lnTo>
                    <a:lnTo>
                      <a:pt x="492" y="1325"/>
                    </a:lnTo>
                    <a:lnTo>
                      <a:pt x="395" y="1259"/>
                    </a:lnTo>
                    <a:lnTo>
                      <a:pt x="289" y="1289"/>
                    </a:lnTo>
                    <a:lnTo>
                      <a:pt x="412" y="1153"/>
                    </a:lnTo>
                    <a:lnTo>
                      <a:pt x="303" y="813"/>
                    </a:lnTo>
                    <a:lnTo>
                      <a:pt x="211" y="717"/>
                    </a:lnTo>
                    <a:lnTo>
                      <a:pt x="237" y="624"/>
                    </a:lnTo>
                    <a:lnTo>
                      <a:pt x="92" y="243"/>
                    </a:lnTo>
                    <a:lnTo>
                      <a:pt x="114" y="1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4" name="Freeform 180">
                <a:extLst>
                  <a:ext uri="{FF2B5EF4-FFF2-40B4-BE49-F238E27FC236}">
                    <a16:creationId xmlns:a16="http://schemas.microsoft.com/office/drawing/2014/main" id="{D49B0D3F-4371-6D77-B9B7-97422AE6E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330"/>
                <a:ext cx="57" cy="103"/>
              </a:xfrm>
              <a:custGeom>
                <a:avLst/>
                <a:gdLst>
                  <a:gd name="T0" fmla="*/ 0 w 224"/>
                  <a:gd name="T1" fmla="*/ 0 h 411"/>
                  <a:gd name="T2" fmla="*/ 0 w 224"/>
                  <a:gd name="T3" fmla="*/ 0 h 411"/>
                  <a:gd name="T4" fmla="*/ 0 w 224"/>
                  <a:gd name="T5" fmla="*/ 0 h 411"/>
                  <a:gd name="T6" fmla="*/ 0 w 224"/>
                  <a:gd name="T7" fmla="*/ 0 h 411"/>
                  <a:gd name="T8" fmla="*/ 0 w 224"/>
                  <a:gd name="T9" fmla="*/ 0 h 411"/>
                  <a:gd name="T10" fmla="*/ 0 w 224"/>
                  <a:gd name="T11" fmla="*/ 0 h 411"/>
                  <a:gd name="T12" fmla="*/ 0 w 224"/>
                  <a:gd name="T13" fmla="*/ 0 h 411"/>
                  <a:gd name="T14" fmla="*/ 0 w 224"/>
                  <a:gd name="T15" fmla="*/ 0 h 411"/>
                  <a:gd name="T16" fmla="*/ 0 w 224"/>
                  <a:gd name="T17" fmla="*/ 0 h 411"/>
                  <a:gd name="T18" fmla="*/ 0 w 224"/>
                  <a:gd name="T19" fmla="*/ 0 h 411"/>
                  <a:gd name="T20" fmla="*/ 0 w 224"/>
                  <a:gd name="T21" fmla="*/ 0 h 411"/>
                  <a:gd name="T22" fmla="*/ 0 w 224"/>
                  <a:gd name="T23" fmla="*/ 0 h 411"/>
                  <a:gd name="T24" fmla="*/ 0 w 224"/>
                  <a:gd name="T25" fmla="*/ 0 h 4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4"/>
                  <a:gd name="T40" fmla="*/ 0 h 411"/>
                  <a:gd name="T41" fmla="*/ 224 w 224"/>
                  <a:gd name="T42" fmla="*/ 411 h 41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4" h="411">
                    <a:moveTo>
                      <a:pt x="6" y="0"/>
                    </a:moveTo>
                    <a:lnTo>
                      <a:pt x="68" y="99"/>
                    </a:lnTo>
                    <a:lnTo>
                      <a:pt x="116" y="241"/>
                    </a:lnTo>
                    <a:lnTo>
                      <a:pt x="224" y="411"/>
                    </a:lnTo>
                    <a:lnTo>
                      <a:pt x="144" y="380"/>
                    </a:lnTo>
                    <a:lnTo>
                      <a:pt x="149" y="338"/>
                    </a:lnTo>
                    <a:lnTo>
                      <a:pt x="90" y="261"/>
                    </a:lnTo>
                    <a:lnTo>
                      <a:pt x="81" y="192"/>
                    </a:lnTo>
                    <a:lnTo>
                      <a:pt x="39" y="140"/>
                    </a:lnTo>
                    <a:lnTo>
                      <a:pt x="42" y="100"/>
                    </a:lnTo>
                    <a:lnTo>
                      <a:pt x="0" y="3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5" name="Freeform 181">
                <a:extLst>
                  <a:ext uri="{FF2B5EF4-FFF2-40B4-BE49-F238E27FC236}">
                    <a16:creationId xmlns:a16="http://schemas.microsoft.com/office/drawing/2014/main" id="{1E560CC9-64D8-633A-DDCF-C2CA1CBE7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3356"/>
                <a:ext cx="67" cy="20"/>
              </a:xfrm>
              <a:custGeom>
                <a:avLst/>
                <a:gdLst>
                  <a:gd name="T0" fmla="*/ 0 w 269"/>
                  <a:gd name="T1" fmla="*/ 0 h 80"/>
                  <a:gd name="T2" fmla="*/ 0 w 269"/>
                  <a:gd name="T3" fmla="*/ 0 h 80"/>
                  <a:gd name="T4" fmla="*/ 0 w 269"/>
                  <a:gd name="T5" fmla="*/ 0 h 80"/>
                  <a:gd name="T6" fmla="*/ 0 w 269"/>
                  <a:gd name="T7" fmla="*/ 0 h 80"/>
                  <a:gd name="T8" fmla="*/ 0 w 269"/>
                  <a:gd name="T9" fmla="*/ 0 h 80"/>
                  <a:gd name="T10" fmla="*/ 0 w 269"/>
                  <a:gd name="T11" fmla="*/ 0 h 80"/>
                  <a:gd name="T12" fmla="*/ 0 w 269"/>
                  <a:gd name="T13" fmla="*/ 0 h 80"/>
                  <a:gd name="T14" fmla="*/ 0 w 269"/>
                  <a:gd name="T15" fmla="*/ 0 h 80"/>
                  <a:gd name="T16" fmla="*/ 0 w 269"/>
                  <a:gd name="T17" fmla="*/ 0 h 80"/>
                  <a:gd name="T18" fmla="*/ 0 w 269"/>
                  <a:gd name="T19" fmla="*/ 0 h 80"/>
                  <a:gd name="T20" fmla="*/ 0 w 269"/>
                  <a:gd name="T21" fmla="*/ 0 h 80"/>
                  <a:gd name="T22" fmla="*/ 0 w 269"/>
                  <a:gd name="T23" fmla="*/ 0 h 80"/>
                  <a:gd name="T24" fmla="*/ 0 w 269"/>
                  <a:gd name="T25" fmla="*/ 0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80"/>
                  <a:gd name="T41" fmla="*/ 269 w 269"/>
                  <a:gd name="T42" fmla="*/ 80 h 8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80">
                    <a:moveTo>
                      <a:pt x="251" y="4"/>
                    </a:moveTo>
                    <a:lnTo>
                      <a:pt x="187" y="35"/>
                    </a:lnTo>
                    <a:lnTo>
                      <a:pt x="143" y="11"/>
                    </a:lnTo>
                    <a:lnTo>
                      <a:pt x="80" y="0"/>
                    </a:lnTo>
                    <a:lnTo>
                      <a:pt x="129" y="29"/>
                    </a:lnTo>
                    <a:lnTo>
                      <a:pt x="43" y="43"/>
                    </a:lnTo>
                    <a:lnTo>
                      <a:pt x="0" y="60"/>
                    </a:lnTo>
                    <a:lnTo>
                      <a:pt x="137" y="48"/>
                    </a:lnTo>
                    <a:lnTo>
                      <a:pt x="94" y="80"/>
                    </a:lnTo>
                    <a:lnTo>
                      <a:pt x="167" y="60"/>
                    </a:lnTo>
                    <a:lnTo>
                      <a:pt x="269" y="24"/>
                    </a:lnTo>
                    <a:lnTo>
                      <a:pt x="25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6" name="Freeform 182">
                <a:extLst>
                  <a:ext uri="{FF2B5EF4-FFF2-40B4-BE49-F238E27FC236}">
                    <a16:creationId xmlns:a16="http://schemas.microsoft.com/office/drawing/2014/main" id="{E3AF16F8-7FF2-85B8-6369-89020D52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084"/>
                <a:ext cx="35" cy="42"/>
              </a:xfrm>
              <a:custGeom>
                <a:avLst/>
                <a:gdLst>
                  <a:gd name="T0" fmla="*/ 0 w 141"/>
                  <a:gd name="T1" fmla="*/ 0 h 166"/>
                  <a:gd name="T2" fmla="*/ 0 w 141"/>
                  <a:gd name="T3" fmla="*/ 0 h 166"/>
                  <a:gd name="T4" fmla="*/ 0 w 141"/>
                  <a:gd name="T5" fmla="*/ 0 h 166"/>
                  <a:gd name="T6" fmla="*/ 0 w 141"/>
                  <a:gd name="T7" fmla="*/ 0 h 166"/>
                  <a:gd name="T8" fmla="*/ 0 w 141"/>
                  <a:gd name="T9" fmla="*/ 0 h 166"/>
                  <a:gd name="T10" fmla="*/ 0 w 141"/>
                  <a:gd name="T11" fmla="*/ 0 h 166"/>
                  <a:gd name="T12" fmla="*/ 0 w 141"/>
                  <a:gd name="T13" fmla="*/ 0 h 1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1"/>
                  <a:gd name="T22" fmla="*/ 0 h 166"/>
                  <a:gd name="T23" fmla="*/ 141 w 141"/>
                  <a:gd name="T24" fmla="*/ 166 h 16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1" h="166">
                    <a:moveTo>
                      <a:pt x="71" y="0"/>
                    </a:moveTo>
                    <a:lnTo>
                      <a:pt x="0" y="48"/>
                    </a:lnTo>
                    <a:lnTo>
                      <a:pt x="9" y="148"/>
                    </a:lnTo>
                    <a:lnTo>
                      <a:pt x="84" y="166"/>
                    </a:lnTo>
                    <a:lnTo>
                      <a:pt x="141" y="14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7" name="Freeform 183">
                <a:extLst>
                  <a:ext uri="{FF2B5EF4-FFF2-40B4-BE49-F238E27FC236}">
                    <a16:creationId xmlns:a16="http://schemas.microsoft.com/office/drawing/2014/main" id="{D44E43E7-A428-F113-FB2E-98C16193A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3314"/>
                <a:ext cx="11" cy="15"/>
              </a:xfrm>
              <a:custGeom>
                <a:avLst/>
                <a:gdLst>
                  <a:gd name="T0" fmla="*/ 0 w 46"/>
                  <a:gd name="T1" fmla="*/ 0 h 59"/>
                  <a:gd name="T2" fmla="*/ 0 w 46"/>
                  <a:gd name="T3" fmla="*/ 0 h 59"/>
                  <a:gd name="T4" fmla="*/ 0 w 46"/>
                  <a:gd name="T5" fmla="*/ 0 h 59"/>
                  <a:gd name="T6" fmla="*/ 0 w 46"/>
                  <a:gd name="T7" fmla="*/ 0 h 59"/>
                  <a:gd name="T8" fmla="*/ 0 w 46"/>
                  <a:gd name="T9" fmla="*/ 0 h 59"/>
                  <a:gd name="T10" fmla="*/ 0 w 46"/>
                  <a:gd name="T11" fmla="*/ 0 h 59"/>
                  <a:gd name="T12" fmla="*/ 0 w 46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6"/>
                  <a:gd name="T22" fmla="*/ 0 h 59"/>
                  <a:gd name="T23" fmla="*/ 46 w 46"/>
                  <a:gd name="T24" fmla="*/ 59 h 5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6" h="59">
                    <a:moveTo>
                      <a:pt x="23" y="0"/>
                    </a:moveTo>
                    <a:lnTo>
                      <a:pt x="0" y="24"/>
                    </a:lnTo>
                    <a:lnTo>
                      <a:pt x="19" y="57"/>
                    </a:lnTo>
                    <a:lnTo>
                      <a:pt x="36" y="59"/>
                    </a:lnTo>
                    <a:lnTo>
                      <a:pt x="46" y="2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8" name="Freeform 184">
                <a:extLst>
                  <a:ext uri="{FF2B5EF4-FFF2-40B4-BE49-F238E27FC236}">
                    <a16:creationId xmlns:a16="http://schemas.microsoft.com/office/drawing/2014/main" id="{7F111CCF-6801-D166-0844-FE5D8E68A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803"/>
                <a:ext cx="222" cy="40"/>
              </a:xfrm>
              <a:custGeom>
                <a:avLst/>
                <a:gdLst>
                  <a:gd name="T0" fmla="*/ 0 w 885"/>
                  <a:gd name="T1" fmla="*/ 0 h 162"/>
                  <a:gd name="T2" fmla="*/ 0 w 885"/>
                  <a:gd name="T3" fmla="*/ 0 h 162"/>
                  <a:gd name="T4" fmla="*/ 0 w 885"/>
                  <a:gd name="T5" fmla="*/ 0 h 162"/>
                  <a:gd name="T6" fmla="*/ 0 w 885"/>
                  <a:gd name="T7" fmla="*/ 0 h 162"/>
                  <a:gd name="T8" fmla="*/ 0 w 885"/>
                  <a:gd name="T9" fmla="*/ 0 h 162"/>
                  <a:gd name="T10" fmla="*/ 0 w 885"/>
                  <a:gd name="T11" fmla="*/ 0 h 162"/>
                  <a:gd name="T12" fmla="*/ 0 w 885"/>
                  <a:gd name="T13" fmla="*/ 0 h 162"/>
                  <a:gd name="T14" fmla="*/ 0 w 885"/>
                  <a:gd name="T15" fmla="*/ 0 h 162"/>
                  <a:gd name="T16" fmla="*/ 0 w 885"/>
                  <a:gd name="T17" fmla="*/ 0 h 162"/>
                  <a:gd name="T18" fmla="*/ 0 w 885"/>
                  <a:gd name="T19" fmla="*/ 0 h 162"/>
                  <a:gd name="T20" fmla="*/ 0 w 885"/>
                  <a:gd name="T21" fmla="*/ 0 h 162"/>
                  <a:gd name="T22" fmla="*/ 0 w 885"/>
                  <a:gd name="T23" fmla="*/ 0 h 162"/>
                  <a:gd name="T24" fmla="*/ 0 w 885"/>
                  <a:gd name="T25" fmla="*/ 0 h 162"/>
                  <a:gd name="T26" fmla="*/ 0 w 885"/>
                  <a:gd name="T27" fmla="*/ 0 h 162"/>
                  <a:gd name="T28" fmla="*/ 0 w 885"/>
                  <a:gd name="T29" fmla="*/ 0 h 162"/>
                  <a:gd name="T30" fmla="*/ 0 w 885"/>
                  <a:gd name="T31" fmla="*/ 0 h 162"/>
                  <a:gd name="T32" fmla="*/ 0 w 885"/>
                  <a:gd name="T33" fmla="*/ 0 h 1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85"/>
                  <a:gd name="T52" fmla="*/ 0 h 162"/>
                  <a:gd name="T53" fmla="*/ 885 w 885"/>
                  <a:gd name="T54" fmla="*/ 162 h 1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85" h="162">
                    <a:moveTo>
                      <a:pt x="0" y="145"/>
                    </a:moveTo>
                    <a:lnTo>
                      <a:pt x="122" y="115"/>
                    </a:lnTo>
                    <a:lnTo>
                      <a:pt x="39" y="33"/>
                    </a:lnTo>
                    <a:lnTo>
                      <a:pt x="297" y="90"/>
                    </a:lnTo>
                    <a:lnTo>
                      <a:pt x="256" y="0"/>
                    </a:lnTo>
                    <a:lnTo>
                      <a:pt x="450" y="43"/>
                    </a:lnTo>
                    <a:lnTo>
                      <a:pt x="655" y="39"/>
                    </a:lnTo>
                    <a:lnTo>
                      <a:pt x="885" y="125"/>
                    </a:lnTo>
                    <a:lnTo>
                      <a:pt x="559" y="66"/>
                    </a:lnTo>
                    <a:lnTo>
                      <a:pt x="596" y="105"/>
                    </a:lnTo>
                    <a:lnTo>
                      <a:pt x="322" y="39"/>
                    </a:lnTo>
                    <a:lnTo>
                      <a:pt x="359" y="105"/>
                    </a:lnTo>
                    <a:lnTo>
                      <a:pt x="458" y="162"/>
                    </a:lnTo>
                    <a:lnTo>
                      <a:pt x="177" y="96"/>
                    </a:lnTo>
                    <a:lnTo>
                      <a:pt x="217" y="142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89" name="Freeform 185">
                <a:extLst>
                  <a:ext uri="{FF2B5EF4-FFF2-40B4-BE49-F238E27FC236}">
                    <a16:creationId xmlns:a16="http://schemas.microsoft.com/office/drawing/2014/main" id="{07AFBA6C-9FB2-CE33-98E1-B0B5CB119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3015"/>
                <a:ext cx="501" cy="99"/>
              </a:xfrm>
              <a:custGeom>
                <a:avLst/>
                <a:gdLst>
                  <a:gd name="T0" fmla="*/ 0 w 2005"/>
                  <a:gd name="T1" fmla="*/ 0 h 396"/>
                  <a:gd name="T2" fmla="*/ 0 w 2005"/>
                  <a:gd name="T3" fmla="*/ 0 h 396"/>
                  <a:gd name="T4" fmla="*/ 0 w 2005"/>
                  <a:gd name="T5" fmla="*/ 0 h 396"/>
                  <a:gd name="T6" fmla="*/ 0 w 2005"/>
                  <a:gd name="T7" fmla="*/ 0 h 396"/>
                  <a:gd name="T8" fmla="*/ 0 w 2005"/>
                  <a:gd name="T9" fmla="*/ 0 h 396"/>
                  <a:gd name="T10" fmla="*/ 0 w 2005"/>
                  <a:gd name="T11" fmla="*/ 0 h 396"/>
                  <a:gd name="T12" fmla="*/ 0 w 2005"/>
                  <a:gd name="T13" fmla="*/ 0 h 396"/>
                  <a:gd name="T14" fmla="*/ 0 w 2005"/>
                  <a:gd name="T15" fmla="*/ 0 h 396"/>
                  <a:gd name="T16" fmla="*/ 0 w 2005"/>
                  <a:gd name="T17" fmla="*/ 0 h 396"/>
                  <a:gd name="T18" fmla="*/ 0 w 2005"/>
                  <a:gd name="T19" fmla="*/ 0 h 396"/>
                  <a:gd name="T20" fmla="*/ 0 w 2005"/>
                  <a:gd name="T21" fmla="*/ 0 h 396"/>
                  <a:gd name="T22" fmla="*/ 0 w 2005"/>
                  <a:gd name="T23" fmla="*/ 0 h 396"/>
                  <a:gd name="T24" fmla="*/ 0 w 2005"/>
                  <a:gd name="T25" fmla="*/ 0 h 396"/>
                  <a:gd name="T26" fmla="*/ 0 w 2005"/>
                  <a:gd name="T27" fmla="*/ 0 h 396"/>
                  <a:gd name="T28" fmla="*/ 0 w 2005"/>
                  <a:gd name="T29" fmla="*/ 0 h 396"/>
                  <a:gd name="T30" fmla="*/ 0 w 2005"/>
                  <a:gd name="T31" fmla="*/ 0 h 396"/>
                  <a:gd name="T32" fmla="*/ 0 w 2005"/>
                  <a:gd name="T33" fmla="*/ 0 h 396"/>
                  <a:gd name="T34" fmla="*/ 0 w 2005"/>
                  <a:gd name="T35" fmla="*/ 0 h 396"/>
                  <a:gd name="T36" fmla="*/ 0 w 2005"/>
                  <a:gd name="T37" fmla="*/ 0 h 396"/>
                  <a:gd name="T38" fmla="*/ 0 w 2005"/>
                  <a:gd name="T39" fmla="*/ 0 h 396"/>
                  <a:gd name="T40" fmla="*/ 0 w 2005"/>
                  <a:gd name="T41" fmla="*/ 0 h 396"/>
                  <a:gd name="T42" fmla="*/ 0 w 2005"/>
                  <a:gd name="T43" fmla="*/ 0 h 396"/>
                  <a:gd name="T44" fmla="*/ 0 w 2005"/>
                  <a:gd name="T45" fmla="*/ 0 h 396"/>
                  <a:gd name="T46" fmla="*/ 0 w 2005"/>
                  <a:gd name="T47" fmla="*/ 0 h 396"/>
                  <a:gd name="T48" fmla="*/ 0 w 2005"/>
                  <a:gd name="T49" fmla="*/ 0 h 396"/>
                  <a:gd name="T50" fmla="*/ 0 w 2005"/>
                  <a:gd name="T51" fmla="*/ 0 h 396"/>
                  <a:gd name="T52" fmla="*/ 0 w 2005"/>
                  <a:gd name="T53" fmla="*/ 0 h 396"/>
                  <a:gd name="T54" fmla="*/ 0 w 2005"/>
                  <a:gd name="T55" fmla="*/ 0 h 396"/>
                  <a:gd name="T56" fmla="*/ 0 w 2005"/>
                  <a:gd name="T57" fmla="*/ 0 h 396"/>
                  <a:gd name="T58" fmla="*/ 0 w 2005"/>
                  <a:gd name="T59" fmla="*/ 0 h 396"/>
                  <a:gd name="T60" fmla="*/ 0 w 2005"/>
                  <a:gd name="T61" fmla="*/ 0 h 396"/>
                  <a:gd name="T62" fmla="*/ 0 w 2005"/>
                  <a:gd name="T63" fmla="*/ 0 h 396"/>
                  <a:gd name="T64" fmla="*/ 0 w 2005"/>
                  <a:gd name="T65" fmla="*/ 0 h 396"/>
                  <a:gd name="T66" fmla="*/ 0 w 2005"/>
                  <a:gd name="T67" fmla="*/ 0 h 3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005"/>
                  <a:gd name="T103" fmla="*/ 0 h 396"/>
                  <a:gd name="T104" fmla="*/ 2005 w 2005"/>
                  <a:gd name="T105" fmla="*/ 396 h 39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005" h="396">
                    <a:moveTo>
                      <a:pt x="0" y="0"/>
                    </a:moveTo>
                    <a:lnTo>
                      <a:pt x="142" y="43"/>
                    </a:lnTo>
                    <a:lnTo>
                      <a:pt x="375" y="53"/>
                    </a:lnTo>
                    <a:lnTo>
                      <a:pt x="287" y="92"/>
                    </a:lnTo>
                    <a:lnTo>
                      <a:pt x="398" y="105"/>
                    </a:lnTo>
                    <a:lnTo>
                      <a:pt x="559" y="105"/>
                    </a:lnTo>
                    <a:lnTo>
                      <a:pt x="487" y="172"/>
                    </a:lnTo>
                    <a:lnTo>
                      <a:pt x="615" y="208"/>
                    </a:lnTo>
                    <a:lnTo>
                      <a:pt x="536" y="231"/>
                    </a:lnTo>
                    <a:lnTo>
                      <a:pt x="718" y="241"/>
                    </a:lnTo>
                    <a:lnTo>
                      <a:pt x="685" y="297"/>
                    </a:lnTo>
                    <a:lnTo>
                      <a:pt x="938" y="270"/>
                    </a:lnTo>
                    <a:lnTo>
                      <a:pt x="1093" y="274"/>
                    </a:lnTo>
                    <a:lnTo>
                      <a:pt x="982" y="336"/>
                    </a:lnTo>
                    <a:lnTo>
                      <a:pt x="1363" y="313"/>
                    </a:lnTo>
                    <a:lnTo>
                      <a:pt x="1277" y="360"/>
                    </a:lnTo>
                    <a:lnTo>
                      <a:pt x="1580" y="327"/>
                    </a:lnTo>
                    <a:lnTo>
                      <a:pt x="2005" y="237"/>
                    </a:lnTo>
                    <a:lnTo>
                      <a:pt x="1611" y="396"/>
                    </a:lnTo>
                    <a:lnTo>
                      <a:pt x="1050" y="396"/>
                    </a:lnTo>
                    <a:lnTo>
                      <a:pt x="1186" y="350"/>
                    </a:lnTo>
                    <a:lnTo>
                      <a:pt x="922" y="360"/>
                    </a:lnTo>
                    <a:lnTo>
                      <a:pt x="990" y="297"/>
                    </a:lnTo>
                    <a:lnTo>
                      <a:pt x="625" y="333"/>
                    </a:lnTo>
                    <a:lnTo>
                      <a:pt x="662" y="257"/>
                    </a:lnTo>
                    <a:lnTo>
                      <a:pt x="412" y="247"/>
                    </a:lnTo>
                    <a:lnTo>
                      <a:pt x="454" y="208"/>
                    </a:lnTo>
                    <a:lnTo>
                      <a:pt x="356" y="169"/>
                    </a:lnTo>
                    <a:lnTo>
                      <a:pt x="468" y="129"/>
                    </a:lnTo>
                    <a:lnTo>
                      <a:pt x="178" y="122"/>
                    </a:lnTo>
                    <a:lnTo>
                      <a:pt x="257" y="63"/>
                    </a:lnTo>
                    <a:lnTo>
                      <a:pt x="105" y="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90" name="Freeform 186">
                <a:extLst>
                  <a:ext uri="{FF2B5EF4-FFF2-40B4-BE49-F238E27FC236}">
                    <a16:creationId xmlns:a16="http://schemas.microsoft.com/office/drawing/2014/main" id="{C62A5831-C1A1-83B4-49EB-1F473FDB5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928"/>
                <a:ext cx="153" cy="68"/>
              </a:xfrm>
              <a:custGeom>
                <a:avLst/>
                <a:gdLst>
                  <a:gd name="T0" fmla="*/ 0 w 612"/>
                  <a:gd name="T1" fmla="*/ 0 h 270"/>
                  <a:gd name="T2" fmla="*/ 0 w 612"/>
                  <a:gd name="T3" fmla="*/ 0 h 270"/>
                  <a:gd name="T4" fmla="*/ 0 w 612"/>
                  <a:gd name="T5" fmla="*/ 0 h 270"/>
                  <a:gd name="T6" fmla="*/ 0 w 612"/>
                  <a:gd name="T7" fmla="*/ 0 h 270"/>
                  <a:gd name="T8" fmla="*/ 0 w 612"/>
                  <a:gd name="T9" fmla="*/ 0 h 270"/>
                  <a:gd name="T10" fmla="*/ 0 w 612"/>
                  <a:gd name="T11" fmla="*/ 0 h 270"/>
                  <a:gd name="T12" fmla="*/ 0 w 612"/>
                  <a:gd name="T13" fmla="*/ 0 h 270"/>
                  <a:gd name="T14" fmla="*/ 0 w 612"/>
                  <a:gd name="T15" fmla="*/ 0 h 270"/>
                  <a:gd name="T16" fmla="*/ 0 w 612"/>
                  <a:gd name="T17" fmla="*/ 0 h 270"/>
                  <a:gd name="T18" fmla="*/ 0 w 612"/>
                  <a:gd name="T19" fmla="*/ 0 h 270"/>
                  <a:gd name="T20" fmla="*/ 0 w 612"/>
                  <a:gd name="T21" fmla="*/ 0 h 270"/>
                  <a:gd name="T22" fmla="*/ 0 w 612"/>
                  <a:gd name="T23" fmla="*/ 0 h 270"/>
                  <a:gd name="T24" fmla="*/ 0 w 612"/>
                  <a:gd name="T25" fmla="*/ 0 h 270"/>
                  <a:gd name="T26" fmla="*/ 0 w 612"/>
                  <a:gd name="T27" fmla="*/ 0 h 270"/>
                  <a:gd name="T28" fmla="*/ 0 w 612"/>
                  <a:gd name="T29" fmla="*/ 0 h 270"/>
                  <a:gd name="T30" fmla="*/ 0 w 612"/>
                  <a:gd name="T31" fmla="*/ 0 h 27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12"/>
                  <a:gd name="T49" fmla="*/ 0 h 270"/>
                  <a:gd name="T50" fmla="*/ 612 w 612"/>
                  <a:gd name="T51" fmla="*/ 270 h 27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12" h="270">
                    <a:moveTo>
                      <a:pt x="484" y="53"/>
                    </a:moveTo>
                    <a:lnTo>
                      <a:pt x="383" y="0"/>
                    </a:lnTo>
                    <a:lnTo>
                      <a:pt x="402" y="40"/>
                    </a:lnTo>
                    <a:lnTo>
                      <a:pt x="300" y="40"/>
                    </a:lnTo>
                    <a:lnTo>
                      <a:pt x="224" y="80"/>
                    </a:lnTo>
                    <a:lnTo>
                      <a:pt x="115" y="73"/>
                    </a:lnTo>
                    <a:lnTo>
                      <a:pt x="46" y="69"/>
                    </a:lnTo>
                    <a:lnTo>
                      <a:pt x="105" y="156"/>
                    </a:lnTo>
                    <a:lnTo>
                      <a:pt x="0" y="181"/>
                    </a:lnTo>
                    <a:lnTo>
                      <a:pt x="154" y="230"/>
                    </a:lnTo>
                    <a:lnTo>
                      <a:pt x="63" y="270"/>
                    </a:lnTo>
                    <a:lnTo>
                      <a:pt x="465" y="218"/>
                    </a:lnTo>
                    <a:lnTo>
                      <a:pt x="402" y="123"/>
                    </a:lnTo>
                    <a:lnTo>
                      <a:pt x="612" y="119"/>
                    </a:lnTo>
                    <a:lnTo>
                      <a:pt x="484" y="53"/>
                    </a:lnTo>
                    <a:close/>
                  </a:path>
                </a:pathLst>
              </a:custGeom>
              <a:solidFill>
                <a:srgbClr val="99F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91" name="Freeform 187">
                <a:extLst>
                  <a:ext uri="{FF2B5EF4-FFF2-40B4-BE49-F238E27FC236}">
                    <a16:creationId xmlns:a16="http://schemas.microsoft.com/office/drawing/2014/main" id="{2A308195-09BB-4EBA-43A8-8AC12B019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936"/>
                <a:ext cx="306" cy="75"/>
              </a:xfrm>
              <a:custGeom>
                <a:avLst/>
                <a:gdLst>
                  <a:gd name="T0" fmla="*/ 0 w 1222"/>
                  <a:gd name="T1" fmla="*/ 0 h 299"/>
                  <a:gd name="T2" fmla="*/ 0 w 1222"/>
                  <a:gd name="T3" fmla="*/ 0 h 299"/>
                  <a:gd name="T4" fmla="*/ 0 w 1222"/>
                  <a:gd name="T5" fmla="*/ 0 h 299"/>
                  <a:gd name="T6" fmla="*/ 0 w 1222"/>
                  <a:gd name="T7" fmla="*/ 0 h 299"/>
                  <a:gd name="T8" fmla="*/ 0 w 1222"/>
                  <a:gd name="T9" fmla="*/ 0 h 299"/>
                  <a:gd name="T10" fmla="*/ 0 w 1222"/>
                  <a:gd name="T11" fmla="*/ 0 h 299"/>
                  <a:gd name="T12" fmla="*/ 0 w 1222"/>
                  <a:gd name="T13" fmla="*/ 0 h 299"/>
                  <a:gd name="T14" fmla="*/ 0 w 1222"/>
                  <a:gd name="T15" fmla="*/ 0 h 299"/>
                  <a:gd name="T16" fmla="*/ 0 w 1222"/>
                  <a:gd name="T17" fmla="*/ 0 h 299"/>
                  <a:gd name="T18" fmla="*/ 0 w 1222"/>
                  <a:gd name="T19" fmla="*/ 0 h 299"/>
                  <a:gd name="T20" fmla="*/ 0 w 1222"/>
                  <a:gd name="T21" fmla="*/ 0 h 299"/>
                  <a:gd name="T22" fmla="*/ 0 w 1222"/>
                  <a:gd name="T23" fmla="*/ 0 h 299"/>
                  <a:gd name="T24" fmla="*/ 0 w 1222"/>
                  <a:gd name="T25" fmla="*/ 0 h 299"/>
                  <a:gd name="T26" fmla="*/ 0 w 1222"/>
                  <a:gd name="T27" fmla="*/ 0 h 299"/>
                  <a:gd name="T28" fmla="*/ 0 w 1222"/>
                  <a:gd name="T29" fmla="*/ 0 h 299"/>
                  <a:gd name="T30" fmla="*/ 0 w 1222"/>
                  <a:gd name="T31" fmla="*/ 0 h 299"/>
                  <a:gd name="T32" fmla="*/ 0 w 1222"/>
                  <a:gd name="T33" fmla="*/ 0 h 299"/>
                  <a:gd name="T34" fmla="*/ 0 w 1222"/>
                  <a:gd name="T35" fmla="*/ 0 h 299"/>
                  <a:gd name="T36" fmla="*/ 0 w 1222"/>
                  <a:gd name="T37" fmla="*/ 0 h 299"/>
                  <a:gd name="T38" fmla="*/ 0 w 1222"/>
                  <a:gd name="T39" fmla="*/ 0 h 299"/>
                  <a:gd name="T40" fmla="*/ 0 w 1222"/>
                  <a:gd name="T41" fmla="*/ 0 h 299"/>
                  <a:gd name="T42" fmla="*/ 0 w 1222"/>
                  <a:gd name="T43" fmla="*/ 0 h 299"/>
                  <a:gd name="T44" fmla="*/ 0 w 1222"/>
                  <a:gd name="T45" fmla="*/ 0 h 299"/>
                  <a:gd name="T46" fmla="*/ 0 w 1222"/>
                  <a:gd name="T47" fmla="*/ 0 h 299"/>
                  <a:gd name="T48" fmla="*/ 0 w 1222"/>
                  <a:gd name="T49" fmla="*/ 0 h 299"/>
                  <a:gd name="T50" fmla="*/ 0 w 1222"/>
                  <a:gd name="T51" fmla="*/ 0 h 299"/>
                  <a:gd name="T52" fmla="*/ 0 w 1222"/>
                  <a:gd name="T53" fmla="*/ 0 h 299"/>
                  <a:gd name="T54" fmla="*/ 0 w 1222"/>
                  <a:gd name="T55" fmla="*/ 0 h 299"/>
                  <a:gd name="T56" fmla="*/ 0 w 1222"/>
                  <a:gd name="T57" fmla="*/ 0 h 299"/>
                  <a:gd name="T58" fmla="*/ 0 w 1222"/>
                  <a:gd name="T59" fmla="*/ 0 h 299"/>
                  <a:gd name="T60" fmla="*/ 0 w 1222"/>
                  <a:gd name="T61" fmla="*/ 0 h 299"/>
                  <a:gd name="T62" fmla="*/ 0 w 1222"/>
                  <a:gd name="T63" fmla="*/ 0 h 299"/>
                  <a:gd name="T64" fmla="*/ 0 w 1222"/>
                  <a:gd name="T65" fmla="*/ 0 h 299"/>
                  <a:gd name="T66" fmla="*/ 0 w 1222"/>
                  <a:gd name="T67" fmla="*/ 0 h 29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2"/>
                  <a:gd name="T103" fmla="*/ 0 h 299"/>
                  <a:gd name="T104" fmla="*/ 1222 w 1222"/>
                  <a:gd name="T105" fmla="*/ 299 h 29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2" h="299">
                    <a:moveTo>
                      <a:pt x="1049" y="199"/>
                    </a:moveTo>
                    <a:lnTo>
                      <a:pt x="909" y="274"/>
                    </a:lnTo>
                    <a:lnTo>
                      <a:pt x="730" y="299"/>
                    </a:lnTo>
                    <a:lnTo>
                      <a:pt x="805" y="244"/>
                    </a:lnTo>
                    <a:lnTo>
                      <a:pt x="636" y="284"/>
                    </a:lnTo>
                    <a:lnTo>
                      <a:pt x="403" y="279"/>
                    </a:lnTo>
                    <a:lnTo>
                      <a:pt x="531" y="239"/>
                    </a:lnTo>
                    <a:lnTo>
                      <a:pt x="398" y="230"/>
                    </a:lnTo>
                    <a:lnTo>
                      <a:pt x="25" y="239"/>
                    </a:lnTo>
                    <a:lnTo>
                      <a:pt x="189" y="204"/>
                    </a:lnTo>
                    <a:lnTo>
                      <a:pt x="0" y="155"/>
                    </a:lnTo>
                    <a:lnTo>
                      <a:pt x="95" y="135"/>
                    </a:lnTo>
                    <a:lnTo>
                      <a:pt x="45" y="90"/>
                    </a:lnTo>
                    <a:lnTo>
                      <a:pt x="144" y="80"/>
                    </a:lnTo>
                    <a:lnTo>
                      <a:pt x="269" y="110"/>
                    </a:lnTo>
                    <a:lnTo>
                      <a:pt x="214" y="60"/>
                    </a:lnTo>
                    <a:lnTo>
                      <a:pt x="293" y="31"/>
                    </a:lnTo>
                    <a:lnTo>
                      <a:pt x="502" y="65"/>
                    </a:lnTo>
                    <a:lnTo>
                      <a:pt x="383" y="10"/>
                    </a:lnTo>
                    <a:lnTo>
                      <a:pt x="452" y="0"/>
                    </a:lnTo>
                    <a:lnTo>
                      <a:pt x="616" y="55"/>
                    </a:lnTo>
                    <a:lnTo>
                      <a:pt x="596" y="10"/>
                    </a:lnTo>
                    <a:lnTo>
                      <a:pt x="745" y="70"/>
                    </a:lnTo>
                    <a:lnTo>
                      <a:pt x="844" y="110"/>
                    </a:lnTo>
                    <a:lnTo>
                      <a:pt x="1043" y="114"/>
                    </a:lnTo>
                    <a:lnTo>
                      <a:pt x="914" y="155"/>
                    </a:lnTo>
                    <a:lnTo>
                      <a:pt x="691" y="145"/>
                    </a:lnTo>
                    <a:lnTo>
                      <a:pt x="393" y="129"/>
                    </a:lnTo>
                    <a:lnTo>
                      <a:pt x="790" y="194"/>
                    </a:lnTo>
                    <a:lnTo>
                      <a:pt x="953" y="204"/>
                    </a:lnTo>
                    <a:lnTo>
                      <a:pt x="1083" y="165"/>
                    </a:lnTo>
                    <a:lnTo>
                      <a:pt x="1222" y="239"/>
                    </a:lnTo>
                    <a:lnTo>
                      <a:pt x="1049" y="1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92" name="Freeform 188">
                <a:extLst>
                  <a:ext uri="{FF2B5EF4-FFF2-40B4-BE49-F238E27FC236}">
                    <a16:creationId xmlns:a16="http://schemas.microsoft.com/office/drawing/2014/main" id="{A2BF3BEA-1E6D-8763-582A-1F920D9EF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858"/>
                <a:ext cx="179" cy="190"/>
              </a:xfrm>
              <a:custGeom>
                <a:avLst/>
                <a:gdLst>
                  <a:gd name="T0" fmla="*/ 0 w 718"/>
                  <a:gd name="T1" fmla="*/ 0 h 758"/>
                  <a:gd name="T2" fmla="*/ 0 w 718"/>
                  <a:gd name="T3" fmla="*/ 0 h 758"/>
                  <a:gd name="T4" fmla="*/ 0 w 718"/>
                  <a:gd name="T5" fmla="*/ 0 h 758"/>
                  <a:gd name="T6" fmla="*/ 0 w 718"/>
                  <a:gd name="T7" fmla="*/ 0 h 758"/>
                  <a:gd name="T8" fmla="*/ 0 w 718"/>
                  <a:gd name="T9" fmla="*/ 0 h 758"/>
                  <a:gd name="T10" fmla="*/ 0 w 718"/>
                  <a:gd name="T11" fmla="*/ 0 h 758"/>
                  <a:gd name="T12" fmla="*/ 0 w 718"/>
                  <a:gd name="T13" fmla="*/ 0 h 758"/>
                  <a:gd name="T14" fmla="*/ 0 w 718"/>
                  <a:gd name="T15" fmla="*/ 0 h 758"/>
                  <a:gd name="T16" fmla="*/ 0 w 718"/>
                  <a:gd name="T17" fmla="*/ 0 h 758"/>
                  <a:gd name="T18" fmla="*/ 0 w 718"/>
                  <a:gd name="T19" fmla="*/ 0 h 758"/>
                  <a:gd name="T20" fmla="*/ 0 w 718"/>
                  <a:gd name="T21" fmla="*/ 0 h 758"/>
                  <a:gd name="T22" fmla="*/ 0 w 718"/>
                  <a:gd name="T23" fmla="*/ 0 h 758"/>
                  <a:gd name="T24" fmla="*/ 0 w 718"/>
                  <a:gd name="T25" fmla="*/ 0 h 758"/>
                  <a:gd name="T26" fmla="*/ 0 w 718"/>
                  <a:gd name="T27" fmla="*/ 0 h 758"/>
                  <a:gd name="T28" fmla="*/ 0 w 718"/>
                  <a:gd name="T29" fmla="*/ 0 h 758"/>
                  <a:gd name="T30" fmla="*/ 0 w 718"/>
                  <a:gd name="T31" fmla="*/ 0 h 758"/>
                  <a:gd name="T32" fmla="*/ 0 w 718"/>
                  <a:gd name="T33" fmla="*/ 0 h 758"/>
                  <a:gd name="T34" fmla="*/ 0 w 718"/>
                  <a:gd name="T35" fmla="*/ 0 h 758"/>
                  <a:gd name="T36" fmla="*/ 0 w 718"/>
                  <a:gd name="T37" fmla="*/ 0 h 758"/>
                  <a:gd name="T38" fmla="*/ 0 w 718"/>
                  <a:gd name="T39" fmla="*/ 0 h 758"/>
                  <a:gd name="T40" fmla="*/ 0 w 718"/>
                  <a:gd name="T41" fmla="*/ 0 h 7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18"/>
                  <a:gd name="T64" fmla="*/ 0 h 758"/>
                  <a:gd name="T65" fmla="*/ 718 w 718"/>
                  <a:gd name="T66" fmla="*/ 758 h 75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18" h="758">
                    <a:moveTo>
                      <a:pt x="0" y="0"/>
                    </a:moveTo>
                    <a:lnTo>
                      <a:pt x="94" y="130"/>
                    </a:lnTo>
                    <a:lnTo>
                      <a:pt x="280" y="220"/>
                    </a:lnTo>
                    <a:lnTo>
                      <a:pt x="407" y="308"/>
                    </a:lnTo>
                    <a:lnTo>
                      <a:pt x="488" y="474"/>
                    </a:lnTo>
                    <a:lnTo>
                      <a:pt x="348" y="357"/>
                    </a:lnTo>
                    <a:lnTo>
                      <a:pt x="468" y="494"/>
                    </a:lnTo>
                    <a:lnTo>
                      <a:pt x="571" y="622"/>
                    </a:lnTo>
                    <a:lnTo>
                      <a:pt x="575" y="518"/>
                    </a:lnTo>
                    <a:lnTo>
                      <a:pt x="615" y="688"/>
                    </a:lnTo>
                    <a:lnTo>
                      <a:pt x="668" y="688"/>
                    </a:lnTo>
                    <a:lnTo>
                      <a:pt x="698" y="758"/>
                    </a:lnTo>
                    <a:lnTo>
                      <a:pt x="718" y="612"/>
                    </a:lnTo>
                    <a:lnTo>
                      <a:pt x="658" y="658"/>
                    </a:lnTo>
                    <a:lnTo>
                      <a:pt x="558" y="394"/>
                    </a:lnTo>
                    <a:lnTo>
                      <a:pt x="531" y="498"/>
                    </a:lnTo>
                    <a:lnTo>
                      <a:pt x="431" y="277"/>
                    </a:lnTo>
                    <a:lnTo>
                      <a:pt x="178" y="73"/>
                    </a:lnTo>
                    <a:lnTo>
                      <a:pt x="197" y="1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C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93" name="Freeform 189">
                <a:extLst>
                  <a:ext uri="{FF2B5EF4-FFF2-40B4-BE49-F238E27FC236}">
                    <a16:creationId xmlns:a16="http://schemas.microsoft.com/office/drawing/2014/main" id="{BECF9C8F-624B-13B1-4F43-6AD7BE7E3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802"/>
                <a:ext cx="286" cy="240"/>
              </a:xfrm>
              <a:custGeom>
                <a:avLst/>
                <a:gdLst>
                  <a:gd name="T0" fmla="*/ 0 w 1143"/>
                  <a:gd name="T1" fmla="*/ 0 h 959"/>
                  <a:gd name="T2" fmla="*/ 0 w 1143"/>
                  <a:gd name="T3" fmla="*/ 0 h 959"/>
                  <a:gd name="T4" fmla="*/ 0 w 1143"/>
                  <a:gd name="T5" fmla="*/ 0 h 959"/>
                  <a:gd name="T6" fmla="*/ 0 w 1143"/>
                  <a:gd name="T7" fmla="*/ 0 h 959"/>
                  <a:gd name="T8" fmla="*/ 0 w 1143"/>
                  <a:gd name="T9" fmla="*/ 0 h 959"/>
                  <a:gd name="T10" fmla="*/ 0 w 1143"/>
                  <a:gd name="T11" fmla="*/ 0 h 959"/>
                  <a:gd name="T12" fmla="*/ 0 w 1143"/>
                  <a:gd name="T13" fmla="*/ 0 h 959"/>
                  <a:gd name="T14" fmla="*/ 0 w 1143"/>
                  <a:gd name="T15" fmla="*/ 0 h 959"/>
                  <a:gd name="T16" fmla="*/ 0 w 1143"/>
                  <a:gd name="T17" fmla="*/ 0 h 959"/>
                  <a:gd name="T18" fmla="*/ 0 w 1143"/>
                  <a:gd name="T19" fmla="*/ 0 h 959"/>
                  <a:gd name="T20" fmla="*/ 0 w 1143"/>
                  <a:gd name="T21" fmla="*/ 0 h 959"/>
                  <a:gd name="T22" fmla="*/ 0 w 1143"/>
                  <a:gd name="T23" fmla="*/ 0 h 959"/>
                  <a:gd name="T24" fmla="*/ 0 w 1143"/>
                  <a:gd name="T25" fmla="*/ 0 h 959"/>
                  <a:gd name="T26" fmla="*/ 0 w 1143"/>
                  <a:gd name="T27" fmla="*/ 0 h 959"/>
                  <a:gd name="T28" fmla="*/ 0 w 1143"/>
                  <a:gd name="T29" fmla="*/ 0 h 959"/>
                  <a:gd name="T30" fmla="*/ 0 w 1143"/>
                  <a:gd name="T31" fmla="*/ 0 h 959"/>
                  <a:gd name="T32" fmla="*/ 0 w 1143"/>
                  <a:gd name="T33" fmla="*/ 0 h 959"/>
                  <a:gd name="T34" fmla="*/ 0 w 1143"/>
                  <a:gd name="T35" fmla="*/ 0 h 959"/>
                  <a:gd name="T36" fmla="*/ 0 w 1143"/>
                  <a:gd name="T37" fmla="*/ 0 h 959"/>
                  <a:gd name="T38" fmla="*/ 0 w 1143"/>
                  <a:gd name="T39" fmla="*/ 0 h 959"/>
                  <a:gd name="T40" fmla="*/ 0 w 1143"/>
                  <a:gd name="T41" fmla="*/ 0 h 959"/>
                  <a:gd name="T42" fmla="*/ 0 w 1143"/>
                  <a:gd name="T43" fmla="*/ 0 h 959"/>
                  <a:gd name="T44" fmla="*/ 0 w 1143"/>
                  <a:gd name="T45" fmla="*/ 0 h 959"/>
                  <a:gd name="T46" fmla="*/ 0 w 1143"/>
                  <a:gd name="T47" fmla="*/ 0 h 959"/>
                  <a:gd name="T48" fmla="*/ 0 w 1143"/>
                  <a:gd name="T49" fmla="*/ 0 h 959"/>
                  <a:gd name="T50" fmla="*/ 0 w 1143"/>
                  <a:gd name="T51" fmla="*/ 0 h 959"/>
                  <a:gd name="T52" fmla="*/ 0 w 1143"/>
                  <a:gd name="T53" fmla="*/ 0 h 95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43"/>
                  <a:gd name="T82" fmla="*/ 0 h 959"/>
                  <a:gd name="T83" fmla="*/ 1143 w 1143"/>
                  <a:gd name="T84" fmla="*/ 959 h 95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43" h="959">
                    <a:moveTo>
                      <a:pt x="0" y="0"/>
                    </a:moveTo>
                    <a:lnTo>
                      <a:pt x="243" y="165"/>
                    </a:lnTo>
                    <a:lnTo>
                      <a:pt x="363" y="211"/>
                    </a:lnTo>
                    <a:lnTo>
                      <a:pt x="353" y="145"/>
                    </a:lnTo>
                    <a:lnTo>
                      <a:pt x="478" y="233"/>
                    </a:lnTo>
                    <a:lnTo>
                      <a:pt x="590" y="343"/>
                    </a:lnTo>
                    <a:lnTo>
                      <a:pt x="544" y="233"/>
                    </a:lnTo>
                    <a:lnTo>
                      <a:pt x="685" y="355"/>
                    </a:lnTo>
                    <a:lnTo>
                      <a:pt x="840" y="474"/>
                    </a:lnTo>
                    <a:lnTo>
                      <a:pt x="951" y="660"/>
                    </a:lnTo>
                    <a:lnTo>
                      <a:pt x="965" y="557"/>
                    </a:lnTo>
                    <a:lnTo>
                      <a:pt x="1040" y="718"/>
                    </a:lnTo>
                    <a:lnTo>
                      <a:pt x="1083" y="847"/>
                    </a:lnTo>
                    <a:lnTo>
                      <a:pt x="1143" y="781"/>
                    </a:lnTo>
                    <a:lnTo>
                      <a:pt x="1143" y="959"/>
                    </a:lnTo>
                    <a:lnTo>
                      <a:pt x="1122" y="860"/>
                    </a:lnTo>
                    <a:lnTo>
                      <a:pt x="1074" y="916"/>
                    </a:lnTo>
                    <a:lnTo>
                      <a:pt x="988" y="646"/>
                    </a:lnTo>
                    <a:lnTo>
                      <a:pt x="955" y="767"/>
                    </a:lnTo>
                    <a:lnTo>
                      <a:pt x="837" y="501"/>
                    </a:lnTo>
                    <a:lnTo>
                      <a:pt x="658" y="379"/>
                    </a:lnTo>
                    <a:lnTo>
                      <a:pt x="662" y="425"/>
                    </a:lnTo>
                    <a:lnTo>
                      <a:pt x="398" y="204"/>
                    </a:lnTo>
                    <a:lnTo>
                      <a:pt x="412" y="283"/>
                    </a:lnTo>
                    <a:lnTo>
                      <a:pt x="257" y="2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7694" name="Group 124">
              <a:extLst>
                <a:ext uri="{FF2B5EF4-FFF2-40B4-BE49-F238E27FC236}">
                  <a16:creationId xmlns:a16="http://schemas.microsoft.com/office/drawing/2014/main" id="{4D7C9CDA-18C2-7433-3A51-F0FF4BF016D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133600" y="4191000"/>
              <a:ext cx="1897063" cy="1543050"/>
              <a:chOff x="1236" y="1631"/>
              <a:chExt cx="1195" cy="972"/>
            </a:xfrm>
          </p:grpSpPr>
          <p:sp>
            <p:nvSpPr>
              <p:cNvPr id="27695" name="Freeform 69">
                <a:extLst>
                  <a:ext uri="{FF2B5EF4-FFF2-40B4-BE49-F238E27FC236}">
                    <a16:creationId xmlns:a16="http://schemas.microsoft.com/office/drawing/2014/main" id="{8747EAFC-BFB7-3469-4D57-8839B8334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631"/>
                <a:ext cx="933" cy="545"/>
              </a:xfrm>
              <a:custGeom>
                <a:avLst/>
                <a:gdLst>
                  <a:gd name="T0" fmla="*/ 892 w 933"/>
                  <a:gd name="T1" fmla="*/ 399 h 545"/>
                  <a:gd name="T2" fmla="*/ 926 w 933"/>
                  <a:gd name="T3" fmla="*/ 348 h 545"/>
                  <a:gd name="T4" fmla="*/ 933 w 933"/>
                  <a:gd name="T5" fmla="*/ 283 h 545"/>
                  <a:gd name="T6" fmla="*/ 907 w 933"/>
                  <a:gd name="T7" fmla="*/ 232 h 545"/>
                  <a:gd name="T8" fmla="*/ 850 w 933"/>
                  <a:gd name="T9" fmla="*/ 218 h 545"/>
                  <a:gd name="T10" fmla="*/ 811 w 933"/>
                  <a:gd name="T11" fmla="*/ 214 h 545"/>
                  <a:gd name="T12" fmla="*/ 792 w 933"/>
                  <a:gd name="T13" fmla="*/ 219 h 545"/>
                  <a:gd name="T14" fmla="*/ 782 w 933"/>
                  <a:gd name="T15" fmla="*/ 235 h 545"/>
                  <a:gd name="T16" fmla="*/ 799 w 933"/>
                  <a:gd name="T17" fmla="*/ 229 h 545"/>
                  <a:gd name="T18" fmla="*/ 823 w 933"/>
                  <a:gd name="T19" fmla="*/ 194 h 545"/>
                  <a:gd name="T20" fmla="*/ 828 w 933"/>
                  <a:gd name="T21" fmla="*/ 162 h 545"/>
                  <a:gd name="T22" fmla="*/ 817 w 933"/>
                  <a:gd name="T23" fmla="*/ 136 h 545"/>
                  <a:gd name="T24" fmla="*/ 795 w 933"/>
                  <a:gd name="T25" fmla="*/ 115 h 545"/>
                  <a:gd name="T26" fmla="*/ 769 w 933"/>
                  <a:gd name="T27" fmla="*/ 104 h 545"/>
                  <a:gd name="T28" fmla="*/ 740 w 933"/>
                  <a:gd name="T29" fmla="*/ 102 h 545"/>
                  <a:gd name="T30" fmla="*/ 714 w 933"/>
                  <a:gd name="T31" fmla="*/ 113 h 545"/>
                  <a:gd name="T32" fmla="*/ 705 w 933"/>
                  <a:gd name="T33" fmla="*/ 93 h 545"/>
                  <a:gd name="T34" fmla="*/ 687 w 933"/>
                  <a:gd name="T35" fmla="*/ 46 h 545"/>
                  <a:gd name="T36" fmla="*/ 648 w 933"/>
                  <a:gd name="T37" fmla="*/ 16 h 545"/>
                  <a:gd name="T38" fmla="*/ 596 w 933"/>
                  <a:gd name="T39" fmla="*/ 3 h 545"/>
                  <a:gd name="T40" fmla="*/ 539 w 933"/>
                  <a:gd name="T41" fmla="*/ 3 h 545"/>
                  <a:gd name="T42" fmla="*/ 485 w 933"/>
                  <a:gd name="T43" fmla="*/ 17 h 545"/>
                  <a:gd name="T44" fmla="*/ 439 w 933"/>
                  <a:gd name="T45" fmla="*/ 45 h 545"/>
                  <a:gd name="T46" fmla="*/ 411 w 933"/>
                  <a:gd name="T47" fmla="*/ 85 h 545"/>
                  <a:gd name="T48" fmla="*/ 389 w 933"/>
                  <a:gd name="T49" fmla="*/ 101 h 545"/>
                  <a:gd name="T50" fmla="*/ 352 w 933"/>
                  <a:gd name="T51" fmla="*/ 109 h 545"/>
                  <a:gd name="T52" fmla="*/ 321 w 933"/>
                  <a:gd name="T53" fmla="*/ 146 h 545"/>
                  <a:gd name="T54" fmla="*/ 317 w 933"/>
                  <a:gd name="T55" fmla="*/ 202 h 545"/>
                  <a:gd name="T56" fmla="*/ 313 w 933"/>
                  <a:gd name="T57" fmla="*/ 218 h 545"/>
                  <a:gd name="T58" fmla="*/ 278 w 933"/>
                  <a:gd name="T59" fmla="*/ 194 h 545"/>
                  <a:gd name="T60" fmla="*/ 242 w 933"/>
                  <a:gd name="T61" fmla="*/ 179 h 545"/>
                  <a:gd name="T62" fmla="*/ 209 w 933"/>
                  <a:gd name="T63" fmla="*/ 175 h 545"/>
                  <a:gd name="T64" fmla="*/ 180 w 933"/>
                  <a:gd name="T65" fmla="*/ 182 h 545"/>
                  <a:gd name="T66" fmla="*/ 157 w 933"/>
                  <a:gd name="T67" fmla="*/ 198 h 545"/>
                  <a:gd name="T68" fmla="*/ 142 w 933"/>
                  <a:gd name="T69" fmla="*/ 225 h 545"/>
                  <a:gd name="T70" fmla="*/ 139 w 933"/>
                  <a:gd name="T71" fmla="*/ 263 h 545"/>
                  <a:gd name="T72" fmla="*/ 105 w 933"/>
                  <a:gd name="T73" fmla="*/ 283 h 545"/>
                  <a:gd name="T74" fmla="*/ 49 w 933"/>
                  <a:gd name="T75" fmla="*/ 300 h 545"/>
                  <a:gd name="T76" fmla="*/ 15 w 933"/>
                  <a:gd name="T77" fmla="*/ 334 h 545"/>
                  <a:gd name="T78" fmla="*/ 1 w 933"/>
                  <a:gd name="T79" fmla="*/ 377 h 545"/>
                  <a:gd name="T80" fmla="*/ 3 w 933"/>
                  <a:gd name="T81" fmla="*/ 425 h 545"/>
                  <a:gd name="T82" fmla="*/ 21 w 933"/>
                  <a:gd name="T83" fmla="*/ 467 h 545"/>
                  <a:gd name="T84" fmla="*/ 53 w 933"/>
                  <a:gd name="T85" fmla="*/ 498 h 545"/>
                  <a:gd name="T86" fmla="*/ 95 w 933"/>
                  <a:gd name="T87" fmla="*/ 510 h 545"/>
                  <a:gd name="T88" fmla="*/ 133 w 933"/>
                  <a:gd name="T89" fmla="*/ 518 h 545"/>
                  <a:gd name="T90" fmla="*/ 164 w 933"/>
                  <a:gd name="T91" fmla="*/ 533 h 545"/>
                  <a:gd name="T92" fmla="*/ 203 w 933"/>
                  <a:gd name="T93" fmla="*/ 542 h 545"/>
                  <a:gd name="T94" fmla="*/ 244 w 933"/>
                  <a:gd name="T95" fmla="*/ 545 h 545"/>
                  <a:gd name="T96" fmla="*/ 285 w 933"/>
                  <a:gd name="T97" fmla="*/ 544 h 545"/>
                  <a:gd name="T98" fmla="*/ 325 w 933"/>
                  <a:gd name="T99" fmla="*/ 538 h 545"/>
                  <a:gd name="T100" fmla="*/ 358 w 933"/>
                  <a:gd name="T101" fmla="*/ 529 h 545"/>
                  <a:gd name="T102" fmla="*/ 383 w 933"/>
                  <a:gd name="T103" fmla="*/ 516 h 545"/>
                  <a:gd name="T104" fmla="*/ 411 w 933"/>
                  <a:gd name="T105" fmla="*/ 510 h 545"/>
                  <a:gd name="T106" fmla="*/ 475 w 933"/>
                  <a:gd name="T107" fmla="*/ 516 h 545"/>
                  <a:gd name="T108" fmla="*/ 562 w 933"/>
                  <a:gd name="T109" fmla="*/ 524 h 545"/>
                  <a:gd name="T110" fmla="*/ 660 w 933"/>
                  <a:gd name="T111" fmla="*/ 529 h 545"/>
                  <a:gd name="T112" fmla="*/ 754 w 933"/>
                  <a:gd name="T113" fmla="*/ 527 h 545"/>
                  <a:gd name="T114" fmla="*/ 832 w 933"/>
                  <a:gd name="T115" fmla="*/ 515 h 545"/>
                  <a:gd name="T116" fmla="*/ 879 w 933"/>
                  <a:gd name="T117" fmla="*/ 489 h 545"/>
                  <a:gd name="T118" fmla="*/ 884 w 933"/>
                  <a:gd name="T119" fmla="*/ 441 h 54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33"/>
                  <a:gd name="T181" fmla="*/ 0 h 545"/>
                  <a:gd name="T182" fmla="*/ 933 w 933"/>
                  <a:gd name="T183" fmla="*/ 545 h 54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33" h="545">
                    <a:moveTo>
                      <a:pt x="866" y="410"/>
                    </a:moveTo>
                    <a:lnTo>
                      <a:pt x="892" y="399"/>
                    </a:lnTo>
                    <a:lnTo>
                      <a:pt x="911" y="377"/>
                    </a:lnTo>
                    <a:lnTo>
                      <a:pt x="926" y="348"/>
                    </a:lnTo>
                    <a:lnTo>
                      <a:pt x="933" y="316"/>
                    </a:lnTo>
                    <a:lnTo>
                      <a:pt x="933" y="283"/>
                    </a:lnTo>
                    <a:lnTo>
                      <a:pt x="925" y="254"/>
                    </a:lnTo>
                    <a:lnTo>
                      <a:pt x="907" y="232"/>
                    </a:lnTo>
                    <a:lnTo>
                      <a:pt x="879" y="221"/>
                    </a:lnTo>
                    <a:lnTo>
                      <a:pt x="850" y="218"/>
                    </a:lnTo>
                    <a:lnTo>
                      <a:pt x="828" y="215"/>
                    </a:lnTo>
                    <a:lnTo>
                      <a:pt x="811" y="214"/>
                    </a:lnTo>
                    <a:lnTo>
                      <a:pt x="800" y="215"/>
                    </a:lnTo>
                    <a:lnTo>
                      <a:pt x="792" y="219"/>
                    </a:lnTo>
                    <a:lnTo>
                      <a:pt x="787" y="225"/>
                    </a:lnTo>
                    <a:lnTo>
                      <a:pt x="782" y="235"/>
                    </a:lnTo>
                    <a:lnTo>
                      <a:pt x="778" y="247"/>
                    </a:lnTo>
                    <a:lnTo>
                      <a:pt x="799" y="229"/>
                    </a:lnTo>
                    <a:lnTo>
                      <a:pt x="814" y="211"/>
                    </a:lnTo>
                    <a:lnTo>
                      <a:pt x="823" y="194"/>
                    </a:lnTo>
                    <a:lnTo>
                      <a:pt x="828" y="178"/>
                    </a:lnTo>
                    <a:lnTo>
                      <a:pt x="828" y="162"/>
                    </a:lnTo>
                    <a:lnTo>
                      <a:pt x="824" y="149"/>
                    </a:lnTo>
                    <a:lnTo>
                      <a:pt x="817" y="136"/>
                    </a:lnTo>
                    <a:lnTo>
                      <a:pt x="807" y="125"/>
                    </a:lnTo>
                    <a:lnTo>
                      <a:pt x="795" y="115"/>
                    </a:lnTo>
                    <a:lnTo>
                      <a:pt x="783" y="109"/>
                    </a:lnTo>
                    <a:lnTo>
                      <a:pt x="769" y="104"/>
                    </a:lnTo>
                    <a:lnTo>
                      <a:pt x="754" y="102"/>
                    </a:lnTo>
                    <a:lnTo>
                      <a:pt x="740" y="102"/>
                    </a:lnTo>
                    <a:lnTo>
                      <a:pt x="726" y="105"/>
                    </a:lnTo>
                    <a:lnTo>
                      <a:pt x="714" y="113"/>
                    </a:lnTo>
                    <a:lnTo>
                      <a:pt x="703" y="122"/>
                    </a:lnTo>
                    <a:lnTo>
                      <a:pt x="705" y="93"/>
                    </a:lnTo>
                    <a:lnTo>
                      <a:pt x="699" y="68"/>
                    </a:lnTo>
                    <a:lnTo>
                      <a:pt x="687" y="46"/>
                    </a:lnTo>
                    <a:lnTo>
                      <a:pt x="670" y="29"/>
                    </a:lnTo>
                    <a:lnTo>
                      <a:pt x="648" y="16"/>
                    </a:lnTo>
                    <a:lnTo>
                      <a:pt x="624" y="7"/>
                    </a:lnTo>
                    <a:lnTo>
                      <a:pt x="596" y="3"/>
                    </a:lnTo>
                    <a:lnTo>
                      <a:pt x="568" y="0"/>
                    </a:lnTo>
                    <a:lnTo>
                      <a:pt x="539" y="3"/>
                    </a:lnTo>
                    <a:lnTo>
                      <a:pt x="511" y="7"/>
                    </a:lnTo>
                    <a:lnTo>
                      <a:pt x="485" y="17"/>
                    </a:lnTo>
                    <a:lnTo>
                      <a:pt x="460" y="29"/>
                    </a:lnTo>
                    <a:lnTo>
                      <a:pt x="439" y="45"/>
                    </a:lnTo>
                    <a:lnTo>
                      <a:pt x="422" y="63"/>
                    </a:lnTo>
                    <a:lnTo>
                      <a:pt x="411" y="85"/>
                    </a:lnTo>
                    <a:lnTo>
                      <a:pt x="405" y="109"/>
                    </a:lnTo>
                    <a:lnTo>
                      <a:pt x="389" y="101"/>
                    </a:lnTo>
                    <a:lnTo>
                      <a:pt x="370" y="101"/>
                    </a:lnTo>
                    <a:lnTo>
                      <a:pt x="352" y="109"/>
                    </a:lnTo>
                    <a:lnTo>
                      <a:pt x="335" y="125"/>
                    </a:lnTo>
                    <a:lnTo>
                      <a:pt x="321" y="146"/>
                    </a:lnTo>
                    <a:lnTo>
                      <a:pt x="315" y="173"/>
                    </a:lnTo>
                    <a:lnTo>
                      <a:pt x="317" y="202"/>
                    </a:lnTo>
                    <a:lnTo>
                      <a:pt x="330" y="235"/>
                    </a:lnTo>
                    <a:lnTo>
                      <a:pt x="313" y="218"/>
                    </a:lnTo>
                    <a:lnTo>
                      <a:pt x="296" y="204"/>
                    </a:lnTo>
                    <a:lnTo>
                      <a:pt x="278" y="194"/>
                    </a:lnTo>
                    <a:lnTo>
                      <a:pt x="260" y="185"/>
                    </a:lnTo>
                    <a:lnTo>
                      <a:pt x="242" y="179"/>
                    </a:lnTo>
                    <a:lnTo>
                      <a:pt x="225" y="177"/>
                    </a:lnTo>
                    <a:lnTo>
                      <a:pt x="209" y="175"/>
                    </a:lnTo>
                    <a:lnTo>
                      <a:pt x="193" y="178"/>
                    </a:lnTo>
                    <a:lnTo>
                      <a:pt x="180" y="182"/>
                    </a:lnTo>
                    <a:lnTo>
                      <a:pt x="167" y="189"/>
                    </a:lnTo>
                    <a:lnTo>
                      <a:pt x="157" y="198"/>
                    </a:lnTo>
                    <a:lnTo>
                      <a:pt x="148" y="211"/>
                    </a:lnTo>
                    <a:lnTo>
                      <a:pt x="142" y="225"/>
                    </a:lnTo>
                    <a:lnTo>
                      <a:pt x="139" y="242"/>
                    </a:lnTo>
                    <a:lnTo>
                      <a:pt x="139" y="263"/>
                    </a:lnTo>
                    <a:lnTo>
                      <a:pt x="141" y="284"/>
                    </a:lnTo>
                    <a:lnTo>
                      <a:pt x="105" y="283"/>
                    </a:lnTo>
                    <a:lnTo>
                      <a:pt x="75" y="289"/>
                    </a:lnTo>
                    <a:lnTo>
                      <a:pt x="49" y="300"/>
                    </a:lnTo>
                    <a:lnTo>
                      <a:pt x="30" y="316"/>
                    </a:lnTo>
                    <a:lnTo>
                      <a:pt x="15" y="334"/>
                    </a:lnTo>
                    <a:lnTo>
                      <a:pt x="6" y="354"/>
                    </a:lnTo>
                    <a:lnTo>
                      <a:pt x="1" y="377"/>
                    </a:lnTo>
                    <a:lnTo>
                      <a:pt x="0" y="402"/>
                    </a:lnTo>
                    <a:lnTo>
                      <a:pt x="3" y="425"/>
                    </a:lnTo>
                    <a:lnTo>
                      <a:pt x="11" y="448"/>
                    </a:lnTo>
                    <a:lnTo>
                      <a:pt x="21" y="467"/>
                    </a:lnTo>
                    <a:lnTo>
                      <a:pt x="35" y="485"/>
                    </a:lnTo>
                    <a:lnTo>
                      <a:pt x="53" y="498"/>
                    </a:lnTo>
                    <a:lnTo>
                      <a:pt x="72" y="507"/>
                    </a:lnTo>
                    <a:lnTo>
                      <a:pt x="95" y="510"/>
                    </a:lnTo>
                    <a:lnTo>
                      <a:pt x="119" y="507"/>
                    </a:lnTo>
                    <a:lnTo>
                      <a:pt x="133" y="518"/>
                    </a:lnTo>
                    <a:lnTo>
                      <a:pt x="147" y="526"/>
                    </a:lnTo>
                    <a:lnTo>
                      <a:pt x="164" y="533"/>
                    </a:lnTo>
                    <a:lnTo>
                      <a:pt x="184" y="538"/>
                    </a:lnTo>
                    <a:lnTo>
                      <a:pt x="203" y="542"/>
                    </a:lnTo>
                    <a:lnTo>
                      <a:pt x="223" y="544"/>
                    </a:lnTo>
                    <a:lnTo>
                      <a:pt x="244" y="545"/>
                    </a:lnTo>
                    <a:lnTo>
                      <a:pt x="265" y="545"/>
                    </a:lnTo>
                    <a:lnTo>
                      <a:pt x="285" y="544"/>
                    </a:lnTo>
                    <a:lnTo>
                      <a:pt x="306" y="541"/>
                    </a:lnTo>
                    <a:lnTo>
                      <a:pt x="325" y="538"/>
                    </a:lnTo>
                    <a:lnTo>
                      <a:pt x="342" y="533"/>
                    </a:lnTo>
                    <a:lnTo>
                      <a:pt x="358" y="529"/>
                    </a:lnTo>
                    <a:lnTo>
                      <a:pt x="372" y="522"/>
                    </a:lnTo>
                    <a:lnTo>
                      <a:pt x="383" y="516"/>
                    </a:lnTo>
                    <a:lnTo>
                      <a:pt x="392" y="509"/>
                    </a:lnTo>
                    <a:lnTo>
                      <a:pt x="411" y="510"/>
                    </a:lnTo>
                    <a:lnTo>
                      <a:pt x="439" y="513"/>
                    </a:lnTo>
                    <a:lnTo>
                      <a:pt x="475" y="516"/>
                    </a:lnTo>
                    <a:lnTo>
                      <a:pt x="516" y="520"/>
                    </a:lnTo>
                    <a:lnTo>
                      <a:pt x="562" y="524"/>
                    </a:lnTo>
                    <a:lnTo>
                      <a:pt x="610" y="527"/>
                    </a:lnTo>
                    <a:lnTo>
                      <a:pt x="660" y="529"/>
                    </a:lnTo>
                    <a:lnTo>
                      <a:pt x="708" y="530"/>
                    </a:lnTo>
                    <a:lnTo>
                      <a:pt x="754" y="527"/>
                    </a:lnTo>
                    <a:lnTo>
                      <a:pt x="795" y="524"/>
                    </a:lnTo>
                    <a:lnTo>
                      <a:pt x="832" y="515"/>
                    </a:lnTo>
                    <a:lnTo>
                      <a:pt x="861" y="504"/>
                    </a:lnTo>
                    <a:lnTo>
                      <a:pt x="879" y="489"/>
                    </a:lnTo>
                    <a:lnTo>
                      <a:pt x="887" y="468"/>
                    </a:lnTo>
                    <a:lnTo>
                      <a:pt x="884" y="441"/>
                    </a:lnTo>
                    <a:lnTo>
                      <a:pt x="866" y="41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96" name="Freeform 70">
                <a:extLst>
                  <a:ext uri="{FF2B5EF4-FFF2-40B4-BE49-F238E27FC236}">
                    <a16:creationId xmlns:a16="http://schemas.microsoft.com/office/drawing/2014/main" id="{0B09799F-3E4D-E268-2F97-5F673C437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672"/>
                <a:ext cx="849" cy="467"/>
              </a:xfrm>
              <a:custGeom>
                <a:avLst/>
                <a:gdLst>
                  <a:gd name="T0" fmla="*/ 811 w 849"/>
                  <a:gd name="T1" fmla="*/ 359 h 467"/>
                  <a:gd name="T2" fmla="*/ 841 w 849"/>
                  <a:gd name="T3" fmla="*/ 315 h 467"/>
                  <a:gd name="T4" fmla="*/ 849 w 849"/>
                  <a:gd name="T5" fmla="*/ 255 h 467"/>
                  <a:gd name="T6" fmla="*/ 827 w 849"/>
                  <a:gd name="T7" fmla="*/ 211 h 467"/>
                  <a:gd name="T8" fmla="*/ 778 w 849"/>
                  <a:gd name="T9" fmla="*/ 197 h 467"/>
                  <a:gd name="T10" fmla="*/ 746 w 849"/>
                  <a:gd name="T11" fmla="*/ 194 h 467"/>
                  <a:gd name="T12" fmla="*/ 725 w 849"/>
                  <a:gd name="T13" fmla="*/ 194 h 467"/>
                  <a:gd name="T14" fmla="*/ 703 w 849"/>
                  <a:gd name="T15" fmla="*/ 201 h 467"/>
                  <a:gd name="T16" fmla="*/ 719 w 849"/>
                  <a:gd name="T17" fmla="*/ 179 h 467"/>
                  <a:gd name="T18" fmla="*/ 728 w 849"/>
                  <a:gd name="T19" fmla="*/ 131 h 467"/>
                  <a:gd name="T20" fmla="*/ 693 w 849"/>
                  <a:gd name="T21" fmla="*/ 99 h 467"/>
                  <a:gd name="T22" fmla="*/ 643 w 849"/>
                  <a:gd name="T23" fmla="*/ 97 h 467"/>
                  <a:gd name="T24" fmla="*/ 625 w 849"/>
                  <a:gd name="T25" fmla="*/ 84 h 467"/>
                  <a:gd name="T26" fmla="*/ 610 w 849"/>
                  <a:gd name="T27" fmla="*/ 41 h 467"/>
                  <a:gd name="T28" fmla="*/ 578 w 849"/>
                  <a:gd name="T29" fmla="*/ 15 h 467"/>
                  <a:gd name="T30" fmla="*/ 533 w 849"/>
                  <a:gd name="T31" fmla="*/ 1 h 467"/>
                  <a:gd name="T32" fmla="*/ 485 w 849"/>
                  <a:gd name="T33" fmla="*/ 1 h 467"/>
                  <a:gd name="T34" fmla="*/ 436 w 849"/>
                  <a:gd name="T35" fmla="*/ 15 h 467"/>
                  <a:gd name="T36" fmla="*/ 396 w 849"/>
                  <a:gd name="T37" fmla="*/ 40 h 467"/>
                  <a:gd name="T38" fmla="*/ 371 w 849"/>
                  <a:gd name="T39" fmla="*/ 78 h 467"/>
                  <a:gd name="T40" fmla="*/ 352 w 849"/>
                  <a:gd name="T41" fmla="*/ 95 h 467"/>
                  <a:gd name="T42" fmla="*/ 316 w 849"/>
                  <a:gd name="T43" fmla="*/ 107 h 467"/>
                  <a:gd name="T44" fmla="*/ 287 w 849"/>
                  <a:gd name="T45" fmla="*/ 143 h 467"/>
                  <a:gd name="T46" fmla="*/ 281 w 849"/>
                  <a:gd name="T47" fmla="*/ 191 h 467"/>
                  <a:gd name="T48" fmla="*/ 267 w 849"/>
                  <a:gd name="T49" fmla="*/ 183 h 467"/>
                  <a:gd name="T50" fmla="*/ 210 w 849"/>
                  <a:gd name="T51" fmla="*/ 149 h 467"/>
                  <a:gd name="T52" fmla="*/ 160 w 849"/>
                  <a:gd name="T53" fmla="*/ 159 h 467"/>
                  <a:gd name="T54" fmla="*/ 136 w 849"/>
                  <a:gd name="T55" fmla="*/ 203 h 467"/>
                  <a:gd name="T56" fmla="*/ 79 w 849"/>
                  <a:gd name="T57" fmla="*/ 241 h 467"/>
                  <a:gd name="T58" fmla="*/ 11 w 849"/>
                  <a:gd name="T59" fmla="*/ 299 h 467"/>
                  <a:gd name="T60" fmla="*/ 2 w 849"/>
                  <a:gd name="T61" fmla="*/ 379 h 467"/>
                  <a:gd name="T62" fmla="*/ 46 w 849"/>
                  <a:gd name="T63" fmla="*/ 432 h 467"/>
                  <a:gd name="T64" fmla="*/ 96 w 849"/>
                  <a:gd name="T65" fmla="*/ 442 h 467"/>
                  <a:gd name="T66" fmla="*/ 128 w 849"/>
                  <a:gd name="T67" fmla="*/ 455 h 467"/>
                  <a:gd name="T68" fmla="*/ 165 w 849"/>
                  <a:gd name="T69" fmla="*/ 462 h 467"/>
                  <a:gd name="T70" fmla="*/ 208 w 849"/>
                  <a:gd name="T71" fmla="*/ 467 h 467"/>
                  <a:gd name="T72" fmla="*/ 250 w 849"/>
                  <a:gd name="T73" fmla="*/ 467 h 467"/>
                  <a:gd name="T74" fmla="*/ 290 w 849"/>
                  <a:gd name="T75" fmla="*/ 463 h 467"/>
                  <a:gd name="T76" fmla="*/ 324 w 849"/>
                  <a:gd name="T77" fmla="*/ 457 h 467"/>
                  <a:gd name="T78" fmla="*/ 349 w 849"/>
                  <a:gd name="T79" fmla="*/ 448 h 467"/>
                  <a:gd name="T80" fmla="*/ 373 w 849"/>
                  <a:gd name="T81" fmla="*/ 444 h 467"/>
                  <a:gd name="T82" fmla="*/ 430 w 849"/>
                  <a:gd name="T83" fmla="*/ 449 h 467"/>
                  <a:gd name="T84" fmla="*/ 509 w 849"/>
                  <a:gd name="T85" fmla="*/ 455 h 467"/>
                  <a:gd name="T86" fmla="*/ 597 w 849"/>
                  <a:gd name="T87" fmla="*/ 460 h 467"/>
                  <a:gd name="T88" fmla="*/ 683 w 849"/>
                  <a:gd name="T89" fmla="*/ 460 h 467"/>
                  <a:gd name="T90" fmla="*/ 754 w 849"/>
                  <a:gd name="T91" fmla="*/ 450 h 467"/>
                  <a:gd name="T92" fmla="*/ 798 w 849"/>
                  <a:gd name="T93" fmla="*/ 429 h 467"/>
                  <a:gd name="T94" fmla="*/ 804 w 849"/>
                  <a:gd name="T95" fmla="*/ 393 h 4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49"/>
                  <a:gd name="T145" fmla="*/ 0 h 467"/>
                  <a:gd name="T146" fmla="*/ 849 w 849"/>
                  <a:gd name="T147" fmla="*/ 467 h 4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49" h="467">
                    <a:moveTo>
                      <a:pt x="788" y="369"/>
                    </a:moveTo>
                    <a:lnTo>
                      <a:pt x="811" y="359"/>
                    </a:lnTo>
                    <a:lnTo>
                      <a:pt x="829" y="340"/>
                    </a:lnTo>
                    <a:lnTo>
                      <a:pt x="841" y="315"/>
                    </a:lnTo>
                    <a:lnTo>
                      <a:pt x="849" y="284"/>
                    </a:lnTo>
                    <a:lnTo>
                      <a:pt x="849" y="255"/>
                    </a:lnTo>
                    <a:lnTo>
                      <a:pt x="843" y="230"/>
                    </a:lnTo>
                    <a:lnTo>
                      <a:pt x="827" y="211"/>
                    </a:lnTo>
                    <a:lnTo>
                      <a:pt x="804" y="201"/>
                    </a:lnTo>
                    <a:lnTo>
                      <a:pt x="778" y="197"/>
                    </a:lnTo>
                    <a:lnTo>
                      <a:pt x="760" y="195"/>
                    </a:lnTo>
                    <a:lnTo>
                      <a:pt x="746" y="194"/>
                    </a:lnTo>
                    <a:lnTo>
                      <a:pt x="735" y="193"/>
                    </a:lnTo>
                    <a:lnTo>
                      <a:pt x="725" y="194"/>
                    </a:lnTo>
                    <a:lnTo>
                      <a:pt x="716" y="196"/>
                    </a:lnTo>
                    <a:lnTo>
                      <a:pt x="703" y="201"/>
                    </a:lnTo>
                    <a:lnTo>
                      <a:pt x="689" y="207"/>
                    </a:lnTo>
                    <a:lnTo>
                      <a:pt x="719" y="179"/>
                    </a:lnTo>
                    <a:lnTo>
                      <a:pt x="731" y="154"/>
                    </a:lnTo>
                    <a:lnTo>
                      <a:pt x="728" y="131"/>
                    </a:lnTo>
                    <a:lnTo>
                      <a:pt x="714" y="113"/>
                    </a:lnTo>
                    <a:lnTo>
                      <a:pt x="693" y="99"/>
                    </a:lnTo>
                    <a:lnTo>
                      <a:pt x="667" y="95"/>
                    </a:lnTo>
                    <a:lnTo>
                      <a:pt x="643" y="97"/>
                    </a:lnTo>
                    <a:lnTo>
                      <a:pt x="624" y="110"/>
                    </a:lnTo>
                    <a:lnTo>
                      <a:pt x="625" y="84"/>
                    </a:lnTo>
                    <a:lnTo>
                      <a:pt x="620" y="61"/>
                    </a:lnTo>
                    <a:lnTo>
                      <a:pt x="610" y="41"/>
                    </a:lnTo>
                    <a:lnTo>
                      <a:pt x="596" y="27"/>
                    </a:lnTo>
                    <a:lnTo>
                      <a:pt x="578" y="15"/>
                    </a:lnTo>
                    <a:lnTo>
                      <a:pt x="556" y="6"/>
                    </a:lnTo>
                    <a:lnTo>
                      <a:pt x="533" y="1"/>
                    </a:lnTo>
                    <a:lnTo>
                      <a:pt x="509" y="0"/>
                    </a:lnTo>
                    <a:lnTo>
                      <a:pt x="485" y="1"/>
                    </a:lnTo>
                    <a:lnTo>
                      <a:pt x="459" y="6"/>
                    </a:lnTo>
                    <a:lnTo>
                      <a:pt x="436" y="15"/>
                    </a:lnTo>
                    <a:lnTo>
                      <a:pt x="414" y="26"/>
                    </a:lnTo>
                    <a:lnTo>
                      <a:pt x="396" y="40"/>
                    </a:lnTo>
                    <a:lnTo>
                      <a:pt x="382" y="57"/>
                    </a:lnTo>
                    <a:lnTo>
                      <a:pt x="371" y="78"/>
                    </a:lnTo>
                    <a:lnTo>
                      <a:pt x="366" y="101"/>
                    </a:lnTo>
                    <a:lnTo>
                      <a:pt x="352" y="95"/>
                    </a:lnTo>
                    <a:lnTo>
                      <a:pt x="335" y="97"/>
                    </a:lnTo>
                    <a:lnTo>
                      <a:pt x="316" y="107"/>
                    </a:lnTo>
                    <a:lnTo>
                      <a:pt x="301" y="122"/>
                    </a:lnTo>
                    <a:lnTo>
                      <a:pt x="287" y="143"/>
                    </a:lnTo>
                    <a:lnTo>
                      <a:pt x="281" y="166"/>
                    </a:lnTo>
                    <a:lnTo>
                      <a:pt x="281" y="191"/>
                    </a:lnTo>
                    <a:lnTo>
                      <a:pt x="292" y="217"/>
                    </a:lnTo>
                    <a:lnTo>
                      <a:pt x="267" y="183"/>
                    </a:lnTo>
                    <a:lnTo>
                      <a:pt x="238" y="160"/>
                    </a:lnTo>
                    <a:lnTo>
                      <a:pt x="210" y="149"/>
                    </a:lnTo>
                    <a:lnTo>
                      <a:pt x="183" y="149"/>
                    </a:lnTo>
                    <a:lnTo>
                      <a:pt x="160" y="159"/>
                    </a:lnTo>
                    <a:lnTo>
                      <a:pt x="145" y="177"/>
                    </a:lnTo>
                    <a:lnTo>
                      <a:pt x="136" y="203"/>
                    </a:lnTo>
                    <a:lnTo>
                      <a:pt x="139" y="236"/>
                    </a:lnTo>
                    <a:lnTo>
                      <a:pt x="79" y="241"/>
                    </a:lnTo>
                    <a:lnTo>
                      <a:pt x="37" y="264"/>
                    </a:lnTo>
                    <a:lnTo>
                      <a:pt x="11" y="299"/>
                    </a:lnTo>
                    <a:lnTo>
                      <a:pt x="0" y="339"/>
                    </a:lnTo>
                    <a:lnTo>
                      <a:pt x="2" y="379"/>
                    </a:lnTo>
                    <a:lnTo>
                      <a:pt x="18" y="413"/>
                    </a:lnTo>
                    <a:lnTo>
                      <a:pt x="46" y="432"/>
                    </a:lnTo>
                    <a:lnTo>
                      <a:pt x="86" y="433"/>
                    </a:lnTo>
                    <a:lnTo>
                      <a:pt x="96" y="442"/>
                    </a:lnTo>
                    <a:lnTo>
                      <a:pt x="111" y="449"/>
                    </a:lnTo>
                    <a:lnTo>
                      <a:pt x="128" y="455"/>
                    </a:lnTo>
                    <a:lnTo>
                      <a:pt x="146" y="459"/>
                    </a:lnTo>
                    <a:lnTo>
                      <a:pt x="165" y="462"/>
                    </a:lnTo>
                    <a:lnTo>
                      <a:pt x="186" y="465"/>
                    </a:lnTo>
                    <a:lnTo>
                      <a:pt x="208" y="467"/>
                    </a:lnTo>
                    <a:lnTo>
                      <a:pt x="228" y="467"/>
                    </a:lnTo>
                    <a:lnTo>
                      <a:pt x="250" y="467"/>
                    </a:lnTo>
                    <a:lnTo>
                      <a:pt x="271" y="466"/>
                    </a:lnTo>
                    <a:lnTo>
                      <a:pt x="290" y="463"/>
                    </a:lnTo>
                    <a:lnTo>
                      <a:pt x="308" y="460"/>
                    </a:lnTo>
                    <a:lnTo>
                      <a:pt x="324" y="457"/>
                    </a:lnTo>
                    <a:lnTo>
                      <a:pt x="337" y="452"/>
                    </a:lnTo>
                    <a:lnTo>
                      <a:pt x="349" y="448"/>
                    </a:lnTo>
                    <a:lnTo>
                      <a:pt x="356" y="443"/>
                    </a:lnTo>
                    <a:lnTo>
                      <a:pt x="373" y="444"/>
                    </a:lnTo>
                    <a:lnTo>
                      <a:pt x="399" y="445"/>
                    </a:lnTo>
                    <a:lnTo>
                      <a:pt x="430" y="449"/>
                    </a:lnTo>
                    <a:lnTo>
                      <a:pt x="468" y="451"/>
                    </a:lnTo>
                    <a:lnTo>
                      <a:pt x="509" y="455"/>
                    </a:lnTo>
                    <a:lnTo>
                      <a:pt x="552" y="457"/>
                    </a:lnTo>
                    <a:lnTo>
                      <a:pt x="597" y="460"/>
                    </a:lnTo>
                    <a:lnTo>
                      <a:pt x="642" y="460"/>
                    </a:lnTo>
                    <a:lnTo>
                      <a:pt x="683" y="460"/>
                    </a:lnTo>
                    <a:lnTo>
                      <a:pt x="722" y="456"/>
                    </a:lnTo>
                    <a:lnTo>
                      <a:pt x="754" y="450"/>
                    </a:lnTo>
                    <a:lnTo>
                      <a:pt x="780" y="442"/>
                    </a:lnTo>
                    <a:lnTo>
                      <a:pt x="798" y="429"/>
                    </a:lnTo>
                    <a:lnTo>
                      <a:pt x="806" y="414"/>
                    </a:lnTo>
                    <a:lnTo>
                      <a:pt x="804" y="393"/>
                    </a:lnTo>
                    <a:lnTo>
                      <a:pt x="788" y="3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97" name="Freeform 71">
                <a:extLst>
                  <a:ext uri="{FF2B5EF4-FFF2-40B4-BE49-F238E27FC236}">
                    <a16:creationId xmlns:a16="http://schemas.microsoft.com/office/drawing/2014/main" id="{6171108C-FD95-67C4-58E8-E5A252161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26"/>
                <a:ext cx="586" cy="422"/>
              </a:xfrm>
              <a:custGeom>
                <a:avLst/>
                <a:gdLst>
                  <a:gd name="T0" fmla="*/ 438 w 586"/>
                  <a:gd name="T1" fmla="*/ 378 h 422"/>
                  <a:gd name="T2" fmla="*/ 419 w 586"/>
                  <a:gd name="T3" fmla="*/ 398 h 422"/>
                  <a:gd name="T4" fmla="*/ 391 w 586"/>
                  <a:gd name="T5" fmla="*/ 411 h 422"/>
                  <a:gd name="T6" fmla="*/ 359 w 586"/>
                  <a:gd name="T7" fmla="*/ 419 h 422"/>
                  <a:gd name="T8" fmla="*/ 322 w 586"/>
                  <a:gd name="T9" fmla="*/ 422 h 422"/>
                  <a:gd name="T10" fmla="*/ 285 w 586"/>
                  <a:gd name="T11" fmla="*/ 418 h 422"/>
                  <a:gd name="T12" fmla="*/ 249 w 586"/>
                  <a:gd name="T13" fmla="*/ 411 h 422"/>
                  <a:gd name="T14" fmla="*/ 215 w 586"/>
                  <a:gd name="T15" fmla="*/ 398 h 422"/>
                  <a:gd name="T16" fmla="*/ 162 w 586"/>
                  <a:gd name="T17" fmla="*/ 399 h 422"/>
                  <a:gd name="T18" fmla="*/ 102 w 586"/>
                  <a:gd name="T19" fmla="*/ 405 h 422"/>
                  <a:gd name="T20" fmla="*/ 60 w 586"/>
                  <a:gd name="T21" fmla="*/ 402 h 422"/>
                  <a:gd name="T22" fmla="*/ 31 w 586"/>
                  <a:gd name="T23" fmla="*/ 390 h 422"/>
                  <a:gd name="T24" fmla="*/ 14 w 586"/>
                  <a:gd name="T25" fmla="*/ 373 h 422"/>
                  <a:gd name="T26" fmla="*/ 6 w 586"/>
                  <a:gd name="T27" fmla="*/ 350 h 422"/>
                  <a:gd name="T28" fmla="*/ 2 w 586"/>
                  <a:gd name="T29" fmla="*/ 325 h 422"/>
                  <a:gd name="T30" fmla="*/ 1 w 586"/>
                  <a:gd name="T31" fmla="*/ 300 h 422"/>
                  <a:gd name="T32" fmla="*/ 1 w 586"/>
                  <a:gd name="T33" fmla="*/ 263 h 422"/>
                  <a:gd name="T34" fmla="*/ 22 w 586"/>
                  <a:gd name="T35" fmla="*/ 220 h 422"/>
                  <a:gd name="T36" fmla="*/ 61 w 586"/>
                  <a:gd name="T37" fmla="*/ 186 h 422"/>
                  <a:gd name="T38" fmla="*/ 106 w 586"/>
                  <a:gd name="T39" fmla="*/ 168 h 422"/>
                  <a:gd name="T40" fmla="*/ 114 w 586"/>
                  <a:gd name="T41" fmla="*/ 151 h 422"/>
                  <a:gd name="T42" fmla="*/ 105 w 586"/>
                  <a:gd name="T43" fmla="*/ 116 h 422"/>
                  <a:gd name="T44" fmla="*/ 114 w 586"/>
                  <a:gd name="T45" fmla="*/ 78 h 422"/>
                  <a:gd name="T46" fmla="*/ 139 w 586"/>
                  <a:gd name="T47" fmla="*/ 46 h 422"/>
                  <a:gd name="T48" fmla="*/ 174 w 586"/>
                  <a:gd name="T49" fmla="*/ 18 h 422"/>
                  <a:gd name="T50" fmla="*/ 216 w 586"/>
                  <a:gd name="T51" fmla="*/ 2 h 422"/>
                  <a:gd name="T52" fmla="*/ 263 w 586"/>
                  <a:gd name="T53" fmla="*/ 2 h 422"/>
                  <a:gd name="T54" fmla="*/ 310 w 586"/>
                  <a:gd name="T55" fmla="*/ 22 h 422"/>
                  <a:gd name="T56" fmla="*/ 351 w 586"/>
                  <a:gd name="T57" fmla="*/ 28 h 422"/>
                  <a:gd name="T58" fmla="*/ 393 w 586"/>
                  <a:gd name="T59" fmla="*/ 16 h 422"/>
                  <a:gd name="T60" fmla="*/ 436 w 586"/>
                  <a:gd name="T61" fmla="*/ 18 h 422"/>
                  <a:gd name="T62" fmla="*/ 476 w 586"/>
                  <a:gd name="T63" fmla="*/ 32 h 422"/>
                  <a:gd name="T64" fmla="*/ 509 w 586"/>
                  <a:gd name="T65" fmla="*/ 55 h 422"/>
                  <a:gd name="T66" fmla="*/ 530 w 586"/>
                  <a:gd name="T67" fmla="*/ 84 h 422"/>
                  <a:gd name="T68" fmla="*/ 539 w 586"/>
                  <a:gd name="T69" fmla="*/ 120 h 422"/>
                  <a:gd name="T70" fmla="*/ 527 w 586"/>
                  <a:gd name="T71" fmla="*/ 156 h 422"/>
                  <a:gd name="T72" fmla="*/ 535 w 586"/>
                  <a:gd name="T73" fmla="*/ 182 h 422"/>
                  <a:gd name="T74" fmla="*/ 567 w 586"/>
                  <a:gd name="T75" fmla="*/ 210 h 422"/>
                  <a:gd name="T76" fmla="*/ 584 w 586"/>
                  <a:gd name="T77" fmla="*/ 249 h 422"/>
                  <a:gd name="T78" fmla="*/ 586 w 586"/>
                  <a:gd name="T79" fmla="*/ 292 h 422"/>
                  <a:gd name="T80" fmla="*/ 575 w 586"/>
                  <a:gd name="T81" fmla="*/ 334 h 422"/>
                  <a:gd name="T82" fmla="*/ 552 w 586"/>
                  <a:gd name="T83" fmla="*/ 365 h 422"/>
                  <a:gd name="T84" fmla="*/ 518 w 586"/>
                  <a:gd name="T85" fmla="*/ 383 h 422"/>
                  <a:gd name="T86" fmla="*/ 471 w 586"/>
                  <a:gd name="T87" fmla="*/ 378 h 42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86"/>
                  <a:gd name="T133" fmla="*/ 0 h 422"/>
                  <a:gd name="T134" fmla="*/ 586 w 586"/>
                  <a:gd name="T135" fmla="*/ 422 h 42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86" h="422">
                    <a:moveTo>
                      <a:pt x="445" y="366"/>
                    </a:moveTo>
                    <a:lnTo>
                      <a:pt x="438" y="378"/>
                    </a:lnTo>
                    <a:lnTo>
                      <a:pt x="430" y="389"/>
                    </a:lnTo>
                    <a:lnTo>
                      <a:pt x="419" y="398"/>
                    </a:lnTo>
                    <a:lnTo>
                      <a:pt x="406" y="405"/>
                    </a:lnTo>
                    <a:lnTo>
                      <a:pt x="391" y="411"/>
                    </a:lnTo>
                    <a:lnTo>
                      <a:pt x="376" y="416"/>
                    </a:lnTo>
                    <a:lnTo>
                      <a:pt x="359" y="419"/>
                    </a:lnTo>
                    <a:lnTo>
                      <a:pt x="341" y="421"/>
                    </a:lnTo>
                    <a:lnTo>
                      <a:pt x="322" y="422"/>
                    </a:lnTo>
                    <a:lnTo>
                      <a:pt x="304" y="421"/>
                    </a:lnTo>
                    <a:lnTo>
                      <a:pt x="285" y="418"/>
                    </a:lnTo>
                    <a:lnTo>
                      <a:pt x="267" y="415"/>
                    </a:lnTo>
                    <a:lnTo>
                      <a:pt x="249" y="411"/>
                    </a:lnTo>
                    <a:lnTo>
                      <a:pt x="230" y="405"/>
                    </a:lnTo>
                    <a:lnTo>
                      <a:pt x="215" y="398"/>
                    </a:lnTo>
                    <a:lnTo>
                      <a:pt x="199" y="390"/>
                    </a:lnTo>
                    <a:lnTo>
                      <a:pt x="162" y="399"/>
                    </a:lnTo>
                    <a:lnTo>
                      <a:pt x="130" y="404"/>
                    </a:lnTo>
                    <a:lnTo>
                      <a:pt x="102" y="405"/>
                    </a:lnTo>
                    <a:lnTo>
                      <a:pt x="79" y="405"/>
                    </a:lnTo>
                    <a:lnTo>
                      <a:pt x="60" y="402"/>
                    </a:lnTo>
                    <a:lnTo>
                      <a:pt x="44" y="398"/>
                    </a:lnTo>
                    <a:lnTo>
                      <a:pt x="31" y="390"/>
                    </a:lnTo>
                    <a:lnTo>
                      <a:pt x="21" y="382"/>
                    </a:lnTo>
                    <a:lnTo>
                      <a:pt x="14" y="373"/>
                    </a:lnTo>
                    <a:lnTo>
                      <a:pt x="9" y="363"/>
                    </a:lnTo>
                    <a:lnTo>
                      <a:pt x="6" y="350"/>
                    </a:lnTo>
                    <a:lnTo>
                      <a:pt x="3" y="338"/>
                    </a:lnTo>
                    <a:lnTo>
                      <a:pt x="2" y="325"/>
                    </a:lnTo>
                    <a:lnTo>
                      <a:pt x="1" y="313"/>
                    </a:lnTo>
                    <a:lnTo>
                      <a:pt x="1" y="300"/>
                    </a:lnTo>
                    <a:lnTo>
                      <a:pt x="0" y="288"/>
                    </a:lnTo>
                    <a:lnTo>
                      <a:pt x="1" y="263"/>
                    </a:lnTo>
                    <a:lnTo>
                      <a:pt x="9" y="240"/>
                    </a:lnTo>
                    <a:lnTo>
                      <a:pt x="22" y="220"/>
                    </a:lnTo>
                    <a:lnTo>
                      <a:pt x="41" y="201"/>
                    </a:lnTo>
                    <a:lnTo>
                      <a:pt x="61" y="186"/>
                    </a:lnTo>
                    <a:lnTo>
                      <a:pt x="83" y="174"/>
                    </a:lnTo>
                    <a:lnTo>
                      <a:pt x="106" y="168"/>
                    </a:lnTo>
                    <a:lnTo>
                      <a:pt x="128" y="167"/>
                    </a:lnTo>
                    <a:lnTo>
                      <a:pt x="114" y="151"/>
                    </a:lnTo>
                    <a:lnTo>
                      <a:pt x="107" y="134"/>
                    </a:lnTo>
                    <a:lnTo>
                      <a:pt x="105" y="116"/>
                    </a:lnTo>
                    <a:lnTo>
                      <a:pt x="107" y="98"/>
                    </a:lnTo>
                    <a:lnTo>
                      <a:pt x="114" y="78"/>
                    </a:lnTo>
                    <a:lnTo>
                      <a:pt x="124" y="61"/>
                    </a:lnTo>
                    <a:lnTo>
                      <a:pt x="139" y="46"/>
                    </a:lnTo>
                    <a:lnTo>
                      <a:pt x="154" y="30"/>
                    </a:lnTo>
                    <a:lnTo>
                      <a:pt x="174" y="18"/>
                    </a:lnTo>
                    <a:lnTo>
                      <a:pt x="194" y="9"/>
                    </a:lnTo>
                    <a:lnTo>
                      <a:pt x="216" y="2"/>
                    </a:lnTo>
                    <a:lnTo>
                      <a:pt x="239" y="0"/>
                    </a:lnTo>
                    <a:lnTo>
                      <a:pt x="263" y="2"/>
                    </a:lnTo>
                    <a:lnTo>
                      <a:pt x="286" y="9"/>
                    </a:lnTo>
                    <a:lnTo>
                      <a:pt x="310" y="22"/>
                    </a:lnTo>
                    <a:lnTo>
                      <a:pt x="332" y="40"/>
                    </a:lnTo>
                    <a:lnTo>
                      <a:pt x="351" y="28"/>
                    </a:lnTo>
                    <a:lnTo>
                      <a:pt x="372" y="20"/>
                    </a:lnTo>
                    <a:lnTo>
                      <a:pt x="393" y="16"/>
                    </a:lnTo>
                    <a:lnTo>
                      <a:pt x="414" y="16"/>
                    </a:lnTo>
                    <a:lnTo>
                      <a:pt x="436" y="18"/>
                    </a:lnTo>
                    <a:lnTo>
                      <a:pt x="457" y="24"/>
                    </a:lnTo>
                    <a:lnTo>
                      <a:pt x="476" y="32"/>
                    </a:lnTo>
                    <a:lnTo>
                      <a:pt x="493" y="42"/>
                    </a:lnTo>
                    <a:lnTo>
                      <a:pt x="509" y="55"/>
                    </a:lnTo>
                    <a:lnTo>
                      <a:pt x="521" y="69"/>
                    </a:lnTo>
                    <a:lnTo>
                      <a:pt x="530" y="84"/>
                    </a:lnTo>
                    <a:lnTo>
                      <a:pt x="536" y="101"/>
                    </a:lnTo>
                    <a:lnTo>
                      <a:pt x="539" y="120"/>
                    </a:lnTo>
                    <a:lnTo>
                      <a:pt x="535" y="138"/>
                    </a:lnTo>
                    <a:lnTo>
                      <a:pt x="527" y="156"/>
                    </a:lnTo>
                    <a:lnTo>
                      <a:pt x="513" y="174"/>
                    </a:lnTo>
                    <a:lnTo>
                      <a:pt x="535" y="182"/>
                    </a:lnTo>
                    <a:lnTo>
                      <a:pt x="552" y="194"/>
                    </a:lnTo>
                    <a:lnTo>
                      <a:pt x="567" y="210"/>
                    </a:lnTo>
                    <a:lnTo>
                      <a:pt x="576" y="230"/>
                    </a:lnTo>
                    <a:lnTo>
                      <a:pt x="584" y="249"/>
                    </a:lnTo>
                    <a:lnTo>
                      <a:pt x="586" y="271"/>
                    </a:lnTo>
                    <a:lnTo>
                      <a:pt x="586" y="292"/>
                    </a:lnTo>
                    <a:lnTo>
                      <a:pt x="582" y="313"/>
                    </a:lnTo>
                    <a:lnTo>
                      <a:pt x="575" y="334"/>
                    </a:lnTo>
                    <a:lnTo>
                      <a:pt x="565" y="350"/>
                    </a:lnTo>
                    <a:lnTo>
                      <a:pt x="552" y="365"/>
                    </a:lnTo>
                    <a:lnTo>
                      <a:pt x="536" y="376"/>
                    </a:lnTo>
                    <a:lnTo>
                      <a:pt x="518" y="383"/>
                    </a:lnTo>
                    <a:lnTo>
                      <a:pt x="497" y="383"/>
                    </a:lnTo>
                    <a:lnTo>
                      <a:pt x="471" y="378"/>
                    </a:lnTo>
                    <a:lnTo>
                      <a:pt x="445" y="366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98" name="Freeform 72">
                <a:extLst>
                  <a:ext uri="{FF2B5EF4-FFF2-40B4-BE49-F238E27FC236}">
                    <a16:creationId xmlns:a16="http://schemas.microsoft.com/office/drawing/2014/main" id="{6C98BBCB-AC7A-37FB-8E2F-DCB32B003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1863"/>
                <a:ext cx="515" cy="359"/>
              </a:xfrm>
              <a:custGeom>
                <a:avLst/>
                <a:gdLst>
                  <a:gd name="T0" fmla="*/ 411 w 515"/>
                  <a:gd name="T1" fmla="*/ 309 h 359"/>
                  <a:gd name="T2" fmla="*/ 386 w 515"/>
                  <a:gd name="T3" fmla="*/ 324 h 359"/>
                  <a:gd name="T4" fmla="*/ 358 w 515"/>
                  <a:gd name="T5" fmla="*/ 340 h 359"/>
                  <a:gd name="T6" fmla="*/ 329 w 515"/>
                  <a:gd name="T7" fmla="*/ 352 h 359"/>
                  <a:gd name="T8" fmla="*/ 298 w 515"/>
                  <a:gd name="T9" fmla="*/ 359 h 359"/>
                  <a:gd name="T10" fmla="*/ 265 w 515"/>
                  <a:gd name="T11" fmla="*/ 358 h 359"/>
                  <a:gd name="T12" fmla="*/ 231 w 515"/>
                  <a:gd name="T13" fmla="*/ 347 h 359"/>
                  <a:gd name="T14" fmla="*/ 197 w 515"/>
                  <a:gd name="T15" fmla="*/ 326 h 359"/>
                  <a:gd name="T16" fmla="*/ 144 w 515"/>
                  <a:gd name="T17" fmla="*/ 318 h 359"/>
                  <a:gd name="T18" fmla="*/ 85 w 515"/>
                  <a:gd name="T19" fmla="*/ 332 h 359"/>
                  <a:gd name="T20" fmla="*/ 45 w 515"/>
                  <a:gd name="T21" fmla="*/ 333 h 359"/>
                  <a:gd name="T22" fmla="*/ 18 w 515"/>
                  <a:gd name="T23" fmla="*/ 321 h 359"/>
                  <a:gd name="T24" fmla="*/ 0 w 515"/>
                  <a:gd name="T25" fmla="*/ 269 h 359"/>
                  <a:gd name="T26" fmla="*/ 15 w 515"/>
                  <a:gd name="T27" fmla="*/ 209 h 359"/>
                  <a:gd name="T28" fmla="*/ 59 w 515"/>
                  <a:gd name="T29" fmla="*/ 174 h 359"/>
                  <a:gd name="T30" fmla="*/ 109 w 515"/>
                  <a:gd name="T31" fmla="*/ 160 h 359"/>
                  <a:gd name="T32" fmla="*/ 115 w 515"/>
                  <a:gd name="T33" fmla="*/ 137 h 359"/>
                  <a:gd name="T34" fmla="*/ 103 w 515"/>
                  <a:gd name="T35" fmla="*/ 96 h 359"/>
                  <a:gd name="T36" fmla="*/ 108 w 515"/>
                  <a:gd name="T37" fmla="*/ 60 h 359"/>
                  <a:gd name="T38" fmla="*/ 126 w 515"/>
                  <a:gd name="T39" fmla="*/ 32 h 359"/>
                  <a:gd name="T40" fmla="*/ 155 w 515"/>
                  <a:gd name="T41" fmla="*/ 14 h 359"/>
                  <a:gd name="T42" fmla="*/ 191 w 515"/>
                  <a:gd name="T43" fmla="*/ 5 h 359"/>
                  <a:gd name="T44" fmla="*/ 232 w 515"/>
                  <a:gd name="T45" fmla="*/ 10 h 359"/>
                  <a:gd name="T46" fmla="*/ 276 w 515"/>
                  <a:gd name="T47" fmla="*/ 29 h 359"/>
                  <a:gd name="T48" fmla="*/ 311 w 515"/>
                  <a:gd name="T49" fmla="*/ 27 h 359"/>
                  <a:gd name="T50" fmla="*/ 342 w 515"/>
                  <a:gd name="T51" fmla="*/ 6 h 359"/>
                  <a:gd name="T52" fmla="*/ 377 w 515"/>
                  <a:gd name="T53" fmla="*/ 0 h 359"/>
                  <a:gd name="T54" fmla="*/ 410 w 515"/>
                  <a:gd name="T55" fmla="*/ 9 h 359"/>
                  <a:gd name="T56" fmla="*/ 438 w 515"/>
                  <a:gd name="T57" fmla="*/ 26 h 359"/>
                  <a:gd name="T58" fmla="*/ 457 w 515"/>
                  <a:gd name="T59" fmla="*/ 50 h 359"/>
                  <a:gd name="T60" fmla="*/ 466 w 515"/>
                  <a:gd name="T61" fmla="*/ 79 h 359"/>
                  <a:gd name="T62" fmla="*/ 458 w 515"/>
                  <a:gd name="T63" fmla="*/ 108 h 359"/>
                  <a:gd name="T64" fmla="*/ 479 w 515"/>
                  <a:gd name="T65" fmla="*/ 139 h 359"/>
                  <a:gd name="T66" fmla="*/ 513 w 515"/>
                  <a:gd name="T67" fmla="*/ 207 h 359"/>
                  <a:gd name="T68" fmla="*/ 508 w 515"/>
                  <a:gd name="T69" fmla="*/ 280 h 359"/>
                  <a:gd name="T70" fmla="*/ 462 w 515"/>
                  <a:gd name="T71" fmla="*/ 313 h 35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5"/>
                  <a:gd name="T109" fmla="*/ 0 h 359"/>
                  <a:gd name="T110" fmla="*/ 515 w 515"/>
                  <a:gd name="T111" fmla="*/ 359 h 35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5" h="359">
                    <a:moveTo>
                      <a:pt x="423" y="301"/>
                    </a:moveTo>
                    <a:lnTo>
                      <a:pt x="411" y="309"/>
                    </a:lnTo>
                    <a:lnTo>
                      <a:pt x="399" y="317"/>
                    </a:lnTo>
                    <a:lnTo>
                      <a:pt x="386" y="324"/>
                    </a:lnTo>
                    <a:lnTo>
                      <a:pt x="373" y="333"/>
                    </a:lnTo>
                    <a:lnTo>
                      <a:pt x="358" y="340"/>
                    </a:lnTo>
                    <a:lnTo>
                      <a:pt x="344" y="346"/>
                    </a:lnTo>
                    <a:lnTo>
                      <a:pt x="329" y="352"/>
                    </a:lnTo>
                    <a:lnTo>
                      <a:pt x="313" y="356"/>
                    </a:lnTo>
                    <a:lnTo>
                      <a:pt x="298" y="359"/>
                    </a:lnTo>
                    <a:lnTo>
                      <a:pt x="281" y="359"/>
                    </a:lnTo>
                    <a:lnTo>
                      <a:pt x="265" y="358"/>
                    </a:lnTo>
                    <a:lnTo>
                      <a:pt x="248" y="355"/>
                    </a:lnTo>
                    <a:lnTo>
                      <a:pt x="231" y="347"/>
                    </a:lnTo>
                    <a:lnTo>
                      <a:pt x="214" y="338"/>
                    </a:lnTo>
                    <a:lnTo>
                      <a:pt x="197" y="326"/>
                    </a:lnTo>
                    <a:lnTo>
                      <a:pt x="180" y="309"/>
                    </a:lnTo>
                    <a:lnTo>
                      <a:pt x="144" y="318"/>
                    </a:lnTo>
                    <a:lnTo>
                      <a:pt x="111" y="327"/>
                    </a:lnTo>
                    <a:lnTo>
                      <a:pt x="85" y="332"/>
                    </a:lnTo>
                    <a:lnTo>
                      <a:pt x="63" y="334"/>
                    </a:lnTo>
                    <a:lnTo>
                      <a:pt x="45" y="333"/>
                    </a:lnTo>
                    <a:lnTo>
                      <a:pt x="30" y="328"/>
                    </a:lnTo>
                    <a:lnTo>
                      <a:pt x="18" y="321"/>
                    </a:lnTo>
                    <a:lnTo>
                      <a:pt x="11" y="309"/>
                    </a:lnTo>
                    <a:lnTo>
                      <a:pt x="0" y="269"/>
                    </a:lnTo>
                    <a:lnTo>
                      <a:pt x="3" y="236"/>
                    </a:lnTo>
                    <a:lnTo>
                      <a:pt x="15" y="209"/>
                    </a:lnTo>
                    <a:lnTo>
                      <a:pt x="35" y="189"/>
                    </a:lnTo>
                    <a:lnTo>
                      <a:pt x="59" y="174"/>
                    </a:lnTo>
                    <a:lnTo>
                      <a:pt x="85" y="165"/>
                    </a:lnTo>
                    <a:lnTo>
                      <a:pt x="109" y="160"/>
                    </a:lnTo>
                    <a:lnTo>
                      <a:pt x="128" y="160"/>
                    </a:lnTo>
                    <a:lnTo>
                      <a:pt x="115" y="137"/>
                    </a:lnTo>
                    <a:lnTo>
                      <a:pt x="107" y="116"/>
                    </a:lnTo>
                    <a:lnTo>
                      <a:pt x="103" y="96"/>
                    </a:lnTo>
                    <a:lnTo>
                      <a:pt x="103" y="76"/>
                    </a:lnTo>
                    <a:lnTo>
                      <a:pt x="108" y="60"/>
                    </a:lnTo>
                    <a:lnTo>
                      <a:pt x="115" y="45"/>
                    </a:lnTo>
                    <a:lnTo>
                      <a:pt x="126" y="32"/>
                    </a:lnTo>
                    <a:lnTo>
                      <a:pt x="139" y="22"/>
                    </a:lnTo>
                    <a:lnTo>
                      <a:pt x="155" y="14"/>
                    </a:lnTo>
                    <a:lnTo>
                      <a:pt x="173" y="9"/>
                    </a:lnTo>
                    <a:lnTo>
                      <a:pt x="191" y="5"/>
                    </a:lnTo>
                    <a:lnTo>
                      <a:pt x="212" y="6"/>
                    </a:lnTo>
                    <a:lnTo>
                      <a:pt x="232" y="10"/>
                    </a:lnTo>
                    <a:lnTo>
                      <a:pt x="254" y="17"/>
                    </a:lnTo>
                    <a:lnTo>
                      <a:pt x="276" y="29"/>
                    </a:lnTo>
                    <a:lnTo>
                      <a:pt x="296" y="44"/>
                    </a:lnTo>
                    <a:lnTo>
                      <a:pt x="311" y="27"/>
                    </a:lnTo>
                    <a:lnTo>
                      <a:pt x="327" y="15"/>
                    </a:lnTo>
                    <a:lnTo>
                      <a:pt x="342" y="6"/>
                    </a:lnTo>
                    <a:lnTo>
                      <a:pt x="359" y="2"/>
                    </a:lnTo>
                    <a:lnTo>
                      <a:pt x="377" y="0"/>
                    </a:lnTo>
                    <a:lnTo>
                      <a:pt x="394" y="3"/>
                    </a:lnTo>
                    <a:lnTo>
                      <a:pt x="410" y="9"/>
                    </a:lnTo>
                    <a:lnTo>
                      <a:pt x="425" y="16"/>
                    </a:lnTo>
                    <a:lnTo>
                      <a:pt x="438" y="26"/>
                    </a:lnTo>
                    <a:lnTo>
                      <a:pt x="449" y="38"/>
                    </a:lnTo>
                    <a:lnTo>
                      <a:pt x="457" y="50"/>
                    </a:lnTo>
                    <a:lnTo>
                      <a:pt x="463" y="64"/>
                    </a:lnTo>
                    <a:lnTo>
                      <a:pt x="466" y="79"/>
                    </a:lnTo>
                    <a:lnTo>
                      <a:pt x="463" y="93"/>
                    </a:lnTo>
                    <a:lnTo>
                      <a:pt x="458" y="108"/>
                    </a:lnTo>
                    <a:lnTo>
                      <a:pt x="448" y="122"/>
                    </a:lnTo>
                    <a:lnTo>
                      <a:pt x="479" y="139"/>
                    </a:lnTo>
                    <a:lnTo>
                      <a:pt x="501" y="170"/>
                    </a:lnTo>
                    <a:lnTo>
                      <a:pt x="513" y="207"/>
                    </a:lnTo>
                    <a:lnTo>
                      <a:pt x="515" y="245"/>
                    </a:lnTo>
                    <a:lnTo>
                      <a:pt x="508" y="280"/>
                    </a:lnTo>
                    <a:lnTo>
                      <a:pt x="490" y="304"/>
                    </a:lnTo>
                    <a:lnTo>
                      <a:pt x="462" y="313"/>
                    </a:lnTo>
                    <a:lnTo>
                      <a:pt x="423" y="301"/>
                    </a:lnTo>
                    <a:close/>
                  </a:path>
                </a:pathLst>
              </a:custGeom>
              <a:solidFill>
                <a:srgbClr val="F4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699" name="Freeform 73">
                <a:extLst>
                  <a:ext uri="{FF2B5EF4-FFF2-40B4-BE49-F238E27FC236}">
                    <a16:creationId xmlns:a16="http://schemas.microsoft.com/office/drawing/2014/main" id="{033D7713-D4D5-97B1-7AED-02F87A6E3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27"/>
                <a:ext cx="17" cy="8"/>
              </a:xfrm>
              <a:custGeom>
                <a:avLst/>
                <a:gdLst>
                  <a:gd name="T0" fmla="*/ 17 w 17"/>
                  <a:gd name="T1" fmla="*/ 8 h 8"/>
                  <a:gd name="T2" fmla="*/ 14 w 17"/>
                  <a:gd name="T3" fmla="*/ 2 h 8"/>
                  <a:gd name="T4" fmla="*/ 8 w 17"/>
                  <a:gd name="T5" fmla="*/ 0 h 8"/>
                  <a:gd name="T6" fmla="*/ 2 w 17"/>
                  <a:gd name="T7" fmla="*/ 2 h 8"/>
                  <a:gd name="T8" fmla="*/ 0 w 17"/>
                  <a:gd name="T9" fmla="*/ 8 h 8"/>
                  <a:gd name="T10" fmla="*/ 17 w 17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8"/>
                  <a:gd name="T20" fmla="*/ 17 w 17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8">
                    <a:moveTo>
                      <a:pt x="17" y="8"/>
                    </a:moveTo>
                    <a:lnTo>
                      <a:pt x="14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0" name="Freeform 74">
                <a:extLst>
                  <a:ext uri="{FF2B5EF4-FFF2-40B4-BE49-F238E27FC236}">
                    <a16:creationId xmlns:a16="http://schemas.microsoft.com/office/drawing/2014/main" id="{BDAF9D25-48B1-D6F1-14AC-00994C18B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35"/>
                <a:ext cx="17" cy="22"/>
              </a:xfrm>
              <a:custGeom>
                <a:avLst/>
                <a:gdLst>
                  <a:gd name="T0" fmla="*/ 13 w 17"/>
                  <a:gd name="T1" fmla="*/ 5 h 22"/>
                  <a:gd name="T2" fmla="*/ 13 w 17"/>
                  <a:gd name="T3" fmla="*/ 5 h 22"/>
                  <a:gd name="T4" fmla="*/ 17 w 17"/>
                  <a:gd name="T5" fmla="*/ 7 h 22"/>
                  <a:gd name="T6" fmla="*/ 17 w 17"/>
                  <a:gd name="T7" fmla="*/ 7 h 22"/>
                  <a:gd name="T8" fmla="*/ 15 w 17"/>
                  <a:gd name="T9" fmla="*/ 4 h 22"/>
                  <a:gd name="T10" fmla="*/ 17 w 17"/>
                  <a:gd name="T11" fmla="*/ 0 h 22"/>
                  <a:gd name="T12" fmla="*/ 0 w 17"/>
                  <a:gd name="T13" fmla="*/ 0 h 22"/>
                  <a:gd name="T14" fmla="*/ 1 w 17"/>
                  <a:gd name="T15" fmla="*/ 4 h 22"/>
                  <a:gd name="T16" fmla="*/ 2 w 17"/>
                  <a:gd name="T17" fmla="*/ 10 h 22"/>
                  <a:gd name="T18" fmla="*/ 5 w 17"/>
                  <a:gd name="T19" fmla="*/ 17 h 22"/>
                  <a:gd name="T20" fmla="*/ 13 w 17"/>
                  <a:gd name="T21" fmla="*/ 22 h 22"/>
                  <a:gd name="T22" fmla="*/ 13 w 17"/>
                  <a:gd name="T23" fmla="*/ 22 h 22"/>
                  <a:gd name="T24" fmla="*/ 13 w 17"/>
                  <a:gd name="T25" fmla="*/ 5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2"/>
                  <a:gd name="T41" fmla="*/ 17 w 17"/>
                  <a:gd name="T42" fmla="*/ 22 h 2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2">
                    <a:moveTo>
                      <a:pt x="13" y="5"/>
                    </a:moveTo>
                    <a:lnTo>
                      <a:pt x="13" y="5"/>
                    </a:lnTo>
                    <a:lnTo>
                      <a:pt x="17" y="7"/>
                    </a:lnTo>
                    <a:lnTo>
                      <a:pt x="15" y="4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2" y="10"/>
                    </a:lnTo>
                    <a:lnTo>
                      <a:pt x="5" y="17"/>
                    </a:lnTo>
                    <a:lnTo>
                      <a:pt x="13" y="22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1" name="Freeform 75">
                <a:extLst>
                  <a:ext uri="{FF2B5EF4-FFF2-40B4-BE49-F238E27FC236}">
                    <a16:creationId xmlns:a16="http://schemas.microsoft.com/office/drawing/2014/main" id="{3F7672B1-DA40-4194-F8C1-3478BE58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2439"/>
                <a:ext cx="53" cy="22"/>
              </a:xfrm>
              <a:custGeom>
                <a:avLst/>
                <a:gdLst>
                  <a:gd name="T0" fmla="*/ 40 w 53"/>
                  <a:gd name="T1" fmla="*/ 0 h 22"/>
                  <a:gd name="T2" fmla="*/ 39 w 53"/>
                  <a:gd name="T3" fmla="*/ 3 h 22"/>
                  <a:gd name="T4" fmla="*/ 38 w 53"/>
                  <a:gd name="T5" fmla="*/ 5 h 22"/>
                  <a:gd name="T6" fmla="*/ 38 w 53"/>
                  <a:gd name="T7" fmla="*/ 5 h 22"/>
                  <a:gd name="T8" fmla="*/ 35 w 53"/>
                  <a:gd name="T9" fmla="*/ 5 h 22"/>
                  <a:gd name="T10" fmla="*/ 29 w 53"/>
                  <a:gd name="T11" fmla="*/ 5 h 22"/>
                  <a:gd name="T12" fmla="*/ 22 w 53"/>
                  <a:gd name="T13" fmla="*/ 5 h 22"/>
                  <a:gd name="T14" fmla="*/ 16 w 53"/>
                  <a:gd name="T15" fmla="*/ 3 h 22"/>
                  <a:gd name="T16" fmla="*/ 7 w 53"/>
                  <a:gd name="T17" fmla="*/ 2 h 22"/>
                  <a:gd name="T18" fmla="*/ 0 w 53"/>
                  <a:gd name="T19" fmla="*/ 1 h 22"/>
                  <a:gd name="T20" fmla="*/ 0 w 53"/>
                  <a:gd name="T21" fmla="*/ 18 h 22"/>
                  <a:gd name="T22" fmla="*/ 7 w 53"/>
                  <a:gd name="T23" fmla="*/ 17 h 22"/>
                  <a:gd name="T24" fmla="*/ 13 w 53"/>
                  <a:gd name="T25" fmla="*/ 18 h 22"/>
                  <a:gd name="T26" fmla="*/ 22 w 53"/>
                  <a:gd name="T27" fmla="*/ 19 h 22"/>
                  <a:gd name="T28" fmla="*/ 29 w 53"/>
                  <a:gd name="T29" fmla="*/ 19 h 22"/>
                  <a:gd name="T30" fmla="*/ 35 w 53"/>
                  <a:gd name="T31" fmla="*/ 22 h 22"/>
                  <a:gd name="T32" fmla="*/ 42 w 53"/>
                  <a:gd name="T33" fmla="*/ 19 h 22"/>
                  <a:gd name="T34" fmla="*/ 50 w 53"/>
                  <a:gd name="T35" fmla="*/ 14 h 22"/>
                  <a:gd name="T36" fmla="*/ 53 w 53"/>
                  <a:gd name="T37" fmla="*/ 6 h 22"/>
                  <a:gd name="T38" fmla="*/ 52 w 53"/>
                  <a:gd name="T39" fmla="*/ 9 h 22"/>
                  <a:gd name="T40" fmla="*/ 40 w 53"/>
                  <a:gd name="T41" fmla="*/ 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22"/>
                  <a:gd name="T65" fmla="*/ 53 w 53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22">
                    <a:moveTo>
                      <a:pt x="40" y="0"/>
                    </a:moveTo>
                    <a:lnTo>
                      <a:pt x="39" y="3"/>
                    </a:lnTo>
                    <a:lnTo>
                      <a:pt x="38" y="5"/>
                    </a:lnTo>
                    <a:lnTo>
                      <a:pt x="35" y="5"/>
                    </a:lnTo>
                    <a:lnTo>
                      <a:pt x="29" y="5"/>
                    </a:lnTo>
                    <a:lnTo>
                      <a:pt x="22" y="5"/>
                    </a:lnTo>
                    <a:lnTo>
                      <a:pt x="16" y="3"/>
                    </a:lnTo>
                    <a:lnTo>
                      <a:pt x="7" y="2"/>
                    </a:lnTo>
                    <a:lnTo>
                      <a:pt x="0" y="1"/>
                    </a:lnTo>
                    <a:lnTo>
                      <a:pt x="0" y="18"/>
                    </a:lnTo>
                    <a:lnTo>
                      <a:pt x="7" y="17"/>
                    </a:lnTo>
                    <a:lnTo>
                      <a:pt x="13" y="18"/>
                    </a:lnTo>
                    <a:lnTo>
                      <a:pt x="22" y="19"/>
                    </a:lnTo>
                    <a:lnTo>
                      <a:pt x="29" y="19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0" y="14"/>
                    </a:lnTo>
                    <a:lnTo>
                      <a:pt x="53" y="6"/>
                    </a:lnTo>
                    <a:lnTo>
                      <a:pt x="52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2" name="Freeform 76">
                <a:extLst>
                  <a:ext uri="{FF2B5EF4-FFF2-40B4-BE49-F238E27FC236}">
                    <a16:creationId xmlns:a16="http://schemas.microsoft.com/office/drawing/2014/main" id="{8A534D5E-37EC-0774-7BCB-95D596AF0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2381"/>
                <a:ext cx="35" cy="67"/>
              </a:xfrm>
              <a:custGeom>
                <a:avLst/>
                <a:gdLst>
                  <a:gd name="T0" fmla="*/ 2 w 35"/>
                  <a:gd name="T1" fmla="*/ 14 h 67"/>
                  <a:gd name="T2" fmla="*/ 0 w 35"/>
                  <a:gd name="T3" fmla="*/ 14 h 67"/>
                  <a:gd name="T4" fmla="*/ 15 w 35"/>
                  <a:gd name="T5" fmla="*/ 23 h 67"/>
                  <a:gd name="T6" fmla="*/ 21 w 35"/>
                  <a:gd name="T7" fmla="*/ 32 h 67"/>
                  <a:gd name="T8" fmla="*/ 21 w 35"/>
                  <a:gd name="T9" fmla="*/ 46 h 67"/>
                  <a:gd name="T10" fmla="*/ 15 w 35"/>
                  <a:gd name="T11" fmla="*/ 58 h 67"/>
                  <a:gd name="T12" fmla="*/ 27 w 35"/>
                  <a:gd name="T13" fmla="*/ 67 h 67"/>
                  <a:gd name="T14" fmla="*/ 35 w 35"/>
                  <a:gd name="T15" fmla="*/ 48 h 67"/>
                  <a:gd name="T16" fmla="*/ 35 w 35"/>
                  <a:gd name="T17" fmla="*/ 30 h 67"/>
                  <a:gd name="T18" fmla="*/ 25 w 35"/>
                  <a:gd name="T19" fmla="*/ 11 h 67"/>
                  <a:gd name="T20" fmla="*/ 5 w 35"/>
                  <a:gd name="T21" fmla="*/ 0 h 67"/>
                  <a:gd name="T22" fmla="*/ 4 w 35"/>
                  <a:gd name="T23" fmla="*/ 0 h 67"/>
                  <a:gd name="T24" fmla="*/ 2 w 35"/>
                  <a:gd name="T25" fmla="*/ 14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67"/>
                  <a:gd name="T41" fmla="*/ 35 w 35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67">
                    <a:moveTo>
                      <a:pt x="2" y="14"/>
                    </a:moveTo>
                    <a:lnTo>
                      <a:pt x="0" y="14"/>
                    </a:lnTo>
                    <a:lnTo>
                      <a:pt x="15" y="23"/>
                    </a:lnTo>
                    <a:lnTo>
                      <a:pt x="21" y="32"/>
                    </a:lnTo>
                    <a:lnTo>
                      <a:pt x="21" y="46"/>
                    </a:lnTo>
                    <a:lnTo>
                      <a:pt x="15" y="58"/>
                    </a:lnTo>
                    <a:lnTo>
                      <a:pt x="27" y="67"/>
                    </a:lnTo>
                    <a:lnTo>
                      <a:pt x="35" y="48"/>
                    </a:lnTo>
                    <a:lnTo>
                      <a:pt x="35" y="30"/>
                    </a:lnTo>
                    <a:lnTo>
                      <a:pt x="25" y="1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3" name="Freeform 77">
                <a:extLst>
                  <a:ext uri="{FF2B5EF4-FFF2-40B4-BE49-F238E27FC236}">
                    <a16:creationId xmlns:a16="http://schemas.microsoft.com/office/drawing/2014/main" id="{67DCC4D7-DEB0-8D24-D13D-1CA8F7EEE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378"/>
                <a:ext cx="70" cy="35"/>
              </a:xfrm>
              <a:custGeom>
                <a:avLst/>
                <a:gdLst>
                  <a:gd name="T0" fmla="*/ 14 w 70"/>
                  <a:gd name="T1" fmla="*/ 34 h 35"/>
                  <a:gd name="T2" fmla="*/ 14 w 70"/>
                  <a:gd name="T3" fmla="*/ 35 h 35"/>
                  <a:gd name="T4" fmla="*/ 18 w 70"/>
                  <a:gd name="T5" fmla="*/ 31 h 35"/>
                  <a:gd name="T6" fmla="*/ 23 w 70"/>
                  <a:gd name="T7" fmla="*/ 25 h 35"/>
                  <a:gd name="T8" fmla="*/ 28 w 70"/>
                  <a:gd name="T9" fmla="*/ 22 h 35"/>
                  <a:gd name="T10" fmla="*/ 35 w 70"/>
                  <a:gd name="T11" fmla="*/ 19 h 35"/>
                  <a:gd name="T12" fmla="*/ 41 w 70"/>
                  <a:gd name="T13" fmla="*/ 16 h 35"/>
                  <a:gd name="T14" fmla="*/ 51 w 70"/>
                  <a:gd name="T15" fmla="*/ 17 h 35"/>
                  <a:gd name="T16" fmla="*/ 59 w 70"/>
                  <a:gd name="T17" fmla="*/ 16 h 35"/>
                  <a:gd name="T18" fmla="*/ 68 w 70"/>
                  <a:gd name="T19" fmla="*/ 17 h 35"/>
                  <a:gd name="T20" fmla="*/ 70 w 70"/>
                  <a:gd name="T21" fmla="*/ 3 h 35"/>
                  <a:gd name="T22" fmla="*/ 59 w 70"/>
                  <a:gd name="T23" fmla="*/ 2 h 35"/>
                  <a:gd name="T24" fmla="*/ 51 w 70"/>
                  <a:gd name="T25" fmla="*/ 0 h 35"/>
                  <a:gd name="T26" fmla="*/ 41 w 70"/>
                  <a:gd name="T27" fmla="*/ 2 h 35"/>
                  <a:gd name="T28" fmla="*/ 30 w 70"/>
                  <a:gd name="T29" fmla="*/ 4 h 35"/>
                  <a:gd name="T30" fmla="*/ 20 w 70"/>
                  <a:gd name="T31" fmla="*/ 8 h 35"/>
                  <a:gd name="T32" fmla="*/ 13 w 70"/>
                  <a:gd name="T33" fmla="*/ 12 h 35"/>
                  <a:gd name="T34" fmla="*/ 6 w 70"/>
                  <a:gd name="T35" fmla="*/ 21 h 35"/>
                  <a:gd name="T36" fmla="*/ 0 w 70"/>
                  <a:gd name="T37" fmla="*/ 31 h 35"/>
                  <a:gd name="T38" fmla="*/ 0 w 70"/>
                  <a:gd name="T39" fmla="*/ 32 h 35"/>
                  <a:gd name="T40" fmla="*/ 14 w 70"/>
                  <a:gd name="T41" fmla="*/ 34 h 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0"/>
                  <a:gd name="T64" fmla="*/ 0 h 35"/>
                  <a:gd name="T65" fmla="*/ 70 w 70"/>
                  <a:gd name="T66" fmla="*/ 35 h 3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0" h="35">
                    <a:moveTo>
                      <a:pt x="14" y="34"/>
                    </a:moveTo>
                    <a:lnTo>
                      <a:pt x="14" y="35"/>
                    </a:lnTo>
                    <a:lnTo>
                      <a:pt x="18" y="31"/>
                    </a:lnTo>
                    <a:lnTo>
                      <a:pt x="23" y="25"/>
                    </a:lnTo>
                    <a:lnTo>
                      <a:pt x="28" y="22"/>
                    </a:lnTo>
                    <a:lnTo>
                      <a:pt x="35" y="19"/>
                    </a:lnTo>
                    <a:lnTo>
                      <a:pt x="41" y="16"/>
                    </a:lnTo>
                    <a:lnTo>
                      <a:pt x="51" y="17"/>
                    </a:lnTo>
                    <a:lnTo>
                      <a:pt x="59" y="16"/>
                    </a:lnTo>
                    <a:lnTo>
                      <a:pt x="68" y="17"/>
                    </a:lnTo>
                    <a:lnTo>
                      <a:pt x="70" y="3"/>
                    </a:lnTo>
                    <a:lnTo>
                      <a:pt x="59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0" y="4"/>
                    </a:lnTo>
                    <a:lnTo>
                      <a:pt x="20" y="8"/>
                    </a:lnTo>
                    <a:lnTo>
                      <a:pt x="13" y="12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4" name="Freeform 78">
                <a:extLst>
                  <a:ext uri="{FF2B5EF4-FFF2-40B4-BE49-F238E27FC236}">
                    <a16:creationId xmlns:a16="http://schemas.microsoft.com/office/drawing/2014/main" id="{36912361-7893-7550-B7CD-3B490F5EF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2410"/>
                <a:ext cx="56" cy="107"/>
              </a:xfrm>
              <a:custGeom>
                <a:avLst/>
                <a:gdLst>
                  <a:gd name="T0" fmla="*/ 56 w 56"/>
                  <a:gd name="T1" fmla="*/ 93 h 107"/>
                  <a:gd name="T2" fmla="*/ 56 w 56"/>
                  <a:gd name="T3" fmla="*/ 93 h 107"/>
                  <a:gd name="T4" fmla="*/ 43 w 56"/>
                  <a:gd name="T5" fmla="*/ 87 h 107"/>
                  <a:gd name="T6" fmla="*/ 34 w 56"/>
                  <a:gd name="T7" fmla="*/ 78 h 107"/>
                  <a:gd name="T8" fmla="*/ 26 w 56"/>
                  <a:gd name="T9" fmla="*/ 69 h 107"/>
                  <a:gd name="T10" fmla="*/ 21 w 56"/>
                  <a:gd name="T11" fmla="*/ 57 h 107"/>
                  <a:gd name="T12" fmla="*/ 17 w 56"/>
                  <a:gd name="T13" fmla="*/ 43 h 107"/>
                  <a:gd name="T14" fmla="*/ 17 w 56"/>
                  <a:gd name="T15" fmla="*/ 30 h 107"/>
                  <a:gd name="T16" fmla="*/ 16 w 56"/>
                  <a:gd name="T17" fmla="*/ 16 h 107"/>
                  <a:gd name="T18" fmla="*/ 18 w 56"/>
                  <a:gd name="T19" fmla="*/ 2 h 107"/>
                  <a:gd name="T20" fmla="*/ 4 w 56"/>
                  <a:gd name="T21" fmla="*/ 0 h 107"/>
                  <a:gd name="T22" fmla="*/ 1 w 56"/>
                  <a:gd name="T23" fmla="*/ 16 h 107"/>
                  <a:gd name="T24" fmla="*/ 0 w 56"/>
                  <a:gd name="T25" fmla="*/ 30 h 107"/>
                  <a:gd name="T26" fmla="*/ 3 w 56"/>
                  <a:gd name="T27" fmla="*/ 46 h 107"/>
                  <a:gd name="T28" fmla="*/ 6 w 56"/>
                  <a:gd name="T29" fmla="*/ 61 h 107"/>
                  <a:gd name="T30" fmla="*/ 14 w 56"/>
                  <a:gd name="T31" fmla="*/ 76 h 107"/>
                  <a:gd name="T32" fmla="*/ 22 w 56"/>
                  <a:gd name="T33" fmla="*/ 88 h 107"/>
                  <a:gd name="T34" fmla="*/ 35 w 56"/>
                  <a:gd name="T35" fmla="*/ 99 h 107"/>
                  <a:gd name="T36" fmla="*/ 51 w 56"/>
                  <a:gd name="T37" fmla="*/ 107 h 107"/>
                  <a:gd name="T38" fmla="*/ 51 w 56"/>
                  <a:gd name="T39" fmla="*/ 107 h 107"/>
                  <a:gd name="T40" fmla="*/ 56 w 56"/>
                  <a:gd name="T41" fmla="*/ 93 h 10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6"/>
                  <a:gd name="T64" fmla="*/ 0 h 107"/>
                  <a:gd name="T65" fmla="*/ 56 w 56"/>
                  <a:gd name="T66" fmla="*/ 107 h 10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6" h="107">
                    <a:moveTo>
                      <a:pt x="56" y="93"/>
                    </a:moveTo>
                    <a:lnTo>
                      <a:pt x="56" y="93"/>
                    </a:lnTo>
                    <a:lnTo>
                      <a:pt x="43" y="87"/>
                    </a:lnTo>
                    <a:lnTo>
                      <a:pt x="34" y="78"/>
                    </a:lnTo>
                    <a:lnTo>
                      <a:pt x="26" y="69"/>
                    </a:lnTo>
                    <a:lnTo>
                      <a:pt x="21" y="57"/>
                    </a:lnTo>
                    <a:lnTo>
                      <a:pt x="17" y="43"/>
                    </a:lnTo>
                    <a:lnTo>
                      <a:pt x="17" y="30"/>
                    </a:lnTo>
                    <a:lnTo>
                      <a:pt x="16" y="16"/>
                    </a:lnTo>
                    <a:lnTo>
                      <a:pt x="18" y="2"/>
                    </a:lnTo>
                    <a:lnTo>
                      <a:pt x="4" y="0"/>
                    </a:lnTo>
                    <a:lnTo>
                      <a:pt x="1" y="16"/>
                    </a:lnTo>
                    <a:lnTo>
                      <a:pt x="0" y="30"/>
                    </a:lnTo>
                    <a:lnTo>
                      <a:pt x="3" y="46"/>
                    </a:lnTo>
                    <a:lnTo>
                      <a:pt x="6" y="61"/>
                    </a:lnTo>
                    <a:lnTo>
                      <a:pt x="14" y="76"/>
                    </a:lnTo>
                    <a:lnTo>
                      <a:pt x="22" y="88"/>
                    </a:lnTo>
                    <a:lnTo>
                      <a:pt x="35" y="99"/>
                    </a:lnTo>
                    <a:lnTo>
                      <a:pt x="51" y="107"/>
                    </a:lnTo>
                    <a:lnTo>
                      <a:pt x="56" y="93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5" name="Freeform 79">
                <a:extLst>
                  <a:ext uri="{FF2B5EF4-FFF2-40B4-BE49-F238E27FC236}">
                    <a16:creationId xmlns:a16="http://schemas.microsoft.com/office/drawing/2014/main" id="{6ED96F08-1592-772C-0C61-BFE9D2E65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2503"/>
                <a:ext cx="48" cy="19"/>
              </a:xfrm>
              <a:custGeom>
                <a:avLst/>
                <a:gdLst>
                  <a:gd name="T0" fmla="*/ 41 w 48"/>
                  <a:gd name="T1" fmla="*/ 0 h 19"/>
                  <a:gd name="T2" fmla="*/ 42 w 48"/>
                  <a:gd name="T3" fmla="*/ 0 h 19"/>
                  <a:gd name="T4" fmla="*/ 39 w 48"/>
                  <a:gd name="T5" fmla="*/ 1 h 19"/>
                  <a:gd name="T6" fmla="*/ 34 w 48"/>
                  <a:gd name="T7" fmla="*/ 2 h 19"/>
                  <a:gd name="T8" fmla="*/ 29 w 48"/>
                  <a:gd name="T9" fmla="*/ 4 h 19"/>
                  <a:gd name="T10" fmla="*/ 24 w 48"/>
                  <a:gd name="T11" fmla="*/ 2 h 19"/>
                  <a:gd name="T12" fmla="*/ 18 w 48"/>
                  <a:gd name="T13" fmla="*/ 4 h 19"/>
                  <a:gd name="T14" fmla="*/ 15 w 48"/>
                  <a:gd name="T15" fmla="*/ 2 h 19"/>
                  <a:gd name="T16" fmla="*/ 9 w 48"/>
                  <a:gd name="T17" fmla="*/ 1 h 19"/>
                  <a:gd name="T18" fmla="*/ 5 w 48"/>
                  <a:gd name="T19" fmla="*/ 0 h 19"/>
                  <a:gd name="T20" fmla="*/ 0 w 48"/>
                  <a:gd name="T21" fmla="*/ 14 h 19"/>
                  <a:gd name="T22" fmla="*/ 6 w 48"/>
                  <a:gd name="T23" fmla="*/ 16 h 19"/>
                  <a:gd name="T24" fmla="*/ 12 w 48"/>
                  <a:gd name="T25" fmla="*/ 17 h 19"/>
                  <a:gd name="T26" fmla="*/ 18 w 48"/>
                  <a:gd name="T27" fmla="*/ 18 h 19"/>
                  <a:gd name="T28" fmla="*/ 24 w 48"/>
                  <a:gd name="T29" fmla="*/ 19 h 19"/>
                  <a:gd name="T30" fmla="*/ 29 w 48"/>
                  <a:gd name="T31" fmla="*/ 18 h 19"/>
                  <a:gd name="T32" fmla="*/ 36 w 48"/>
                  <a:gd name="T33" fmla="*/ 17 h 19"/>
                  <a:gd name="T34" fmla="*/ 41 w 48"/>
                  <a:gd name="T35" fmla="*/ 16 h 19"/>
                  <a:gd name="T36" fmla="*/ 47 w 48"/>
                  <a:gd name="T37" fmla="*/ 14 h 19"/>
                  <a:gd name="T38" fmla="*/ 48 w 48"/>
                  <a:gd name="T39" fmla="*/ 14 h 19"/>
                  <a:gd name="T40" fmla="*/ 41 w 48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19"/>
                  <a:gd name="T65" fmla="*/ 48 w 48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19">
                    <a:moveTo>
                      <a:pt x="41" y="0"/>
                    </a:moveTo>
                    <a:lnTo>
                      <a:pt x="42" y="0"/>
                    </a:lnTo>
                    <a:lnTo>
                      <a:pt x="39" y="1"/>
                    </a:lnTo>
                    <a:lnTo>
                      <a:pt x="34" y="2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0" y="14"/>
                    </a:lnTo>
                    <a:lnTo>
                      <a:pt x="6" y="16"/>
                    </a:lnTo>
                    <a:lnTo>
                      <a:pt x="12" y="17"/>
                    </a:lnTo>
                    <a:lnTo>
                      <a:pt x="18" y="18"/>
                    </a:lnTo>
                    <a:lnTo>
                      <a:pt x="24" y="19"/>
                    </a:lnTo>
                    <a:lnTo>
                      <a:pt x="29" y="18"/>
                    </a:lnTo>
                    <a:lnTo>
                      <a:pt x="36" y="17"/>
                    </a:lnTo>
                    <a:lnTo>
                      <a:pt x="41" y="16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6" name="Freeform 80">
                <a:extLst>
                  <a:ext uri="{FF2B5EF4-FFF2-40B4-BE49-F238E27FC236}">
                    <a16:creationId xmlns:a16="http://schemas.microsoft.com/office/drawing/2014/main" id="{0B44D97C-35B1-4309-7A91-188247ED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434"/>
                <a:ext cx="109" cy="83"/>
              </a:xfrm>
              <a:custGeom>
                <a:avLst/>
                <a:gdLst>
                  <a:gd name="T0" fmla="*/ 97 w 109"/>
                  <a:gd name="T1" fmla="*/ 0 h 83"/>
                  <a:gd name="T2" fmla="*/ 97 w 109"/>
                  <a:gd name="T3" fmla="*/ 0 h 83"/>
                  <a:gd name="T4" fmla="*/ 87 w 109"/>
                  <a:gd name="T5" fmla="*/ 10 h 83"/>
                  <a:gd name="T6" fmla="*/ 76 w 109"/>
                  <a:gd name="T7" fmla="*/ 19 h 83"/>
                  <a:gd name="T8" fmla="*/ 64 w 109"/>
                  <a:gd name="T9" fmla="*/ 29 h 83"/>
                  <a:gd name="T10" fmla="*/ 52 w 109"/>
                  <a:gd name="T11" fmla="*/ 37 h 83"/>
                  <a:gd name="T12" fmla="*/ 41 w 109"/>
                  <a:gd name="T13" fmla="*/ 47 h 83"/>
                  <a:gd name="T14" fmla="*/ 28 w 109"/>
                  <a:gd name="T15" fmla="*/ 53 h 83"/>
                  <a:gd name="T16" fmla="*/ 13 w 109"/>
                  <a:gd name="T17" fmla="*/ 62 h 83"/>
                  <a:gd name="T18" fmla="*/ 0 w 109"/>
                  <a:gd name="T19" fmla="*/ 69 h 83"/>
                  <a:gd name="T20" fmla="*/ 7 w 109"/>
                  <a:gd name="T21" fmla="*/ 83 h 83"/>
                  <a:gd name="T22" fmla="*/ 21 w 109"/>
                  <a:gd name="T23" fmla="*/ 76 h 83"/>
                  <a:gd name="T24" fmla="*/ 35 w 109"/>
                  <a:gd name="T25" fmla="*/ 68 h 83"/>
                  <a:gd name="T26" fmla="*/ 49 w 109"/>
                  <a:gd name="T27" fmla="*/ 59 h 83"/>
                  <a:gd name="T28" fmla="*/ 62 w 109"/>
                  <a:gd name="T29" fmla="*/ 50 h 83"/>
                  <a:gd name="T30" fmla="*/ 74 w 109"/>
                  <a:gd name="T31" fmla="*/ 41 h 83"/>
                  <a:gd name="T32" fmla="*/ 86 w 109"/>
                  <a:gd name="T33" fmla="*/ 31 h 83"/>
                  <a:gd name="T34" fmla="*/ 97 w 109"/>
                  <a:gd name="T35" fmla="*/ 22 h 83"/>
                  <a:gd name="T36" fmla="*/ 109 w 109"/>
                  <a:gd name="T37" fmla="*/ 10 h 83"/>
                  <a:gd name="T38" fmla="*/ 109 w 109"/>
                  <a:gd name="T39" fmla="*/ 10 h 83"/>
                  <a:gd name="T40" fmla="*/ 97 w 109"/>
                  <a:gd name="T41" fmla="*/ 0 h 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9"/>
                  <a:gd name="T64" fmla="*/ 0 h 83"/>
                  <a:gd name="T65" fmla="*/ 109 w 109"/>
                  <a:gd name="T66" fmla="*/ 83 h 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9" h="83">
                    <a:moveTo>
                      <a:pt x="97" y="0"/>
                    </a:moveTo>
                    <a:lnTo>
                      <a:pt x="97" y="0"/>
                    </a:lnTo>
                    <a:lnTo>
                      <a:pt x="87" y="10"/>
                    </a:lnTo>
                    <a:lnTo>
                      <a:pt x="76" y="19"/>
                    </a:lnTo>
                    <a:lnTo>
                      <a:pt x="64" y="29"/>
                    </a:lnTo>
                    <a:lnTo>
                      <a:pt x="52" y="37"/>
                    </a:lnTo>
                    <a:lnTo>
                      <a:pt x="41" y="47"/>
                    </a:lnTo>
                    <a:lnTo>
                      <a:pt x="28" y="53"/>
                    </a:lnTo>
                    <a:lnTo>
                      <a:pt x="13" y="62"/>
                    </a:lnTo>
                    <a:lnTo>
                      <a:pt x="0" y="69"/>
                    </a:lnTo>
                    <a:lnTo>
                      <a:pt x="7" y="83"/>
                    </a:lnTo>
                    <a:lnTo>
                      <a:pt x="21" y="76"/>
                    </a:lnTo>
                    <a:lnTo>
                      <a:pt x="35" y="68"/>
                    </a:lnTo>
                    <a:lnTo>
                      <a:pt x="49" y="59"/>
                    </a:lnTo>
                    <a:lnTo>
                      <a:pt x="62" y="50"/>
                    </a:lnTo>
                    <a:lnTo>
                      <a:pt x="74" y="41"/>
                    </a:lnTo>
                    <a:lnTo>
                      <a:pt x="86" y="31"/>
                    </a:lnTo>
                    <a:lnTo>
                      <a:pt x="97" y="22"/>
                    </a:lnTo>
                    <a:lnTo>
                      <a:pt x="109" y="1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7" name="Freeform 81">
                <a:extLst>
                  <a:ext uri="{FF2B5EF4-FFF2-40B4-BE49-F238E27FC236}">
                    <a16:creationId xmlns:a16="http://schemas.microsoft.com/office/drawing/2014/main" id="{8007345F-14E0-72E8-E7B6-E29852C1D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186"/>
                <a:ext cx="336" cy="258"/>
              </a:xfrm>
              <a:custGeom>
                <a:avLst/>
                <a:gdLst>
                  <a:gd name="T0" fmla="*/ 326 w 336"/>
                  <a:gd name="T1" fmla="*/ 0 h 258"/>
                  <a:gd name="T2" fmla="*/ 312 w 336"/>
                  <a:gd name="T3" fmla="*/ 11 h 258"/>
                  <a:gd name="T4" fmla="*/ 296 w 336"/>
                  <a:gd name="T5" fmla="*/ 23 h 258"/>
                  <a:gd name="T6" fmla="*/ 276 w 336"/>
                  <a:gd name="T7" fmla="*/ 36 h 258"/>
                  <a:gd name="T8" fmla="*/ 254 w 336"/>
                  <a:gd name="T9" fmla="*/ 52 h 258"/>
                  <a:gd name="T10" fmla="*/ 231 w 336"/>
                  <a:gd name="T11" fmla="*/ 68 h 258"/>
                  <a:gd name="T12" fmla="*/ 208 w 336"/>
                  <a:gd name="T13" fmla="*/ 85 h 258"/>
                  <a:gd name="T14" fmla="*/ 183 w 336"/>
                  <a:gd name="T15" fmla="*/ 103 h 258"/>
                  <a:gd name="T16" fmla="*/ 158 w 336"/>
                  <a:gd name="T17" fmla="*/ 121 h 258"/>
                  <a:gd name="T18" fmla="*/ 133 w 336"/>
                  <a:gd name="T19" fmla="*/ 139 h 258"/>
                  <a:gd name="T20" fmla="*/ 109 w 336"/>
                  <a:gd name="T21" fmla="*/ 157 h 258"/>
                  <a:gd name="T22" fmla="*/ 86 w 336"/>
                  <a:gd name="T23" fmla="*/ 175 h 258"/>
                  <a:gd name="T24" fmla="*/ 64 w 336"/>
                  <a:gd name="T25" fmla="*/ 191 h 258"/>
                  <a:gd name="T26" fmla="*/ 45 w 336"/>
                  <a:gd name="T27" fmla="*/ 208 h 258"/>
                  <a:gd name="T28" fmla="*/ 28 w 336"/>
                  <a:gd name="T29" fmla="*/ 223 h 258"/>
                  <a:gd name="T30" fmla="*/ 12 w 336"/>
                  <a:gd name="T31" fmla="*/ 236 h 258"/>
                  <a:gd name="T32" fmla="*/ 0 w 336"/>
                  <a:gd name="T33" fmla="*/ 248 h 258"/>
                  <a:gd name="T34" fmla="*/ 12 w 336"/>
                  <a:gd name="T35" fmla="*/ 258 h 258"/>
                  <a:gd name="T36" fmla="*/ 22 w 336"/>
                  <a:gd name="T37" fmla="*/ 248 h 258"/>
                  <a:gd name="T38" fmla="*/ 37 w 336"/>
                  <a:gd name="T39" fmla="*/ 235 h 258"/>
                  <a:gd name="T40" fmla="*/ 54 w 336"/>
                  <a:gd name="T41" fmla="*/ 220 h 258"/>
                  <a:gd name="T42" fmla="*/ 74 w 336"/>
                  <a:gd name="T43" fmla="*/ 203 h 258"/>
                  <a:gd name="T44" fmla="*/ 95 w 336"/>
                  <a:gd name="T45" fmla="*/ 188 h 258"/>
                  <a:gd name="T46" fmla="*/ 118 w 336"/>
                  <a:gd name="T47" fmla="*/ 169 h 258"/>
                  <a:gd name="T48" fmla="*/ 143 w 336"/>
                  <a:gd name="T49" fmla="*/ 151 h 258"/>
                  <a:gd name="T50" fmla="*/ 168 w 336"/>
                  <a:gd name="T51" fmla="*/ 133 h 258"/>
                  <a:gd name="T52" fmla="*/ 192 w 336"/>
                  <a:gd name="T53" fmla="*/ 115 h 258"/>
                  <a:gd name="T54" fmla="*/ 218 w 336"/>
                  <a:gd name="T55" fmla="*/ 97 h 258"/>
                  <a:gd name="T56" fmla="*/ 241 w 336"/>
                  <a:gd name="T57" fmla="*/ 80 h 258"/>
                  <a:gd name="T58" fmla="*/ 264 w 336"/>
                  <a:gd name="T59" fmla="*/ 64 h 258"/>
                  <a:gd name="T60" fmla="*/ 285 w 336"/>
                  <a:gd name="T61" fmla="*/ 48 h 258"/>
                  <a:gd name="T62" fmla="*/ 303 w 336"/>
                  <a:gd name="T63" fmla="*/ 35 h 258"/>
                  <a:gd name="T64" fmla="*/ 322 w 336"/>
                  <a:gd name="T65" fmla="*/ 23 h 258"/>
                  <a:gd name="T66" fmla="*/ 336 w 336"/>
                  <a:gd name="T67" fmla="*/ 12 h 258"/>
                  <a:gd name="T68" fmla="*/ 326 w 336"/>
                  <a:gd name="T69" fmla="*/ 0 h 2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6"/>
                  <a:gd name="T106" fmla="*/ 0 h 258"/>
                  <a:gd name="T107" fmla="*/ 336 w 336"/>
                  <a:gd name="T108" fmla="*/ 258 h 2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6" h="258">
                    <a:moveTo>
                      <a:pt x="326" y="0"/>
                    </a:moveTo>
                    <a:lnTo>
                      <a:pt x="312" y="11"/>
                    </a:lnTo>
                    <a:lnTo>
                      <a:pt x="296" y="23"/>
                    </a:lnTo>
                    <a:lnTo>
                      <a:pt x="276" y="36"/>
                    </a:lnTo>
                    <a:lnTo>
                      <a:pt x="254" y="52"/>
                    </a:lnTo>
                    <a:lnTo>
                      <a:pt x="231" y="68"/>
                    </a:lnTo>
                    <a:lnTo>
                      <a:pt x="208" y="85"/>
                    </a:lnTo>
                    <a:lnTo>
                      <a:pt x="183" y="103"/>
                    </a:lnTo>
                    <a:lnTo>
                      <a:pt x="158" y="121"/>
                    </a:lnTo>
                    <a:lnTo>
                      <a:pt x="133" y="139"/>
                    </a:lnTo>
                    <a:lnTo>
                      <a:pt x="109" y="157"/>
                    </a:lnTo>
                    <a:lnTo>
                      <a:pt x="86" y="175"/>
                    </a:lnTo>
                    <a:lnTo>
                      <a:pt x="64" y="191"/>
                    </a:lnTo>
                    <a:lnTo>
                      <a:pt x="45" y="208"/>
                    </a:lnTo>
                    <a:lnTo>
                      <a:pt x="28" y="223"/>
                    </a:lnTo>
                    <a:lnTo>
                      <a:pt x="12" y="236"/>
                    </a:lnTo>
                    <a:lnTo>
                      <a:pt x="0" y="248"/>
                    </a:lnTo>
                    <a:lnTo>
                      <a:pt x="12" y="258"/>
                    </a:lnTo>
                    <a:lnTo>
                      <a:pt x="22" y="248"/>
                    </a:lnTo>
                    <a:lnTo>
                      <a:pt x="37" y="235"/>
                    </a:lnTo>
                    <a:lnTo>
                      <a:pt x="54" y="220"/>
                    </a:lnTo>
                    <a:lnTo>
                      <a:pt x="74" y="203"/>
                    </a:lnTo>
                    <a:lnTo>
                      <a:pt x="95" y="188"/>
                    </a:lnTo>
                    <a:lnTo>
                      <a:pt x="118" y="169"/>
                    </a:lnTo>
                    <a:lnTo>
                      <a:pt x="143" y="151"/>
                    </a:lnTo>
                    <a:lnTo>
                      <a:pt x="168" y="133"/>
                    </a:lnTo>
                    <a:lnTo>
                      <a:pt x="192" y="115"/>
                    </a:lnTo>
                    <a:lnTo>
                      <a:pt x="218" y="97"/>
                    </a:lnTo>
                    <a:lnTo>
                      <a:pt x="241" y="80"/>
                    </a:lnTo>
                    <a:lnTo>
                      <a:pt x="264" y="64"/>
                    </a:lnTo>
                    <a:lnTo>
                      <a:pt x="285" y="48"/>
                    </a:lnTo>
                    <a:lnTo>
                      <a:pt x="303" y="35"/>
                    </a:lnTo>
                    <a:lnTo>
                      <a:pt x="322" y="23"/>
                    </a:lnTo>
                    <a:lnTo>
                      <a:pt x="336" y="12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8" name="Freeform 82">
                <a:extLst>
                  <a:ext uri="{FF2B5EF4-FFF2-40B4-BE49-F238E27FC236}">
                    <a16:creationId xmlns:a16="http://schemas.microsoft.com/office/drawing/2014/main" id="{E588A528-C43F-E165-2F02-9F2103A6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185"/>
                <a:ext cx="13" cy="13"/>
              </a:xfrm>
              <a:custGeom>
                <a:avLst/>
                <a:gdLst>
                  <a:gd name="T0" fmla="*/ 10 w 13"/>
                  <a:gd name="T1" fmla="*/ 13 h 13"/>
                  <a:gd name="T2" fmla="*/ 13 w 13"/>
                  <a:gd name="T3" fmla="*/ 8 h 13"/>
                  <a:gd name="T4" fmla="*/ 11 w 13"/>
                  <a:gd name="T5" fmla="*/ 2 h 13"/>
                  <a:gd name="T6" fmla="*/ 6 w 13"/>
                  <a:gd name="T7" fmla="*/ 0 h 13"/>
                  <a:gd name="T8" fmla="*/ 0 w 13"/>
                  <a:gd name="T9" fmla="*/ 1 h 13"/>
                  <a:gd name="T10" fmla="*/ 10 w 13"/>
                  <a:gd name="T11" fmla="*/ 1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3"/>
                  <a:gd name="T20" fmla="*/ 13 w 1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3">
                    <a:moveTo>
                      <a:pt x="10" y="13"/>
                    </a:moveTo>
                    <a:lnTo>
                      <a:pt x="13" y="8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09" name="Freeform 83">
                <a:extLst>
                  <a:ext uri="{FF2B5EF4-FFF2-40B4-BE49-F238E27FC236}">
                    <a16:creationId xmlns:a16="http://schemas.microsoft.com/office/drawing/2014/main" id="{A63E44B1-24F7-B75E-306A-0994725BD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525"/>
                <a:ext cx="17" cy="8"/>
              </a:xfrm>
              <a:custGeom>
                <a:avLst/>
                <a:gdLst>
                  <a:gd name="T0" fmla="*/ 17 w 17"/>
                  <a:gd name="T1" fmla="*/ 8 h 8"/>
                  <a:gd name="T2" fmla="*/ 14 w 17"/>
                  <a:gd name="T3" fmla="*/ 2 h 8"/>
                  <a:gd name="T4" fmla="*/ 8 w 17"/>
                  <a:gd name="T5" fmla="*/ 0 h 8"/>
                  <a:gd name="T6" fmla="*/ 2 w 17"/>
                  <a:gd name="T7" fmla="*/ 2 h 8"/>
                  <a:gd name="T8" fmla="*/ 0 w 17"/>
                  <a:gd name="T9" fmla="*/ 8 h 8"/>
                  <a:gd name="T10" fmla="*/ 17 w 17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8"/>
                  <a:gd name="T20" fmla="*/ 17 w 17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8">
                    <a:moveTo>
                      <a:pt x="17" y="8"/>
                    </a:moveTo>
                    <a:lnTo>
                      <a:pt x="14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0" name="Freeform 84">
                <a:extLst>
                  <a:ext uri="{FF2B5EF4-FFF2-40B4-BE49-F238E27FC236}">
                    <a16:creationId xmlns:a16="http://schemas.microsoft.com/office/drawing/2014/main" id="{FCAE4F7F-CC65-E1FC-02CF-656F2B96B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2533"/>
                <a:ext cx="17" cy="16"/>
              </a:xfrm>
              <a:custGeom>
                <a:avLst/>
                <a:gdLst>
                  <a:gd name="T0" fmla="*/ 12 w 17"/>
                  <a:gd name="T1" fmla="*/ 1 h 16"/>
                  <a:gd name="T2" fmla="*/ 10 w 17"/>
                  <a:gd name="T3" fmla="*/ 1 h 16"/>
                  <a:gd name="T4" fmla="*/ 14 w 17"/>
                  <a:gd name="T5" fmla="*/ 3 h 16"/>
                  <a:gd name="T6" fmla="*/ 17 w 17"/>
                  <a:gd name="T7" fmla="*/ 4 h 16"/>
                  <a:gd name="T8" fmla="*/ 15 w 17"/>
                  <a:gd name="T9" fmla="*/ 1 h 16"/>
                  <a:gd name="T10" fmla="*/ 17 w 17"/>
                  <a:gd name="T11" fmla="*/ 0 h 16"/>
                  <a:gd name="T12" fmla="*/ 0 w 17"/>
                  <a:gd name="T13" fmla="*/ 0 h 16"/>
                  <a:gd name="T14" fmla="*/ 1 w 17"/>
                  <a:gd name="T15" fmla="*/ 4 h 16"/>
                  <a:gd name="T16" fmla="*/ 2 w 17"/>
                  <a:gd name="T17" fmla="*/ 9 h 16"/>
                  <a:gd name="T18" fmla="*/ 7 w 17"/>
                  <a:gd name="T19" fmla="*/ 15 h 16"/>
                  <a:gd name="T20" fmla="*/ 15 w 17"/>
                  <a:gd name="T21" fmla="*/ 16 h 16"/>
                  <a:gd name="T22" fmla="*/ 14 w 17"/>
                  <a:gd name="T23" fmla="*/ 16 h 16"/>
                  <a:gd name="T24" fmla="*/ 12 w 17"/>
                  <a:gd name="T25" fmla="*/ 1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16"/>
                  <a:gd name="T41" fmla="*/ 17 w 17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16">
                    <a:moveTo>
                      <a:pt x="12" y="1"/>
                    </a:moveTo>
                    <a:lnTo>
                      <a:pt x="10" y="1"/>
                    </a:lnTo>
                    <a:lnTo>
                      <a:pt x="14" y="3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2" y="9"/>
                    </a:lnTo>
                    <a:lnTo>
                      <a:pt x="7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1" name="Freeform 85">
                <a:extLst>
                  <a:ext uri="{FF2B5EF4-FFF2-40B4-BE49-F238E27FC236}">
                    <a16:creationId xmlns:a16="http://schemas.microsoft.com/office/drawing/2014/main" id="{DFBA61A2-61CF-6E52-8501-9ECBF5ED8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530"/>
                <a:ext cx="40" cy="19"/>
              </a:xfrm>
              <a:custGeom>
                <a:avLst/>
                <a:gdLst>
                  <a:gd name="T0" fmla="*/ 25 w 40"/>
                  <a:gd name="T1" fmla="*/ 0 h 19"/>
                  <a:gd name="T2" fmla="*/ 25 w 40"/>
                  <a:gd name="T3" fmla="*/ 2 h 19"/>
                  <a:gd name="T4" fmla="*/ 25 w 40"/>
                  <a:gd name="T5" fmla="*/ 1 h 19"/>
                  <a:gd name="T6" fmla="*/ 20 w 40"/>
                  <a:gd name="T7" fmla="*/ 2 h 19"/>
                  <a:gd name="T8" fmla="*/ 12 w 40"/>
                  <a:gd name="T9" fmla="*/ 3 h 19"/>
                  <a:gd name="T10" fmla="*/ 0 w 40"/>
                  <a:gd name="T11" fmla="*/ 4 h 19"/>
                  <a:gd name="T12" fmla="*/ 2 w 40"/>
                  <a:gd name="T13" fmla="*/ 19 h 19"/>
                  <a:gd name="T14" fmla="*/ 12 w 40"/>
                  <a:gd name="T15" fmla="*/ 18 h 19"/>
                  <a:gd name="T16" fmla="*/ 23 w 40"/>
                  <a:gd name="T17" fmla="*/ 16 h 19"/>
                  <a:gd name="T18" fmla="*/ 32 w 40"/>
                  <a:gd name="T19" fmla="*/ 13 h 19"/>
                  <a:gd name="T20" fmla="*/ 40 w 40"/>
                  <a:gd name="T21" fmla="*/ 2 h 19"/>
                  <a:gd name="T22" fmla="*/ 40 w 40"/>
                  <a:gd name="T23" fmla="*/ 4 h 19"/>
                  <a:gd name="T24" fmla="*/ 25 w 40"/>
                  <a:gd name="T25" fmla="*/ 0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9"/>
                  <a:gd name="T41" fmla="*/ 40 w 40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9">
                    <a:moveTo>
                      <a:pt x="25" y="0"/>
                    </a:moveTo>
                    <a:lnTo>
                      <a:pt x="25" y="2"/>
                    </a:lnTo>
                    <a:lnTo>
                      <a:pt x="25" y="1"/>
                    </a:lnTo>
                    <a:lnTo>
                      <a:pt x="20" y="2"/>
                    </a:lnTo>
                    <a:lnTo>
                      <a:pt x="12" y="3"/>
                    </a:lnTo>
                    <a:lnTo>
                      <a:pt x="0" y="4"/>
                    </a:lnTo>
                    <a:lnTo>
                      <a:pt x="2" y="19"/>
                    </a:lnTo>
                    <a:lnTo>
                      <a:pt x="12" y="18"/>
                    </a:lnTo>
                    <a:lnTo>
                      <a:pt x="23" y="16"/>
                    </a:lnTo>
                    <a:lnTo>
                      <a:pt x="32" y="13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2" name="Freeform 86">
                <a:extLst>
                  <a:ext uri="{FF2B5EF4-FFF2-40B4-BE49-F238E27FC236}">
                    <a16:creationId xmlns:a16="http://schemas.microsoft.com/office/drawing/2014/main" id="{28718B57-192A-DC3A-2F3A-DD81AF84E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488"/>
                <a:ext cx="32" cy="46"/>
              </a:xfrm>
              <a:custGeom>
                <a:avLst/>
                <a:gdLst>
                  <a:gd name="T0" fmla="*/ 0 w 32"/>
                  <a:gd name="T1" fmla="*/ 15 h 46"/>
                  <a:gd name="T2" fmla="*/ 0 w 32"/>
                  <a:gd name="T3" fmla="*/ 15 h 46"/>
                  <a:gd name="T4" fmla="*/ 9 w 32"/>
                  <a:gd name="T5" fmla="*/ 19 h 46"/>
                  <a:gd name="T6" fmla="*/ 14 w 32"/>
                  <a:gd name="T7" fmla="*/ 25 h 46"/>
                  <a:gd name="T8" fmla="*/ 15 w 32"/>
                  <a:gd name="T9" fmla="*/ 32 h 46"/>
                  <a:gd name="T10" fmla="*/ 14 w 32"/>
                  <a:gd name="T11" fmla="*/ 42 h 46"/>
                  <a:gd name="T12" fmla="*/ 29 w 32"/>
                  <a:gd name="T13" fmla="*/ 46 h 46"/>
                  <a:gd name="T14" fmla="*/ 32 w 32"/>
                  <a:gd name="T15" fmla="*/ 32 h 46"/>
                  <a:gd name="T16" fmla="*/ 29 w 32"/>
                  <a:gd name="T17" fmla="*/ 17 h 46"/>
                  <a:gd name="T18" fmla="*/ 17 w 32"/>
                  <a:gd name="T19" fmla="*/ 6 h 46"/>
                  <a:gd name="T20" fmla="*/ 0 w 32"/>
                  <a:gd name="T21" fmla="*/ 0 h 46"/>
                  <a:gd name="T22" fmla="*/ 0 w 32"/>
                  <a:gd name="T23" fmla="*/ 0 h 46"/>
                  <a:gd name="T24" fmla="*/ 0 w 32"/>
                  <a:gd name="T25" fmla="*/ 15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"/>
                  <a:gd name="T40" fmla="*/ 0 h 46"/>
                  <a:gd name="T41" fmla="*/ 32 w 32"/>
                  <a:gd name="T42" fmla="*/ 46 h 4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" h="46">
                    <a:moveTo>
                      <a:pt x="0" y="15"/>
                    </a:moveTo>
                    <a:lnTo>
                      <a:pt x="0" y="15"/>
                    </a:lnTo>
                    <a:lnTo>
                      <a:pt x="9" y="19"/>
                    </a:lnTo>
                    <a:lnTo>
                      <a:pt x="14" y="25"/>
                    </a:lnTo>
                    <a:lnTo>
                      <a:pt x="15" y="32"/>
                    </a:lnTo>
                    <a:lnTo>
                      <a:pt x="14" y="42"/>
                    </a:lnTo>
                    <a:lnTo>
                      <a:pt x="29" y="46"/>
                    </a:lnTo>
                    <a:lnTo>
                      <a:pt x="32" y="32"/>
                    </a:lnTo>
                    <a:lnTo>
                      <a:pt x="29" y="17"/>
                    </a:lnTo>
                    <a:lnTo>
                      <a:pt x="17" y="6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3" name="Freeform 87">
                <a:extLst>
                  <a:ext uri="{FF2B5EF4-FFF2-40B4-BE49-F238E27FC236}">
                    <a16:creationId xmlns:a16="http://schemas.microsoft.com/office/drawing/2014/main" id="{929C88D8-3984-D300-C961-52097975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2488"/>
                <a:ext cx="45" cy="33"/>
              </a:xfrm>
              <a:custGeom>
                <a:avLst/>
                <a:gdLst>
                  <a:gd name="T0" fmla="*/ 14 w 45"/>
                  <a:gd name="T1" fmla="*/ 33 h 33"/>
                  <a:gd name="T2" fmla="*/ 14 w 45"/>
                  <a:gd name="T3" fmla="*/ 33 h 33"/>
                  <a:gd name="T4" fmla="*/ 16 w 45"/>
                  <a:gd name="T5" fmla="*/ 29 h 33"/>
                  <a:gd name="T6" fmla="*/ 18 w 45"/>
                  <a:gd name="T7" fmla="*/ 27 h 33"/>
                  <a:gd name="T8" fmla="*/ 20 w 45"/>
                  <a:gd name="T9" fmla="*/ 23 h 33"/>
                  <a:gd name="T10" fmla="*/ 24 w 45"/>
                  <a:gd name="T11" fmla="*/ 22 h 33"/>
                  <a:gd name="T12" fmla="*/ 29 w 45"/>
                  <a:gd name="T13" fmla="*/ 19 h 33"/>
                  <a:gd name="T14" fmla="*/ 34 w 45"/>
                  <a:gd name="T15" fmla="*/ 17 h 33"/>
                  <a:gd name="T16" fmla="*/ 40 w 45"/>
                  <a:gd name="T17" fmla="*/ 16 h 33"/>
                  <a:gd name="T18" fmla="*/ 45 w 45"/>
                  <a:gd name="T19" fmla="*/ 15 h 33"/>
                  <a:gd name="T20" fmla="*/ 45 w 45"/>
                  <a:gd name="T21" fmla="*/ 0 h 33"/>
                  <a:gd name="T22" fmla="*/ 37 w 45"/>
                  <a:gd name="T23" fmla="*/ 2 h 33"/>
                  <a:gd name="T24" fmla="*/ 31 w 45"/>
                  <a:gd name="T25" fmla="*/ 3 h 33"/>
                  <a:gd name="T26" fmla="*/ 24 w 45"/>
                  <a:gd name="T27" fmla="*/ 4 h 33"/>
                  <a:gd name="T28" fmla="*/ 17 w 45"/>
                  <a:gd name="T29" fmla="*/ 8 h 33"/>
                  <a:gd name="T30" fmla="*/ 11 w 45"/>
                  <a:gd name="T31" fmla="*/ 11 h 33"/>
                  <a:gd name="T32" fmla="*/ 6 w 45"/>
                  <a:gd name="T33" fmla="*/ 17 h 33"/>
                  <a:gd name="T34" fmla="*/ 1 w 45"/>
                  <a:gd name="T35" fmla="*/ 25 h 33"/>
                  <a:gd name="T36" fmla="*/ 0 w 45"/>
                  <a:gd name="T37" fmla="*/ 33 h 33"/>
                  <a:gd name="T38" fmla="*/ 0 w 45"/>
                  <a:gd name="T39" fmla="*/ 33 h 33"/>
                  <a:gd name="T40" fmla="*/ 14 w 45"/>
                  <a:gd name="T41" fmla="*/ 33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33"/>
                  <a:gd name="T65" fmla="*/ 45 w 45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33">
                    <a:moveTo>
                      <a:pt x="14" y="33"/>
                    </a:moveTo>
                    <a:lnTo>
                      <a:pt x="14" y="33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20" y="23"/>
                    </a:lnTo>
                    <a:lnTo>
                      <a:pt x="24" y="22"/>
                    </a:lnTo>
                    <a:lnTo>
                      <a:pt x="29" y="19"/>
                    </a:lnTo>
                    <a:lnTo>
                      <a:pt x="34" y="17"/>
                    </a:lnTo>
                    <a:lnTo>
                      <a:pt x="40" y="16"/>
                    </a:lnTo>
                    <a:lnTo>
                      <a:pt x="45" y="15"/>
                    </a:lnTo>
                    <a:lnTo>
                      <a:pt x="45" y="0"/>
                    </a:lnTo>
                    <a:lnTo>
                      <a:pt x="37" y="2"/>
                    </a:lnTo>
                    <a:lnTo>
                      <a:pt x="31" y="3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4" name="Freeform 88">
                <a:extLst>
                  <a:ext uri="{FF2B5EF4-FFF2-40B4-BE49-F238E27FC236}">
                    <a16:creationId xmlns:a16="http://schemas.microsoft.com/office/drawing/2014/main" id="{11B5C2D2-1889-76FE-4A29-DFE96B2B4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2521"/>
                <a:ext cx="51" cy="69"/>
              </a:xfrm>
              <a:custGeom>
                <a:avLst/>
                <a:gdLst>
                  <a:gd name="T0" fmla="*/ 51 w 51"/>
                  <a:gd name="T1" fmla="*/ 54 h 69"/>
                  <a:gd name="T2" fmla="*/ 51 w 51"/>
                  <a:gd name="T3" fmla="*/ 54 h 69"/>
                  <a:gd name="T4" fmla="*/ 42 w 51"/>
                  <a:gd name="T5" fmla="*/ 52 h 69"/>
                  <a:gd name="T6" fmla="*/ 34 w 51"/>
                  <a:gd name="T7" fmla="*/ 48 h 69"/>
                  <a:gd name="T8" fmla="*/ 29 w 51"/>
                  <a:gd name="T9" fmla="*/ 44 h 69"/>
                  <a:gd name="T10" fmla="*/ 23 w 51"/>
                  <a:gd name="T11" fmla="*/ 36 h 69"/>
                  <a:gd name="T12" fmla="*/ 19 w 51"/>
                  <a:gd name="T13" fmla="*/ 28 h 69"/>
                  <a:gd name="T14" fmla="*/ 17 w 51"/>
                  <a:gd name="T15" fmla="*/ 19 h 69"/>
                  <a:gd name="T16" fmla="*/ 14 w 51"/>
                  <a:gd name="T17" fmla="*/ 11 h 69"/>
                  <a:gd name="T18" fmla="*/ 14 w 51"/>
                  <a:gd name="T19" fmla="*/ 0 h 69"/>
                  <a:gd name="T20" fmla="*/ 0 w 51"/>
                  <a:gd name="T21" fmla="*/ 0 h 69"/>
                  <a:gd name="T22" fmla="*/ 0 w 51"/>
                  <a:gd name="T23" fmla="*/ 11 h 69"/>
                  <a:gd name="T24" fmla="*/ 2 w 51"/>
                  <a:gd name="T25" fmla="*/ 22 h 69"/>
                  <a:gd name="T26" fmla="*/ 5 w 51"/>
                  <a:gd name="T27" fmla="*/ 33 h 69"/>
                  <a:gd name="T28" fmla="*/ 11 w 51"/>
                  <a:gd name="T29" fmla="*/ 44 h 69"/>
                  <a:gd name="T30" fmla="*/ 17 w 51"/>
                  <a:gd name="T31" fmla="*/ 53 h 69"/>
                  <a:gd name="T32" fmla="*/ 26 w 51"/>
                  <a:gd name="T33" fmla="*/ 60 h 69"/>
                  <a:gd name="T34" fmla="*/ 37 w 51"/>
                  <a:gd name="T35" fmla="*/ 67 h 69"/>
                  <a:gd name="T36" fmla="*/ 51 w 51"/>
                  <a:gd name="T37" fmla="*/ 69 h 69"/>
                  <a:gd name="T38" fmla="*/ 51 w 51"/>
                  <a:gd name="T39" fmla="*/ 69 h 69"/>
                  <a:gd name="T40" fmla="*/ 51 w 51"/>
                  <a:gd name="T41" fmla="*/ 54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69"/>
                  <a:gd name="T65" fmla="*/ 51 w 51"/>
                  <a:gd name="T66" fmla="*/ 69 h 6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69">
                    <a:moveTo>
                      <a:pt x="51" y="54"/>
                    </a:moveTo>
                    <a:lnTo>
                      <a:pt x="51" y="54"/>
                    </a:lnTo>
                    <a:lnTo>
                      <a:pt x="42" y="52"/>
                    </a:lnTo>
                    <a:lnTo>
                      <a:pt x="34" y="48"/>
                    </a:lnTo>
                    <a:lnTo>
                      <a:pt x="29" y="44"/>
                    </a:lnTo>
                    <a:lnTo>
                      <a:pt x="23" y="36"/>
                    </a:lnTo>
                    <a:lnTo>
                      <a:pt x="19" y="28"/>
                    </a:lnTo>
                    <a:lnTo>
                      <a:pt x="17" y="19"/>
                    </a:lnTo>
                    <a:lnTo>
                      <a:pt x="14" y="11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2" y="22"/>
                    </a:lnTo>
                    <a:lnTo>
                      <a:pt x="5" y="33"/>
                    </a:lnTo>
                    <a:lnTo>
                      <a:pt x="11" y="44"/>
                    </a:lnTo>
                    <a:lnTo>
                      <a:pt x="17" y="53"/>
                    </a:lnTo>
                    <a:lnTo>
                      <a:pt x="26" y="60"/>
                    </a:lnTo>
                    <a:lnTo>
                      <a:pt x="37" y="67"/>
                    </a:lnTo>
                    <a:lnTo>
                      <a:pt x="51" y="69"/>
                    </a:lnTo>
                    <a:lnTo>
                      <a:pt x="51" y="54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5" name="Freeform 89">
                <a:extLst>
                  <a:ext uri="{FF2B5EF4-FFF2-40B4-BE49-F238E27FC236}">
                    <a16:creationId xmlns:a16="http://schemas.microsoft.com/office/drawing/2014/main" id="{2B74ADD5-A84E-01B9-B269-BFB89FCED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569"/>
                <a:ext cx="33" cy="21"/>
              </a:xfrm>
              <a:custGeom>
                <a:avLst/>
                <a:gdLst>
                  <a:gd name="T0" fmla="*/ 24 w 33"/>
                  <a:gd name="T1" fmla="*/ 0 h 21"/>
                  <a:gd name="T2" fmla="*/ 25 w 33"/>
                  <a:gd name="T3" fmla="*/ 0 h 21"/>
                  <a:gd name="T4" fmla="*/ 19 w 33"/>
                  <a:gd name="T5" fmla="*/ 3 h 21"/>
                  <a:gd name="T6" fmla="*/ 13 w 33"/>
                  <a:gd name="T7" fmla="*/ 5 h 21"/>
                  <a:gd name="T8" fmla="*/ 7 w 33"/>
                  <a:gd name="T9" fmla="*/ 6 h 21"/>
                  <a:gd name="T10" fmla="*/ 0 w 33"/>
                  <a:gd name="T11" fmla="*/ 6 h 21"/>
                  <a:gd name="T12" fmla="*/ 0 w 33"/>
                  <a:gd name="T13" fmla="*/ 21 h 21"/>
                  <a:gd name="T14" fmla="*/ 7 w 33"/>
                  <a:gd name="T15" fmla="*/ 21 h 21"/>
                  <a:gd name="T16" fmla="*/ 15 w 33"/>
                  <a:gd name="T17" fmla="*/ 20 h 21"/>
                  <a:gd name="T18" fmla="*/ 24 w 33"/>
                  <a:gd name="T19" fmla="*/ 17 h 21"/>
                  <a:gd name="T20" fmla="*/ 32 w 33"/>
                  <a:gd name="T21" fmla="*/ 12 h 21"/>
                  <a:gd name="T22" fmla="*/ 33 w 33"/>
                  <a:gd name="T23" fmla="*/ 12 h 21"/>
                  <a:gd name="T24" fmla="*/ 24 w 3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21"/>
                  <a:gd name="T41" fmla="*/ 33 w 3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21">
                    <a:moveTo>
                      <a:pt x="24" y="0"/>
                    </a:moveTo>
                    <a:lnTo>
                      <a:pt x="25" y="0"/>
                    </a:lnTo>
                    <a:lnTo>
                      <a:pt x="19" y="3"/>
                    </a:lnTo>
                    <a:lnTo>
                      <a:pt x="13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0" y="21"/>
                    </a:lnTo>
                    <a:lnTo>
                      <a:pt x="7" y="21"/>
                    </a:lnTo>
                    <a:lnTo>
                      <a:pt x="15" y="20"/>
                    </a:lnTo>
                    <a:lnTo>
                      <a:pt x="24" y="17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6" name="Freeform 90">
                <a:extLst>
                  <a:ext uri="{FF2B5EF4-FFF2-40B4-BE49-F238E27FC236}">
                    <a16:creationId xmlns:a16="http://schemas.microsoft.com/office/drawing/2014/main" id="{9E0F9A51-8D7B-DEC3-4D2B-EE8C7619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2509"/>
                <a:ext cx="69" cy="72"/>
              </a:xfrm>
              <a:custGeom>
                <a:avLst/>
                <a:gdLst>
                  <a:gd name="T0" fmla="*/ 54 w 69"/>
                  <a:gd name="T1" fmla="*/ 0 h 72"/>
                  <a:gd name="T2" fmla="*/ 55 w 69"/>
                  <a:gd name="T3" fmla="*/ 0 h 72"/>
                  <a:gd name="T4" fmla="*/ 49 w 69"/>
                  <a:gd name="T5" fmla="*/ 7 h 72"/>
                  <a:gd name="T6" fmla="*/ 43 w 69"/>
                  <a:gd name="T7" fmla="*/ 16 h 72"/>
                  <a:gd name="T8" fmla="*/ 36 w 69"/>
                  <a:gd name="T9" fmla="*/ 24 h 72"/>
                  <a:gd name="T10" fmla="*/ 30 w 69"/>
                  <a:gd name="T11" fmla="*/ 33 h 72"/>
                  <a:gd name="T12" fmla="*/ 24 w 69"/>
                  <a:gd name="T13" fmla="*/ 40 h 72"/>
                  <a:gd name="T14" fmla="*/ 17 w 69"/>
                  <a:gd name="T15" fmla="*/ 46 h 72"/>
                  <a:gd name="T16" fmla="*/ 8 w 69"/>
                  <a:gd name="T17" fmla="*/ 53 h 72"/>
                  <a:gd name="T18" fmla="*/ 0 w 69"/>
                  <a:gd name="T19" fmla="*/ 60 h 72"/>
                  <a:gd name="T20" fmla="*/ 9 w 69"/>
                  <a:gd name="T21" fmla="*/ 72 h 72"/>
                  <a:gd name="T22" fmla="*/ 18 w 69"/>
                  <a:gd name="T23" fmla="*/ 65 h 72"/>
                  <a:gd name="T24" fmla="*/ 26 w 69"/>
                  <a:gd name="T25" fmla="*/ 58 h 72"/>
                  <a:gd name="T26" fmla="*/ 34 w 69"/>
                  <a:gd name="T27" fmla="*/ 50 h 72"/>
                  <a:gd name="T28" fmla="*/ 42 w 69"/>
                  <a:gd name="T29" fmla="*/ 42 h 72"/>
                  <a:gd name="T30" fmla="*/ 48 w 69"/>
                  <a:gd name="T31" fmla="*/ 34 h 72"/>
                  <a:gd name="T32" fmla="*/ 55 w 69"/>
                  <a:gd name="T33" fmla="*/ 25 h 72"/>
                  <a:gd name="T34" fmla="*/ 61 w 69"/>
                  <a:gd name="T35" fmla="*/ 17 h 72"/>
                  <a:gd name="T36" fmla="*/ 68 w 69"/>
                  <a:gd name="T37" fmla="*/ 7 h 72"/>
                  <a:gd name="T38" fmla="*/ 69 w 69"/>
                  <a:gd name="T39" fmla="*/ 7 h 72"/>
                  <a:gd name="T40" fmla="*/ 54 w 69"/>
                  <a:gd name="T41" fmla="*/ 0 h 7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9"/>
                  <a:gd name="T64" fmla="*/ 0 h 72"/>
                  <a:gd name="T65" fmla="*/ 69 w 69"/>
                  <a:gd name="T66" fmla="*/ 72 h 7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9" h="72">
                    <a:moveTo>
                      <a:pt x="54" y="0"/>
                    </a:moveTo>
                    <a:lnTo>
                      <a:pt x="55" y="0"/>
                    </a:lnTo>
                    <a:lnTo>
                      <a:pt x="49" y="7"/>
                    </a:lnTo>
                    <a:lnTo>
                      <a:pt x="43" y="16"/>
                    </a:lnTo>
                    <a:lnTo>
                      <a:pt x="36" y="24"/>
                    </a:lnTo>
                    <a:lnTo>
                      <a:pt x="30" y="33"/>
                    </a:lnTo>
                    <a:lnTo>
                      <a:pt x="24" y="40"/>
                    </a:lnTo>
                    <a:lnTo>
                      <a:pt x="17" y="46"/>
                    </a:lnTo>
                    <a:lnTo>
                      <a:pt x="8" y="53"/>
                    </a:lnTo>
                    <a:lnTo>
                      <a:pt x="0" y="60"/>
                    </a:lnTo>
                    <a:lnTo>
                      <a:pt x="9" y="72"/>
                    </a:lnTo>
                    <a:lnTo>
                      <a:pt x="18" y="65"/>
                    </a:lnTo>
                    <a:lnTo>
                      <a:pt x="26" y="58"/>
                    </a:lnTo>
                    <a:lnTo>
                      <a:pt x="34" y="50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5" y="25"/>
                    </a:lnTo>
                    <a:lnTo>
                      <a:pt x="61" y="1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7" name="Freeform 91">
                <a:extLst>
                  <a:ext uri="{FF2B5EF4-FFF2-40B4-BE49-F238E27FC236}">
                    <a16:creationId xmlns:a16="http://schemas.microsoft.com/office/drawing/2014/main" id="{BEEC3E4C-AA59-4084-1B91-EA5DC178B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2290"/>
                <a:ext cx="197" cy="226"/>
              </a:xfrm>
              <a:custGeom>
                <a:avLst/>
                <a:gdLst>
                  <a:gd name="T0" fmla="*/ 185 w 197"/>
                  <a:gd name="T1" fmla="*/ 0 h 226"/>
                  <a:gd name="T2" fmla="*/ 167 w 197"/>
                  <a:gd name="T3" fmla="*/ 21 h 226"/>
                  <a:gd name="T4" fmla="*/ 144 w 197"/>
                  <a:gd name="T5" fmla="*/ 46 h 226"/>
                  <a:gd name="T6" fmla="*/ 118 w 197"/>
                  <a:gd name="T7" fmla="*/ 76 h 226"/>
                  <a:gd name="T8" fmla="*/ 88 w 197"/>
                  <a:gd name="T9" fmla="*/ 109 h 226"/>
                  <a:gd name="T10" fmla="*/ 61 w 197"/>
                  <a:gd name="T11" fmla="*/ 140 h 226"/>
                  <a:gd name="T12" fmla="*/ 36 w 197"/>
                  <a:gd name="T13" fmla="*/ 171 h 226"/>
                  <a:gd name="T14" fmla="*/ 16 w 197"/>
                  <a:gd name="T15" fmla="*/ 197 h 226"/>
                  <a:gd name="T16" fmla="*/ 0 w 197"/>
                  <a:gd name="T17" fmla="*/ 219 h 226"/>
                  <a:gd name="T18" fmla="*/ 15 w 197"/>
                  <a:gd name="T19" fmla="*/ 226 h 226"/>
                  <a:gd name="T20" fmla="*/ 28 w 197"/>
                  <a:gd name="T21" fmla="*/ 207 h 226"/>
                  <a:gd name="T22" fmla="*/ 49 w 197"/>
                  <a:gd name="T23" fmla="*/ 180 h 226"/>
                  <a:gd name="T24" fmla="*/ 73 w 197"/>
                  <a:gd name="T25" fmla="*/ 150 h 226"/>
                  <a:gd name="T26" fmla="*/ 101 w 197"/>
                  <a:gd name="T27" fmla="*/ 119 h 226"/>
                  <a:gd name="T28" fmla="*/ 130 w 197"/>
                  <a:gd name="T29" fmla="*/ 86 h 226"/>
                  <a:gd name="T30" fmla="*/ 156 w 197"/>
                  <a:gd name="T31" fmla="*/ 56 h 226"/>
                  <a:gd name="T32" fmla="*/ 179 w 197"/>
                  <a:gd name="T33" fmla="*/ 30 h 226"/>
                  <a:gd name="T34" fmla="*/ 197 w 197"/>
                  <a:gd name="T35" fmla="*/ 10 h 226"/>
                  <a:gd name="T36" fmla="*/ 185 w 197"/>
                  <a:gd name="T37" fmla="*/ 0 h 2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97"/>
                  <a:gd name="T58" fmla="*/ 0 h 226"/>
                  <a:gd name="T59" fmla="*/ 197 w 197"/>
                  <a:gd name="T60" fmla="*/ 226 h 2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97" h="226">
                    <a:moveTo>
                      <a:pt x="185" y="0"/>
                    </a:moveTo>
                    <a:lnTo>
                      <a:pt x="167" y="21"/>
                    </a:lnTo>
                    <a:lnTo>
                      <a:pt x="144" y="46"/>
                    </a:lnTo>
                    <a:lnTo>
                      <a:pt x="118" y="76"/>
                    </a:lnTo>
                    <a:lnTo>
                      <a:pt x="88" y="109"/>
                    </a:lnTo>
                    <a:lnTo>
                      <a:pt x="61" y="140"/>
                    </a:lnTo>
                    <a:lnTo>
                      <a:pt x="36" y="171"/>
                    </a:lnTo>
                    <a:lnTo>
                      <a:pt x="16" y="197"/>
                    </a:lnTo>
                    <a:lnTo>
                      <a:pt x="0" y="219"/>
                    </a:lnTo>
                    <a:lnTo>
                      <a:pt x="15" y="226"/>
                    </a:lnTo>
                    <a:lnTo>
                      <a:pt x="28" y="207"/>
                    </a:lnTo>
                    <a:lnTo>
                      <a:pt x="49" y="180"/>
                    </a:lnTo>
                    <a:lnTo>
                      <a:pt x="73" y="150"/>
                    </a:lnTo>
                    <a:lnTo>
                      <a:pt x="101" y="119"/>
                    </a:lnTo>
                    <a:lnTo>
                      <a:pt x="130" y="86"/>
                    </a:lnTo>
                    <a:lnTo>
                      <a:pt x="156" y="56"/>
                    </a:lnTo>
                    <a:lnTo>
                      <a:pt x="179" y="30"/>
                    </a:lnTo>
                    <a:lnTo>
                      <a:pt x="197" y="10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8" name="Freeform 92">
                <a:extLst>
                  <a:ext uri="{FF2B5EF4-FFF2-40B4-BE49-F238E27FC236}">
                    <a16:creationId xmlns:a16="http://schemas.microsoft.com/office/drawing/2014/main" id="{B048FFFA-079A-7A5D-8689-14D112BB4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228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6 h 12"/>
                  <a:gd name="T4" fmla="*/ 11 w 14"/>
                  <a:gd name="T5" fmla="*/ 1 h 12"/>
                  <a:gd name="T6" fmla="*/ 5 w 14"/>
                  <a:gd name="T7" fmla="*/ 0 h 12"/>
                  <a:gd name="T8" fmla="*/ 0 w 14"/>
                  <a:gd name="T9" fmla="*/ 2 h 12"/>
                  <a:gd name="T10" fmla="*/ 12 w 14"/>
                  <a:gd name="T11" fmla="*/ 12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2"/>
                  <a:gd name="T20" fmla="*/ 14 w 14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2">
                    <a:moveTo>
                      <a:pt x="12" y="12"/>
                    </a:moveTo>
                    <a:lnTo>
                      <a:pt x="14" y="6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19" name="Freeform 93">
                <a:extLst>
                  <a:ext uri="{FF2B5EF4-FFF2-40B4-BE49-F238E27FC236}">
                    <a16:creationId xmlns:a16="http://schemas.microsoft.com/office/drawing/2014/main" id="{F4F4D72B-23B6-9536-84B6-948303A0F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2508"/>
                <a:ext cx="17" cy="8"/>
              </a:xfrm>
              <a:custGeom>
                <a:avLst/>
                <a:gdLst>
                  <a:gd name="T0" fmla="*/ 17 w 17"/>
                  <a:gd name="T1" fmla="*/ 8 h 8"/>
                  <a:gd name="T2" fmla="*/ 15 w 17"/>
                  <a:gd name="T3" fmla="*/ 2 h 8"/>
                  <a:gd name="T4" fmla="*/ 9 w 17"/>
                  <a:gd name="T5" fmla="*/ 0 h 8"/>
                  <a:gd name="T6" fmla="*/ 3 w 17"/>
                  <a:gd name="T7" fmla="*/ 2 h 8"/>
                  <a:gd name="T8" fmla="*/ 0 w 17"/>
                  <a:gd name="T9" fmla="*/ 8 h 8"/>
                  <a:gd name="T10" fmla="*/ 17 w 17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8"/>
                  <a:gd name="T20" fmla="*/ 17 w 17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8">
                    <a:moveTo>
                      <a:pt x="17" y="8"/>
                    </a:moveTo>
                    <a:lnTo>
                      <a:pt x="15" y="2"/>
                    </a:lnTo>
                    <a:lnTo>
                      <a:pt x="9" y="0"/>
                    </a:lnTo>
                    <a:lnTo>
                      <a:pt x="3" y="2"/>
                    </a:lnTo>
                    <a:lnTo>
                      <a:pt x="0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0" name="Freeform 94">
                <a:extLst>
                  <a:ext uri="{FF2B5EF4-FFF2-40B4-BE49-F238E27FC236}">
                    <a16:creationId xmlns:a16="http://schemas.microsoft.com/office/drawing/2014/main" id="{882F27C3-247A-D5C4-5669-5D57230D2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2516"/>
                <a:ext cx="18" cy="23"/>
              </a:xfrm>
              <a:custGeom>
                <a:avLst/>
                <a:gdLst>
                  <a:gd name="T0" fmla="*/ 14 w 18"/>
                  <a:gd name="T1" fmla="*/ 6 h 23"/>
                  <a:gd name="T2" fmla="*/ 14 w 18"/>
                  <a:gd name="T3" fmla="*/ 6 h 23"/>
                  <a:gd name="T4" fmla="*/ 18 w 18"/>
                  <a:gd name="T5" fmla="*/ 10 h 23"/>
                  <a:gd name="T6" fmla="*/ 17 w 18"/>
                  <a:gd name="T7" fmla="*/ 7 h 23"/>
                  <a:gd name="T8" fmla="*/ 16 w 18"/>
                  <a:gd name="T9" fmla="*/ 5 h 23"/>
                  <a:gd name="T10" fmla="*/ 17 w 18"/>
                  <a:gd name="T11" fmla="*/ 0 h 23"/>
                  <a:gd name="T12" fmla="*/ 0 w 18"/>
                  <a:gd name="T13" fmla="*/ 0 h 23"/>
                  <a:gd name="T14" fmla="*/ 1 w 18"/>
                  <a:gd name="T15" fmla="*/ 5 h 23"/>
                  <a:gd name="T16" fmla="*/ 3 w 18"/>
                  <a:gd name="T17" fmla="*/ 10 h 23"/>
                  <a:gd name="T18" fmla="*/ 4 w 18"/>
                  <a:gd name="T19" fmla="*/ 17 h 23"/>
                  <a:gd name="T20" fmla="*/ 14 w 18"/>
                  <a:gd name="T21" fmla="*/ 23 h 23"/>
                  <a:gd name="T22" fmla="*/ 14 w 18"/>
                  <a:gd name="T23" fmla="*/ 23 h 23"/>
                  <a:gd name="T24" fmla="*/ 14 w 18"/>
                  <a:gd name="T25" fmla="*/ 6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3"/>
                  <a:gd name="T41" fmla="*/ 18 w 18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3">
                    <a:moveTo>
                      <a:pt x="14" y="6"/>
                    </a:moveTo>
                    <a:lnTo>
                      <a:pt x="14" y="6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3" y="10"/>
                    </a:lnTo>
                    <a:lnTo>
                      <a:pt x="4" y="17"/>
                    </a:lnTo>
                    <a:lnTo>
                      <a:pt x="14" y="23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1" name="Freeform 95">
                <a:extLst>
                  <a:ext uri="{FF2B5EF4-FFF2-40B4-BE49-F238E27FC236}">
                    <a16:creationId xmlns:a16="http://schemas.microsoft.com/office/drawing/2014/main" id="{32FB595D-8342-7B61-CFA1-F1C32C57D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521"/>
                <a:ext cx="54" cy="22"/>
              </a:xfrm>
              <a:custGeom>
                <a:avLst/>
                <a:gdLst>
                  <a:gd name="T0" fmla="*/ 41 w 54"/>
                  <a:gd name="T1" fmla="*/ 0 h 22"/>
                  <a:gd name="T2" fmla="*/ 39 w 54"/>
                  <a:gd name="T3" fmla="*/ 2 h 22"/>
                  <a:gd name="T4" fmla="*/ 39 w 54"/>
                  <a:gd name="T5" fmla="*/ 5 h 22"/>
                  <a:gd name="T6" fmla="*/ 37 w 54"/>
                  <a:gd name="T7" fmla="*/ 5 h 22"/>
                  <a:gd name="T8" fmla="*/ 35 w 54"/>
                  <a:gd name="T9" fmla="*/ 5 h 22"/>
                  <a:gd name="T10" fmla="*/ 29 w 54"/>
                  <a:gd name="T11" fmla="*/ 5 h 22"/>
                  <a:gd name="T12" fmla="*/ 21 w 54"/>
                  <a:gd name="T13" fmla="*/ 5 h 22"/>
                  <a:gd name="T14" fmla="*/ 15 w 54"/>
                  <a:gd name="T15" fmla="*/ 4 h 22"/>
                  <a:gd name="T16" fmla="*/ 7 w 54"/>
                  <a:gd name="T17" fmla="*/ 2 h 22"/>
                  <a:gd name="T18" fmla="*/ 0 w 54"/>
                  <a:gd name="T19" fmla="*/ 1 h 22"/>
                  <a:gd name="T20" fmla="*/ 0 w 54"/>
                  <a:gd name="T21" fmla="*/ 18 h 22"/>
                  <a:gd name="T22" fmla="*/ 7 w 54"/>
                  <a:gd name="T23" fmla="*/ 17 h 22"/>
                  <a:gd name="T24" fmla="*/ 13 w 54"/>
                  <a:gd name="T25" fmla="*/ 18 h 22"/>
                  <a:gd name="T26" fmla="*/ 21 w 54"/>
                  <a:gd name="T27" fmla="*/ 19 h 22"/>
                  <a:gd name="T28" fmla="*/ 29 w 54"/>
                  <a:gd name="T29" fmla="*/ 19 h 22"/>
                  <a:gd name="T30" fmla="*/ 35 w 54"/>
                  <a:gd name="T31" fmla="*/ 22 h 22"/>
                  <a:gd name="T32" fmla="*/ 42 w 54"/>
                  <a:gd name="T33" fmla="*/ 19 h 22"/>
                  <a:gd name="T34" fmla="*/ 49 w 54"/>
                  <a:gd name="T35" fmla="*/ 15 h 22"/>
                  <a:gd name="T36" fmla="*/ 54 w 54"/>
                  <a:gd name="T37" fmla="*/ 7 h 22"/>
                  <a:gd name="T38" fmla="*/ 53 w 54"/>
                  <a:gd name="T39" fmla="*/ 10 h 22"/>
                  <a:gd name="T40" fmla="*/ 41 w 54"/>
                  <a:gd name="T41" fmla="*/ 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4"/>
                  <a:gd name="T64" fmla="*/ 0 h 22"/>
                  <a:gd name="T65" fmla="*/ 54 w 54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4" h="22">
                    <a:moveTo>
                      <a:pt x="41" y="0"/>
                    </a:moveTo>
                    <a:lnTo>
                      <a:pt x="39" y="2"/>
                    </a:lnTo>
                    <a:lnTo>
                      <a:pt x="39" y="5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29" y="5"/>
                    </a:lnTo>
                    <a:lnTo>
                      <a:pt x="21" y="5"/>
                    </a:lnTo>
                    <a:lnTo>
                      <a:pt x="15" y="4"/>
                    </a:lnTo>
                    <a:lnTo>
                      <a:pt x="7" y="2"/>
                    </a:lnTo>
                    <a:lnTo>
                      <a:pt x="0" y="1"/>
                    </a:lnTo>
                    <a:lnTo>
                      <a:pt x="0" y="18"/>
                    </a:lnTo>
                    <a:lnTo>
                      <a:pt x="7" y="17"/>
                    </a:lnTo>
                    <a:lnTo>
                      <a:pt x="13" y="18"/>
                    </a:lnTo>
                    <a:lnTo>
                      <a:pt x="21" y="19"/>
                    </a:lnTo>
                    <a:lnTo>
                      <a:pt x="29" y="19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49" y="15"/>
                    </a:lnTo>
                    <a:lnTo>
                      <a:pt x="54" y="7"/>
                    </a:lnTo>
                    <a:lnTo>
                      <a:pt x="53" y="1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2" name="Freeform 96">
                <a:extLst>
                  <a:ext uri="{FF2B5EF4-FFF2-40B4-BE49-F238E27FC236}">
                    <a16:creationId xmlns:a16="http://schemas.microsoft.com/office/drawing/2014/main" id="{0380E693-8306-DB8B-B25F-1272335CA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462"/>
                <a:ext cx="35" cy="69"/>
              </a:xfrm>
              <a:custGeom>
                <a:avLst/>
                <a:gdLst>
                  <a:gd name="T0" fmla="*/ 1 w 35"/>
                  <a:gd name="T1" fmla="*/ 14 h 69"/>
                  <a:gd name="T2" fmla="*/ 0 w 35"/>
                  <a:gd name="T3" fmla="*/ 14 h 69"/>
                  <a:gd name="T4" fmla="*/ 15 w 35"/>
                  <a:gd name="T5" fmla="*/ 23 h 69"/>
                  <a:gd name="T6" fmla="*/ 21 w 35"/>
                  <a:gd name="T7" fmla="*/ 34 h 69"/>
                  <a:gd name="T8" fmla="*/ 21 w 35"/>
                  <a:gd name="T9" fmla="*/ 47 h 69"/>
                  <a:gd name="T10" fmla="*/ 15 w 35"/>
                  <a:gd name="T11" fmla="*/ 59 h 69"/>
                  <a:gd name="T12" fmla="*/ 27 w 35"/>
                  <a:gd name="T13" fmla="*/ 69 h 69"/>
                  <a:gd name="T14" fmla="*/ 35 w 35"/>
                  <a:gd name="T15" fmla="*/ 49 h 69"/>
                  <a:gd name="T16" fmla="*/ 35 w 35"/>
                  <a:gd name="T17" fmla="*/ 31 h 69"/>
                  <a:gd name="T18" fmla="*/ 24 w 35"/>
                  <a:gd name="T19" fmla="*/ 13 h 69"/>
                  <a:gd name="T20" fmla="*/ 5 w 35"/>
                  <a:gd name="T21" fmla="*/ 0 h 69"/>
                  <a:gd name="T22" fmla="*/ 4 w 35"/>
                  <a:gd name="T23" fmla="*/ 0 h 69"/>
                  <a:gd name="T24" fmla="*/ 1 w 35"/>
                  <a:gd name="T25" fmla="*/ 1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69"/>
                  <a:gd name="T41" fmla="*/ 35 w 35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69">
                    <a:moveTo>
                      <a:pt x="1" y="14"/>
                    </a:moveTo>
                    <a:lnTo>
                      <a:pt x="0" y="14"/>
                    </a:lnTo>
                    <a:lnTo>
                      <a:pt x="15" y="23"/>
                    </a:lnTo>
                    <a:lnTo>
                      <a:pt x="21" y="34"/>
                    </a:lnTo>
                    <a:lnTo>
                      <a:pt x="21" y="47"/>
                    </a:lnTo>
                    <a:lnTo>
                      <a:pt x="15" y="59"/>
                    </a:lnTo>
                    <a:lnTo>
                      <a:pt x="27" y="69"/>
                    </a:lnTo>
                    <a:lnTo>
                      <a:pt x="35" y="49"/>
                    </a:lnTo>
                    <a:lnTo>
                      <a:pt x="35" y="31"/>
                    </a:lnTo>
                    <a:lnTo>
                      <a:pt x="24" y="1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3" name="Freeform 97">
                <a:extLst>
                  <a:ext uri="{FF2B5EF4-FFF2-40B4-BE49-F238E27FC236}">
                    <a16:creationId xmlns:a16="http://schemas.microsoft.com/office/drawing/2014/main" id="{39663FDA-2B7C-0633-1F63-C5DF15858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461"/>
                <a:ext cx="70" cy="35"/>
              </a:xfrm>
              <a:custGeom>
                <a:avLst/>
                <a:gdLst>
                  <a:gd name="T0" fmla="*/ 14 w 70"/>
                  <a:gd name="T1" fmla="*/ 33 h 35"/>
                  <a:gd name="T2" fmla="*/ 14 w 70"/>
                  <a:gd name="T3" fmla="*/ 35 h 35"/>
                  <a:gd name="T4" fmla="*/ 18 w 70"/>
                  <a:gd name="T5" fmla="*/ 29 h 35"/>
                  <a:gd name="T6" fmla="*/ 23 w 70"/>
                  <a:gd name="T7" fmla="*/ 24 h 35"/>
                  <a:gd name="T8" fmla="*/ 27 w 70"/>
                  <a:gd name="T9" fmla="*/ 20 h 35"/>
                  <a:gd name="T10" fmla="*/ 33 w 70"/>
                  <a:gd name="T11" fmla="*/ 17 h 35"/>
                  <a:gd name="T12" fmla="*/ 41 w 70"/>
                  <a:gd name="T13" fmla="*/ 15 h 35"/>
                  <a:gd name="T14" fmla="*/ 50 w 70"/>
                  <a:gd name="T15" fmla="*/ 14 h 35"/>
                  <a:gd name="T16" fmla="*/ 59 w 70"/>
                  <a:gd name="T17" fmla="*/ 14 h 35"/>
                  <a:gd name="T18" fmla="*/ 67 w 70"/>
                  <a:gd name="T19" fmla="*/ 15 h 35"/>
                  <a:gd name="T20" fmla="*/ 70 w 70"/>
                  <a:gd name="T21" fmla="*/ 1 h 35"/>
                  <a:gd name="T22" fmla="*/ 59 w 70"/>
                  <a:gd name="T23" fmla="*/ 0 h 35"/>
                  <a:gd name="T24" fmla="*/ 50 w 70"/>
                  <a:gd name="T25" fmla="*/ 0 h 35"/>
                  <a:gd name="T26" fmla="*/ 41 w 70"/>
                  <a:gd name="T27" fmla="*/ 1 h 35"/>
                  <a:gd name="T28" fmla="*/ 31 w 70"/>
                  <a:gd name="T29" fmla="*/ 2 h 35"/>
                  <a:gd name="T30" fmla="*/ 20 w 70"/>
                  <a:gd name="T31" fmla="*/ 6 h 35"/>
                  <a:gd name="T32" fmla="*/ 13 w 70"/>
                  <a:gd name="T33" fmla="*/ 12 h 35"/>
                  <a:gd name="T34" fmla="*/ 6 w 70"/>
                  <a:gd name="T35" fmla="*/ 19 h 35"/>
                  <a:gd name="T36" fmla="*/ 0 w 70"/>
                  <a:gd name="T37" fmla="*/ 30 h 35"/>
                  <a:gd name="T38" fmla="*/ 0 w 70"/>
                  <a:gd name="T39" fmla="*/ 31 h 35"/>
                  <a:gd name="T40" fmla="*/ 14 w 70"/>
                  <a:gd name="T41" fmla="*/ 33 h 3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0"/>
                  <a:gd name="T64" fmla="*/ 0 h 35"/>
                  <a:gd name="T65" fmla="*/ 70 w 70"/>
                  <a:gd name="T66" fmla="*/ 35 h 3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0" h="35">
                    <a:moveTo>
                      <a:pt x="14" y="33"/>
                    </a:moveTo>
                    <a:lnTo>
                      <a:pt x="14" y="35"/>
                    </a:lnTo>
                    <a:lnTo>
                      <a:pt x="18" y="29"/>
                    </a:lnTo>
                    <a:lnTo>
                      <a:pt x="23" y="24"/>
                    </a:lnTo>
                    <a:lnTo>
                      <a:pt x="27" y="20"/>
                    </a:lnTo>
                    <a:lnTo>
                      <a:pt x="33" y="17"/>
                    </a:lnTo>
                    <a:lnTo>
                      <a:pt x="41" y="15"/>
                    </a:lnTo>
                    <a:lnTo>
                      <a:pt x="50" y="14"/>
                    </a:lnTo>
                    <a:lnTo>
                      <a:pt x="59" y="14"/>
                    </a:lnTo>
                    <a:lnTo>
                      <a:pt x="67" y="15"/>
                    </a:lnTo>
                    <a:lnTo>
                      <a:pt x="70" y="1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1" y="1"/>
                    </a:lnTo>
                    <a:lnTo>
                      <a:pt x="31" y="2"/>
                    </a:lnTo>
                    <a:lnTo>
                      <a:pt x="20" y="6"/>
                    </a:lnTo>
                    <a:lnTo>
                      <a:pt x="13" y="12"/>
                    </a:lnTo>
                    <a:lnTo>
                      <a:pt x="6" y="19"/>
                    </a:lnTo>
                    <a:lnTo>
                      <a:pt x="0" y="30"/>
                    </a:lnTo>
                    <a:lnTo>
                      <a:pt x="0" y="31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4" name="Freeform 98">
                <a:extLst>
                  <a:ext uri="{FF2B5EF4-FFF2-40B4-BE49-F238E27FC236}">
                    <a16:creationId xmlns:a16="http://schemas.microsoft.com/office/drawing/2014/main" id="{F06C07C8-2178-586D-E08F-316953695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492"/>
                <a:ext cx="57" cy="108"/>
              </a:xfrm>
              <a:custGeom>
                <a:avLst/>
                <a:gdLst>
                  <a:gd name="T0" fmla="*/ 55 w 57"/>
                  <a:gd name="T1" fmla="*/ 93 h 108"/>
                  <a:gd name="T2" fmla="*/ 57 w 57"/>
                  <a:gd name="T3" fmla="*/ 93 h 108"/>
                  <a:gd name="T4" fmla="*/ 43 w 57"/>
                  <a:gd name="T5" fmla="*/ 87 h 108"/>
                  <a:gd name="T6" fmla="*/ 34 w 57"/>
                  <a:gd name="T7" fmla="*/ 79 h 108"/>
                  <a:gd name="T8" fmla="*/ 25 w 57"/>
                  <a:gd name="T9" fmla="*/ 69 h 108"/>
                  <a:gd name="T10" fmla="*/ 20 w 57"/>
                  <a:gd name="T11" fmla="*/ 57 h 108"/>
                  <a:gd name="T12" fmla="*/ 17 w 57"/>
                  <a:gd name="T13" fmla="*/ 44 h 108"/>
                  <a:gd name="T14" fmla="*/ 17 w 57"/>
                  <a:gd name="T15" fmla="*/ 30 h 108"/>
                  <a:gd name="T16" fmla="*/ 17 w 57"/>
                  <a:gd name="T17" fmla="*/ 16 h 108"/>
                  <a:gd name="T18" fmla="*/ 19 w 57"/>
                  <a:gd name="T19" fmla="*/ 2 h 108"/>
                  <a:gd name="T20" fmla="*/ 5 w 57"/>
                  <a:gd name="T21" fmla="*/ 0 h 108"/>
                  <a:gd name="T22" fmla="*/ 2 w 57"/>
                  <a:gd name="T23" fmla="*/ 16 h 108"/>
                  <a:gd name="T24" fmla="*/ 0 w 57"/>
                  <a:gd name="T25" fmla="*/ 30 h 108"/>
                  <a:gd name="T26" fmla="*/ 2 w 57"/>
                  <a:gd name="T27" fmla="*/ 46 h 108"/>
                  <a:gd name="T28" fmla="*/ 6 w 57"/>
                  <a:gd name="T29" fmla="*/ 62 h 108"/>
                  <a:gd name="T30" fmla="*/ 13 w 57"/>
                  <a:gd name="T31" fmla="*/ 76 h 108"/>
                  <a:gd name="T32" fmla="*/ 24 w 57"/>
                  <a:gd name="T33" fmla="*/ 88 h 108"/>
                  <a:gd name="T34" fmla="*/ 36 w 57"/>
                  <a:gd name="T35" fmla="*/ 99 h 108"/>
                  <a:gd name="T36" fmla="*/ 52 w 57"/>
                  <a:gd name="T37" fmla="*/ 108 h 108"/>
                  <a:gd name="T38" fmla="*/ 53 w 57"/>
                  <a:gd name="T39" fmla="*/ 108 h 108"/>
                  <a:gd name="T40" fmla="*/ 55 w 57"/>
                  <a:gd name="T41" fmla="*/ 93 h 10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7"/>
                  <a:gd name="T64" fmla="*/ 0 h 108"/>
                  <a:gd name="T65" fmla="*/ 57 w 57"/>
                  <a:gd name="T66" fmla="*/ 108 h 10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7" h="108">
                    <a:moveTo>
                      <a:pt x="55" y="93"/>
                    </a:moveTo>
                    <a:lnTo>
                      <a:pt x="57" y="93"/>
                    </a:lnTo>
                    <a:lnTo>
                      <a:pt x="43" y="87"/>
                    </a:lnTo>
                    <a:lnTo>
                      <a:pt x="34" y="79"/>
                    </a:lnTo>
                    <a:lnTo>
                      <a:pt x="25" y="69"/>
                    </a:lnTo>
                    <a:lnTo>
                      <a:pt x="20" y="57"/>
                    </a:lnTo>
                    <a:lnTo>
                      <a:pt x="17" y="44"/>
                    </a:lnTo>
                    <a:lnTo>
                      <a:pt x="17" y="30"/>
                    </a:lnTo>
                    <a:lnTo>
                      <a:pt x="17" y="16"/>
                    </a:lnTo>
                    <a:lnTo>
                      <a:pt x="19" y="2"/>
                    </a:lnTo>
                    <a:lnTo>
                      <a:pt x="5" y="0"/>
                    </a:lnTo>
                    <a:lnTo>
                      <a:pt x="2" y="16"/>
                    </a:lnTo>
                    <a:lnTo>
                      <a:pt x="0" y="30"/>
                    </a:lnTo>
                    <a:lnTo>
                      <a:pt x="2" y="46"/>
                    </a:lnTo>
                    <a:lnTo>
                      <a:pt x="6" y="62"/>
                    </a:lnTo>
                    <a:lnTo>
                      <a:pt x="13" y="76"/>
                    </a:lnTo>
                    <a:lnTo>
                      <a:pt x="24" y="88"/>
                    </a:lnTo>
                    <a:lnTo>
                      <a:pt x="36" y="99"/>
                    </a:lnTo>
                    <a:lnTo>
                      <a:pt x="52" y="108"/>
                    </a:lnTo>
                    <a:lnTo>
                      <a:pt x="53" y="108"/>
                    </a:lnTo>
                    <a:lnTo>
                      <a:pt x="55" y="93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5" name="Freeform 99">
                <a:extLst>
                  <a:ext uri="{FF2B5EF4-FFF2-40B4-BE49-F238E27FC236}">
                    <a16:creationId xmlns:a16="http://schemas.microsoft.com/office/drawing/2014/main" id="{675A0247-7BCD-2288-75EC-502B95BFC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585"/>
                <a:ext cx="47" cy="18"/>
              </a:xfrm>
              <a:custGeom>
                <a:avLst/>
                <a:gdLst>
                  <a:gd name="T0" fmla="*/ 40 w 47"/>
                  <a:gd name="T1" fmla="*/ 0 h 18"/>
                  <a:gd name="T2" fmla="*/ 42 w 47"/>
                  <a:gd name="T3" fmla="*/ 0 h 18"/>
                  <a:gd name="T4" fmla="*/ 37 w 47"/>
                  <a:gd name="T5" fmla="*/ 1 h 18"/>
                  <a:gd name="T6" fmla="*/ 33 w 47"/>
                  <a:gd name="T7" fmla="*/ 3 h 18"/>
                  <a:gd name="T8" fmla="*/ 28 w 47"/>
                  <a:gd name="T9" fmla="*/ 1 h 18"/>
                  <a:gd name="T10" fmla="*/ 23 w 47"/>
                  <a:gd name="T11" fmla="*/ 1 h 18"/>
                  <a:gd name="T12" fmla="*/ 17 w 47"/>
                  <a:gd name="T13" fmla="*/ 1 h 18"/>
                  <a:gd name="T14" fmla="*/ 12 w 47"/>
                  <a:gd name="T15" fmla="*/ 3 h 18"/>
                  <a:gd name="T16" fmla="*/ 7 w 47"/>
                  <a:gd name="T17" fmla="*/ 1 h 18"/>
                  <a:gd name="T18" fmla="*/ 2 w 47"/>
                  <a:gd name="T19" fmla="*/ 0 h 18"/>
                  <a:gd name="T20" fmla="*/ 0 w 47"/>
                  <a:gd name="T21" fmla="*/ 15 h 18"/>
                  <a:gd name="T22" fmla="*/ 5 w 47"/>
                  <a:gd name="T23" fmla="*/ 16 h 18"/>
                  <a:gd name="T24" fmla="*/ 12 w 47"/>
                  <a:gd name="T25" fmla="*/ 17 h 18"/>
                  <a:gd name="T26" fmla="*/ 17 w 47"/>
                  <a:gd name="T27" fmla="*/ 18 h 18"/>
                  <a:gd name="T28" fmla="*/ 23 w 47"/>
                  <a:gd name="T29" fmla="*/ 18 h 18"/>
                  <a:gd name="T30" fmla="*/ 28 w 47"/>
                  <a:gd name="T31" fmla="*/ 18 h 18"/>
                  <a:gd name="T32" fmla="*/ 33 w 47"/>
                  <a:gd name="T33" fmla="*/ 17 h 18"/>
                  <a:gd name="T34" fmla="*/ 40 w 47"/>
                  <a:gd name="T35" fmla="*/ 16 h 18"/>
                  <a:gd name="T36" fmla="*/ 45 w 47"/>
                  <a:gd name="T37" fmla="*/ 15 h 18"/>
                  <a:gd name="T38" fmla="*/ 47 w 47"/>
                  <a:gd name="T39" fmla="*/ 15 h 18"/>
                  <a:gd name="T40" fmla="*/ 40 w 47"/>
                  <a:gd name="T41" fmla="*/ 0 h 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18"/>
                  <a:gd name="T65" fmla="*/ 47 w 47"/>
                  <a:gd name="T66" fmla="*/ 18 h 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18">
                    <a:moveTo>
                      <a:pt x="40" y="0"/>
                    </a:moveTo>
                    <a:lnTo>
                      <a:pt x="42" y="0"/>
                    </a:lnTo>
                    <a:lnTo>
                      <a:pt x="37" y="1"/>
                    </a:lnTo>
                    <a:lnTo>
                      <a:pt x="33" y="3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7" y="1"/>
                    </a:lnTo>
                    <a:lnTo>
                      <a:pt x="2" y="0"/>
                    </a:lnTo>
                    <a:lnTo>
                      <a:pt x="0" y="15"/>
                    </a:lnTo>
                    <a:lnTo>
                      <a:pt x="5" y="16"/>
                    </a:lnTo>
                    <a:lnTo>
                      <a:pt x="12" y="17"/>
                    </a:lnTo>
                    <a:lnTo>
                      <a:pt x="17" y="18"/>
                    </a:lnTo>
                    <a:lnTo>
                      <a:pt x="23" y="18"/>
                    </a:lnTo>
                    <a:lnTo>
                      <a:pt x="28" y="18"/>
                    </a:lnTo>
                    <a:lnTo>
                      <a:pt x="33" y="17"/>
                    </a:lnTo>
                    <a:lnTo>
                      <a:pt x="40" y="16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6" name="Freeform 100">
                <a:extLst>
                  <a:ext uri="{FF2B5EF4-FFF2-40B4-BE49-F238E27FC236}">
                    <a16:creationId xmlns:a16="http://schemas.microsoft.com/office/drawing/2014/main" id="{39025AEE-BE60-DFCF-5F7C-AB3F96C8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516"/>
                <a:ext cx="109" cy="84"/>
              </a:xfrm>
              <a:custGeom>
                <a:avLst/>
                <a:gdLst>
                  <a:gd name="T0" fmla="*/ 97 w 109"/>
                  <a:gd name="T1" fmla="*/ 0 h 84"/>
                  <a:gd name="T2" fmla="*/ 98 w 109"/>
                  <a:gd name="T3" fmla="*/ 0 h 84"/>
                  <a:gd name="T4" fmla="*/ 87 w 109"/>
                  <a:gd name="T5" fmla="*/ 10 h 84"/>
                  <a:gd name="T6" fmla="*/ 75 w 109"/>
                  <a:gd name="T7" fmla="*/ 20 h 84"/>
                  <a:gd name="T8" fmla="*/ 64 w 109"/>
                  <a:gd name="T9" fmla="*/ 29 h 84"/>
                  <a:gd name="T10" fmla="*/ 52 w 109"/>
                  <a:gd name="T11" fmla="*/ 38 h 84"/>
                  <a:gd name="T12" fmla="*/ 40 w 109"/>
                  <a:gd name="T13" fmla="*/ 47 h 84"/>
                  <a:gd name="T14" fmla="*/ 28 w 109"/>
                  <a:gd name="T15" fmla="*/ 53 h 84"/>
                  <a:gd name="T16" fmla="*/ 13 w 109"/>
                  <a:gd name="T17" fmla="*/ 62 h 84"/>
                  <a:gd name="T18" fmla="*/ 0 w 109"/>
                  <a:gd name="T19" fmla="*/ 69 h 84"/>
                  <a:gd name="T20" fmla="*/ 7 w 109"/>
                  <a:gd name="T21" fmla="*/ 84 h 84"/>
                  <a:gd name="T22" fmla="*/ 20 w 109"/>
                  <a:gd name="T23" fmla="*/ 76 h 84"/>
                  <a:gd name="T24" fmla="*/ 35 w 109"/>
                  <a:gd name="T25" fmla="*/ 68 h 84"/>
                  <a:gd name="T26" fmla="*/ 47 w 109"/>
                  <a:gd name="T27" fmla="*/ 59 h 84"/>
                  <a:gd name="T28" fmla="*/ 62 w 109"/>
                  <a:gd name="T29" fmla="*/ 50 h 84"/>
                  <a:gd name="T30" fmla="*/ 74 w 109"/>
                  <a:gd name="T31" fmla="*/ 41 h 84"/>
                  <a:gd name="T32" fmla="*/ 85 w 109"/>
                  <a:gd name="T33" fmla="*/ 32 h 84"/>
                  <a:gd name="T34" fmla="*/ 97 w 109"/>
                  <a:gd name="T35" fmla="*/ 22 h 84"/>
                  <a:gd name="T36" fmla="*/ 108 w 109"/>
                  <a:gd name="T37" fmla="*/ 10 h 84"/>
                  <a:gd name="T38" fmla="*/ 109 w 109"/>
                  <a:gd name="T39" fmla="*/ 10 h 84"/>
                  <a:gd name="T40" fmla="*/ 97 w 109"/>
                  <a:gd name="T41" fmla="*/ 0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9"/>
                  <a:gd name="T64" fmla="*/ 0 h 84"/>
                  <a:gd name="T65" fmla="*/ 109 w 109"/>
                  <a:gd name="T66" fmla="*/ 84 h 8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9" h="84">
                    <a:moveTo>
                      <a:pt x="97" y="0"/>
                    </a:moveTo>
                    <a:lnTo>
                      <a:pt x="98" y="0"/>
                    </a:lnTo>
                    <a:lnTo>
                      <a:pt x="87" y="10"/>
                    </a:lnTo>
                    <a:lnTo>
                      <a:pt x="75" y="20"/>
                    </a:lnTo>
                    <a:lnTo>
                      <a:pt x="64" y="29"/>
                    </a:lnTo>
                    <a:lnTo>
                      <a:pt x="52" y="38"/>
                    </a:lnTo>
                    <a:lnTo>
                      <a:pt x="40" y="47"/>
                    </a:lnTo>
                    <a:lnTo>
                      <a:pt x="28" y="53"/>
                    </a:lnTo>
                    <a:lnTo>
                      <a:pt x="13" y="62"/>
                    </a:lnTo>
                    <a:lnTo>
                      <a:pt x="0" y="69"/>
                    </a:lnTo>
                    <a:lnTo>
                      <a:pt x="7" y="84"/>
                    </a:lnTo>
                    <a:lnTo>
                      <a:pt x="20" y="76"/>
                    </a:lnTo>
                    <a:lnTo>
                      <a:pt x="35" y="68"/>
                    </a:lnTo>
                    <a:lnTo>
                      <a:pt x="47" y="59"/>
                    </a:lnTo>
                    <a:lnTo>
                      <a:pt x="62" y="50"/>
                    </a:lnTo>
                    <a:lnTo>
                      <a:pt x="74" y="41"/>
                    </a:lnTo>
                    <a:lnTo>
                      <a:pt x="85" y="32"/>
                    </a:lnTo>
                    <a:lnTo>
                      <a:pt x="97" y="22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7" name="Freeform 101">
                <a:extLst>
                  <a:ext uri="{FF2B5EF4-FFF2-40B4-BE49-F238E27FC236}">
                    <a16:creationId xmlns:a16="http://schemas.microsoft.com/office/drawing/2014/main" id="{C4C945A2-DBF0-79F9-2C47-377693FE8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289"/>
                <a:ext cx="244" cy="237"/>
              </a:xfrm>
              <a:custGeom>
                <a:avLst/>
                <a:gdLst>
                  <a:gd name="T0" fmla="*/ 229 w 244"/>
                  <a:gd name="T1" fmla="*/ 0 h 237"/>
                  <a:gd name="T2" fmla="*/ 222 w 244"/>
                  <a:gd name="T3" fmla="*/ 13 h 237"/>
                  <a:gd name="T4" fmla="*/ 212 w 244"/>
                  <a:gd name="T5" fmla="*/ 25 h 237"/>
                  <a:gd name="T6" fmla="*/ 199 w 244"/>
                  <a:gd name="T7" fmla="*/ 40 h 237"/>
                  <a:gd name="T8" fmla="*/ 186 w 244"/>
                  <a:gd name="T9" fmla="*/ 54 h 237"/>
                  <a:gd name="T10" fmla="*/ 171 w 244"/>
                  <a:gd name="T11" fmla="*/ 70 h 237"/>
                  <a:gd name="T12" fmla="*/ 156 w 244"/>
                  <a:gd name="T13" fmla="*/ 85 h 237"/>
                  <a:gd name="T14" fmla="*/ 139 w 244"/>
                  <a:gd name="T15" fmla="*/ 100 h 237"/>
                  <a:gd name="T16" fmla="*/ 122 w 244"/>
                  <a:gd name="T17" fmla="*/ 116 h 237"/>
                  <a:gd name="T18" fmla="*/ 104 w 244"/>
                  <a:gd name="T19" fmla="*/ 132 h 237"/>
                  <a:gd name="T20" fmla="*/ 87 w 244"/>
                  <a:gd name="T21" fmla="*/ 146 h 237"/>
                  <a:gd name="T22" fmla="*/ 70 w 244"/>
                  <a:gd name="T23" fmla="*/ 162 h 237"/>
                  <a:gd name="T24" fmla="*/ 53 w 244"/>
                  <a:gd name="T25" fmla="*/ 176 h 237"/>
                  <a:gd name="T26" fmla="*/ 38 w 244"/>
                  <a:gd name="T27" fmla="*/ 190 h 237"/>
                  <a:gd name="T28" fmla="*/ 24 w 244"/>
                  <a:gd name="T29" fmla="*/ 203 h 237"/>
                  <a:gd name="T30" fmla="*/ 12 w 244"/>
                  <a:gd name="T31" fmla="*/ 216 h 237"/>
                  <a:gd name="T32" fmla="*/ 0 w 244"/>
                  <a:gd name="T33" fmla="*/ 227 h 237"/>
                  <a:gd name="T34" fmla="*/ 12 w 244"/>
                  <a:gd name="T35" fmla="*/ 237 h 237"/>
                  <a:gd name="T36" fmla="*/ 21 w 244"/>
                  <a:gd name="T37" fmla="*/ 226 h 237"/>
                  <a:gd name="T38" fmla="*/ 34 w 244"/>
                  <a:gd name="T39" fmla="*/ 215 h 237"/>
                  <a:gd name="T40" fmla="*/ 48 w 244"/>
                  <a:gd name="T41" fmla="*/ 202 h 237"/>
                  <a:gd name="T42" fmla="*/ 63 w 244"/>
                  <a:gd name="T43" fmla="*/ 189 h 237"/>
                  <a:gd name="T44" fmla="*/ 79 w 244"/>
                  <a:gd name="T45" fmla="*/ 174 h 237"/>
                  <a:gd name="T46" fmla="*/ 96 w 244"/>
                  <a:gd name="T47" fmla="*/ 158 h 237"/>
                  <a:gd name="T48" fmla="*/ 113 w 244"/>
                  <a:gd name="T49" fmla="*/ 144 h 237"/>
                  <a:gd name="T50" fmla="*/ 131 w 244"/>
                  <a:gd name="T51" fmla="*/ 128 h 237"/>
                  <a:gd name="T52" fmla="*/ 148 w 244"/>
                  <a:gd name="T53" fmla="*/ 112 h 237"/>
                  <a:gd name="T54" fmla="*/ 165 w 244"/>
                  <a:gd name="T55" fmla="*/ 97 h 237"/>
                  <a:gd name="T56" fmla="*/ 181 w 244"/>
                  <a:gd name="T57" fmla="*/ 80 h 237"/>
                  <a:gd name="T58" fmla="*/ 198 w 244"/>
                  <a:gd name="T59" fmla="*/ 64 h 237"/>
                  <a:gd name="T60" fmla="*/ 211 w 244"/>
                  <a:gd name="T61" fmla="*/ 49 h 237"/>
                  <a:gd name="T62" fmla="*/ 225 w 244"/>
                  <a:gd name="T63" fmla="*/ 35 h 237"/>
                  <a:gd name="T64" fmla="*/ 234 w 244"/>
                  <a:gd name="T65" fmla="*/ 20 h 237"/>
                  <a:gd name="T66" fmla="*/ 244 w 244"/>
                  <a:gd name="T67" fmla="*/ 7 h 237"/>
                  <a:gd name="T68" fmla="*/ 229 w 244"/>
                  <a:gd name="T69" fmla="*/ 0 h 2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4"/>
                  <a:gd name="T106" fmla="*/ 0 h 237"/>
                  <a:gd name="T107" fmla="*/ 244 w 244"/>
                  <a:gd name="T108" fmla="*/ 237 h 2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4" h="237">
                    <a:moveTo>
                      <a:pt x="229" y="0"/>
                    </a:moveTo>
                    <a:lnTo>
                      <a:pt x="222" y="13"/>
                    </a:lnTo>
                    <a:lnTo>
                      <a:pt x="212" y="25"/>
                    </a:lnTo>
                    <a:lnTo>
                      <a:pt x="199" y="40"/>
                    </a:lnTo>
                    <a:lnTo>
                      <a:pt x="186" y="54"/>
                    </a:lnTo>
                    <a:lnTo>
                      <a:pt x="171" y="70"/>
                    </a:lnTo>
                    <a:lnTo>
                      <a:pt x="156" y="85"/>
                    </a:lnTo>
                    <a:lnTo>
                      <a:pt x="139" y="100"/>
                    </a:lnTo>
                    <a:lnTo>
                      <a:pt x="122" y="116"/>
                    </a:lnTo>
                    <a:lnTo>
                      <a:pt x="104" y="132"/>
                    </a:lnTo>
                    <a:lnTo>
                      <a:pt x="87" y="146"/>
                    </a:lnTo>
                    <a:lnTo>
                      <a:pt x="70" y="162"/>
                    </a:lnTo>
                    <a:lnTo>
                      <a:pt x="53" y="176"/>
                    </a:lnTo>
                    <a:lnTo>
                      <a:pt x="38" y="190"/>
                    </a:lnTo>
                    <a:lnTo>
                      <a:pt x="24" y="203"/>
                    </a:lnTo>
                    <a:lnTo>
                      <a:pt x="12" y="216"/>
                    </a:lnTo>
                    <a:lnTo>
                      <a:pt x="0" y="227"/>
                    </a:lnTo>
                    <a:lnTo>
                      <a:pt x="12" y="237"/>
                    </a:lnTo>
                    <a:lnTo>
                      <a:pt x="21" y="226"/>
                    </a:lnTo>
                    <a:lnTo>
                      <a:pt x="34" y="215"/>
                    </a:lnTo>
                    <a:lnTo>
                      <a:pt x="48" y="202"/>
                    </a:lnTo>
                    <a:lnTo>
                      <a:pt x="63" y="189"/>
                    </a:lnTo>
                    <a:lnTo>
                      <a:pt x="79" y="174"/>
                    </a:lnTo>
                    <a:lnTo>
                      <a:pt x="96" y="158"/>
                    </a:lnTo>
                    <a:lnTo>
                      <a:pt x="113" y="144"/>
                    </a:lnTo>
                    <a:lnTo>
                      <a:pt x="131" y="128"/>
                    </a:lnTo>
                    <a:lnTo>
                      <a:pt x="148" y="112"/>
                    </a:lnTo>
                    <a:lnTo>
                      <a:pt x="165" y="97"/>
                    </a:lnTo>
                    <a:lnTo>
                      <a:pt x="181" y="80"/>
                    </a:lnTo>
                    <a:lnTo>
                      <a:pt x="198" y="64"/>
                    </a:lnTo>
                    <a:lnTo>
                      <a:pt x="211" y="49"/>
                    </a:lnTo>
                    <a:lnTo>
                      <a:pt x="225" y="35"/>
                    </a:lnTo>
                    <a:lnTo>
                      <a:pt x="234" y="20"/>
                    </a:lnTo>
                    <a:lnTo>
                      <a:pt x="244" y="7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8" name="Freeform 102">
                <a:extLst>
                  <a:ext uri="{FF2B5EF4-FFF2-40B4-BE49-F238E27FC236}">
                    <a16:creationId xmlns:a16="http://schemas.microsoft.com/office/drawing/2014/main" id="{C6E4AF8F-CB2D-2058-26B0-B82F00950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284"/>
                <a:ext cx="15" cy="12"/>
              </a:xfrm>
              <a:custGeom>
                <a:avLst/>
                <a:gdLst>
                  <a:gd name="T0" fmla="*/ 15 w 15"/>
                  <a:gd name="T1" fmla="*/ 12 h 12"/>
                  <a:gd name="T2" fmla="*/ 15 w 15"/>
                  <a:gd name="T3" fmla="*/ 6 h 12"/>
                  <a:gd name="T4" fmla="*/ 11 w 15"/>
                  <a:gd name="T5" fmla="*/ 1 h 12"/>
                  <a:gd name="T6" fmla="*/ 5 w 15"/>
                  <a:gd name="T7" fmla="*/ 0 h 12"/>
                  <a:gd name="T8" fmla="*/ 0 w 15"/>
                  <a:gd name="T9" fmla="*/ 5 h 12"/>
                  <a:gd name="T10" fmla="*/ 15 w 15"/>
                  <a:gd name="T11" fmla="*/ 12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2"/>
                  <a:gd name="T20" fmla="*/ 15 w 15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2">
                    <a:moveTo>
                      <a:pt x="15" y="12"/>
                    </a:moveTo>
                    <a:lnTo>
                      <a:pt x="15" y="6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29" name="Freeform 103">
                <a:extLst>
                  <a:ext uri="{FF2B5EF4-FFF2-40B4-BE49-F238E27FC236}">
                    <a16:creationId xmlns:a16="http://schemas.microsoft.com/office/drawing/2014/main" id="{A146F62A-7A4C-9288-B7FB-2864C9460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416"/>
                <a:ext cx="9" cy="14"/>
              </a:xfrm>
              <a:custGeom>
                <a:avLst/>
                <a:gdLst>
                  <a:gd name="T0" fmla="*/ 6 w 9"/>
                  <a:gd name="T1" fmla="*/ 0 h 14"/>
                  <a:gd name="T2" fmla="*/ 2 w 9"/>
                  <a:gd name="T3" fmla="*/ 2 h 14"/>
                  <a:gd name="T4" fmla="*/ 0 w 9"/>
                  <a:gd name="T5" fmla="*/ 8 h 14"/>
                  <a:gd name="T6" fmla="*/ 3 w 9"/>
                  <a:gd name="T7" fmla="*/ 13 h 14"/>
                  <a:gd name="T8" fmla="*/ 9 w 9"/>
                  <a:gd name="T9" fmla="*/ 14 h 14"/>
                  <a:gd name="T10" fmla="*/ 6 w 9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14"/>
                  <a:gd name="T20" fmla="*/ 9 w 9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14">
                    <a:moveTo>
                      <a:pt x="6" y="0"/>
                    </a:moveTo>
                    <a:lnTo>
                      <a:pt x="2" y="2"/>
                    </a:lnTo>
                    <a:lnTo>
                      <a:pt x="0" y="8"/>
                    </a:lnTo>
                    <a:lnTo>
                      <a:pt x="3" y="13"/>
                    </a:lnTo>
                    <a:lnTo>
                      <a:pt x="9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0" name="Freeform 104">
                <a:extLst>
                  <a:ext uri="{FF2B5EF4-FFF2-40B4-BE49-F238E27FC236}">
                    <a16:creationId xmlns:a16="http://schemas.microsoft.com/office/drawing/2014/main" id="{EC7C0410-E926-5872-7680-FFCC78C9D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409"/>
                <a:ext cx="29" cy="21"/>
              </a:xfrm>
              <a:custGeom>
                <a:avLst/>
                <a:gdLst>
                  <a:gd name="T0" fmla="*/ 15 w 29"/>
                  <a:gd name="T1" fmla="*/ 2 h 21"/>
                  <a:gd name="T2" fmla="*/ 15 w 29"/>
                  <a:gd name="T3" fmla="*/ 2 h 21"/>
                  <a:gd name="T4" fmla="*/ 15 w 29"/>
                  <a:gd name="T5" fmla="*/ 4 h 21"/>
                  <a:gd name="T6" fmla="*/ 14 w 29"/>
                  <a:gd name="T7" fmla="*/ 3 h 21"/>
                  <a:gd name="T8" fmla="*/ 8 w 29"/>
                  <a:gd name="T9" fmla="*/ 6 h 21"/>
                  <a:gd name="T10" fmla="*/ 0 w 29"/>
                  <a:gd name="T11" fmla="*/ 7 h 21"/>
                  <a:gd name="T12" fmla="*/ 3 w 29"/>
                  <a:gd name="T13" fmla="*/ 21 h 21"/>
                  <a:gd name="T14" fmla="*/ 10 w 29"/>
                  <a:gd name="T15" fmla="*/ 20 h 21"/>
                  <a:gd name="T16" fmla="*/ 19 w 29"/>
                  <a:gd name="T17" fmla="*/ 18 h 21"/>
                  <a:gd name="T18" fmla="*/ 27 w 29"/>
                  <a:gd name="T19" fmla="*/ 12 h 21"/>
                  <a:gd name="T20" fmla="*/ 29 w 29"/>
                  <a:gd name="T21" fmla="*/ 0 h 21"/>
                  <a:gd name="T22" fmla="*/ 29 w 29"/>
                  <a:gd name="T23" fmla="*/ 0 h 21"/>
                  <a:gd name="T24" fmla="*/ 15 w 29"/>
                  <a:gd name="T25" fmla="*/ 2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21"/>
                  <a:gd name="T41" fmla="*/ 29 w 2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21">
                    <a:moveTo>
                      <a:pt x="15" y="2"/>
                    </a:moveTo>
                    <a:lnTo>
                      <a:pt x="15" y="2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8" y="6"/>
                    </a:lnTo>
                    <a:lnTo>
                      <a:pt x="0" y="7"/>
                    </a:lnTo>
                    <a:lnTo>
                      <a:pt x="3" y="21"/>
                    </a:lnTo>
                    <a:lnTo>
                      <a:pt x="10" y="20"/>
                    </a:lnTo>
                    <a:lnTo>
                      <a:pt x="19" y="18"/>
                    </a:lnTo>
                    <a:lnTo>
                      <a:pt x="27" y="12"/>
                    </a:lnTo>
                    <a:lnTo>
                      <a:pt x="29" y="0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1" name="Freeform 105">
                <a:extLst>
                  <a:ext uri="{FF2B5EF4-FFF2-40B4-BE49-F238E27FC236}">
                    <a16:creationId xmlns:a16="http://schemas.microsoft.com/office/drawing/2014/main" id="{61F66633-D86E-13CA-4999-1ED22ED8A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358"/>
                <a:ext cx="29" cy="53"/>
              </a:xfrm>
              <a:custGeom>
                <a:avLst/>
                <a:gdLst>
                  <a:gd name="T0" fmla="*/ 3 w 29"/>
                  <a:gd name="T1" fmla="*/ 14 h 53"/>
                  <a:gd name="T2" fmla="*/ 0 w 29"/>
                  <a:gd name="T3" fmla="*/ 14 h 53"/>
                  <a:gd name="T4" fmla="*/ 6 w 29"/>
                  <a:gd name="T5" fmla="*/ 18 h 53"/>
                  <a:gd name="T6" fmla="*/ 10 w 29"/>
                  <a:gd name="T7" fmla="*/ 28 h 53"/>
                  <a:gd name="T8" fmla="*/ 13 w 29"/>
                  <a:gd name="T9" fmla="*/ 41 h 53"/>
                  <a:gd name="T10" fmla="*/ 15 w 29"/>
                  <a:gd name="T11" fmla="*/ 53 h 53"/>
                  <a:gd name="T12" fmla="*/ 29 w 29"/>
                  <a:gd name="T13" fmla="*/ 51 h 53"/>
                  <a:gd name="T14" fmla="*/ 27 w 29"/>
                  <a:gd name="T15" fmla="*/ 39 h 53"/>
                  <a:gd name="T16" fmla="*/ 25 w 29"/>
                  <a:gd name="T17" fmla="*/ 25 h 53"/>
                  <a:gd name="T18" fmla="*/ 19 w 29"/>
                  <a:gd name="T19" fmla="*/ 11 h 53"/>
                  <a:gd name="T20" fmla="*/ 8 w 29"/>
                  <a:gd name="T21" fmla="*/ 0 h 53"/>
                  <a:gd name="T22" fmla="*/ 5 w 29"/>
                  <a:gd name="T23" fmla="*/ 0 h 53"/>
                  <a:gd name="T24" fmla="*/ 3 w 29"/>
                  <a:gd name="T25" fmla="*/ 14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53"/>
                  <a:gd name="T41" fmla="*/ 29 w 29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53">
                    <a:moveTo>
                      <a:pt x="3" y="14"/>
                    </a:moveTo>
                    <a:lnTo>
                      <a:pt x="0" y="14"/>
                    </a:lnTo>
                    <a:lnTo>
                      <a:pt x="6" y="18"/>
                    </a:lnTo>
                    <a:lnTo>
                      <a:pt x="10" y="28"/>
                    </a:lnTo>
                    <a:lnTo>
                      <a:pt x="13" y="41"/>
                    </a:lnTo>
                    <a:lnTo>
                      <a:pt x="15" y="53"/>
                    </a:lnTo>
                    <a:lnTo>
                      <a:pt x="29" y="51"/>
                    </a:lnTo>
                    <a:lnTo>
                      <a:pt x="27" y="39"/>
                    </a:lnTo>
                    <a:lnTo>
                      <a:pt x="25" y="25"/>
                    </a:lnTo>
                    <a:lnTo>
                      <a:pt x="19" y="1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2" name="Freeform 106">
                <a:extLst>
                  <a:ext uri="{FF2B5EF4-FFF2-40B4-BE49-F238E27FC236}">
                    <a16:creationId xmlns:a16="http://schemas.microsoft.com/office/drawing/2014/main" id="{D5F97A4F-80A2-41C7-4EEC-BF136919C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358"/>
                <a:ext cx="42" cy="32"/>
              </a:xfrm>
              <a:custGeom>
                <a:avLst/>
                <a:gdLst>
                  <a:gd name="T0" fmla="*/ 14 w 42"/>
                  <a:gd name="T1" fmla="*/ 31 h 32"/>
                  <a:gd name="T2" fmla="*/ 14 w 42"/>
                  <a:gd name="T3" fmla="*/ 32 h 32"/>
                  <a:gd name="T4" fmla="*/ 19 w 42"/>
                  <a:gd name="T5" fmla="*/ 25 h 32"/>
                  <a:gd name="T6" fmla="*/ 27 w 42"/>
                  <a:gd name="T7" fmla="*/ 18 h 32"/>
                  <a:gd name="T8" fmla="*/ 33 w 42"/>
                  <a:gd name="T9" fmla="*/ 14 h 32"/>
                  <a:gd name="T10" fmla="*/ 40 w 42"/>
                  <a:gd name="T11" fmla="*/ 14 h 32"/>
                  <a:gd name="T12" fmla="*/ 42 w 42"/>
                  <a:gd name="T13" fmla="*/ 0 h 32"/>
                  <a:gd name="T14" fmla="*/ 30 w 42"/>
                  <a:gd name="T15" fmla="*/ 0 h 32"/>
                  <a:gd name="T16" fmla="*/ 17 w 42"/>
                  <a:gd name="T17" fmla="*/ 6 h 32"/>
                  <a:gd name="T18" fmla="*/ 7 w 42"/>
                  <a:gd name="T19" fmla="*/ 16 h 32"/>
                  <a:gd name="T20" fmla="*/ 0 w 42"/>
                  <a:gd name="T21" fmla="*/ 28 h 32"/>
                  <a:gd name="T22" fmla="*/ 0 w 42"/>
                  <a:gd name="T23" fmla="*/ 29 h 32"/>
                  <a:gd name="T24" fmla="*/ 14 w 42"/>
                  <a:gd name="T25" fmla="*/ 31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32"/>
                  <a:gd name="T41" fmla="*/ 42 w 42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32">
                    <a:moveTo>
                      <a:pt x="14" y="31"/>
                    </a:moveTo>
                    <a:lnTo>
                      <a:pt x="14" y="32"/>
                    </a:lnTo>
                    <a:lnTo>
                      <a:pt x="19" y="25"/>
                    </a:lnTo>
                    <a:lnTo>
                      <a:pt x="27" y="18"/>
                    </a:lnTo>
                    <a:lnTo>
                      <a:pt x="33" y="14"/>
                    </a:lnTo>
                    <a:lnTo>
                      <a:pt x="40" y="14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17" y="6"/>
                    </a:lnTo>
                    <a:lnTo>
                      <a:pt x="7" y="16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14" y="31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3" name="Freeform 107">
                <a:extLst>
                  <a:ext uri="{FF2B5EF4-FFF2-40B4-BE49-F238E27FC236}">
                    <a16:creationId xmlns:a16="http://schemas.microsoft.com/office/drawing/2014/main" id="{533C2618-BBA1-A741-444E-BFE8A5649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2387"/>
                <a:ext cx="21" cy="48"/>
              </a:xfrm>
              <a:custGeom>
                <a:avLst/>
                <a:gdLst>
                  <a:gd name="T0" fmla="*/ 21 w 21"/>
                  <a:gd name="T1" fmla="*/ 46 h 48"/>
                  <a:gd name="T2" fmla="*/ 21 w 21"/>
                  <a:gd name="T3" fmla="*/ 46 h 48"/>
                  <a:gd name="T4" fmla="*/ 19 w 21"/>
                  <a:gd name="T5" fmla="*/ 34 h 48"/>
                  <a:gd name="T6" fmla="*/ 16 w 21"/>
                  <a:gd name="T7" fmla="*/ 23 h 48"/>
                  <a:gd name="T8" fmla="*/ 16 w 21"/>
                  <a:gd name="T9" fmla="*/ 13 h 48"/>
                  <a:gd name="T10" fmla="*/ 16 w 21"/>
                  <a:gd name="T11" fmla="*/ 2 h 48"/>
                  <a:gd name="T12" fmla="*/ 2 w 21"/>
                  <a:gd name="T13" fmla="*/ 0 h 48"/>
                  <a:gd name="T14" fmla="*/ 0 w 21"/>
                  <a:gd name="T15" fmla="*/ 13 h 48"/>
                  <a:gd name="T16" fmla="*/ 2 w 21"/>
                  <a:gd name="T17" fmla="*/ 25 h 48"/>
                  <a:gd name="T18" fmla="*/ 4 w 21"/>
                  <a:gd name="T19" fmla="*/ 36 h 48"/>
                  <a:gd name="T20" fmla="*/ 7 w 21"/>
                  <a:gd name="T21" fmla="*/ 48 h 48"/>
                  <a:gd name="T22" fmla="*/ 7 w 21"/>
                  <a:gd name="T23" fmla="*/ 48 h 48"/>
                  <a:gd name="T24" fmla="*/ 21 w 21"/>
                  <a:gd name="T25" fmla="*/ 46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48"/>
                  <a:gd name="T41" fmla="*/ 21 w 21"/>
                  <a:gd name="T42" fmla="*/ 48 h 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48">
                    <a:moveTo>
                      <a:pt x="21" y="46"/>
                    </a:moveTo>
                    <a:lnTo>
                      <a:pt x="21" y="46"/>
                    </a:lnTo>
                    <a:lnTo>
                      <a:pt x="19" y="34"/>
                    </a:lnTo>
                    <a:lnTo>
                      <a:pt x="16" y="23"/>
                    </a:lnTo>
                    <a:lnTo>
                      <a:pt x="16" y="13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0" y="13"/>
                    </a:lnTo>
                    <a:lnTo>
                      <a:pt x="2" y="25"/>
                    </a:lnTo>
                    <a:lnTo>
                      <a:pt x="4" y="36"/>
                    </a:lnTo>
                    <a:lnTo>
                      <a:pt x="7" y="48"/>
                    </a:lnTo>
                    <a:lnTo>
                      <a:pt x="21" y="46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4" name="Freeform 108">
                <a:extLst>
                  <a:ext uri="{FF2B5EF4-FFF2-40B4-BE49-F238E27FC236}">
                    <a16:creationId xmlns:a16="http://schemas.microsoft.com/office/drawing/2014/main" id="{6F7C0E37-2CA4-C5E9-D84C-EB349C450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433"/>
                <a:ext cx="36" cy="26"/>
              </a:xfrm>
              <a:custGeom>
                <a:avLst/>
                <a:gdLst>
                  <a:gd name="T0" fmla="*/ 36 w 36"/>
                  <a:gd name="T1" fmla="*/ 9 h 26"/>
                  <a:gd name="T2" fmla="*/ 36 w 36"/>
                  <a:gd name="T3" fmla="*/ 9 h 26"/>
                  <a:gd name="T4" fmla="*/ 28 w 36"/>
                  <a:gd name="T5" fmla="*/ 9 h 26"/>
                  <a:gd name="T6" fmla="*/ 22 w 36"/>
                  <a:gd name="T7" fmla="*/ 7 h 26"/>
                  <a:gd name="T8" fmla="*/ 17 w 36"/>
                  <a:gd name="T9" fmla="*/ 3 h 26"/>
                  <a:gd name="T10" fmla="*/ 14 w 36"/>
                  <a:gd name="T11" fmla="*/ 0 h 26"/>
                  <a:gd name="T12" fmla="*/ 0 w 36"/>
                  <a:gd name="T13" fmla="*/ 2 h 26"/>
                  <a:gd name="T14" fmla="*/ 5 w 36"/>
                  <a:gd name="T15" fmla="*/ 13 h 26"/>
                  <a:gd name="T16" fmla="*/ 14 w 36"/>
                  <a:gd name="T17" fmla="*/ 22 h 26"/>
                  <a:gd name="T18" fmla="*/ 25 w 36"/>
                  <a:gd name="T19" fmla="*/ 24 h 26"/>
                  <a:gd name="T20" fmla="*/ 36 w 36"/>
                  <a:gd name="T21" fmla="*/ 26 h 26"/>
                  <a:gd name="T22" fmla="*/ 36 w 36"/>
                  <a:gd name="T23" fmla="*/ 26 h 26"/>
                  <a:gd name="T24" fmla="*/ 36 w 36"/>
                  <a:gd name="T25" fmla="*/ 9 h 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6"/>
                  <a:gd name="T41" fmla="*/ 36 w 36"/>
                  <a:gd name="T42" fmla="*/ 26 h 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6">
                    <a:moveTo>
                      <a:pt x="36" y="9"/>
                    </a:moveTo>
                    <a:lnTo>
                      <a:pt x="36" y="9"/>
                    </a:lnTo>
                    <a:lnTo>
                      <a:pt x="28" y="9"/>
                    </a:lnTo>
                    <a:lnTo>
                      <a:pt x="22" y="7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5" y="13"/>
                    </a:lnTo>
                    <a:lnTo>
                      <a:pt x="14" y="22"/>
                    </a:lnTo>
                    <a:lnTo>
                      <a:pt x="25" y="24"/>
                    </a:lnTo>
                    <a:lnTo>
                      <a:pt x="36" y="26"/>
                    </a:lnTo>
                    <a:lnTo>
                      <a:pt x="36" y="9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5" name="Freeform 109">
                <a:extLst>
                  <a:ext uri="{FF2B5EF4-FFF2-40B4-BE49-F238E27FC236}">
                    <a16:creationId xmlns:a16="http://schemas.microsoft.com/office/drawing/2014/main" id="{65970FCD-8E97-9F31-F680-CC54AB7E8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2430"/>
                <a:ext cx="62" cy="29"/>
              </a:xfrm>
              <a:custGeom>
                <a:avLst/>
                <a:gdLst>
                  <a:gd name="T0" fmla="*/ 54 w 62"/>
                  <a:gd name="T1" fmla="*/ 2 h 29"/>
                  <a:gd name="T2" fmla="*/ 54 w 62"/>
                  <a:gd name="T3" fmla="*/ 0 h 29"/>
                  <a:gd name="T4" fmla="*/ 50 w 62"/>
                  <a:gd name="T5" fmla="*/ 4 h 29"/>
                  <a:gd name="T6" fmla="*/ 42 w 62"/>
                  <a:gd name="T7" fmla="*/ 6 h 29"/>
                  <a:gd name="T8" fmla="*/ 36 w 62"/>
                  <a:gd name="T9" fmla="*/ 9 h 29"/>
                  <a:gd name="T10" fmla="*/ 30 w 62"/>
                  <a:gd name="T11" fmla="*/ 10 h 29"/>
                  <a:gd name="T12" fmla="*/ 22 w 62"/>
                  <a:gd name="T13" fmla="*/ 12 h 29"/>
                  <a:gd name="T14" fmla="*/ 16 w 62"/>
                  <a:gd name="T15" fmla="*/ 12 h 29"/>
                  <a:gd name="T16" fmla="*/ 9 w 62"/>
                  <a:gd name="T17" fmla="*/ 14 h 29"/>
                  <a:gd name="T18" fmla="*/ 0 w 62"/>
                  <a:gd name="T19" fmla="*/ 12 h 29"/>
                  <a:gd name="T20" fmla="*/ 0 w 62"/>
                  <a:gd name="T21" fmla="*/ 29 h 29"/>
                  <a:gd name="T22" fmla="*/ 9 w 62"/>
                  <a:gd name="T23" fmla="*/ 28 h 29"/>
                  <a:gd name="T24" fmla="*/ 16 w 62"/>
                  <a:gd name="T25" fmla="*/ 27 h 29"/>
                  <a:gd name="T26" fmla="*/ 24 w 62"/>
                  <a:gd name="T27" fmla="*/ 27 h 29"/>
                  <a:gd name="T28" fmla="*/ 33 w 62"/>
                  <a:gd name="T29" fmla="*/ 25 h 29"/>
                  <a:gd name="T30" fmla="*/ 39 w 62"/>
                  <a:gd name="T31" fmla="*/ 23 h 29"/>
                  <a:gd name="T32" fmla="*/ 47 w 62"/>
                  <a:gd name="T33" fmla="*/ 21 h 29"/>
                  <a:gd name="T34" fmla="*/ 54 w 62"/>
                  <a:gd name="T35" fmla="*/ 18 h 29"/>
                  <a:gd name="T36" fmla="*/ 62 w 62"/>
                  <a:gd name="T37" fmla="*/ 15 h 29"/>
                  <a:gd name="T38" fmla="*/ 62 w 62"/>
                  <a:gd name="T39" fmla="*/ 14 h 29"/>
                  <a:gd name="T40" fmla="*/ 54 w 62"/>
                  <a:gd name="T41" fmla="*/ 2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2"/>
                  <a:gd name="T64" fmla="*/ 0 h 29"/>
                  <a:gd name="T65" fmla="*/ 62 w 62"/>
                  <a:gd name="T66" fmla="*/ 29 h 2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2" h="29">
                    <a:moveTo>
                      <a:pt x="54" y="2"/>
                    </a:moveTo>
                    <a:lnTo>
                      <a:pt x="54" y="0"/>
                    </a:lnTo>
                    <a:lnTo>
                      <a:pt x="50" y="4"/>
                    </a:lnTo>
                    <a:lnTo>
                      <a:pt x="42" y="6"/>
                    </a:lnTo>
                    <a:lnTo>
                      <a:pt x="36" y="9"/>
                    </a:lnTo>
                    <a:lnTo>
                      <a:pt x="30" y="10"/>
                    </a:lnTo>
                    <a:lnTo>
                      <a:pt x="22" y="12"/>
                    </a:lnTo>
                    <a:lnTo>
                      <a:pt x="16" y="12"/>
                    </a:lnTo>
                    <a:lnTo>
                      <a:pt x="9" y="14"/>
                    </a:lnTo>
                    <a:lnTo>
                      <a:pt x="0" y="12"/>
                    </a:lnTo>
                    <a:lnTo>
                      <a:pt x="0" y="29"/>
                    </a:lnTo>
                    <a:lnTo>
                      <a:pt x="9" y="28"/>
                    </a:lnTo>
                    <a:lnTo>
                      <a:pt x="16" y="27"/>
                    </a:lnTo>
                    <a:lnTo>
                      <a:pt x="24" y="27"/>
                    </a:lnTo>
                    <a:lnTo>
                      <a:pt x="33" y="25"/>
                    </a:lnTo>
                    <a:lnTo>
                      <a:pt x="39" y="23"/>
                    </a:lnTo>
                    <a:lnTo>
                      <a:pt x="47" y="21"/>
                    </a:lnTo>
                    <a:lnTo>
                      <a:pt x="54" y="18"/>
                    </a:lnTo>
                    <a:lnTo>
                      <a:pt x="62" y="15"/>
                    </a:lnTo>
                    <a:lnTo>
                      <a:pt x="62" y="14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6" name="Freeform 110">
                <a:extLst>
                  <a:ext uri="{FF2B5EF4-FFF2-40B4-BE49-F238E27FC236}">
                    <a16:creationId xmlns:a16="http://schemas.microsoft.com/office/drawing/2014/main" id="{0D4079AB-B4E7-A610-0043-9B2963B15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372"/>
                <a:ext cx="69" cy="72"/>
              </a:xfrm>
              <a:custGeom>
                <a:avLst/>
                <a:gdLst>
                  <a:gd name="T0" fmla="*/ 59 w 69"/>
                  <a:gd name="T1" fmla="*/ 0 h 72"/>
                  <a:gd name="T2" fmla="*/ 57 w 69"/>
                  <a:gd name="T3" fmla="*/ 2 h 72"/>
                  <a:gd name="T4" fmla="*/ 50 w 69"/>
                  <a:gd name="T5" fmla="*/ 10 h 72"/>
                  <a:gd name="T6" fmla="*/ 44 w 69"/>
                  <a:gd name="T7" fmla="*/ 18 h 72"/>
                  <a:gd name="T8" fmla="*/ 37 w 69"/>
                  <a:gd name="T9" fmla="*/ 27 h 72"/>
                  <a:gd name="T10" fmla="*/ 31 w 69"/>
                  <a:gd name="T11" fmla="*/ 34 h 72"/>
                  <a:gd name="T12" fmla="*/ 23 w 69"/>
                  <a:gd name="T13" fmla="*/ 41 h 72"/>
                  <a:gd name="T14" fmla="*/ 16 w 69"/>
                  <a:gd name="T15" fmla="*/ 47 h 72"/>
                  <a:gd name="T16" fmla="*/ 8 w 69"/>
                  <a:gd name="T17" fmla="*/ 54 h 72"/>
                  <a:gd name="T18" fmla="*/ 0 w 69"/>
                  <a:gd name="T19" fmla="*/ 60 h 72"/>
                  <a:gd name="T20" fmla="*/ 8 w 69"/>
                  <a:gd name="T21" fmla="*/ 72 h 72"/>
                  <a:gd name="T22" fmla="*/ 17 w 69"/>
                  <a:gd name="T23" fmla="*/ 66 h 72"/>
                  <a:gd name="T24" fmla="*/ 26 w 69"/>
                  <a:gd name="T25" fmla="*/ 60 h 72"/>
                  <a:gd name="T26" fmla="*/ 33 w 69"/>
                  <a:gd name="T27" fmla="*/ 51 h 72"/>
                  <a:gd name="T28" fmla="*/ 40 w 69"/>
                  <a:gd name="T29" fmla="*/ 44 h 72"/>
                  <a:gd name="T30" fmla="*/ 49 w 69"/>
                  <a:gd name="T31" fmla="*/ 37 h 72"/>
                  <a:gd name="T32" fmla="*/ 56 w 69"/>
                  <a:gd name="T33" fmla="*/ 28 h 72"/>
                  <a:gd name="T34" fmla="*/ 62 w 69"/>
                  <a:gd name="T35" fmla="*/ 20 h 72"/>
                  <a:gd name="T36" fmla="*/ 69 w 69"/>
                  <a:gd name="T37" fmla="*/ 11 h 72"/>
                  <a:gd name="T38" fmla="*/ 68 w 69"/>
                  <a:gd name="T39" fmla="*/ 12 h 72"/>
                  <a:gd name="T40" fmla="*/ 59 w 69"/>
                  <a:gd name="T41" fmla="*/ 0 h 7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9"/>
                  <a:gd name="T64" fmla="*/ 0 h 72"/>
                  <a:gd name="T65" fmla="*/ 69 w 69"/>
                  <a:gd name="T66" fmla="*/ 72 h 7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9" h="72">
                    <a:moveTo>
                      <a:pt x="59" y="0"/>
                    </a:moveTo>
                    <a:lnTo>
                      <a:pt x="57" y="2"/>
                    </a:lnTo>
                    <a:lnTo>
                      <a:pt x="50" y="10"/>
                    </a:lnTo>
                    <a:lnTo>
                      <a:pt x="44" y="18"/>
                    </a:lnTo>
                    <a:lnTo>
                      <a:pt x="37" y="27"/>
                    </a:lnTo>
                    <a:lnTo>
                      <a:pt x="31" y="34"/>
                    </a:lnTo>
                    <a:lnTo>
                      <a:pt x="23" y="41"/>
                    </a:lnTo>
                    <a:lnTo>
                      <a:pt x="16" y="47"/>
                    </a:lnTo>
                    <a:lnTo>
                      <a:pt x="8" y="54"/>
                    </a:lnTo>
                    <a:lnTo>
                      <a:pt x="0" y="60"/>
                    </a:lnTo>
                    <a:lnTo>
                      <a:pt x="8" y="72"/>
                    </a:lnTo>
                    <a:lnTo>
                      <a:pt x="17" y="66"/>
                    </a:lnTo>
                    <a:lnTo>
                      <a:pt x="26" y="60"/>
                    </a:lnTo>
                    <a:lnTo>
                      <a:pt x="33" y="51"/>
                    </a:lnTo>
                    <a:lnTo>
                      <a:pt x="40" y="44"/>
                    </a:lnTo>
                    <a:lnTo>
                      <a:pt x="49" y="37"/>
                    </a:lnTo>
                    <a:lnTo>
                      <a:pt x="56" y="28"/>
                    </a:lnTo>
                    <a:lnTo>
                      <a:pt x="62" y="20"/>
                    </a:lnTo>
                    <a:lnTo>
                      <a:pt x="69" y="11"/>
                    </a:lnTo>
                    <a:lnTo>
                      <a:pt x="68" y="1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7" name="Freeform 111">
                <a:extLst>
                  <a:ext uri="{FF2B5EF4-FFF2-40B4-BE49-F238E27FC236}">
                    <a16:creationId xmlns:a16="http://schemas.microsoft.com/office/drawing/2014/main" id="{F4D8678A-5ABA-6D8A-4866-63C7422FB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2274"/>
                <a:ext cx="96" cy="110"/>
              </a:xfrm>
              <a:custGeom>
                <a:avLst/>
                <a:gdLst>
                  <a:gd name="T0" fmla="*/ 90 w 96"/>
                  <a:gd name="T1" fmla="*/ 0 h 110"/>
                  <a:gd name="T2" fmla="*/ 84 w 96"/>
                  <a:gd name="T3" fmla="*/ 5 h 110"/>
                  <a:gd name="T4" fmla="*/ 76 w 96"/>
                  <a:gd name="T5" fmla="*/ 16 h 110"/>
                  <a:gd name="T6" fmla="*/ 66 w 96"/>
                  <a:gd name="T7" fmla="*/ 28 h 110"/>
                  <a:gd name="T8" fmla="*/ 55 w 96"/>
                  <a:gd name="T9" fmla="*/ 41 h 110"/>
                  <a:gd name="T10" fmla="*/ 43 w 96"/>
                  <a:gd name="T11" fmla="*/ 55 h 110"/>
                  <a:gd name="T12" fmla="*/ 32 w 96"/>
                  <a:gd name="T13" fmla="*/ 67 h 110"/>
                  <a:gd name="T14" fmla="*/ 20 w 96"/>
                  <a:gd name="T15" fmla="*/ 79 h 110"/>
                  <a:gd name="T16" fmla="*/ 9 w 96"/>
                  <a:gd name="T17" fmla="*/ 90 h 110"/>
                  <a:gd name="T18" fmla="*/ 0 w 96"/>
                  <a:gd name="T19" fmla="*/ 98 h 110"/>
                  <a:gd name="T20" fmla="*/ 9 w 96"/>
                  <a:gd name="T21" fmla="*/ 110 h 110"/>
                  <a:gd name="T22" fmla="*/ 19 w 96"/>
                  <a:gd name="T23" fmla="*/ 100 h 110"/>
                  <a:gd name="T24" fmla="*/ 30 w 96"/>
                  <a:gd name="T25" fmla="*/ 89 h 110"/>
                  <a:gd name="T26" fmla="*/ 42 w 96"/>
                  <a:gd name="T27" fmla="*/ 77 h 110"/>
                  <a:gd name="T28" fmla="*/ 55 w 96"/>
                  <a:gd name="T29" fmla="*/ 64 h 110"/>
                  <a:gd name="T30" fmla="*/ 67 w 96"/>
                  <a:gd name="T31" fmla="*/ 51 h 110"/>
                  <a:gd name="T32" fmla="*/ 78 w 96"/>
                  <a:gd name="T33" fmla="*/ 38 h 110"/>
                  <a:gd name="T34" fmla="*/ 88 w 96"/>
                  <a:gd name="T35" fmla="*/ 26 h 110"/>
                  <a:gd name="T36" fmla="*/ 96 w 96"/>
                  <a:gd name="T37" fmla="*/ 12 h 110"/>
                  <a:gd name="T38" fmla="*/ 90 w 96"/>
                  <a:gd name="T39" fmla="*/ 17 h 110"/>
                  <a:gd name="T40" fmla="*/ 90 w 96"/>
                  <a:gd name="T41" fmla="*/ 0 h 1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6"/>
                  <a:gd name="T64" fmla="*/ 0 h 110"/>
                  <a:gd name="T65" fmla="*/ 96 w 96"/>
                  <a:gd name="T66" fmla="*/ 110 h 1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6" h="110">
                    <a:moveTo>
                      <a:pt x="90" y="0"/>
                    </a:moveTo>
                    <a:lnTo>
                      <a:pt x="84" y="5"/>
                    </a:lnTo>
                    <a:lnTo>
                      <a:pt x="76" y="16"/>
                    </a:lnTo>
                    <a:lnTo>
                      <a:pt x="66" y="28"/>
                    </a:lnTo>
                    <a:lnTo>
                      <a:pt x="55" y="41"/>
                    </a:lnTo>
                    <a:lnTo>
                      <a:pt x="43" y="55"/>
                    </a:lnTo>
                    <a:lnTo>
                      <a:pt x="32" y="67"/>
                    </a:lnTo>
                    <a:lnTo>
                      <a:pt x="20" y="79"/>
                    </a:lnTo>
                    <a:lnTo>
                      <a:pt x="9" y="90"/>
                    </a:lnTo>
                    <a:lnTo>
                      <a:pt x="0" y="98"/>
                    </a:lnTo>
                    <a:lnTo>
                      <a:pt x="9" y="110"/>
                    </a:lnTo>
                    <a:lnTo>
                      <a:pt x="19" y="100"/>
                    </a:lnTo>
                    <a:lnTo>
                      <a:pt x="30" y="89"/>
                    </a:lnTo>
                    <a:lnTo>
                      <a:pt x="42" y="77"/>
                    </a:lnTo>
                    <a:lnTo>
                      <a:pt x="55" y="64"/>
                    </a:lnTo>
                    <a:lnTo>
                      <a:pt x="67" y="51"/>
                    </a:lnTo>
                    <a:lnTo>
                      <a:pt x="78" y="38"/>
                    </a:lnTo>
                    <a:lnTo>
                      <a:pt x="88" y="26"/>
                    </a:lnTo>
                    <a:lnTo>
                      <a:pt x="96" y="12"/>
                    </a:lnTo>
                    <a:lnTo>
                      <a:pt x="90" y="17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8" name="Freeform 112">
                <a:extLst>
                  <a:ext uri="{FF2B5EF4-FFF2-40B4-BE49-F238E27FC236}">
                    <a16:creationId xmlns:a16="http://schemas.microsoft.com/office/drawing/2014/main" id="{65FFCEEA-9DBF-5826-E317-094930F7D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274"/>
                <a:ext cx="22" cy="31"/>
              </a:xfrm>
              <a:custGeom>
                <a:avLst/>
                <a:gdLst>
                  <a:gd name="T0" fmla="*/ 8 w 22"/>
                  <a:gd name="T1" fmla="*/ 16 h 31"/>
                  <a:gd name="T2" fmla="*/ 15 w 22"/>
                  <a:gd name="T3" fmla="*/ 26 h 31"/>
                  <a:gd name="T4" fmla="*/ 18 w 22"/>
                  <a:gd name="T5" fmla="*/ 21 h 31"/>
                  <a:gd name="T6" fmla="*/ 22 w 22"/>
                  <a:gd name="T7" fmla="*/ 15 h 31"/>
                  <a:gd name="T8" fmla="*/ 17 w 22"/>
                  <a:gd name="T9" fmla="*/ 0 h 31"/>
                  <a:gd name="T10" fmla="*/ 17 w 22"/>
                  <a:gd name="T11" fmla="*/ 17 h 31"/>
                  <a:gd name="T12" fmla="*/ 10 w 22"/>
                  <a:gd name="T13" fmla="*/ 8 h 31"/>
                  <a:gd name="T14" fmla="*/ 6 w 22"/>
                  <a:gd name="T15" fmla="*/ 11 h 31"/>
                  <a:gd name="T16" fmla="*/ 0 w 22"/>
                  <a:gd name="T17" fmla="*/ 19 h 31"/>
                  <a:gd name="T18" fmla="*/ 10 w 22"/>
                  <a:gd name="T19" fmla="*/ 31 h 31"/>
                  <a:gd name="T20" fmla="*/ 8 w 22"/>
                  <a:gd name="T21" fmla="*/ 16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"/>
                  <a:gd name="T34" fmla="*/ 0 h 31"/>
                  <a:gd name="T35" fmla="*/ 22 w 22"/>
                  <a:gd name="T36" fmla="*/ 31 h 3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" h="31">
                    <a:moveTo>
                      <a:pt x="8" y="16"/>
                    </a:moveTo>
                    <a:lnTo>
                      <a:pt x="15" y="26"/>
                    </a:lnTo>
                    <a:lnTo>
                      <a:pt x="18" y="21"/>
                    </a:lnTo>
                    <a:lnTo>
                      <a:pt x="22" y="15"/>
                    </a:lnTo>
                    <a:lnTo>
                      <a:pt x="17" y="0"/>
                    </a:lnTo>
                    <a:lnTo>
                      <a:pt x="17" y="17"/>
                    </a:lnTo>
                    <a:lnTo>
                      <a:pt x="10" y="8"/>
                    </a:lnTo>
                    <a:lnTo>
                      <a:pt x="6" y="11"/>
                    </a:lnTo>
                    <a:lnTo>
                      <a:pt x="0" y="19"/>
                    </a:lnTo>
                    <a:lnTo>
                      <a:pt x="10" y="31"/>
                    </a:ln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39" name="Freeform 113">
                <a:extLst>
                  <a:ext uri="{FF2B5EF4-FFF2-40B4-BE49-F238E27FC236}">
                    <a16:creationId xmlns:a16="http://schemas.microsoft.com/office/drawing/2014/main" id="{2AF97F79-C882-B3E7-9DC6-DCF674358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290"/>
                <a:ext cx="8" cy="15"/>
              </a:xfrm>
              <a:custGeom>
                <a:avLst/>
                <a:gdLst>
                  <a:gd name="T0" fmla="*/ 2 w 8"/>
                  <a:gd name="T1" fmla="*/ 15 h 15"/>
                  <a:gd name="T2" fmla="*/ 7 w 8"/>
                  <a:gd name="T3" fmla="*/ 12 h 15"/>
                  <a:gd name="T4" fmla="*/ 8 w 8"/>
                  <a:gd name="T5" fmla="*/ 6 h 15"/>
                  <a:gd name="T6" fmla="*/ 6 w 8"/>
                  <a:gd name="T7" fmla="*/ 1 h 15"/>
                  <a:gd name="T8" fmla="*/ 0 w 8"/>
                  <a:gd name="T9" fmla="*/ 0 h 15"/>
                  <a:gd name="T10" fmla="*/ 2 w 8"/>
                  <a:gd name="T11" fmla="*/ 15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5"/>
                  <a:gd name="T20" fmla="*/ 8 w 8"/>
                  <a:gd name="T21" fmla="*/ 15 h 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5">
                    <a:moveTo>
                      <a:pt x="2" y="15"/>
                    </a:moveTo>
                    <a:lnTo>
                      <a:pt x="7" y="12"/>
                    </a:lnTo>
                    <a:lnTo>
                      <a:pt x="8" y="6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0" name="Freeform 114">
                <a:extLst>
                  <a:ext uri="{FF2B5EF4-FFF2-40B4-BE49-F238E27FC236}">
                    <a16:creationId xmlns:a16="http://schemas.microsoft.com/office/drawing/2014/main" id="{FF7E1EF2-8922-4B8D-171D-E345B5D8F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283"/>
                <a:ext cx="9" cy="14"/>
              </a:xfrm>
              <a:custGeom>
                <a:avLst/>
                <a:gdLst>
                  <a:gd name="T0" fmla="*/ 6 w 9"/>
                  <a:gd name="T1" fmla="*/ 0 h 14"/>
                  <a:gd name="T2" fmla="*/ 1 w 9"/>
                  <a:gd name="T3" fmla="*/ 2 h 14"/>
                  <a:gd name="T4" fmla="*/ 0 w 9"/>
                  <a:gd name="T5" fmla="*/ 8 h 14"/>
                  <a:gd name="T6" fmla="*/ 3 w 9"/>
                  <a:gd name="T7" fmla="*/ 13 h 14"/>
                  <a:gd name="T8" fmla="*/ 9 w 9"/>
                  <a:gd name="T9" fmla="*/ 14 h 14"/>
                  <a:gd name="T10" fmla="*/ 6 w 9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14"/>
                  <a:gd name="T20" fmla="*/ 9 w 9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14">
                    <a:moveTo>
                      <a:pt x="6" y="0"/>
                    </a:moveTo>
                    <a:lnTo>
                      <a:pt x="1" y="2"/>
                    </a:lnTo>
                    <a:lnTo>
                      <a:pt x="0" y="8"/>
                    </a:lnTo>
                    <a:lnTo>
                      <a:pt x="3" y="13"/>
                    </a:lnTo>
                    <a:lnTo>
                      <a:pt x="9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1" name="Freeform 115">
                <a:extLst>
                  <a:ext uri="{FF2B5EF4-FFF2-40B4-BE49-F238E27FC236}">
                    <a16:creationId xmlns:a16="http://schemas.microsoft.com/office/drawing/2014/main" id="{2BC9601E-01CF-2CF4-C411-882A5D710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2270"/>
                <a:ext cx="18" cy="27"/>
              </a:xfrm>
              <a:custGeom>
                <a:avLst/>
                <a:gdLst>
                  <a:gd name="T0" fmla="*/ 4 w 18"/>
                  <a:gd name="T1" fmla="*/ 1 h 27"/>
                  <a:gd name="T2" fmla="*/ 4 w 18"/>
                  <a:gd name="T3" fmla="*/ 2 h 27"/>
                  <a:gd name="T4" fmla="*/ 4 w 18"/>
                  <a:gd name="T5" fmla="*/ 7 h 27"/>
                  <a:gd name="T6" fmla="*/ 3 w 18"/>
                  <a:gd name="T7" fmla="*/ 10 h 27"/>
                  <a:gd name="T8" fmla="*/ 1 w 18"/>
                  <a:gd name="T9" fmla="*/ 12 h 27"/>
                  <a:gd name="T10" fmla="*/ 0 w 18"/>
                  <a:gd name="T11" fmla="*/ 13 h 27"/>
                  <a:gd name="T12" fmla="*/ 3 w 18"/>
                  <a:gd name="T13" fmla="*/ 27 h 27"/>
                  <a:gd name="T14" fmla="*/ 11 w 18"/>
                  <a:gd name="T15" fmla="*/ 24 h 27"/>
                  <a:gd name="T16" fmla="*/ 17 w 18"/>
                  <a:gd name="T17" fmla="*/ 15 h 27"/>
                  <a:gd name="T18" fmla="*/ 18 w 18"/>
                  <a:gd name="T19" fmla="*/ 7 h 27"/>
                  <a:gd name="T20" fmla="*/ 18 w 18"/>
                  <a:gd name="T21" fmla="*/ 0 h 27"/>
                  <a:gd name="T22" fmla="*/ 18 w 18"/>
                  <a:gd name="T23" fmla="*/ 1 h 27"/>
                  <a:gd name="T24" fmla="*/ 4 w 18"/>
                  <a:gd name="T25" fmla="*/ 1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7"/>
                  <a:gd name="T41" fmla="*/ 18 w 18"/>
                  <a:gd name="T42" fmla="*/ 27 h 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7">
                    <a:moveTo>
                      <a:pt x="4" y="1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3" y="27"/>
                    </a:lnTo>
                    <a:lnTo>
                      <a:pt x="11" y="24"/>
                    </a:lnTo>
                    <a:lnTo>
                      <a:pt x="17" y="15"/>
                    </a:lnTo>
                    <a:lnTo>
                      <a:pt x="18" y="7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2" name="Freeform 116">
                <a:extLst>
                  <a:ext uri="{FF2B5EF4-FFF2-40B4-BE49-F238E27FC236}">
                    <a16:creationId xmlns:a16="http://schemas.microsoft.com/office/drawing/2014/main" id="{9F716BFF-01CE-18E1-3EC0-AA7A8D357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239"/>
                <a:ext cx="41" cy="32"/>
              </a:xfrm>
              <a:custGeom>
                <a:avLst/>
                <a:gdLst>
                  <a:gd name="T0" fmla="*/ 0 w 41"/>
                  <a:gd name="T1" fmla="*/ 15 h 32"/>
                  <a:gd name="T2" fmla="*/ 0 w 41"/>
                  <a:gd name="T3" fmla="*/ 15 h 32"/>
                  <a:gd name="T4" fmla="*/ 16 w 41"/>
                  <a:gd name="T5" fmla="*/ 16 h 32"/>
                  <a:gd name="T6" fmla="*/ 22 w 41"/>
                  <a:gd name="T7" fmla="*/ 18 h 32"/>
                  <a:gd name="T8" fmla="*/ 24 w 41"/>
                  <a:gd name="T9" fmla="*/ 26 h 32"/>
                  <a:gd name="T10" fmla="*/ 27 w 41"/>
                  <a:gd name="T11" fmla="*/ 32 h 32"/>
                  <a:gd name="T12" fmla="*/ 41 w 41"/>
                  <a:gd name="T13" fmla="*/ 32 h 32"/>
                  <a:gd name="T14" fmla="*/ 39 w 41"/>
                  <a:gd name="T15" fmla="*/ 21 h 32"/>
                  <a:gd name="T16" fmla="*/ 32 w 41"/>
                  <a:gd name="T17" fmla="*/ 9 h 32"/>
                  <a:gd name="T18" fmla="*/ 18 w 41"/>
                  <a:gd name="T19" fmla="*/ 2 h 32"/>
                  <a:gd name="T20" fmla="*/ 0 w 41"/>
                  <a:gd name="T21" fmla="*/ 0 h 32"/>
                  <a:gd name="T22" fmla="*/ 0 w 41"/>
                  <a:gd name="T23" fmla="*/ 0 h 32"/>
                  <a:gd name="T24" fmla="*/ 0 w 41"/>
                  <a:gd name="T25" fmla="*/ 15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2"/>
                  <a:gd name="T41" fmla="*/ 41 w 41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2">
                    <a:moveTo>
                      <a:pt x="0" y="15"/>
                    </a:moveTo>
                    <a:lnTo>
                      <a:pt x="0" y="15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4" y="26"/>
                    </a:lnTo>
                    <a:lnTo>
                      <a:pt x="27" y="32"/>
                    </a:lnTo>
                    <a:lnTo>
                      <a:pt x="41" y="32"/>
                    </a:lnTo>
                    <a:lnTo>
                      <a:pt x="39" y="21"/>
                    </a:lnTo>
                    <a:lnTo>
                      <a:pt x="32" y="9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3" name="Freeform 117">
                <a:extLst>
                  <a:ext uri="{FF2B5EF4-FFF2-40B4-BE49-F238E27FC236}">
                    <a16:creationId xmlns:a16="http://schemas.microsoft.com/office/drawing/2014/main" id="{7AFE8CC5-5B17-4E9E-BF73-151CF19CC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239"/>
                <a:ext cx="29" cy="43"/>
              </a:xfrm>
              <a:custGeom>
                <a:avLst/>
                <a:gdLst>
                  <a:gd name="T0" fmla="*/ 15 w 29"/>
                  <a:gd name="T1" fmla="*/ 40 h 43"/>
                  <a:gd name="T2" fmla="*/ 15 w 29"/>
                  <a:gd name="T3" fmla="*/ 43 h 43"/>
                  <a:gd name="T4" fmla="*/ 18 w 29"/>
                  <a:gd name="T5" fmla="*/ 34 h 43"/>
                  <a:gd name="T6" fmla="*/ 24 w 29"/>
                  <a:gd name="T7" fmla="*/ 23 h 43"/>
                  <a:gd name="T8" fmla="*/ 27 w 29"/>
                  <a:gd name="T9" fmla="*/ 16 h 43"/>
                  <a:gd name="T10" fmla="*/ 29 w 29"/>
                  <a:gd name="T11" fmla="*/ 15 h 43"/>
                  <a:gd name="T12" fmla="*/ 29 w 29"/>
                  <a:gd name="T13" fmla="*/ 0 h 43"/>
                  <a:gd name="T14" fmla="*/ 17 w 29"/>
                  <a:gd name="T15" fmla="*/ 6 h 43"/>
                  <a:gd name="T16" fmla="*/ 10 w 29"/>
                  <a:gd name="T17" fmla="*/ 16 h 43"/>
                  <a:gd name="T18" fmla="*/ 4 w 29"/>
                  <a:gd name="T19" fmla="*/ 27 h 43"/>
                  <a:gd name="T20" fmla="*/ 0 w 29"/>
                  <a:gd name="T21" fmla="*/ 35 h 43"/>
                  <a:gd name="T22" fmla="*/ 0 w 29"/>
                  <a:gd name="T23" fmla="*/ 38 h 43"/>
                  <a:gd name="T24" fmla="*/ 15 w 29"/>
                  <a:gd name="T25" fmla="*/ 4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43"/>
                  <a:gd name="T41" fmla="*/ 29 w 29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43">
                    <a:moveTo>
                      <a:pt x="15" y="40"/>
                    </a:moveTo>
                    <a:lnTo>
                      <a:pt x="15" y="43"/>
                    </a:lnTo>
                    <a:lnTo>
                      <a:pt x="18" y="34"/>
                    </a:lnTo>
                    <a:lnTo>
                      <a:pt x="24" y="23"/>
                    </a:lnTo>
                    <a:lnTo>
                      <a:pt x="27" y="16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17" y="6"/>
                    </a:lnTo>
                    <a:lnTo>
                      <a:pt x="10" y="16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4" name="Freeform 118">
                <a:extLst>
                  <a:ext uri="{FF2B5EF4-FFF2-40B4-BE49-F238E27FC236}">
                    <a16:creationId xmlns:a16="http://schemas.microsoft.com/office/drawing/2014/main" id="{CF4E96EB-0EBD-3E36-48A9-C315C4207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277"/>
                <a:ext cx="20" cy="35"/>
              </a:xfrm>
              <a:custGeom>
                <a:avLst/>
                <a:gdLst>
                  <a:gd name="T0" fmla="*/ 20 w 20"/>
                  <a:gd name="T1" fmla="*/ 34 h 35"/>
                  <a:gd name="T2" fmla="*/ 20 w 20"/>
                  <a:gd name="T3" fmla="*/ 32 h 35"/>
                  <a:gd name="T4" fmla="*/ 17 w 20"/>
                  <a:gd name="T5" fmla="*/ 24 h 35"/>
                  <a:gd name="T6" fmla="*/ 16 w 20"/>
                  <a:gd name="T7" fmla="*/ 16 h 35"/>
                  <a:gd name="T8" fmla="*/ 15 w 20"/>
                  <a:gd name="T9" fmla="*/ 9 h 35"/>
                  <a:gd name="T10" fmla="*/ 15 w 20"/>
                  <a:gd name="T11" fmla="*/ 2 h 35"/>
                  <a:gd name="T12" fmla="*/ 0 w 20"/>
                  <a:gd name="T13" fmla="*/ 0 h 35"/>
                  <a:gd name="T14" fmla="*/ 0 w 20"/>
                  <a:gd name="T15" fmla="*/ 9 h 35"/>
                  <a:gd name="T16" fmla="*/ 1 w 20"/>
                  <a:gd name="T17" fmla="*/ 18 h 35"/>
                  <a:gd name="T18" fmla="*/ 3 w 20"/>
                  <a:gd name="T19" fmla="*/ 26 h 35"/>
                  <a:gd name="T20" fmla="*/ 5 w 20"/>
                  <a:gd name="T21" fmla="*/ 35 h 35"/>
                  <a:gd name="T22" fmla="*/ 5 w 20"/>
                  <a:gd name="T23" fmla="*/ 34 h 35"/>
                  <a:gd name="T24" fmla="*/ 20 w 20"/>
                  <a:gd name="T25" fmla="*/ 3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0"/>
                  <a:gd name="T40" fmla="*/ 0 h 35"/>
                  <a:gd name="T41" fmla="*/ 20 w 20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0" h="35">
                    <a:moveTo>
                      <a:pt x="20" y="34"/>
                    </a:moveTo>
                    <a:lnTo>
                      <a:pt x="20" y="32"/>
                    </a:lnTo>
                    <a:lnTo>
                      <a:pt x="17" y="24"/>
                    </a:lnTo>
                    <a:lnTo>
                      <a:pt x="16" y="16"/>
                    </a:lnTo>
                    <a:lnTo>
                      <a:pt x="15" y="9"/>
                    </a:lnTo>
                    <a:lnTo>
                      <a:pt x="15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" y="18"/>
                    </a:lnTo>
                    <a:lnTo>
                      <a:pt x="3" y="2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20" y="34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5" name="Freeform 119">
                <a:extLst>
                  <a:ext uri="{FF2B5EF4-FFF2-40B4-BE49-F238E27FC236}">
                    <a16:creationId xmlns:a16="http://schemas.microsoft.com/office/drawing/2014/main" id="{39F4A2AB-A54B-E55C-916A-97E7B86EA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311"/>
                <a:ext cx="27" cy="19"/>
              </a:xfrm>
              <a:custGeom>
                <a:avLst/>
                <a:gdLst>
                  <a:gd name="T0" fmla="*/ 27 w 27"/>
                  <a:gd name="T1" fmla="*/ 4 h 19"/>
                  <a:gd name="T2" fmla="*/ 27 w 27"/>
                  <a:gd name="T3" fmla="*/ 4 h 19"/>
                  <a:gd name="T4" fmla="*/ 22 w 27"/>
                  <a:gd name="T5" fmla="*/ 3 h 19"/>
                  <a:gd name="T6" fmla="*/ 18 w 27"/>
                  <a:gd name="T7" fmla="*/ 1 h 19"/>
                  <a:gd name="T8" fmla="*/ 16 w 27"/>
                  <a:gd name="T9" fmla="*/ 0 h 19"/>
                  <a:gd name="T10" fmla="*/ 15 w 27"/>
                  <a:gd name="T11" fmla="*/ 0 h 19"/>
                  <a:gd name="T12" fmla="*/ 0 w 27"/>
                  <a:gd name="T13" fmla="*/ 0 h 19"/>
                  <a:gd name="T14" fmla="*/ 4 w 27"/>
                  <a:gd name="T15" fmla="*/ 9 h 19"/>
                  <a:gd name="T16" fmla="*/ 11 w 27"/>
                  <a:gd name="T17" fmla="*/ 15 h 19"/>
                  <a:gd name="T18" fmla="*/ 19 w 27"/>
                  <a:gd name="T19" fmla="*/ 18 h 19"/>
                  <a:gd name="T20" fmla="*/ 27 w 27"/>
                  <a:gd name="T21" fmla="*/ 19 h 19"/>
                  <a:gd name="T22" fmla="*/ 27 w 27"/>
                  <a:gd name="T23" fmla="*/ 19 h 19"/>
                  <a:gd name="T24" fmla="*/ 27 w 27"/>
                  <a:gd name="T25" fmla="*/ 4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19"/>
                  <a:gd name="T41" fmla="*/ 27 w 27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19">
                    <a:moveTo>
                      <a:pt x="27" y="4"/>
                    </a:moveTo>
                    <a:lnTo>
                      <a:pt x="27" y="4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11" y="15"/>
                    </a:lnTo>
                    <a:lnTo>
                      <a:pt x="19" y="18"/>
                    </a:lnTo>
                    <a:lnTo>
                      <a:pt x="27" y="19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6" name="Freeform 120">
                <a:extLst>
                  <a:ext uri="{FF2B5EF4-FFF2-40B4-BE49-F238E27FC236}">
                    <a16:creationId xmlns:a16="http://schemas.microsoft.com/office/drawing/2014/main" id="{CB3D70F7-F292-F58C-31DE-E34E75CDF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306"/>
                <a:ext cx="44" cy="24"/>
              </a:xfrm>
              <a:custGeom>
                <a:avLst/>
                <a:gdLst>
                  <a:gd name="T0" fmla="*/ 37 w 44"/>
                  <a:gd name="T1" fmla="*/ 1 h 24"/>
                  <a:gd name="T2" fmla="*/ 37 w 44"/>
                  <a:gd name="T3" fmla="*/ 0 h 24"/>
                  <a:gd name="T4" fmla="*/ 34 w 44"/>
                  <a:gd name="T5" fmla="*/ 2 h 24"/>
                  <a:gd name="T6" fmla="*/ 30 w 44"/>
                  <a:gd name="T7" fmla="*/ 3 h 24"/>
                  <a:gd name="T8" fmla="*/ 25 w 44"/>
                  <a:gd name="T9" fmla="*/ 5 h 24"/>
                  <a:gd name="T10" fmla="*/ 20 w 44"/>
                  <a:gd name="T11" fmla="*/ 6 h 24"/>
                  <a:gd name="T12" fmla="*/ 15 w 44"/>
                  <a:gd name="T13" fmla="*/ 7 h 24"/>
                  <a:gd name="T14" fmla="*/ 9 w 44"/>
                  <a:gd name="T15" fmla="*/ 8 h 24"/>
                  <a:gd name="T16" fmla="*/ 6 w 44"/>
                  <a:gd name="T17" fmla="*/ 9 h 24"/>
                  <a:gd name="T18" fmla="*/ 0 w 44"/>
                  <a:gd name="T19" fmla="*/ 9 h 24"/>
                  <a:gd name="T20" fmla="*/ 0 w 44"/>
                  <a:gd name="T21" fmla="*/ 24 h 24"/>
                  <a:gd name="T22" fmla="*/ 6 w 44"/>
                  <a:gd name="T23" fmla="*/ 24 h 24"/>
                  <a:gd name="T24" fmla="*/ 12 w 44"/>
                  <a:gd name="T25" fmla="*/ 23 h 24"/>
                  <a:gd name="T26" fmla="*/ 18 w 44"/>
                  <a:gd name="T27" fmla="*/ 22 h 24"/>
                  <a:gd name="T28" fmla="*/ 23 w 44"/>
                  <a:gd name="T29" fmla="*/ 20 h 24"/>
                  <a:gd name="T30" fmla="*/ 28 w 44"/>
                  <a:gd name="T31" fmla="*/ 19 h 24"/>
                  <a:gd name="T32" fmla="*/ 32 w 44"/>
                  <a:gd name="T33" fmla="*/ 18 h 24"/>
                  <a:gd name="T34" fmla="*/ 38 w 44"/>
                  <a:gd name="T35" fmla="*/ 17 h 24"/>
                  <a:gd name="T36" fmla="*/ 44 w 44"/>
                  <a:gd name="T37" fmla="*/ 14 h 24"/>
                  <a:gd name="T38" fmla="*/ 44 w 44"/>
                  <a:gd name="T39" fmla="*/ 13 h 24"/>
                  <a:gd name="T40" fmla="*/ 37 w 44"/>
                  <a:gd name="T41" fmla="*/ 1 h 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24"/>
                  <a:gd name="T65" fmla="*/ 44 w 44"/>
                  <a:gd name="T66" fmla="*/ 24 h 2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24">
                    <a:moveTo>
                      <a:pt x="37" y="1"/>
                    </a:moveTo>
                    <a:lnTo>
                      <a:pt x="37" y="0"/>
                    </a:lnTo>
                    <a:lnTo>
                      <a:pt x="34" y="2"/>
                    </a:lnTo>
                    <a:lnTo>
                      <a:pt x="30" y="3"/>
                    </a:lnTo>
                    <a:lnTo>
                      <a:pt x="25" y="5"/>
                    </a:lnTo>
                    <a:lnTo>
                      <a:pt x="20" y="6"/>
                    </a:lnTo>
                    <a:lnTo>
                      <a:pt x="15" y="7"/>
                    </a:lnTo>
                    <a:lnTo>
                      <a:pt x="9" y="8"/>
                    </a:lnTo>
                    <a:lnTo>
                      <a:pt x="6" y="9"/>
                    </a:lnTo>
                    <a:lnTo>
                      <a:pt x="0" y="9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2" y="23"/>
                    </a:lnTo>
                    <a:lnTo>
                      <a:pt x="18" y="22"/>
                    </a:lnTo>
                    <a:lnTo>
                      <a:pt x="23" y="20"/>
                    </a:lnTo>
                    <a:lnTo>
                      <a:pt x="28" y="19"/>
                    </a:lnTo>
                    <a:lnTo>
                      <a:pt x="32" y="18"/>
                    </a:lnTo>
                    <a:lnTo>
                      <a:pt x="38" y="17"/>
                    </a:lnTo>
                    <a:lnTo>
                      <a:pt x="44" y="14"/>
                    </a:lnTo>
                    <a:lnTo>
                      <a:pt x="44" y="13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7" name="Freeform 121">
                <a:extLst>
                  <a:ext uri="{FF2B5EF4-FFF2-40B4-BE49-F238E27FC236}">
                    <a16:creationId xmlns:a16="http://schemas.microsoft.com/office/drawing/2014/main" id="{4007DC53-3C2D-B550-BEAC-3F724E33E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2265"/>
                <a:ext cx="51" cy="54"/>
              </a:xfrm>
              <a:custGeom>
                <a:avLst/>
                <a:gdLst>
                  <a:gd name="T0" fmla="*/ 40 w 51"/>
                  <a:gd name="T1" fmla="*/ 0 h 54"/>
                  <a:gd name="T2" fmla="*/ 39 w 51"/>
                  <a:gd name="T3" fmla="*/ 1 h 54"/>
                  <a:gd name="T4" fmla="*/ 34 w 51"/>
                  <a:gd name="T5" fmla="*/ 7 h 54"/>
                  <a:gd name="T6" fmla="*/ 29 w 51"/>
                  <a:gd name="T7" fmla="*/ 13 h 54"/>
                  <a:gd name="T8" fmla="*/ 24 w 51"/>
                  <a:gd name="T9" fmla="*/ 19 h 54"/>
                  <a:gd name="T10" fmla="*/ 20 w 51"/>
                  <a:gd name="T11" fmla="*/ 25 h 54"/>
                  <a:gd name="T12" fmla="*/ 16 w 51"/>
                  <a:gd name="T13" fmla="*/ 29 h 54"/>
                  <a:gd name="T14" fmla="*/ 10 w 51"/>
                  <a:gd name="T15" fmla="*/ 34 h 54"/>
                  <a:gd name="T16" fmla="*/ 5 w 51"/>
                  <a:gd name="T17" fmla="*/ 38 h 54"/>
                  <a:gd name="T18" fmla="*/ 0 w 51"/>
                  <a:gd name="T19" fmla="*/ 42 h 54"/>
                  <a:gd name="T20" fmla="*/ 7 w 51"/>
                  <a:gd name="T21" fmla="*/ 54 h 54"/>
                  <a:gd name="T22" fmla="*/ 15 w 51"/>
                  <a:gd name="T23" fmla="*/ 50 h 54"/>
                  <a:gd name="T24" fmla="*/ 20 w 51"/>
                  <a:gd name="T25" fmla="*/ 46 h 54"/>
                  <a:gd name="T26" fmla="*/ 26 w 51"/>
                  <a:gd name="T27" fmla="*/ 41 h 54"/>
                  <a:gd name="T28" fmla="*/ 32 w 51"/>
                  <a:gd name="T29" fmla="*/ 35 h 54"/>
                  <a:gd name="T30" fmla="*/ 36 w 51"/>
                  <a:gd name="T31" fmla="*/ 29 h 54"/>
                  <a:gd name="T32" fmla="*/ 41 w 51"/>
                  <a:gd name="T33" fmla="*/ 23 h 54"/>
                  <a:gd name="T34" fmla="*/ 46 w 51"/>
                  <a:gd name="T35" fmla="*/ 17 h 54"/>
                  <a:gd name="T36" fmla="*/ 51 w 51"/>
                  <a:gd name="T37" fmla="*/ 11 h 54"/>
                  <a:gd name="T38" fmla="*/ 50 w 51"/>
                  <a:gd name="T39" fmla="*/ 12 h 54"/>
                  <a:gd name="T40" fmla="*/ 40 w 51"/>
                  <a:gd name="T41" fmla="*/ 0 h 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54"/>
                  <a:gd name="T65" fmla="*/ 51 w 51"/>
                  <a:gd name="T66" fmla="*/ 54 h 5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54">
                    <a:moveTo>
                      <a:pt x="40" y="0"/>
                    </a:moveTo>
                    <a:lnTo>
                      <a:pt x="39" y="1"/>
                    </a:lnTo>
                    <a:lnTo>
                      <a:pt x="34" y="7"/>
                    </a:lnTo>
                    <a:lnTo>
                      <a:pt x="29" y="13"/>
                    </a:lnTo>
                    <a:lnTo>
                      <a:pt x="24" y="19"/>
                    </a:lnTo>
                    <a:lnTo>
                      <a:pt x="20" y="25"/>
                    </a:lnTo>
                    <a:lnTo>
                      <a:pt x="16" y="29"/>
                    </a:lnTo>
                    <a:lnTo>
                      <a:pt x="10" y="34"/>
                    </a:lnTo>
                    <a:lnTo>
                      <a:pt x="5" y="38"/>
                    </a:lnTo>
                    <a:lnTo>
                      <a:pt x="0" y="42"/>
                    </a:lnTo>
                    <a:lnTo>
                      <a:pt x="7" y="54"/>
                    </a:lnTo>
                    <a:lnTo>
                      <a:pt x="15" y="50"/>
                    </a:lnTo>
                    <a:lnTo>
                      <a:pt x="20" y="46"/>
                    </a:lnTo>
                    <a:lnTo>
                      <a:pt x="26" y="41"/>
                    </a:lnTo>
                    <a:lnTo>
                      <a:pt x="32" y="35"/>
                    </a:lnTo>
                    <a:lnTo>
                      <a:pt x="36" y="29"/>
                    </a:lnTo>
                    <a:lnTo>
                      <a:pt x="41" y="23"/>
                    </a:lnTo>
                    <a:lnTo>
                      <a:pt x="46" y="17"/>
                    </a:lnTo>
                    <a:lnTo>
                      <a:pt x="51" y="11"/>
                    </a:lnTo>
                    <a:lnTo>
                      <a:pt x="50" y="1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8" name="Freeform 122">
                <a:extLst>
                  <a:ext uri="{FF2B5EF4-FFF2-40B4-BE49-F238E27FC236}">
                    <a16:creationId xmlns:a16="http://schemas.microsoft.com/office/drawing/2014/main" id="{D71907B2-3A70-4B80-2E30-D53583E95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193"/>
                <a:ext cx="107" cy="84"/>
              </a:xfrm>
              <a:custGeom>
                <a:avLst/>
                <a:gdLst>
                  <a:gd name="T0" fmla="*/ 102 w 107"/>
                  <a:gd name="T1" fmla="*/ 6 h 84"/>
                  <a:gd name="T2" fmla="*/ 97 w 107"/>
                  <a:gd name="T3" fmla="*/ 0 h 84"/>
                  <a:gd name="T4" fmla="*/ 0 w 107"/>
                  <a:gd name="T5" fmla="*/ 72 h 84"/>
                  <a:gd name="T6" fmla="*/ 10 w 107"/>
                  <a:gd name="T7" fmla="*/ 84 h 84"/>
                  <a:gd name="T8" fmla="*/ 107 w 107"/>
                  <a:gd name="T9" fmla="*/ 12 h 84"/>
                  <a:gd name="T10" fmla="*/ 102 w 107"/>
                  <a:gd name="T11" fmla="*/ 6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7"/>
                  <a:gd name="T19" fmla="*/ 0 h 84"/>
                  <a:gd name="T20" fmla="*/ 107 w 107"/>
                  <a:gd name="T21" fmla="*/ 84 h 8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7" h="84">
                    <a:moveTo>
                      <a:pt x="102" y="6"/>
                    </a:moveTo>
                    <a:lnTo>
                      <a:pt x="97" y="0"/>
                    </a:lnTo>
                    <a:lnTo>
                      <a:pt x="0" y="72"/>
                    </a:lnTo>
                    <a:lnTo>
                      <a:pt x="10" y="84"/>
                    </a:lnTo>
                    <a:lnTo>
                      <a:pt x="107" y="12"/>
                    </a:lnTo>
                    <a:lnTo>
                      <a:pt x="102" y="6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749" name="Freeform 123">
                <a:extLst>
                  <a:ext uri="{FF2B5EF4-FFF2-40B4-BE49-F238E27FC236}">
                    <a16:creationId xmlns:a16="http://schemas.microsoft.com/office/drawing/2014/main" id="{FB3A4020-499C-F6FD-E8A9-6F73860A7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192"/>
                <a:ext cx="12" cy="13"/>
              </a:xfrm>
              <a:custGeom>
                <a:avLst/>
                <a:gdLst>
                  <a:gd name="T0" fmla="*/ 10 w 12"/>
                  <a:gd name="T1" fmla="*/ 13 h 13"/>
                  <a:gd name="T2" fmla="*/ 12 w 12"/>
                  <a:gd name="T3" fmla="*/ 9 h 13"/>
                  <a:gd name="T4" fmla="*/ 11 w 12"/>
                  <a:gd name="T5" fmla="*/ 3 h 13"/>
                  <a:gd name="T6" fmla="*/ 6 w 12"/>
                  <a:gd name="T7" fmla="*/ 0 h 13"/>
                  <a:gd name="T8" fmla="*/ 0 w 12"/>
                  <a:gd name="T9" fmla="*/ 1 h 13"/>
                  <a:gd name="T10" fmla="*/ 10 w 12"/>
                  <a:gd name="T11" fmla="*/ 1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13"/>
                  <a:gd name="T20" fmla="*/ 12 w 12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13">
                    <a:moveTo>
                      <a:pt x="10" y="13"/>
                    </a:moveTo>
                    <a:lnTo>
                      <a:pt x="12" y="9"/>
                    </a:lnTo>
                    <a:lnTo>
                      <a:pt x="11" y="3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66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751" name="Group 3">
            <a:extLst>
              <a:ext uri="{FF2B5EF4-FFF2-40B4-BE49-F238E27FC236}">
                <a16:creationId xmlns:a16="http://schemas.microsoft.com/office/drawing/2014/main" id="{21E357ED-FC8E-D771-FF5B-127062FD7BF1}"/>
              </a:ext>
            </a:extLst>
          </p:cNvPr>
          <p:cNvGrpSpPr>
            <a:grpSpLocks/>
          </p:cNvGrpSpPr>
          <p:nvPr/>
        </p:nvGrpSpPr>
        <p:grpSpPr bwMode="auto">
          <a:xfrm>
            <a:off x="1856090" y="2428886"/>
            <a:ext cx="1181100" cy="1447800"/>
            <a:chOff x="2400" y="2064"/>
            <a:chExt cx="744" cy="912"/>
          </a:xfrm>
        </p:grpSpPr>
        <p:sp>
          <p:nvSpPr>
            <p:cNvPr id="27752" name="Freeform 4">
              <a:extLst>
                <a:ext uri="{FF2B5EF4-FFF2-40B4-BE49-F238E27FC236}">
                  <a16:creationId xmlns:a16="http://schemas.microsoft.com/office/drawing/2014/main" id="{8FC84C06-B26B-797C-D97B-C85C850E6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3" name="Freeform 5">
              <a:extLst>
                <a:ext uri="{FF2B5EF4-FFF2-40B4-BE49-F238E27FC236}">
                  <a16:creationId xmlns:a16="http://schemas.microsoft.com/office/drawing/2014/main" id="{95BFE484-62C4-16A1-DC90-C3E85DDF9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4" name="Freeform 6">
              <a:extLst>
                <a:ext uri="{FF2B5EF4-FFF2-40B4-BE49-F238E27FC236}">
                  <a16:creationId xmlns:a16="http://schemas.microsoft.com/office/drawing/2014/main" id="{57DEEF29-E8BB-57ED-5034-49B9619BC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5" name="Freeform 7">
              <a:extLst>
                <a:ext uri="{FF2B5EF4-FFF2-40B4-BE49-F238E27FC236}">
                  <a16:creationId xmlns:a16="http://schemas.microsoft.com/office/drawing/2014/main" id="{2C035E31-877A-6A7D-3788-A255008C3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6" name="Freeform 8">
              <a:extLst>
                <a:ext uri="{FF2B5EF4-FFF2-40B4-BE49-F238E27FC236}">
                  <a16:creationId xmlns:a16="http://schemas.microsoft.com/office/drawing/2014/main" id="{CCA5B443-94B8-CD29-FA71-D5D364055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7" name="Freeform 9">
              <a:extLst>
                <a:ext uri="{FF2B5EF4-FFF2-40B4-BE49-F238E27FC236}">
                  <a16:creationId xmlns:a16="http://schemas.microsoft.com/office/drawing/2014/main" id="{6AEC8798-8200-14B5-D10A-307F10576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7759" name="Text Box 108">
            <a:extLst>
              <a:ext uri="{FF2B5EF4-FFF2-40B4-BE49-F238E27FC236}">
                <a16:creationId xmlns:a16="http://schemas.microsoft.com/office/drawing/2014/main" id="{EFDD0DAE-858D-57CC-EA17-D4645EC1D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061" y="58738"/>
            <a:ext cx="53087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</a:p>
        </p:txBody>
      </p:sp>
    </p:spTree>
    <p:extLst>
      <p:ext uri="{BB962C8B-B14F-4D97-AF65-F5344CB8AC3E}">
        <p14:creationId xmlns:p14="http://schemas.microsoft.com/office/powerpoint/2010/main" val="2902830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285 0.0713 L -0.01285 0.0713 C -0.01215 0.08033 -0.0118 0.08959 -0.01111 0.09885 C -0.01076 0.10325 -0.00885 0.1125 -0.00781 0.11621 C -0.00642 0.12037 -0.00469 0.12408 -0.0033 0.12801 C -0.00017 0.13681 -0.00312 0.1301 0.0007 0.13797 C 0.00347 0.15 0.00156 0.14075 0.00347 0.15278 C 0.00399 0.15602 0.00469 0.15926 0.00521 0.1625 C 0.0059 0.1676 0.00608 0.17269 0.00695 0.17755 C 0.00747 0.18102 0.00834 0.1845 0.0092 0.18797 C 0.00799 0.20787 0.00764 0.22755 0.00573 0.24723 C 0.00538 0.25116 0.0033 0.25463 0.00243 0.25857 C 0.00174 0.26112 0.00174 0.26389 0.00122 0.26667 C -1.66667E-6 0.27315 -0.00486 0.28889 -0.00607 0.29283 C -0.00677 0.29514 -0.0092 0.30394 -0.01059 0.30649 C -0.0118 0.30857 -0.01354 0.31042 -0.0151 0.3125 C -0.01614 0.31412 -0.01719 0.31598 -0.0184 0.3176 C -0.01962 0.31945 -0.02118 0.32107 -0.02239 0.32292 C -0.02378 0.32524 -0.025 0.32801 -0.02691 0.32963 C -0.03489 0.33704 -0.03698 0.33774 -0.04427 0.34098 C -0.04531 0.3419 -0.04653 0.34283 -0.04757 0.34375 C -0.04896 0.34537 -0.05 0.34723 -0.05156 0.34838 C -0.05538 0.35139 -0.05937 0.35394 -0.06337 0.35672 C -0.06962 0.36065 -0.08246 0.36852 -0.08246 0.36852 C -0.08854 0.37801 -0.08385 0.372 -0.09601 0.38125 C -0.09965 0.38426 -0.10712 0.39028 -0.10712 0.39028 C -0.10885 0.39375 -0.11059 0.39723 -0.11215 0.4007 C -0.11285 0.40209 -0.11337 0.40325 -0.11389 0.40463 C -0.11458 0.40625 -0.1151 0.40811 -0.11562 0.40973 C -0.11684 0.41459 -0.11666 0.41598 -0.11788 0.42107 C -0.11805 0.42223 -0.11857 0.42362 -0.11892 0.42477 C -0.11857 0.44607 -0.1184 0.46713 -0.11788 0.48843 C -0.11753 0.49815 -0.11267 0.5125 -0.11163 0.51991 L -0.10989 0.53125 C -0.10851 0.55741 -0.11094 0.52338 -0.10712 0.55139 C -0.10677 0.55487 -0.10677 0.55834 -0.1066 0.56181 C -0.10729 0.57315 -0.10642 0.58473 -0.10885 0.59561 C -0.11007 0.60139 -0.11423 0.60533 -0.11719 0.60973 C -0.13177 0.63218 -0.12691 0.62593 -0.14305 0.63982 C -0.14462 0.6426 -0.14601 0.64537 -0.14757 0.64792 C -0.14913 0.65047 -0.15121 0.65232 -0.1526 0.65487 C -0.15364 0.65625 -0.15399 0.65857 -0.15486 0.65996 C -0.15885 0.66598 -0.16041 0.66621 -0.16562 0.66968 C -0.16684 0.67153 -0.1684 0.67315 -0.16944 0.675 C -0.17048 0.67662 -0.17101 0.67848 -0.1717 0.68033 C -0.17222 0.68125 -0.17291 0.68218 -0.17344 0.68334 C -0.17413 0.68287 -0.175 0.68311 -0.17569 0.68241 C -0.17847 0.67963 -0.1783 0.67616 -0.17969 0.672 C -0.18212 0.66412 -0.18246 0.66436 -0.18628 0.65764 L -0.18628 0.65764 C -0.19132 0.64445 -0.18871 0.64931 -0.19305 0.64213 C -0.1934 0.63635 -0.1934 0.63056 -0.19427 0.62477 C -0.19462 0.62269 -0.19722 0.61737 -0.19809 0.61505 C -0.19861 0.61412 -0.19861 0.61274 -0.1993 0.61204 C -0.20052 0.61019 -0.2026 0.6095 -0.20382 0.60764 C -0.20694 0.60186 -0.20382 0.60695 -0.20764 0.60232 C -0.20955 0.6 -0.21476 0.5926 -0.21562 0.59098 C -0.21701 0.58843 -0.21788 0.58519 -0.21944 0.58287 C -0.22153 0.57987 -0.22413 0.57801 -0.22621 0.57524 C -0.22691 0.57431 -0.2276 0.57292 -0.22847 0.57246 C -0.23177 0.57014 -0.23576 0.57084 -0.23906 0.57084 L -0.23906 0.57084 " pathEditMode="relative" ptsTypes="AAAAAAAAAAAAAAAAAAAAAAAAAAAAAAAAAAAAAAAAAAAAAAAAAAAAAAAAAAAAAA">
                                      <p:cBhvr>
                                        <p:cTn id="16" dur="1000" fill="hold"/>
                                        <p:tgtEl>
                                          <p:spTgt spid="277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58" grpId="0" animBg="1"/>
      <p:bldP spid="45" grpId="0" animBg="1"/>
      <p:bldP spid="5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3235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3236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pic>
        <p:nvPicPr>
          <p:cNvPr id="223237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685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8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1084263" y="3016250"/>
            <a:ext cx="3630612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Don’t panic.</a:t>
            </a:r>
            <a:br>
              <a:rPr lang="en-CA" altLang="en-US" sz="2800" i="0"/>
            </a:br>
            <a:r>
              <a:rPr lang="en-CA" altLang="en-US" sz="2800" i="0"/>
              <a:t>  Just draw the pictures</a:t>
            </a:r>
            <a:br>
              <a:rPr lang="en-CA" altLang="en-US" sz="2800" i="0"/>
            </a:br>
            <a:r>
              <a:rPr lang="en-CA" altLang="en-US" sz="2800" i="0"/>
              <a:t>  and move the pointers.</a:t>
            </a:r>
          </a:p>
        </p:txBody>
      </p:sp>
      <p:pic>
        <p:nvPicPr>
          <p:cNvPr id="22324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451475" y="2362200"/>
            <a:ext cx="3557588" cy="2690813"/>
            <a:chOff x="5451764" y="2362200"/>
            <a:chExt cx="3557587" cy="2691554"/>
          </a:xfrm>
        </p:grpSpPr>
        <p:pic>
          <p:nvPicPr>
            <p:cNvPr id="223287" name="Picture 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51764" y="2362200"/>
              <a:ext cx="3557587" cy="2691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8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251" y="2938149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9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6475" y="391090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9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0699" y="4824278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3242" name="Group 45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3285" name="Picture 7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3417888" y="1892300"/>
            <a:ext cx="1782762" cy="1079500"/>
            <a:chOff x="3417711" y="1889730"/>
            <a:chExt cx="1783681" cy="1079500"/>
          </a:xfrm>
        </p:grpSpPr>
        <p:sp>
          <p:nvSpPr>
            <p:cNvPr id="223274" name="AutoShape 44"/>
            <p:cNvSpPr>
              <a:spLocks noChangeArrowheads="1"/>
            </p:cNvSpPr>
            <p:nvPr/>
          </p:nvSpPr>
          <p:spPr bwMode="auto">
            <a:xfrm rot="5400000">
              <a:off x="4615605" y="210694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grpSp>
          <p:nvGrpSpPr>
            <p:cNvPr id="223275" name="Group 817"/>
            <p:cNvGrpSpPr>
              <a:grpSpLocks noChangeAspect="1"/>
            </p:cNvGrpSpPr>
            <p:nvPr/>
          </p:nvGrpSpPr>
          <p:grpSpPr bwMode="auto">
            <a:xfrm rot="2360341">
              <a:off x="3417711" y="1889730"/>
              <a:ext cx="1079500" cy="1079500"/>
              <a:chOff x="1224" y="1212"/>
              <a:chExt cx="3144" cy="3112"/>
            </a:xfrm>
          </p:grpSpPr>
          <p:sp>
            <p:nvSpPr>
              <p:cNvPr id="223276" name="Freeform 81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77" name="Freeform 81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3278" name="Group 82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223279" name="Freeform 82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0" name="Freeform 82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1" name="Freeform 82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2" name="Freeform 82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3" name="Freeform 82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4" name="Freeform 82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3244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326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326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326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326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26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326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3245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324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324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324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325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24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325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4259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4260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pic>
        <p:nvPicPr>
          <p:cNvPr id="224261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685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2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4263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1475" y="2362200"/>
            <a:ext cx="3557588" cy="269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4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413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2971800"/>
            <a:ext cx="518160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6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3013" y="2938463"/>
            <a:ext cx="325437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5713" y="3911600"/>
            <a:ext cx="3270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0" y="4824413"/>
            <a:ext cx="327025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4269" name="Group 21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4311" name="Picture 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31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4270" name="AutoShape 44"/>
          <p:cNvSpPr>
            <a:spLocks noChangeArrowheads="1"/>
          </p:cNvSpPr>
          <p:nvPr/>
        </p:nvSpPr>
        <p:spPr bwMode="auto">
          <a:xfrm rot="5400000">
            <a:off x="4614863" y="2106612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224271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4302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303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304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4305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6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7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8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9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10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4272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4288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289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4290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4295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6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7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8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9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00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01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4291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4292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3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4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4273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427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27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427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428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427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427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7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5283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5284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5285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528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105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8063" y="747713"/>
            <a:ext cx="1003300" cy="81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570288" y="700088"/>
            <a:ext cx="3170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Special Case: Empty</a:t>
            </a:r>
          </a:p>
        </p:txBody>
      </p:sp>
      <p:sp>
        <p:nvSpPr>
          <p:cNvPr id="225289" name="AutoShape 44"/>
          <p:cNvSpPr>
            <a:spLocks noChangeArrowheads="1"/>
          </p:cNvSpPr>
          <p:nvPr/>
        </p:nvSpPr>
        <p:spPr bwMode="auto">
          <a:xfrm rot="5400000">
            <a:off x="4614863" y="2106612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22529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2971800"/>
            <a:ext cx="518160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4202113"/>
            <a:ext cx="5181600" cy="703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7113588" y="2209800"/>
            <a:ext cx="1851025" cy="3170238"/>
            <a:chOff x="7114058" y="2209800"/>
            <a:chExt cx="1850084" cy="3170088"/>
          </a:xfrm>
        </p:grpSpPr>
        <p:pic>
          <p:nvPicPr>
            <p:cNvPr id="225336" name="Picture 4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4058" y="2209800"/>
              <a:ext cx="1850084" cy="3170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7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8550" y="28194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8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0899" y="396335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9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9128" y="501827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7239000" y="5718175"/>
            <a:ext cx="1600200" cy="847725"/>
            <a:chOff x="7239000" y="5718710"/>
            <a:chExt cx="1600200" cy="847725"/>
          </a:xfrm>
        </p:grpSpPr>
        <p:pic>
          <p:nvPicPr>
            <p:cNvPr id="225334" name="Picture 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9000" y="5718710"/>
              <a:ext cx="1600200" cy="847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5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1000" y="615632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294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5325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26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27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5328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29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0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1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2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3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5295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5311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12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5313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5318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9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0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1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2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3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4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5314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5315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6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7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5296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529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29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529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530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530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530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0" name="Text Box 42"/>
          <p:cNvSpPr txBox="1">
            <a:spLocks noChangeArrowheads="1"/>
          </p:cNvSpPr>
          <p:nvPr/>
        </p:nvSpPr>
        <p:spPr bwMode="auto">
          <a:xfrm>
            <a:off x="228600" y="2438400"/>
            <a:ext cx="8986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we fly in from Mars and 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r>
              <a:rPr lang="en-CA" altLang="en-US" sz="2800" i="0">
                <a:sym typeface="Symbol" pitchFamily="18" charset="2"/>
              </a:rPr>
              <a:t>is true:</a:t>
            </a:r>
            <a:r>
              <a:rPr lang="en-CA" altLang="en-US" sz="2800" i="0"/>
              <a:t>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26316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Pop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26317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26318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26319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26321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26328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26330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331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6332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26333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4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5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6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7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338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26329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26322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26323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26326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26327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26324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25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26320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Pop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Pop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304800" y="3786188"/>
            <a:ext cx="77073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the user correctly calls the Pop Operation: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No inputs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304800" y="4691063"/>
            <a:ext cx="7947025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Implementer must ensure: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top element is Popped off stack </a:t>
            </a:r>
            <a:br>
              <a:rPr lang="en-CA" altLang="en-US" sz="2800" i="0">
                <a:sym typeface="Symbol" pitchFamily="18" charset="2"/>
              </a:rPr>
            </a:br>
            <a:r>
              <a:rPr lang="en-CA" altLang="en-US" sz="2800" i="0">
                <a:sym typeface="Symbol" pitchFamily="18" charset="2"/>
              </a:rPr>
              <a:t>                                         and returned.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9390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3050" y="5997575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083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9675" y="5591175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653088" y="3024188"/>
            <a:ext cx="2924175" cy="809625"/>
            <a:chOff x="5652569" y="3024188"/>
            <a:chExt cx="2924175" cy="809625"/>
          </a:xfrm>
        </p:grpSpPr>
        <p:pic>
          <p:nvPicPr>
            <p:cNvPr id="226314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52569" y="3024188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6315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4891" y="342995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42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42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8" grpId="0"/>
      <p:bldP spid="61" grpId="0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7331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7332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0320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7333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733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3050" y="598805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733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9675" y="558165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1084263" y="3016250"/>
            <a:ext cx="3630612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Don’t panic.</a:t>
            </a:r>
            <a:br>
              <a:rPr lang="en-CA" altLang="en-US" sz="2800" i="0"/>
            </a:br>
            <a:r>
              <a:rPr lang="en-CA" altLang="en-US" sz="2800" i="0"/>
              <a:t>  Just draw the pictures</a:t>
            </a:r>
            <a:br>
              <a:rPr lang="en-CA" altLang="en-US" sz="2800" i="0"/>
            </a:br>
            <a:r>
              <a:rPr lang="en-CA" altLang="en-US" sz="2800" i="0"/>
              <a:t>  and move the pointers.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5686425" y="2044700"/>
            <a:ext cx="3076575" cy="2647950"/>
            <a:chOff x="5686425" y="2043984"/>
            <a:chExt cx="3076575" cy="2647950"/>
          </a:xfrm>
        </p:grpSpPr>
        <p:pic>
          <p:nvPicPr>
            <p:cNvPr id="227383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2043984"/>
              <a:ext cx="3076575" cy="264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384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7000" y="323697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385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5700" y="241465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7338" name="Group 1"/>
          <p:cNvGrpSpPr>
            <a:grpSpLocks/>
          </p:cNvGrpSpPr>
          <p:nvPr/>
        </p:nvGrpSpPr>
        <p:grpSpPr bwMode="auto">
          <a:xfrm>
            <a:off x="5686425" y="714375"/>
            <a:ext cx="2924175" cy="809625"/>
            <a:chOff x="5686425" y="714375"/>
            <a:chExt cx="2924175" cy="809625"/>
          </a:xfrm>
        </p:grpSpPr>
        <p:pic>
          <p:nvPicPr>
            <p:cNvPr id="227381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71437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382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8925" y="11143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3417888" y="1789113"/>
            <a:ext cx="2097087" cy="1179512"/>
            <a:chOff x="3417711" y="1788863"/>
            <a:chExt cx="2097263" cy="1180367"/>
          </a:xfrm>
        </p:grpSpPr>
        <p:sp>
          <p:nvSpPr>
            <p:cNvPr id="227370" name="AutoShape 44"/>
            <p:cNvSpPr>
              <a:spLocks noChangeArrowheads="1"/>
            </p:cNvSpPr>
            <p:nvPr/>
          </p:nvSpPr>
          <p:spPr bwMode="auto">
            <a:xfrm rot="5400000">
              <a:off x="4929187" y="1888875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grpSp>
          <p:nvGrpSpPr>
            <p:cNvPr id="227371" name="Group 817"/>
            <p:cNvGrpSpPr>
              <a:grpSpLocks noChangeAspect="1"/>
            </p:cNvGrpSpPr>
            <p:nvPr/>
          </p:nvGrpSpPr>
          <p:grpSpPr bwMode="auto">
            <a:xfrm rot="2360341">
              <a:off x="3417711" y="1889730"/>
              <a:ext cx="1079500" cy="1079500"/>
              <a:chOff x="1224" y="1212"/>
              <a:chExt cx="3144" cy="3112"/>
            </a:xfrm>
          </p:grpSpPr>
          <p:sp>
            <p:nvSpPr>
              <p:cNvPr id="227372" name="Freeform 81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373" name="Freeform 81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7374" name="Group 82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227375" name="Freeform 82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6" name="Freeform 82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7" name="Freeform 82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8" name="Freeform 82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79" name="Freeform 82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80" name="Freeform 82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7340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735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735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735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736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735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736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6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7341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7342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7343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7344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7349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0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1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2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3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4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55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7345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7346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47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48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8355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8356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0320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8357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228358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22835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3050" y="598805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836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9675" y="558165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310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641600"/>
            <a:ext cx="5362575" cy="143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8362" name="Group 1"/>
          <p:cNvGrpSpPr>
            <a:grpSpLocks/>
          </p:cNvGrpSpPr>
          <p:nvPr/>
        </p:nvGrpSpPr>
        <p:grpSpPr bwMode="auto">
          <a:xfrm>
            <a:off x="5686425" y="2044700"/>
            <a:ext cx="3076575" cy="2647950"/>
            <a:chOff x="5686425" y="2043984"/>
            <a:chExt cx="3076575" cy="2647950"/>
          </a:xfrm>
        </p:grpSpPr>
        <p:pic>
          <p:nvPicPr>
            <p:cNvPr id="228406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2043984"/>
              <a:ext cx="3076575" cy="264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407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7000" y="323697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408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5700" y="241465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363" name="Group 2"/>
          <p:cNvGrpSpPr>
            <a:grpSpLocks/>
          </p:cNvGrpSpPr>
          <p:nvPr/>
        </p:nvGrpSpPr>
        <p:grpSpPr bwMode="auto">
          <a:xfrm>
            <a:off x="5686425" y="714375"/>
            <a:ext cx="2924175" cy="809625"/>
            <a:chOff x="5686425" y="714375"/>
            <a:chExt cx="2924175" cy="809625"/>
          </a:xfrm>
        </p:grpSpPr>
        <p:pic>
          <p:nvPicPr>
            <p:cNvPr id="228404" name="Picture 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71437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405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8925" y="11143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364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8395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396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8397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8398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399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0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1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2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403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8365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8381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8382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8383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8388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89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0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1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2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3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94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8384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8385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86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87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8366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836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836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836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837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8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837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837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7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3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3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9379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9380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0320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9381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Pop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4113213" y="700088"/>
            <a:ext cx="27447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Special Case: Empty</a:t>
            </a:r>
          </a:p>
        </p:txBody>
      </p:sp>
      <p:pic>
        <p:nvPicPr>
          <p:cNvPr id="94515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0913" y="5700713"/>
            <a:ext cx="1400175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938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641600"/>
            <a:ext cx="5362575" cy="143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4267200"/>
            <a:ext cx="511968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6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7219950" y="2085975"/>
            <a:ext cx="1647825" cy="2638425"/>
            <a:chOff x="7220692" y="2143351"/>
            <a:chExt cx="1647825" cy="2638425"/>
          </a:xfrm>
        </p:grpSpPr>
        <p:pic>
          <p:nvPicPr>
            <p:cNvPr id="229431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20692" y="2143351"/>
              <a:ext cx="1647825" cy="2638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432" name="Picture 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7066" y="337255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433" name="Picture 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3891" y="253835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7219950" y="819150"/>
            <a:ext cx="1562100" cy="809625"/>
            <a:chOff x="7220692" y="818803"/>
            <a:chExt cx="1562100" cy="809625"/>
          </a:xfrm>
        </p:grpSpPr>
        <p:pic>
          <p:nvPicPr>
            <p:cNvPr id="229429" name="Picture 2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20692" y="818803"/>
              <a:ext cx="1562100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430" name="Picture 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5091" y="12380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9389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9420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21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9422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9423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4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5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6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7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428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9390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940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940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940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941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940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941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1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9391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9392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9393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9394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9399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0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1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2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3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4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05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9395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9396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397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398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45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45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30403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30404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65271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Add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30405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Add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230406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173196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64135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457200" y="2895600"/>
            <a:ext cx="386238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about adding a new </a:t>
            </a:r>
            <a:br>
              <a:rPr lang="en-CA" altLang="en-US" sz="2800" i="0"/>
            </a:br>
            <a:r>
              <a:rPr lang="en-CA" altLang="en-US" sz="2800" i="0"/>
              <a:t>element to the rear?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686425" y="5414963"/>
            <a:ext cx="2924175" cy="809625"/>
            <a:chOff x="5686425" y="5415025"/>
            <a:chExt cx="2924175" cy="809625"/>
          </a:xfrm>
        </p:grpSpPr>
        <p:pic>
          <p:nvPicPr>
            <p:cNvPr id="230452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45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454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Text Box 42"/>
          <p:cNvSpPr txBox="1">
            <a:spLocks noChangeArrowheads="1"/>
          </p:cNvSpPr>
          <p:nvPr/>
        </p:nvSpPr>
        <p:spPr bwMode="auto">
          <a:xfrm>
            <a:off x="5373688" y="3048000"/>
            <a:ext cx="28860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Not hard.</a:t>
            </a:r>
            <a:br>
              <a:rPr lang="en-CA" altLang="en-US" sz="2800" i="0"/>
            </a:br>
            <a:r>
              <a:rPr lang="en-CA" altLang="en-US" sz="2800" i="0"/>
              <a:t>Left as homework.</a:t>
            </a:r>
          </a:p>
        </p:txBody>
      </p:sp>
      <p:grpSp>
        <p:nvGrpSpPr>
          <p:cNvPr id="230412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30443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44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0445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30446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7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8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49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50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451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30413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30429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0430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0431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0436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7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8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9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40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41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42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0432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0433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4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35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30414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30415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0416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0417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0422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3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4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5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6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7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8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0418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0419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0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21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1" grpId="0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31427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31428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9686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Remove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31429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Remove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231430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6348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525780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457200" y="2895600"/>
            <a:ext cx="37528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about removing an </a:t>
            </a:r>
            <a:br>
              <a:rPr lang="en-CA" altLang="en-US" sz="2800" i="0"/>
            </a:br>
            <a:r>
              <a:rPr lang="en-CA" altLang="en-US" sz="2800" i="0"/>
              <a:t>element from the rear?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1502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50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504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Text Box 42"/>
          <p:cNvSpPr txBox="1">
            <a:spLocks noChangeArrowheads="1"/>
          </p:cNvSpPr>
          <p:nvPr/>
        </p:nvSpPr>
        <p:spPr bwMode="auto">
          <a:xfrm>
            <a:off x="5645150" y="1914525"/>
            <a:ext cx="23447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0000"/>
                </a:solidFill>
              </a:rPr>
              <a:t>Is it so easy???</a:t>
            </a:r>
          </a:p>
        </p:txBody>
      </p:sp>
      <p:sp>
        <p:nvSpPr>
          <p:cNvPr id="22" name="Text Box 42"/>
          <p:cNvSpPr txBox="1">
            <a:spLocks noChangeArrowheads="1"/>
          </p:cNvSpPr>
          <p:nvPr/>
        </p:nvSpPr>
        <p:spPr bwMode="auto">
          <a:xfrm>
            <a:off x="5449888" y="2514600"/>
            <a:ext cx="28384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/>
              <a:t>last</a:t>
            </a:r>
            <a:r>
              <a:rPr lang="en-CA" altLang="en-US" sz="2400" i="0"/>
              <a:t> must point at the </a:t>
            </a:r>
            <a:br>
              <a:rPr lang="en-CA" altLang="en-US" sz="2400" i="0"/>
            </a:br>
            <a:r>
              <a:rPr lang="en-CA" altLang="en-US" sz="2400" i="0"/>
              <a:t>second last element.</a:t>
            </a:r>
          </a:p>
        </p:txBody>
      </p:sp>
      <p:sp>
        <p:nvSpPr>
          <p:cNvPr id="23" name="Text Box 42"/>
          <p:cNvSpPr txBox="1">
            <a:spLocks noChangeArrowheads="1"/>
          </p:cNvSpPr>
          <p:nvPr/>
        </p:nvSpPr>
        <p:spPr bwMode="auto">
          <a:xfrm>
            <a:off x="5715000" y="3348038"/>
            <a:ext cx="2560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How do we find it?</a:t>
            </a:r>
          </a:p>
        </p:txBody>
      </p:sp>
      <p:sp>
        <p:nvSpPr>
          <p:cNvPr id="24" name="Text Box 42"/>
          <p:cNvSpPr txBox="1">
            <a:spLocks noChangeArrowheads="1"/>
          </p:cNvSpPr>
          <p:nvPr/>
        </p:nvSpPr>
        <p:spPr bwMode="auto">
          <a:xfrm>
            <a:off x="4787900" y="3805238"/>
            <a:ext cx="43735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You have to walk there from </a:t>
            </a:r>
            <a:r>
              <a:rPr lang="en-CA" altLang="en-US" sz="2400"/>
              <a:t>first</a:t>
            </a:r>
            <a:r>
              <a:rPr lang="en-CA" altLang="en-US" sz="2400" i="0"/>
              <a:t>!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775450" y="838200"/>
            <a:ext cx="939800" cy="5257800"/>
            <a:chOff x="6774875" y="838200"/>
            <a:chExt cx="940125" cy="5257800"/>
          </a:xfrm>
        </p:grpSpPr>
        <p:sp>
          <p:nvSpPr>
            <p:cNvPr id="231500" name="Oval 2"/>
            <p:cNvSpPr>
              <a:spLocks noChangeArrowheads="1"/>
            </p:cNvSpPr>
            <p:nvPr/>
          </p:nvSpPr>
          <p:spPr bwMode="auto">
            <a:xfrm>
              <a:off x="6774875" y="5334000"/>
              <a:ext cx="921325" cy="762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231501" name="Oval 24"/>
            <p:cNvSpPr>
              <a:spLocks noChangeArrowheads="1"/>
            </p:cNvSpPr>
            <p:nvPr/>
          </p:nvSpPr>
          <p:spPr bwMode="auto">
            <a:xfrm>
              <a:off x="6793675" y="838200"/>
              <a:ext cx="921325" cy="762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231440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31491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92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93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31494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5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6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7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8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9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31441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3147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7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147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148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9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148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148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31442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31463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64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1465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1470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1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2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3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4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5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6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1466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1467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68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69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72" name="Group 71"/>
          <p:cNvGrpSpPr>
            <a:grpSpLocks/>
          </p:cNvGrpSpPr>
          <p:nvPr/>
        </p:nvGrpSpPr>
        <p:grpSpPr bwMode="auto">
          <a:xfrm>
            <a:off x="5395913" y="4183063"/>
            <a:ext cx="3717925" cy="1371600"/>
            <a:chOff x="1716598" y="5386625"/>
            <a:chExt cx="3718316" cy="1371600"/>
          </a:xfrm>
        </p:grpSpPr>
        <p:sp>
          <p:nvSpPr>
            <p:cNvPr id="231444" name="Text Box 42"/>
            <p:cNvSpPr txBox="1">
              <a:spLocks noChangeArrowheads="1"/>
            </p:cNvSpPr>
            <p:nvPr/>
          </p:nvSpPr>
          <p:spPr bwMode="auto">
            <a:xfrm>
              <a:off x="1716598" y="5549205"/>
              <a:ext cx="270779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time </a:t>
              </a:r>
              <a:r>
                <a:rPr lang="en-CA" altLang="en-US" sz="2400" i="0">
                  <a:sym typeface="Symbol" pitchFamily="18" charset="2"/>
                </a:rPr>
                <a:t> # of elements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>
                  <a:sym typeface="Symbol" pitchFamily="18" charset="2"/>
                </a:rPr>
                <a:t>instead of constant </a:t>
              </a:r>
              <a:endParaRPr lang="en-CA" altLang="en-US" sz="2400" i="0"/>
            </a:p>
          </p:txBody>
        </p:sp>
        <p:grpSp>
          <p:nvGrpSpPr>
            <p:cNvPr id="231445" name="Group 9"/>
            <p:cNvGrpSpPr>
              <a:grpSpLocks/>
            </p:cNvGrpSpPr>
            <p:nvPr/>
          </p:nvGrpSpPr>
          <p:grpSpPr bwMode="auto">
            <a:xfrm>
              <a:off x="4444314" y="5386625"/>
              <a:ext cx="990600" cy="1371600"/>
              <a:chOff x="2065" y="1551"/>
              <a:chExt cx="1628" cy="1988"/>
            </a:xfrm>
          </p:grpSpPr>
          <p:sp>
            <p:nvSpPr>
              <p:cNvPr id="231446" name="Freeform 10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7" name="Freeform 11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8" name="Freeform 12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9" name="Freeform 13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0" name="Freeform 14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1" name="Freeform 15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2" name="Freeform 16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3" name="Freeform 17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4" name="Freeform 18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5" name="Freeform 19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6" name="Freeform 20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7" name="Freeform 21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8" name="Freeform 22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9" name="Freeform 23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0" name="Freeform 24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1" name="Freeform 25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2" name="Freeform 26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1" grpId="0"/>
      <p:bldP spid="22" grpId="0"/>
      <p:bldP spid="23" grpId="0"/>
      <p:bldP spid="24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32451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2479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8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81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0243858"/>
              </p:ext>
            </p:extLst>
          </p:nvPr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First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Rear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Add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Remove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/>
                        <a:t>Time</a:t>
                      </a:r>
                      <a:r>
                        <a:rPr lang="en-US" sz="1800" baseline="0" dirty="0">
                          <a:sym typeface="Symbol"/>
                        </a:rPr>
                        <a:t></a:t>
                      </a:r>
                      <a:r>
                        <a:rPr lang="en-US" sz="1800" baseline="0" dirty="0"/>
                        <a:t> n</a:t>
                      </a:r>
                      <a:endParaRPr lang="en-US" sz="1800" dirty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32470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1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2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3" name="Picture 8" descr="200545821-0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87325" y="1828800"/>
            <a:ext cx="3903663" cy="2052638"/>
            <a:chOff x="187325" y="1828800"/>
            <a:chExt cx="3903170" cy="2053163"/>
          </a:xfrm>
        </p:grpSpPr>
        <p:pic>
          <p:nvPicPr>
            <p:cNvPr id="232477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2478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3886200" y="4495800"/>
            <a:ext cx="1676400" cy="2286000"/>
          </a:xfrm>
          <a:prstGeom prst="rect">
            <a:avLst/>
          </a:prstGeom>
          <a:noFill/>
          <a:ln w="381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5" name="Text Box 42"/>
          <p:cNvSpPr txBox="1">
            <a:spLocks noChangeArrowheads="1"/>
          </p:cNvSpPr>
          <p:nvPr/>
        </p:nvSpPr>
        <p:spPr bwMode="auto">
          <a:xfrm>
            <a:off x="152400" y="3505200"/>
            <a:ext cx="43862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Actually, for a Stack </a:t>
            </a:r>
            <a:br>
              <a:rPr lang="en-CA" altLang="en-US" sz="2800" i="0"/>
            </a:br>
            <a:r>
              <a:rPr lang="en-CA" altLang="en-US" sz="2800" i="0"/>
              <a:t>the last pointer is not needed.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DEBD9D-E90A-76E9-1BEE-394507337B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8" name="Freeform 2" descr="Green marble">
            <a:extLst>
              <a:ext uri="{FF2B5EF4-FFF2-40B4-BE49-F238E27FC236}">
                <a16:creationId xmlns:a16="http://schemas.microsoft.com/office/drawing/2014/main" id="{F8B31851-83E6-F73C-9319-36BAB076446F}"/>
              </a:ext>
            </a:extLst>
          </p:cNvPr>
          <p:cNvSpPr>
            <a:spLocks/>
          </p:cNvSpPr>
          <p:nvPr/>
        </p:nvSpPr>
        <p:spPr bwMode="auto">
          <a:xfrm flipV="1">
            <a:off x="194376" y="1962664"/>
            <a:ext cx="8567075" cy="3179249"/>
          </a:xfrm>
          <a:custGeom>
            <a:avLst/>
            <a:gdLst>
              <a:gd name="T0" fmla="*/ 2147483647 w 9918"/>
              <a:gd name="T1" fmla="*/ 2147483647 h 12392"/>
              <a:gd name="T2" fmla="*/ 2147483647 w 9918"/>
              <a:gd name="T3" fmla="*/ 2147483647 h 12392"/>
              <a:gd name="T4" fmla="*/ 2147483647 w 9918"/>
              <a:gd name="T5" fmla="*/ 2147483647 h 12392"/>
              <a:gd name="T6" fmla="*/ 2147483647 w 9918"/>
              <a:gd name="T7" fmla="*/ 2147483647 h 12392"/>
              <a:gd name="T8" fmla="*/ 2147483647 w 9918"/>
              <a:gd name="T9" fmla="*/ 2147483647 h 12392"/>
              <a:gd name="T10" fmla="*/ 2147483647 w 9918"/>
              <a:gd name="T11" fmla="*/ 2147483647 h 12392"/>
              <a:gd name="T12" fmla="*/ 2147483647 w 9918"/>
              <a:gd name="T13" fmla="*/ 2147483647 h 12392"/>
              <a:gd name="T14" fmla="*/ 2147483647 w 9918"/>
              <a:gd name="T15" fmla="*/ 2147483647 h 12392"/>
              <a:gd name="T16" fmla="*/ 2147483647 w 9918"/>
              <a:gd name="T17" fmla="*/ 2147483647 h 123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918" h="12392">
                <a:moveTo>
                  <a:pt x="6164" y="6032"/>
                </a:moveTo>
                <a:cubicBezTo>
                  <a:pt x="7257" y="4980"/>
                  <a:pt x="8651" y="1374"/>
                  <a:pt x="9212" y="539"/>
                </a:cubicBezTo>
                <a:cubicBezTo>
                  <a:pt x="9773" y="-296"/>
                  <a:pt x="10306" y="-182"/>
                  <a:pt x="9528" y="1019"/>
                </a:cubicBezTo>
                <a:cubicBezTo>
                  <a:pt x="8859" y="1957"/>
                  <a:pt x="7409" y="6042"/>
                  <a:pt x="6315" y="7189"/>
                </a:cubicBezTo>
                <a:cubicBezTo>
                  <a:pt x="5221" y="8336"/>
                  <a:pt x="3854" y="7097"/>
                  <a:pt x="2966" y="7899"/>
                </a:cubicBezTo>
                <a:cubicBezTo>
                  <a:pt x="2078" y="8703"/>
                  <a:pt x="673" y="11778"/>
                  <a:pt x="227" y="12257"/>
                </a:cubicBezTo>
                <a:cubicBezTo>
                  <a:pt x="-219" y="12736"/>
                  <a:pt x="99" y="11872"/>
                  <a:pt x="293" y="10774"/>
                </a:cubicBezTo>
                <a:cubicBezTo>
                  <a:pt x="756" y="10021"/>
                  <a:pt x="1840" y="7658"/>
                  <a:pt x="2655" y="6851"/>
                </a:cubicBezTo>
                <a:cubicBezTo>
                  <a:pt x="3469" y="6044"/>
                  <a:pt x="5071" y="7084"/>
                  <a:pt x="6164" y="6032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</a:p>
        </p:txBody>
      </p:sp>
      <p:sp>
        <p:nvSpPr>
          <p:cNvPr id="6" name="Line 17">
            <a:extLst>
              <a:ext uri="{FF2B5EF4-FFF2-40B4-BE49-F238E27FC236}">
                <a16:creationId xmlns:a16="http://schemas.microsoft.com/office/drawing/2014/main" id="{A46B8C03-4AFF-9C1A-019E-D85AB996E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0529" y="3459764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Line 17">
            <a:extLst>
              <a:ext uri="{FF2B5EF4-FFF2-40B4-BE49-F238E27FC236}">
                <a16:creationId xmlns:a16="http://schemas.microsoft.com/office/drawing/2014/main" id="{DB7ADBAB-0E27-CA70-B986-E62CACCD46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6172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" name="Group 29">
            <a:extLst>
              <a:ext uri="{FF2B5EF4-FFF2-40B4-BE49-F238E27FC236}">
                <a16:creationId xmlns:a16="http://schemas.microsoft.com/office/drawing/2014/main" id="{B3292EBC-C85C-D570-14CC-768EB872F5B9}"/>
              </a:ext>
            </a:extLst>
          </p:cNvPr>
          <p:cNvGrpSpPr>
            <a:grpSpLocks/>
          </p:cNvGrpSpPr>
          <p:nvPr/>
        </p:nvGrpSpPr>
        <p:grpSpPr bwMode="auto">
          <a:xfrm>
            <a:off x="1871123" y="1100138"/>
            <a:ext cx="931353" cy="99387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A9FD0A9B-DB2E-FE10-8081-50E16125F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34EC5ADE-EB43-E75F-B6C3-BD4BD3D84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2940DDE6-5950-2458-C49D-5CFF6F1D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D02B28EA-CAAF-FF47-190B-EBCAC6F62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9C9110E0-A336-968F-CF24-B03757DF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C6B585DA-34CC-9C34-1657-E48B7428F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62960721-2A81-C6AF-05AC-F3D849EE4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7BA7E9E2-6E0B-79FD-1DB0-C959B2B7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F4543838-5FCE-040A-82F2-386A7F3F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BFB926FB-2AAB-38B0-7BF1-F5735DE75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9A3FC1F6-CB59-55A6-36F4-D0602ABDE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421B2F08-4937-CAE1-7B64-949EF1F17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A93703A4-C0F3-04F8-A53D-C90D9776F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AACA0986-69F4-5620-B280-5893D189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7FCA8DF7-3647-9267-B2A4-AD4A47609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74CA504E-8EAA-4299-AB3C-D63A44FDC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35CA803A-193F-D666-68A7-477C678A5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5" name="AutoShape 35">
            <a:extLst>
              <a:ext uri="{FF2B5EF4-FFF2-40B4-BE49-F238E27FC236}">
                <a16:creationId xmlns:a16="http://schemas.microsoft.com/office/drawing/2014/main" id="{0ADE46AC-022C-68E1-F7C0-9398A7397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5383" y="891565"/>
            <a:ext cx="3250617" cy="902981"/>
          </a:xfrm>
          <a:prstGeom prst="wedgeRoundRectCallout">
            <a:avLst>
              <a:gd name="adj1" fmla="val -58188"/>
              <a:gd name="adj2" fmla="val 84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defines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“on the right path”?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722DFC8-03E4-FE60-B701-BEF5DB62145F}"/>
              </a:ext>
            </a:extLst>
          </p:cNvPr>
          <p:cNvGrpSpPr>
            <a:grpSpLocks/>
          </p:cNvGrpSpPr>
          <p:nvPr/>
        </p:nvGrpSpPr>
        <p:grpSpPr bwMode="auto">
          <a:xfrm>
            <a:off x="11112" y="1132837"/>
            <a:ext cx="9285288" cy="4517256"/>
            <a:chOff x="0" y="2527609"/>
            <a:chExt cx="9285977" cy="4516374"/>
          </a:xfrm>
        </p:grpSpPr>
        <p:pic>
          <p:nvPicPr>
            <p:cNvPr id="47" name="Picture 2">
              <a:extLst>
                <a:ext uri="{FF2B5EF4-FFF2-40B4-BE49-F238E27FC236}">
                  <a16:creationId xmlns:a16="http://schemas.microsoft.com/office/drawing/2014/main" id="{6A78B704-D97E-C3EF-C03E-EFD4807013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0452" y="6118470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0">
              <a:extLst>
                <a:ext uri="{FF2B5EF4-FFF2-40B4-BE49-F238E27FC236}">
                  <a16:creationId xmlns:a16="http://schemas.microsoft.com/office/drawing/2014/main" id="{BB656678-CB87-D098-5BF0-4B4C413BF5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AutoShape 35">
            <a:extLst>
              <a:ext uri="{FF2B5EF4-FFF2-40B4-BE49-F238E27FC236}">
                <a16:creationId xmlns:a16="http://schemas.microsoft.com/office/drawing/2014/main" id="{8E61A51E-DAF9-A063-1D3E-87EB8E4E1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391" y="1930832"/>
            <a:ext cx="5390197" cy="1395033"/>
          </a:xfrm>
          <a:prstGeom prst="wedgeRoundRectCallout">
            <a:avLst>
              <a:gd name="adj1" fmla="val -58219"/>
              <a:gd name="adj2" fmla="val 53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Assertions and Loop Invariants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tate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what must be true at different point during the computation.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751" name="Group 3">
            <a:extLst>
              <a:ext uri="{FF2B5EF4-FFF2-40B4-BE49-F238E27FC236}">
                <a16:creationId xmlns:a16="http://schemas.microsoft.com/office/drawing/2014/main" id="{E97FFBBA-A22D-BA64-931E-5D59B4A35124}"/>
              </a:ext>
            </a:extLst>
          </p:cNvPr>
          <p:cNvGrpSpPr>
            <a:grpSpLocks/>
          </p:cNvGrpSpPr>
          <p:nvPr/>
        </p:nvGrpSpPr>
        <p:grpSpPr bwMode="auto">
          <a:xfrm>
            <a:off x="1856090" y="2428886"/>
            <a:ext cx="1181100" cy="1447800"/>
            <a:chOff x="2400" y="2064"/>
            <a:chExt cx="744" cy="912"/>
          </a:xfrm>
        </p:grpSpPr>
        <p:sp>
          <p:nvSpPr>
            <p:cNvPr id="27752" name="Freeform 4">
              <a:extLst>
                <a:ext uri="{FF2B5EF4-FFF2-40B4-BE49-F238E27FC236}">
                  <a16:creationId xmlns:a16="http://schemas.microsoft.com/office/drawing/2014/main" id="{654EF5A7-ABD9-EDB1-F730-78684493C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3" name="Freeform 5">
              <a:extLst>
                <a:ext uri="{FF2B5EF4-FFF2-40B4-BE49-F238E27FC236}">
                  <a16:creationId xmlns:a16="http://schemas.microsoft.com/office/drawing/2014/main" id="{69A90E0E-0679-C94B-4EB4-3CCB0D6F8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4" name="Freeform 6">
              <a:extLst>
                <a:ext uri="{FF2B5EF4-FFF2-40B4-BE49-F238E27FC236}">
                  <a16:creationId xmlns:a16="http://schemas.microsoft.com/office/drawing/2014/main" id="{62237665-728E-0DE1-5FFA-56ED2BB7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5" name="Freeform 7">
              <a:extLst>
                <a:ext uri="{FF2B5EF4-FFF2-40B4-BE49-F238E27FC236}">
                  <a16:creationId xmlns:a16="http://schemas.microsoft.com/office/drawing/2014/main" id="{773A3A88-8ED3-9FF1-DC02-35BF37342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6" name="Freeform 8">
              <a:extLst>
                <a:ext uri="{FF2B5EF4-FFF2-40B4-BE49-F238E27FC236}">
                  <a16:creationId xmlns:a16="http://schemas.microsoft.com/office/drawing/2014/main" id="{9DE10A7D-31AC-4B36-7336-4726DBD20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7" name="Freeform 9">
              <a:extLst>
                <a:ext uri="{FF2B5EF4-FFF2-40B4-BE49-F238E27FC236}">
                  <a16:creationId xmlns:a16="http://schemas.microsoft.com/office/drawing/2014/main" id="{6E3D3D65-F8A3-80F9-7AF0-766C68E08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9" name="Freeform 2" descr="Green marble">
            <a:extLst>
              <a:ext uri="{FF2B5EF4-FFF2-40B4-BE49-F238E27FC236}">
                <a16:creationId xmlns:a16="http://schemas.microsoft.com/office/drawing/2014/main" id="{6612E317-1A9B-1C55-3F59-404B572DA4C3}"/>
              </a:ext>
            </a:extLst>
          </p:cNvPr>
          <p:cNvSpPr>
            <a:spLocks/>
          </p:cNvSpPr>
          <p:nvPr/>
        </p:nvSpPr>
        <p:spPr bwMode="auto">
          <a:xfrm flipV="1">
            <a:off x="262704" y="2219272"/>
            <a:ext cx="8653597" cy="4395153"/>
          </a:xfrm>
          <a:custGeom>
            <a:avLst/>
            <a:gdLst>
              <a:gd name="T0" fmla="*/ 2147483647 w 9918"/>
              <a:gd name="T1" fmla="*/ 2147483647 h 12392"/>
              <a:gd name="T2" fmla="*/ 2147483647 w 9918"/>
              <a:gd name="T3" fmla="*/ 2147483647 h 12392"/>
              <a:gd name="T4" fmla="*/ 2147483647 w 9918"/>
              <a:gd name="T5" fmla="*/ 2147483647 h 12392"/>
              <a:gd name="T6" fmla="*/ 2147483647 w 9918"/>
              <a:gd name="T7" fmla="*/ 2147483647 h 12392"/>
              <a:gd name="T8" fmla="*/ 2147483647 w 9918"/>
              <a:gd name="T9" fmla="*/ 2147483647 h 12392"/>
              <a:gd name="T10" fmla="*/ 2147483647 w 9918"/>
              <a:gd name="T11" fmla="*/ 2147483647 h 12392"/>
              <a:gd name="T12" fmla="*/ 2147483647 w 9918"/>
              <a:gd name="T13" fmla="*/ 2147483647 h 12392"/>
              <a:gd name="T14" fmla="*/ 2147483647 w 9918"/>
              <a:gd name="T15" fmla="*/ 2147483647 h 12392"/>
              <a:gd name="T16" fmla="*/ 2147483647 w 9918"/>
              <a:gd name="T17" fmla="*/ 2147483647 h 123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connsiteX0" fmla="*/ 6215 w 10000"/>
              <a:gd name="connsiteY0" fmla="*/ 4868 h 10000"/>
              <a:gd name="connsiteX1" fmla="*/ 9288 w 10000"/>
              <a:gd name="connsiteY1" fmla="*/ 435 h 10000"/>
              <a:gd name="connsiteX2" fmla="*/ 9607 w 10000"/>
              <a:gd name="connsiteY2" fmla="*/ 822 h 10000"/>
              <a:gd name="connsiteX3" fmla="*/ 6367 w 10000"/>
              <a:gd name="connsiteY3" fmla="*/ 5801 h 10000"/>
              <a:gd name="connsiteX4" fmla="*/ 2991 w 10000"/>
              <a:gd name="connsiteY4" fmla="*/ 6374 h 10000"/>
              <a:gd name="connsiteX5" fmla="*/ 229 w 10000"/>
              <a:gd name="connsiteY5" fmla="*/ 9891 h 10000"/>
              <a:gd name="connsiteX6" fmla="*/ 295 w 10000"/>
              <a:gd name="connsiteY6" fmla="*/ 8694 h 10000"/>
              <a:gd name="connsiteX7" fmla="*/ 1963 w 10000"/>
              <a:gd name="connsiteY7" fmla="*/ 859 h 10000"/>
              <a:gd name="connsiteX8" fmla="*/ 6215 w 10000"/>
              <a:gd name="connsiteY8" fmla="*/ 4868 h 10000"/>
              <a:gd name="connsiteX0" fmla="*/ 6157 w 9942"/>
              <a:gd name="connsiteY0" fmla="*/ 4868 h 10312"/>
              <a:gd name="connsiteX1" fmla="*/ 9230 w 9942"/>
              <a:gd name="connsiteY1" fmla="*/ 435 h 10312"/>
              <a:gd name="connsiteX2" fmla="*/ 9549 w 9942"/>
              <a:gd name="connsiteY2" fmla="*/ 822 h 10312"/>
              <a:gd name="connsiteX3" fmla="*/ 6309 w 9942"/>
              <a:gd name="connsiteY3" fmla="*/ 5801 h 10312"/>
              <a:gd name="connsiteX4" fmla="*/ 2147 w 9942"/>
              <a:gd name="connsiteY4" fmla="*/ 1817 h 10312"/>
              <a:gd name="connsiteX5" fmla="*/ 171 w 9942"/>
              <a:gd name="connsiteY5" fmla="*/ 9891 h 10312"/>
              <a:gd name="connsiteX6" fmla="*/ 237 w 9942"/>
              <a:gd name="connsiteY6" fmla="*/ 8694 h 10312"/>
              <a:gd name="connsiteX7" fmla="*/ 1905 w 9942"/>
              <a:gd name="connsiteY7" fmla="*/ 859 h 10312"/>
              <a:gd name="connsiteX8" fmla="*/ 6157 w 9942"/>
              <a:gd name="connsiteY8" fmla="*/ 4868 h 10312"/>
              <a:gd name="connsiteX0" fmla="*/ 6193 w 10000"/>
              <a:gd name="connsiteY0" fmla="*/ 4721 h 10000"/>
              <a:gd name="connsiteX1" fmla="*/ 9284 w 10000"/>
              <a:gd name="connsiteY1" fmla="*/ 422 h 10000"/>
              <a:gd name="connsiteX2" fmla="*/ 9605 w 10000"/>
              <a:gd name="connsiteY2" fmla="*/ 797 h 10000"/>
              <a:gd name="connsiteX3" fmla="*/ 7299 w 10000"/>
              <a:gd name="connsiteY3" fmla="*/ 9527 h 10000"/>
              <a:gd name="connsiteX4" fmla="*/ 2160 w 10000"/>
              <a:gd name="connsiteY4" fmla="*/ 1762 h 10000"/>
              <a:gd name="connsiteX5" fmla="*/ 172 w 10000"/>
              <a:gd name="connsiteY5" fmla="*/ 9592 h 10000"/>
              <a:gd name="connsiteX6" fmla="*/ 238 w 10000"/>
              <a:gd name="connsiteY6" fmla="*/ 8431 h 10000"/>
              <a:gd name="connsiteX7" fmla="*/ 1916 w 10000"/>
              <a:gd name="connsiteY7" fmla="*/ 833 h 10000"/>
              <a:gd name="connsiteX8" fmla="*/ 6193 w 10000"/>
              <a:gd name="connsiteY8" fmla="*/ 4721 h 10000"/>
              <a:gd name="connsiteX0" fmla="*/ 7164 w 9962"/>
              <a:gd name="connsiteY0" fmla="*/ 8432 h 10248"/>
              <a:gd name="connsiteX1" fmla="*/ 9284 w 9962"/>
              <a:gd name="connsiteY1" fmla="*/ 670 h 10248"/>
              <a:gd name="connsiteX2" fmla="*/ 9605 w 9962"/>
              <a:gd name="connsiteY2" fmla="*/ 1045 h 10248"/>
              <a:gd name="connsiteX3" fmla="*/ 7299 w 9962"/>
              <a:gd name="connsiteY3" fmla="*/ 9775 h 10248"/>
              <a:gd name="connsiteX4" fmla="*/ 2160 w 9962"/>
              <a:gd name="connsiteY4" fmla="*/ 2010 h 10248"/>
              <a:gd name="connsiteX5" fmla="*/ 172 w 9962"/>
              <a:gd name="connsiteY5" fmla="*/ 9840 h 10248"/>
              <a:gd name="connsiteX6" fmla="*/ 238 w 9962"/>
              <a:gd name="connsiteY6" fmla="*/ 8679 h 10248"/>
              <a:gd name="connsiteX7" fmla="*/ 1916 w 9962"/>
              <a:gd name="connsiteY7" fmla="*/ 1081 h 10248"/>
              <a:gd name="connsiteX8" fmla="*/ 7164 w 9962"/>
              <a:gd name="connsiteY8" fmla="*/ 8432 h 10248"/>
              <a:gd name="connsiteX0" fmla="*/ 6392 w 10031"/>
              <a:gd name="connsiteY0" fmla="*/ 3595 h 9694"/>
              <a:gd name="connsiteX1" fmla="*/ 9319 w 10031"/>
              <a:gd name="connsiteY1" fmla="*/ 348 h 9694"/>
              <a:gd name="connsiteX2" fmla="*/ 9642 w 10031"/>
              <a:gd name="connsiteY2" fmla="*/ 714 h 9694"/>
              <a:gd name="connsiteX3" fmla="*/ 7327 w 10031"/>
              <a:gd name="connsiteY3" fmla="*/ 9232 h 9694"/>
              <a:gd name="connsiteX4" fmla="*/ 2168 w 10031"/>
              <a:gd name="connsiteY4" fmla="*/ 1655 h 9694"/>
              <a:gd name="connsiteX5" fmla="*/ 173 w 10031"/>
              <a:gd name="connsiteY5" fmla="*/ 9296 h 9694"/>
              <a:gd name="connsiteX6" fmla="*/ 239 w 10031"/>
              <a:gd name="connsiteY6" fmla="*/ 8163 h 9694"/>
              <a:gd name="connsiteX7" fmla="*/ 1923 w 10031"/>
              <a:gd name="connsiteY7" fmla="*/ 749 h 9694"/>
              <a:gd name="connsiteX8" fmla="*/ 6392 w 10031"/>
              <a:gd name="connsiteY8" fmla="*/ 3595 h 9694"/>
              <a:gd name="connsiteX0" fmla="*/ 6372 w 10000"/>
              <a:gd name="connsiteY0" fmla="*/ 3707 h 9999"/>
              <a:gd name="connsiteX1" fmla="*/ 9290 w 10000"/>
              <a:gd name="connsiteY1" fmla="*/ 358 h 9999"/>
              <a:gd name="connsiteX2" fmla="*/ 9612 w 10000"/>
              <a:gd name="connsiteY2" fmla="*/ 736 h 9999"/>
              <a:gd name="connsiteX3" fmla="*/ 6556 w 10000"/>
              <a:gd name="connsiteY3" fmla="*/ 4522 h 9999"/>
              <a:gd name="connsiteX4" fmla="*/ 2161 w 10000"/>
              <a:gd name="connsiteY4" fmla="*/ 1706 h 9999"/>
              <a:gd name="connsiteX5" fmla="*/ 172 w 10000"/>
              <a:gd name="connsiteY5" fmla="*/ 9588 h 9999"/>
              <a:gd name="connsiteX6" fmla="*/ 238 w 10000"/>
              <a:gd name="connsiteY6" fmla="*/ 8420 h 9999"/>
              <a:gd name="connsiteX7" fmla="*/ 1917 w 10000"/>
              <a:gd name="connsiteY7" fmla="*/ 772 h 9999"/>
              <a:gd name="connsiteX8" fmla="*/ 6372 w 10000"/>
              <a:gd name="connsiteY8" fmla="*/ 3707 h 9999"/>
              <a:gd name="connsiteX0" fmla="*/ 6119 w 10010"/>
              <a:gd name="connsiteY0" fmla="*/ 1539 h 9867"/>
              <a:gd name="connsiteX1" fmla="*/ 9290 w 10010"/>
              <a:gd name="connsiteY1" fmla="*/ 225 h 9867"/>
              <a:gd name="connsiteX2" fmla="*/ 9612 w 10010"/>
              <a:gd name="connsiteY2" fmla="*/ 603 h 9867"/>
              <a:gd name="connsiteX3" fmla="*/ 6556 w 10010"/>
              <a:gd name="connsiteY3" fmla="*/ 4389 h 9867"/>
              <a:gd name="connsiteX4" fmla="*/ 2161 w 10010"/>
              <a:gd name="connsiteY4" fmla="*/ 1573 h 9867"/>
              <a:gd name="connsiteX5" fmla="*/ 172 w 10010"/>
              <a:gd name="connsiteY5" fmla="*/ 9456 h 9867"/>
              <a:gd name="connsiteX6" fmla="*/ 238 w 10010"/>
              <a:gd name="connsiteY6" fmla="*/ 8288 h 9867"/>
              <a:gd name="connsiteX7" fmla="*/ 1917 w 10010"/>
              <a:gd name="connsiteY7" fmla="*/ 639 h 9867"/>
              <a:gd name="connsiteX8" fmla="*/ 6119 w 10010"/>
              <a:gd name="connsiteY8" fmla="*/ 1539 h 9867"/>
              <a:gd name="connsiteX0" fmla="*/ 6113 w 10000"/>
              <a:gd name="connsiteY0" fmla="*/ 1560 h 10000"/>
              <a:gd name="connsiteX1" fmla="*/ 9281 w 10000"/>
              <a:gd name="connsiteY1" fmla="*/ 228 h 10000"/>
              <a:gd name="connsiteX2" fmla="*/ 9602 w 10000"/>
              <a:gd name="connsiteY2" fmla="*/ 611 h 10000"/>
              <a:gd name="connsiteX3" fmla="*/ 6091 w 10000"/>
              <a:gd name="connsiteY3" fmla="*/ 2258 h 10000"/>
              <a:gd name="connsiteX4" fmla="*/ 2159 w 10000"/>
              <a:gd name="connsiteY4" fmla="*/ 1594 h 10000"/>
              <a:gd name="connsiteX5" fmla="*/ 172 w 10000"/>
              <a:gd name="connsiteY5" fmla="*/ 9583 h 10000"/>
              <a:gd name="connsiteX6" fmla="*/ 238 w 10000"/>
              <a:gd name="connsiteY6" fmla="*/ 8400 h 10000"/>
              <a:gd name="connsiteX7" fmla="*/ 1915 w 10000"/>
              <a:gd name="connsiteY7" fmla="*/ 648 h 10000"/>
              <a:gd name="connsiteX8" fmla="*/ 6113 w 10000"/>
              <a:gd name="connsiteY8" fmla="*/ 1560 h 10000"/>
              <a:gd name="connsiteX0" fmla="*/ 6113 w 10000"/>
              <a:gd name="connsiteY0" fmla="*/ 2879 h 11319"/>
              <a:gd name="connsiteX1" fmla="*/ 9281 w 10000"/>
              <a:gd name="connsiteY1" fmla="*/ 1547 h 11319"/>
              <a:gd name="connsiteX2" fmla="*/ 9602 w 10000"/>
              <a:gd name="connsiteY2" fmla="*/ 1930 h 11319"/>
              <a:gd name="connsiteX3" fmla="*/ 6091 w 10000"/>
              <a:gd name="connsiteY3" fmla="*/ 3577 h 11319"/>
              <a:gd name="connsiteX4" fmla="*/ 2159 w 10000"/>
              <a:gd name="connsiteY4" fmla="*/ 2913 h 11319"/>
              <a:gd name="connsiteX5" fmla="*/ 172 w 10000"/>
              <a:gd name="connsiteY5" fmla="*/ 10902 h 11319"/>
              <a:gd name="connsiteX6" fmla="*/ 238 w 10000"/>
              <a:gd name="connsiteY6" fmla="*/ 9719 h 11319"/>
              <a:gd name="connsiteX7" fmla="*/ 836 w 10000"/>
              <a:gd name="connsiteY7" fmla="*/ 224 h 11319"/>
              <a:gd name="connsiteX8" fmla="*/ 6113 w 10000"/>
              <a:gd name="connsiteY8" fmla="*/ 2879 h 11319"/>
              <a:gd name="connsiteX0" fmla="*/ 6308 w 10195"/>
              <a:gd name="connsiteY0" fmla="*/ 2866 h 11245"/>
              <a:gd name="connsiteX1" fmla="*/ 9476 w 10195"/>
              <a:gd name="connsiteY1" fmla="*/ 1534 h 11245"/>
              <a:gd name="connsiteX2" fmla="*/ 9797 w 10195"/>
              <a:gd name="connsiteY2" fmla="*/ 1917 h 11245"/>
              <a:gd name="connsiteX3" fmla="*/ 6286 w 10195"/>
              <a:gd name="connsiteY3" fmla="*/ 3564 h 11245"/>
              <a:gd name="connsiteX4" fmla="*/ 2354 w 10195"/>
              <a:gd name="connsiteY4" fmla="*/ 2900 h 11245"/>
              <a:gd name="connsiteX5" fmla="*/ 367 w 10195"/>
              <a:gd name="connsiteY5" fmla="*/ 10889 h 11245"/>
              <a:gd name="connsiteX6" fmla="*/ 101 w 10195"/>
              <a:gd name="connsiteY6" fmla="*/ 9434 h 11245"/>
              <a:gd name="connsiteX7" fmla="*/ 1031 w 10195"/>
              <a:gd name="connsiteY7" fmla="*/ 211 h 11245"/>
              <a:gd name="connsiteX8" fmla="*/ 6308 w 10195"/>
              <a:gd name="connsiteY8" fmla="*/ 2866 h 11245"/>
              <a:gd name="connsiteX0" fmla="*/ 6306 w 10193"/>
              <a:gd name="connsiteY0" fmla="*/ 2866 h 10353"/>
              <a:gd name="connsiteX1" fmla="*/ 9474 w 10193"/>
              <a:gd name="connsiteY1" fmla="*/ 1534 h 10353"/>
              <a:gd name="connsiteX2" fmla="*/ 9795 w 10193"/>
              <a:gd name="connsiteY2" fmla="*/ 1917 h 10353"/>
              <a:gd name="connsiteX3" fmla="*/ 6284 w 10193"/>
              <a:gd name="connsiteY3" fmla="*/ 3564 h 10353"/>
              <a:gd name="connsiteX4" fmla="*/ 2352 w 10193"/>
              <a:gd name="connsiteY4" fmla="*/ 2900 h 10353"/>
              <a:gd name="connsiteX5" fmla="*/ 377 w 10193"/>
              <a:gd name="connsiteY5" fmla="*/ 9738 h 10353"/>
              <a:gd name="connsiteX6" fmla="*/ 99 w 10193"/>
              <a:gd name="connsiteY6" fmla="*/ 9434 h 10353"/>
              <a:gd name="connsiteX7" fmla="*/ 1029 w 10193"/>
              <a:gd name="connsiteY7" fmla="*/ 211 h 10353"/>
              <a:gd name="connsiteX8" fmla="*/ 6306 w 10193"/>
              <a:gd name="connsiteY8" fmla="*/ 2866 h 10353"/>
              <a:gd name="connsiteX0" fmla="*/ 6306 w 10193"/>
              <a:gd name="connsiteY0" fmla="*/ 5871 h 13358"/>
              <a:gd name="connsiteX1" fmla="*/ 9474 w 10193"/>
              <a:gd name="connsiteY1" fmla="*/ 4539 h 13358"/>
              <a:gd name="connsiteX2" fmla="*/ 9795 w 10193"/>
              <a:gd name="connsiteY2" fmla="*/ 4922 h 13358"/>
              <a:gd name="connsiteX3" fmla="*/ 6284 w 10193"/>
              <a:gd name="connsiteY3" fmla="*/ 6569 h 13358"/>
              <a:gd name="connsiteX4" fmla="*/ 2352 w 10193"/>
              <a:gd name="connsiteY4" fmla="*/ 5905 h 13358"/>
              <a:gd name="connsiteX5" fmla="*/ 377 w 10193"/>
              <a:gd name="connsiteY5" fmla="*/ 12743 h 13358"/>
              <a:gd name="connsiteX6" fmla="*/ 99 w 10193"/>
              <a:gd name="connsiteY6" fmla="*/ 12439 h 13358"/>
              <a:gd name="connsiteX7" fmla="*/ 734 w 10193"/>
              <a:gd name="connsiteY7" fmla="*/ 131 h 13358"/>
              <a:gd name="connsiteX8" fmla="*/ 6306 w 10193"/>
              <a:gd name="connsiteY8" fmla="*/ 5871 h 13358"/>
              <a:gd name="connsiteX0" fmla="*/ 6270 w 10157"/>
              <a:gd name="connsiteY0" fmla="*/ 5871 h 13678"/>
              <a:gd name="connsiteX1" fmla="*/ 9438 w 10157"/>
              <a:gd name="connsiteY1" fmla="*/ 4539 h 13678"/>
              <a:gd name="connsiteX2" fmla="*/ 9759 w 10157"/>
              <a:gd name="connsiteY2" fmla="*/ 4922 h 13678"/>
              <a:gd name="connsiteX3" fmla="*/ 6248 w 10157"/>
              <a:gd name="connsiteY3" fmla="*/ 6569 h 13678"/>
              <a:gd name="connsiteX4" fmla="*/ 1020 w 10157"/>
              <a:gd name="connsiteY4" fmla="*/ 1509 h 13678"/>
              <a:gd name="connsiteX5" fmla="*/ 341 w 10157"/>
              <a:gd name="connsiteY5" fmla="*/ 12743 h 13678"/>
              <a:gd name="connsiteX6" fmla="*/ 63 w 10157"/>
              <a:gd name="connsiteY6" fmla="*/ 12439 h 13678"/>
              <a:gd name="connsiteX7" fmla="*/ 698 w 10157"/>
              <a:gd name="connsiteY7" fmla="*/ 131 h 13678"/>
              <a:gd name="connsiteX8" fmla="*/ 6270 w 10157"/>
              <a:gd name="connsiteY8" fmla="*/ 5871 h 1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57" h="13678">
                <a:moveTo>
                  <a:pt x="6270" y="5871"/>
                </a:moveTo>
                <a:cubicBezTo>
                  <a:pt x="7727" y="6606"/>
                  <a:pt x="8856" y="4697"/>
                  <a:pt x="9438" y="4539"/>
                </a:cubicBezTo>
                <a:cubicBezTo>
                  <a:pt x="10019" y="4381"/>
                  <a:pt x="10548" y="3962"/>
                  <a:pt x="9759" y="4922"/>
                </a:cubicBezTo>
                <a:cubicBezTo>
                  <a:pt x="9080" y="5670"/>
                  <a:pt x="7705" y="7138"/>
                  <a:pt x="6248" y="6569"/>
                </a:cubicBezTo>
                <a:cubicBezTo>
                  <a:pt x="4792" y="6000"/>
                  <a:pt x="2004" y="480"/>
                  <a:pt x="1020" y="1509"/>
                </a:cubicBezTo>
                <a:cubicBezTo>
                  <a:pt x="36" y="2538"/>
                  <a:pt x="500" y="10921"/>
                  <a:pt x="341" y="12743"/>
                </a:cubicBezTo>
                <a:cubicBezTo>
                  <a:pt x="182" y="14565"/>
                  <a:pt x="-133" y="13314"/>
                  <a:pt x="63" y="12439"/>
                </a:cubicBezTo>
                <a:cubicBezTo>
                  <a:pt x="533" y="11838"/>
                  <a:pt x="-336" y="1226"/>
                  <a:pt x="698" y="131"/>
                </a:cubicBezTo>
                <a:cubicBezTo>
                  <a:pt x="1732" y="-964"/>
                  <a:pt x="4813" y="5136"/>
                  <a:pt x="6270" y="5871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</a:p>
        </p:txBody>
      </p:sp>
      <p:sp>
        <p:nvSpPr>
          <p:cNvPr id="50" name="AutoShape 35">
            <a:extLst>
              <a:ext uri="{FF2B5EF4-FFF2-40B4-BE49-F238E27FC236}">
                <a16:creationId xmlns:a16="http://schemas.microsoft.com/office/drawing/2014/main" id="{05D73326-8502-D4B9-5C17-0ABFDA5F8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329" y="3610493"/>
            <a:ext cx="3581400" cy="954192"/>
          </a:xfrm>
          <a:prstGeom prst="wedgeRoundRectCallout">
            <a:avLst>
              <a:gd name="adj1" fmla="val -34695"/>
              <a:gd name="adj2" fmla="val -100675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Different algorithms will have different paths.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Text Box 108">
            <a:extLst>
              <a:ext uri="{FF2B5EF4-FFF2-40B4-BE49-F238E27FC236}">
                <a16:creationId xmlns:a16="http://schemas.microsoft.com/office/drawing/2014/main" id="{157B8ED9-B4E6-8FB4-E6BB-BA8BD0E1B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061" y="58738"/>
            <a:ext cx="53087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</a:p>
        </p:txBody>
      </p:sp>
    </p:spTree>
    <p:extLst>
      <p:ext uri="{BB962C8B-B14F-4D97-AF65-F5344CB8AC3E}">
        <p14:creationId xmlns:p14="http://schemas.microsoft.com/office/powerpoint/2010/main" val="425968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5" grpId="0" animBg="1"/>
      <p:bldP spid="49" grpId="0" animBg="1"/>
      <p:bldP spid="50" grpId="0" animBg="1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33475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350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7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1124425"/>
              </p:ext>
            </p:extLst>
          </p:nvPr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First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Rear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Add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Remove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/>
                        <a:t>Time</a:t>
                      </a:r>
                      <a:r>
                        <a:rPr lang="en-US" sz="1800" baseline="0" dirty="0">
                          <a:sym typeface="Symbol"/>
                        </a:rPr>
                        <a:t></a:t>
                      </a:r>
                      <a:r>
                        <a:rPr lang="en-US" sz="1800" baseline="0" dirty="0"/>
                        <a:t> n</a:t>
                      </a:r>
                      <a:endParaRPr lang="en-US" sz="1800" dirty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33494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5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6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7" name="Picture 8" descr="200545821-0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3498" name="Group 6"/>
          <p:cNvGrpSpPr>
            <a:grpSpLocks/>
          </p:cNvGrpSpPr>
          <p:nvPr/>
        </p:nvGrpSpPr>
        <p:grpSpPr bwMode="auto">
          <a:xfrm>
            <a:off x="187325" y="1828800"/>
            <a:ext cx="3903663" cy="2052638"/>
            <a:chOff x="187325" y="1828800"/>
            <a:chExt cx="3903170" cy="2053163"/>
          </a:xfrm>
        </p:grpSpPr>
        <p:pic>
          <p:nvPicPr>
            <p:cNvPr id="233503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3504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4554538" y="1828800"/>
            <a:ext cx="4013200" cy="2209800"/>
            <a:chOff x="4555030" y="1828800"/>
            <a:chExt cx="4012637" cy="2209800"/>
          </a:xfrm>
        </p:grpSpPr>
        <p:pic>
          <p:nvPicPr>
            <p:cNvPr id="233501" name="Picture 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3502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32" name="Rectangle 31"/>
          <p:cNvSpPr>
            <a:spLocks noChangeArrowheads="1"/>
          </p:cNvSpPr>
          <p:nvPr/>
        </p:nvSpPr>
        <p:spPr bwMode="auto">
          <a:xfrm rot="3964249">
            <a:off x="5222875" y="3751263"/>
            <a:ext cx="1093787" cy="3932238"/>
          </a:xfrm>
          <a:prstGeom prst="rect">
            <a:avLst/>
          </a:prstGeom>
          <a:noFill/>
          <a:ln w="381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1427722"/>
              </p:ext>
            </p:extLst>
          </p:nvPr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First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bg2"/>
                          </a:solidFill>
                        </a:rPr>
                        <a:t>Rear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Add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/>
                        <a:t>Remove Element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/>
                        <a:t>Time</a:t>
                      </a:r>
                      <a:r>
                        <a:rPr lang="en-US" sz="1800" baseline="0" dirty="0">
                          <a:sym typeface="Symbol"/>
                        </a:rPr>
                        <a:t></a:t>
                      </a:r>
                      <a:r>
                        <a:rPr lang="en-US" sz="1800" baseline="0" dirty="0"/>
                        <a:t> n</a:t>
                      </a:r>
                      <a:endParaRPr lang="en-US" sz="1800" dirty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34517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8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9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20" name="Picture 8" descr="200545821-00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019800" y="6235700"/>
            <a:ext cx="1543050" cy="393700"/>
            <a:chOff x="6019800" y="6235700"/>
            <a:chExt cx="1542282" cy="393700"/>
          </a:xfrm>
        </p:grpSpPr>
        <p:sp>
          <p:nvSpPr>
            <p:cNvPr id="234563" name="Rectangle 2"/>
            <p:cNvSpPr>
              <a:spLocks noChangeArrowheads="1"/>
            </p:cNvSpPr>
            <p:nvPr/>
          </p:nvSpPr>
          <p:spPr bwMode="auto">
            <a:xfrm>
              <a:off x="6019800" y="6260068"/>
              <a:ext cx="15422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1800" i="0">
                  <a:solidFill>
                    <a:schemeClr val="bg2"/>
                  </a:solidFill>
                </a:rPr>
                <a:t>Time Constant</a:t>
              </a:r>
            </a:p>
          </p:txBody>
        </p:sp>
        <p:cxnSp>
          <p:nvCxnSpPr>
            <p:cNvPr id="234564" name="Straight Connector 4"/>
            <p:cNvCxnSpPr>
              <a:cxnSpLocks noChangeShapeType="1"/>
            </p:cNvCxnSpPr>
            <p:nvPr/>
          </p:nvCxnSpPr>
          <p:spPr bwMode="auto">
            <a:xfrm>
              <a:off x="6273800" y="6235700"/>
              <a:ext cx="968375" cy="0"/>
            </a:xfrm>
            <a:prstGeom prst="line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625475" y="762000"/>
            <a:ext cx="9128125" cy="3276600"/>
            <a:chOff x="625475" y="762000"/>
            <a:chExt cx="9128125" cy="3276600"/>
          </a:xfrm>
        </p:grpSpPr>
        <p:grpSp>
          <p:nvGrpSpPr>
            <p:cNvPr id="234523" name="Group 6"/>
            <p:cNvGrpSpPr>
              <a:grpSpLocks/>
            </p:cNvGrpSpPr>
            <p:nvPr/>
          </p:nvGrpSpPr>
          <p:grpSpPr bwMode="auto">
            <a:xfrm>
              <a:off x="625475" y="1812925"/>
              <a:ext cx="7905750" cy="2225675"/>
              <a:chOff x="625475" y="2346325"/>
              <a:chExt cx="7905750" cy="2225675"/>
            </a:xfrm>
          </p:grpSpPr>
          <p:sp>
            <p:nvSpPr>
              <p:cNvPr id="234525" name="Rectangle 17"/>
              <p:cNvSpPr>
                <a:spLocks noChangeArrowheads="1"/>
              </p:cNvSpPr>
              <p:nvPr/>
            </p:nvSpPr>
            <p:spPr bwMode="auto">
              <a:xfrm>
                <a:off x="1905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6" name="Rectangle 35"/>
              <p:cNvSpPr>
                <a:spLocks noChangeArrowheads="1"/>
              </p:cNvSpPr>
              <p:nvPr/>
            </p:nvSpPr>
            <p:spPr bwMode="auto">
              <a:xfrm>
                <a:off x="2209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7" name="Rectangle 36"/>
              <p:cNvSpPr>
                <a:spLocks noChangeArrowheads="1"/>
              </p:cNvSpPr>
              <p:nvPr/>
            </p:nvSpPr>
            <p:spPr bwMode="auto">
              <a:xfrm>
                <a:off x="2514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8" name="Freeform 40"/>
              <p:cNvSpPr>
                <a:spLocks/>
              </p:cNvSpPr>
              <p:nvPr/>
            </p:nvSpPr>
            <p:spPr bwMode="auto">
              <a:xfrm>
                <a:off x="2667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29" name="Rectangle 44"/>
              <p:cNvSpPr>
                <a:spLocks noChangeArrowheads="1"/>
              </p:cNvSpPr>
              <p:nvPr/>
            </p:nvSpPr>
            <p:spPr bwMode="auto">
              <a:xfrm>
                <a:off x="3429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0" name="Rectangle 45"/>
              <p:cNvSpPr>
                <a:spLocks noChangeArrowheads="1"/>
              </p:cNvSpPr>
              <p:nvPr/>
            </p:nvSpPr>
            <p:spPr bwMode="auto">
              <a:xfrm>
                <a:off x="3733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1" name="Rectangle 46"/>
              <p:cNvSpPr>
                <a:spLocks noChangeArrowheads="1"/>
              </p:cNvSpPr>
              <p:nvPr/>
            </p:nvSpPr>
            <p:spPr bwMode="auto">
              <a:xfrm>
                <a:off x="4038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2" name="Freeform 47"/>
              <p:cNvSpPr>
                <a:spLocks/>
              </p:cNvSpPr>
              <p:nvPr/>
            </p:nvSpPr>
            <p:spPr bwMode="auto">
              <a:xfrm>
                <a:off x="4191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33" name="Rectangle 50"/>
              <p:cNvSpPr>
                <a:spLocks noChangeArrowheads="1"/>
              </p:cNvSpPr>
              <p:nvPr/>
            </p:nvSpPr>
            <p:spPr bwMode="auto">
              <a:xfrm>
                <a:off x="4953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4" name="Rectangle 51"/>
              <p:cNvSpPr>
                <a:spLocks noChangeArrowheads="1"/>
              </p:cNvSpPr>
              <p:nvPr/>
            </p:nvSpPr>
            <p:spPr bwMode="auto">
              <a:xfrm>
                <a:off x="5257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5" name="Rectangle 52"/>
              <p:cNvSpPr>
                <a:spLocks noChangeArrowheads="1"/>
              </p:cNvSpPr>
              <p:nvPr/>
            </p:nvSpPr>
            <p:spPr bwMode="auto">
              <a:xfrm>
                <a:off x="5562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6" name="Freeform 53"/>
              <p:cNvSpPr>
                <a:spLocks/>
              </p:cNvSpPr>
              <p:nvPr/>
            </p:nvSpPr>
            <p:spPr bwMode="auto">
              <a:xfrm>
                <a:off x="5715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37" name="Rectangle 56"/>
              <p:cNvSpPr>
                <a:spLocks noChangeArrowheads="1"/>
              </p:cNvSpPr>
              <p:nvPr/>
            </p:nvSpPr>
            <p:spPr bwMode="auto">
              <a:xfrm>
                <a:off x="6477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8" name="Rectangle 57"/>
              <p:cNvSpPr>
                <a:spLocks noChangeArrowheads="1"/>
              </p:cNvSpPr>
              <p:nvPr/>
            </p:nvSpPr>
            <p:spPr bwMode="auto">
              <a:xfrm>
                <a:off x="6781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9" name="Rectangle 58"/>
              <p:cNvSpPr>
                <a:spLocks noChangeArrowheads="1"/>
              </p:cNvSpPr>
              <p:nvPr/>
            </p:nvSpPr>
            <p:spPr bwMode="auto">
              <a:xfrm>
                <a:off x="7086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40" name="Freeform 41"/>
              <p:cNvSpPr>
                <a:spLocks/>
              </p:cNvSpPr>
              <p:nvPr/>
            </p:nvSpPr>
            <p:spPr bwMode="auto">
              <a:xfrm rot="10800000">
                <a:off x="2819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1" name="Freeform 48"/>
              <p:cNvSpPr>
                <a:spLocks/>
              </p:cNvSpPr>
              <p:nvPr/>
            </p:nvSpPr>
            <p:spPr bwMode="auto">
              <a:xfrm rot="10800000">
                <a:off x="4343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2" name="Freeform 54"/>
              <p:cNvSpPr>
                <a:spLocks/>
              </p:cNvSpPr>
              <p:nvPr/>
            </p:nvSpPr>
            <p:spPr bwMode="auto">
              <a:xfrm rot="10800000">
                <a:off x="5867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3" name="Freeform 63"/>
              <p:cNvSpPr>
                <a:spLocks/>
              </p:cNvSpPr>
              <p:nvPr/>
            </p:nvSpPr>
            <p:spPr bwMode="auto">
              <a:xfrm>
                <a:off x="2289175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4" name="Freeform 64"/>
              <p:cNvSpPr>
                <a:spLocks/>
              </p:cNvSpPr>
              <p:nvPr/>
            </p:nvSpPr>
            <p:spPr bwMode="auto">
              <a:xfrm>
                <a:off x="3810000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5" name="Freeform 65"/>
              <p:cNvSpPr>
                <a:spLocks/>
              </p:cNvSpPr>
              <p:nvPr/>
            </p:nvSpPr>
            <p:spPr bwMode="auto">
              <a:xfrm>
                <a:off x="5330825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6" name="Freeform 66"/>
              <p:cNvSpPr>
                <a:spLocks/>
              </p:cNvSpPr>
              <p:nvPr/>
            </p:nvSpPr>
            <p:spPr bwMode="auto">
              <a:xfrm>
                <a:off x="6851650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pic>
            <p:nvPicPr>
              <p:cNvPr id="234547" name="Picture 6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4075" y="3540125"/>
                <a:ext cx="685800" cy="83502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48" name="Picture 6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51250" y="3540125"/>
                <a:ext cx="685800" cy="8032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49" name="Picture 6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05600" y="3540125"/>
                <a:ext cx="685800" cy="6127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50" name="Picture 70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78425" y="3540125"/>
                <a:ext cx="685800" cy="6635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sp>
            <p:nvSpPr>
              <p:cNvPr id="234551" name="Rectangle 72"/>
              <p:cNvSpPr>
                <a:spLocks noChangeArrowheads="1"/>
              </p:cNvSpPr>
              <p:nvPr/>
            </p:nvSpPr>
            <p:spPr bwMode="auto">
              <a:xfrm>
                <a:off x="8001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52" name="Rectangle 73"/>
              <p:cNvSpPr>
                <a:spLocks noChangeArrowheads="1"/>
              </p:cNvSpPr>
              <p:nvPr/>
            </p:nvSpPr>
            <p:spPr bwMode="auto">
              <a:xfrm>
                <a:off x="990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54" name="Freeform 75"/>
              <p:cNvSpPr>
                <a:spLocks/>
              </p:cNvSpPr>
              <p:nvPr/>
            </p:nvSpPr>
            <p:spPr bwMode="auto">
              <a:xfrm rot="10800000">
                <a:off x="7391400" y="29559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5" name="Freeform 76"/>
              <p:cNvSpPr>
                <a:spLocks/>
              </p:cNvSpPr>
              <p:nvPr/>
            </p:nvSpPr>
            <p:spPr bwMode="auto">
              <a:xfrm>
                <a:off x="1143000" y="28035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7" name="Text Box 78"/>
              <p:cNvSpPr txBox="1">
                <a:spLocks noChangeArrowheads="1"/>
              </p:cNvSpPr>
              <p:nvPr/>
            </p:nvSpPr>
            <p:spPr bwMode="auto">
              <a:xfrm>
                <a:off x="7693025" y="2346325"/>
                <a:ext cx="838200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trailer</a:t>
                </a:r>
              </a:p>
            </p:txBody>
          </p:sp>
          <p:sp>
            <p:nvSpPr>
              <p:cNvPr id="234558" name="Text Box 79"/>
              <p:cNvSpPr txBox="1">
                <a:spLocks noChangeArrowheads="1"/>
              </p:cNvSpPr>
              <p:nvPr/>
            </p:nvSpPr>
            <p:spPr bwMode="auto">
              <a:xfrm>
                <a:off x="625475" y="2422525"/>
                <a:ext cx="957263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header</a:t>
                </a:r>
              </a:p>
            </p:txBody>
          </p:sp>
          <p:sp>
            <p:nvSpPr>
              <p:cNvPr id="234559" name="AutoShape 82"/>
              <p:cNvSpPr>
                <a:spLocks noChangeArrowheads="1"/>
              </p:cNvSpPr>
              <p:nvPr/>
            </p:nvSpPr>
            <p:spPr bwMode="auto">
              <a:xfrm>
                <a:off x="1676400" y="2422525"/>
                <a:ext cx="5867400" cy="838200"/>
              </a:xfrm>
              <a:prstGeom prst="roundRect">
                <a:avLst>
                  <a:gd name="adj" fmla="val 16667"/>
                </a:avLst>
              </a:prstGeom>
              <a:noFill/>
              <a:ln w="9525">
                <a:solidFill>
                  <a:schemeClr val="tx1"/>
                </a:solidFill>
                <a:prstDash val="lg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60" name="Text Box 83"/>
              <p:cNvSpPr txBox="1">
                <a:spLocks noChangeArrowheads="1"/>
              </p:cNvSpPr>
              <p:nvPr/>
            </p:nvSpPr>
            <p:spPr bwMode="auto">
              <a:xfrm>
                <a:off x="5611813" y="2406650"/>
                <a:ext cx="1931987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nodes/positions</a:t>
                </a:r>
              </a:p>
            </p:txBody>
          </p:sp>
          <p:sp>
            <p:nvSpPr>
              <p:cNvPr id="234561" name="AutoShape 84"/>
              <p:cNvSpPr>
                <a:spLocks noChangeArrowheads="1"/>
              </p:cNvSpPr>
              <p:nvPr/>
            </p:nvSpPr>
            <p:spPr bwMode="auto">
              <a:xfrm>
                <a:off x="1905000" y="3413125"/>
                <a:ext cx="5638800" cy="1143000"/>
              </a:xfrm>
              <a:prstGeom prst="roundRect">
                <a:avLst>
                  <a:gd name="adj" fmla="val 16667"/>
                </a:avLst>
              </a:prstGeom>
              <a:noFill/>
              <a:ln w="9525">
                <a:solidFill>
                  <a:schemeClr val="tx2"/>
                </a:solidFill>
                <a:prstDash val="lg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62" name="Text Box 85"/>
              <p:cNvSpPr txBox="1">
                <a:spLocks noChangeArrowheads="1"/>
              </p:cNvSpPr>
              <p:nvPr/>
            </p:nvSpPr>
            <p:spPr bwMode="auto">
              <a:xfrm>
                <a:off x="6348413" y="4175125"/>
                <a:ext cx="1195387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>
                    <a:solidFill>
                      <a:schemeClr val="tx2"/>
                    </a:solidFill>
                  </a:rPr>
                  <a:t>elements</a:t>
                </a:r>
              </a:p>
            </p:txBody>
          </p:sp>
        </p:grpSp>
        <p:sp>
          <p:nvSpPr>
            <p:cNvPr id="62" name="Rectangle 3" descr="Rectangle: Click to edit Master text styles&#10;Second level&#10;Third level&#10;Fourth level&#10;Fifth level"/>
            <p:cNvSpPr txBox="1">
              <a:spLocks noChangeArrowheads="1"/>
            </p:cNvSpPr>
            <p:nvPr/>
          </p:nvSpPr>
          <p:spPr bwMode="auto">
            <a:xfrm>
              <a:off x="990600" y="762000"/>
              <a:ext cx="8763000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marL="0" indent="0">
                <a:buFontTx/>
                <a:buNone/>
                <a:defRPr/>
              </a:pPr>
              <a:r>
                <a:rPr lang="en-US" sz="2400" i="0" kern="0" dirty="0"/>
                <a:t>Doubly-linked lists allow more flexible list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277813" y="1470025"/>
            <a:ext cx="2936875" cy="1638300"/>
            <a:chOff x="278476" y="1469855"/>
            <a:chExt cx="2936954" cy="1638151"/>
          </a:xfrm>
        </p:grpSpPr>
        <p:sp>
          <p:nvSpPr>
            <p:cNvPr id="235537" name="Text Box 42"/>
            <p:cNvSpPr txBox="1">
              <a:spLocks noChangeArrowheads="1"/>
            </p:cNvSpPr>
            <p:nvPr/>
          </p:nvSpPr>
          <p:spPr bwMode="auto">
            <a:xfrm>
              <a:off x="278476" y="1469855"/>
              <a:ext cx="209704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Find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ym typeface="Symbol" pitchFamily="18" charset="2"/>
              </a:endParaRPr>
            </a:p>
          </p:txBody>
        </p:sp>
        <p:sp>
          <p:nvSpPr>
            <p:cNvPr id="235538" name="Text Box 42"/>
            <p:cNvSpPr txBox="1">
              <a:spLocks noChangeArrowheads="1"/>
            </p:cNvSpPr>
            <p:nvPr/>
          </p:nvSpPr>
          <p:spPr bwMode="auto">
            <a:xfrm>
              <a:off x="381000" y="1907677"/>
              <a:ext cx="283443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Suppose you want to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find where the new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element 6 would go?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268288" y="652463"/>
            <a:ext cx="8736012" cy="984250"/>
            <a:chOff x="268392" y="652790"/>
            <a:chExt cx="8735574" cy="983268"/>
          </a:xfrm>
        </p:grpSpPr>
        <p:sp>
          <p:nvSpPr>
            <p:cNvPr id="235535" name="Text Box 42"/>
            <p:cNvSpPr txBox="1">
              <a:spLocks noChangeArrowheads="1"/>
            </p:cNvSpPr>
            <p:nvPr/>
          </p:nvSpPr>
          <p:spPr bwMode="auto">
            <a:xfrm>
              <a:off x="268392" y="652790"/>
              <a:ext cx="299633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/>
            </a:p>
          </p:txBody>
        </p:sp>
        <p:pic>
          <p:nvPicPr>
            <p:cNvPr id="235536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1420" y="693425"/>
              <a:ext cx="3932546" cy="942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0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152400" y="5451475"/>
            <a:ext cx="8772525" cy="1258888"/>
            <a:chOff x="152400" y="5451947"/>
            <a:chExt cx="8772525" cy="1258118"/>
          </a:xfrm>
        </p:grpSpPr>
        <p:sp>
          <p:nvSpPr>
            <p:cNvPr id="235529" name="Text Box 42"/>
            <p:cNvSpPr txBox="1">
              <a:spLocks noChangeArrowheads="1"/>
            </p:cNvSpPr>
            <p:nvPr/>
          </p:nvSpPr>
          <p:spPr bwMode="auto">
            <a:xfrm>
              <a:off x="152400" y="5618725"/>
              <a:ext cx="223651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  <a:sym typeface="Symbol" pitchFamily="18" charset="2"/>
                </a:rPr>
                <a:t>post</a:t>
              </a:r>
              <a:r>
                <a:rPr lang="en-US" altLang="en-US" sz="2800" i="0">
                  <a:solidFill>
                    <a:srgbClr val="33CC33"/>
                  </a:solidFill>
                </a:rPr>
                <a:t>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Find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</p:txBody>
        </p:sp>
        <p:pic>
          <p:nvPicPr>
            <p:cNvPr id="2355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29200" y="5517388"/>
              <a:ext cx="3895725" cy="1112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5531" name="Group 234"/>
            <p:cNvGrpSpPr>
              <a:grpSpLocks/>
            </p:cNvGrpSpPr>
            <p:nvPr/>
          </p:nvGrpSpPr>
          <p:grpSpPr bwMode="auto">
            <a:xfrm>
              <a:off x="2416227" y="5451947"/>
              <a:ext cx="672956" cy="719932"/>
              <a:chOff x="4512" y="2213"/>
              <a:chExt cx="907" cy="907"/>
            </a:xfrm>
          </p:grpSpPr>
          <p:sp>
            <p:nvSpPr>
              <p:cNvPr id="235533" name="Oval 232"/>
              <p:cNvSpPr>
                <a:spLocks noChangeAspect="1" noChangeArrowheads="1"/>
              </p:cNvSpPr>
              <p:nvPr/>
            </p:nvSpPr>
            <p:spPr bwMode="auto">
              <a:xfrm>
                <a:off x="4512" y="2213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35534" name="Picture 23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4" y="2352"/>
                <a:ext cx="624" cy="5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35532" name="Text Box 42"/>
            <p:cNvSpPr txBox="1">
              <a:spLocks noChangeArrowheads="1"/>
            </p:cNvSpPr>
            <p:nvPr/>
          </p:nvSpPr>
          <p:spPr bwMode="auto">
            <a:xfrm>
              <a:off x="533400" y="6248400"/>
              <a:ext cx="43855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We want the location sandwiched.</a:t>
              </a:r>
            </a:p>
          </p:txBody>
        </p:sp>
      </p:grpSp>
      <p:sp>
        <p:nvSpPr>
          <p:cNvPr id="98" name="Text Box 42"/>
          <p:cNvSpPr txBox="1">
            <a:spLocks noChangeArrowheads="1"/>
          </p:cNvSpPr>
          <p:nvPr/>
        </p:nvSpPr>
        <p:spPr bwMode="auto">
          <a:xfrm>
            <a:off x="469900" y="3311525"/>
            <a:ext cx="29860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How do you get there?</a:t>
            </a:r>
          </a:p>
        </p:txBody>
      </p:sp>
      <p:sp>
        <p:nvSpPr>
          <p:cNvPr id="99" name="Text Box 42"/>
          <p:cNvSpPr txBox="1">
            <a:spLocks noChangeArrowheads="1"/>
          </p:cNvSpPr>
          <p:nvPr/>
        </p:nvSpPr>
        <p:spPr bwMode="auto">
          <a:xfrm>
            <a:off x="482600" y="3805238"/>
            <a:ext cx="9271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Walk!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36547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0970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Find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grpSp>
        <p:nvGrpSpPr>
          <p:cNvPr id="236548" name="Group 7"/>
          <p:cNvGrpSpPr>
            <a:grpSpLocks/>
          </p:cNvGrpSpPr>
          <p:nvPr/>
        </p:nvGrpSpPr>
        <p:grpSpPr bwMode="auto">
          <a:xfrm>
            <a:off x="268288" y="652463"/>
            <a:ext cx="8736012" cy="984250"/>
            <a:chOff x="268392" y="652790"/>
            <a:chExt cx="8735574" cy="983268"/>
          </a:xfrm>
        </p:grpSpPr>
        <p:sp>
          <p:nvSpPr>
            <p:cNvPr id="236576" name="Text Box 42"/>
            <p:cNvSpPr txBox="1">
              <a:spLocks noChangeArrowheads="1"/>
            </p:cNvSpPr>
            <p:nvPr/>
          </p:nvSpPr>
          <p:spPr bwMode="auto">
            <a:xfrm>
              <a:off x="268392" y="652790"/>
              <a:ext cx="299633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/>
            </a:p>
          </p:txBody>
        </p:sp>
        <p:pic>
          <p:nvPicPr>
            <p:cNvPr id="236577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1420" y="693425"/>
              <a:ext cx="3932546" cy="942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6549" name="Group 8"/>
          <p:cNvGrpSpPr>
            <a:grpSpLocks/>
          </p:cNvGrpSpPr>
          <p:nvPr/>
        </p:nvGrpSpPr>
        <p:grpSpPr bwMode="auto">
          <a:xfrm>
            <a:off x="152400" y="5451475"/>
            <a:ext cx="8772525" cy="1258888"/>
            <a:chOff x="152400" y="5451947"/>
            <a:chExt cx="8772525" cy="1258118"/>
          </a:xfrm>
        </p:grpSpPr>
        <p:sp>
          <p:nvSpPr>
            <p:cNvPr id="236570" name="Text Box 42"/>
            <p:cNvSpPr txBox="1">
              <a:spLocks noChangeArrowheads="1"/>
            </p:cNvSpPr>
            <p:nvPr/>
          </p:nvSpPr>
          <p:spPr bwMode="auto">
            <a:xfrm>
              <a:off x="152400" y="5618725"/>
              <a:ext cx="223651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  <a:sym typeface="Symbol" pitchFamily="18" charset="2"/>
                </a:rPr>
                <a:t>post</a:t>
              </a:r>
              <a:r>
                <a:rPr lang="en-US" altLang="en-US" sz="2800" i="0">
                  <a:solidFill>
                    <a:srgbClr val="33CC33"/>
                  </a:solidFill>
                </a:rPr>
                <a:t>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Find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</p:txBody>
        </p:sp>
        <p:pic>
          <p:nvPicPr>
            <p:cNvPr id="236571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29200" y="5517388"/>
              <a:ext cx="3895725" cy="1112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6572" name="Group 234"/>
            <p:cNvGrpSpPr>
              <a:grpSpLocks/>
            </p:cNvGrpSpPr>
            <p:nvPr/>
          </p:nvGrpSpPr>
          <p:grpSpPr bwMode="auto">
            <a:xfrm>
              <a:off x="2416227" y="5451947"/>
              <a:ext cx="672956" cy="719932"/>
              <a:chOff x="4512" y="2213"/>
              <a:chExt cx="907" cy="907"/>
            </a:xfrm>
          </p:grpSpPr>
          <p:sp>
            <p:nvSpPr>
              <p:cNvPr id="236574" name="Oval 232"/>
              <p:cNvSpPr>
                <a:spLocks noChangeAspect="1" noChangeArrowheads="1"/>
              </p:cNvSpPr>
              <p:nvPr/>
            </p:nvSpPr>
            <p:spPr bwMode="auto">
              <a:xfrm>
                <a:off x="4512" y="2213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36575" name="Picture 23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4" y="2352"/>
                <a:ext cx="624" cy="5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36573" name="Text Box 42"/>
            <p:cNvSpPr txBox="1">
              <a:spLocks noChangeArrowheads="1"/>
            </p:cNvSpPr>
            <p:nvPr/>
          </p:nvSpPr>
          <p:spPr bwMode="auto">
            <a:xfrm>
              <a:off x="533400" y="6248400"/>
              <a:ext cx="43855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We want the location sandwiched.</a:t>
              </a:r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52400" y="2824163"/>
            <a:ext cx="4424363" cy="1362075"/>
            <a:chOff x="152400" y="2207896"/>
            <a:chExt cx="4424577" cy="1360488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444514" y="2271322"/>
              <a:ext cx="4132463" cy="12336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400" i="0" kern="0" dirty="0"/>
                <a:t> </a:t>
              </a:r>
              <a:r>
                <a:rPr lang="en-CA" altLang="en-US" sz="2400" i="0" kern="0" dirty="0"/>
                <a:t>What would you like to </a:t>
              </a:r>
              <a:br>
                <a:rPr lang="en-CA" altLang="en-US" sz="2400" i="0" kern="0" dirty="0"/>
              </a:br>
              <a:r>
                <a:rPr lang="en-CA" altLang="en-US" sz="2400" i="0" kern="0" dirty="0"/>
                <a:t>be true in the middle </a:t>
              </a:r>
              <a:br>
                <a:rPr lang="en-CA" altLang="en-US" sz="2400" i="0" kern="0" dirty="0"/>
              </a:br>
              <a:r>
                <a:rPr lang="en-CA" altLang="en-US" sz="2400" i="0" kern="0" dirty="0"/>
                <a:t>of your computation? </a:t>
              </a:r>
            </a:p>
          </p:txBody>
        </p:sp>
        <p:pic>
          <p:nvPicPr>
            <p:cNvPr id="236569" name="Picture 4" descr="j022612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2207896"/>
              <a:ext cx="1019858" cy="136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" name="Group 727"/>
          <p:cNvGrpSpPr>
            <a:grpSpLocks/>
          </p:cNvGrpSpPr>
          <p:nvPr/>
        </p:nvGrpSpPr>
        <p:grpSpPr bwMode="auto">
          <a:xfrm>
            <a:off x="4090988" y="2166938"/>
            <a:ext cx="747712" cy="749300"/>
            <a:chOff x="1224" y="2539"/>
            <a:chExt cx="2280" cy="1785"/>
          </a:xfrm>
        </p:grpSpPr>
        <p:sp>
          <p:nvSpPr>
            <p:cNvPr id="23655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655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655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656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655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655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5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6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38" name="Picture 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1425" y="2398713"/>
            <a:ext cx="3989388" cy="110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6553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3757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2063" y="693738"/>
            <a:ext cx="3932237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7572" name="Group 2"/>
          <p:cNvGrpSpPr>
            <a:grpSpLocks/>
          </p:cNvGrpSpPr>
          <p:nvPr/>
        </p:nvGrpSpPr>
        <p:grpSpPr bwMode="auto">
          <a:xfrm>
            <a:off x="4090988" y="2166938"/>
            <a:ext cx="4949825" cy="1338262"/>
            <a:chOff x="4091570" y="2166225"/>
            <a:chExt cx="4948834" cy="1338975"/>
          </a:xfrm>
        </p:grpSpPr>
        <p:grpSp>
          <p:nvGrpSpPr>
            <p:cNvPr id="237590" name="Group 727"/>
            <p:cNvGrpSpPr>
              <a:grpSpLocks/>
            </p:cNvGrpSpPr>
            <p:nvPr/>
          </p:nvGrpSpPr>
          <p:grpSpPr bwMode="auto">
            <a:xfrm>
              <a:off x="4091570" y="2166225"/>
              <a:ext cx="747130" cy="749484"/>
              <a:chOff x="1224" y="2539"/>
              <a:chExt cx="2280" cy="1785"/>
            </a:xfrm>
          </p:grpSpPr>
          <p:sp>
            <p:nvSpPr>
              <p:cNvPr id="237592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7593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237594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237599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0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1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2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3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4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5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7595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237596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7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8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pic>
          <p:nvPicPr>
            <p:cNvPr id="237591" name="Picture 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0825" y="2398182"/>
              <a:ext cx="3989579" cy="11070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37573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7150" y="693738"/>
            <a:ext cx="4132263" cy="1233487"/>
            <a:chOff x="362578" y="4785681"/>
            <a:chExt cx="4133222" cy="1234119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362578" y="4785681"/>
              <a:ext cx="4133222" cy="1234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400" i="0" kern="0" dirty="0"/>
                <a:t>How do you </a:t>
              </a:r>
              <a:br>
                <a:rPr lang="en-US" altLang="en-US" sz="2400" i="0" kern="0" dirty="0"/>
              </a:br>
              <a:r>
                <a:rPr lang="en-US" altLang="en-US" sz="2400" i="0" kern="0" dirty="0"/>
                <a:t>initialize this walk?</a:t>
              </a:r>
              <a:endParaRPr lang="en-CA" altLang="en-US" sz="2400" i="0" kern="0" dirty="0"/>
            </a:p>
          </p:txBody>
        </p:sp>
        <p:grpSp>
          <p:nvGrpSpPr>
            <p:cNvPr id="237578" name="Group 6"/>
            <p:cNvGrpSpPr>
              <a:grpSpLocks/>
            </p:cNvGrpSpPr>
            <p:nvPr/>
          </p:nvGrpSpPr>
          <p:grpSpPr bwMode="auto">
            <a:xfrm>
              <a:off x="376133" y="4883074"/>
              <a:ext cx="860399" cy="929353"/>
              <a:chOff x="144" y="607"/>
              <a:chExt cx="737" cy="804"/>
            </a:xfrm>
          </p:grpSpPr>
          <p:grpSp>
            <p:nvGrpSpPr>
              <p:cNvPr id="237579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237587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8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37589" name="Picture 10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37580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237581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2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3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4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5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86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994306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4"/>
          <a:stretch>
            <a:fillRect/>
          </a:stretch>
        </p:blipFill>
        <p:spPr bwMode="auto">
          <a:xfrm>
            <a:off x="4267200" y="1270000"/>
            <a:ext cx="2286000" cy="61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Rectangle 3"/>
          <p:cNvSpPr txBox="1">
            <a:spLocks noChangeArrowheads="1"/>
          </p:cNvSpPr>
          <p:nvPr/>
        </p:nvSpPr>
        <p:spPr bwMode="auto">
          <a:xfrm>
            <a:off x="179388" y="1774825"/>
            <a:ext cx="3495675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Sandwich the location </a:t>
            </a:r>
            <a:br>
              <a:rPr lang="en-US" altLang="en-US" sz="2400" i="0" kern="0" dirty="0"/>
            </a:br>
            <a:r>
              <a:rPr lang="en-US" altLang="en-US" sz="2400" i="0" kern="0" dirty="0"/>
              <a:t>before the first node.</a:t>
            </a:r>
            <a:endParaRPr lang="en-CA" altLang="en-US" sz="2400" i="0" kern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4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4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3859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2063" y="693738"/>
            <a:ext cx="3932237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8596" name="Group 2"/>
          <p:cNvGrpSpPr>
            <a:grpSpLocks/>
          </p:cNvGrpSpPr>
          <p:nvPr/>
        </p:nvGrpSpPr>
        <p:grpSpPr bwMode="auto">
          <a:xfrm>
            <a:off x="4090988" y="2166938"/>
            <a:ext cx="4949825" cy="1338262"/>
            <a:chOff x="4091570" y="2166225"/>
            <a:chExt cx="4948834" cy="1338975"/>
          </a:xfrm>
        </p:grpSpPr>
        <p:grpSp>
          <p:nvGrpSpPr>
            <p:cNvPr id="238622" name="Group 727"/>
            <p:cNvGrpSpPr>
              <a:grpSpLocks/>
            </p:cNvGrpSpPr>
            <p:nvPr/>
          </p:nvGrpSpPr>
          <p:grpSpPr bwMode="auto">
            <a:xfrm>
              <a:off x="4091570" y="2166225"/>
              <a:ext cx="747130" cy="749484"/>
              <a:chOff x="1224" y="2539"/>
              <a:chExt cx="2280" cy="1785"/>
            </a:xfrm>
          </p:grpSpPr>
          <p:sp>
            <p:nvSpPr>
              <p:cNvPr id="238624" name="Freeform 728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8625" name="Group 729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238626" name="Group 730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238631" name="Freeform 731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2" name="Freeform 732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3" name="Freeform 733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4" name="Freeform 734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5" name="Freeform 735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6" name="Freeform 736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7" name="Freeform 733"/>
                  <p:cNvSpPr>
                    <a:spLocks/>
                  </p:cNvSpPr>
                  <p:nvPr/>
                </p:nvSpPr>
                <p:spPr bwMode="auto">
                  <a:xfrm>
                    <a:off x="3283" y="3005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627" name="Group 737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238628" name="Freeform 738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29" name="Freeform 739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30" name="Freeform 740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pic>
          <p:nvPicPr>
            <p:cNvPr id="238623" name="Picture 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0825" y="2398182"/>
              <a:ext cx="3989579" cy="11070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38597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9513" y="3897313"/>
            <a:ext cx="3946525" cy="1049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Rectangle 3"/>
          <p:cNvSpPr txBox="1">
            <a:spLocks noChangeArrowheads="1"/>
          </p:cNvSpPr>
          <p:nvPr/>
        </p:nvSpPr>
        <p:spPr bwMode="auto">
          <a:xfrm>
            <a:off x="596900" y="3719513"/>
            <a:ext cx="3494088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Just take one step.</a:t>
            </a:r>
            <a:endParaRPr lang="en-CA" altLang="en-US" sz="2400" i="0" kern="0" dirty="0"/>
          </a:p>
        </p:txBody>
      </p:sp>
      <p:pic>
        <p:nvPicPr>
          <p:cNvPr id="23860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4"/>
          <a:stretch>
            <a:fillRect/>
          </a:stretch>
        </p:blipFill>
        <p:spPr bwMode="auto">
          <a:xfrm>
            <a:off x="4267200" y="1270000"/>
            <a:ext cx="2286000" cy="617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31750" y="2887663"/>
            <a:ext cx="4545013" cy="1235075"/>
            <a:chOff x="31599" y="2888141"/>
            <a:chExt cx="4545378" cy="1234119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444382" y="2888141"/>
              <a:ext cx="4132595" cy="1234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400" i="0" kern="0" dirty="0"/>
                <a:t>How do you maintain this </a:t>
              </a:r>
              <a:br>
                <a:rPr lang="en-US" altLang="en-US" sz="2400" i="0" kern="0" dirty="0"/>
              </a:br>
              <a:r>
                <a:rPr lang="en-US" altLang="en-US" sz="2400" i="0" kern="0" dirty="0"/>
                <a:t>while making progress?</a:t>
              </a:r>
              <a:endParaRPr lang="en-CA" altLang="en-US" sz="2400" i="0" kern="0" dirty="0"/>
            </a:p>
          </p:txBody>
        </p:sp>
        <p:grpSp>
          <p:nvGrpSpPr>
            <p:cNvPr id="238603" name="Group 46"/>
            <p:cNvGrpSpPr>
              <a:grpSpLocks noChangeAspect="1"/>
            </p:cNvGrpSpPr>
            <p:nvPr/>
          </p:nvGrpSpPr>
          <p:grpSpPr bwMode="auto">
            <a:xfrm>
              <a:off x="31599" y="2951692"/>
              <a:ext cx="959824" cy="959824"/>
              <a:chOff x="4320" y="2016"/>
              <a:chExt cx="912" cy="912"/>
            </a:xfrm>
          </p:grpSpPr>
          <p:grpSp>
            <p:nvGrpSpPr>
              <p:cNvPr id="238604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38611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38613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614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8615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38616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17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18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19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20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621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38612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38605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38606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38609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38610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8607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08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39619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1425" y="2398713"/>
            <a:ext cx="3989388" cy="110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9620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962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9513" y="3897313"/>
            <a:ext cx="3946525" cy="1049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52"/>
          <p:cNvGrpSpPr>
            <a:grpSpLocks/>
          </p:cNvGrpSpPr>
          <p:nvPr/>
        </p:nvGrpSpPr>
        <p:grpSpPr bwMode="auto">
          <a:xfrm>
            <a:off x="1190625" y="3981450"/>
            <a:ext cx="3200400" cy="2170113"/>
            <a:chOff x="715904" y="3615938"/>
            <a:chExt cx="3200400" cy="2169781"/>
          </a:xfrm>
        </p:grpSpPr>
        <p:pic>
          <p:nvPicPr>
            <p:cNvPr id="239645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04" y="3615938"/>
              <a:ext cx="3200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46" name="Picture 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1" r="5843"/>
            <a:stretch>
              <a:fillRect/>
            </a:stretch>
          </p:blipFill>
          <p:spPr bwMode="auto">
            <a:xfrm>
              <a:off x="715904" y="4614144"/>
              <a:ext cx="3196511" cy="1171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" name="Group 55"/>
          <p:cNvGrpSpPr>
            <a:grpSpLocks/>
          </p:cNvGrpSpPr>
          <p:nvPr/>
        </p:nvGrpSpPr>
        <p:grpSpPr bwMode="auto">
          <a:xfrm>
            <a:off x="1190625" y="1828800"/>
            <a:ext cx="3305175" cy="1838325"/>
            <a:chOff x="3261221" y="1514475"/>
            <a:chExt cx="3305175" cy="1838325"/>
          </a:xfrm>
        </p:grpSpPr>
        <p:pic>
          <p:nvPicPr>
            <p:cNvPr id="239643" name="Picture 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2" r="-4204"/>
            <a:stretch>
              <a:fillRect/>
            </a:stretch>
          </p:blipFill>
          <p:spPr bwMode="auto">
            <a:xfrm>
              <a:off x="3261221" y="1514475"/>
              <a:ext cx="3305175" cy="130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44" name="Picture 8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1221" y="2238375"/>
              <a:ext cx="3171825" cy="1114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9624" name="Group 46"/>
          <p:cNvGrpSpPr>
            <a:grpSpLocks noChangeAspect="1"/>
          </p:cNvGrpSpPr>
          <p:nvPr/>
        </p:nvGrpSpPr>
        <p:grpSpPr bwMode="auto">
          <a:xfrm>
            <a:off x="31750" y="2951163"/>
            <a:ext cx="960438" cy="960437"/>
            <a:chOff x="4320" y="2016"/>
            <a:chExt cx="912" cy="912"/>
          </a:xfrm>
        </p:grpSpPr>
        <p:grpSp>
          <p:nvGrpSpPr>
            <p:cNvPr id="239625" name="Group 47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39632" name="Group 48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39634" name="Freeform 49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0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635" name="Freeform 50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0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9636" name="Group 51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39637" name="Freeform 5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38" name="Freeform 5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39" name="Freeform 5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0" name="Freeform 55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1" name="Freeform 5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2" name="Freeform 57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39633" name="Oval 58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239626" name="Group 59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39627" name="Group 6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39630" name="AutoShape 6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39631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9628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29" name="Line 64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277813" y="936625"/>
            <a:ext cx="22034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Insert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80" name="Rectangle 3"/>
          <p:cNvSpPr txBox="1">
            <a:spLocks noChangeArrowheads="1"/>
          </p:cNvSpPr>
          <p:nvPr/>
        </p:nvSpPr>
        <p:spPr bwMode="auto">
          <a:xfrm>
            <a:off x="2463800" y="927100"/>
            <a:ext cx="4529139" cy="1233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The location for the new element has been sandwiched</a:t>
            </a:r>
            <a:endParaRPr lang="en-CA" altLang="en-US" sz="2400" i="0" kern="0" dirty="0"/>
          </a:p>
        </p:txBody>
      </p:sp>
      <p:sp>
        <p:nvSpPr>
          <p:cNvPr id="81" name="Text Box 42"/>
          <p:cNvSpPr txBox="1">
            <a:spLocks noChangeArrowheads="1"/>
          </p:cNvSpPr>
          <p:nvPr/>
        </p:nvSpPr>
        <p:spPr bwMode="auto">
          <a:xfrm>
            <a:off x="304800" y="1762125"/>
            <a:ext cx="2363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Insert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82" name="Rectangle 3"/>
          <p:cNvSpPr txBox="1">
            <a:spLocks noChangeArrowheads="1"/>
          </p:cNvSpPr>
          <p:nvPr/>
        </p:nvSpPr>
        <p:spPr bwMode="auto">
          <a:xfrm>
            <a:off x="2298700" y="1814513"/>
            <a:ext cx="4132263" cy="1233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The new element has been inserted where it belongs.</a:t>
            </a:r>
            <a:endParaRPr lang="en-CA" altLang="en-US" sz="2400" i="0" kern="0" dirty="0"/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E8336CBA-8F54-42C1-90D7-5B676AC52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2743200"/>
            <a:ext cx="5857875" cy="341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 Box 42">
            <a:extLst>
              <a:ext uri="{FF2B5EF4-FFF2-40B4-BE49-F238E27FC236}">
                <a16:creationId xmlns:a16="http://schemas.microsoft.com/office/drawing/2014/main" id="{BC5A0E92-C46F-4003-8918-762C61760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738" y="5888038"/>
            <a:ext cx="3341687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Insert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80" grpId="0"/>
      <p:bldP spid="81" grpId="0"/>
      <p:bldP spid="82" grpId="0"/>
      <p:bldP spid="15" grpId="0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Learning Outcomes</a:t>
            </a:r>
            <a:endParaRPr lang="en-CA" altLang="en-US"/>
          </a:p>
        </p:txBody>
      </p:sp>
      <p:sp>
        <p:nvSpPr>
          <p:cNvPr id="10926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sz="2400"/>
              <a:t>From this lecture, you should be able to:</a:t>
            </a:r>
          </a:p>
          <a:p>
            <a:pPr lvl="1"/>
            <a:r>
              <a:rPr lang="en-US" altLang="en-US" sz="2000"/>
              <a:t>Use the loop invariant method to think about iterative algorithms.</a:t>
            </a:r>
          </a:p>
          <a:p>
            <a:pPr lvl="1"/>
            <a:r>
              <a:rPr lang="en-US" altLang="en-US" sz="2000"/>
              <a:t>Prove that the loop invariant is established.</a:t>
            </a:r>
          </a:p>
          <a:p>
            <a:pPr lvl="1"/>
            <a:r>
              <a:rPr lang="en-US" altLang="en-US" sz="2000"/>
              <a:t>Prove that the loop invariant is maintained in the ‘typical’ case.</a:t>
            </a:r>
          </a:p>
          <a:p>
            <a:pPr lvl="1"/>
            <a:r>
              <a:rPr lang="en-US" altLang="en-US" sz="2000"/>
              <a:t>Prove that the loop invariant is maintained at all boundary conditions.</a:t>
            </a:r>
          </a:p>
          <a:p>
            <a:pPr lvl="1"/>
            <a:r>
              <a:rPr lang="en-US" altLang="en-US" sz="2000"/>
              <a:t>Prove that progress is made in the ‘typical’ case</a:t>
            </a:r>
          </a:p>
          <a:p>
            <a:pPr lvl="1"/>
            <a:r>
              <a:rPr lang="en-US" altLang="en-US" sz="2000"/>
              <a:t>Prove that progress is guaranteed even near termination, so that the exit condition is always reached.</a:t>
            </a:r>
          </a:p>
          <a:p>
            <a:pPr lvl="1"/>
            <a:r>
              <a:rPr lang="en-US" altLang="en-US" sz="2000"/>
              <a:t>Prove that the loop invariant, when combined with the exit condition, produces the post-condition.</a:t>
            </a:r>
          </a:p>
          <a:p>
            <a:pPr lvl="1"/>
            <a:r>
              <a:rPr lang="en-US" altLang="en-US" sz="2000"/>
              <a:t>Trade off efficiency for clear, correct code.</a:t>
            </a:r>
            <a:endParaRPr lang="en-CA" altLang="en-US" sz="2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26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26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926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926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926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926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926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926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926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926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926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926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926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926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926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926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6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26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26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2611" grpId="0" build="p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85800"/>
            <a:ext cx="8640017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9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2"/>
          <a:stretch/>
        </p:blipFill>
        <p:spPr bwMode="auto">
          <a:xfrm>
            <a:off x="586149" y="3670300"/>
            <a:ext cx="2157052" cy="282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85082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6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6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3FF789-C227-BC43-1849-06D505AF32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 descr="Green marble">
            <a:extLst>
              <a:ext uri="{FF2B5EF4-FFF2-40B4-BE49-F238E27FC236}">
                <a16:creationId xmlns:a16="http://schemas.microsoft.com/office/drawing/2014/main" id="{BD5742FC-AEF1-95DA-947F-1AE95D0862C4}"/>
              </a:ext>
            </a:extLst>
          </p:cNvPr>
          <p:cNvSpPr>
            <a:spLocks/>
          </p:cNvSpPr>
          <p:nvPr/>
        </p:nvSpPr>
        <p:spPr bwMode="auto">
          <a:xfrm flipV="1">
            <a:off x="194376" y="1962664"/>
            <a:ext cx="8567075" cy="3179249"/>
          </a:xfrm>
          <a:custGeom>
            <a:avLst/>
            <a:gdLst>
              <a:gd name="T0" fmla="*/ 2147483647 w 9918"/>
              <a:gd name="T1" fmla="*/ 2147483647 h 12392"/>
              <a:gd name="T2" fmla="*/ 2147483647 w 9918"/>
              <a:gd name="T3" fmla="*/ 2147483647 h 12392"/>
              <a:gd name="T4" fmla="*/ 2147483647 w 9918"/>
              <a:gd name="T5" fmla="*/ 2147483647 h 12392"/>
              <a:gd name="T6" fmla="*/ 2147483647 w 9918"/>
              <a:gd name="T7" fmla="*/ 2147483647 h 12392"/>
              <a:gd name="T8" fmla="*/ 2147483647 w 9918"/>
              <a:gd name="T9" fmla="*/ 2147483647 h 12392"/>
              <a:gd name="T10" fmla="*/ 2147483647 w 9918"/>
              <a:gd name="T11" fmla="*/ 2147483647 h 12392"/>
              <a:gd name="T12" fmla="*/ 2147483647 w 9918"/>
              <a:gd name="T13" fmla="*/ 2147483647 h 12392"/>
              <a:gd name="T14" fmla="*/ 2147483647 w 9918"/>
              <a:gd name="T15" fmla="*/ 2147483647 h 12392"/>
              <a:gd name="T16" fmla="*/ 2147483647 w 9918"/>
              <a:gd name="T17" fmla="*/ 2147483647 h 123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918" h="12392">
                <a:moveTo>
                  <a:pt x="6164" y="6032"/>
                </a:moveTo>
                <a:cubicBezTo>
                  <a:pt x="7257" y="4980"/>
                  <a:pt x="8651" y="1374"/>
                  <a:pt x="9212" y="539"/>
                </a:cubicBezTo>
                <a:cubicBezTo>
                  <a:pt x="9773" y="-296"/>
                  <a:pt x="10306" y="-182"/>
                  <a:pt x="9528" y="1019"/>
                </a:cubicBezTo>
                <a:cubicBezTo>
                  <a:pt x="8859" y="1957"/>
                  <a:pt x="7409" y="6042"/>
                  <a:pt x="6315" y="7189"/>
                </a:cubicBezTo>
                <a:cubicBezTo>
                  <a:pt x="5221" y="8336"/>
                  <a:pt x="3854" y="7097"/>
                  <a:pt x="2966" y="7899"/>
                </a:cubicBezTo>
                <a:cubicBezTo>
                  <a:pt x="2078" y="8703"/>
                  <a:pt x="673" y="11778"/>
                  <a:pt x="227" y="12257"/>
                </a:cubicBezTo>
                <a:cubicBezTo>
                  <a:pt x="-219" y="12736"/>
                  <a:pt x="99" y="11872"/>
                  <a:pt x="293" y="10774"/>
                </a:cubicBezTo>
                <a:cubicBezTo>
                  <a:pt x="756" y="10021"/>
                  <a:pt x="1840" y="7658"/>
                  <a:pt x="2655" y="6851"/>
                </a:cubicBezTo>
                <a:cubicBezTo>
                  <a:pt x="3469" y="6044"/>
                  <a:pt x="5071" y="7084"/>
                  <a:pt x="6164" y="6032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</a:p>
        </p:txBody>
      </p:sp>
      <p:sp>
        <p:nvSpPr>
          <p:cNvPr id="27758" name="Freeform 2" descr="Green marble">
            <a:extLst>
              <a:ext uri="{FF2B5EF4-FFF2-40B4-BE49-F238E27FC236}">
                <a16:creationId xmlns:a16="http://schemas.microsoft.com/office/drawing/2014/main" id="{1456C833-5753-9774-544D-97DEFEE64E3A}"/>
              </a:ext>
            </a:extLst>
          </p:cNvPr>
          <p:cNvSpPr>
            <a:spLocks/>
          </p:cNvSpPr>
          <p:nvPr/>
        </p:nvSpPr>
        <p:spPr bwMode="auto">
          <a:xfrm flipV="1">
            <a:off x="307723" y="1829489"/>
            <a:ext cx="8679093" cy="3608279"/>
          </a:xfrm>
          <a:custGeom>
            <a:avLst/>
            <a:gdLst>
              <a:gd name="T0" fmla="*/ 2147483647 w 9918"/>
              <a:gd name="T1" fmla="*/ 2147483647 h 12392"/>
              <a:gd name="T2" fmla="*/ 2147483647 w 9918"/>
              <a:gd name="T3" fmla="*/ 2147483647 h 12392"/>
              <a:gd name="T4" fmla="*/ 2147483647 w 9918"/>
              <a:gd name="T5" fmla="*/ 2147483647 h 12392"/>
              <a:gd name="T6" fmla="*/ 2147483647 w 9918"/>
              <a:gd name="T7" fmla="*/ 2147483647 h 12392"/>
              <a:gd name="T8" fmla="*/ 2147483647 w 9918"/>
              <a:gd name="T9" fmla="*/ 2147483647 h 12392"/>
              <a:gd name="T10" fmla="*/ 2147483647 w 9918"/>
              <a:gd name="T11" fmla="*/ 2147483647 h 12392"/>
              <a:gd name="T12" fmla="*/ 2147483647 w 9918"/>
              <a:gd name="T13" fmla="*/ 2147483647 h 12392"/>
              <a:gd name="T14" fmla="*/ 2147483647 w 9918"/>
              <a:gd name="T15" fmla="*/ 2147483647 h 12392"/>
              <a:gd name="T16" fmla="*/ 2147483647 w 9918"/>
              <a:gd name="T17" fmla="*/ 2147483647 h 123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connsiteX0" fmla="*/ 6233 w 10018"/>
              <a:gd name="connsiteY0" fmla="*/ 4868 h 9944"/>
              <a:gd name="connsiteX1" fmla="*/ 9306 w 10018"/>
              <a:gd name="connsiteY1" fmla="*/ 435 h 9944"/>
              <a:gd name="connsiteX2" fmla="*/ 9625 w 10018"/>
              <a:gd name="connsiteY2" fmla="*/ 822 h 9944"/>
              <a:gd name="connsiteX3" fmla="*/ 6385 w 10018"/>
              <a:gd name="connsiteY3" fmla="*/ 5801 h 9944"/>
              <a:gd name="connsiteX4" fmla="*/ 3009 w 10018"/>
              <a:gd name="connsiteY4" fmla="*/ 6374 h 9944"/>
              <a:gd name="connsiteX5" fmla="*/ 247 w 10018"/>
              <a:gd name="connsiteY5" fmla="*/ 9891 h 9944"/>
              <a:gd name="connsiteX6" fmla="*/ 265 w 10018"/>
              <a:gd name="connsiteY6" fmla="*/ 8225 h 9944"/>
              <a:gd name="connsiteX7" fmla="*/ 2695 w 10018"/>
              <a:gd name="connsiteY7" fmla="*/ 5529 h 9944"/>
              <a:gd name="connsiteX8" fmla="*/ 6233 w 10018"/>
              <a:gd name="connsiteY8" fmla="*/ 4868 h 9944"/>
              <a:gd name="connsiteX0" fmla="*/ 6222 w 10000"/>
              <a:gd name="connsiteY0" fmla="*/ 4895 h 10000"/>
              <a:gd name="connsiteX1" fmla="*/ 9289 w 10000"/>
              <a:gd name="connsiteY1" fmla="*/ 437 h 10000"/>
              <a:gd name="connsiteX2" fmla="*/ 9608 w 10000"/>
              <a:gd name="connsiteY2" fmla="*/ 827 h 10000"/>
              <a:gd name="connsiteX3" fmla="*/ 6374 w 10000"/>
              <a:gd name="connsiteY3" fmla="*/ 5834 h 10000"/>
              <a:gd name="connsiteX4" fmla="*/ 3004 w 10000"/>
              <a:gd name="connsiteY4" fmla="*/ 6410 h 10000"/>
              <a:gd name="connsiteX5" fmla="*/ 247 w 10000"/>
              <a:gd name="connsiteY5" fmla="*/ 9947 h 10000"/>
              <a:gd name="connsiteX6" fmla="*/ 265 w 10000"/>
              <a:gd name="connsiteY6" fmla="*/ 8271 h 10000"/>
              <a:gd name="connsiteX7" fmla="*/ 2630 w 10000"/>
              <a:gd name="connsiteY7" fmla="*/ 4975 h 10000"/>
              <a:gd name="connsiteX8" fmla="*/ 6222 w 10000"/>
              <a:gd name="connsiteY8" fmla="*/ 4895 h 10000"/>
              <a:gd name="connsiteX0" fmla="*/ 6231 w 10009"/>
              <a:gd name="connsiteY0" fmla="*/ 4895 h 9987"/>
              <a:gd name="connsiteX1" fmla="*/ 9298 w 10009"/>
              <a:gd name="connsiteY1" fmla="*/ 437 h 9987"/>
              <a:gd name="connsiteX2" fmla="*/ 9617 w 10009"/>
              <a:gd name="connsiteY2" fmla="*/ 827 h 9987"/>
              <a:gd name="connsiteX3" fmla="*/ 6383 w 10009"/>
              <a:gd name="connsiteY3" fmla="*/ 5834 h 9987"/>
              <a:gd name="connsiteX4" fmla="*/ 3151 w 10009"/>
              <a:gd name="connsiteY4" fmla="*/ 6719 h 9987"/>
              <a:gd name="connsiteX5" fmla="*/ 256 w 10009"/>
              <a:gd name="connsiteY5" fmla="*/ 9947 h 9987"/>
              <a:gd name="connsiteX6" fmla="*/ 274 w 10009"/>
              <a:gd name="connsiteY6" fmla="*/ 8271 h 9987"/>
              <a:gd name="connsiteX7" fmla="*/ 2639 w 10009"/>
              <a:gd name="connsiteY7" fmla="*/ 4975 h 9987"/>
              <a:gd name="connsiteX8" fmla="*/ 6231 w 10009"/>
              <a:gd name="connsiteY8" fmla="*/ 4895 h 9987"/>
              <a:gd name="connsiteX0" fmla="*/ 6159 w 10003"/>
              <a:gd name="connsiteY0" fmla="*/ 4136 h 9951"/>
              <a:gd name="connsiteX1" fmla="*/ 9290 w 10003"/>
              <a:gd name="connsiteY1" fmla="*/ 389 h 9951"/>
              <a:gd name="connsiteX2" fmla="*/ 9608 w 10003"/>
              <a:gd name="connsiteY2" fmla="*/ 779 h 9951"/>
              <a:gd name="connsiteX3" fmla="*/ 6377 w 10003"/>
              <a:gd name="connsiteY3" fmla="*/ 5793 h 9951"/>
              <a:gd name="connsiteX4" fmla="*/ 3148 w 10003"/>
              <a:gd name="connsiteY4" fmla="*/ 6679 h 9951"/>
              <a:gd name="connsiteX5" fmla="*/ 256 w 10003"/>
              <a:gd name="connsiteY5" fmla="*/ 9911 h 9951"/>
              <a:gd name="connsiteX6" fmla="*/ 274 w 10003"/>
              <a:gd name="connsiteY6" fmla="*/ 8233 h 9951"/>
              <a:gd name="connsiteX7" fmla="*/ 2637 w 10003"/>
              <a:gd name="connsiteY7" fmla="*/ 4932 h 9951"/>
              <a:gd name="connsiteX8" fmla="*/ 6159 w 10003"/>
              <a:gd name="connsiteY8" fmla="*/ 4136 h 9951"/>
              <a:gd name="connsiteX0" fmla="*/ 6157 w 10248"/>
              <a:gd name="connsiteY0" fmla="*/ 3873 h 9717"/>
              <a:gd name="connsiteX1" fmla="*/ 9287 w 10248"/>
              <a:gd name="connsiteY1" fmla="*/ 108 h 9717"/>
              <a:gd name="connsiteX2" fmla="*/ 9922 w 10248"/>
              <a:gd name="connsiteY2" fmla="*/ 1465 h 9717"/>
              <a:gd name="connsiteX3" fmla="*/ 6375 w 10248"/>
              <a:gd name="connsiteY3" fmla="*/ 5539 h 9717"/>
              <a:gd name="connsiteX4" fmla="*/ 3147 w 10248"/>
              <a:gd name="connsiteY4" fmla="*/ 6429 h 9717"/>
              <a:gd name="connsiteX5" fmla="*/ 256 w 10248"/>
              <a:gd name="connsiteY5" fmla="*/ 9677 h 9717"/>
              <a:gd name="connsiteX6" fmla="*/ 274 w 10248"/>
              <a:gd name="connsiteY6" fmla="*/ 7991 h 9717"/>
              <a:gd name="connsiteX7" fmla="*/ 2636 w 10248"/>
              <a:gd name="connsiteY7" fmla="*/ 4673 h 9717"/>
              <a:gd name="connsiteX8" fmla="*/ 6157 w 10248"/>
              <a:gd name="connsiteY8" fmla="*/ 3873 h 9717"/>
              <a:gd name="connsiteX0" fmla="*/ 6008 w 10012"/>
              <a:gd name="connsiteY0" fmla="*/ 5306 h 11320"/>
              <a:gd name="connsiteX1" fmla="*/ 9115 w 10012"/>
              <a:gd name="connsiteY1" fmla="*/ 51 h 11320"/>
              <a:gd name="connsiteX2" fmla="*/ 9682 w 10012"/>
              <a:gd name="connsiteY2" fmla="*/ 2828 h 11320"/>
              <a:gd name="connsiteX3" fmla="*/ 6221 w 10012"/>
              <a:gd name="connsiteY3" fmla="*/ 7020 h 11320"/>
              <a:gd name="connsiteX4" fmla="*/ 3071 w 10012"/>
              <a:gd name="connsiteY4" fmla="*/ 7936 h 11320"/>
              <a:gd name="connsiteX5" fmla="*/ 250 w 10012"/>
              <a:gd name="connsiteY5" fmla="*/ 11279 h 11320"/>
              <a:gd name="connsiteX6" fmla="*/ 267 w 10012"/>
              <a:gd name="connsiteY6" fmla="*/ 9544 h 11320"/>
              <a:gd name="connsiteX7" fmla="*/ 2572 w 10012"/>
              <a:gd name="connsiteY7" fmla="*/ 6129 h 11320"/>
              <a:gd name="connsiteX8" fmla="*/ 6008 w 10012"/>
              <a:gd name="connsiteY8" fmla="*/ 5306 h 11320"/>
              <a:gd name="connsiteX0" fmla="*/ 6008 w 10011"/>
              <a:gd name="connsiteY0" fmla="*/ 5011 h 11311"/>
              <a:gd name="connsiteX1" fmla="*/ 9115 w 10011"/>
              <a:gd name="connsiteY1" fmla="*/ 42 h 11311"/>
              <a:gd name="connsiteX2" fmla="*/ 9682 w 10011"/>
              <a:gd name="connsiteY2" fmla="*/ 2819 h 11311"/>
              <a:gd name="connsiteX3" fmla="*/ 6221 w 10011"/>
              <a:gd name="connsiteY3" fmla="*/ 7011 h 11311"/>
              <a:gd name="connsiteX4" fmla="*/ 3071 w 10011"/>
              <a:gd name="connsiteY4" fmla="*/ 7927 h 11311"/>
              <a:gd name="connsiteX5" fmla="*/ 250 w 10011"/>
              <a:gd name="connsiteY5" fmla="*/ 11270 h 11311"/>
              <a:gd name="connsiteX6" fmla="*/ 267 w 10011"/>
              <a:gd name="connsiteY6" fmla="*/ 9535 h 11311"/>
              <a:gd name="connsiteX7" fmla="*/ 2572 w 10011"/>
              <a:gd name="connsiteY7" fmla="*/ 6120 h 11311"/>
              <a:gd name="connsiteX8" fmla="*/ 6008 w 10011"/>
              <a:gd name="connsiteY8" fmla="*/ 5011 h 11311"/>
              <a:gd name="connsiteX0" fmla="*/ 6014 w 10017"/>
              <a:gd name="connsiteY0" fmla="*/ 5011 h 11292"/>
              <a:gd name="connsiteX1" fmla="*/ 9121 w 10017"/>
              <a:gd name="connsiteY1" fmla="*/ 42 h 11292"/>
              <a:gd name="connsiteX2" fmla="*/ 9688 w 10017"/>
              <a:gd name="connsiteY2" fmla="*/ 2819 h 11292"/>
              <a:gd name="connsiteX3" fmla="*/ 6227 w 10017"/>
              <a:gd name="connsiteY3" fmla="*/ 7011 h 11292"/>
              <a:gd name="connsiteX4" fmla="*/ 3159 w 10017"/>
              <a:gd name="connsiteY4" fmla="*/ 8415 h 11292"/>
              <a:gd name="connsiteX5" fmla="*/ 256 w 10017"/>
              <a:gd name="connsiteY5" fmla="*/ 11270 h 11292"/>
              <a:gd name="connsiteX6" fmla="*/ 273 w 10017"/>
              <a:gd name="connsiteY6" fmla="*/ 9535 h 11292"/>
              <a:gd name="connsiteX7" fmla="*/ 2578 w 10017"/>
              <a:gd name="connsiteY7" fmla="*/ 6120 h 11292"/>
              <a:gd name="connsiteX8" fmla="*/ 6014 w 10017"/>
              <a:gd name="connsiteY8" fmla="*/ 5011 h 11292"/>
              <a:gd name="connsiteX0" fmla="*/ 5853 w 9856"/>
              <a:gd name="connsiteY0" fmla="*/ 5011 h 11819"/>
              <a:gd name="connsiteX1" fmla="*/ 8960 w 9856"/>
              <a:gd name="connsiteY1" fmla="*/ 42 h 11819"/>
              <a:gd name="connsiteX2" fmla="*/ 9527 w 9856"/>
              <a:gd name="connsiteY2" fmla="*/ 2819 h 11819"/>
              <a:gd name="connsiteX3" fmla="*/ 6066 w 9856"/>
              <a:gd name="connsiteY3" fmla="*/ 7011 h 11819"/>
              <a:gd name="connsiteX4" fmla="*/ 2998 w 9856"/>
              <a:gd name="connsiteY4" fmla="*/ 8415 h 11819"/>
              <a:gd name="connsiteX5" fmla="*/ 590 w 9856"/>
              <a:gd name="connsiteY5" fmla="*/ 11619 h 11819"/>
              <a:gd name="connsiteX6" fmla="*/ 95 w 9856"/>
              <a:gd name="connsiteY6" fmla="*/ 11270 h 11819"/>
              <a:gd name="connsiteX7" fmla="*/ 112 w 9856"/>
              <a:gd name="connsiteY7" fmla="*/ 9535 h 11819"/>
              <a:gd name="connsiteX8" fmla="*/ 2417 w 9856"/>
              <a:gd name="connsiteY8" fmla="*/ 6120 h 11819"/>
              <a:gd name="connsiteX9" fmla="*/ 5853 w 9856"/>
              <a:gd name="connsiteY9" fmla="*/ 5011 h 1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856" h="11819">
                <a:moveTo>
                  <a:pt x="5853" y="5011"/>
                </a:moveTo>
                <a:cubicBezTo>
                  <a:pt x="6943" y="3998"/>
                  <a:pt x="8348" y="407"/>
                  <a:pt x="8960" y="42"/>
                </a:cubicBezTo>
                <a:cubicBezTo>
                  <a:pt x="9572" y="-323"/>
                  <a:pt x="10290" y="1809"/>
                  <a:pt x="9527" y="2819"/>
                </a:cubicBezTo>
                <a:cubicBezTo>
                  <a:pt x="8870" y="3607"/>
                  <a:pt x="7154" y="6078"/>
                  <a:pt x="6066" y="7011"/>
                </a:cubicBezTo>
                <a:cubicBezTo>
                  <a:pt x="4978" y="7944"/>
                  <a:pt x="3911" y="7647"/>
                  <a:pt x="2998" y="8415"/>
                </a:cubicBezTo>
                <a:cubicBezTo>
                  <a:pt x="2085" y="9183"/>
                  <a:pt x="1074" y="11143"/>
                  <a:pt x="590" y="11619"/>
                </a:cubicBezTo>
                <a:cubicBezTo>
                  <a:pt x="106" y="12095"/>
                  <a:pt x="175" y="11617"/>
                  <a:pt x="95" y="11270"/>
                </a:cubicBezTo>
                <a:cubicBezTo>
                  <a:pt x="15" y="10923"/>
                  <a:pt x="-78" y="10457"/>
                  <a:pt x="112" y="9535"/>
                </a:cubicBezTo>
                <a:cubicBezTo>
                  <a:pt x="566" y="8903"/>
                  <a:pt x="1460" y="6874"/>
                  <a:pt x="2417" y="6120"/>
                </a:cubicBezTo>
                <a:cubicBezTo>
                  <a:pt x="3374" y="5366"/>
                  <a:pt x="4763" y="6024"/>
                  <a:pt x="5853" y="5011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</a:p>
        </p:txBody>
      </p:sp>
      <p:sp>
        <p:nvSpPr>
          <p:cNvPr id="6" name="Line 17">
            <a:extLst>
              <a:ext uri="{FF2B5EF4-FFF2-40B4-BE49-F238E27FC236}">
                <a16:creationId xmlns:a16="http://schemas.microsoft.com/office/drawing/2014/main" id="{2A19A598-FB2C-27BC-E970-59924E1A51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0529" y="3459764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Line 17">
            <a:extLst>
              <a:ext uri="{FF2B5EF4-FFF2-40B4-BE49-F238E27FC236}">
                <a16:creationId xmlns:a16="http://schemas.microsoft.com/office/drawing/2014/main" id="{643E2553-7F94-B9F7-916A-D9CF0747886D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6172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" name="Group 29">
            <a:extLst>
              <a:ext uri="{FF2B5EF4-FFF2-40B4-BE49-F238E27FC236}">
                <a16:creationId xmlns:a16="http://schemas.microsoft.com/office/drawing/2014/main" id="{7D3F986B-A9D3-DA25-BE16-930F1153E24A}"/>
              </a:ext>
            </a:extLst>
          </p:cNvPr>
          <p:cNvGrpSpPr>
            <a:grpSpLocks/>
          </p:cNvGrpSpPr>
          <p:nvPr/>
        </p:nvGrpSpPr>
        <p:grpSpPr bwMode="auto">
          <a:xfrm>
            <a:off x="1871123" y="1100138"/>
            <a:ext cx="931353" cy="99387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B033608F-1DEC-FFEB-8CFA-33D72AF0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0D7EC1BB-52D7-431B-08F8-3CF5E1E0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628A014D-1F69-F99B-6D90-36D3429AB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8CB88382-0A79-1995-023B-0E1A51EBE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6D06E5CE-C61C-4EAC-24B4-A0D0E319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53FC4630-90C5-4900-23B0-064B495B0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FB1EFA51-6A29-F48A-B2E0-72DD73D3C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B8022BA9-EC7D-68FF-C8CC-13B7E6E0B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E259F04C-AD97-694C-6E2F-F7E2C12CC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B02EB274-9DB0-C0BB-DE92-0B4074C44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F0063A10-331B-AD6D-D411-091891AAF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692A81FD-DCE7-7F6C-0542-61A86417C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00F2DF66-F1F2-0DBF-89B7-73679C92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29C630F4-B8E0-7128-05C9-86C512139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0433AEA3-E156-4070-9DAC-6CAD7CFB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AC4E88BF-9EA3-C635-F9C3-D4AE130F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E6CBA42C-774B-D66F-581F-AA342E467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5" name="AutoShape 35">
            <a:extLst>
              <a:ext uri="{FF2B5EF4-FFF2-40B4-BE49-F238E27FC236}">
                <a16:creationId xmlns:a16="http://schemas.microsoft.com/office/drawing/2014/main" id="{887FB1B4-7047-1E0F-AE25-49F751ED9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5383" y="891565"/>
            <a:ext cx="3250617" cy="902981"/>
          </a:xfrm>
          <a:prstGeom prst="wedgeRoundRectCallout">
            <a:avLst>
              <a:gd name="adj1" fmla="val -58188"/>
              <a:gd name="adj2" fmla="val 84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defines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“on the right path”?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7CD488-7668-AA8B-1DB7-FAF71FE665F7}"/>
              </a:ext>
            </a:extLst>
          </p:cNvPr>
          <p:cNvGrpSpPr>
            <a:grpSpLocks/>
          </p:cNvGrpSpPr>
          <p:nvPr/>
        </p:nvGrpSpPr>
        <p:grpSpPr bwMode="auto">
          <a:xfrm>
            <a:off x="11112" y="1132837"/>
            <a:ext cx="9285288" cy="4517256"/>
            <a:chOff x="0" y="2527609"/>
            <a:chExt cx="9285977" cy="4516374"/>
          </a:xfrm>
        </p:grpSpPr>
        <p:pic>
          <p:nvPicPr>
            <p:cNvPr id="47" name="Picture 2">
              <a:extLst>
                <a:ext uri="{FF2B5EF4-FFF2-40B4-BE49-F238E27FC236}">
                  <a16:creationId xmlns:a16="http://schemas.microsoft.com/office/drawing/2014/main" id="{4FF9417C-F505-0FF5-AE82-64E0D8B0FB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0452" y="6118470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0">
              <a:extLst>
                <a:ext uri="{FF2B5EF4-FFF2-40B4-BE49-F238E27FC236}">
                  <a16:creationId xmlns:a16="http://schemas.microsoft.com/office/drawing/2014/main" id="{5019CDAC-11EF-550C-07CB-6220582C94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AutoShape 35">
            <a:extLst>
              <a:ext uri="{FF2B5EF4-FFF2-40B4-BE49-F238E27FC236}">
                <a16:creationId xmlns:a16="http://schemas.microsoft.com/office/drawing/2014/main" id="{3C57048A-E76B-8646-3DED-128B083BC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697804"/>
            <a:ext cx="6019800" cy="2101458"/>
          </a:xfrm>
          <a:prstGeom prst="wedgeRoundRectCallout">
            <a:avLst>
              <a:gd name="adj1" fmla="val -28062"/>
              <a:gd name="adj2" fmla="val -57623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advantage of a very wide path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(flexible assertions)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that the algorithm does not need to pin down exactly what the computation will do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every input.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AutoShape 35">
            <a:extLst>
              <a:ext uri="{FF2B5EF4-FFF2-40B4-BE49-F238E27FC236}">
                <a16:creationId xmlns:a16="http://schemas.microsoft.com/office/drawing/2014/main" id="{2A945867-41CD-D2EA-9F99-637AFE4E2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391" y="1930832"/>
            <a:ext cx="5390197" cy="1395033"/>
          </a:xfrm>
          <a:prstGeom prst="wedgeRoundRectCallout">
            <a:avLst>
              <a:gd name="adj1" fmla="val -58219"/>
              <a:gd name="adj2" fmla="val 53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Assertions and Loop Invariants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tate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what must be true at different point during the computation.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69B95AA-8F57-998A-513F-D2361D7F8B0C}"/>
              </a:ext>
            </a:extLst>
          </p:cNvPr>
          <p:cNvSpPr/>
          <p:nvPr/>
        </p:nvSpPr>
        <p:spPr>
          <a:xfrm>
            <a:off x="385281" y="1864760"/>
            <a:ext cx="8173092" cy="3344238"/>
          </a:xfrm>
          <a:custGeom>
            <a:avLst/>
            <a:gdLst>
              <a:gd name="connsiteX0" fmla="*/ 0 w 8173092"/>
              <a:gd name="connsiteY0" fmla="*/ 0 h 3344238"/>
              <a:gd name="connsiteX1" fmla="*/ 364732 w 8173092"/>
              <a:gd name="connsiteY1" fmla="*/ 780836 h 3344238"/>
              <a:gd name="connsiteX2" fmla="*/ 1345915 w 8173092"/>
              <a:gd name="connsiteY2" fmla="*/ 616449 h 3344238"/>
              <a:gd name="connsiteX3" fmla="*/ 2111339 w 8173092"/>
              <a:gd name="connsiteY3" fmla="*/ 1006867 h 3344238"/>
              <a:gd name="connsiteX4" fmla="*/ 2275726 w 8173092"/>
              <a:gd name="connsiteY4" fmla="*/ 1607905 h 3344238"/>
              <a:gd name="connsiteX5" fmla="*/ 2753474 w 8173092"/>
              <a:gd name="connsiteY5" fmla="*/ 1376737 h 3344238"/>
              <a:gd name="connsiteX6" fmla="*/ 3369923 w 8173092"/>
              <a:gd name="connsiteY6" fmla="*/ 1551397 h 3344238"/>
              <a:gd name="connsiteX7" fmla="*/ 3580544 w 8173092"/>
              <a:gd name="connsiteY7" fmla="*/ 1705510 h 3344238"/>
              <a:gd name="connsiteX8" fmla="*/ 4607959 w 8173092"/>
              <a:gd name="connsiteY8" fmla="*/ 1448656 h 3344238"/>
              <a:gd name="connsiteX9" fmla="*/ 4911047 w 8173092"/>
              <a:gd name="connsiteY9" fmla="*/ 1628453 h 3344238"/>
              <a:gd name="connsiteX10" fmla="*/ 5373384 w 8173092"/>
              <a:gd name="connsiteY10" fmla="*/ 1669550 h 3344238"/>
              <a:gd name="connsiteX11" fmla="*/ 5589141 w 8173092"/>
              <a:gd name="connsiteY11" fmla="*/ 2116476 h 3344238"/>
              <a:gd name="connsiteX12" fmla="*/ 6426485 w 8173092"/>
              <a:gd name="connsiteY12" fmla="*/ 2193532 h 3344238"/>
              <a:gd name="connsiteX13" fmla="*/ 6842589 w 8173092"/>
              <a:gd name="connsiteY13" fmla="*/ 2661006 h 3344238"/>
              <a:gd name="connsiteX14" fmla="*/ 7340885 w 8173092"/>
              <a:gd name="connsiteY14" fmla="*/ 2506894 h 3344238"/>
              <a:gd name="connsiteX15" fmla="*/ 7787811 w 8173092"/>
              <a:gd name="connsiteY15" fmla="*/ 3133618 h 3344238"/>
              <a:gd name="connsiteX16" fmla="*/ 8173092 w 8173092"/>
              <a:gd name="connsiteY16" fmla="*/ 3344238 h 3344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173092" h="3344238">
                <a:moveTo>
                  <a:pt x="0" y="0"/>
                </a:moveTo>
                <a:cubicBezTo>
                  <a:pt x="70206" y="339047"/>
                  <a:pt x="140413" y="678095"/>
                  <a:pt x="364732" y="780836"/>
                </a:cubicBezTo>
                <a:cubicBezTo>
                  <a:pt x="589051" y="883578"/>
                  <a:pt x="1054814" y="578777"/>
                  <a:pt x="1345915" y="616449"/>
                </a:cubicBezTo>
                <a:cubicBezTo>
                  <a:pt x="1637016" y="654121"/>
                  <a:pt x="1956371" y="841624"/>
                  <a:pt x="2111339" y="1006867"/>
                </a:cubicBezTo>
                <a:cubicBezTo>
                  <a:pt x="2266307" y="1172110"/>
                  <a:pt x="2168704" y="1546260"/>
                  <a:pt x="2275726" y="1607905"/>
                </a:cubicBezTo>
                <a:cubicBezTo>
                  <a:pt x="2382749" y="1669550"/>
                  <a:pt x="2571108" y="1386155"/>
                  <a:pt x="2753474" y="1376737"/>
                </a:cubicBezTo>
                <a:cubicBezTo>
                  <a:pt x="2935840" y="1367319"/>
                  <a:pt x="3232078" y="1496602"/>
                  <a:pt x="3369923" y="1551397"/>
                </a:cubicBezTo>
                <a:cubicBezTo>
                  <a:pt x="3507768" y="1606192"/>
                  <a:pt x="3374205" y="1722633"/>
                  <a:pt x="3580544" y="1705510"/>
                </a:cubicBezTo>
                <a:cubicBezTo>
                  <a:pt x="3786883" y="1688387"/>
                  <a:pt x="4386209" y="1461499"/>
                  <a:pt x="4607959" y="1448656"/>
                </a:cubicBezTo>
                <a:cubicBezTo>
                  <a:pt x="4829709" y="1435813"/>
                  <a:pt x="4783476" y="1591637"/>
                  <a:pt x="4911047" y="1628453"/>
                </a:cubicBezTo>
                <a:cubicBezTo>
                  <a:pt x="5038618" y="1665269"/>
                  <a:pt x="5260368" y="1588213"/>
                  <a:pt x="5373384" y="1669550"/>
                </a:cubicBezTo>
                <a:cubicBezTo>
                  <a:pt x="5486400" y="1750887"/>
                  <a:pt x="5413624" y="2029146"/>
                  <a:pt x="5589141" y="2116476"/>
                </a:cubicBezTo>
                <a:cubicBezTo>
                  <a:pt x="5764658" y="2203806"/>
                  <a:pt x="6217577" y="2102777"/>
                  <a:pt x="6426485" y="2193532"/>
                </a:cubicBezTo>
                <a:cubicBezTo>
                  <a:pt x="6635393" y="2284287"/>
                  <a:pt x="6690189" y="2608779"/>
                  <a:pt x="6842589" y="2661006"/>
                </a:cubicBezTo>
                <a:cubicBezTo>
                  <a:pt x="6994989" y="2713233"/>
                  <a:pt x="7183348" y="2428125"/>
                  <a:pt x="7340885" y="2506894"/>
                </a:cubicBezTo>
                <a:cubicBezTo>
                  <a:pt x="7498422" y="2585663"/>
                  <a:pt x="7649110" y="2994061"/>
                  <a:pt x="7787811" y="3133618"/>
                </a:cubicBezTo>
                <a:cubicBezTo>
                  <a:pt x="7926512" y="3273175"/>
                  <a:pt x="8049802" y="3308706"/>
                  <a:pt x="8173092" y="3344238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751" name="Group 3">
            <a:extLst>
              <a:ext uri="{FF2B5EF4-FFF2-40B4-BE49-F238E27FC236}">
                <a16:creationId xmlns:a16="http://schemas.microsoft.com/office/drawing/2014/main" id="{852FE051-7A53-0CF6-405F-3003ED949286}"/>
              </a:ext>
            </a:extLst>
          </p:cNvPr>
          <p:cNvGrpSpPr>
            <a:grpSpLocks/>
          </p:cNvGrpSpPr>
          <p:nvPr/>
        </p:nvGrpSpPr>
        <p:grpSpPr bwMode="auto">
          <a:xfrm>
            <a:off x="1856090" y="2428886"/>
            <a:ext cx="1181100" cy="1447800"/>
            <a:chOff x="2400" y="2064"/>
            <a:chExt cx="744" cy="912"/>
          </a:xfrm>
        </p:grpSpPr>
        <p:sp>
          <p:nvSpPr>
            <p:cNvPr id="27752" name="Freeform 4">
              <a:extLst>
                <a:ext uri="{FF2B5EF4-FFF2-40B4-BE49-F238E27FC236}">
                  <a16:creationId xmlns:a16="http://schemas.microsoft.com/office/drawing/2014/main" id="{7601645F-EE28-F8E8-8437-657C2E20D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3" name="Freeform 5">
              <a:extLst>
                <a:ext uri="{FF2B5EF4-FFF2-40B4-BE49-F238E27FC236}">
                  <a16:creationId xmlns:a16="http://schemas.microsoft.com/office/drawing/2014/main" id="{F5E7CE98-59C2-BC91-95F3-06A054A68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4" name="Freeform 6">
              <a:extLst>
                <a:ext uri="{FF2B5EF4-FFF2-40B4-BE49-F238E27FC236}">
                  <a16:creationId xmlns:a16="http://schemas.microsoft.com/office/drawing/2014/main" id="{AE6CB252-A01A-31D6-7D53-98027ED9F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5" name="Freeform 7">
              <a:extLst>
                <a:ext uri="{FF2B5EF4-FFF2-40B4-BE49-F238E27FC236}">
                  <a16:creationId xmlns:a16="http://schemas.microsoft.com/office/drawing/2014/main" id="{F59DDD3D-D0E9-C5B1-BD2B-17B6158BB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6" name="Freeform 8">
              <a:extLst>
                <a:ext uri="{FF2B5EF4-FFF2-40B4-BE49-F238E27FC236}">
                  <a16:creationId xmlns:a16="http://schemas.microsoft.com/office/drawing/2014/main" id="{897A55A1-7B93-341F-5D09-D2248FC69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7" name="Freeform 9">
              <a:extLst>
                <a:ext uri="{FF2B5EF4-FFF2-40B4-BE49-F238E27FC236}">
                  <a16:creationId xmlns:a16="http://schemas.microsoft.com/office/drawing/2014/main" id="{192DA909-2DCD-1A5D-935E-F573AA25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3" name="AutoShape 35">
            <a:extLst>
              <a:ext uri="{FF2B5EF4-FFF2-40B4-BE49-F238E27FC236}">
                <a16:creationId xmlns:a16="http://schemas.microsoft.com/office/drawing/2014/main" id="{47E99B23-69AF-BA38-4A24-7ED2E5308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329" y="3610493"/>
            <a:ext cx="3581400" cy="954192"/>
          </a:xfrm>
          <a:prstGeom prst="wedgeRoundRectCallout">
            <a:avLst>
              <a:gd name="adj1" fmla="val -34695"/>
              <a:gd name="adj2" fmla="val -100675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Different algorithms will have different paths.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7C4518F-5FB9-7BD1-59ED-2E318E94558B}"/>
              </a:ext>
            </a:extLst>
          </p:cNvPr>
          <p:cNvGrpSpPr/>
          <p:nvPr/>
        </p:nvGrpSpPr>
        <p:grpSpPr>
          <a:xfrm>
            <a:off x="119900" y="914400"/>
            <a:ext cx="9100300" cy="4993865"/>
            <a:chOff x="119900" y="914400"/>
            <a:chExt cx="9100300" cy="4993865"/>
          </a:xfrm>
        </p:grpSpPr>
        <p:pic>
          <p:nvPicPr>
            <p:cNvPr id="14" name="Picture 15">
              <a:extLst>
                <a:ext uri="{FF2B5EF4-FFF2-40B4-BE49-F238E27FC236}">
                  <a16:creationId xmlns:a16="http://schemas.microsoft.com/office/drawing/2014/main" id="{ADCBA4B4-F4E5-98A2-2E76-1A9FDFC2C3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9900" y="2094008"/>
              <a:ext cx="522288" cy="76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" name="Picture 25">
              <a:extLst>
                <a:ext uri="{FF2B5EF4-FFF2-40B4-BE49-F238E27FC236}">
                  <a16:creationId xmlns:a16="http://schemas.microsoft.com/office/drawing/2014/main" id="{4ECEBC50-2C21-8DF4-6ED9-FF1C7FDC8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83550" y="5189127"/>
              <a:ext cx="796925" cy="719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DC1CFEA7-221C-3967-A530-CDA1D6CC70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312" y="914400"/>
              <a:ext cx="522288" cy="76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25">
              <a:extLst>
                <a:ext uri="{FF2B5EF4-FFF2-40B4-BE49-F238E27FC236}">
                  <a16:creationId xmlns:a16="http://schemas.microsoft.com/office/drawing/2014/main" id="{7C7A6DB9-9807-3E07-C62A-D4DFC0A277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3275" y="4267200"/>
              <a:ext cx="796925" cy="719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" name="Text Box 108">
            <a:extLst>
              <a:ext uri="{FF2B5EF4-FFF2-40B4-BE49-F238E27FC236}">
                <a16:creationId xmlns:a16="http://schemas.microsoft.com/office/drawing/2014/main" id="{8B20EF37-60ED-FB73-592C-9AF998B3A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061" y="58738"/>
            <a:ext cx="53087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</a:p>
        </p:txBody>
      </p:sp>
    </p:spTree>
    <p:extLst>
      <p:ext uri="{BB962C8B-B14F-4D97-AF65-F5344CB8AC3E}">
        <p14:creationId xmlns:p14="http://schemas.microsoft.com/office/powerpoint/2010/main" val="2554341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58" grpId="0" animBg="1"/>
      <p:bldP spid="5" grpId="0" animBg="1"/>
      <p:bldP spid="12" grpId="0" animBg="1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771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399" y="715963"/>
            <a:ext cx="8834595" cy="233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285060" y="3604619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2"/>
          <a:stretch/>
        </p:blipFill>
        <p:spPr bwMode="auto">
          <a:xfrm>
            <a:off x="586149" y="3670300"/>
            <a:ext cx="2157052" cy="282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5851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7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7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7817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189" y="622300"/>
            <a:ext cx="8406411" cy="2909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818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35952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285060" y="3604619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2"/>
          <a:stretch/>
        </p:blipFill>
        <p:spPr bwMode="auto">
          <a:xfrm>
            <a:off x="586149" y="3670300"/>
            <a:ext cx="2157052" cy="282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8181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1" y="3531753"/>
            <a:ext cx="2057400" cy="2838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07070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8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8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8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8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7920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290"/>
          <a:stretch/>
        </p:blipFill>
        <p:spPr bwMode="auto">
          <a:xfrm>
            <a:off x="228600" y="685800"/>
            <a:ext cx="8435848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07691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9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9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7920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333"/>
          <a:stretch/>
        </p:blipFill>
        <p:spPr bwMode="auto">
          <a:xfrm>
            <a:off x="228600" y="685800"/>
            <a:ext cx="8435848" cy="87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952"/>
          <a:stretch/>
        </p:blipFill>
        <p:spPr bwMode="auto">
          <a:xfrm>
            <a:off x="228600" y="1562100"/>
            <a:ext cx="8435848" cy="105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E1DC64DB-C816-4678-A9FE-E8D3DD1FBF23}"/>
              </a:ext>
            </a:extLst>
          </p:cNvPr>
          <p:cNvGrpSpPr/>
          <p:nvPr/>
        </p:nvGrpSpPr>
        <p:grpSpPr>
          <a:xfrm>
            <a:off x="6464300" y="3441700"/>
            <a:ext cx="2357887" cy="3215300"/>
            <a:chOff x="6464300" y="3441700"/>
            <a:chExt cx="2357887" cy="3215300"/>
          </a:xfrm>
        </p:grpSpPr>
        <p:pic>
          <p:nvPicPr>
            <p:cNvPr id="6" name="Picture 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64300" y="3441700"/>
              <a:ext cx="2357887" cy="321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4F04EED2-A2E5-41E8-8DE7-11E1A24516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586659" y="3895734"/>
              <a:ext cx="457200" cy="15405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98757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Rectangle 85">
            <a:extLst>
              <a:ext uri="{FF2B5EF4-FFF2-40B4-BE49-F238E27FC236}">
                <a16:creationId xmlns:a16="http://schemas.microsoft.com/office/drawing/2014/main" id="{EE691FA8-983C-4ED9-8A4D-9FDF09FA8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691" y="3598861"/>
            <a:ext cx="642688" cy="590800"/>
          </a:xfrm>
          <a:prstGeom prst="rect">
            <a:avLst/>
          </a:prstGeom>
          <a:solidFill>
            <a:srgbClr val="FFC0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28C510C2-BADE-42D9-AEE2-01EA1585F6B0}"/>
              </a:ext>
            </a:extLst>
          </p:cNvPr>
          <p:cNvGrpSpPr/>
          <p:nvPr/>
        </p:nvGrpSpPr>
        <p:grpSpPr>
          <a:xfrm>
            <a:off x="3810000" y="3581400"/>
            <a:ext cx="2514600" cy="1066806"/>
            <a:chOff x="3810000" y="3581400"/>
            <a:chExt cx="2514600" cy="1066806"/>
          </a:xfrm>
        </p:grpSpPr>
        <p:grpSp>
          <p:nvGrpSpPr>
            <p:cNvPr id="52" name="Group 14">
              <a:extLst>
                <a:ext uri="{FF2B5EF4-FFF2-40B4-BE49-F238E27FC236}">
                  <a16:creationId xmlns:a16="http://schemas.microsoft.com/office/drawing/2014/main" id="{8DFC0C68-D1CF-48BA-AC39-B0BB9A08E6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26050" y="3581400"/>
              <a:ext cx="1098550" cy="1049338"/>
              <a:chOff x="533400" y="4025721"/>
              <a:chExt cx="1098316" cy="1048901"/>
            </a:xfrm>
          </p:grpSpPr>
          <p:sp>
            <p:nvSpPr>
              <p:cNvPr id="63" name="Rectangle 85">
                <a:extLst>
                  <a:ext uri="{FF2B5EF4-FFF2-40B4-BE49-F238E27FC236}">
                    <a16:creationId xmlns:a16="http://schemas.microsoft.com/office/drawing/2014/main" id="{0394DCE2-DE11-4325-BA6D-447E7A510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4" name="Rectangle 58">
                <a:extLst>
                  <a:ext uri="{FF2B5EF4-FFF2-40B4-BE49-F238E27FC236}">
                    <a16:creationId xmlns:a16="http://schemas.microsoft.com/office/drawing/2014/main" id="{696EDF8B-F6D5-41C5-B973-EAA1AD29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y</a:t>
                </a:r>
              </a:p>
            </p:txBody>
          </p:sp>
        </p:grpSp>
        <p:sp>
          <p:nvSpPr>
            <p:cNvPr id="71" name="Rectangle 58">
              <a:extLst>
                <a:ext uri="{FF2B5EF4-FFF2-40B4-BE49-F238E27FC236}">
                  <a16:creationId xmlns:a16="http://schemas.microsoft.com/office/drawing/2014/main" id="{5DFEEF6B-75C3-44CD-91F6-9A194A1B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4217139"/>
              <a:ext cx="1098550" cy="431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x</a:t>
              </a: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40DD7A2C-17B4-4801-9FA5-C76EEC01B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1060" y="4914046"/>
            <a:ext cx="10985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x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= 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99D82856-7F8E-4252-ABE7-B47E90439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5410200"/>
            <a:ext cx="4857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</a:t>
            </a: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id="{11AEED93-4E4A-4BA5-8DA4-3CFC24139D72}"/>
              </a:ext>
            </a:extLst>
          </p:cNvPr>
          <p:cNvGrpSpPr/>
          <p:nvPr/>
        </p:nvGrpSpPr>
        <p:grpSpPr>
          <a:xfrm>
            <a:off x="530225" y="4337903"/>
            <a:ext cx="3492501" cy="2061540"/>
            <a:chOff x="530225" y="4337903"/>
            <a:chExt cx="3492501" cy="2061540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6292EB5-7152-4095-BAC3-045744B1A33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30225" y="5140254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5A722CC4-0ADD-4225-B8FF-17F15B31062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573213" y="4343400"/>
              <a:ext cx="26987" cy="2056043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A32F3094-9A23-4F40-A03F-EBAAD0BCE646}"/>
                </a:ext>
              </a:extLst>
            </p:cNvPr>
            <p:cNvSpPr/>
            <p:nvPr/>
          </p:nvSpPr>
          <p:spPr>
            <a:xfrm>
              <a:off x="533400" y="4337903"/>
              <a:ext cx="10985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Name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of box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48E731DC-CA02-40AF-9670-9089D25E1651}"/>
                </a:ext>
              </a:extLst>
            </p:cNvPr>
            <p:cNvSpPr/>
            <p:nvPr/>
          </p:nvSpPr>
          <p:spPr>
            <a:xfrm>
              <a:off x="1568450" y="4343400"/>
              <a:ext cx="1279526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Location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of box</a:t>
              </a: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CFFE4B40-6E3D-40A1-A50B-FF66067F2FD0}"/>
                </a:ext>
              </a:extLst>
            </p:cNvPr>
            <p:cNvSpPr/>
            <p:nvPr/>
          </p:nvSpPr>
          <p:spPr>
            <a:xfrm>
              <a:off x="2743200" y="4350603"/>
              <a:ext cx="1279526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Value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in box</a:t>
              </a:r>
            </a:p>
          </p:txBody>
        </p: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0EEAE473-CF95-4335-9FFC-39F6093A56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46100" y="5562600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726CCB1-886D-49F2-B73D-23C53A638EC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1975" y="5959546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DD79CDAA-EF84-4BE9-996D-DF8156E3A05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68613" y="4343400"/>
              <a:ext cx="26987" cy="2056043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89" name="Oval 88">
            <a:extLst>
              <a:ext uri="{FF2B5EF4-FFF2-40B4-BE49-F238E27FC236}">
                <a16:creationId xmlns:a16="http://schemas.microsoft.com/office/drawing/2014/main" id="{6481EF92-3A93-403B-ADF4-C6BA3415B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8660" y="3446929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E1708535-E3C9-4DE3-8DE0-213E62682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844" y="3488044"/>
            <a:ext cx="1020763" cy="841375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5EDCC8A6-473E-46E9-A43C-98AEB234F7FD}"/>
              </a:ext>
            </a:extLst>
          </p:cNvPr>
          <p:cNvCxnSpPr>
            <a:cxnSpLocks/>
            <a:endCxn id="90" idx="3"/>
          </p:cNvCxnSpPr>
          <p:nvPr/>
        </p:nvCxnSpPr>
        <p:spPr bwMode="auto">
          <a:xfrm flipV="1">
            <a:off x="2208213" y="4206202"/>
            <a:ext cx="1771118" cy="1195664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2DC26094-08C0-4899-8907-FDC420F1ED98}"/>
              </a:ext>
            </a:extLst>
          </p:cNvPr>
          <p:cNvCxnSpPr>
            <a:cxnSpLocks/>
          </p:cNvCxnSpPr>
          <p:nvPr/>
        </p:nvCxnSpPr>
        <p:spPr bwMode="auto">
          <a:xfrm flipV="1">
            <a:off x="3395912" y="3911600"/>
            <a:ext cx="949870" cy="1457155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15F5DF8D-72A1-4F96-BA74-C606154711F1}"/>
              </a:ext>
            </a:extLst>
          </p:cNvPr>
          <p:cNvCxnSpPr>
            <a:cxnSpLocks/>
          </p:cNvCxnSpPr>
          <p:nvPr/>
        </p:nvCxnSpPr>
        <p:spPr bwMode="auto">
          <a:xfrm flipV="1">
            <a:off x="2197100" y="4049485"/>
            <a:ext cx="3224641" cy="1777489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426FAE3F-CF05-4E22-A10F-DFECC8ED6243}"/>
              </a:ext>
            </a:extLst>
          </p:cNvPr>
          <p:cNvCxnSpPr>
            <a:cxnSpLocks/>
          </p:cNvCxnSpPr>
          <p:nvPr/>
        </p:nvCxnSpPr>
        <p:spPr bwMode="auto">
          <a:xfrm flipV="1">
            <a:off x="3322388" y="3916363"/>
            <a:ext cx="2446655" cy="1951038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06" name="Rectangle 105">
            <a:extLst>
              <a:ext uri="{FF2B5EF4-FFF2-40B4-BE49-F238E27FC236}">
                <a16:creationId xmlns:a16="http://schemas.microsoft.com/office/drawing/2014/main" id="{09B41090-C7C2-4BE6-841F-301FF207E497}"/>
              </a:ext>
            </a:extLst>
          </p:cNvPr>
          <p:cNvSpPr/>
          <p:nvPr/>
        </p:nvSpPr>
        <p:spPr>
          <a:xfrm>
            <a:off x="6265209" y="5344954"/>
            <a:ext cx="127952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Value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 box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B462B6A-9D37-4C15-BEF8-A60446E7C0C4}"/>
              </a:ext>
            </a:extLst>
          </p:cNvPr>
          <p:cNvSpPr/>
          <p:nvPr/>
        </p:nvSpPr>
        <p:spPr>
          <a:xfrm>
            <a:off x="4731689" y="5301783"/>
            <a:ext cx="127952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Location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of box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x</a:t>
            </a: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AF20AE61-F61C-43FC-AA52-954C1F53CEB0}"/>
              </a:ext>
            </a:extLst>
          </p:cNvPr>
          <p:cNvGrpSpPr/>
          <p:nvPr/>
        </p:nvGrpSpPr>
        <p:grpSpPr>
          <a:xfrm>
            <a:off x="5707589" y="6116400"/>
            <a:ext cx="1082021" cy="744708"/>
            <a:chOff x="5707589" y="6116400"/>
            <a:chExt cx="1082021" cy="744708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41ACD6B-FC8E-4DC5-B119-EF6238CF63E3}"/>
                </a:ext>
              </a:extLst>
            </p:cNvPr>
            <p:cNvSpPr/>
            <p:nvPr/>
          </p:nvSpPr>
          <p:spPr bwMode="auto">
            <a:xfrm>
              <a:off x="5707589" y="6116400"/>
              <a:ext cx="1082021" cy="363818"/>
            </a:xfrm>
            <a:custGeom>
              <a:avLst/>
              <a:gdLst>
                <a:gd name="connsiteX0" fmla="*/ 1057836 w 1082021"/>
                <a:gd name="connsiteY0" fmla="*/ 35859 h 394825"/>
                <a:gd name="connsiteX1" fmla="*/ 1021977 w 1082021"/>
                <a:gd name="connsiteY1" fmla="*/ 71718 h 394825"/>
                <a:gd name="connsiteX2" fmla="*/ 537883 w 1082021"/>
                <a:gd name="connsiteY2" fmla="*/ 394447 h 394825"/>
                <a:gd name="connsiteX3" fmla="*/ 0 w 1082021"/>
                <a:gd name="connsiteY3" fmla="*/ 0 h 394825"/>
                <a:gd name="connsiteX4" fmla="*/ 0 w 1082021"/>
                <a:gd name="connsiteY4" fmla="*/ 0 h 39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021" h="394825">
                  <a:moveTo>
                    <a:pt x="1057836" y="35859"/>
                  </a:moveTo>
                  <a:cubicBezTo>
                    <a:pt x="1083236" y="23906"/>
                    <a:pt x="1108636" y="11953"/>
                    <a:pt x="1021977" y="71718"/>
                  </a:cubicBezTo>
                  <a:cubicBezTo>
                    <a:pt x="935318" y="131483"/>
                    <a:pt x="708213" y="406400"/>
                    <a:pt x="537883" y="394447"/>
                  </a:cubicBezTo>
                  <a:cubicBezTo>
                    <a:pt x="367553" y="382494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25400">
              <a:solidFill>
                <a:schemeClr val="tx2">
                  <a:lumMod val="60000"/>
                  <a:lumOff val="40000"/>
                </a:schemeClr>
              </a:solidFill>
              <a:miter lim="800000"/>
              <a:headEnd/>
              <a:tailEnd type="arrow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52BD467C-5158-4649-A462-1DDE0374FCB8}"/>
                </a:ext>
              </a:extLst>
            </p:cNvPr>
            <p:cNvSpPr/>
            <p:nvPr/>
          </p:nvSpPr>
          <p:spPr>
            <a:xfrm>
              <a:off x="5751629" y="6399443"/>
              <a:ext cx="74808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put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10" name="Rectangle 109">
            <a:extLst>
              <a:ext uri="{FF2B5EF4-FFF2-40B4-BE49-F238E27FC236}">
                <a16:creationId xmlns:a16="http://schemas.microsoft.com/office/drawing/2014/main" id="{488AE156-A83B-409A-A8C1-484E79152751}"/>
              </a:ext>
            </a:extLst>
          </p:cNvPr>
          <p:cNvSpPr/>
          <p:nvPr/>
        </p:nvSpPr>
        <p:spPr>
          <a:xfrm>
            <a:off x="6900378" y="6243935"/>
            <a:ext cx="17367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green = go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995A904A-F0B5-4077-8290-9C19A0D2AE7E}"/>
              </a:ext>
            </a:extLst>
          </p:cNvPr>
          <p:cNvSpPr/>
          <p:nvPr/>
        </p:nvSpPr>
        <p:spPr>
          <a:xfrm>
            <a:off x="3675065" y="6248400"/>
            <a:ext cx="232886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red = stepped on</a:t>
            </a:r>
          </a:p>
        </p:txBody>
      </p:sp>
      <p:sp>
        <p:nvSpPr>
          <p:cNvPr id="113" name="Rectangle 60">
            <a:extLst>
              <a:ext uri="{FF2B5EF4-FFF2-40B4-BE49-F238E27FC236}">
                <a16:creationId xmlns:a16="http://schemas.microsoft.com/office/drawing/2014/main" id="{E82764B8-6EA4-4B5A-BE79-F9040A2F9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258" y="3650317"/>
            <a:ext cx="4619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8715</a:t>
            </a:r>
          </a:p>
        </p:txBody>
      </p:sp>
      <p:sp>
        <p:nvSpPr>
          <p:cNvPr id="114" name="Rectangle 60">
            <a:extLst>
              <a:ext uri="{FF2B5EF4-FFF2-40B4-BE49-F238E27FC236}">
                <a16:creationId xmlns:a16="http://schemas.microsoft.com/office/drawing/2014/main" id="{8979634E-ECEC-4B38-A4C5-C29D3DEF3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1355" y="3639671"/>
            <a:ext cx="4616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2039</a:t>
            </a:r>
          </a:p>
        </p:txBody>
      </p:sp>
      <p:sp>
        <p:nvSpPr>
          <p:cNvPr id="120" name="Rectangle 60">
            <a:extLst>
              <a:ext uri="{FF2B5EF4-FFF2-40B4-BE49-F238E27FC236}">
                <a16:creationId xmlns:a16="http://schemas.microsoft.com/office/drawing/2014/main" id="{45FB6D3D-CB28-4950-881E-7BD38056C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850" y="3660834"/>
            <a:ext cx="4619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8715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6740FB80-8C8A-4539-9791-3D04C85CE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0624" y="5054600"/>
            <a:ext cx="4857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x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15F5858B-14AA-4AA6-BDAB-37AB01799BAF}"/>
              </a:ext>
            </a:extLst>
          </p:cNvPr>
          <p:cNvGrpSpPr/>
          <p:nvPr/>
        </p:nvGrpSpPr>
        <p:grpSpPr>
          <a:xfrm>
            <a:off x="5530850" y="2074862"/>
            <a:ext cx="2927350" cy="2420938"/>
            <a:chOff x="5530850" y="2074862"/>
            <a:chExt cx="2927350" cy="2420938"/>
          </a:xfrm>
        </p:grpSpPr>
        <p:grpSp>
          <p:nvGrpSpPr>
            <p:cNvPr id="51" name="Group 4">
              <a:extLst>
                <a:ext uri="{FF2B5EF4-FFF2-40B4-BE49-F238E27FC236}">
                  <a16:creationId xmlns:a16="http://schemas.microsoft.com/office/drawing/2014/main" id="{23F5569F-74B0-496F-AB65-FEC97F91C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6600" y="2082799"/>
              <a:ext cx="1371600" cy="882228"/>
              <a:chOff x="990600" y="2535887"/>
              <a:chExt cx="1371600" cy="880887"/>
            </a:xfrm>
          </p:grpSpPr>
          <p:sp>
            <p:nvSpPr>
              <p:cNvPr id="77" name="Rectangle 59">
                <a:extLst>
                  <a:ext uri="{FF2B5EF4-FFF2-40B4-BE49-F238E27FC236}">
                    <a16:creationId xmlns:a16="http://schemas.microsoft.com/office/drawing/2014/main" id="{5F62FEF2-031E-4CA4-8EE6-737A0147C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79" name="Rectangle 82">
                <a:extLst>
                  <a:ext uri="{FF2B5EF4-FFF2-40B4-BE49-F238E27FC236}">
                    <a16:creationId xmlns:a16="http://schemas.microsoft.com/office/drawing/2014/main" id="{F55EF0E1-ABBD-4C16-9563-23A784E23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2" name="Rectangle 83">
                <a:extLst>
                  <a:ext uri="{FF2B5EF4-FFF2-40B4-BE49-F238E27FC236}">
                    <a16:creationId xmlns:a16="http://schemas.microsoft.com/office/drawing/2014/main" id="{C497E46A-7F2C-4447-8845-B5980B35E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3" name="Rectangle 59">
                <a:extLst>
                  <a:ext uri="{FF2B5EF4-FFF2-40B4-BE49-F238E27FC236}">
                    <a16:creationId xmlns:a16="http://schemas.microsoft.com/office/drawing/2014/main" id="{E603C5BE-84FC-40B9-9D11-4BC0572DF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grpSp>
          <p:nvGrpSpPr>
            <p:cNvPr id="53" name="Group 14">
              <a:extLst>
                <a:ext uri="{FF2B5EF4-FFF2-40B4-BE49-F238E27FC236}">
                  <a16:creationId xmlns:a16="http://schemas.microsoft.com/office/drawing/2014/main" id="{C364A99F-EFBD-4D75-9940-6069452F3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30850" y="2074862"/>
              <a:ext cx="1098550" cy="1049338"/>
              <a:chOff x="533400" y="4025721"/>
              <a:chExt cx="1098316" cy="1048901"/>
            </a:xfrm>
          </p:grpSpPr>
          <p:sp>
            <p:nvSpPr>
              <p:cNvPr id="72" name="Rectangle 85">
                <a:extLst>
                  <a:ext uri="{FF2B5EF4-FFF2-40B4-BE49-F238E27FC236}">
                    <a16:creationId xmlns:a16="http://schemas.microsoft.com/office/drawing/2014/main" id="{DC46D111-9608-4B78-B5CF-93B32F337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6" name="Rectangle 58">
                <a:extLst>
                  <a:ext uri="{FF2B5EF4-FFF2-40B4-BE49-F238E27FC236}">
                    <a16:creationId xmlns:a16="http://schemas.microsoft.com/office/drawing/2014/main" id="{C66E74BF-2646-4B76-A151-BC510152B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temp</a:t>
                </a:r>
              </a:p>
            </p:txBody>
          </p:sp>
        </p:grpSp>
        <p:sp>
          <p:nvSpPr>
            <p:cNvPr id="54" name="Rectangle 60">
              <a:extLst>
                <a:ext uri="{FF2B5EF4-FFF2-40B4-BE49-F238E27FC236}">
                  <a16:creationId xmlns:a16="http://schemas.microsoft.com/office/drawing/2014/main" id="{3DF59B37-84E5-41E2-9DB8-F55EDF95D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875" y="2924175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8715</a:t>
              </a:r>
            </a:p>
          </p:txBody>
        </p:sp>
        <p:grpSp>
          <p:nvGrpSpPr>
            <p:cNvPr id="55" name="Group 29">
              <a:extLst>
                <a:ext uri="{FF2B5EF4-FFF2-40B4-BE49-F238E27FC236}">
                  <a16:creationId xmlns:a16="http://schemas.microsoft.com/office/drawing/2014/main" id="{99F89CB2-D54D-47EE-B5B8-C3A3650FA909}"/>
                </a:ext>
              </a:extLst>
            </p:cNvPr>
            <p:cNvGrpSpPr/>
            <p:nvPr/>
          </p:nvGrpSpPr>
          <p:grpSpPr>
            <a:xfrm>
              <a:off x="8049211" y="2441107"/>
              <a:ext cx="182880" cy="904554"/>
              <a:chOff x="4661452" y="1238416"/>
              <a:chExt cx="182880" cy="904554"/>
            </a:xfrm>
          </p:grpSpPr>
          <p:cxnSp>
            <p:nvCxnSpPr>
              <p:cNvPr id="69" name="Straight Arrow Connector 28">
                <a:extLst>
                  <a:ext uri="{FF2B5EF4-FFF2-40B4-BE49-F238E27FC236}">
                    <a16:creationId xmlns:a16="http://schemas.microsoft.com/office/drawing/2014/main" id="{FEEE97F9-5D31-432F-A7C3-A93A493580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746227" y="1320010"/>
                <a:ext cx="0" cy="82296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D721AFC9-E2AC-4A92-8A29-94ED675F336D}"/>
                  </a:ext>
                </a:extLst>
              </p:cNvPr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56" name="Rectangle 60">
              <a:extLst>
                <a:ext uri="{FF2B5EF4-FFF2-40B4-BE49-F238E27FC236}">
                  <a16:creationId xmlns:a16="http://schemas.microsoft.com/office/drawing/2014/main" id="{B19D0C9F-4A17-41F8-8357-0024910E7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861" y="213360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8715</a:t>
              </a:r>
            </a:p>
          </p:txBody>
        </p:sp>
        <p:grpSp>
          <p:nvGrpSpPr>
            <p:cNvPr id="57" name="Group 29">
              <a:extLst>
                <a:ext uri="{FF2B5EF4-FFF2-40B4-BE49-F238E27FC236}">
                  <a16:creationId xmlns:a16="http://schemas.microsoft.com/office/drawing/2014/main" id="{66526F21-6C1C-4338-9A4C-9EC37E327640}"/>
                </a:ext>
              </a:extLst>
            </p:cNvPr>
            <p:cNvGrpSpPr/>
            <p:nvPr/>
          </p:nvGrpSpPr>
          <p:grpSpPr>
            <a:xfrm>
              <a:off x="5993674" y="2382931"/>
              <a:ext cx="1092926" cy="182880"/>
              <a:chOff x="4661452" y="1238416"/>
              <a:chExt cx="1092926" cy="182880"/>
            </a:xfrm>
          </p:grpSpPr>
          <p:cxnSp>
            <p:nvCxnSpPr>
              <p:cNvPr id="67" name="Straight Arrow Connector 28">
                <a:extLst>
                  <a:ext uri="{FF2B5EF4-FFF2-40B4-BE49-F238E27FC236}">
                    <a16:creationId xmlns:a16="http://schemas.microsoft.com/office/drawing/2014/main" id="{1CD6035E-D88B-4BF5-B7BD-42F3378570A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764156" y="1320011"/>
                <a:ext cx="990222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D332D797-05AD-42FB-A79B-E8E028658E0E}"/>
                  </a:ext>
                </a:extLst>
              </p:cNvPr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58" name="Group 4">
              <a:extLst>
                <a:ext uri="{FF2B5EF4-FFF2-40B4-BE49-F238E27FC236}">
                  <a16:creationId xmlns:a16="http://schemas.microsoft.com/office/drawing/2014/main" id="{241CAB05-56D6-4D4B-82D9-C992CDAF9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6600" y="3377425"/>
              <a:ext cx="1371600" cy="882228"/>
              <a:chOff x="990600" y="2535887"/>
              <a:chExt cx="1371600" cy="880887"/>
            </a:xfrm>
          </p:grpSpPr>
          <p:sp>
            <p:nvSpPr>
              <p:cNvPr id="61" name="Rectangle 59">
                <a:extLst>
                  <a:ext uri="{FF2B5EF4-FFF2-40B4-BE49-F238E27FC236}">
                    <a16:creationId xmlns:a16="http://schemas.microsoft.com/office/drawing/2014/main" id="{3F44E5C9-5FE9-46A1-8258-8291EB622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62" name="Rectangle 82">
                <a:extLst>
                  <a:ext uri="{FF2B5EF4-FFF2-40B4-BE49-F238E27FC236}">
                    <a16:creationId xmlns:a16="http://schemas.microsoft.com/office/drawing/2014/main" id="{2FDE4FA9-D342-47F2-BFAF-2B422FBB0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5" name="Rectangle 83">
                <a:extLst>
                  <a:ext uri="{FF2B5EF4-FFF2-40B4-BE49-F238E27FC236}">
                    <a16:creationId xmlns:a16="http://schemas.microsoft.com/office/drawing/2014/main" id="{C0DFBA94-E589-454D-AE66-014A6F5F6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6" name="Rectangle 59">
                <a:extLst>
                  <a:ext uri="{FF2B5EF4-FFF2-40B4-BE49-F238E27FC236}">
                    <a16:creationId xmlns:a16="http://schemas.microsoft.com/office/drawing/2014/main" id="{E15A4ADA-B681-4B43-BEBC-70A2DFABA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sp>
          <p:nvSpPr>
            <p:cNvPr id="59" name="Rectangle 60">
              <a:extLst>
                <a:ext uri="{FF2B5EF4-FFF2-40B4-BE49-F238E27FC236}">
                  <a16:creationId xmlns:a16="http://schemas.microsoft.com/office/drawing/2014/main" id="{357EBFC2-E2FA-443B-9D86-4068D780B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875" y="4218801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9321</a:t>
              </a:r>
            </a:p>
          </p:txBody>
        </p:sp>
        <p:sp>
          <p:nvSpPr>
            <p:cNvPr id="60" name="Rectangle 60">
              <a:extLst>
                <a:ext uri="{FF2B5EF4-FFF2-40B4-BE49-F238E27FC236}">
                  <a16:creationId xmlns:a16="http://schemas.microsoft.com/office/drawing/2014/main" id="{58155571-06DB-4341-A328-889923C90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8443" y="2111823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9321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0D08885-BF54-4354-AEF3-3AA6D0A91D5C}"/>
              </a:ext>
            </a:extLst>
          </p:cNvPr>
          <p:cNvGrpSpPr/>
          <p:nvPr/>
        </p:nvGrpSpPr>
        <p:grpSpPr>
          <a:xfrm>
            <a:off x="5530850" y="779462"/>
            <a:ext cx="2927350" cy="1125538"/>
            <a:chOff x="5530850" y="779462"/>
            <a:chExt cx="2927350" cy="1125538"/>
          </a:xfrm>
        </p:grpSpPr>
        <p:grpSp>
          <p:nvGrpSpPr>
            <p:cNvPr id="87" name="Group 4">
              <a:extLst>
                <a:ext uri="{FF2B5EF4-FFF2-40B4-BE49-F238E27FC236}">
                  <a16:creationId xmlns:a16="http://schemas.microsoft.com/office/drawing/2014/main" id="{46E46E98-C871-422F-A8C1-0B48A16FEB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6600" y="787399"/>
              <a:ext cx="1371600" cy="882228"/>
              <a:chOff x="990600" y="2535887"/>
              <a:chExt cx="1371600" cy="880887"/>
            </a:xfrm>
          </p:grpSpPr>
          <p:sp>
            <p:nvSpPr>
              <p:cNvPr id="116" name="Rectangle 59">
                <a:extLst>
                  <a:ext uri="{FF2B5EF4-FFF2-40B4-BE49-F238E27FC236}">
                    <a16:creationId xmlns:a16="http://schemas.microsoft.com/office/drawing/2014/main" id="{1C9B344D-B492-4540-B3A6-11E95691D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117" name="Rectangle 82">
                <a:extLst>
                  <a:ext uri="{FF2B5EF4-FFF2-40B4-BE49-F238E27FC236}">
                    <a16:creationId xmlns:a16="http://schemas.microsoft.com/office/drawing/2014/main" id="{F928453F-3D45-4D1E-A38D-F7F9069C3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9" name="Rectangle 83">
                <a:extLst>
                  <a:ext uri="{FF2B5EF4-FFF2-40B4-BE49-F238E27FC236}">
                    <a16:creationId xmlns:a16="http://schemas.microsoft.com/office/drawing/2014/main" id="{1AA94423-766F-4438-B579-1397B71E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21" name="Rectangle 59">
                <a:extLst>
                  <a:ext uri="{FF2B5EF4-FFF2-40B4-BE49-F238E27FC236}">
                    <a16:creationId xmlns:a16="http://schemas.microsoft.com/office/drawing/2014/main" id="{169823F9-5A56-4AF7-A4BE-67EE920E1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grpSp>
          <p:nvGrpSpPr>
            <p:cNvPr id="88" name="Group 14">
              <a:extLst>
                <a:ext uri="{FF2B5EF4-FFF2-40B4-BE49-F238E27FC236}">
                  <a16:creationId xmlns:a16="http://schemas.microsoft.com/office/drawing/2014/main" id="{CEC9A0A6-03B8-4890-B84C-0D11A5856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30850" y="779462"/>
              <a:ext cx="1098550" cy="1049338"/>
              <a:chOff x="533400" y="4025721"/>
              <a:chExt cx="1098316" cy="1048901"/>
            </a:xfrm>
          </p:grpSpPr>
          <p:sp>
            <p:nvSpPr>
              <p:cNvPr id="108" name="Rectangle 85">
                <a:extLst>
                  <a:ext uri="{FF2B5EF4-FFF2-40B4-BE49-F238E27FC236}">
                    <a16:creationId xmlns:a16="http://schemas.microsoft.com/office/drawing/2014/main" id="{6D604CA5-8B5E-4EC0-A3FA-9F3F94641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15" name="Rectangle 58">
                <a:extLst>
                  <a:ext uri="{FF2B5EF4-FFF2-40B4-BE49-F238E27FC236}">
                    <a16:creationId xmlns:a16="http://schemas.microsoft.com/office/drawing/2014/main" id="{E2ACB76B-DBE9-41DE-822F-A407BDA9C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head</a:t>
                </a:r>
              </a:p>
            </p:txBody>
          </p:sp>
        </p:grpSp>
        <p:sp>
          <p:nvSpPr>
            <p:cNvPr id="92" name="Rectangle 60">
              <a:extLst>
                <a:ext uri="{FF2B5EF4-FFF2-40B4-BE49-F238E27FC236}">
                  <a16:creationId xmlns:a16="http://schemas.microsoft.com/office/drawing/2014/main" id="{0E3386C8-82ED-4548-84F8-203C93471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875" y="1628775"/>
              <a:ext cx="4603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2039</a:t>
              </a:r>
            </a:p>
          </p:txBody>
        </p:sp>
        <p:sp>
          <p:nvSpPr>
            <p:cNvPr id="93" name="Rectangle 60">
              <a:extLst>
                <a:ext uri="{FF2B5EF4-FFF2-40B4-BE49-F238E27FC236}">
                  <a16:creationId xmlns:a16="http://schemas.microsoft.com/office/drawing/2014/main" id="{0664D794-CBBF-4BB3-AA5F-820B8EAE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861" y="83820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2039</a:t>
              </a:r>
            </a:p>
          </p:txBody>
        </p:sp>
        <p:grpSp>
          <p:nvGrpSpPr>
            <p:cNvPr id="94" name="Group 29">
              <a:extLst>
                <a:ext uri="{FF2B5EF4-FFF2-40B4-BE49-F238E27FC236}">
                  <a16:creationId xmlns:a16="http://schemas.microsoft.com/office/drawing/2014/main" id="{9E3B8261-3765-4931-AC99-A6DA50103547}"/>
                </a:ext>
              </a:extLst>
            </p:cNvPr>
            <p:cNvGrpSpPr/>
            <p:nvPr/>
          </p:nvGrpSpPr>
          <p:grpSpPr>
            <a:xfrm>
              <a:off x="5993674" y="1087531"/>
              <a:ext cx="1092926" cy="182880"/>
              <a:chOff x="4661452" y="1238416"/>
              <a:chExt cx="1092926" cy="182880"/>
            </a:xfrm>
          </p:grpSpPr>
          <p:cxnSp>
            <p:nvCxnSpPr>
              <p:cNvPr id="99" name="Straight Arrow Connector 28">
                <a:extLst>
                  <a:ext uri="{FF2B5EF4-FFF2-40B4-BE49-F238E27FC236}">
                    <a16:creationId xmlns:a16="http://schemas.microsoft.com/office/drawing/2014/main" id="{5C2ECD11-318B-475C-93F3-C8432BF7B31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764156" y="1320011"/>
                <a:ext cx="990222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B21F5BF4-E31D-47D9-B595-1C88408AFE1E}"/>
                  </a:ext>
                </a:extLst>
              </p:cNvPr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6527DD4B-E365-495E-AC40-150FEDFEAF37}"/>
              </a:ext>
            </a:extLst>
          </p:cNvPr>
          <p:cNvGrpSpPr/>
          <p:nvPr/>
        </p:nvGrpSpPr>
        <p:grpSpPr>
          <a:xfrm>
            <a:off x="8070739" y="806124"/>
            <a:ext cx="672737" cy="502418"/>
            <a:chOff x="8070739" y="806124"/>
            <a:chExt cx="672737" cy="502418"/>
          </a:xfrm>
        </p:grpSpPr>
        <p:sp>
          <p:nvSpPr>
            <p:cNvPr id="161" name="Rectangle 60">
              <a:extLst>
                <a:ext uri="{FF2B5EF4-FFF2-40B4-BE49-F238E27FC236}">
                  <a16:creationId xmlns:a16="http://schemas.microsoft.com/office/drawing/2014/main" id="{2BE40A44-DFBF-44C7-8EDE-CB27D6C5C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784" y="806124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  <p:grpSp>
          <p:nvGrpSpPr>
            <p:cNvPr id="162" name="Group 39">
              <a:extLst>
                <a:ext uri="{FF2B5EF4-FFF2-40B4-BE49-F238E27FC236}">
                  <a16:creationId xmlns:a16="http://schemas.microsoft.com/office/drawing/2014/main" id="{3C63B421-C491-4A33-933C-276EEEF64DF1}"/>
                </a:ext>
              </a:extLst>
            </p:cNvPr>
            <p:cNvGrpSpPr/>
            <p:nvPr/>
          </p:nvGrpSpPr>
          <p:grpSpPr>
            <a:xfrm>
              <a:off x="8070739" y="1079942"/>
              <a:ext cx="672737" cy="228600"/>
              <a:chOff x="8077200" y="1024346"/>
              <a:chExt cx="672737" cy="228600"/>
            </a:xfrm>
          </p:grpSpPr>
          <p:cxnSp>
            <p:nvCxnSpPr>
              <p:cNvPr id="163" name="Straight Arrow Connector 28">
                <a:extLst>
                  <a:ext uri="{FF2B5EF4-FFF2-40B4-BE49-F238E27FC236}">
                    <a16:creationId xmlns:a16="http://schemas.microsoft.com/office/drawing/2014/main" id="{8B124BF1-E194-4DDF-A095-DDC99C09DC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79904" y="1117915"/>
                <a:ext cx="45720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00557AF9-B550-4F72-A85A-4B0A3567BC61}"/>
                  </a:ext>
                </a:extLst>
              </p:cNvPr>
              <p:cNvSpPr/>
              <p:nvPr/>
            </p:nvSpPr>
            <p:spPr bwMode="auto">
              <a:xfrm>
                <a:off x="8077200" y="1036320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cxnSp>
            <p:nvCxnSpPr>
              <p:cNvPr id="165" name="Straight Arrow Connector 28">
                <a:extLst>
                  <a:ext uri="{FF2B5EF4-FFF2-40B4-BE49-F238E27FC236}">
                    <a16:creationId xmlns:a16="http://schemas.microsoft.com/office/drawing/2014/main" id="{258BD1D2-94E9-44E3-A168-84DE9AEBF28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533311" y="1138646"/>
                <a:ext cx="22860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6" name="Straight Arrow Connector 28">
                <a:extLst>
                  <a:ext uri="{FF2B5EF4-FFF2-40B4-BE49-F238E27FC236}">
                    <a16:creationId xmlns:a16="http://schemas.microsoft.com/office/drawing/2014/main" id="{CDA93214-EFCC-473F-BD81-F30ABCC567F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704217" y="1138646"/>
                <a:ext cx="9144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7" name="Straight Arrow Connector 28">
                <a:extLst>
                  <a:ext uri="{FF2B5EF4-FFF2-40B4-BE49-F238E27FC236}">
                    <a16:creationId xmlns:a16="http://schemas.microsoft.com/office/drawing/2014/main" id="{AE3C8CBB-8AC3-49B1-9FC7-D259F7BD39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622139" y="1138646"/>
                <a:ext cx="155448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05" name="Rectangle 79">
            <a:extLst>
              <a:ext uri="{FF2B5EF4-FFF2-40B4-BE49-F238E27FC236}">
                <a16:creationId xmlns:a16="http://schemas.microsoft.com/office/drawing/2014/main" id="{A080A6C2-143B-430D-92F5-9B6AB8365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</p:spTree>
    <p:extLst>
      <p:ext uri="{BB962C8B-B14F-4D97-AF65-F5344CB8AC3E}">
        <p14:creationId xmlns:p14="http://schemas.microsoft.com/office/powerpoint/2010/main" val="2909783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81481E-6 L -0.15468 0.00069 " pathEditMode="relative" rAng="0" ptsTypes="AA">
                                      <p:cBhvr>
                                        <p:cTn id="14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43" y="23"/>
                                    </p:animMotion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73" grpId="0"/>
      <p:bldP spid="78" grpId="0"/>
      <p:bldP spid="89" grpId="0" animBg="1"/>
      <p:bldP spid="90" grpId="0" animBg="1"/>
      <p:bldP spid="106" grpId="0"/>
      <p:bldP spid="107" grpId="0"/>
      <p:bldP spid="110" grpId="0"/>
      <p:bldP spid="111" grpId="0"/>
      <p:bldP spid="113" grpId="0"/>
      <p:bldP spid="113" grpId="1"/>
      <p:bldP spid="114" grpId="0"/>
      <p:bldP spid="114" grpId="1"/>
      <p:bldP spid="120" grpId="0"/>
      <p:bldP spid="120" grpId="1"/>
      <p:bldP spid="120" grpId="2"/>
      <p:bldP spid="112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8610AF87-3B2A-4AE5-B444-D9FFDC6A8529}"/>
              </a:ext>
            </a:extLst>
          </p:cNvPr>
          <p:cNvGrpSpPr/>
          <p:nvPr/>
        </p:nvGrpSpPr>
        <p:grpSpPr>
          <a:xfrm>
            <a:off x="5530850" y="2074862"/>
            <a:ext cx="2927350" cy="2420938"/>
            <a:chOff x="5530850" y="2074862"/>
            <a:chExt cx="2927350" cy="2420938"/>
          </a:xfrm>
        </p:grpSpPr>
        <p:grpSp>
          <p:nvGrpSpPr>
            <p:cNvPr id="25" name="Group 4"/>
            <p:cNvGrpSpPr>
              <a:grpSpLocks/>
            </p:cNvGrpSpPr>
            <p:nvPr/>
          </p:nvGrpSpPr>
          <p:grpSpPr bwMode="auto">
            <a:xfrm>
              <a:off x="7086600" y="2082799"/>
              <a:ext cx="1371600" cy="882228"/>
              <a:chOff x="990600" y="2535887"/>
              <a:chExt cx="1371600" cy="880887"/>
            </a:xfrm>
          </p:grpSpPr>
          <p:sp>
            <p:nvSpPr>
              <p:cNvPr id="27" name="Rectangle 59"/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33" name="Rectangle 82"/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7" name="Rectangle 83"/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0" name="Rectangle 59"/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grpSp>
          <p:nvGrpSpPr>
            <p:cNvPr id="41" name="Group 14"/>
            <p:cNvGrpSpPr>
              <a:grpSpLocks/>
            </p:cNvGrpSpPr>
            <p:nvPr/>
          </p:nvGrpSpPr>
          <p:grpSpPr bwMode="auto">
            <a:xfrm>
              <a:off x="5530850" y="2074862"/>
              <a:ext cx="1098550" cy="1049338"/>
              <a:chOff x="533400" y="4025721"/>
              <a:chExt cx="1098316" cy="1048901"/>
            </a:xfrm>
          </p:grpSpPr>
          <p:sp>
            <p:nvSpPr>
              <p:cNvPr id="42" name="Rectangle 85"/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43" name="Rectangle 58"/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temp</a:t>
                </a:r>
              </a:p>
            </p:txBody>
          </p:sp>
        </p:grpSp>
        <p:sp>
          <p:nvSpPr>
            <p:cNvPr id="44" name="Rectangle 60"/>
            <p:cNvSpPr>
              <a:spLocks noChangeArrowheads="1"/>
            </p:cNvSpPr>
            <p:nvPr/>
          </p:nvSpPr>
          <p:spPr bwMode="auto">
            <a:xfrm>
              <a:off x="7127875" y="2924175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8715</a:t>
              </a:r>
            </a:p>
          </p:txBody>
        </p:sp>
        <p:grpSp>
          <p:nvGrpSpPr>
            <p:cNvPr id="92" name="Group 29">
              <a:extLst>
                <a:ext uri="{FF2B5EF4-FFF2-40B4-BE49-F238E27FC236}">
                  <a16:creationId xmlns:a16="http://schemas.microsoft.com/office/drawing/2014/main" id="{A71FB16A-9767-4DE5-9E46-367C47DE0C4D}"/>
                </a:ext>
              </a:extLst>
            </p:cNvPr>
            <p:cNvGrpSpPr/>
            <p:nvPr/>
          </p:nvGrpSpPr>
          <p:grpSpPr>
            <a:xfrm>
              <a:off x="8049211" y="2441107"/>
              <a:ext cx="182880" cy="904554"/>
              <a:chOff x="4661452" y="1238416"/>
              <a:chExt cx="182880" cy="904554"/>
            </a:xfrm>
          </p:grpSpPr>
          <p:cxnSp>
            <p:nvCxnSpPr>
              <p:cNvPr id="93" name="Straight Arrow Connector 28">
                <a:extLst>
                  <a:ext uri="{FF2B5EF4-FFF2-40B4-BE49-F238E27FC236}">
                    <a16:creationId xmlns:a16="http://schemas.microsoft.com/office/drawing/2014/main" id="{83FF4CA0-9AEC-4C1C-8D05-965BB02AC9E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746227" y="1320010"/>
                <a:ext cx="0" cy="82296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7434753F-B9B5-47E0-80A6-C4D3B7AD48C4}"/>
                  </a:ext>
                </a:extLst>
              </p:cNvPr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sp>
          <p:nvSpPr>
            <p:cNvPr id="45" name="Rectangle 60"/>
            <p:cNvSpPr>
              <a:spLocks noChangeArrowheads="1"/>
            </p:cNvSpPr>
            <p:nvPr/>
          </p:nvSpPr>
          <p:spPr bwMode="auto">
            <a:xfrm>
              <a:off x="5842861" y="213360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8715</a:t>
              </a:r>
            </a:p>
          </p:txBody>
        </p:sp>
        <p:grpSp>
          <p:nvGrpSpPr>
            <p:cNvPr id="47" name="Group 29"/>
            <p:cNvGrpSpPr/>
            <p:nvPr/>
          </p:nvGrpSpPr>
          <p:grpSpPr>
            <a:xfrm>
              <a:off x="5993674" y="2382931"/>
              <a:ext cx="1092926" cy="182880"/>
              <a:chOff x="4661452" y="1238416"/>
              <a:chExt cx="1092926" cy="182880"/>
            </a:xfrm>
          </p:grpSpPr>
          <p:cxnSp>
            <p:nvCxnSpPr>
              <p:cNvPr id="48" name="Straight Arrow Connector 28"/>
              <p:cNvCxnSpPr>
                <a:cxnSpLocks noChangeShapeType="1"/>
              </p:cNvCxnSpPr>
              <p:nvPr/>
            </p:nvCxnSpPr>
            <p:spPr bwMode="auto">
              <a:xfrm flipV="1">
                <a:off x="4764156" y="1320011"/>
                <a:ext cx="990222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9" name="Oval 48"/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34" name="Group 4">
              <a:extLst>
                <a:ext uri="{FF2B5EF4-FFF2-40B4-BE49-F238E27FC236}">
                  <a16:creationId xmlns:a16="http://schemas.microsoft.com/office/drawing/2014/main" id="{6343E317-E6E8-4DE0-9022-2974BAE876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6600" y="3377425"/>
              <a:ext cx="1371600" cy="882228"/>
              <a:chOff x="990600" y="2535887"/>
              <a:chExt cx="1371600" cy="880887"/>
            </a:xfrm>
          </p:grpSpPr>
          <p:sp>
            <p:nvSpPr>
              <p:cNvPr id="135" name="Rectangle 59">
                <a:extLst>
                  <a:ext uri="{FF2B5EF4-FFF2-40B4-BE49-F238E27FC236}">
                    <a16:creationId xmlns:a16="http://schemas.microsoft.com/office/drawing/2014/main" id="{50183B06-485E-4259-A3A6-CB2C5F338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136" name="Rectangle 82">
                <a:extLst>
                  <a:ext uri="{FF2B5EF4-FFF2-40B4-BE49-F238E27FC236}">
                    <a16:creationId xmlns:a16="http://schemas.microsoft.com/office/drawing/2014/main" id="{E2F9B26C-B81D-4F28-B7D5-3E64DE918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37" name="Rectangle 83">
                <a:extLst>
                  <a:ext uri="{FF2B5EF4-FFF2-40B4-BE49-F238E27FC236}">
                    <a16:creationId xmlns:a16="http://schemas.microsoft.com/office/drawing/2014/main" id="{47587D30-B095-402C-8B9F-3F4D9653D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38" name="Rectangle 59">
                <a:extLst>
                  <a:ext uri="{FF2B5EF4-FFF2-40B4-BE49-F238E27FC236}">
                    <a16:creationId xmlns:a16="http://schemas.microsoft.com/office/drawing/2014/main" id="{691EF5C5-98FA-4623-9FC8-0F9AE2B68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sp>
          <p:nvSpPr>
            <p:cNvPr id="139" name="Rectangle 60">
              <a:extLst>
                <a:ext uri="{FF2B5EF4-FFF2-40B4-BE49-F238E27FC236}">
                  <a16:creationId xmlns:a16="http://schemas.microsoft.com/office/drawing/2014/main" id="{DF0C6FA8-68E5-432C-943C-073D8ECC0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875" y="4218801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9321</a:t>
              </a:r>
            </a:p>
          </p:txBody>
        </p:sp>
        <p:sp>
          <p:nvSpPr>
            <p:cNvPr id="140" name="Rectangle 60">
              <a:extLst>
                <a:ext uri="{FF2B5EF4-FFF2-40B4-BE49-F238E27FC236}">
                  <a16:creationId xmlns:a16="http://schemas.microsoft.com/office/drawing/2014/main" id="{FEF59305-9453-4497-97B0-4E4FF5A0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8443" y="2111823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9321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046230-BD7D-43B5-8CDC-35A364B3F8BC}"/>
              </a:ext>
            </a:extLst>
          </p:cNvPr>
          <p:cNvGrpSpPr/>
          <p:nvPr/>
        </p:nvGrpSpPr>
        <p:grpSpPr>
          <a:xfrm>
            <a:off x="5530850" y="779462"/>
            <a:ext cx="2927350" cy="1125538"/>
            <a:chOff x="5530850" y="779462"/>
            <a:chExt cx="2927350" cy="1125538"/>
          </a:xfrm>
        </p:grpSpPr>
        <p:grpSp>
          <p:nvGrpSpPr>
            <p:cNvPr id="2" name="Group 4"/>
            <p:cNvGrpSpPr>
              <a:grpSpLocks/>
            </p:cNvGrpSpPr>
            <p:nvPr/>
          </p:nvGrpSpPr>
          <p:grpSpPr bwMode="auto">
            <a:xfrm>
              <a:off x="7086600" y="787399"/>
              <a:ext cx="1371600" cy="882228"/>
              <a:chOff x="990600" y="2535887"/>
              <a:chExt cx="1371600" cy="880887"/>
            </a:xfrm>
          </p:grpSpPr>
          <p:sp>
            <p:nvSpPr>
              <p:cNvPr id="33808" name="Rectangle 59"/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18145" cy="276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element</a:t>
                </a:r>
              </a:p>
            </p:txBody>
          </p:sp>
          <p:sp>
            <p:nvSpPr>
              <p:cNvPr id="33809" name="Rectangle 82"/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810" name="Rectangle 83"/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33811" name="Rectangle 59"/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next</a:t>
                </a:r>
              </a:p>
            </p:txBody>
          </p:sp>
        </p:grpSp>
        <p:grpSp>
          <p:nvGrpSpPr>
            <p:cNvPr id="3" name="Group 14"/>
            <p:cNvGrpSpPr>
              <a:grpSpLocks/>
            </p:cNvGrpSpPr>
            <p:nvPr/>
          </p:nvGrpSpPr>
          <p:grpSpPr bwMode="auto">
            <a:xfrm>
              <a:off x="5530850" y="779462"/>
              <a:ext cx="1098550" cy="1049338"/>
              <a:chOff x="533400" y="4025721"/>
              <a:chExt cx="1098316" cy="1048901"/>
            </a:xfrm>
          </p:grpSpPr>
          <p:sp>
            <p:nvSpPr>
              <p:cNvPr id="28" name="Rectangle 85"/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rgbClr val="FFC000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29" name="Rectangle 58"/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charset="0"/>
                  </a:rPr>
                  <a:t>head</a:t>
                </a:r>
              </a:p>
            </p:txBody>
          </p:sp>
        </p:grpSp>
        <p:sp>
          <p:nvSpPr>
            <p:cNvPr id="22" name="Rectangle 60"/>
            <p:cNvSpPr>
              <a:spLocks noChangeArrowheads="1"/>
            </p:cNvSpPr>
            <p:nvPr/>
          </p:nvSpPr>
          <p:spPr bwMode="auto">
            <a:xfrm>
              <a:off x="7127875" y="1628775"/>
              <a:ext cx="4603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2039</a:t>
              </a:r>
            </a:p>
          </p:txBody>
        </p:sp>
        <p:sp>
          <p:nvSpPr>
            <p:cNvPr id="23" name="Rectangle 60"/>
            <p:cNvSpPr>
              <a:spLocks noChangeArrowheads="1"/>
            </p:cNvSpPr>
            <p:nvPr/>
          </p:nvSpPr>
          <p:spPr bwMode="auto">
            <a:xfrm>
              <a:off x="5842861" y="83820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2039</a:t>
              </a:r>
            </a:p>
          </p:txBody>
        </p:sp>
        <p:grpSp>
          <p:nvGrpSpPr>
            <p:cNvPr id="4" name="Group 29"/>
            <p:cNvGrpSpPr/>
            <p:nvPr/>
          </p:nvGrpSpPr>
          <p:grpSpPr>
            <a:xfrm>
              <a:off x="5993674" y="1087531"/>
              <a:ext cx="1092926" cy="182880"/>
              <a:chOff x="4661452" y="1238416"/>
              <a:chExt cx="1092926" cy="182880"/>
            </a:xfrm>
          </p:grpSpPr>
          <p:cxnSp>
            <p:nvCxnSpPr>
              <p:cNvPr id="31" name="Straight Arrow Connector 28"/>
              <p:cNvCxnSpPr>
                <a:cxnSpLocks noChangeShapeType="1"/>
              </p:cNvCxnSpPr>
              <p:nvPr/>
            </p:nvCxnSpPr>
            <p:spPr bwMode="auto">
              <a:xfrm flipV="1">
                <a:off x="4764156" y="1320011"/>
                <a:ext cx="990222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2" name="Oval 31"/>
              <p:cNvSpPr/>
              <p:nvPr/>
            </p:nvSpPr>
            <p:spPr bwMode="auto">
              <a:xfrm>
                <a:off x="4661452" y="1238416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40DD7A2C-17B4-4801-9FA5-C76EEC01B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4913294"/>
            <a:ext cx="354406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head.next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= 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temp.next</a:t>
            </a:r>
            <a:endParaRPr kumimoji="0" lang="en-CA" altLang="en-US" sz="2800" b="0" i="1" u="none" strike="noStrike" kern="1200" cap="none" spc="0" normalizeH="0" baseline="0" noProof="0" dirty="0">
              <a:ln>
                <a:noFill/>
              </a:ln>
              <a:solidFill>
                <a:srgbClr val="92D05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2C0D6951-62BC-4A15-8E04-FB07E2804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87" y="5880100"/>
            <a:ext cx="17525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temp.next</a:t>
            </a:r>
            <a:endParaRPr kumimoji="0" lang="en-CA" altLang="en-US" sz="2800" b="0" i="1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2B2595F7-9439-4C22-937F-A13D13E7B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541" y="5064417"/>
            <a:ext cx="98225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head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DA8D42C8-1AC3-4473-9EEB-F89942E4E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2842" y="1973253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2681580A-37F4-40C0-ACBA-D2A23C081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3061" y="668201"/>
            <a:ext cx="1020763" cy="841375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cxnSp>
        <p:nvCxnSpPr>
          <p:cNvPr id="100" name="Straight Arrow Connector 99">
            <a:extLst>
              <a:ext uri="{FF2B5EF4-FFF2-40B4-BE49-F238E27FC236}">
                <a16:creationId xmlns:a16="http://schemas.microsoft.com/office/drawing/2014/main" id="{5EDCC8A6-473E-46E9-A43C-98AEB234F7FD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8213" y="1239962"/>
            <a:ext cx="5607436" cy="4526122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2DC26094-08C0-4899-8907-FDC420F1ED98}"/>
              </a:ext>
            </a:extLst>
          </p:cNvPr>
          <p:cNvCxnSpPr>
            <a:cxnSpLocks/>
          </p:cNvCxnSpPr>
          <p:nvPr/>
        </p:nvCxnSpPr>
        <p:spPr bwMode="auto">
          <a:xfrm flipV="1">
            <a:off x="3395912" y="1219290"/>
            <a:ext cx="5249172" cy="4546794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15F5DF8D-72A1-4F96-BA74-C606154711F1}"/>
              </a:ext>
            </a:extLst>
          </p:cNvPr>
          <p:cNvCxnSpPr>
            <a:cxnSpLocks/>
          </p:cNvCxnSpPr>
          <p:nvPr/>
        </p:nvCxnSpPr>
        <p:spPr bwMode="auto">
          <a:xfrm flipV="1">
            <a:off x="2208213" y="2540727"/>
            <a:ext cx="5601560" cy="3635224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426FAE3F-CF05-4E22-A10F-DFECC8ED6243}"/>
              </a:ext>
            </a:extLst>
          </p:cNvPr>
          <p:cNvCxnSpPr>
            <a:cxnSpLocks/>
            <a:endCxn id="136" idx="1"/>
          </p:cNvCxnSpPr>
          <p:nvPr/>
        </p:nvCxnSpPr>
        <p:spPr bwMode="auto">
          <a:xfrm flipV="1">
            <a:off x="3395912" y="3673153"/>
            <a:ext cx="3777186" cy="2502798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06" name="Rectangle 105">
            <a:extLst>
              <a:ext uri="{FF2B5EF4-FFF2-40B4-BE49-F238E27FC236}">
                <a16:creationId xmlns:a16="http://schemas.microsoft.com/office/drawing/2014/main" id="{09B41090-C7C2-4BE6-841F-301FF207E497}"/>
              </a:ext>
            </a:extLst>
          </p:cNvPr>
          <p:cNvSpPr/>
          <p:nvPr/>
        </p:nvSpPr>
        <p:spPr>
          <a:xfrm>
            <a:off x="6265209" y="5344954"/>
            <a:ext cx="127952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Value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 box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B462B6A-9D37-4C15-BEF8-A60446E7C0C4}"/>
              </a:ext>
            </a:extLst>
          </p:cNvPr>
          <p:cNvSpPr/>
          <p:nvPr/>
        </p:nvSpPr>
        <p:spPr>
          <a:xfrm>
            <a:off x="4731689" y="5301783"/>
            <a:ext cx="127952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Location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of box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x</a:t>
            </a: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AF20AE61-F61C-43FC-AA52-954C1F53CEB0}"/>
              </a:ext>
            </a:extLst>
          </p:cNvPr>
          <p:cNvGrpSpPr/>
          <p:nvPr/>
        </p:nvGrpSpPr>
        <p:grpSpPr>
          <a:xfrm>
            <a:off x="5707589" y="6116400"/>
            <a:ext cx="1082021" cy="744708"/>
            <a:chOff x="5707589" y="6116400"/>
            <a:chExt cx="1082021" cy="744708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41ACD6B-FC8E-4DC5-B119-EF6238CF63E3}"/>
                </a:ext>
              </a:extLst>
            </p:cNvPr>
            <p:cNvSpPr/>
            <p:nvPr/>
          </p:nvSpPr>
          <p:spPr bwMode="auto">
            <a:xfrm>
              <a:off x="5707589" y="6116400"/>
              <a:ext cx="1082021" cy="363818"/>
            </a:xfrm>
            <a:custGeom>
              <a:avLst/>
              <a:gdLst>
                <a:gd name="connsiteX0" fmla="*/ 1057836 w 1082021"/>
                <a:gd name="connsiteY0" fmla="*/ 35859 h 394825"/>
                <a:gd name="connsiteX1" fmla="*/ 1021977 w 1082021"/>
                <a:gd name="connsiteY1" fmla="*/ 71718 h 394825"/>
                <a:gd name="connsiteX2" fmla="*/ 537883 w 1082021"/>
                <a:gd name="connsiteY2" fmla="*/ 394447 h 394825"/>
                <a:gd name="connsiteX3" fmla="*/ 0 w 1082021"/>
                <a:gd name="connsiteY3" fmla="*/ 0 h 394825"/>
                <a:gd name="connsiteX4" fmla="*/ 0 w 1082021"/>
                <a:gd name="connsiteY4" fmla="*/ 0 h 39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2021" h="394825">
                  <a:moveTo>
                    <a:pt x="1057836" y="35859"/>
                  </a:moveTo>
                  <a:cubicBezTo>
                    <a:pt x="1083236" y="23906"/>
                    <a:pt x="1108636" y="11953"/>
                    <a:pt x="1021977" y="71718"/>
                  </a:cubicBezTo>
                  <a:cubicBezTo>
                    <a:pt x="935318" y="131483"/>
                    <a:pt x="708213" y="406400"/>
                    <a:pt x="537883" y="394447"/>
                  </a:cubicBezTo>
                  <a:cubicBezTo>
                    <a:pt x="367553" y="382494"/>
                    <a:pt x="0" y="0"/>
                    <a:pt x="0" y="0"/>
                  </a:cubicBezTo>
                  <a:lnTo>
                    <a:pt x="0" y="0"/>
                  </a:lnTo>
                </a:path>
              </a:pathLst>
            </a:custGeom>
            <a:noFill/>
            <a:ln w="25400">
              <a:solidFill>
                <a:schemeClr val="tx2">
                  <a:lumMod val="60000"/>
                  <a:lumOff val="40000"/>
                </a:schemeClr>
              </a:solidFill>
              <a:miter lim="800000"/>
              <a:headEnd/>
              <a:tailEnd type="arrow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52BD467C-5158-4649-A462-1DDE0374FCB8}"/>
                </a:ext>
              </a:extLst>
            </p:cNvPr>
            <p:cNvSpPr/>
            <p:nvPr/>
          </p:nvSpPr>
          <p:spPr>
            <a:xfrm>
              <a:off x="5751629" y="6399443"/>
              <a:ext cx="74808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put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10" name="Rectangle 109">
            <a:extLst>
              <a:ext uri="{FF2B5EF4-FFF2-40B4-BE49-F238E27FC236}">
                <a16:creationId xmlns:a16="http://schemas.microsoft.com/office/drawing/2014/main" id="{488AE156-A83B-409A-A8C1-484E79152751}"/>
              </a:ext>
            </a:extLst>
          </p:cNvPr>
          <p:cNvSpPr/>
          <p:nvPr/>
        </p:nvSpPr>
        <p:spPr>
          <a:xfrm>
            <a:off x="6900378" y="6243935"/>
            <a:ext cx="17367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green = go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995A904A-F0B5-4077-8290-9C19A0D2AE7E}"/>
              </a:ext>
            </a:extLst>
          </p:cNvPr>
          <p:cNvSpPr/>
          <p:nvPr/>
        </p:nvSpPr>
        <p:spPr>
          <a:xfrm>
            <a:off x="3675065" y="6248400"/>
            <a:ext cx="232886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red = stepped on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39EF05C-4F05-4BE8-940D-4389343D5A41}"/>
              </a:ext>
            </a:extLst>
          </p:cNvPr>
          <p:cNvGrpSpPr/>
          <p:nvPr/>
        </p:nvGrpSpPr>
        <p:grpSpPr>
          <a:xfrm>
            <a:off x="8070739" y="806124"/>
            <a:ext cx="672737" cy="502418"/>
            <a:chOff x="8070739" y="806124"/>
            <a:chExt cx="672737" cy="502418"/>
          </a:xfrm>
        </p:grpSpPr>
        <p:sp>
          <p:nvSpPr>
            <p:cNvPr id="99" name="Rectangle 60">
              <a:extLst>
                <a:ext uri="{FF2B5EF4-FFF2-40B4-BE49-F238E27FC236}">
                  <a16:creationId xmlns:a16="http://schemas.microsoft.com/office/drawing/2014/main" id="{C62CCD62-56EA-4CE6-91B6-AA8B57BA2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784" y="806124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  <p:grpSp>
          <p:nvGrpSpPr>
            <p:cNvPr id="123" name="Group 39">
              <a:extLst>
                <a:ext uri="{FF2B5EF4-FFF2-40B4-BE49-F238E27FC236}">
                  <a16:creationId xmlns:a16="http://schemas.microsoft.com/office/drawing/2014/main" id="{107874B2-2259-4FB7-9829-D681A9A2B2A4}"/>
                </a:ext>
              </a:extLst>
            </p:cNvPr>
            <p:cNvGrpSpPr/>
            <p:nvPr/>
          </p:nvGrpSpPr>
          <p:grpSpPr>
            <a:xfrm>
              <a:off x="8070739" y="1079942"/>
              <a:ext cx="672737" cy="228600"/>
              <a:chOff x="8077200" y="1024346"/>
              <a:chExt cx="672737" cy="228600"/>
            </a:xfrm>
          </p:grpSpPr>
          <p:cxnSp>
            <p:nvCxnSpPr>
              <p:cNvPr id="124" name="Straight Arrow Connector 28">
                <a:extLst>
                  <a:ext uri="{FF2B5EF4-FFF2-40B4-BE49-F238E27FC236}">
                    <a16:creationId xmlns:a16="http://schemas.microsoft.com/office/drawing/2014/main" id="{DE74255F-D76E-4533-9C3F-48F9AAFC6BD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79904" y="1117915"/>
                <a:ext cx="45720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41633A15-8813-4128-B98A-A80F4B696D19}"/>
                  </a:ext>
                </a:extLst>
              </p:cNvPr>
              <p:cNvSpPr/>
              <p:nvPr/>
            </p:nvSpPr>
            <p:spPr bwMode="auto">
              <a:xfrm>
                <a:off x="8077200" y="1036320"/>
                <a:ext cx="182880" cy="18288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cxnSp>
            <p:nvCxnSpPr>
              <p:cNvPr id="126" name="Straight Arrow Connector 28">
                <a:extLst>
                  <a:ext uri="{FF2B5EF4-FFF2-40B4-BE49-F238E27FC236}">
                    <a16:creationId xmlns:a16="http://schemas.microsoft.com/office/drawing/2014/main" id="{6F1CC059-5EAE-49BF-83E6-BCB60C81DB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533311" y="1138646"/>
                <a:ext cx="22860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" name="Straight Arrow Connector 28">
                <a:extLst>
                  <a:ext uri="{FF2B5EF4-FFF2-40B4-BE49-F238E27FC236}">
                    <a16:creationId xmlns:a16="http://schemas.microsoft.com/office/drawing/2014/main" id="{96EF1C1F-310A-4229-850E-E5E020992A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704217" y="1138646"/>
                <a:ext cx="91440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" name="Straight Arrow Connector 28">
                <a:extLst>
                  <a:ext uri="{FF2B5EF4-FFF2-40B4-BE49-F238E27FC236}">
                    <a16:creationId xmlns:a16="http://schemas.microsoft.com/office/drawing/2014/main" id="{726B0782-5241-4F96-9772-7D7FEE24A4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V="1">
                <a:off x="8622139" y="1138646"/>
                <a:ext cx="155448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46F6642B-1199-4239-B36A-519161A77E0B}"/>
              </a:ext>
            </a:extLst>
          </p:cNvPr>
          <p:cNvSpPr/>
          <p:nvPr/>
        </p:nvSpPr>
        <p:spPr bwMode="auto">
          <a:xfrm>
            <a:off x="7812527" y="789089"/>
            <a:ext cx="640080" cy="594360"/>
          </a:xfrm>
          <a:prstGeom prst="rect">
            <a:avLst/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6E1893B1-B2D8-447D-8EDF-4727ABC05960}"/>
              </a:ext>
            </a:extLst>
          </p:cNvPr>
          <p:cNvSpPr/>
          <p:nvPr/>
        </p:nvSpPr>
        <p:spPr bwMode="auto">
          <a:xfrm>
            <a:off x="7180729" y="3380740"/>
            <a:ext cx="1280160" cy="594360"/>
          </a:xfrm>
          <a:prstGeom prst="rect">
            <a:avLst/>
          </a:prstGeom>
          <a:noFill/>
          <a:ln w="3175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57DB185-E453-4853-B33B-CAE170A4952E}"/>
              </a:ext>
            </a:extLst>
          </p:cNvPr>
          <p:cNvGrpSpPr/>
          <p:nvPr/>
        </p:nvGrpSpPr>
        <p:grpSpPr>
          <a:xfrm>
            <a:off x="8074611" y="1079500"/>
            <a:ext cx="824589" cy="2273300"/>
            <a:chOff x="8074611" y="1079500"/>
            <a:chExt cx="824589" cy="22733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6E0C10E-32EC-4A7C-80C8-B52D8DE6E8DF}"/>
                </a:ext>
              </a:extLst>
            </p:cNvPr>
            <p:cNvSpPr/>
            <p:nvPr/>
          </p:nvSpPr>
          <p:spPr bwMode="auto">
            <a:xfrm>
              <a:off x="8166100" y="1193800"/>
              <a:ext cx="733100" cy="2159000"/>
            </a:xfrm>
            <a:custGeom>
              <a:avLst/>
              <a:gdLst>
                <a:gd name="connsiteX0" fmla="*/ 0 w 733100"/>
                <a:gd name="connsiteY0" fmla="*/ 0 h 2159000"/>
                <a:gd name="connsiteX1" fmla="*/ 723900 w 733100"/>
                <a:gd name="connsiteY1" fmla="*/ 1333500 h 2159000"/>
                <a:gd name="connsiteX2" fmla="*/ 342900 w 733100"/>
                <a:gd name="connsiteY2" fmla="*/ 2159000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3100" h="2159000">
                  <a:moveTo>
                    <a:pt x="0" y="0"/>
                  </a:moveTo>
                  <a:cubicBezTo>
                    <a:pt x="333375" y="486833"/>
                    <a:pt x="666750" y="973667"/>
                    <a:pt x="723900" y="1333500"/>
                  </a:cubicBezTo>
                  <a:cubicBezTo>
                    <a:pt x="781050" y="1693333"/>
                    <a:pt x="561975" y="1926166"/>
                    <a:pt x="342900" y="2159000"/>
                  </a:cubicBezTo>
                </a:path>
              </a:pathLst>
            </a:custGeom>
            <a:noFill/>
            <a:ln w="25400">
              <a:solidFill>
                <a:schemeClr val="hlink"/>
              </a:solidFill>
              <a:miter lim="800000"/>
              <a:headEnd/>
              <a:tailEnd type="arrow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D634253E-3716-48A1-87B5-BAB4FB1A6313}"/>
                </a:ext>
              </a:extLst>
            </p:cNvPr>
            <p:cNvSpPr/>
            <p:nvPr/>
          </p:nvSpPr>
          <p:spPr bwMode="auto">
            <a:xfrm>
              <a:off x="8074611" y="10795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41C7D954-3F29-4242-BC57-877CEB56B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5461000"/>
            <a:ext cx="17525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head.next</a:t>
            </a:r>
            <a:endParaRPr kumimoji="0" lang="en-CA" altLang="en-US" sz="2800" b="0" i="1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9947EA8-E674-473C-B2C9-20E779C0F64C}"/>
              </a:ext>
            </a:extLst>
          </p:cNvPr>
          <p:cNvGrpSpPr/>
          <p:nvPr/>
        </p:nvGrpSpPr>
        <p:grpSpPr>
          <a:xfrm>
            <a:off x="530225" y="4337903"/>
            <a:ext cx="3492501" cy="2061540"/>
            <a:chOff x="530225" y="4337903"/>
            <a:chExt cx="3492501" cy="2061540"/>
          </a:xfrm>
        </p:grpSpPr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B97B0C57-3776-40ED-A247-1BA5C9003A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30225" y="5140254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7F117EF-8239-4064-9715-A976349DA35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573213" y="4343400"/>
              <a:ext cx="26987" cy="2056043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F641E912-C5BB-455E-B55E-5A8DDC95D570}"/>
                </a:ext>
              </a:extLst>
            </p:cNvPr>
            <p:cNvSpPr/>
            <p:nvPr/>
          </p:nvSpPr>
          <p:spPr>
            <a:xfrm>
              <a:off x="533400" y="4337903"/>
              <a:ext cx="10985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Name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of box</a:t>
              </a: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37B28EC1-92A7-470B-9269-C74CD9FB2E26}"/>
                </a:ext>
              </a:extLst>
            </p:cNvPr>
            <p:cNvSpPr/>
            <p:nvPr/>
          </p:nvSpPr>
          <p:spPr>
            <a:xfrm>
              <a:off x="1568450" y="4343400"/>
              <a:ext cx="1279526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Location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of box</a:t>
              </a: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A0CA61BD-6F17-4802-A1FC-5451A857EA03}"/>
                </a:ext>
              </a:extLst>
            </p:cNvPr>
            <p:cNvSpPr/>
            <p:nvPr/>
          </p:nvSpPr>
          <p:spPr>
            <a:xfrm>
              <a:off x="2743200" y="4350603"/>
              <a:ext cx="1279526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Value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in box</a:t>
              </a:r>
            </a:p>
          </p:txBody>
        </p: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86A33D42-E18E-4346-AAA2-031BD3233D4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46100" y="5562600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3F7C6C4A-92EE-4C44-8FB9-4C2A1F7B3A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61975" y="5959546"/>
              <a:ext cx="3356154" cy="0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9A611D9C-D111-4CCE-9487-5454408E73F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868613" y="4343400"/>
              <a:ext cx="26987" cy="2056043"/>
            </a:xfrm>
            <a:prstGeom prst="line">
              <a:avLst/>
            </a:prstGeom>
            <a:noFill/>
            <a:ln w="1905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108" name="Straight Arrow Connector 107">
            <a:extLst>
              <a:ext uri="{FF2B5EF4-FFF2-40B4-BE49-F238E27FC236}">
                <a16:creationId xmlns:a16="http://schemas.microsoft.com/office/drawing/2014/main" id="{393C6DD5-DA7C-4D99-9295-8E4B41E86F03}"/>
              </a:ext>
            </a:extLst>
          </p:cNvPr>
          <p:cNvCxnSpPr>
            <a:cxnSpLocks/>
          </p:cNvCxnSpPr>
          <p:nvPr/>
        </p:nvCxnSpPr>
        <p:spPr bwMode="auto">
          <a:xfrm flipV="1">
            <a:off x="2284413" y="1239962"/>
            <a:ext cx="3423176" cy="4124360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13" name="Straight Arrow Connector 112">
            <a:extLst>
              <a:ext uri="{FF2B5EF4-FFF2-40B4-BE49-F238E27FC236}">
                <a16:creationId xmlns:a16="http://schemas.microsoft.com/office/drawing/2014/main" id="{F2549BE0-8493-4702-B6C5-5EE30A36A815}"/>
              </a:ext>
            </a:extLst>
          </p:cNvPr>
          <p:cNvCxnSpPr>
            <a:cxnSpLocks/>
          </p:cNvCxnSpPr>
          <p:nvPr/>
        </p:nvCxnSpPr>
        <p:spPr bwMode="auto">
          <a:xfrm flipV="1">
            <a:off x="3395912" y="1388499"/>
            <a:ext cx="3731963" cy="3956455"/>
          </a:xfrm>
          <a:prstGeom prst="straightConnector1">
            <a:avLst/>
          </a:prstGeom>
          <a:noFill/>
          <a:ln w="25400" cap="flat" cmpd="sng" algn="ctr">
            <a:solidFill>
              <a:srgbClr val="CC00CC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2" name="Rectangle 79">
            <a:extLst>
              <a:ext uri="{FF2B5EF4-FFF2-40B4-BE49-F238E27FC236}">
                <a16:creationId xmlns:a16="http://schemas.microsoft.com/office/drawing/2014/main" id="{E50318A9-4DBE-495A-AB18-5E7A78FF3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</p:spTree>
    <p:extLst>
      <p:ext uri="{BB962C8B-B14F-4D97-AF65-F5344CB8AC3E}">
        <p14:creationId xmlns:p14="http://schemas.microsoft.com/office/powerpoint/2010/main" val="417708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76" grpId="0"/>
      <p:bldP spid="79" grpId="0"/>
      <p:bldP spid="79" grpId="1"/>
      <p:bldP spid="87" grpId="0" animBg="1"/>
      <p:bldP spid="88" grpId="0" animBg="1"/>
      <p:bldP spid="106" grpId="0"/>
      <p:bldP spid="107" grpId="0"/>
      <p:bldP spid="110" grpId="0"/>
      <p:bldP spid="111" grpId="0"/>
      <p:bldP spid="13" grpId="0" animBg="1"/>
      <p:bldP spid="143" grpId="0" animBg="1"/>
      <p:bldP spid="80" grpId="0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B9FE9F55-23E8-4FAF-A352-7F9461F82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2667000"/>
            <a:ext cx="37973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Which values change?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their new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Who has that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 code?</a:t>
            </a:r>
            <a:endParaRPr lang="en-CA" altLang="en-US" sz="2400" i="0" kern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524D244-C428-4509-A1BD-9FB52B4311F4}"/>
              </a:ext>
            </a:extLst>
          </p:cNvPr>
          <p:cNvGrpSpPr/>
          <p:nvPr/>
        </p:nvGrpSpPr>
        <p:grpSpPr>
          <a:xfrm>
            <a:off x="7316423" y="6293950"/>
            <a:ext cx="454752" cy="564050"/>
            <a:chOff x="2120900" y="6032500"/>
            <a:chExt cx="454752" cy="56405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323C54CA-A257-44C4-8B25-F5300E163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52B33483-F28D-460A-BDAC-0C2713E79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D2D8BDB-6F6A-4302-BFCB-4393997093F7}"/>
              </a:ext>
            </a:extLst>
          </p:cNvPr>
          <p:cNvGrpSpPr/>
          <p:nvPr/>
        </p:nvGrpSpPr>
        <p:grpSpPr>
          <a:xfrm>
            <a:off x="7467601" y="5727700"/>
            <a:ext cx="810976" cy="696711"/>
            <a:chOff x="7467601" y="5727700"/>
            <a:chExt cx="810976" cy="696711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6FEFDFA-7E9E-4B34-94B1-3EBD9286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4" name="Rectangle 3">
              <a:extLst>
                <a:ext uri="{FF2B5EF4-FFF2-40B4-BE49-F238E27FC236}">
                  <a16:creationId xmlns:a16="http://schemas.microsoft.com/office/drawing/2014/main" id="{D7D88064-0C5A-4CE4-91CB-ACB39A59A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1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44D6199-F7B2-43FF-BAED-3C4FD8D2AFB3}"/>
              </a:ext>
            </a:extLst>
          </p:cNvPr>
          <p:cNvGrpSpPr/>
          <p:nvPr/>
        </p:nvGrpSpPr>
        <p:grpSpPr>
          <a:xfrm>
            <a:off x="2121795" y="5988076"/>
            <a:ext cx="454752" cy="564050"/>
            <a:chOff x="2120900" y="6032500"/>
            <a:chExt cx="454752" cy="56405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EE6EC270-D1EC-481A-A9BC-85C554A04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2" name="Rectangle 3">
              <a:extLst>
                <a:ext uri="{FF2B5EF4-FFF2-40B4-BE49-F238E27FC236}">
                  <a16:creationId xmlns:a16="http://schemas.microsoft.com/office/drawing/2014/main" id="{D8FDB029-7939-483D-91D0-BB7D150ED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6CF0DD1A-8624-4626-A0FC-0F15F1398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0" y="4931708"/>
            <a:ext cx="39624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/>
              <a:t>The right hand side of the “=” specifies a memory location.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/>
              <a:t>So does its left hand side.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/>
              <a:t>The action is to put the value contained in the first </a:t>
            </a:r>
            <a:br>
              <a:rPr lang="en-CA" altLang="en-US" sz="2000" i="0" dirty="0"/>
            </a:br>
            <a:r>
              <a:rPr lang="en-CA" altLang="en-US" sz="2000" i="0" dirty="0"/>
              <a:t>   into the second. 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EB9A250-A1D4-401F-BD23-C62D216D30C0}"/>
              </a:ext>
            </a:extLst>
          </p:cNvPr>
          <p:cNvGrpSpPr/>
          <p:nvPr/>
        </p:nvGrpSpPr>
        <p:grpSpPr>
          <a:xfrm>
            <a:off x="1593730" y="6400800"/>
            <a:ext cx="454752" cy="564050"/>
            <a:chOff x="2120900" y="6032500"/>
            <a:chExt cx="454752" cy="564050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F31E3EA4-B150-4B31-9B5A-DBEB49CE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40BF408E-3246-4B72-9E21-87EC2BA71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28" name="Rectangle 3">
            <a:extLst>
              <a:ext uri="{FF2B5EF4-FFF2-40B4-BE49-F238E27FC236}">
                <a16:creationId xmlns:a16="http://schemas.microsoft.com/office/drawing/2014/main" id="{EC2176A5-9042-40AD-BB74-1C1818639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00" y="4438047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D37C6A3-1C41-4EAA-9CA3-EBFAF1C348DB}"/>
              </a:ext>
            </a:extLst>
          </p:cNvPr>
          <p:cNvGrpSpPr/>
          <p:nvPr/>
        </p:nvGrpSpPr>
        <p:grpSpPr>
          <a:xfrm>
            <a:off x="827324" y="5803900"/>
            <a:ext cx="810976" cy="696711"/>
            <a:chOff x="7467601" y="5727700"/>
            <a:chExt cx="810976" cy="696711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363AEFEC-CF6B-4928-B96D-0EC92778C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32" name="Rectangle 3">
              <a:extLst>
                <a:ext uri="{FF2B5EF4-FFF2-40B4-BE49-F238E27FC236}">
                  <a16:creationId xmlns:a16="http://schemas.microsoft.com/office/drawing/2014/main" id="{B51AB9A7-A9D4-4053-AEE4-F379194DD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1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pic>
        <p:nvPicPr>
          <p:cNvPr id="34" name="Picture 33">
            <a:extLst>
              <a:ext uri="{FF2B5EF4-FFF2-40B4-BE49-F238E27FC236}">
                <a16:creationId xmlns:a16="http://schemas.microsoft.com/office/drawing/2014/main" id="{4E3A80F9-C8DC-443D-B1F3-BA0D0D8DCF6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761319" flipH="1">
            <a:off x="1635472" y="5765519"/>
            <a:ext cx="487016" cy="293544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D5C79F00-4F60-4379-8ECF-4BEE68324A8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8098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0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0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B9FE9F55-23E8-4FAF-A352-7F9461F82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2667000"/>
            <a:ext cx="37973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Which values change?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their new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Who has that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 code?</a:t>
            </a:r>
            <a:endParaRPr lang="en-CA" altLang="en-US" sz="2400" i="0" kern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524D244-C428-4509-A1BD-9FB52B4311F4}"/>
              </a:ext>
            </a:extLst>
          </p:cNvPr>
          <p:cNvGrpSpPr/>
          <p:nvPr/>
        </p:nvGrpSpPr>
        <p:grpSpPr>
          <a:xfrm>
            <a:off x="6604866" y="5891652"/>
            <a:ext cx="454752" cy="564050"/>
            <a:chOff x="2120900" y="6032500"/>
            <a:chExt cx="454752" cy="56405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323C54CA-A257-44C4-8B25-F5300E163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52B33483-F28D-460A-BDAC-0C2713E79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D2D8BDB-6F6A-4302-BFCB-4393997093F7}"/>
              </a:ext>
            </a:extLst>
          </p:cNvPr>
          <p:cNvGrpSpPr/>
          <p:nvPr/>
        </p:nvGrpSpPr>
        <p:grpSpPr>
          <a:xfrm>
            <a:off x="6809158" y="5319834"/>
            <a:ext cx="810976" cy="696711"/>
            <a:chOff x="7467601" y="5727700"/>
            <a:chExt cx="810976" cy="696711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6FEFDFA-7E9E-4B34-94B1-3EBD9286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4" name="Rectangle 3">
              <a:extLst>
                <a:ext uri="{FF2B5EF4-FFF2-40B4-BE49-F238E27FC236}">
                  <a16:creationId xmlns:a16="http://schemas.microsoft.com/office/drawing/2014/main" id="{D7D88064-0C5A-4CE4-91CB-ACB39A59A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2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20EE8A5-72E4-47CD-8A12-19A62472F51D}"/>
              </a:ext>
            </a:extLst>
          </p:cNvPr>
          <p:cNvGrpSpPr/>
          <p:nvPr/>
        </p:nvGrpSpPr>
        <p:grpSpPr>
          <a:xfrm>
            <a:off x="1589769" y="6394834"/>
            <a:ext cx="454752" cy="564050"/>
            <a:chOff x="2120900" y="6032500"/>
            <a:chExt cx="454752" cy="564050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51E3BC96-16C1-4E40-80AB-5C3B2DE64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5" name="Rectangle 3">
              <a:extLst>
                <a:ext uri="{FF2B5EF4-FFF2-40B4-BE49-F238E27FC236}">
                  <a16:creationId xmlns:a16="http://schemas.microsoft.com/office/drawing/2014/main" id="{ED628A05-7D96-4280-859B-4678A753D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29" name="Rectangle 3">
            <a:extLst>
              <a:ext uri="{FF2B5EF4-FFF2-40B4-BE49-F238E27FC236}">
                <a16:creationId xmlns:a16="http://schemas.microsoft.com/office/drawing/2014/main" id="{AB4E8ED2-7FEA-411D-B735-0C0FBFABC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6743" y="451354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7C54604-DBE0-4DBE-946B-248F61142214}"/>
              </a:ext>
            </a:extLst>
          </p:cNvPr>
          <p:cNvGrpSpPr/>
          <p:nvPr/>
        </p:nvGrpSpPr>
        <p:grpSpPr>
          <a:xfrm>
            <a:off x="152400" y="5384800"/>
            <a:ext cx="810976" cy="696711"/>
            <a:chOff x="7467601" y="5727700"/>
            <a:chExt cx="810976" cy="696711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83DF6479-B199-419B-8C88-BD1268294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32" name="Rectangle 3">
              <a:extLst>
                <a:ext uri="{FF2B5EF4-FFF2-40B4-BE49-F238E27FC236}">
                  <a16:creationId xmlns:a16="http://schemas.microsoft.com/office/drawing/2014/main" id="{E73A6AB4-792B-45DA-A439-80B054BFD8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2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sp>
        <p:nvSpPr>
          <p:cNvPr id="33" name="AutoShape 35">
            <a:extLst>
              <a:ext uri="{FF2B5EF4-FFF2-40B4-BE49-F238E27FC236}">
                <a16:creationId xmlns:a16="http://schemas.microsoft.com/office/drawing/2014/main" id="{5AEF92FA-7669-4F28-BEAD-526C64157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920" y="5134035"/>
            <a:ext cx="2130649" cy="1367649"/>
          </a:xfrm>
          <a:prstGeom prst="wedgeRoundRectCallout">
            <a:avLst>
              <a:gd name="adj1" fmla="val -62767"/>
              <a:gd name="adj2" fmla="val 2493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A classic line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to move along a linked list.</a:t>
            </a:r>
            <a:endParaRPr lang="en-CA" altLang="en-US" sz="2400" i="0" kern="0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CF73B67-3CEB-40BD-9436-22C7E7DAFA52}"/>
              </a:ext>
            </a:extLst>
          </p:cNvPr>
          <p:cNvGrpSpPr/>
          <p:nvPr/>
        </p:nvGrpSpPr>
        <p:grpSpPr>
          <a:xfrm>
            <a:off x="584199" y="5842000"/>
            <a:ext cx="1104901" cy="675300"/>
            <a:chOff x="584199" y="5842000"/>
            <a:chExt cx="1104901" cy="67530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4D9BFE2-590E-4547-8F6D-EF1EDFFCDD62}"/>
                </a:ext>
              </a:extLst>
            </p:cNvPr>
            <p:cNvSpPr/>
            <p:nvPr/>
          </p:nvSpPr>
          <p:spPr>
            <a:xfrm>
              <a:off x="584199" y="5842000"/>
              <a:ext cx="1104901" cy="675300"/>
            </a:xfrm>
            <a:custGeom>
              <a:avLst/>
              <a:gdLst>
                <a:gd name="connsiteX0" fmla="*/ 990600 w 990600"/>
                <a:gd name="connsiteY0" fmla="*/ 584200 h 585928"/>
                <a:gd name="connsiteX1" fmla="*/ 215900 w 990600"/>
                <a:gd name="connsiteY1" fmla="*/ 495300 h 585928"/>
                <a:gd name="connsiteX2" fmla="*/ 0 w 990600"/>
                <a:gd name="connsiteY2" fmla="*/ 0 h 58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600" h="585928">
                  <a:moveTo>
                    <a:pt x="990600" y="584200"/>
                  </a:moveTo>
                  <a:cubicBezTo>
                    <a:pt x="685800" y="588433"/>
                    <a:pt x="381000" y="592667"/>
                    <a:pt x="215900" y="495300"/>
                  </a:cubicBezTo>
                  <a:cubicBezTo>
                    <a:pt x="50800" y="397933"/>
                    <a:pt x="25400" y="198966"/>
                    <a:pt x="0" y="0"/>
                  </a:cubicBezTo>
                </a:path>
              </a:pathLst>
            </a:custGeom>
            <a:noFill/>
            <a:ln>
              <a:solidFill>
                <a:schemeClr val="bg2"/>
              </a:solidFill>
              <a:tailEnd type="triangle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4F1917D-8C28-4B4F-84AD-24321E05EEED}"/>
                </a:ext>
              </a:extLst>
            </p:cNvPr>
            <p:cNvSpPr/>
            <p:nvPr/>
          </p:nvSpPr>
          <p:spPr>
            <a:xfrm>
              <a:off x="1219200" y="6172200"/>
              <a:ext cx="353152" cy="304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5811A1D-F53C-4E45-A9CF-060D2DBA732E}"/>
              </a:ext>
            </a:extLst>
          </p:cNvPr>
          <p:cNvGrpSpPr/>
          <p:nvPr/>
        </p:nvGrpSpPr>
        <p:grpSpPr>
          <a:xfrm>
            <a:off x="1170177" y="5841203"/>
            <a:ext cx="454752" cy="564050"/>
            <a:chOff x="2120900" y="6032500"/>
            <a:chExt cx="454752" cy="564050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588483EA-7C07-4C7C-9EA8-F96BE8008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8" name="Rectangle 3">
              <a:extLst>
                <a:ext uri="{FF2B5EF4-FFF2-40B4-BE49-F238E27FC236}">
                  <a16:creationId xmlns:a16="http://schemas.microsoft.com/office/drawing/2014/main" id="{63A52977-C10A-455F-AEC4-473E6F1ED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pic>
        <p:nvPicPr>
          <p:cNvPr id="37" name="Picture 36">
            <a:extLst>
              <a:ext uri="{FF2B5EF4-FFF2-40B4-BE49-F238E27FC236}">
                <a16:creationId xmlns:a16="http://schemas.microsoft.com/office/drawing/2014/main" id="{479EF1D7-A5CE-4316-BEEB-84A158EC0A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8609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3" grpId="0" animBg="1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B9FE9F55-23E8-4FAF-A352-7F9461F82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2667000"/>
            <a:ext cx="37973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Which values change?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their new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Who has that value?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What is the code?</a:t>
            </a:r>
            <a:endParaRPr lang="en-CA" altLang="en-US" sz="2400" i="0" kern="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524D244-C428-4509-A1BD-9FB52B4311F4}"/>
              </a:ext>
            </a:extLst>
          </p:cNvPr>
          <p:cNvGrpSpPr/>
          <p:nvPr/>
        </p:nvGrpSpPr>
        <p:grpSpPr>
          <a:xfrm>
            <a:off x="7783013" y="5777891"/>
            <a:ext cx="454752" cy="564050"/>
            <a:chOff x="2120900" y="6032500"/>
            <a:chExt cx="454752" cy="56405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323C54CA-A257-44C4-8B25-F5300E163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52B33483-F28D-460A-BDAC-0C2713E79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D2D8BDB-6F6A-4302-BFCB-4393997093F7}"/>
              </a:ext>
            </a:extLst>
          </p:cNvPr>
          <p:cNvGrpSpPr/>
          <p:nvPr/>
        </p:nvGrpSpPr>
        <p:grpSpPr>
          <a:xfrm>
            <a:off x="8123421" y="5284048"/>
            <a:ext cx="810976" cy="696711"/>
            <a:chOff x="7467601" y="5727700"/>
            <a:chExt cx="810976" cy="696711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6FEFDFA-7E9E-4B34-94B1-3EBD9286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14" name="Rectangle 3">
              <a:extLst>
                <a:ext uri="{FF2B5EF4-FFF2-40B4-BE49-F238E27FC236}">
                  <a16:creationId xmlns:a16="http://schemas.microsoft.com/office/drawing/2014/main" id="{D7D88064-0C5A-4CE4-91CB-ACB39A59A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3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D912B81-39B9-4E55-86E7-EBA131DE009A}"/>
              </a:ext>
            </a:extLst>
          </p:cNvPr>
          <p:cNvGrpSpPr/>
          <p:nvPr/>
        </p:nvGrpSpPr>
        <p:grpSpPr>
          <a:xfrm>
            <a:off x="2118852" y="6003898"/>
            <a:ext cx="454752" cy="564050"/>
            <a:chOff x="2120900" y="6032500"/>
            <a:chExt cx="454752" cy="564050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C81FE8A-EDC8-4CE0-B647-787DC9B06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9" name="Rectangle 3">
              <a:extLst>
                <a:ext uri="{FF2B5EF4-FFF2-40B4-BE49-F238E27FC236}">
                  <a16:creationId xmlns:a16="http://schemas.microsoft.com/office/drawing/2014/main" id="{34644764-C37D-4B80-B230-AA5CD4FD88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30" name="Rectangle 3">
            <a:extLst>
              <a:ext uri="{FF2B5EF4-FFF2-40B4-BE49-F238E27FC236}">
                <a16:creationId xmlns:a16="http://schemas.microsoft.com/office/drawing/2014/main" id="{489660F7-9434-4D0F-B52E-D7250925D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521" y="4419600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383E885-F85C-4D27-A815-1B8FC23E6961}"/>
              </a:ext>
            </a:extLst>
          </p:cNvPr>
          <p:cNvGrpSpPr/>
          <p:nvPr/>
        </p:nvGrpSpPr>
        <p:grpSpPr>
          <a:xfrm>
            <a:off x="1525824" y="5346700"/>
            <a:ext cx="810976" cy="696711"/>
            <a:chOff x="7467601" y="5727700"/>
            <a:chExt cx="810976" cy="696711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52EF46FE-538A-4C4D-9884-F6DD37009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1" y="5727700"/>
              <a:ext cx="685800" cy="420687"/>
            </a:xfrm>
            <a:prstGeom prst="ellipse">
              <a:avLst/>
            </a:prstGeom>
            <a:noFill/>
            <a:ln w="25400">
              <a:solidFill>
                <a:srgbClr val="CC00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544805E3-0A50-4A7D-BCA8-55822695D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0277" y="5967211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CC00CC"/>
                  </a:solidFill>
                </a:rPr>
                <a:t>3</a:t>
              </a:r>
              <a:endParaRPr lang="en-CA" altLang="en-US" sz="2000" i="0" kern="0" dirty="0">
                <a:solidFill>
                  <a:srgbClr val="CC00CC"/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DEB27EB-C777-421B-8DB5-BA9C129E4117}"/>
              </a:ext>
            </a:extLst>
          </p:cNvPr>
          <p:cNvGrpSpPr/>
          <p:nvPr/>
        </p:nvGrpSpPr>
        <p:grpSpPr>
          <a:xfrm>
            <a:off x="660073" y="5553075"/>
            <a:ext cx="839645" cy="619125"/>
            <a:chOff x="660073" y="5553075"/>
            <a:chExt cx="839645" cy="619125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E036B7E4-63CC-4A45-B1CE-5345D0A8DCB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13918" y="5553075"/>
              <a:ext cx="685800" cy="619125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1984DC17-48CB-4475-B2AD-944E52AED54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60073" y="5759990"/>
              <a:ext cx="216815" cy="246721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8037F1D-F75E-4FDB-A034-9D84DFA5FBAB}"/>
              </a:ext>
            </a:extLst>
          </p:cNvPr>
          <p:cNvGrpSpPr/>
          <p:nvPr/>
        </p:nvGrpSpPr>
        <p:grpSpPr>
          <a:xfrm>
            <a:off x="1165592" y="5854618"/>
            <a:ext cx="454752" cy="564050"/>
            <a:chOff x="2120900" y="6032500"/>
            <a:chExt cx="454752" cy="56405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66ED267-5E92-402D-8694-586E0D2BA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22" name="Rectangle 3">
              <a:extLst>
                <a:ext uri="{FF2B5EF4-FFF2-40B4-BE49-F238E27FC236}">
                  <a16:creationId xmlns:a16="http://schemas.microsoft.com/office/drawing/2014/main" id="{81F3277F-3413-4F30-B598-28019201F6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pic>
        <p:nvPicPr>
          <p:cNvPr id="26" name="Picture 25">
            <a:extLst>
              <a:ext uri="{FF2B5EF4-FFF2-40B4-BE49-F238E27FC236}">
                <a16:creationId xmlns:a16="http://schemas.microsoft.com/office/drawing/2014/main" id="{09611F96-7700-4488-9E55-7D839AD8C00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4687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AutoShape 35">
            <a:extLst>
              <a:ext uri="{FF2B5EF4-FFF2-40B4-BE49-F238E27FC236}">
                <a16:creationId xmlns:a16="http://schemas.microsoft.com/office/drawing/2014/main" id="{4694150F-FD69-46FE-9CB4-73A9D7C24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048" y="4193165"/>
            <a:ext cx="2802452" cy="1705111"/>
          </a:xfrm>
          <a:prstGeom prst="wedgeRoundRectCallout">
            <a:avLst>
              <a:gd name="adj1" fmla="val -56302"/>
              <a:gd name="adj2" fmla="val 29500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Oops!</a:t>
            </a:r>
            <a:br>
              <a:rPr lang="en-US" altLang="en-US" sz="2400" i="0" kern="0" dirty="0"/>
            </a:br>
            <a:r>
              <a:rPr lang="en-US" altLang="en-US" sz="2400" i="0" kern="0" dirty="0"/>
              <a:t>We don’t want to drop the old values </a:t>
            </a:r>
            <a:br>
              <a:rPr lang="en-US" altLang="en-US" sz="2400" i="0" kern="0" dirty="0"/>
            </a:br>
            <a:r>
              <a:rPr lang="en-US" altLang="en-US" sz="2400" i="0" kern="0" dirty="0"/>
              <a:t>getting the new.</a:t>
            </a:r>
            <a:endParaRPr lang="en-CA" altLang="en-US" sz="2400" i="0" kern="0" dirty="0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2095500" y="5988076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57477" y="58412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203692" y="5854618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43357" y="6003898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1627869" y="6394834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1574800" y="6400800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100" name="Group 29">
            <a:extLst>
              <a:ext uri="{FF2B5EF4-FFF2-40B4-BE49-F238E27FC236}">
                <a16:creationId xmlns:a16="http://schemas.microsoft.com/office/drawing/2014/main" id="{9CF2FBCD-5377-4123-9E2F-9D2281D700B1}"/>
              </a:ext>
            </a:extLst>
          </p:cNvPr>
          <p:cNvGrpSpPr>
            <a:grpSpLocks/>
          </p:cNvGrpSpPr>
          <p:nvPr/>
        </p:nvGrpSpPr>
        <p:grpSpPr bwMode="auto">
          <a:xfrm>
            <a:off x="2740752" y="5459369"/>
            <a:ext cx="891127" cy="977368"/>
            <a:chOff x="2065" y="1551"/>
            <a:chExt cx="1628" cy="1988"/>
          </a:xfrm>
        </p:grpSpPr>
        <p:sp>
          <p:nvSpPr>
            <p:cNvPr id="101" name="Freeform 30">
              <a:extLst>
                <a:ext uri="{FF2B5EF4-FFF2-40B4-BE49-F238E27FC236}">
                  <a16:creationId xmlns:a16="http://schemas.microsoft.com/office/drawing/2014/main" id="{9BCC9D38-8464-4A30-94A8-87CE7178B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31">
              <a:extLst>
                <a:ext uri="{FF2B5EF4-FFF2-40B4-BE49-F238E27FC236}">
                  <a16:creationId xmlns:a16="http://schemas.microsoft.com/office/drawing/2014/main" id="{54F41E9C-E2F4-458D-B993-E6C495BA3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32">
              <a:extLst>
                <a:ext uri="{FF2B5EF4-FFF2-40B4-BE49-F238E27FC236}">
                  <a16:creationId xmlns:a16="http://schemas.microsoft.com/office/drawing/2014/main" id="{1F31B296-01FC-40C5-AA9A-1A06E0DA8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3">
              <a:extLst>
                <a:ext uri="{FF2B5EF4-FFF2-40B4-BE49-F238E27FC236}">
                  <a16:creationId xmlns:a16="http://schemas.microsoft.com/office/drawing/2014/main" id="{CC36939F-9EE1-4185-A7AF-3C9C3A246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34">
              <a:extLst>
                <a:ext uri="{FF2B5EF4-FFF2-40B4-BE49-F238E27FC236}">
                  <a16:creationId xmlns:a16="http://schemas.microsoft.com/office/drawing/2014/main" id="{6861C764-471F-4818-B6CF-446A6053D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35">
              <a:extLst>
                <a:ext uri="{FF2B5EF4-FFF2-40B4-BE49-F238E27FC236}">
                  <a16:creationId xmlns:a16="http://schemas.microsoft.com/office/drawing/2014/main" id="{A9A5B2FA-E209-4D90-88C5-7825A7F2B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6">
              <a:extLst>
                <a:ext uri="{FF2B5EF4-FFF2-40B4-BE49-F238E27FC236}">
                  <a16:creationId xmlns:a16="http://schemas.microsoft.com/office/drawing/2014/main" id="{7CBEB2C4-5BFF-4030-A368-D6B3EF041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7">
              <a:extLst>
                <a:ext uri="{FF2B5EF4-FFF2-40B4-BE49-F238E27FC236}">
                  <a16:creationId xmlns:a16="http://schemas.microsoft.com/office/drawing/2014/main" id="{05FBEA9D-DB15-4841-B9FA-8A9CB224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8">
              <a:extLst>
                <a:ext uri="{FF2B5EF4-FFF2-40B4-BE49-F238E27FC236}">
                  <a16:creationId xmlns:a16="http://schemas.microsoft.com/office/drawing/2014/main" id="{71D4BEDA-2C18-4DFD-A77A-9EA36614D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9">
              <a:extLst>
                <a:ext uri="{FF2B5EF4-FFF2-40B4-BE49-F238E27FC236}">
                  <a16:creationId xmlns:a16="http://schemas.microsoft.com/office/drawing/2014/main" id="{6A809C04-C8E0-432D-92CB-2CA67FE8F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40">
              <a:extLst>
                <a:ext uri="{FF2B5EF4-FFF2-40B4-BE49-F238E27FC236}">
                  <a16:creationId xmlns:a16="http://schemas.microsoft.com/office/drawing/2014/main" id="{76D2D267-8B76-478E-8026-124AF3C9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41">
              <a:extLst>
                <a:ext uri="{FF2B5EF4-FFF2-40B4-BE49-F238E27FC236}">
                  <a16:creationId xmlns:a16="http://schemas.microsoft.com/office/drawing/2014/main" id="{EDF789E4-5C23-44B1-BBE1-73F3DACD1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2">
              <a:extLst>
                <a:ext uri="{FF2B5EF4-FFF2-40B4-BE49-F238E27FC236}">
                  <a16:creationId xmlns:a16="http://schemas.microsoft.com/office/drawing/2014/main" id="{3E712159-B441-448F-BF5F-7AC1BC4B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3">
              <a:extLst>
                <a:ext uri="{FF2B5EF4-FFF2-40B4-BE49-F238E27FC236}">
                  <a16:creationId xmlns:a16="http://schemas.microsoft.com/office/drawing/2014/main" id="{10012000-0181-4D20-BE6B-803697DB0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44">
              <a:extLst>
                <a:ext uri="{FF2B5EF4-FFF2-40B4-BE49-F238E27FC236}">
                  <a16:creationId xmlns:a16="http://schemas.microsoft.com/office/drawing/2014/main" id="{D15908D5-2194-4CEA-A882-D8F0AF0DF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45">
              <a:extLst>
                <a:ext uri="{FF2B5EF4-FFF2-40B4-BE49-F238E27FC236}">
                  <a16:creationId xmlns:a16="http://schemas.microsoft.com/office/drawing/2014/main" id="{2B8FAE85-74F1-4F5B-BC03-207CA914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46">
              <a:extLst>
                <a:ext uri="{FF2B5EF4-FFF2-40B4-BE49-F238E27FC236}">
                  <a16:creationId xmlns:a16="http://schemas.microsoft.com/office/drawing/2014/main" id="{F41BD4BB-F9AB-4EB5-8DEC-ED55BC185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46" name="Picture 45">
            <a:extLst>
              <a:ext uri="{FF2B5EF4-FFF2-40B4-BE49-F238E27FC236}">
                <a16:creationId xmlns:a16="http://schemas.microsoft.com/office/drawing/2014/main" id="{B553B601-C0FF-4FD9-A793-CE14C1E5B1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843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72" grpId="0" animBg="1"/>
      <p:bldP spid="79" grpId="0" animBg="1"/>
      <p:bldP spid="99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5386ED-F56A-F115-F8C6-FF19E86E10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" descr="Green marble">
            <a:extLst>
              <a:ext uri="{FF2B5EF4-FFF2-40B4-BE49-F238E27FC236}">
                <a16:creationId xmlns:a16="http://schemas.microsoft.com/office/drawing/2014/main" id="{2AEBFDA5-6855-4B3D-86B2-E19AF6602638}"/>
              </a:ext>
            </a:extLst>
          </p:cNvPr>
          <p:cNvSpPr>
            <a:spLocks/>
          </p:cNvSpPr>
          <p:nvPr/>
        </p:nvSpPr>
        <p:spPr bwMode="auto">
          <a:xfrm flipV="1">
            <a:off x="307723" y="1829489"/>
            <a:ext cx="8679093" cy="3608279"/>
          </a:xfrm>
          <a:custGeom>
            <a:avLst/>
            <a:gdLst>
              <a:gd name="T0" fmla="*/ 2147483647 w 9918"/>
              <a:gd name="T1" fmla="*/ 2147483647 h 12392"/>
              <a:gd name="T2" fmla="*/ 2147483647 w 9918"/>
              <a:gd name="T3" fmla="*/ 2147483647 h 12392"/>
              <a:gd name="T4" fmla="*/ 2147483647 w 9918"/>
              <a:gd name="T5" fmla="*/ 2147483647 h 12392"/>
              <a:gd name="T6" fmla="*/ 2147483647 w 9918"/>
              <a:gd name="T7" fmla="*/ 2147483647 h 12392"/>
              <a:gd name="T8" fmla="*/ 2147483647 w 9918"/>
              <a:gd name="T9" fmla="*/ 2147483647 h 12392"/>
              <a:gd name="T10" fmla="*/ 2147483647 w 9918"/>
              <a:gd name="T11" fmla="*/ 2147483647 h 12392"/>
              <a:gd name="T12" fmla="*/ 2147483647 w 9918"/>
              <a:gd name="T13" fmla="*/ 2147483647 h 12392"/>
              <a:gd name="T14" fmla="*/ 2147483647 w 9918"/>
              <a:gd name="T15" fmla="*/ 2147483647 h 12392"/>
              <a:gd name="T16" fmla="*/ 2147483647 w 9918"/>
              <a:gd name="T17" fmla="*/ 2147483647 h 123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connsiteX0" fmla="*/ 6233 w 10018"/>
              <a:gd name="connsiteY0" fmla="*/ 4868 h 9944"/>
              <a:gd name="connsiteX1" fmla="*/ 9306 w 10018"/>
              <a:gd name="connsiteY1" fmla="*/ 435 h 9944"/>
              <a:gd name="connsiteX2" fmla="*/ 9625 w 10018"/>
              <a:gd name="connsiteY2" fmla="*/ 822 h 9944"/>
              <a:gd name="connsiteX3" fmla="*/ 6385 w 10018"/>
              <a:gd name="connsiteY3" fmla="*/ 5801 h 9944"/>
              <a:gd name="connsiteX4" fmla="*/ 3009 w 10018"/>
              <a:gd name="connsiteY4" fmla="*/ 6374 h 9944"/>
              <a:gd name="connsiteX5" fmla="*/ 247 w 10018"/>
              <a:gd name="connsiteY5" fmla="*/ 9891 h 9944"/>
              <a:gd name="connsiteX6" fmla="*/ 265 w 10018"/>
              <a:gd name="connsiteY6" fmla="*/ 8225 h 9944"/>
              <a:gd name="connsiteX7" fmla="*/ 2695 w 10018"/>
              <a:gd name="connsiteY7" fmla="*/ 5529 h 9944"/>
              <a:gd name="connsiteX8" fmla="*/ 6233 w 10018"/>
              <a:gd name="connsiteY8" fmla="*/ 4868 h 9944"/>
              <a:gd name="connsiteX0" fmla="*/ 6222 w 10000"/>
              <a:gd name="connsiteY0" fmla="*/ 4895 h 10000"/>
              <a:gd name="connsiteX1" fmla="*/ 9289 w 10000"/>
              <a:gd name="connsiteY1" fmla="*/ 437 h 10000"/>
              <a:gd name="connsiteX2" fmla="*/ 9608 w 10000"/>
              <a:gd name="connsiteY2" fmla="*/ 827 h 10000"/>
              <a:gd name="connsiteX3" fmla="*/ 6374 w 10000"/>
              <a:gd name="connsiteY3" fmla="*/ 5834 h 10000"/>
              <a:gd name="connsiteX4" fmla="*/ 3004 w 10000"/>
              <a:gd name="connsiteY4" fmla="*/ 6410 h 10000"/>
              <a:gd name="connsiteX5" fmla="*/ 247 w 10000"/>
              <a:gd name="connsiteY5" fmla="*/ 9947 h 10000"/>
              <a:gd name="connsiteX6" fmla="*/ 265 w 10000"/>
              <a:gd name="connsiteY6" fmla="*/ 8271 h 10000"/>
              <a:gd name="connsiteX7" fmla="*/ 2630 w 10000"/>
              <a:gd name="connsiteY7" fmla="*/ 4975 h 10000"/>
              <a:gd name="connsiteX8" fmla="*/ 6222 w 10000"/>
              <a:gd name="connsiteY8" fmla="*/ 4895 h 10000"/>
              <a:gd name="connsiteX0" fmla="*/ 6231 w 10009"/>
              <a:gd name="connsiteY0" fmla="*/ 4895 h 9987"/>
              <a:gd name="connsiteX1" fmla="*/ 9298 w 10009"/>
              <a:gd name="connsiteY1" fmla="*/ 437 h 9987"/>
              <a:gd name="connsiteX2" fmla="*/ 9617 w 10009"/>
              <a:gd name="connsiteY2" fmla="*/ 827 h 9987"/>
              <a:gd name="connsiteX3" fmla="*/ 6383 w 10009"/>
              <a:gd name="connsiteY3" fmla="*/ 5834 h 9987"/>
              <a:gd name="connsiteX4" fmla="*/ 3151 w 10009"/>
              <a:gd name="connsiteY4" fmla="*/ 6719 h 9987"/>
              <a:gd name="connsiteX5" fmla="*/ 256 w 10009"/>
              <a:gd name="connsiteY5" fmla="*/ 9947 h 9987"/>
              <a:gd name="connsiteX6" fmla="*/ 274 w 10009"/>
              <a:gd name="connsiteY6" fmla="*/ 8271 h 9987"/>
              <a:gd name="connsiteX7" fmla="*/ 2639 w 10009"/>
              <a:gd name="connsiteY7" fmla="*/ 4975 h 9987"/>
              <a:gd name="connsiteX8" fmla="*/ 6231 w 10009"/>
              <a:gd name="connsiteY8" fmla="*/ 4895 h 9987"/>
              <a:gd name="connsiteX0" fmla="*/ 6159 w 10003"/>
              <a:gd name="connsiteY0" fmla="*/ 4136 h 9951"/>
              <a:gd name="connsiteX1" fmla="*/ 9290 w 10003"/>
              <a:gd name="connsiteY1" fmla="*/ 389 h 9951"/>
              <a:gd name="connsiteX2" fmla="*/ 9608 w 10003"/>
              <a:gd name="connsiteY2" fmla="*/ 779 h 9951"/>
              <a:gd name="connsiteX3" fmla="*/ 6377 w 10003"/>
              <a:gd name="connsiteY3" fmla="*/ 5793 h 9951"/>
              <a:gd name="connsiteX4" fmla="*/ 3148 w 10003"/>
              <a:gd name="connsiteY4" fmla="*/ 6679 h 9951"/>
              <a:gd name="connsiteX5" fmla="*/ 256 w 10003"/>
              <a:gd name="connsiteY5" fmla="*/ 9911 h 9951"/>
              <a:gd name="connsiteX6" fmla="*/ 274 w 10003"/>
              <a:gd name="connsiteY6" fmla="*/ 8233 h 9951"/>
              <a:gd name="connsiteX7" fmla="*/ 2637 w 10003"/>
              <a:gd name="connsiteY7" fmla="*/ 4932 h 9951"/>
              <a:gd name="connsiteX8" fmla="*/ 6159 w 10003"/>
              <a:gd name="connsiteY8" fmla="*/ 4136 h 9951"/>
              <a:gd name="connsiteX0" fmla="*/ 6157 w 10248"/>
              <a:gd name="connsiteY0" fmla="*/ 3873 h 9717"/>
              <a:gd name="connsiteX1" fmla="*/ 9287 w 10248"/>
              <a:gd name="connsiteY1" fmla="*/ 108 h 9717"/>
              <a:gd name="connsiteX2" fmla="*/ 9922 w 10248"/>
              <a:gd name="connsiteY2" fmla="*/ 1465 h 9717"/>
              <a:gd name="connsiteX3" fmla="*/ 6375 w 10248"/>
              <a:gd name="connsiteY3" fmla="*/ 5539 h 9717"/>
              <a:gd name="connsiteX4" fmla="*/ 3147 w 10248"/>
              <a:gd name="connsiteY4" fmla="*/ 6429 h 9717"/>
              <a:gd name="connsiteX5" fmla="*/ 256 w 10248"/>
              <a:gd name="connsiteY5" fmla="*/ 9677 h 9717"/>
              <a:gd name="connsiteX6" fmla="*/ 274 w 10248"/>
              <a:gd name="connsiteY6" fmla="*/ 7991 h 9717"/>
              <a:gd name="connsiteX7" fmla="*/ 2636 w 10248"/>
              <a:gd name="connsiteY7" fmla="*/ 4673 h 9717"/>
              <a:gd name="connsiteX8" fmla="*/ 6157 w 10248"/>
              <a:gd name="connsiteY8" fmla="*/ 3873 h 9717"/>
              <a:gd name="connsiteX0" fmla="*/ 6008 w 10012"/>
              <a:gd name="connsiteY0" fmla="*/ 5306 h 11320"/>
              <a:gd name="connsiteX1" fmla="*/ 9115 w 10012"/>
              <a:gd name="connsiteY1" fmla="*/ 51 h 11320"/>
              <a:gd name="connsiteX2" fmla="*/ 9682 w 10012"/>
              <a:gd name="connsiteY2" fmla="*/ 2828 h 11320"/>
              <a:gd name="connsiteX3" fmla="*/ 6221 w 10012"/>
              <a:gd name="connsiteY3" fmla="*/ 7020 h 11320"/>
              <a:gd name="connsiteX4" fmla="*/ 3071 w 10012"/>
              <a:gd name="connsiteY4" fmla="*/ 7936 h 11320"/>
              <a:gd name="connsiteX5" fmla="*/ 250 w 10012"/>
              <a:gd name="connsiteY5" fmla="*/ 11279 h 11320"/>
              <a:gd name="connsiteX6" fmla="*/ 267 w 10012"/>
              <a:gd name="connsiteY6" fmla="*/ 9544 h 11320"/>
              <a:gd name="connsiteX7" fmla="*/ 2572 w 10012"/>
              <a:gd name="connsiteY7" fmla="*/ 6129 h 11320"/>
              <a:gd name="connsiteX8" fmla="*/ 6008 w 10012"/>
              <a:gd name="connsiteY8" fmla="*/ 5306 h 11320"/>
              <a:gd name="connsiteX0" fmla="*/ 6008 w 10011"/>
              <a:gd name="connsiteY0" fmla="*/ 5011 h 11311"/>
              <a:gd name="connsiteX1" fmla="*/ 9115 w 10011"/>
              <a:gd name="connsiteY1" fmla="*/ 42 h 11311"/>
              <a:gd name="connsiteX2" fmla="*/ 9682 w 10011"/>
              <a:gd name="connsiteY2" fmla="*/ 2819 h 11311"/>
              <a:gd name="connsiteX3" fmla="*/ 6221 w 10011"/>
              <a:gd name="connsiteY3" fmla="*/ 7011 h 11311"/>
              <a:gd name="connsiteX4" fmla="*/ 3071 w 10011"/>
              <a:gd name="connsiteY4" fmla="*/ 7927 h 11311"/>
              <a:gd name="connsiteX5" fmla="*/ 250 w 10011"/>
              <a:gd name="connsiteY5" fmla="*/ 11270 h 11311"/>
              <a:gd name="connsiteX6" fmla="*/ 267 w 10011"/>
              <a:gd name="connsiteY6" fmla="*/ 9535 h 11311"/>
              <a:gd name="connsiteX7" fmla="*/ 2572 w 10011"/>
              <a:gd name="connsiteY7" fmla="*/ 6120 h 11311"/>
              <a:gd name="connsiteX8" fmla="*/ 6008 w 10011"/>
              <a:gd name="connsiteY8" fmla="*/ 5011 h 11311"/>
              <a:gd name="connsiteX0" fmla="*/ 6014 w 10017"/>
              <a:gd name="connsiteY0" fmla="*/ 5011 h 11292"/>
              <a:gd name="connsiteX1" fmla="*/ 9121 w 10017"/>
              <a:gd name="connsiteY1" fmla="*/ 42 h 11292"/>
              <a:gd name="connsiteX2" fmla="*/ 9688 w 10017"/>
              <a:gd name="connsiteY2" fmla="*/ 2819 h 11292"/>
              <a:gd name="connsiteX3" fmla="*/ 6227 w 10017"/>
              <a:gd name="connsiteY3" fmla="*/ 7011 h 11292"/>
              <a:gd name="connsiteX4" fmla="*/ 3159 w 10017"/>
              <a:gd name="connsiteY4" fmla="*/ 8415 h 11292"/>
              <a:gd name="connsiteX5" fmla="*/ 256 w 10017"/>
              <a:gd name="connsiteY5" fmla="*/ 11270 h 11292"/>
              <a:gd name="connsiteX6" fmla="*/ 273 w 10017"/>
              <a:gd name="connsiteY6" fmla="*/ 9535 h 11292"/>
              <a:gd name="connsiteX7" fmla="*/ 2578 w 10017"/>
              <a:gd name="connsiteY7" fmla="*/ 6120 h 11292"/>
              <a:gd name="connsiteX8" fmla="*/ 6014 w 10017"/>
              <a:gd name="connsiteY8" fmla="*/ 5011 h 11292"/>
              <a:gd name="connsiteX0" fmla="*/ 5853 w 9856"/>
              <a:gd name="connsiteY0" fmla="*/ 5011 h 11819"/>
              <a:gd name="connsiteX1" fmla="*/ 8960 w 9856"/>
              <a:gd name="connsiteY1" fmla="*/ 42 h 11819"/>
              <a:gd name="connsiteX2" fmla="*/ 9527 w 9856"/>
              <a:gd name="connsiteY2" fmla="*/ 2819 h 11819"/>
              <a:gd name="connsiteX3" fmla="*/ 6066 w 9856"/>
              <a:gd name="connsiteY3" fmla="*/ 7011 h 11819"/>
              <a:gd name="connsiteX4" fmla="*/ 2998 w 9856"/>
              <a:gd name="connsiteY4" fmla="*/ 8415 h 11819"/>
              <a:gd name="connsiteX5" fmla="*/ 590 w 9856"/>
              <a:gd name="connsiteY5" fmla="*/ 11619 h 11819"/>
              <a:gd name="connsiteX6" fmla="*/ 95 w 9856"/>
              <a:gd name="connsiteY6" fmla="*/ 11270 h 11819"/>
              <a:gd name="connsiteX7" fmla="*/ 112 w 9856"/>
              <a:gd name="connsiteY7" fmla="*/ 9535 h 11819"/>
              <a:gd name="connsiteX8" fmla="*/ 2417 w 9856"/>
              <a:gd name="connsiteY8" fmla="*/ 6120 h 11819"/>
              <a:gd name="connsiteX9" fmla="*/ 5853 w 9856"/>
              <a:gd name="connsiteY9" fmla="*/ 5011 h 1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856" h="11819">
                <a:moveTo>
                  <a:pt x="5853" y="5011"/>
                </a:moveTo>
                <a:cubicBezTo>
                  <a:pt x="6943" y="3998"/>
                  <a:pt x="8348" y="407"/>
                  <a:pt x="8960" y="42"/>
                </a:cubicBezTo>
                <a:cubicBezTo>
                  <a:pt x="9572" y="-323"/>
                  <a:pt x="10290" y="1809"/>
                  <a:pt x="9527" y="2819"/>
                </a:cubicBezTo>
                <a:cubicBezTo>
                  <a:pt x="8870" y="3607"/>
                  <a:pt x="7154" y="6078"/>
                  <a:pt x="6066" y="7011"/>
                </a:cubicBezTo>
                <a:cubicBezTo>
                  <a:pt x="4978" y="7944"/>
                  <a:pt x="3911" y="7647"/>
                  <a:pt x="2998" y="8415"/>
                </a:cubicBezTo>
                <a:cubicBezTo>
                  <a:pt x="2085" y="9183"/>
                  <a:pt x="1074" y="11143"/>
                  <a:pt x="590" y="11619"/>
                </a:cubicBezTo>
                <a:cubicBezTo>
                  <a:pt x="106" y="12095"/>
                  <a:pt x="175" y="11617"/>
                  <a:pt x="95" y="11270"/>
                </a:cubicBezTo>
                <a:cubicBezTo>
                  <a:pt x="15" y="10923"/>
                  <a:pt x="-78" y="10457"/>
                  <a:pt x="112" y="9535"/>
                </a:cubicBezTo>
                <a:cubicBezTo>
                  <a:pt x="566" y="8903"/>
                  <a:pt x="1460" y="6874"/>
                  <a:pt x="2417" y="6120"/>
                </a:cubicBezTo>
                <a:cubicBezTo>
                  <a:pt x="3374" y="5366"/>
                  <a:pt x="4763" y="6024"/>
                  <a:pt x="5853" y="5011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</a:p>
        </p:txBody>
      </p:sp>
      <p:sp>
        <p:nvSpPr>
          <p:cNvPr id="6" name="Line 17">
            <a:extLst>
              <a:ext uri="{FF2B5EF4-FFF2-40B4-BE49-F238E27FC236}">
                <a16:creationId xmlns:a16="http://schemas.microsoft.com/office/drawing/2014/main" id="{1566266F-4041-FC20-5646-7CB22E58429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0529" y="3459764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Line 17">
            <a:extLst>
              <a:ext uri="{FF2B5EF4-FFF2-40B4-BE49-F238E27FC236}">
                <a16:creationId xmlns:a16="http://schemas.microsoft.com/office/drawing/2014/main" id="{120F1D4B-3EAA-3D5D-B168-6DB45CC5F954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9200" y="6172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" name="Group 29">
            <a:extLst>
              <a:ext uri="{FF2B5EF4-FFF2-40B4-BE49-F238E27FC236}">
                <a16:creationId xmlns:a16="http://schemas.microsoft.com/office/drawing/2014/main" id="{FC0834CC-7FE7-3415-2F97-62A937C9A919}"/>
              </a:ext>
            </a:extLst>
          </p:cNvPr>
          <p:cNvGrpSpPr>
            <a:grpSpLocks/>
          </p:cNvGrpSpPr>
          <p:nvPr/>
        </p:nvGrpSpPr>
        <p:grpSpPr bwMode="auto">
          <a:xfrm>
            <a:off x="1871123" y="1100138"/>
            <a:ext cx="931353" cy="99387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2CAF5DBB-7B91-5171-DFA9-567C0010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0D0F94BC-2828-B3C0-1600-A6F89F38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73B6A819-2454-E933-DE19-C64C6B26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73C91EA3-527B-5717-0500-A1DE8A4F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719DEDF1-040E-456F-F051-6851D0941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CCFDDA8F-A3F1-17C1-92B3-2EA188A80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8E0A2CC7-15BD-6A0E-C2D1-7CF3CE7B8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A4C19CEA-94B6-1A55-F6F3-50FB95FAD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D20F1508-B0B2-A687-148C-4578E90A5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B98AC19E-AB1B-BEDA-8137-059A6F683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C300325C-094A-376E-0461-B585C93BC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98EEE027-0D50-8750-1DA2-890E1407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96CD4320-3AA1-FD91-53E2-20D174EA4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F37EC86B-88A6-8802-3C44-202F3114A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9A724BD6-B724-F90A-ABCF-82283585F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C8793C37-FD94-F374-56FE-26726F126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29FE9B7E-3B21-D9A5-3D14-EF8CC1840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5" name="AutoShape 35">
            <a:extLst>
              <a:ext uri="{FF2B5EF4-FFF2-40B4-BE49-F238E27FC236}">
                <a16:creationId xmlns:a16="http://schemas.microsoft.com/office/drawing/2014/main" id="{59E2DD79-B0DC-F5BE-C00C-E016EE5BC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5383" y="891565"/>
            <a:ext cx="3098217" cy="595003"/>
          </a:xfrm>
          <a:prstGeom prst="wedgeRoundRectCallout">
            <a:avLst>
              <a:gd name="adj1" fmla="val -58188"/>
              <a:gd name="adj2" fmla="val 84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3DA8403-92A1-D395-75CD-B11EBDA43244}"/>
              </a:ext>
            </a:extLst>
          </p:cNvPr>
          <p:cNvGrpSpPr>
            <a:grpSpLocks/>
          </p:cNvGrpSpPr>
          <p:nvPr/>
        </p:nvGrpSpPr>
        <p:grpSpPr bwMode="auto">
          <a:xfrm>
            <a:off x="11112" y="1132837"/>
            <a:ext cx="9285288" cy="4517256"/>
            <a:chOff x="0" y="2527609"/>
            <a:chExt cx="9285977" cy="4516374"/>
          </a:xfrm>
        </p:grpSpPr>
        <p:pic>
          <p:nvPicPr>
            <p:cNvPr id="47" name="Picture 2">
              <a:extLst>
                <a:ext uri="{FF2B5EF4-FFF2-40B4-BE49-F238E27FC236}">
                  <a16:creationId xmlns:a16="http://schemas.microsoft.com/office/drawing/2014/main" id="{60C25D6D-CA8A-6387-93D7-9C5FA30C0A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0452" y="6118470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10">
              <a:extLst>
                <a:ext uri="{FF2B5EF4-FFF2-40B4-BE49-F238E27FC236}">
                  <a16:creationId xmlns:a16="http://schemas.microsoft.com/office/drawing/2014/main" id="{F55960AE-A6FD-AC1C-05A4-F33E431213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AutoShape 35">
            <a:extLst>
              <a:ext uri="{FF2B5EF4-FFF2-40B4-BE49-F238E27FC236}">
                <a16:creationId xmlns:a16="http://schemas.microsoft.com/office/drawing/2014/main" id="{8EF12C39-DB9D-10D9-7F28-9F0F4D085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97" y="3902419"/>
            <a:ext cx="7034213" cy="2922196"/>
          </a:xfrm>
          <a:prstGeom prst="wedgeRoundRectCallout">
            <a:avLst>
              <a:gd name="adj1" fmla="val -15136"/>
              <a:gd name="adj2" fmla="val -5867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defines the assertions (path)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Gets from precondition onto path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Defines steps that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(Assuming you are currently on the path)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Stays on the path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Makes progress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path and enough progress gets to postcondition.</a:t>
            </a:r>
          </a:p>
        </p:txBody>
      </p:sp>
      <p:grpSp>
        <p:nvGrpSpPr>
          <p:cNvPr id="27751" name="Group 3">
            <a:extLst>
              <a:ext uri="{FF2B5EF4-FFF2-40B4-BE49-F238E27FC236}">
                <a16:creationId xmlns:a16="http://schemas.microsoft.com/office/drawing/2014/main" id="{5260261B-FD13-FB0F-D388-363B9E668C2E}"/>
              </a:ext>
            </a:extLst>
          </p:cNvPr>
          <p:cNvGrpSpPr>
            <a:grpSpLocks/>
          </p:cNvGrpSpPr>
          <p:nvPr/>
        </p:nvGrpSpPr>
        <p:grpSpPr bwMode="auto">
          <a:xfrm>
            <a:off x="1856090" y="2428886"/>
            <a:ext cx="1181100" cy="1447800"/>
            <a:chOff x="2400" y="2064"/>
            <a:chExt cx="744" cy="912"/>
          </a:xfrm>
        </p:grpSpPr>
        <p:sp>
          <p:nvSpPr>
            <p:cNvPr id="27752" name="Freeform 4">
              <a:extLst>
                <a:ext uri="{FF2B5EF4-FFF2-40B4-BE49-F238E27FC236}">
                  <a16:creationId xmlns:a16="http://schemas.microsoft.com/office/drawing/2014/main" id="{6D00B415-E610-7D00-CA76-AB0BAA56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3" name="Freeform 5">
              <a:extLst>
                <a:ext uri="{FF2B5EF4-FFF2-40B4-BE49-F238E27FC236}">
                  <a16:creationId xmlns:a16="http://schemas.microsoft.com/office/drawing/2014/main" id="{BF57691B-6CA5-819A-F835-66F25AB11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4" name="Freeform 6">
              <a:extLst>
                <a:ext uri="{FF2B5EF4-FFF2-40B4-BE49-F238E27FC236}">
                  <a16:creationId xmlns:a16="http://schemas.microsoft.com/office/drawing/2014/main" id="{C8897295-AF3F-C8B8-791B-48CA6DAD0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5" name="Freeform 7">
              <a:extLst>
                <a:ext uri="{FF2B5EF4-FFF2-40B4-BE49-F238E27FC236}">
                  <a16:creationId xmlns:a16="http://schemas.microsoft.com/office/drawing/2014/main" id="{B79D43E2-DD53-650F-C252-AB193560F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6" name="Freeform 8">
              <a:extLst>
                <a:ext uri="{FF2B5EF4-FFF2-40B4-BE49-F238E27FC236}">
                  <a16:creationId xmlns:a16="http://schemas.microsoft.com/office/drawing/2014/main" id="{D4C38C3B-10EE-2D0D-7E37-EDBD13D15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757" name="Freeform 9">
              <a:extLst>
                <a:ext uri="{FF2B5EF4-FFF2-40B4-BE49-F238E27FC236}">
                  <a16:creationId xmlns:a16="http://schemas.microsoft.com/office/drawing/2014/main" id="{C999DFF2-CCA0-F3BB-346F-619403131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" name="Group 45">
            <a:extLst>
              <a:ext uri="{FF2B5EF4-FFF2-40B4-BE49-F238E27FC236}">
                <a16:creationId xmlns:a16="http://schemas.microsoft.com/office/drawing/2014/main" id="{4A664C92-2F6E-76A9-7469-6414DD166C24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537335"/>
            <a:ext cx="1439863" cy="1439862"/>
            <a:chOff x="3077" y="2352"/>
            <a:chExt cx="907" cy="907"/>
          </a:xfrm>
        </p:grpSpPr>
        <p:grpSp>
          <p:nvGrpSpPr>
            <p:cNvPr id="7" name="Group 46">
              <a:extLst>
                <a:ext uri="{FF2B5EF4-FFF2-40B4-BE49-F238E27FC236}">
                  <a16:creationId xmlns:a16="http://schemas.microsoft.com/office/drawing/2014/main" id="{2AD4C769-22DB-21DE-D5DC-5A6B52D6E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7" name="Freeform 47" descr="Green marble">
                <a:extLst>
                  <a:ext uri="{FF2B5EF4-FFF2-40B4-BE49-F238E27FC236}">
                    <a16:creationId xmlns:a16="http://schemas.microsoft.com/office/drawing/2014/main" id="{83589FB6-3501-C8E9-B252-7E7596BDD8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Oval 48">
                <a:extLst>
                  <a:ext uri="{FF2B5EF4-FFF2-40B4-BE49-F238E27FC236}">
                    <a16:creationId xmlns:a16="http://schemas.microsoft.com/office/drawing/2014/main" id="{0F23E603-C8F4-DDCF-49BA-293E11463E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pic>
            <p:nvPicPr>
              <p:cNvPr id="20" name="Picture 49">
                <a:extLst>
                  <a:ext uri="{FF2B5EF4-FFF2-40B4-BE49-F238E27FC236}">
                    <a16:creationId xmlns:a16="http://schemas.microsoft.com/office/drawing/2014/main" id="{EEEDCEFC-ACF3-C648-B43C-30ACD37803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" name="Group 50">
              <a:extLst>
                <a:ext uri="{FF2B5EF4-FFF2-40B4-BE49-F238E27FC236}">
                  <a16:creationId xmlns:a16="http://schemas.microsoft.com/office/drawing/2014/main" id="{D7006B58-FED3-C279-1B2B-E3231839C44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9" name="Freeform 51">
                <a:extLst>
                  <a:ext uri="{FF2B5EF4-FFF2-40B4-BE49-F238E27FC236}">
                    <a16:creationId xmlns:a16="http://schemas.microsoft.com/office/drawing/2014/main" id="{1C66120B-AF08-2613-B83B-7D8FF8E228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" name="Freeform 52">
                <a:extLst>
                  <a:ext uri="{FF2B5EF4-FFF2-40B4-BE49-F238E27FC236}">
                    <a16:creationId xmlns:a16="http://schemas.microsoft.com/office/drawing/2014/main" id="{93E9C3DE-DEBF-32FB-0633-9BCB21C3FE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" name="Freeform 53">
                <a:extLst>
                  <a:ext uri="{FF2B5EF4-FFF2-40B4-BE49-F238E27FC236}">
                    <a16:creationId xmlns:a16="http://schemas.microsoft.com/office/drawing/2014/main" id="{2504D359-41F8-77BB-79AF-6E114D7C8B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54">
                <a:extLst>
                  <a:ext uri="{FF2B5EF4-FFF2-40B4-BE49-F238E27FC236}">
                    <a16:creationId xmlns:a16="http://schemas.microsoft.com/office/drawing/2014/main" id="{28358D2B-CA5E-BE0D-182A-168B1B3FD7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55">
                <a:extLst>
                  <a:ext uri="{FF2B5EF4-FFF2-40B4-BE49-F238E27FC236}">
                    <a16:creationId xmlns:a16="http://schemas.microsoft.com/office/drawing/2014/main" id="{18024C48-F021-76FE-ACC1-968DB826FE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56">
                <a:extLst>
                  <a:ext uri="{FF2B5EF4-FFF2-40B4-BE49-F238E27FC236}">
                    <a16:creationId xmlns:a16="http://schemas.microsoft.com/office/drawing/2014/main" id="{146DBEC3-740A-9227-0B7A-C6336C4782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444" name="Group 51"/>
          <p:cNvGrpSpPr>
            <a:grpSpLocks noChangeAspect="1"/>
          </p:cNvGrpSpPr>
          <p:nvPr/>
        </p:nvGrpSpPr>
        <p:grpSpPr bwMode="auto">
          <a:xfrm>
            <a:off x="7601533" y="1471979"/>
            <a:ext cx="1439863" cy="1505218"/>
            <a:chOff x="4641" y="2352"/>
            <a:chExt cx="735" cy="768"/>
          </a:xfrm>
        </p:grpSpPr>
        <p:sp>
          <p:nvSpPr>
            <p:cNvPr id="60618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0619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0629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-8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Exit</a:t>
                </a:r>
                <a:endParaRPr kumimoji="0" lang="en-CA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630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0620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60621" name="Picture 5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622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0623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624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625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58 w 782"/>
                  <a:gd name="T3" fmla="*/ 0 h 808"/>
                  <a:gd name="T4" fmla="*/ 386 w 782"/>
                  <a:gd name="T5" fmla="*/ 0 h 808"/>
                  <a:gd name="T6" fmla="*/ 814 w 782"/>
                  <a:gd name="T7" fmla="*/ 1 h 808"/>
                  <a:gd name="T8" fmla="*/ 1320 w 782"/>
                  <a:gd name="T9" fmla="*/ 1 h 808"/>
                  <a:gd name="T10" fmla="*/ 1508 w 782"/>
                  <a:gd name="T11" fmla="*/ 1 h 808"/>
                  <a:gd name="T12" fmla="*/ 1595 w 782"/>
                  <a:gd name="T13" fmla="*/ 1 h 808"/>
                  <a:gd name="T14" fmla="*/ 1608 w 782"/>
                  <a:gd name="T15" fmla="*/ 1 h 808"/>
                  <a:gd name="T16" fmla="*/ 1552 w 782"/>
                  <a:gd name="T17" fmla="*/ 1 h 808"/>
                  <a:gd name="T18" fmla="*/ 1397 w 782"/>
                  <a:gd name="T19" fmla="*/ 1 h 808"/>
                  <a:gd name="T20" fmla="*/ 1195 w 782"/>
                  <a:gd name="T21" fmla="*/ 1 h 808"/>
                  <a:gd name="T22" fmla="*/ 1048 w 782"/>
                  <a:gd name="T23" fmla="*/ 1 h 808"/>
                  <a:gd name="T24" fmla="*/ 980 w 782"/>
                  <a:gd name="T25" fmla="*/ 1 h 808"/>
                  <a:gd name="T26" fmla="*/ 938 w 782"/>
                  <a:gd name="T27" fmla="*/ 1 h 808"/>
                  <a:gd name="T28" fmla="*/ 951 w 782"/>
                  <a:gd name="T29" fmla="*/ 1 h 808"/>
                  <a:gd name="T30" fmla="*/ 962 w 782"/>
                  <a:gd name="T31" fmla="*/ 1 h 808"/>
                  <a:gd name="T32" fmla="*/ 1143 w 782"/>
                  <a:gd name="T33" fmla="*/ 1 h 808"/>
                  <a:gd name="T34" fmla="*/ 1430 w 782"/>
                  <a:gd name="T35" fmla="*/ 1 h 808"/>
                  <a:gd name="T36" fmla="*/ 1608 w 782"/>
                  <a:gd name="T37" fmla="*/ 1 h 808"/>
                  <a:gd name="T38" fmla="*/ 1799 w 782"/>
                  <a:gd name="T39" fmla="*/ 1 h 808"/>
                  <a:gd name="T40" fmla="*/ 1860 w 782"/>
                  <a:gd name="T41" fmla="*/ 1 h 808"/>
                  <a:gd name="T42" fmla="*/ 1799 w 782"/>
                  <a:gd name="T43" fmla="*/ 1 h 808"/>
                  <a:gd name="T44" fmla="*/ 1724 w 782"/>
                  <a:gd name="T45" fmla="*/ 1 h 808"/>
                  <a:gd name="T46" fmla="*/ 1595 w 782"/>
                  <a:gd name="T47" fmla="*/ 1 h 808"/>
                  <a:gd name="T48" fmla="*/ 1423 w 782"/>
                  <a:gd name="T49" fmla="*/ 1 h 808"/>
                  <a:gd name="T50" fmla="*/ 1236 w 782"/>
                  <a:gd name="T51" fmla="*/ 1 h 808"/>
                  <a:gd name="T52" fmla="*/ 938 w 782"/>
                  <a:gd name="T53" fmla="*/ 1 h 808"/>
                  <a:gd name="T54" fmla="*/ 844 w 782"/>
                  <a:gd name="T55" fmla="*/ 1 h 808"/>
                  <a:gd name="T56" fmla="*/ 793 w 782"/>
                  <a:gd name="T57" fmla="*/ 1 h 808"/>
                  <a:gd name="T58" fmla="*/ 793 w 782"/>
                  <a:gd name="T59" fmla="*/ 1 h 808"/>
                  <a:gd name="T60" fmla="*/ 793 w 782"/>
                  <a:gd name="T61" fmla="*/ 1 h 808"/>
                  <a:gd name="T62" fmla="*/ 922 w 782"/>
                  <a:gd name="T63" fmla="*/ 1 h 808"/>
                  <a:gd name="T64" fmla="*/ 1114 w 782"/>
                  <a:gd name="T65" fmla="*/ 1 h 808"/>
                  <a:gd name="T66" fmla="*/ 1283 w 782"/>
                  <a:gd name="T67" fmla="*/ 1 h 808"/>
                  <a:gd name="T68" fmla="*/ 1389 w 782"/>
                  <a:gd name="T69" fmla="*/ 1 h 808"/>
                  <a:gd name="T70" fmla="*/ 1443 w 782"/>
                  <a:gd name="T71" fmla="*/ 1 h 808"/>
                  <a:gd name="T72" fmla="*/ 1423 w 782"/>
                  <a:gd name="T73" fmla="*/ 1 h 808"/>
                  <a:gd name="T74" fmla="*/ 1344 w 782"/>
                  <a:gd name="T75" fmla="*/ 1 h 808"/>
                  <a:gd name="T76" fmla="*/ 1236 w 782"/>
                  <a:gd name="T77" fmla="*/ 1 h 808"/>
                  <a:gd name="T78" fmla="*/ 1114 w 782"/>
                  <a:gd name="T79" fmla="*/ 1 h 808"/>
                  <a:gd name="T80" fmla="*/ 850 w 782"/>
                  <a:gd name="T81" fmla="*/ 1 h 808"/>
                  <a:gd name="T82" fmla="*/ 460 w 782"/>
                  <a:gd name="T83" fmla="*/ 1 h 808"/>
                  <a:gd name="T84" fmla="*/ 166 w 782"/>
                  <a:gd name="T85" fmla="*/ 1 h 808"/>
                  <a:gd name="T86" fmla="*/ 4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626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948 w 992"/>
                  <a:gd name="T1" fmla="*/ 1 h 770"/>
                  <a:gd name="T2" fmla="*/ 29494 w 992"/>
                  <a:gd name="T3" fmla="*/ 1 h 770"/>
                  <a:gd name="T4" fmla="*/ 31520 w 992"/>
                  <a:gd name="T5" fmla="*/ 1 h 770"/>
                  <a:gd name="T6" fmla="*/ 34032 w 992"/>
                  <a:gd name="T7" fmla="*/ 1 h 770"/>
                  <a:gd name="T8" fmla="*/ 35520 w 992"/>
                  <a:gd name="T9" fmla="*/ 1 h 770"/>
                  <a:gd name="T10" fmla="*/ 34868 w 992"/>
                  <a:gd name="T11" fmla="*/ 1 h 770"/>
                  <a:gd name="T12" fmla="*/ 33482 w 992"/>
                  <a:gd name="T13" fmla="*/ 1 h 770"/>
                  <a:gd name="T14" fmla="*/ 30702 w 992"/>
                  <a:gd name="T15" fmla="*/ 1 h 770"/>
                  <a:gd name="T16" fmla="*/ 27272 w 992"/>
                  <a:gd name="T17" fmla="*/ 1 h 770"/>
                  <a:gd name="T18" fmla="*/ 24414 w 992"/>
                  <a:gd name="T19" fmla="*/ 1 h 770"/>
                  <a:gd name="T20" fmla="*/ 21207 w 992"/>
                  <a:gd name="T21" fmla="*/ 1 h 770"/>
                  <a:gd name="T22" fmla="*/ 18151 w 992"/>
                  <a:gd name="T23" fmla="*/ 1 h 770"/>
                  <a:gd name="T24" fmla="*/ 15831 w 992"/>
                  <a:gd name="T25" fmla="*/ 1 h 770"/>
                  <a:gd name="T26" fmla="*/ 14986 w 992"/>
                  <a:gd name="T27" fmla="*/ 1 h 770"/>
                  <a:gd name="T28" fmla="*/ 14046 w 992"/>
                  <a:gd name="T29" fmla="*/ 1 h 770"/>
                  <a:gd name="T30" fmla="*/ 12938 w 992"/>
                  <a:gd name="T31" fmla="*/ 1 h 770"/>
                  <a:gd name="T32" fmla="*/ 12113 w 992"/>
                  <a:gd name="T33" fmla="*/ 1 h 770"/>
                  <a:gd name="T34" fmla="*/ 12113 w 992"/>
                  <a:gd name="T35" fmla="*/ 1 h 770"/>
                  <a:gd name="T36" fmla="*/ 11543 w 992"/>
                  <a:gd name="T37" fmla="*/ 1 h 770"/>
                  <a:gd name="T38" fmla="*/ 9958 w 992"/>
                  <a:gd name="T39" fmla="*/ 1 h 770"/>
                  <a:gd name="T40" fmla="*/ 8003 w 992"/>
                  <a:gd name="T41" fmla="*/ 1 h 770"/>
                  <a:gd name="T42" fmla="*/ 6185 w 992"/>
                  <a:gd name="T43" fmla="*/ 1 h 770"/>
                  <a:gd name="T44" fmla="*/ 4103 w 992"/>
                  <a:gd name="T45" fmla="*/ 1 h 770"/>
                  <a:gd name="T46" fmla="*/ 94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414 w 992"/>
                  <a:gd name="T53" fmla="*/ 1 h 770"/>
                  <a:gd name="T54" fmla="*/ 2930 w 992"/>
                  <a:gd name="T55" fmla="*/ 1 h 770"/>
                  <a:gd name="T56" fmla="*/ 4241 w 992"/>
                  <a:gd name="T57" fmla="*/ 1 h 770"/>
                  <a:gd name="T58" fmla="*/ 6764 w 992"/>
                  <a:gd name="T59" fmla="*/ 1 h 770"/>
                  <a:gd name="T60" fmla="*/ 9211 w 992"/>
                  <a:gd name="T61" fmla="*/ 1 h 770"/>
                  <a:gd name="T62" fmla="*/ 11543 w 992"/>
                  <a:gd name="T63" fmla="*/ 1 h 770"/>
                  <a:gd name="T64" fmla="*/ 14866 w 992"/>
                  <a:gd name="T65" fmla="*/ 0 h 770"/>
                  <a:gd name="T66" fmla="*/ 14986 w 992"/>
                  <a:gd name="T67" fmla="*/ 1 h 770"/>
                  <a:gd name="T68" fmla="*/ 14233 w 992"/>
                  <a:gd name="T69" fmla="*/ 1 h 770"/>
                  <a:gd name="T70" fmla="*/ 14046 w 992"/>
                  <a:gd name="T71" fmla="*/ 1 h 770"/>
                  <a:gd name="T72" fmla="*/ 14986 w 992"/>
                  <a:gd name="T73" fmla="*/ 1 h 770"/>
                  <a:gd name="T74" fmla="*/ 16554 w 992"/>
                  <a:gd name="T75" fmla="*/ 1 h 770"/>
                  <a:gd name="T76" fmla="*/ 17885 w 992"/>
                  <a:gd name="T77" fmla="*/ 1 h 770"/>
                  <a:gd name="T78" fmla="*/ 19989 w 992"/>
                  <a:gd name="T79" fmla="*/ 1 h 770"/>
                  <a:gd name="T80" fmla="*/ 22026 w 992"/>
                  <a:gd name="T81" fmla="*/ 1 h 770"/>
                  <a:gd name="T82" fmla="*/ 24108 w 992"/>
                  <a:gd name="T83" fmla="*/ 1 h 770"/>
                  <a:gd name="T84" fmla="*/ 26849 w 992"/>
                  <a:gd name="T85" fmla="*/ 1 h 770"/>
                  <a:gd name="T86" fmla="*/ 28658 w 992"/>
                  <a:gd name="T87" fmla="*/ 1 h 770"/>
                  <a:gd name="T88" fmla="*/ 2894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627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628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490" name="Freeform 188" descr="Green marble"/>
          <p:cNvSpPr>
            <a:spLocks noChangeAspect="1"/>
          </p:cNvSpPr>
          <p:nvPr/>
        </p:nvSpPr>
        <p:spPr bwMode="auto">
          <a:xfrm rot="2360341">
            <a:off x="4439075" y="2090289"/>
            <a:ext cx="782844" cy="619186"/>
          </a:xfrm>
          <a:custGeom>
            <a:avLst/>
            <a:gdLst>
              <a:gd name="T0" fmla="*/ 748 w 2280"/>
              <a:gd name="T1" fmla="*/ 30 h 1785"/>
              <a:gd name="T2" fmla="*/ 1224 w 2280"/>
              <a:gd name="T3" fmla="*/ 305 h 1785"/>
              <a:gd name="T4" fmla="*/ 2184 w 2280"/>
              <a:gd name="T5" fmla="*/ 257 h 1785"/>
              <a:gd name="T6" fmla="*/ 1800 w 2280"/>
              <a:gd name="T7" fmla="*/ 1121 h 1785"/>
              <a:gd name="T8" fmla="*/ 1743 w 2280"/>
              <a:gd name="T9" fmla="*/ 1313 h 1785"/>
              <a:gd name="T10" fmla="*/ 1717 w 2280"/>
              <a:gd name="T11" fmla="*/ 1479 h 1785"/>
              <a:gd name="T12" fmla="*/ 1560 w 2280"/>
              <a:gd name="T13" fmla="*/ 1549 h 1785"/>
              <a:gd name="T14" fmla="*/ 1272 w 2280"/>
              <a:gd name="T15" fmla="*/ 1553 h 1785"/>
              <a:gd name="T16" fmla="*/ 168 w 2280"/>
              <a:gd name="T17" fmla="*/ 1649 h 1785"/>
              <a:gd name="T18" fmla="*/ 264 w 2280"/>
              <a:gd name="T19" fmla="*/ 737 h 1785"/>
              <a:gd name="T20" fmla="*/ 425 w 2280"/>
              <a:gd name="T21" fmla="*/ 126 h 1785"/>
              <a:gd name="T22" fmla="*/ 748 w 2280"/>
              <a:gd name="T23" fmla="*/ 30 h 178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80"/>
              <a:gd name="T37" fmla="*/ 0 h 1785"/>
              <a:gd name="T38" fmla="*/ 2280 w 2280"/>
              <a:gd name="T39" fmla="*/ 1785 h 178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80" h="1785">
                <a:moveTo>
                  <a:pt x="748" y="30"/>
                </a:moveTo>
                <a:cubicBezTo>
                  <a:pt x="881" y="60"/>
                  <a:pt x="985" y="267"/>
                  <a:pt x="1224" y="305"/>
                </a:cubicBezTo>
                <a:cubicBezTo>
                  <a:pt x="1463" y="343"/>
                  <a:pt x="2088" y="121"/>
                  <a:pt x="2184" y="257"/>
                </a:cubicBezTo>
                <a:cubicBezTo>
                  <a:pt x="2280" y="393"/>
                  <a:pt x="1873" y="945"/>
                  <a:pt x="1800" y="1121"/>
                </a:cubicBezTo>
                <a:cubicBezTo>
                  <a:pt x="1727" y="1297"/>
                  <a:pt x="1757" y="1253"/>
                  <a:pt x="1743" y="1313"/>
                </a:cubicBezTo>
                <a:cubicBezTo>
                  <a:pt x="1729" y="1373"/>
                  <a:pt x="1747" y="1440"/>
                  <a:pt x="1717" y="1479"/>
                </a:cubicBezTo>
                <a:cubicBezTo>
                  <a:pt x="1687" y="1518"/>
                  <a:pt x="1634" y="1537"/>
                  <a:pt x="1560" y="1549"/>
                </a:cubicBezTo>
                <a:cubicBezTo>
                  <a:pt x="1486" y="1561"/>
                  <a:pt x="1504" y="1536"/>
                  <a:pt x="1272" y="1553"/>
                </a:cubicBezTo>
                <a:cubicBezTo>
                  <a:pt x="1040" y="1570"/>
                  <a:pt x="336" y="1785"/>
                  <a:pt x="168" y="1649"/>
                </a:cubicBezTo>
                <a:cubicBezTo>
                  <a:pt x="0" y="1513"/>
                  <a:pt x="221" y="991"/>
                  <a:pt x="264" y="737"/>
                </a:cubicBezTo>
                <a:cubicBezTo>
                  <a:pt x="307" y="483"/>
                  <a:pt x="344" y="244"/>
                  <a:pt x="425" y="126"/>
                </a:cubicBezTo>
                <a:cubicBezTo>
                  <a:pt x="506" y="8"/>
                  <a:pt x="615" y="0"/>
                  <a:pt x="748" y="30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0491" name="Freeform 189" descr="Green marble"/>
          <p:cNvSpPr>
            <a:spLocks noChangeAspect="1"/>
          </p:cNvSpPr>
          <p:nvPr/>
        </p:nvSpPr>
        <p:spPr bwMode="auto">
          <a:xfrm rot="2360341">
            <a:off x="5217306" y="2158499"/>
            <a:ext cx="450478" cy="449560"/>
          </a:xfrm>
          <a:custGeom>
            <a:avLst/>
            <a:gdLst>
              <a:gd name="T0" fmla="*/ 592 w 1312"/>
              <a:gd name="T1" fmla="*/ 160 h 1296"/>
              <a:gd name="T2" fmla="*/ 16 w 1312"/>
              <a:gd name="T3" fmla="*/ 640 h 1296"/>
              <a:gd name="T4" fmla="*/ 496 w 1312"/>
              <a:gd name="T5" fmla="*/ 1024 h 1296"/>
              <a:gd name="T6" fmla="*/ 1216 w 1312"/>
              <a:gd name="T7" fmla="*/ 1216 h 1296"/>
              <a:gd name="T8" fmla="*/ 1072 w 1312"/>
              <a:gd name="T9" fmla="*/ 544 h 1296"/>
              <a:gd name="T10" fmla="*/ 1120 w 1312"/>
              <a:gd name="T11" fmla="*/ 64 h 1296"/>
              <a:gd name="T12" fmla="*/ 592 w 1312"/>
              <a:gd name="T13" fmla="*/ 160 h 12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12"/>
              <a:gd name="T22" fmla="*/ 0 h 1296"/>
              <a:gd name="T23" fmla="*/ 1312 w 1312"/>
              <a:gd name="T24" fmla="*/ 1296 h 12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12" h="1296">
                <a:moveTo>
                  <a:pt x="592" y="160"/>
                </a:moveTo>
                <a:cubicBezTo>
                  <a:pt x="408" y="256"/>
                  <a:pt x="32" y="496"/>
                  <a:pt x="16" y="640"/>
                </a:cubicBezTo>
                <a:cubicBezTo>
                  <a:pt x="0" y="784"/>
                  <a:pt x="296" y="928"/>
                  <a:pt x="496" y="1024"/>
                </a:cubicBezTo>
                <a:cubicBezTo>
                  <a:pt x="696" y="1120"/>
                  <a:pt x="1120" y="1296"/>
                  <a:pt x="1216" y="1216"/>
                </a:cubicBezTo>
                <a:cubicBezTo>
                  <a:pt x="1312" y="1136"/>
                  <a:pt x="1088" y="736"/>
                  <a:pt x="1072" y="544"/>
                </a:cubicBezTo>
                <a:cubicBezTo>
                  <a:pt x="1056" y="352"/>
                  <a:pt x="1208" y="128"/>
                  <a:pt x="1120" y="64"/>
                </a:cubicBezTo>
                <a:cubicBezTo>
                  <a:pt x="1032" y="0"/>
                  <a:pt x="776" y="64"/>
                  <a:pt x="592" y="160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60492" name="Group 190"/>
          <p:cNvGrpSpPr>
            <a:grpSpLocks noChangeAspect="1"/>
          </p:cNvGrpSpPr>
          <p:nvPr/>
        </p:nvGrpSpPr>
        <p:grpSpPr bwMode="auto">
          <a:xfrm rot="2360341">
            <a:off x="4821480" y="1793177"/>
            <a:ext cx="667477" cy="837029"/>
            <a:chOff x="2227" y="1194"/>
            <a:chExt cx="1944" cy="2413"/>
          </a:xfrm>
        </p:grpSpPr>
        <p:sp>
          <p:nvSpPr>
            <p:cNvPr id="60493" name="Freeform 191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 w 600"/>
                <a:gd name="T1" fmla="*/ 1 h 608"/>
                <a:gd name="T2" fmla="*/ 1 w 600"/>
                <a:gd name="T3" fmla="*/ 1 h 608"/>
                <a:gd name="T4" fmla="*/ 1 w 600"/>
                <a:gd name="T5" fmla="*/ 1 h 608"/>
                <a:gd name="T6" fmla="*/ 1 w 600"/>
                <a:gd name="T7" fmla="*/ 1 h 608"/>
                <a:gd name="T8" fmla="*/ 1 w 600"/>
                <a:gd name="T9" fmla="*/ 0 h 608"/>
                <a:gd name="T10" fmla="*/ 1 w 600"/>
                <a:gd name="T11" fmla="*/ 1 h 608"/>
                <a:gd name="T12" fmla="*/ 1 w 600"/>
                <a:gd name="T13" fmla="*/ 1 h 608"/>
                <a:gd name="T14" fmla="*/ 0 w 600"/>
                <a:gd name="T15" fmla="*/ 1 h 608"/>
                <a:gd name="T16" fmla="*/ 1 w 600"/>
                <a:gd name="T17" fmla="*/ 1 h 608"/>
                <a:gd name="T18" fmla="*/ 1 w 600"/>
                <a:gd name="T19" fmla="*/ 1 h 608"/>
                <a:gd name="T20" fmla="*/ 1 w 600"/>
                <a:gd name="T21" fmla="*/ 1 h 608"/>
                <a:gd name="T22" fmla="*/ 1 w 600"/>
                <a:gd name="T23" fmla="*/ 1 h 608"/>
                <a:gd name="T24" fmla="*/ 1 w 600"/>
                <a:gd name="T25" fmla="*/ 1 h 608"/>
                <a:gd name="T26" fmla="*/ 1 w 600"/>
                <a:gd name="T27" fmla="*/ 1 h 608"/>
                <a:gd name="T28" fmla="*/ 1 w 600"/>
                <a:gd name="T29" fmla="*/ 1 h 608"/>
                <a:gd name="T30" fmla="*/ 1 w 600"/>
                <a:gd name="T31" fmla="*/ 1 h 608"/>
                <a:gd name="T32" fmla="*/ 1 w 600"/>
                <a:gd name="T33" fmla="*/ 1 h 608"/>
                <a:gd name="T34" fmla="*/ 1 w 600"/>
                <a:gd name="T35" fmla="*/ 1 h 608"/>
                <a:gd name="T36" fmla="*/ 1 w 600"/>
                <a:gd name="T37" fmla="*/ 1 h 608"/>
                <a:gd name="T38" fmla="*/ 1 w 600"/>
                <a:gd name="T39" fmla="*/ 1 h 608"/>
                <a:gd name="T40" fmla="*/ 1 w 600"/>
                <a:gd name="T41" fmla="*/ 1 h 608"/>
                <a:gd name="T42" fmla="*/ 1 w 600"/>
                <a:gd name="T43" fmla="*/ 1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94" name="Freeform 192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1 w 619"/>
                <a:gd name="T1" fmla="*/ 1 h 1085"/>
                <a:gd name="T2" fmla="*/ 1 w 619"/>
                <a:gd name="T3" fmla="*/ 1 h 1085"/>
                <a:gd name="T4" fmla="*/ 1 w 619"/>
                <a:gd name="T5" fmla="*/ 1 h 1085"/>
                <a:gd name="T6" fmla="*/ 1 w 619"/>
                <a:gd name="T7" fmla="*/ 0 h 1085"/>
                <a:gd name="T8" fmla="*/ 1 w 619"/>
                <a:gd name="T9" fmla="*/ 1 h 1085"/>
                <a:gd name="T10" fmla="*/ 1 w 619"/>
                <a:gd name="T11" fmla="*/ 1 h 1085"/>
                <a:gd name="T12" fmla="*/ 1 w 619"/>
                <a:gd name="T13" fmla="*/ 1 h 1085"/>
                <a:gd name="T14" fmla="*/ 1 w 619"/>
                <a:gd name="T15" fmla="*/ 1 h 1085"/>
                <a:gd name="T16" fmla="*/ 1 w 619"/>
                <a:gd name="T17" fmla="*/ 1 h 1085"/>
                <a:gd name="T18" fmla="*/ 1 w 619"/>
                <a:gd name="T19" fmla="*/ 1 h 1085"/>
                <a:gd name="T20" fmla="*/ 1 w 619"/>
                <a:gd name="T21" fmla="*/ 1 h 1085"/>
                <a:gd name="T22" fmla="*/ 1 w 619"/>
                <a:gd name="T23" fmla="*/ 1 h 1085"/>
                <a:gd name="T24" fmla="*/ 1 w 619"/>
                <a:gd name="T25" fmla="*/ 1 h 1085"/>
                <a:gd name="T26" fmla="*/ 1 w 619"/>
                <a:gd name="T27" fmla="*/ 1 h 1085"/>
                <a:gd name="T28" fmla="*/ 1 w 619"/>
                <a:gd name="T29" fmla="*/ 1 h 1085"/>
                <a:gd name="T30" fmla="*/ 1 w 619"/>
                <a:gd name="T31" fmla="*/ 1 h 1085"/>
                <a:gd name="T32" fmla="*/ 1 w 619"/>
                <a:gd name="T33" fmla="*/ 1 h 1085"/>
                <a:gd name="T34" fmla="*/ 1 w 619"/>
                <a:gd name="T35" fmla="*/ 1 h 1085"/>
                <a:gd name="T36" fmla="*/ 1 w 619"/>
                <a:gd name="T37" fmla="*/ 1 h 1085"/>
                <a:gd name="T38" fmla="*/ 1 w 619"/>
                <a:gd name="T39" fmla="*/ 1 h 1085"/>
                <a:gd name="T40" fmla="*/ 0 w 619"/>
                <a:gd name="T41" fmla="*/ 1 h 1085"/>
                <a:gd name="T42" fmla="*/ 1 w 619"/>
                <a:gd name="T43" fmla="*/ 1 h 1085"/>
                <a:gd name="T44" fmla="*/ 1 w 619"/>
                <a:gd name="T45" fmla="*/ 1 h 1085"/>
                <a:gd name="T46" fmla="*/ 1 w 619"/>
                <a:gd name="T47" fmla="*/ 1 h 1085"/>
                <a:gd name="T48" fmla="*/ 1 w 619"/>
                <a:gd name="T49" fmla="*/ 1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95" name="Freeform 193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1 h 808"/>
                <a:gd name="T2" fmla="*/ 158 w 782"/>
                <a:gd name="T3" fmla="*/ 0 h 808"/>
                <a:gd name="T4" fmla="*/ 386 w 782"/>
                <a:gd name="T5" fmla="*/ 0 h 808"/>
                <a:gd name="T6" fmla="*/ 814 w 782"/>
                <a:gd name="T7" fmla="*/ 1 h 808"/>
                <a:gd name="T8" fmla="*/ 1320 w 782"/>
                <a:gd name="T9" fmla="*/ 1 h 808"/>
                <a:gd name="T10" fmla="*/ 1508 w 782"/>
                <a:gd name="T11" fmla="*/ 1 h 808"/>
                <a:gd name="T12" fmla="*/ 1595 w 782"/>
                <a:gd name="T13" fmla="*/ 1 h 808"/>
                <a:gd name="T14" fmla="*/ 1608 w 782"/>
                <a:gd name="T15" fmla="*/ 1 h 808"/>
                <a:gd name="T16" fmla="*/ 1552 w 782"/>
                <a:gd name="T17" fmla="*/ 1 h 808"/>
                <a:gd name="T18" fmla="*/ 1397 w 782"/>
                <a:gd name="T19" fmla="*/ 1 h 808"/>
                <a:gd name="T20" fmla="*/ 1195 w 782"/>
                <a:gd name="T21" fmla="*/ 1 h 808"/>
                <a:gd name="T22" fmla="*/ 1048 w 782"/>
                <a:gd name="T23" fmla="*/ 1 h 808"/>
                <a:gd name="T24" fmla="*/ 980 w 782"/>
                <a:gd name="T25" fmla="*/ 1 h 808"/>
                <a:gd name="T26" fmla="*/ 938 w 782"/>
                <a:gd name="T27" fmla="*/ 1 h 808"/>
                <a:gd name="T28" fmla="*/ 951 w 782"/>
                <a:gd name="T29" fmla="*/ 1 h 808"/>
                <a:gd name="T30" fmla="*/ 962 w 782"/>
                <a:gd name="T31" fmla="*/ 1 h 808"/>
                <a:gd name="T32" fmla="*/ 1143 w 782"/>
                <a:gd name="T33" fmla="*/ 1 h 808"/>
                <a:gd name="T34" fmla="*/ 1430 w 782"/>
                <a:gd name="T35" fmla="*/ 1 h 808"/>
                <a:gd name="T36" fmla="*/ 1608 w 782"/>
                <a:gd name="T37" fmla="*/ 1 h 808"/>
                <a:gd name="T38" fmla="*/ 1799 w 782"/>
                <a:gd name="T39" fmla="*/ 1 h 808"/>
                <a:gd name="T40" fmla="*/ 1860 w 782"/>
                <a:gd name="T41" fmla="*/ 1 h 808"/>
                <a:gd name="T42" fmla="*/ 1799 w 782"/>
                <a:gd name="T43" fmla="*/ 1 h 808"/>
                <a:gd name="T44" fmla="*/ 1724 w 782"/>
                <a:gd name="T45" fmla="*/ 1 h 808"/>
                <a:gd name="T46" fmla="*/ 1595 w 782"/>
                <a:gd name="T47" fmla="*/ 1 h 808"/>
                <a:gd name="T48" fmla="*/ 1423 w 782"/>
                <a:gd name="T49" fmla="*/ 1 h 808"/>
                <a:gd name="T50" fmla="*/ 1236 w 782"/>
                <a:gd name="T51" fmla="*/ 1 h 808"/>
                <a:gd name="T52" fmla="*/ 938 w 782"/>
                <a:gd name="T53" fmla="*/ 1 h 808"/>
                <a:gd name="T54" fmla="*/ 844 w 782"/>
                <a:gd name="T55" fmla="*/ 1 h 808"/>
                <a:gd name="T56" fmla="*/ 793 w 782"/>
                <a:gd name="T57" fmla="*/ 1 h 808"/>
                <a:gd name="T58" fmla="*/ 793 w 782"/>
                <a:gd name="T59" fmla="*/ 1 h 808"/>
                <a:gd name="T60" fmla="*/ 793 w 782"/>
                <a:gd name="T61" fmla="*/ 1 h 808"/>
                <a:gd name="T62" fmla="*/ 922 w 782"/>
                <a:gd name="T63" fmla="*/ 1 h 808"/>
                <a:gd name="T64" fmla="*/ 1114 w 782"/>
                <a:gd name="T65" fmla="*/ 1 h 808"/>
                <a:gd name="T66" fmla="*/ 1283 w 782"/>
                <a:gd name="T67" fmla="*/ 1 h 808"/>
                <a:gd name="T68" fmla="*/ 1389 w 782"/>
                <a:gd name="T69" fmla="*/ 1 h 808"/>
                <a:gd name="T70" fmla="*/ 1443 w 782"/>
                <a:gd name="T71" fmla="*/ 1 h 808"/>
                <a:gd name="T72" fmla="*/ 1423 w 782"/>
                <a:gd name="T73" fmla="*/ 1 h 808"/>
                <a:gd name="T74" fmla="*/ 1344 w 782"/>
                <a:gd name="T75" fmla="*/ 1 h 808"/>
                <a:gd name="T76" fmla="*/ 1236 w 782"/>
                <a:gd name="T77" fmla="*/ 1 h 808"/>
                <a:gd name="T78" fmla="*/ 1114 w 782"/>
                <a:gd name="T79" fmla="*/ 1 h 808"/>
                <a:gd name="T80" fmla="*/ 850 w 782"/>
                <a:gd name="T81" fmla="*/ 1 h 808"/>
                <a:gd name="T82" fmla="*/ 460 w 782"/>
                <a:gd name="T83" fmla="*/ 1 h 808"/>
                <a:gd name="T84" fmla="*/ 166 w 782"/>
                <a:gd name="T85" fmla="*/ 1 h 808"/>
                <a:gd name="T86" fmla="*/ 46 w 782"/>
                <a:gd name="T87" fmla="*/ 1 h 808"/>
                <a:gd name="T88" fmla="*/ 0 w 782"/>
                <a:gd name="T89" fmla="*/ 1 h 808"/>
                <a:gd name="T90" fmla="*/ 0 w 782"/>
                <a:gd name="T91" fmla="*/ 1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96" name="Freeform 194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948 w 992"/>
                <a:gd name="T1" fmla="*/ 1 h 770"/>
                <a:gd name="T2" fmla="*/ 29494 w 992"/>
                <a:gd name="T3" fmla="*/ 1 h 770"/>
                <a:gd name="T4" fmla="*/ 31520 w 992"/>
                <a:gd name="T5" fmla="*/ 1 h 770"/>
                <a:gd name="T6" fmla="*/ 34032 w 992"/>
                <a:gd name="T7" fmla="*/ 1 h 770"/>
                <a:gd name="T8" fmla="*/ 35520 w 992"/>
                <a:gd name="T9" fmla="*/ 1 h 770"/>
                <a:gd name="T10" fmla="*/ 34868 w 992"/>
                <a:gd name="T11" fmla="*/ 1 h 770"/>
                <a:gd name="T12" fmla="*/ 33482 w 992"/>
                <a:gd name="T13" fmla="*/ 1 h 770"/>
                <a:gd name="T14" fmla="*/ 30702 w 992"/>
                <a:gd name="T15" fmla="*/ 1 h 770"/>
                <a:gd name="T16" fmla="*/ 27272 w 992"/>
                <a:gd name="T17" fmla="*/ 1 h 770"/>
                <a:gd name="T18" fmla="*/ 24414 w 992"/>
                <a:gd name="T19" fmla="*/ 1 h 770"/>
                <a:gd name="T20" fmla="*/ 21207 w 992"/>
                <a:gd name="T21" fmla="*/ 1 h 770"/>
                <a:gd name="T22" fmla="*/ 18151 w 992"/>
                <a:gd name="T23" fmla="*/ 1 h 770"/>
                <a:gd name="T24" fmla="*/ 15831 w 992"/>
                <a:gd name="T25" fmla="*/ 1 h 770"/>
                <a:gd name="T26" fmla="*/ 14986 w 992"/>
                <a:gd name="T27" fmla="*/ 1 h 770"/>
                <a:gd name="T28" fmla="*/ 14046 w 992"/>
                <a:gd name="T29" fmla="*/ 1 h 770"/>
                <a:gd name="T30" fmla="*/ 12938 w 992"/>
                <a:gd name="T31" fmla="*/ 1 h 770"/>
                <a:gd name="T32" fmla="*/ 12113 w 992"/>
                <a:gd name="T33" fmla="*/ 1 h 770"/>
                <a:gd name="T34" fmla="*/ 12113 w 992"/>
                <a:gd name="T35" fmla="*/ 1 h 770"/>
                <a:gd name="T36" fmla="*/ 11543 w 992"/>
                <a:gd name="T37" fmla="*/ 1 h 770"/>
                <a:gd name="T38" fmla="*/ 9958 w 992"/>
                <a:gd name="T39" fmla="*/ 1 h 770"/>
                <a:gd name="T40" fmla="*/ 8003 w 992"/>
                <a:gd name="T41" fmla="*/ 1 h 770"/>
                <a:gd name="T42" fmla="*/ 6185 w 992"/>
                <a:gd name="T43" fmla="*/ 1 h 770"/>
                <a:gd name="T44" fmla="*/ 4103 w 992"/>
                <a:gd name="T45" fmla="*/ 1 h 770"/>
                <a:gd name="T46" fmla="*/ 949 w 992"/>
                <a:gd name="T47" fmla="*/ 1 h 770"/>
                <a:gd name="T48" fmla="*/ 0 w 992"/>
                <a:gd name="T49" fmla="*/ 1 h 770"/>
                <a:gd name="T50" fmla="*/ 0 w 992"/>
                <a:gd name="T51" fmla="*/ 1 h 770"/>
                <a:gd name="T52" fmla="*/ 1414 w 992"/>
                <a:gd name="T53" fmla="*/ 1 h 770"/>
                <a:gd name="T54" fmla="*/ 2930 w 992"/>
                <a:gd name="T55" fmla="*/ 1 h 770"/>
                <a:gd name="T56" fmla="*/ 4241 w 992"/>
                <a:gd name="T57" fmla="*/ 1 h 770"/>
                <a:gd name="T58" fmla="*/ 6764 w 992"/>
                <a:gd name="T59" fmla="*/ 1 h 770"/>
                <a:gd name="T60" fmla="*/ 9211 w 992"/>
                <a:gd name="T61" fmla="*/ 1 h 770"/>
                <a:gd name="T62" fmla="*/ 11543 w 992"/>
                <a:gd name="T63" fmla="*/ 1 h 770"/>
                <a:gd name="T64" fmla="*/ 14866 w 992"/>
                <a:gd name="T65" fmla="*/ 0 h 770"/>
                <a:gd name="T66" fmla="*/ 14986 w 992"/>
                <a:gd name="T67" fmla="*/ 1 h 770"/>
                <a:gd name="T68" fmla="*/ 14233 w 992"/>
                <a:gd name="T69" fmla="*/ 1 h 770"/>
                <a:gd name="T70" fmla="*/ 14046 w 992"/>
                <a:gd name="T71" fmla="*/ 1 h 770"/>
                <a:gd name="T72" fmla="*/ 14986 w 992"/>
                <a:gd name="T73" fmla="*/ 1 h 770"/>
                <a:gd name="T74" fmla="*/ 16554 w 992"/>
                <a:gd name="T75" fmla="*/ 1 h 770"/>
                <a:gd name="T76" fmla="*/ 17885 w 992"/>
                <a:gd name="T77" fmla="*/ 1 h 770"/>
                <a:gd name="T78" fmla="*/ 19989 w 992"/>
                <a:gd name="T79" fmla="*/ 1 h 770"/>
                <a:gd name="T80" fmla="*/ 22026 w 992"/>
                <a:gd name="T81" fmla="*/ 1 h 770"/>
                <a:gd name="T82" fmla="*/ 24108 w 992"/>
                <a:gd name="T83" fmla="*/ 1 h 770"/>
                <a:gd name="T84" fmla="*/ 26849 w 992"/>
                <a:gd name="T85" fmla="*/ 1 h 770"/>
                <a:gd name="T86" fmla="*/ 28658 w 992"/>
                <a:gd name="T87" fmla="*/ 1 h 770"/>
                <a:gd name="T88" fmla="*/ 28948 w 992"/>
                <a:gd name="T89" fmla="*/ 1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97" name="Freeform 195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1 w 699"/>
                <a:gd name="T1" fmla="*/ 1 h 1216"/>
                <a:gd name="T2" fmla="*/ 1 w 699"/>
                <a:gd name="T3" fmla="*/ 1 h 1216"/>
                <a:gd name="T4" fmla="*/ 1 w 699"/>
                <a:gd name="T5" fmla="*/ 1 h 1216"/>
                <a:gd name="T6" fmla="*/ 1 w 699"/>
                <a:gd name="T7" fmla="*/ 1 h 1216"/>
                <a:gd name="T8" fmla="*/ 1 w 699"/>
                <a:gd name="T9" fmla="*/ 1 h 1216"/>
                <a:gd name="T10" fmla="*/ 1 w 699"/>
                <a:gd name="T11" fmla="*/ 1 h 1216"/>
                <a:gd name="T12" fmla="*/ 1 w 699"/>
                <a:gd name="T13" fmla="*/ 1 h 1216"/>
                <a:gd name="T14" fmla="*/ 1 w 699"/>
                <a:gd name="T15" fmla="*/ 1 h 1216"/>
                <a:gd name="T16" fmla="*/ 1 w 699"/>
                <a:gd name="T17" fmla="*/ 1 h 1216"/>
                <a:gd name="T18" fmla="*/ 1 w 699"/>
                <a:gd name="T19" fmla="*/ 1 h 1216"/>
                <a:gd name="T20" fmla="*/ 1 w 699"/>
                <a:gd name="T21" fmla="*/ 1 h 1216"/>
                <a:gd name="T22" fmla="*/ 1 w 699"/>
                <a:gd name="T23" fmla="*/ 1 h 1216"/>
                <a:gd name="T24" fmla="*/ 1 w 699"/>
                <a:gd name="T25" fmla="*/ 1 h 1216"/>
                <a:gd name="T26" fmla="*/ 1 w 699"/>
                <a:gd name="T27" fmla="*/ 1 h 1216"/>
                <a:gd name="T28" fmla="*/ 1 w 699"/>
                <a:gd name="T29" fmla="*/ 1 h 1216"/>
                <a:gd name="T30" fmla="*/ 1 w 699"/>
                <a:gd name="T31" fmla="*/ 1 h 1216"/>
                <a:gd name="T32" fmla="*/ 0 w 699"/>
                <a:gd name="T33" fmla="*/ 1 h 1216"/>
                <a:gd name="T34" fmla="*/ 1 w 699"/>
                <a:gd name="T35" fmla="*/ 1 h 1216"/>
                <a:gd name="T36" fmla="*/ 1 w 699"/>
                <a:gd name="T37" fmla="*/ 1 h 1216"/>
                <a:gd name="T38" fmla="*/ 1 w 699"/>
                <a:gd name="T39" fmla="*/ 1 h 1216"/>
                <a:gd name="T40" fmla="*/ 1 w 699"/>
                <a:gd name="T41" fmla="*/ 1 h 1216"/>
                <a:gd name="T42" fmla="*/ 1 w 699"/>
                <a:gd name="T43" fmla="*/ 1 h 1216"/>
                <a:gd name="T44" fmla="*/ 1 w 699"/>
                <a:gd name="T45" fmla="*/ 1 h 1216"/>
                <a:gd name="T46" fmla="*/ 1 w 699"/>
                <a:gd name="T47" fmla="*/ 1 h 1216"/>
                <a:gd name="T48" fmla="*/ 1 w 699"/>
                <a:gd name="T49" fmla="*/ 1 h 1216"/>
                <a:gd name="T50" fmla="*/ 1 w 699"/>
                <a:gd name="T51" fmla="*/ 1 h 1216"/>
                <a:gd name="T52" fmla="*/ 1 w 699"/>
                <a:gd name="T53" fmla="*/ 0 h 1216"/>
                <a:gd name="T54" fmla="*/ 1 w 699"/>
                <a:gd name="T55" fmla="*/ 1 h 1216"/>
                <a:gd name="T56" fmla="*/ 1 w 699"/>
                <a:gd name="T57" fmla="*/ 1 h 1216"/>
                <a:gd name="T58" fmla="*/ 1 w 699"/>
                <a:gd name="T59" fmla="*/ 1 h 1216"/>
                <a:gd name="T60" fmla="*/ 1 w 699"/>
                <a:gd name="T61" fmla="*/ 1 h 1216"/>
                <a:gd name="T62" fmla="*/ 1 w 699"/>
                <a:gd name="T63" fmla="*/ 1 h 1216"/>
                <a:gd name="T64" fmla="*/ 1 w 699"/>
                <a:gd name="T65" fmla="*/ 1 h 1216"/>
                <a:gd name="T66" fmla="*/ 1 w 699"/>
                <a:gd name="T67" fmla="*/ 1 h 1216"/>
                <a:gd name="T68" fmla="*/ 1 w 699"/>
                <a:gd name="T69" fmla="*/ 1 h 1216"/>
                <a:gd name="T70" fmla="*/ 1 w 699"/>
                <a:gd name="T71" fmla="*/ 1 h 1216"/>
                <a:gd name="T72" fmla="*/ 1 w 699"/>
                <a:gd name="T73" fmla="*/ 1 h 1216"/>
                <a:gd name="T74" fmla="*/ 1 w 699"/>
                <a:gd name="T75" fmla="*/ 1 h 1216"/>
                <a:gd name="T76" fmla="*/ 1 w 699"/>
                <a:gd name="T77" fmla="*/ 1 h 1216"/>
                <a:gd name="T78" fmla="*/ 1 w 699"/>
                <a:gd name="T79" fmla="*/ 1 h 1216"/>
                <a:gd name="T80" fmla="*/ 1 w 699"/>
                <a:gd name="T81" fmla="*/ 1 h 1216"/>
                <a:gd name="T82" fmla="*/ 1 w 699"/>
                <a:gd name="T83" fmla="*/ 1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98" name="Freeform 196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1 h 1139"/>
                <a:gd name="T2" fmla="*/ 0 w 915"/>
                <a:gd name="T3" fmla="*/ 1 h 1139"/>
                <a:gd name="T4" fmla="*/ 1 w 915"/>
                <a:gd name="T5" fmla="*/ 1 h 1139"/>
                <a:gd name="T6" fmla="*/ 1 w 915"/>
                <a:gd name="T7" fmla="*/ 1 h 1139"/>
                <a:gd name="T8" fmla="*/ 1 w 915"/>
                <a:gd name="T9" fmla="*/ 1 h 1139"/>
                <a:gd name="T10" fmla="*/ 1 w 915"/>
                <a:gd name="T11" fmla="*/ 1 h 1139"/>
                <a:gd name="T12" fmla="*/ 1 w 915"/>
                <a:gd name="T13" fmla="*/ 1 h 1139"/>
                <a:gd name="T14" fmla="*/ 1 w 915"/>
                <a:gd name="T15" fmla="*/ 1 h 1139"/>
                <a:gd name="T16" fmla="*/ 1 w 915"/>
                <a:gd name="T17" fmla="*/ 1 h 1139"/>
                <a:gd name="T18" fmla="*/ 1 w 915"/>
                <a:gd name="T19" fmla="*/ 1 h 1139"/>
                <a:gd name="T20" fmla="*/ 1 w 915"/>
                <a:gd name="T21" fmla="*/ 1 h 1139"/>
                <a:gd name="T22" fmla="*/ 1 w 915"/>
                <a:gd name="T23" fmla="*/ 1 h 1139"/>
                <a:gd name="T24" fmla="*/ 1 w 915"/>
                <a:gd name="T25" fmla="*/ 1 h 1139"/>
                <a:gd name="T26" fmla="*/ 1 w 915"/>
                <a:gd name="T27" fmla="*/ 1 h 1139"/>
                <a:gd name="T28" fmla="*/ 1 w 915"/>
                <a:gd name="T29" fmla="*/ 1 h 1139"/>
                <a:gd name="T30" fmla="*/ 1 w 915"/>
                <a:gd name="T31" fmla="*/ 1 h 1139"/>
                <a:gd name="T32" fmla="*/ 1 w 915"/>
                <a:gd name="T33" fmla="*/ 1 h 1139"/>
                <a:gd name="T34" fmla="*/ 1 w 915"/>
                <a:gd name="T35" fmla="*/ 1 h 1139"/>
                <a:gd name="T36" fmla="*/ 1 w 915"/>
                <a:gd name="T37" fmla="*/ 1 h 1139"/>
                <a:gd name="T38" fmla="*/ 1 w 915"/>
                <a:gd name="T39" fmla="*/ 1 h 1139"/>
                <a:gd name="T40" fmla="*/ 1 w 915"/>
                <a:gd name="T41" fmla="*/ 1 h 1139"/>
                <a:gd name="T42" fmla="*/ 1 w 915"/>
                <a:gd name="T43" fmla="*/ 1 h 1139"/>
                <a:gd name="T44" fmla="*/ 1 w 915"/>
                <a:gd name="T45" fmla="*/ 1 h 1139"/>
                <a:gd name="T46" fmla="*/ 1 w 915"/>
                <a:gd name="T47" fmla="*/ 0 h 1139"/>
                <a:gd name="T48" fmla="*/ 1 w 915"/>
                <a:gd name="T49" fmla="*/ 1 h 1139"/>
                <a:gd name="T50" fmla="*/ 1 w 915"/>
                <a:gd name="T51" fmla="*/ 1 h 1139"/>
                <a:gd name="T52" fmla="*/ 1 w 915"/>
                <a:gd name="T53" fmla="*/ 1 h 1139"/>
                <a:gd name="T54" fmla="*/ 1 w 915"/>
                <a:gd name="T55" fmla="*/ 1 h 1139"/>
                <a:gd name="T56" fmla="*/ 1 w 915"/>
                <a:gd name="T57" fmla="*/ 1 h 1139"/>
                <a:gd name="T58" fmla="*/ 1 w 915"/>
                <a:gd name="T59" fmla="*/ 1 h 1139"/>
                <a:gd name="T60" fmla="*/ 1 w 915"/>
                <a:gd name="T61" fmla="*/ 1 h 1139"/>
                <a:gd name="T62" fmla="*/ 1 w 915"/>
                <a:gd name="T63" fmla="*/ 1 h 1139"/>
                <a:gd name="T64" fmla="*/ 1 w 915"/>
                <a:gd name="T65" fmla="*/ 1 h 1139"/>
                <a:gd name="T66" fmla="*/ 1 w 915"/>
                <a:gd name="T67" fmla="*/ 1 h 1139"/>
                <a:gd name="T68" fmla="*/ 1 w 915"/>
                <a:gd name="T69" fmla="*/ 1 h 1139"/>
                <a:gd name="T70" fmla="*/ 1 w 915"/>
                <a:gd name="T71" fmla="*/ 1 h 1139"/>
                <a:gd name="T72" fmla="*/ 1 w 915"/>
                <a:gd name="T73" fmla="*/ 1 h 1139"/>
                <a:gd name="T74" fmla="*/ 1 w 915"/>
                <a:gd name="T75" fmla="*/ 1 h 1139"/>
                <a:gd name="T76" fmla="*/ 1 w 915"/>
                <a:gd name="T77" fmla="*/ 1 h 1139"/>
                <a:gd name="T78" fmla="*/ 1 w 915"/>
                <a:gd name="T79" fmla="*/ 1 h 1139"/>
                <a:gd name="T80" fmla="*/ 1 w 915"/>
                <a:gd name="T81" fmla="*/ 1 h 1139"/>
                <a:gd name="T82" fmla="*/ 1 w 915"/>
                <a:gd name="T83" fmla="*/ 1 h 1139"/>
                <a:gd name="T84" fmla="*/ 1 w 915"/>
                <a:gd name="T85" fmla="*/ 1 h 1139"/>
                <a:gd name="T86" fmla="*/ 1 w 915"/>
                <a:gd name="T87" fmla="*/ 1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0489" name="Oval 197"/>
          <p:cNvSpPr>
            <a:spLocks noChangeAspect="1" noChangeArrowheads="1"/>
          </p:cNvSpPr>
          <p:nvPr/>
        </p:nvSpPr>
        <p:spPr bwMode="auto">
          <a:xfrm>
            <a:off x="4398963" y="1547553"/>
            <a:ext cx="1447800" cy="1447800"/>
          </a:xfrm>
          <a:prstGeom prst="ellipse">
            <a:avLst/>
          </a:prstGeom>
          <a:noFill/>
          <a:ln w="63500">
            <a:solidFill>
              <a:srgbClr val="3399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60482" name="Group 198"/>
          <p:cNvGrpSpPr>
            <a:grpSpLocks/>
          </p:cNvGrpSpPr>
          <p:nvPr/>
        </p:nvGrpSpPr>
        <p:grpSpPr bwMode="auto">
          <a:xfrm>
            <a:off x="4475163" y="1699953"/>
            <a:ext cx="685800" cy="381000"/>
            <a:chOff x="-1152" y="3504"/>
            <a:chExt cx="432" cy="240"/>
          </a:xfrm>
        </p:grpSpPr>
        <p:grpSp>
          <p:nvGrpSpPr>
            <p:cNvPr id="60483" name="Group 199"/>
            <p:cNvGrpSpPr>
              <a:grpSpLocks noChangeAspect="1"/>
            </p:cNvGrpSpPr>
            <p:nvPr/>
          </p:nvGrpSpPr>
          <p:grpSpPr bwMode="auto">
            <a:xfrm>
              <a:off x="-1075" y="3504"/>
              <a:ext cx="256" cy="210"/>
              <a:chOff x="1728" y="2064"/>
              <a:chExt cx="768" cy="672"/>
            </a:xfrm>
          </p:grpSpPr>
          <p:sp>
            <p:nvSpPr>
              <p:cNvPr id="60486" name="AutoShape 20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-8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Exit</a:t>
                </a:r>
                <a:endParaRPr kumimoji="0" lang="en-CA" altLang="en-US" sz="2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487" name="Line 20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0484" name="Line 202"/>
            <p:cNvSpPr>
              <a:spLocks noChangeShapeType="1"/>
            </p:cNvSpPr>
            <p:nvPr/>
          </p:nvSpPr>
          <p:spPr bwMode="auto">
            <a:xfrm flipH="1" flipV="1">
              <a:off x="-1152" y="3504"/>
              <a:ext cx="432" cy="240"/>
            </a:xfrm>
            <a:prstGeom prst="line">
              <a:avLst/>
            </a:prstGeom>
            <a:noFill/>
            <a:ln w="222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85" name="Line 203"/>
            <p:cNvSpPr>
              <a:spLocks noChangeShapeType="1"/>
            </p:cNvSpPr>
            <p:nvPr/>
          </p:nvSpPr>
          <p:spPr bwMode="auto">
            <a:xfrm flipV="1">
              <a:off x="-1152" y="3504"/>
              <a:ext cx="432" cy="240"/>
            </a:xfrm>
            <a:prstGeom prst="line">
              <a:avLst/>
            </a:prstGeom>
            <a:noFill/>
            <a:ln w="222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0461" name="Group 205"/>
          <p:cNvGrpSpPr>
            <a:grpSpLocks/>
          </p:cNvGrpSpPr>
          <p:nvPr/>
        </p:nvGrpSpPr>
        <p:grpSpPr bwMode="auto">
          <a:xfrm>
            <a:off x="6002102" y="1517390"/>
            <a:ext cx="1439863" cy="1439863"/>
            <a:chOff x="3120" y="1872"/>
            <a:chExt cx="907" cy="907"/>
          </a:xfrm>
        </p:grpSpPr>
        <p:sp>
          <p:nvSpPr>
            <p:cNvPr id="60468" name="Freeform 206"/>
            <p:cNvSpPr>
              <a:spLocks noChangeAspect="1"/>
            </p:cNvSpPr>
            <p:nvPr/>
          </p:nvSpPr>
          <p:spPr bwMode="auto">
            <a:xfrm>
              <a:off x="3453" y="2386"/>
              <a:ext cx="225" cy="63"/>
            </a:xfrm>
            <a:custGeom>
              <a:avLst/>
              <a:gdLst>
                <a:gd name="T0" fmla="*/ 0 w 672"/>
                <a:gd name="T1" fmla="*/ 0 h 200"/>
                <a:gd name="T2" fmla="*/ 0 w 672"/>
                <a:gd name="T3" fmla="*/ 0 h 200"/>
                <a:gd name="T4" fmla="*/ 0 w 672"/>
                <a:gd name="T5" fmla="*/ 0 h 200"/>
                <a:gd name="T6" fmla="*/ 0 w 672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2"/>
                <a:gd name="T13" fmla="*/ 0 h 200"/>
                <a:gd name="T14" fmla="*/ 672 w 672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2" h="200">
                  <a:moveTo>
                    <a:pt x="0" y="192"/>
                  </a:moveTo>
                  <a:cubicBezTo>
                    <a:pt x="184" y="96"/>
                    <a:pt x="368" y="0"/>
                    <a:pt x="432" y="0"/>
                  </a:cubicBezTo>
                  <a:cubicBezTo>
                    <a:pt x="496" y="0"/>
                    <a:pt x="344" y="184"/>
                    <a:pt x="384" y="192"/>
                  </a:cubicBezTo>
                  <a:cubicBezTo>
                    <a:pt x="424" y="200"/>
                    <a:pt x="548" y="124"/>
                    <a:pt x="672" y="48"/>
                  </a:cubicBezTo>
                </a:path>
              </a:pathLst>
            </a:cu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0469" name="Group 207"/>
            <p:cNvGrpSpPr>
              <a:grpSpLocks/>
            </p:cNvGrpSpPr>
            <p:nvPr/>
          </p:nvGrpSpPr>
          <p:grpSpPr bwMode="auto">
            <a:xfrm>
              <a:off x="3469" y="2146"/>
              <a:ext cx="249" cy="285"/>
              <a:chOff x="3469" y="2146"/>
              <a:chExt cx="249" cy="285"/>
            </a:xfrm>
          </p:grpSpPr>
          <p:sp>
            <p:nvSpPr>
              <p:cNvPr id="60475" name="Freeform 208"/>
              <p:cNvSpPr>
                <a:spLocks/>
              </p:cNvSpPr>
              <p:nvPr/>
            </p:nvSpPr>
            <p:spPr bwMode="auto">
              <a:xfrm>
                <a:off x="3590" y="2187"/>
                <a:ext cx="67" cy="63"/>
              </a:xfrm>
              <a:custGeom>
                <a:avLst/>
                <a:gdLst>
                  <a:gd name="T0" fmla="*/ 0 w 603"/>
                  <a:gd name="T1" fmla="*/ 0 h 570"/>
                  <a:gd name="T2" fmla="*/ 0 w 603"/>
                  <a:gd name="T3" fmla="*/ 0 h 570"/>
                  <a:gd name="T4" fmla="*/ 0 w 603"/>
                  <a:gd name="T5" fmla="*/ 0 h 570"/>
                  <a:gd name="T6" fmla="*/ 0 w 603"/>
                  <a:gd name="T7" fmla="*/ 0 h 570"/>
                  <a:gd name="T8" fmla="*/ 0 w 603"/>
                  <a:gd name="T9" fmla="*/ 0 h 570"/>
                  <a:gd name="T10" fmla="*/ 0 w 603"/>
                  <a:gd name="T11" fmla="*/ 0 h 570"/>
                  <a:gd name="T12" fmla="*/ 0 w 603"/>
                  <a:gd name="T13" fmla="*/ 0 h 570"/>
                  <a:gd name="T14" fmla="*/ 0 w 603"/>
                  <a:gd name="T15" fmla="*/ 0 h 570"/>
                  <a:gd name="T16" fmla="*/ 0 w 603"/>
                  <a:gd name="T17" fmla="*/ 0 h 570"/>
                  <a:gd name="T18" fmla="*/ 0 w 603"/>
                  <a:gd name="T19" fmla="*/ 0 h 570"/>
                  <a:gd name="T20" fmla="*/ 0 w 603"/>
                  <a:gd name="T21" fmla="*/ 0 h 570"/>
                  <a:gd name="T22" fmla="*/ 0 w 603"/>
                  <a:gd name="T23" fmla="*/ 0 h 570"/>
                  <a:gd name="T24" fmla="*/ 0 w 603"/>
                  <a:gd name="T25" fmla="*/ 0 h 570"/>
                  <a:gd name="T26" fmla="*/ 0 w 603"/>
                  <a:gd name="T27" fmla="*/ 0 h 570"/>
                  <a:gd name="T28" fmla="*/ 0 w 603"/>
                  <a:gd name="T29" fmla="*/ 0 h 570"/>
                  <a:gd name="T30" fmla="*/ 0 w 603"/>
                  <a:gd name="T31" fmla="*/ 0 h 570"/>
                  <a:gd name="T32" fmla="*/ 0 w 603"/>
                  <a:gd name="T33" fmla="*/ 0 h 570"/>
                  <a:gd name="T34" fmla="*/ 0 w 603"/>
                  <a:gd name="T35" fmla="*/ 0 h 570"/>
                  <a:gd name="T36" fmla="*/ 0 w 603"/>
                  <a:gd name="T37" fmla="*/ 0 h 570"/>
                  <a:gd name="T38" fmla="*/ 0 w 603"/>
                  <a:gd name="T39" fmla="*/ 0 h 570"/>
                  <a:gd name="T40" fmla="*/ 0 w 603"/>
                  <a:gd name="T41" fmla="*/ 0 h 570"/>
                  <a:gd name="T42" fmla="*/ 0 w 603"/>
                  <a:gd name="T43" fmla="*/ 0 h 57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3"/>
                  <a:gd name="T67" fmla="*/ 0 h 570"/>
                  <a:gd name="T68" fmla="*/ 603 w 603"/>
                  <a:gd name="T69" fmla="*/ 570 h 57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3" h="570">
                    <a:moveTo>
                      <a:pt x="390" y="270"/>
                    </a:moveTo>
                    <a:lnTo>
                      <a:pt x="374" y="166"/>
                    </a:lnTo>
                    <a:lnTo>
                      <a:pt x="343" y="72"/>
                    </a:lnTo>
                    <a:lnTo>
                      <a:pt x="286" y="22"/>
                    </a:lnTo>
                    <a:lnTo>
                      <a:pt x="186" y="0"/>
                    </a:lnTo>
                    <a:lnTo>
                      <a:pt x="100" y="22"/>
                    </a:lnTo>
                    <a:lnTo>
                      <a:pt x="19" y="115"/>
                    </a:lnTo>
                    <a:lnTo>
                      <a:pt x="0" y="227"/>
                    </a:lnTo>
                    <a:lnTo>
                      <a:pt x="19" y="346"/>
                    </a:lnTo>
                    <a:lnTo>
                      <a:pt x="50" y="419"/>
                    </a:lnTo>
                    <a:lnTo>
                      <a:pt x="89" y="494"/>
                    </a:lnTo>
                    <a:lnTo>
                      <a:pt x="131" y="545"/>
                    </a:lnTo>
                    <a:lnTo>
                      <a:pt x="178" y="570"/>
                    </a:lnTo>
                    <a:lnTo>
                      <a:pt x="243" y="548"/>
                    </a:lnTo>
                    <a:lnTo>
                      <a:pt x="309" y="497"/>
                    </a:lnTo>
                    <a:lnTo>
                      <a:pt x="351" y="426"/>
                    </a:lnTo>
                    <a:lnTo>
                      <a:pt x="390" y="365"/>
                    </a:lnTo>
                    <a:lnTo>
                      <a:pt x="402" y="328"/>
                    </a:lnTo>
                    <a:lnTo>
                      <a:pt x="567" y="275"/>
                    </a:lnTo>
                    <a:lnTo>
                      <a:pt x="603" y="253"/>
                    </a:lnTo>
                    <a:lnTo>
                      <a:pt x="583" y="220"/>
                    </a:lnTo>
                    <a:lnTo>
                      <a:pt x="390" y="27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476" name="Freeform 209"/>
              <p:cNvSpPr>
                <a:spLocks/>
              </p:cNvSpPr>
              <p:nvPr/>
            </p:nvSpPr>
            <p:spPr bwMode="auto">
              <a:xfrm>
                <a:off x="3557" y="2255"/>
                <a:ext cx="69" cy="113"/>
              </a:xfrm>
              <a:custGeom>
                <a:avLst/>
                <a:gdLst>
                  <a:gd name="T0" fmla="*/ 0 w 622"/>
                  <a:gd name="T1" fmla="*/ 0 h 1018"/>
                  <a:gd name="T2" fmla="*/ 0 w 622"/>
                  <a:gd name="T3" fmla="*/ 0 h 1018"/>
                  <a:gd name="T4" fmla="*/ 0 w 622"/>
                  <a:gd name="T5" fmla="*/ 0 h 1018"/>
                  <a:gd name="T6" fmla="*/ 0 w 622"/>
                  <a:gd name="T7" fmla="*/ 0 h 1018"/>
                  <a:gd name="T8" fmla="*/ 0 w 622"/>
                  <a:gd name="T9" fmla="*/ 0 h 1018"/>
                  <a:gd name="T10" fmla="*/ 0 w 622"/>
                  <a:gd name="T11" fmla="*/ 0 h 1018"/>
                  <a:gd name="T12" fmla="*/ 0 w 622"/>
                  <a:gd name="T13" fmla="*/ 0 h 1018"/>
                  <a:gd name="T14" fmla="*/ 0 w 622"/>
                  <a:gd name="T15" fmla="*/ 0 h 1018"/>
                  <a:gd name="T16" fmla="*/ 0 w 622"/>
                  <a:gd name="T17" fmla="*/ 0 h 1018"/>
                  <a:gd name="T18" fmla="*/ 0 w 622"/>
                  <a:gd name="T19" fmla="*/ 0 h 1018"/>
                  <a:gd name="T20" fmla="*/ 0 w 622"/>
                  <a:gd name="T21" fmla="*/ 0 h 1018"/>
                  <a:gd name="T22" fmla="*/ 0 w 622"/>
                  <a:gd name="T23" fmla="*/ 0 h 1018"/>
                  <a:gd name="T24" fmla="*/ 0 w 622"/>
                  <a:gd name="T25" fmla="*/ 0 h 1018"/>
                  <a:gd name="T26" fmla="*/ 0 w 622"/>
                  <a:gd name="T27" fmla="*/ 0 h 1018"/>
                  <a:gd name="T28" fmla="*/ 0 w 622"/>
                  <a:gd name="T29" fmla="*/ 0 h 1018"/>
                  <a:gd name="T30" fmla="*/ 0 w 622"/>
                  <a:gd name="T31" fmla="*/ 0 h 1018"/>
                  <a:gd name="T32" fmla="*/ 0 w 622"/>
                  <a:gd name="T33" fmla="*/ 0 h 1018"/>
                  <a:gd name="T34" fmla="*/ 0 w 622"/>
                  <a:gd name="T35" fmla="*/ 0 h 1018"/>
                  <a:gd name="T36" fmla="*/ 0 w 622"/>
                  <a:gd name="T37" fmla="*/ 0 h 1018"/>
                  <a:gd name="T38" fmla="*/ 0 w 622"/>
                  <a:gd name="T39" fmla="*/ 0 h 1018"/>
                  <a:gd name="T40" fmla="*/ 0 w 622"/>
                  <a:gd name="T41" fmla="*/ 0 h 1018"/>
                  <a:gd name="T42" fmla="*/ 0 w 622"/>
                  <a:gd name="T43" fmla="*/ 0 h 1018"/>
                  <a:gd name="T44" fmla="*/ 0 w 622"/>
                  <a:gd name="T45" fmla="*/ 0 h 1018"/>
                  <a:gd name="T46" fmla="*/ 0 w 622"/>
                  <a:gd name="T47" fmla="*/ 0 h 1018"/>
                  <a:gd name="T48" fmla="*/ 0 w 622"/>
                  <a:gd name="T49" fmla="*/ 0 h 10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22"/>
                  <a:gd name="T76" fmla="*/ 0 h 1018"/>
                  <a:gd name="T77" fmla="*/ 622 w 622"/>
                  <a:gd name="T78" fmla="*/ 1018 h 10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22" h="1018">
                    <a:moveTo>
                      <a:pt x="209" y="152"/>
                    </a:moveTo>
                    <a:lnTo>
                      <a:pt x="285" y="76"/>
                    </a:lnTo>
                    <a:lnTo>
                      <a:pt x="413" y="4"/>
                    </a:lnTo>
                    <a:lnTo>
                      <a:pt x="471" y="0"/>
                    </a:lnTo>
                    <a:lnTo>
                      <a:pt x="575" y="33"/>
                    </a:lnTo>
                    <a:lnTo>
                      <a:pt x="622" y="80"/>
                    </a:lnTo>
                    <a:lnTo>
                      <a:pt x="622" y="152"/>
                    </a:lnTo>
                    <a:lnTo>
                      <a:pt x="544" y="285"/>
                    </a:lnTo>
                    <a:lnTo>
                      <a:pt x="460" y="390"/>
                    </a:lnTo>
                    <a:lnTo>
                      <a:pt x="424" y="477"/>
                    </a:lnTo>
                    <a:lnTo>
                      <a:pt x="401" y="578"/>
                    </a:lnTo>
                    <a:lnTo>
                      <a:pt x="424" y="675"/>
                    </a:lnTo>
                    <a:lnTo>
                      <a:pt x="447" y="769"/>
                    </a:lnTo>
                    <a:lnTo>
                      <a:pt x="447" y="877"/>
                    </a:lnTo>
                    <a:lnTo>
                      <a:pt x="413" y="942"/>
                    </a:lnTo>
                    <a:lnTo>
                      <a:pt x="335" y="979"/>
                    </a:lnTo>
                    <a:lnTo>
                      <a:pt x="243" y="1018"/>
                    </a:lnTo>
                    <a:lnTo>
                      <a:pt x="158" y="1018"/>
                    </a:lnTo>
                    <a:lnTo>
                      <a:pt x="100" y="989"/>
                    </a:lnTo>
                    <a:lnTo>
                      <a:pt x="24" y="870"/>
                    </a:lnTo>
                    <a:lnTo>
                      <a:pt x="0" y="748"/>
                    </a:lnTo>
                    <a:lnTo>
                      <a:pt x="8" y="589"/>
                    </a:lnTo>
                    <a:lnTo>
                      <a:pt x="66" y="390"/>
                    </a:lnTo>
                    <a:lnTo>
                      <a:pt x="123" y="261"/>
                    </a:lnTo>
                    <a:lnTo>
                      <a:pt x="209" y="1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477" name="Freeform 210"/>
              <p:cNvSpPr>
                <a:spLocks/>
              </p:cNvSpPr>
              <p:nvPr/>
            </p:nvSpPr>
            <p:spPr bwMode="auto">
              <a:xfrm>
                <a:off x="3562" y="2347"/>
                <a:ext cx="87" cy="84"/>
              </a:xfrm>
              <a:custGeom>
                <a:avLst/>
                <a:gdLst>
                  <a:gd name="T0" fmla="*/ 0 w 784"/>
                  <a:gd name="T1" fmla="*/ 0 h 758"/>
                  <a:gd name="T2" fmla="*/ 0 w 784"/>
                  <a:gd name="T3" fmla="*/ 0 h 758"/>
                  <a:gd name="T4" fmla="*/ 0 w 784"/>
                  <a:gd name="T5" fmla="*/ 0 h 758"/>
                  <a:gd name="T6" fmla="*/ 0 w 784"/>
                  <a:gd name="T7" fmla="*/ 0 h 758"/>
                  <a:gd name="T8" fmla="*/ 0 w 784"/>
                  <a:gd name="T9" fmla="*/ 0 h 758"/>
                  <a:gd name="T10" fmla="*/ 0 w 784"/>
                  <a:gd name="T11" fmla="*/ 0 h 758"/>
                  <a:gd name="T12" fmla="*/ 0 w 784"/>
                  <a:gd name="T13" fmla="*/ 0 h 758"/>
                  <a:gd name="T14" fmla="*/ 0 w 784"/>
                  <a:gd name="T15" fmla="*/ 0 h 758"/>
                  <a:gd name="T16" fmla="*/ 0 w 784"/>
                  <a:gd name="T17" fmla="*/ 0 h 758"/>
                  <a:gd name="T18" fmla="*/ 0 w 784"/>
                  <a:gd name="T19" fmla="*/ 0 h 758"/>
                  <a:gd name="T20" fmla="*/ 0 w 784"/>
                  <a:gd name="T21" fmla="*/ 0 h 758"/>
                  <a:gd name="T22" fmla="*/ 0 w 784"/>
                  <a:gd name="T23" fmla="*/ 0 h 758"/>
                  <a:gd name="T24" fmla="*/ 0 w 784"/>
                  <a:gd name="T25" fmla="*/ 0 h 758"/>
                  <a:gd name="T26" fmla="*/ 0 w 784"/>
                  <a:gd name="T27" fmla="*/ 0 h 758"/>
                  <a:gd name="T28" fmla="*/ 0 w 784"/>
                  <a:gd name="T29" fmla="*/ 0 h 758"/>
                  <a:gd name="T30" fmla="*/ 0 w 784"/>
                  <a:gd name="T31" fmla="*/ 0 h 758"/>
                  <a:gd name="T32" fmla="*/ 0 w 784"/>
                  <a:gd name="T33" fmla="*/ 0 h 758"/>
                  <a:gd name="T34" fmla="*/ 0 w 784"/>
                  <a:gd name="T35" fmla="*/ 0 h 758"/>
                  <a:gd name="T36" fmla="*/ 0 w 784"/>
                  <a:gd name="T37" fmla="*/ 0 h 758"/>
                  <a:gd name="T38" fmla="*/ 0 w 784"/>
                  <a:gd name="T39" fmla="*/ 0 h 758"/>
                  <a:gd name="T40" fmla="*/ 0 w 784"/>
                  <a:gd name="T41" fmla="*/ 0 h 758"/>
                  <a:gd name="T42" fmla="*/ 0 w 784"/>
                  <a:gd name="T43" fmla="*/ 0 h 758"/>
                  <a:gd name="T44" fmla="*/ 0 w 784"/>
                  <a:gd name="T45" fmla="*/ 0 h 758"/>
                  <a:gd name="T46" fmla="*/ 0 w 784"/>
                  <a:gd name="T47" fmla="*/ 0 h 758"/>
                  <a:gd name="T48" fmla="*/ 0 w 784"/>
                  <a:gd name="T49" fmla="*/ 0 h 758"/>
                  <a:gd name="T50" fmla="*/ 0 w 784"/>
                  <a:gd name="T51" fmla="*/ 0 h 758"/>
                  <a:gd name="T52" fmla="*/ 0 w 784"/>
                  <a:gd name="T53" fmla="*/ 0 h 758"/>
                  <a:gd name="T54" fmla="*/ 0 w 784"/>
                  <a:gd name="T55" fmla="*/ 0 h 758"/>
                  <a:gd name="T56" fmla="*/ 0 w 784"/>
                  <a:gd name="T57" fmla="*/ 0 h 758"/>
                  <a:gd name="T58" fmla="*/ 0 w 784"/>
                  <a:gd name="T59" fmla="*/ 0 h 758"/>
                  <a:gd name="T60" fmla="*/ 0 w 784"/>
                  <a:gd name="T61" fmla="*/ 0 h 758"/>
                  <a:gd name="T62" fmla="*/ 0 w 784"/>
                  <a:gd name="T63" fmla="*/ 0 h 758"/>
                  <a:gd name="T64" fmla="*/ 0 w 784"/>
                  <a:gd name="T65" fmla="*/ 0 h 758"/>
                  <a:gd name="T66" fmla="*/ 0 w 784"/>
                  <a:gd name="T67" fmla="*/ 0 h 758"/>
                  <a:gd name="T68" fmla="*/ 0 w 784"/>
                  <a:gd name="T69" fmla="*/ 0 h 758"/>
                  <a:gd name="T70" fmla="*/ 0 w 784"/>
                  <a:gd name="T71" fmla="*/ 0 h 758"/>
                  <a:gd name="T72" fmla="*/ 0 w 784"/>
                  <a:gd name="T73" fmla="*/ 0 h 758"/>
                  <a:gd name="T74" fmla="*/ 0 w 784"/>
                  <a:gd name="T75" fmla="*/ 0 h 758"/>
                  <a:gd name="T76" fmla="*/ 0 w 784"/>
                  <a:gd name="T77" fmla="*/ 0 h 758"/>
                  <a:gd name="T78" fmla="*/ 0 w 784"/>
                  <a:gd name="T79" fmla="*/ 0 h 758"/>
                  <a:gd name="T80" fmla="*/ 0 w 784"/>
                  <a:gd name="T81" fmla="*/ 0 h 758"/>
                  <a:gd name="T82" fmla="*/ 0 w 784"/>
                  <a:gd name="T83" fmla="*/ 0 h 758"/>
                  <a:gd name="T84" fmla="*/ 0 w 784"/>
                  <a:gd name="T85" fmla="*/ 0 h 758"/>
                  <a:gd name="T86" fmla="*/ 0 w 784"/>
                  <a:gd name="T87" fmla="*/ 0 h 758"/>
                  <a:gd name="T88" fmla="*/ 0 w 784"/>
                  <a:gd name="T89" fmla="*/ 0 h 758"/>
                  <a:gd name="T90" fmla="*/ 0 w 784"/>
                  <a:gd name="T91" fmla="*/ 0 h 7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4"/>
                  <a:gd name="T139" fmla="*/ 0 h 758"/>
                  <a:gd name="T140" fmla="*/ 784 w 784"/>
                  <a:gd name="T141" fmla="*/ 758 h 7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4" h="758">
                    <a:moveTo>
                      <a:pt x="0" y="72"/>
                    </a:moveTo>
                    <a:lnTo>
                      <a:pt x="65" y="0"/>
                    </a:lnTo>
                    <a:lnTo>
                      <a:pt x="163" y="0"/>
                    </a:lnTo>
                    <a:lnTo>
                      <a:pt x="344" y="18"/>
                    </a:lnTo>
                    <a:lnTo>
                      <a:pt x="557" y="28"/>
                    </a:lnTo>
                    <a:lnTo>
                      <a:pt x="638" y="62"/>
                    </a:lnTo>
                    <a:lnTo>
                      <a:pt x="672" y="104"/>
                    </a:lnTo>
                    <a:lnTo>
                      <a:pt x="680" y="169"/>
                    </a:lnTo>
                    <a:lnTo>
                      <a:pt x="656" y="238"/>
                    </a:lnTo>
                    <a:lnTo>
                      <a:pt x="591" y="342"/>
                    </a:lnTo>
                    <a:lnTo>
                      <a:pt x="506" y="429"/>
                    </a:lnTo>
                    <a:lnTo>
                      <a:pt x="440" y="508"/>
                    </a:lnTo>
                    <a:lnTo>
                      <a:pt x="414" y="569"/>
                    </a:lnTo>
                    <a:lnTo>
                      <a:pt x="394" y="613"/>
                    </a:lnTo>
                    <a:lnTo>
                      <a:pt x="401" y="646"/>
                    </a:lnTo>
                    <a:lnTo>
                      <a:pt x="406" y="667"/>
                    </a:lnTo>
                    <a:lnTo>
                      <a:pt x="483" y="667"/>
                    </a:lnTo>
                    <a:lnTo>
                      <a:pt x="603" y="649"/>
                    </a:lnTo>
                    <a:lnTo>
                      <a:pt x="680" y="649"/>
                    </a:lnTo>
                    <a:lnTo>
                      <a:pt x="761" y="678"/>
                    </a:lnTo>
                    <a:lnTo>
                      <a:pt x="784" y="714"/>
                    </a:lnTo>
                    <a:lnTo>
                      <a:pt x="761" y="747"/>
                    </a:lnTo>
                    <a:lnTo>
                      <a:pt x="726" y="758"/>
                    </a:lnTo>
                    <a:lnTo>
                      <a:pt x="672" y="743"/>
                    </a:lnTo>
                    <a:lnTo>
                      <a:pt x="599" y="703"/>
                    </a:lnTo>
                    <a:lnTo>
                      <a:pt x="521" y="710"/>
                    </a:lnTo>
                    <a:lnTo>
                      <a:pt x="394" y="732"/>
                    </a:lnTo>
                    <a:lnTo>
                      <a:pt x="356" y="725"/>
                    </a:lnTo>
                    <a:lnTo>
                      <a:pt x="336" y="700"/>
                    </a:lnTo>
                    <a:lnTo>
                      <a:pt x="336" y="639"/>
                    </a:lnTo>
                    <a:lnTo>
                      <a:pt x="336" y="552"/>
                    </a:lnTo>
                    <a:lnTo>
                      <a:pt x="390" y="486"/>
                    </a:lnTo>
                    <a:lnTo>
                      <a:pt x="471" y="389"/>
                    </a:lnTo>
                    <a:lnTo>
                      <a:pt x="541" y="303"/>
                    </a:lnTo>
                    <a:lnTo>
                      <a:pt x="588" y="238"/>
                    </a:lnTo>
                    <a:lnTo>
                      <a:pt x="611" y="181"/>
                    </a:lnTo>
                    <a:lnTo>
                      <a:pt x="599" y="148"/>
                    </a:lnTo>
                    <a:lnTo>
                      <a:pt x="568" y="108"/>
                    </a:lnTo>
                    <a:lnTo>
                      <a:pt x="521" y="97"/>
                    </a:lnTo>
                    <a:lnTo>
                      <a:pt x="471" y="97"/>
                    </a:lnTo>
                    <a:lnTo>
                      <a:pt x="359" y="97"/>
                    </a:lnTo>
                    <a:lnTo>
                      <a:pt x="193" y="126"/>
                    </a:lnTo>
                    <a:lnTo>
                      <a:pt x="70" y="137"/>
                    </a:lnTo>
                    <a:lnTo>
                      <a:pt x="20" y="126"/>
                    </a:lnTo>
                    <a:lnTo>
                      <a:pt x="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478" name="Freeform 211"/>
              <p:cNvSpPr>
                <a:spLocks/>
              </p:cNvSpPr>
              <p:nvPr/>
            </p:nvSpPr>
            <p:spPr bwMode="auto">
              <a:xfrm>
                <a:off x="3469" y="2327"/>
                <a:ext cx="111" cy="81"/>
              </a:xfrm>
              <a:custGeom>
                <a:avLst/>
                <a:gdLst>
                  <a:gd name="T0" fmla="*/ 0 w 996"/>
                  <a:gd name="T1" fmla="*/ 0 h 722"/>
                  <a:gd name="T2" fmla="*/ 0 w 996"/>
                  <a:gd name="T3" fmla="*/ 0 h 722"/>
                  <a:gd name="T4" fmla="*/ 0 w 996"/>
                  <a:gd name="T5" fmla="*/ 0 h 722"/>
                  <a:gd name="T6" fmla="*/ 0 w 996"/>
                  <a:gd name="T7" fmla="*/ 0 h 722"/>
                  <a:gd name="T8" fmla="*/ 0 w 996"/>
                  <a:gd name="T9" fmla="*/ 0 h 722"/>
                  <a:gd name="T10" fmla="*/ 0 w 996"/>
                  <a:gd name="T11" fmla="*/ 0 h 722"/>
                  <a:gd name="T12" fmla="*/ 0 w 996"/>
                  <a:gd name="T13" fmla="*/ 0 h 722"/>
                  <a:gd name="T14" fmla="*/ 0 w 996"/>
                  <a:gd name="T15" fmla="*/ 0 h 722"/>
                  <a:gd name="T16" fmla="*/ 0 w 996"/>
                  <a:gd name="T17" fmla="*/ 0 h 722"/>
                  <a:gd name="T18" fmla="*/ 0 w 996"/>
                  <a:gd name="T19" fmla="*/ 0 h 722"/>
                  <a:gd name="T20" fmla="*/ 0 w 996"/>
                  <a:gd name="T21" fmla="*/ 0 h 722"/>
                  <a:gd name="T22" fmla="*/ 0 w 996"/>
                  <a:gd name="T23" fmla="*/ 0 h 722"/>
                  <a:gd name="T24" fmla="*/ 0 w 996"/>
                  <a:gd name="T25" fmla="*/ 0 h 722"/>
                  <a:gd name="T26" fmla="*/ 0 w 996"/>
                  <a:gd name="T27" fmla="*/ 0 h 722"/>
                  <a:gd name="T28" fmla="*/ 0 w 996"/>
                  <a:gd name="T29" fmla="*/ 0 h 722"/>
                  <a:gd name="T30" fmla="*/ 0 w 996"/>
                  <a:gd name="T31" fmla="*/ 0 h 722"/>
                  <a:gd name="T32" fmla="*/ 0 w 996"/>
                  <a:gd name="T33" fmla="*/ 0 h 722"/>
                  <a:gd name="T34" fmla="*/ 0 w 996"/>
                  <a:gd name="T35" fmla="*/ 0 h 722"/>
                  <a:gd name="T36" fmla="*/ 0 w 996"/>
                  <a:gd name="T37" fmla="*/ 0 h 722"/>
                  <a:gd name="T38" fmla="*/ 0 w 996"/>
                  <a:gd name="T39" fmla="*/ 0 h 722"/>
                  <a:gd name="T40" fmla="*/ 0 w 996"/>
                  <a:gd name="T41" fmla="*/ 0 h 722"/>
                  <a:gd name="T42" fmla="*/ 0 w 996"/>
                  <a:gd name="T43" fmla="*/ 0 h 722"/>
                  <a:gd name="T44" fmla="*/ 0 w 996"/>
                  <a:gd name="T45" fmla="*/ 0 h 722"/>
                  <a:gd name="T46" fmla="*/ 0 w 996"/>
                  <a:gd name="T47" fmla="*/ 0 h 722"/>
                  <a:gd name="T48" fmla="*/ 0 w 996"/>
                  <a:gd name="T49" fmla="*/ 0 h 722"/>
                  <a:gd name="T50" fmla="*/ 0 w 996"/>
                  <a:gd name="T51" fmla="*/ 0 h 722"/>
                  <a:gd name="T52" fmla="*/ 0 w 996"/>
                  <a:gd name="T53" fmla="*/ 0 h 722"/>
                  <a:gd name="T54" fmla="*/ 0 w 996"/>
                  <a:gd name="T55" fmla="*/ 0 h 722"/>
                  <a:gd name="T56" fmla="*/ 0 w 996"/>
                  <a:gd name="T57" fmla="*/ 0 h 722"/>
                  <a:gd name="T58" fmla="*/ 0 w 996"/>
                  <a:gd name="T59" fmla="*/ 0 h 722"/>
                  <a:gd name="T60" fmla="*/ 0 w 996"/>
                  <a:gd name="T61" fmla="*/ 0 h 722"/>
                  <a:gd name="T62" fmla="*/ 0 w 996"/>
                  <a:gd name="T63" fmla="*/ 0 h 722"/>
                  <a:gd name="T64" fmla="*/ 0 w 996"/>
                  <a:gd name="T65" fmla="*/ 0 h 722"/>
                  <a:gd name="T66" fmla="*/ 0 w 996"/>
                  <a:gd name="T67" fmla="*/ 0 h 722"/>
                  <a:gd name="T68" fmla="*/ 0 w 996"/>
                  <a:gd name="T69" fmla="*/ 0 h 722"/>
                  <a:gd name="T70" fmla="*/ 0 w 996"/>
                  <a:gd name="T71" fmla="*/ 0 h 722"/>
                  <a:gd name="T72" fmla="*/ 0 w 996"/>
                  <a:gd name="T73" fmla="*/ 0 h 722"/>
                  <a:gd name="T74" fmla="*/ 0 w 996"/>
                  <a:gd name="T75" fmla="*/ 0 h 722"/>
                  <a:gd name="T76" fmla="*/ 0 w 996"/>
                  <a:gd name="T77" fmla="*/ 0 h 722"/>
                  <a:gd name="T78" fmla="*/ 0 w 996"/>
                  <a:gd name="T79" fmla="*/ 0 h 722"/>
                  <a:gd name="T80" fmla="*/ 0 w 996"/>
                  <a:gd name="T81" fmla="*/ 0 h 722"/>
                  <a:gd name="T82" fmla="*/ 0 w 996"/>
                  <a:gd name="T83" fmla="*/ 0 h 722"/>
                  <a:gd name="T84" fmla="*/ 0 w 996"/>
                  <a:gd name="T85" fmla="*/ 0 h 722"/>
                  <a:gd name="T86" fmla="*/ 0 w 996"/>
                  <a:gd name="T87" fmla="*/ 0 h 722"/>
                  <a:gd name="T88" fmla="*/ 0 w 996"/>
                  <a:gd name="T89" fmla="*/ 0 h 7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6"/>
                  <a:gd name="T136" fmla="*/ 0 h 722"/>
                  <a:gd name="T137" fmla="*/ 996 w 996"/>
                  <a:gd name="T138" fmla="*/ 722 h 72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6" h="722">
                    <a:moveTo>
                      <a:pt x="811" y="300"/>
                    </a:moveTo>
                    <a:lnTo>
                      <a:pt x="827" y="206"/>
                    </a:lnTo>
                    <a:lnTo>
                      <a:pt x="884" y="170"/>
                    </a:lnTo>
                    <a:lnTo>
                      <a:pt x="954" y="163"/>
                    </a:lnTo>
                    <a:lnTo>
                      <a:pt x="996" y="206"/>
                    </a:lnTo>
                    <a:lnTo>
                      <a:pt x="977" y="288"/>
                    </a:lnTo>
                    <a:lnTo>
                      <a:pt x="939" y="400"/>
                    </a:lnTo>
                    <a:lnTo>
                      <a:pt x="861" y="527"/>
                    </a:lnTo>
                    <a:lnTo>
                      <a:pt x="764" y="635"/>
                    </a:lnTo>
                    <a:lnTo>
                      <a:pt x="683" y="693"/>
                    </a:lnTo>
                    <a:lnTo>
                      <a:pt x="595" y="722"/>
                    </a:lnTo>
                    <a:lnTo>
                      <a:pt x="509" y="711"/>
                    </a:lnTo>
                    <a:lnTo>
                      <a:pt x="444" y="678"/>
                    </a:lnTo>
                    <a:lnTo>
                      <a:pt x="420" y="624"/>
                    </a:lnTo>
                    <a:lnTo>
                      <a:pt x="394" y="531"/>
                    </a:lnTo>
                    <a:lnTo>
                      <a:pt x="363" y="358"/>
                    </a:lnTo>
                    <a:lnTo>
                      <a:pt x="339" y="239"/>
                    </a:lnTo>
                    <a:lnTo>
                      <a:pt x="339" y="98"/>
                    </a:lnTo>
                    <a:lnTo>
                      <a:pt x="324" y="73"/>
                    </a:lnTo>
                    <a:lnTo>
                      <a:pt x="278" y="66"/>
                    </a:lnTo>
                    <a:lnTo>
                      <a:pt x="224" y="105"/>
                    </a:lnTo>
                    <a:lnTo>
                      <a:pt x="174" y="170"/>
                    </a:lnTo>
                    <a:lnTo>
                      <a:pt x="115" y="206"/>
                    </a:lnTo>
                    <a:lnTo>
                      <a:pt x="27" y="206"/>
                    </a:lnTo>
                    <a:lnTo>
                      <a:pt x="0" y="184"/>
                    </a:lnTo>
                    <a:lnTo>
                      <a:pt x="0" y="149"/>
                    </a:lnTo>
                    <a:lnTo>
                      <a:pt x="39" y="115"/>
                    </a:lnTo>
                    <a:lnTo>
                      <a:pt x="81" y="127"/>
                    </a:lnTo>
                    <a:lnTo>
                      <a:pt x="120" y="119"/>
                    </a:lnTo>
                    <a:lnTo>
                      <a:pt x="190" y="73"/>
                    </a:lnTo>
                    <a:lnTo>
                      <a:pt x="258" y="22"/>
                    </a:lnTo>
                    <a:lnTo>
                      <a:pt x="324" y="8"/>
                    </a:lnTo>
                    <a:lnTo>
                      <a:pt x="417" y="0"/>
                    </a:lnTo>
                    <a:lnTo>
                      <a:pt x="420" y="40"/>
                    </a:lnTo>
                    <a:lnTo>
                      <a:pt x="398" y="83"/>
                    </a:lnTo>
                    <a:lnTo>
                      <a:pt x="394" y="195"/>
                    </a:lnTo>
                    <a:lnTo>
                      <a:pt x="420" y="343"/>
                    </a:lnTo>
                    <a:lnTo>
                      <a:pt x="464" y="487"/>
                    </a:lnTo>
                    <a:lnTo>
                      <a:pt x="501" y="573"/>
                    </a:lnTo>
                    <a:lnTo>
                      <a:pt x="560" y="614"/>
                    </a:lnTo>
                    <a:lnTo>
                      <a:pt x="618" y="614"/>
                    </a:lnTo>
                    <a:lnTo>
                      <a:pt x="676" y="573"/>
                    </a:lnTo>
                    <a:lnTo>
                      <a:pt x="753" y="483"/>
                    </a:lnTo>
                    <a:lnTo>
                      <a:pt x="803" y="354"/>
                    </a:lnTo>
                    <a:lnTo>
                      <a:pt x="811" y="30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479" name="Freeform 212"/>
              <p:cNvSpPr>
                <a:spLocks/>
              </p:cNvSpPr>
              <p:nvPr/>
            </p:nvSpPr>
            <p:spPr bwMode="auto">
              <a:xfrm>
                <a:off x="3521" y="2146"/>
                <a:ext cx="78" cy="127"/>
              </a:xfrm>
              <a:custGeom>
                <a:avLst/>
                <a:gdLst>
                  <a:gd name="T0" fmla="*/ 0 w 703"/>
                  <a:gd name="T1" fmla="*/ 0 h 1140"/>
                  <a:gd name="T2" fmla="*/ 0 w 703"/>
                  <a:gd name="T3" fmla="*/ 0 h 1140"/>
                  <a:gd name="T4" fmla="*/ 0 w 703"/>
                  <a:gd name="T5" fmla="*/ 0 h 1140"/>
                  <a:gd name="T6" fmla="*/ 0 w 703"/>
                  <a:gd name="T7" fmla="*/ 0 h 1140"/>
                  <a:gd name="T8" fmla="*/ 0 w 703"/>
                  <a:gd name="T9" fmla="*/ 0 h 1140"/>
                  <a:gd name="T10" fmla="*/ 0 w 703"/>
                  <a:gd name="T11" fmla="*/ 0 h 1140"/>
                  <a:gd name="T12" fmla="*/ 0 w 703"/>
                  <a:gd name="T13" fmla="*/ 0 h 1140"/>
                  <a:gd name="T14" fmla="*/ 0 w 703"/>
                  <a:gd name="T15" fmla="*/ 0 h 1140"/>
                  <a:gd name="T16" fmla="*/ 0 w 703"/>
                  <a:gd name="T17" fmla="*/ 0 h 1140"/>
                  <a:gd name="T18" fmla="*/ 0 w 703"/>
                  <a:gd name="T19" fmla="*/ 0 h 1140"/>
                  <a:gd name="T20" fmla="*/ 0 w 703"/>
                  <a:gd name="T21" fmla="*/ 0 h 1140"/>
                  <a:gd name="T22" fmla="*/ 0 w 703"/>
                  <a:gd name="T23" fmla="*/ 0 h 1140"/>
                  <a:gd name="T24" fmla="*/ 0 w 703"/>
                  <a:gd name="T25" fmla="*/ 0 h 1140"/>
                  <a:gd name="T26" fmla="*/ 0 w 703"/>
                  <a:gd name="T27" fmla="*/ 0 h 1140"/>
                  <a:gd name="T28" fmla="*/ 0 w 703"/>
                  <a:gd name="T29" fmla="*/ 0 h 1140"/>
                  <a:gd name="T30" fmla="*/ 0 w 703"/>
                  <a:gd name="T31" fmla="*/ 0 h 1140"/>
                  <a:gd name="T32" fmla="*/ 0 w 703"/>
                  <a:gd name="T33" fmla="*/ 0 h 1140"/>
                  <a:gd name="T34" fmla="*/ 0 w 703"/>
                  <a:gd name="T35" fmla="*/ 0 h 1140"/>
                  <a:gd name="T36" fmla="*/ 0 w 703"/>
                  <a:gd name="T37" fmla="*/ 0 h 1140"/>
                  <a:gd name="T38" fmla="*/ 0 w 703"/>
                  <a:gd name="T39" fmla="*/ 0 h 1140"/>
                  <a:gd name="T40" fmla="*/ 0 w 703"/>
                  <a:gd name="T41" fmla="*/ 0 h 1140"/>
                  <a:gd name="T42" fmla="*/ 0 w 703"/>
                  <a:gd name="T43" fmla="*/ 0 h 1140"/>
                  <a:gd name="T44" fmla="*/ 0 w 703"/>
                  <a:gd name="T45" fmla="*/ 0 h 1140"/>
                  <a:gd name="T46" fmla="*/ 0 w 703"/>
                  <a:gd name="T47" fmla="*/ 0 h 1140"/>
                  <a:gd name="T48" fmla="*/ 0 w 703"/>
                  <a:gd name="T49" fmla="*/ 0 h 1140"/>
                  <a:gd name="T50" fmla="*/ 0 w 703"/>
                  <a:gd name="T51" fmla="*/ 0 h 1140"/>
                  <a:gd name="T52" fmla="*/ 0 w 703"/>
                  <a:gd name="T53" fmla="*/ 0 h 1140"/>
                  <a:gd name="T54" fmla="*/ 0 w 703"/>
                  <a:gd name="T55" fmla="*/ 0 h 1140"/>
                  <a:gd name="T56" fmla="*/ 0 w 703"/>
                  <a:gd name="T57" fmla="*/ 0 h 1140"/>
                  <a:gd name="T58" fmla="*/ 0 w 703"/>
                  <a:gd name="T59" fmla="*/ 0 h 1140"/>
                  <a:gd name="T60" fmla="*/ 0 w 703"/>
                  <a:gd name="T61" fmla="*/ 0 h 1140"/>
                  <a:gd name="T62" fmla="*/ 0 w 703"/>
                  <a:gd name="T63" fmla="*/ 0 h 1140"/>
                  <a:gd name="T64" fmla="*/ 0 w 703"/>
                  <a:gd name="T65" fmla="*/ 0 h 1140"/>
                  <a:gd name="T66" fmla="*/ 0 w 703"/>
                  <a:gd name="T67" fmla="*/ 0 h 1140"/>
                  <a:gd name="T68" fmla="*/ 0 w 703"/>
                  <a:gd name="T69" fmla="*/ 0 h 1140"/>
                  <a:gd name="T70" fmla="*/ 0 w 703"/>
                  <a:gd name="T71" fmla="*/ 0 h 1140"/>
                  <a:gd name="T72" fmla="*/ 0 w 703"/>
                  <a:gd name="T73" fmla="*/ 0 h 1140"/>
                  <a:gd name="T74" fmla="*/ 0 w 703"/>
                  <a:gd name="T75" fmla="*/ 0 h 1140"/>
                  <a:gd name="T76" fmla="*/ 0 w 703"/>
                  <a:gd name="T77" fmla="*/ 0 h 1140"/>
                  <a:gd name="T78" fmla="*/ 0 w 703"/>
                  <a:gd name="T79" fmla="*/ 0 h 1140"/>
                  <a:gd name="T80" fmla="*/ 0 w 703"/>
                  <a:gd name="T81" fmla="*/ 0 h 1140"/>
                  <a:gd name="T82" fmla="*/ 0 w 703"/>
                  <a:gd name="T83" fmla="*/ 0 h 114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3"/>
                  <a:gd name="T127" fmla="*/ 0 h 1140"/>
                  <a:gd name="T128" fmla="*/ 703 w 703"/>
                  <a:gd name="T129" fmla="*/ 1140 h 114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3" h="1140">
                    <a:moveTo>
                      <a:pt x="448" y="865"/>
                    </a:moveTo>
                    <a:lnTo>
                      <a:pt x="563" y="974"/>
                    </a:lnTo>
                    <a:lnTo>
                      <a:pt x="610" y="974"/>
                    </a:lnTo>
                    <a:lnTo>
                      <a:pt x="687" y="1018"/>
                    </a:lnTo>
                    <a:lnTo>
                      <a:pt x="703" y="1067"/>
                    </a:lnTo>
                    <a:lnTo>
                      <a:pt x="679" y="1133"/>
                    </a:lnTo>
                    <a:lnTo>
                      <a:pt x="617" y="1140"/>
                    </a:lnTo>
                    <a:lnTo>
                      <a:pt x="540" y="1089"/>
                    </a:lnTo>
                    <a:lnTo>
                      <a:pt x="385" y="952"/>
                    </a:lnTo>
                    <a:lnTo>
                      <a:pt x="286" y="823"/>
                    </a:lnTo>
                    <a:lnTo>
                      <a:pt x="239" y="721"/>
                    </a:lnTo>
                    <a:lnTo>
                      <a:pt x="208" y="548"/>
                    </a:lnTo>
                    <a:lnTo>
                      <a:pt x="208" y="324"/>
                    </a:lnTo>
                    <a:lnTo>
                      <a:pt x="200" y="267"/>
                    </a:lnTo>
                    <a:lnTo>
                      <a:pt x="155" y="224"/>
                    </a:lnTo>
                    <a:lnTo>
                      <a:pt x="23" y="231"/>
                    </a:lnTo>
                    <a:lnTo>
                      <a:pt x="0" y="209"/>
                    </a:lnTo>
                    <a:lnTo>
                      <a:pt x="30" y="195"/>
                    </a:lnTo>
                    <a:lnTo>
                      <a:pt x="124" y="188"/>
                    </a:lnTo>
                    <a:lnTo>
                      <a:pt x="139" y="173"/>
                    </a:lnTo>
                    <a:lnTo>
                      <a:pt x="7" y="101"/>
                    </a:lnTo>
                    <a:lnTo>
                      <a:pt x="7" y="73"/>
                    </a:lnTo>
                    <a:lnTo>
                      <a:pt x="30" y="65"/>
                    </a:lnTo>
                    <a:lnTo>
                      <a:pt x="139" y="122"/>
                    </a:lnTo>
                    <a:lnTo>
                      <a:pt x="162" y="115"/>
                    </a:lnTo>
                    <a:lnTo>
                      <a:pt x="139" y="7"/>
                    </a:lnTo>
                    <a:lnTo>
                      <a:pt x="155" y="0"/>
                    </a:lnTo>
                    <a:lnTo>
                      <a:pt x="170" y="7"/>
                    </a:lnTo>
                    <a:lnTo>
                      <a:pt x="200" y="115"/>
                    </a:lnTo>
                    <a:lnTo>
                      <a:pt x="223" y="122"/>
                    </a:lnTo>
                    <a:lnTo>
                      <a:pt x="286" y="7"/>
                    </a:lnTo>
                    <a:lnTo>
                      <a:pt x="301" y="7"/>
                    </a:lnTo>
                    <a:lnTo>
                      <a:pt x="301" y="44"/>
                    </a:lnTo>
                    <a:lnTo>
                      <a:pt x="262" y="137"/>
                    </a:lnTo>
                    <a:lnTo>
                      <a:pt x="262" y="188"/>
                    </a:lnTo>
                    <a:lnTo>
                      <a:pt x="278" y="253"/>
                    </a:lnTo>
                    <a:lnTo>
                      <a:pt x="270" y="339"/>
                    </a:lnTo>
                    <a:lnTo>
                      <a:pt x="278" y="497"/>
                    </a:lnTo>
                    <a:lnTo>
                      <a:pt x="293" y="599"/>
                    </a:lnTo>
                    <a:lnTo>
                      <a:pt x="332" y="714"/>
                    </a:lnTo>
                    <a:lnTo>
                      <a:pt x="385" y="801"/>
                    </a:lnTo>
                    <a:lnTo>
                      <a:pt x="448" y="8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480" name="Freeform 213"/>
              <p:cNvSpPr>
                <a:spLocks/>
              </p:cNvSpPr>
              <p:nvPr/>
            </p:nvSpPr>
            <p:spPr bwMode="auto">
              <a:xfrm>
                <a:off x="3616" y="2157"/>
                <a:ext cx="102" cy="119"/>
              </a:xfrm>
              <a:custGeom>
                <a:avLst/>
                <a:gdLst>
                  <a:gd name="T0" fmla="*/ 0 w 919"/>
                  <a:gd name="T1" fmla="*/ 0 h 1067"/>
                  <a:gd name="T2" fmla="*/ 0 w 919"/>
                  <a:gd name="T3" fmla="*/ 0 h 1067"/>
                  <a:gd name="T4" fmla="*/ 0 w 919"/>
                  <a:gd name="T5" fmla="*/ 0 h 1067"/>
                  <a:gd name="T6" fmla="*/ 0 w 919"/>
                  <a:gd name="T7" fmla="*/ 0 h 1067"/>
                  <a:gd name="T8" fmla="*/ 0 w 919"/>
                  <a:gd name="T9" fmla="*/ 0 h 1067"/>
                  <a:gd name="T10" fmla="*/ 0 w 919"/>
                  <a:gd name="T11" fmla="*/ 0 h 1067"/>
                  <a:gd name="T12" fmla="*/ 0 w 919"/>
                  <a:gd name="T13" fmla="*/ 0 h 1067"/>
                  <a:gd name="T14" fmla="*/ 0 w 919"/>
                  <a:gd name="T15" fmla="*/ 0 h 1067"/>
                  <a:gd name="T16" fmla="*/ 0 w 919"/>
                  <a:gd name="T17" fmla="*/ 0 h 1067"/>
                  <a:gd name="T18" fmla="*/ 0 w 919"/>
                  <a:gd name="T19" fmla="*/ 0 h 1067"/>
                  <a:gd name="T20" fmla="*/ 0 w 919"/>
                  <a:gd name="T21" fmla="*/ 0 h 1067"/>
                  <a:gd name="T22" fmla="*/ 0 w 919"/>
                  <a:gd name="T23" fmla="*/ 0 h 1067"/>
                  <a:gd name="T24" fmla="*/ 0 w 919"/>
                  <a:gd name="T25" fmla="*/ 0 h 1067"/>
                  <a:gd name="T26" fmla="*/ 0 w 919"/>
                  <a:gd name="T27" fmla="*/ 0 h 1067"/>
                  <a:gd name="T28" fmla="*/ 0 w 919"/>
                  <a:gd name="T29" fmla="*/ 0 h 1067"/>
                  <a:gd name="T30" fmla="*/ 0 w 919"/>
                  <a:gd name="T31" fmla="*/ 0 h 1067"/>
                  <a:gd name="T32" fmla="*/ 0 w 919"/>
                  <a:gd name="T33" fmla="*/ 0 h 1067"/>
                  <a:gd name="T34" fmla="*/ 0 w 919"/>
                  <a:gd name="T35" fmla="*/ 0 h 1067"/>
                  <a:gd name="T36" fmla="*/ 0 w 919"/>
                  <a:gd name="T37" fmla="*/ 0 h 1067"/>
                  <a:gd name="T38" fmla="*/ 0 w 919"/>
                  <a:gd name="T39" fmla="*/ 0 h 1067"/>
                  <a:gd name="T40" fmla="*/ 0 w 919"/>
                  <a:gd name="T41" fmla="*/ 0 h 1067"/>
                  <a:gd name="T42" fmla="*/ 0 w 919"/>
                  <a:gd name="T43" fmla="*/ 0 h 1067"/>
                  <a:gd name="T44" fmla="*/ 0 w 919"/>
                  <a:gd name="T45" fmla="*/ 0 h 1067"/>
                  <a:gd name="T46" fmla="*/ 0 w 919"/>
                  <a:gd name="T47" fmla="*/ 0 h 1067"/>
                  <a:gd name="T48" fmla="*/ 0 w 919"/>
                  <a:gd name="T49" fmla="*/ 0 h 1067"/>
                  <a:gd name="T50" fmla="*/ 0 w 919"/>
                  <a:gd name="T51" fmla="*/ 0 h 1067"/>
                  <a:gd name="T52" fmla="*/ 0 w 919"/>
                  <a:gd name="T53" fmla="*/ 0 h 1067"/>
                  <a:gd name="T54" fmla="*/ 0 w 919"/>
                  <a:gd name="T55" fmla="*/ 0 h 1067"/>
                  <a:gd name="T56" fmla="*/ 0 w 919"/>
                  <a:gd name="T57" fmla="*/ 0 h 1067"/>
                  <a:gd name="T58" fmla="*/ 0 w 919"/>
                  <a:gd name="T59" fmla="*/ 0 h 1067"/>
                  <a:gd name="T60" fmla="*/ 0 w 919"/>
                  <a:gd name="T61" fmla="*/ 0 h 1067"/>
                  <a:gd name="T62" fmla="*/ 0 w 919"/>
                  <a:gd name="T63" fmla="*/ 0 h 1067"/>
                  <a:gd name="T64" fmla="*/ 0 w 919"/>
                  <a:gd name="T65" fmla="*/ 0 h 1067"/>
                  <a:gd name="T66" fmla="*/ 0 w 919"/>
                  <a:gd name="T67" fmla="*/ 0 h 1067"/>
                  <a:gd name="T68" fmla="*/ 0 w 919"/>
                  <a:gd name="T69" fmla="*/ 0 h 1067"/>
                  <a:gd name="T70" fmla="*/ 0 w 919"/>
                  <a:gd name="T71" fmla="*/ 0 h 1067"/>
                  <a:gd name="T72" fmla="*/ 0 w 919"/>
                  <a:gd name="T73" fmla="*/ 0 h 1067"/>
                  <a:gd name="T74" fmla="*/ 0 w 919"/>
                  <a:gd name="T75" fmla="*/ 0 h 1067"/>
                  <a:gd name="T76" fmla="*/ 0 w 919"/>
                  <a:gd name="T77" fmla="*/ 0 h 1067"/>
                  <a:gd name="T78" fmla="*/ 0 w 919"/>
                  <a:gd name="T79" fmla="*/ 0 h 1067"/>
                  <a:gd name="T80" fmla="*/ 0 w 919"/>
                  <a:gd name="T81" fmla="*/ 0 h 1067"/>
                  <a:gd name="T82" fmla="*/ 0 w 919"/>
                  <a:gd name="T83" fmla="*/ 0 h 1067"/>
                  <a:gd name="T84" fmla="*/ 0 w 919"/>
                  <a:gd name="T85" fmla="*/ 0 h 1067"/>
                  <a:gd name="T86" fmla="*/ 0 w 919"/>
                  <a:gd name="T87" fmla="*/ 0 h 10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9"/>
                  <a:gd name="T133" fmla="*/ 0 h 1067"/>
                  <a:gd name="T134" fmla="*/ 919 w 919"/>
                  <a:gd name="T135" fmla="*/ 1067 h 10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9" h="1067">
                    <a:moveTo>
                      <a:pt x="16" y="945"/>
                    </a:moveTo>
                    <a:lnTo>
                      <a:pt x="0" y="994"/>
                    </a:lnTo>
                    <a:lnTo>
                      <a:pt x="16" y="1067"/>
                    </a:lnTo>
                    <a:lnTo>
                      <a:pt x="70" y="1067"/>
                    </a:lnTo>
                    <a:lnTo>
                      <a:pt x="232" y="1038"/>
                    </a:lnTo>
                    <a:lnTo>
                      <a:pt x="410" y="980"/>
                    </a:lnTo>
                    <a:lnTo>
                      <a:pt x="556" y="887"/>
                    </a:lnTo>
                    <a:lnTo>
                      <a:pt x="642" y="764"/>
                    </a:lnTo>
                    <a:lnTo>
                      <a:pt x="718" y="555"/>
                    </a:lnTo>
                    <a:lnTo>
                      <a:pt x="741" y="360"/>
                    </a:lnTo>
                    <a:lnTo>
                      <a:pt x="741" y="267"/>
                    </a:lnTo>
                    <a:lnTo>
                      <a:pt x="780" y="209"/>
                    </a:lnTo>
                    <a:lnTo>
                      <a:pt x="849" y="187"/>
                    </a:lnTo>
                    <a:lnTo>
                      <a:pt x="911" y="187"/>
                    </a:lnTo>
                    <a:lnTo>
                      <a:pt x="919" y="158"/>
                    </a:lnTo>
                    <a:lnTo>
                      <a:pt x="827" y="165"/>
                    </a:lnTo>
                    <a:lnTo>
                      <a:pt x="811" y="144"/>
                    </a:lnTo>
                    <a:lnTo>
                      <a:pt x="888" y="65"/>
                    </a:lnTo>
                    <a:lnTo>
                      <a:pt x="872" y="43"/>
                    </a:lnTo>
                    <a:lnTo>
                      <a:pt x="857" y="58"/>
                    </a:lnTo>
                    <a:lnTo>
                      <a:pt x="796" y="115"/>
                    </a:lnTo>
                    <a:lnTo>
                      <a:pt x="780" y="115"/>
                    </a:lnTo>
                    <a:lnTo>
                      <a:pt x="780" y="14"/>
                    </a:lnTo>
                    <a:lnTo>
                      <a:pt x="765" y="0"/>
                    </a:lnTo>
                    <a:lnTo>
                      <a:pt x="741" y="7"/>
                    </a:lnTo>
                    <a:lnTo>
                      <a:pt x="749" y="115"/>
                    </a:lnTo>
                    <a:lnTo>
                      <a:pt x="734" y="122"/>
                    </a:lnTo>
                    <a:lnTo>
                      <a:pt x="671" y="65"/>
                    </a:lnTo>
                    <a:lnTo>
                      <a:pt x="626" y="58"/>
                    </a:lnTo>
                    <a:lnTo>
                      <a:pt x="634" y="87"/>
                    </a:lnTo>
                    <a:lnTo>
                      <a:pt x="703" y="151"/>
                    </a:lnTo>
                    <a:lnTo>
                      <a:pt x="703" y="187"/>
                    </a:lnTo>
                    <a:lnTo>
                      <a:pt x="679" y="260"/>
                    </a:lnTo>
                    <a:lnTo>
                      <a:pt x="679" y="324"/>
                    </a:lnTo>
                    <a:lnTo>
                      <a:pt x="679" y="433"/>
                    </a:lnTo>
                    <a:lnTo>
                      <a:pt x="648" y="570"/>
                    </a:lnTo>
                    <a:lnTo>
                      <a:pt x="618" y="656"/>
                    </a:lnTo>
                    <a:lnTo>
                      <a:pt x="564" y="764"/>
                    </a:lnTo>
                    <a:lnTo>
                      <a:pt x="502" y="850"/>
                    </a:lnTo>
                    <a:lnTo>
                      <a:pt x="456" y="894"/>
                    </a:lnTo>
                    <a:lnTo>
                      <a:pt x="332" y="930"/>
                    </a:lnTo>
                    <a:lnTo>
                      <a:pt x="217" y="945"/>
                    </a:lnTo>
                    <a:lnTo>
                      <a:pt x="100" y="959"/>
                    </a:lnTo>
                    <a:lnTo>
                      <a:pt x="16" y="9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0470" name="AutoShape 214"/>
            <p:cNvSpPr>
              <a:spLocks noChangeAspect="1" noChangeArrowheads="1"/>
            </p:cNvSpPr>
            <p:nvPr/>
          </p:nvSpPr>
          <p:spPr bwMode="auto">
            <a:xfrm>
              <a:off x="3197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79 km</a:t>
              </a:r>
              <a:endParaRPr kumimoji="0" lang="en-CA" altLang="en-US" sz="1400" b="0" i="0" u="none" strike="noStrike" kern="1200" cap="none" spc="0" normalizeH="0" baseline="-8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71" name="Line 215"/>
            <p:cNvSpPr>
              <a:spLocks noChangeAspect="1" noChangeShapeType="1"/>
            </p:cNvSpPr>
            <p:nvPr/>
          </p:nvSpPr>
          <p:spPr bwMode="auto">
            <a:xfrm>
              <a:off x="3325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72" name="AutoShape 216"/>
            <p:cNvSpPr>
              <a:spLocks noChangeAspect="1" noChangeArrowheads="1"/>
            </p:cNvSpPr>
            <p:nvPr/>
          </p:nvSpPr>
          <p:spPr bwMode="auto">
            <a:xfrm>
              <a:off x="3694" y="2206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75 km</a:t>
              </a:r>
              <a:endParaRPr kumimoji="0" lang="en-CA" altLang="en-US" sz="1400" b="0" i="0" u="none" strike="noStrike" kern="1200" cap="none" spc="0" normalizeH="0" baseline="-8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73" name="Line 217"/>
            <p:cNvSpPr>
              <a:spLocks noChangeAspect="1" noChangeShapeType="1"/>
            </p:cNvSpPr>
            <p:nvPr/>
          </p:nvSpPr>
          <p:spPr bwMode="auto">
            <a:xfrm>
              <a:off x="3822" y="2371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74" name="Oval 218"/>
            <p:cNvSpPr>
              <a:spLocks noChangeAspect="1" noChangeArrowheads="1"/>
            </p:cNvSpPr>
            <p:nvPr/>
          </p:nvSpPr>
          <p:spPr bwMode="auto">
            <a:xfrm>
              <a:off x="3120" y="1872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0462" name="Group 219"/>
          <p:cNvGrpSpPr>
            <a:grpSpLocks/>
          </p:cNvGrpSpPr>
          <p:nvPr/>
        </p:nvGrpSpPr>
        <p:grpSpPr bwMode="auto">
          <a:xfrm>
            <a:off x="6154502" y="1593590"/>
            <a:ext cx="685800" cy="381000"/>
            <a:chOff x="-1152" y="3504"/>
            <a:chExt cx="432" cy="240"/>
          </a:xfrm>
        </p:grpSpPr>
        <p:grpSp>
          <p:nvGrpSpPr>
            <p:cNvPr id="60463" name="Group 220"/>
            <p:cNvGrpSpPr>
              <a:grpSpLocks noChangeAspect="1"/>
            </p:cNvGrpSpPr>
            <p:nvPr/>
          </p:nvGrpSpPr>
          <p:grpSpPr bwMode="auto">
            <a:xfrm>
              <a:off x="-1075" y="3504"/>
              <a:ext cx="256" cy="210"/>
              <a:chOff x="1728" y="2064"/>
              <a:chExt cx="768" cy="672"/>
            </a:xfrm>
          </p:grpSpPr>
          <p:sp>
            <p:nvSpPr>
              <p:cNvPr id="60466" name="AutoShape 22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-8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Exit</a:t>
                </a:r>
                <a:endParaRPr kumimoji="0" lang="en-CA" altLang="en-US" sz="1400" b="0" i="0" u="none" strike="noStrike" kern="1200" cap="none" spc="0" normalizeH="0" baseline="-8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467" name="Line 22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0464" name="Line 223"/>
            <p:cNvSpPr>
              <a:spLocks noChangeShapeType="1"/>
            </p:cNvSpPr>
            <p:nvPr/>
          </p:nvSpPr>
          <p:spPr bwMode="auto">
            <a:xfrm flipH="1" flipV="1">
              <a:off x="-1152" y="3504"/>
              <a:ext cx="432" cy="240"/>
            </a:xfrm>
            <a:prstGeom prst="line">
              <a:avLst/>
            </a:prstGeom>
            <a:noFill/>
            <a:ln w="222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465" name="Line 224"/>
            <p:cNvSpPr>
              <a:spLocks noChangeShapeType="1"/>
            </p:cNvSpPr>
            <p:nvPr/>
          </p:nvSpPr>
          <p:spPr bwMode="auto">
            <a:xfrm flipV="1">
              <a:off x="-1152" y="3504"/>
              <a:ext cx="432" cy="240"/>
            </a:xfrm>
            <a:prstGeom prst="line">
              <a:avLst/>
            </a:prstGeom>
            <a:noFill/>
            <a:ln w="222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2" name="Text Box 108">
            <a:extLst>
              <a:ext uri="{FF2B5EF4-FFF2-40B4-BE49-F238E27FC236}">
                <a16:creationId xmlns:a16="http://schemas.microsoft.com/office/drawing/2014/main" id="{91052D17-A133-68D4-8919-1B5333D2F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061" y="58738"/>
            <a:ext cx="530876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an Algorithm?</a:t>
            </a:r>
          </a:p>
        </p:txBody>
      </p:sp>
    </p:spTree>
    <p:extLst>
      <p:ext uri="{BB962C8B-B14F-4D97-AF65-F5344CB8AC3E}">
        <p14:creationId xmlns:p14="http://schemas.microsoft.com/office/powerpoint/2010/main" val="1060530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0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0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0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0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0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0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0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0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0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0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0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0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45" grpId="0" animBg="1"/>
      <p:bldP spid="5" grpId="0" animBg="1"/>
      <p:bldP spid="60490" grpId="0" animBg="1"/>
      <p:bldP spid="60491" grpId="0" animBg="1"/>
      <p:bldP spid="60489" grpId="0" animBg="1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2095500" y="5988076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57477" y="58412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203692" y="5854618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43357" y="6003898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1627869" y="6394834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1574800" y="6400800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sp>
        <p:nvSpPr>
          <p:cNvPr id="69" name="Rectangle 3">
            <a:extLst>
              <a:ext uri="{FF2B5EF4-FFF2-40B4-BE49-F238E27FC236}">
                <a16:creationId xmlns:a16="http://schemas.microsoft.com/office/drawing/2014/main" id="{24261140-B8EC-4C17-964B-4B11DE83E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18" y="5510190"/>
            <a:ext cx="3414120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-old;</a:t>
            </a:r>
            <a:endParaRPr lang="en-CA" altLang="en-US" sz="2400" i="0" kern="0" dirty="0">
              <a:solidFill>
                <a:schemeClr val="bg2"/>
              </a:solidFill>
            </a:endParaRP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done.old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No.</a:t>
            </a:r>
            <a:br>
              <a:rPr lang="en-US" altLang="en-US" sz="2400" i="0" kern="0" dirty="0"/>
            </a:br>
            <a:r>
              <a:rPr lang="en-US" altLang="en-US" sz="2400" i="0" kern="0" dirty="0"/>
              <a:t>The value of </a:t>
            </a:r>
            <a:r>
              <a:rPr lang="en-US" altLang="en-US" sz="2400" i="0" kern="0" dirty="0" err="1"/>
              <a:t>todo</a:t>
            </a:r>
            <a:r>
              <a:rPr lang="en-US" altLang="en-US" sz="2400" i="0" kern="0" dirty="0"/>
              <a:t> changes.</a:t>
            </a:r>
            <a:endParaRPr lang="en-CA" altLang="en-US" sz="2400" i="0" kern="0" dirty="0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1A48DE65-3002-466C-A6C8-F2AFFACB4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981536"/>
            <a:ext cx="1475648" cy="876464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chemeClr val="tx2"/>
              </a:solidFill>
            </a:endParaRPr>
          </a:p>
        </p:txBody>
      </p:sp>
      <p:sp>
        <p:nvSpPr>
          <p:cNvPr id="108" name="Rectangle 3">
            <a:extLst>
              <a:ext uri="{FF2B5EF4-FFF2-40B4-BE49-F238E27FC236}">
                <a16:creationId xmlns:a16="http://schemas.microsoft.com/office/drawing/2014/main" id="{51EAE9D2-3726-4933-98CB-0C6BBC6EE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4086180"/>
            <a:ext cx="3488809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done-old        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 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222E50AF-747F-4643-860F-8E431C98198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914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106" grpId="0" animBg="1"/>
      <p:bldP spid="107" grpId="0" animBg="1"/>
      <p:bldP spid="108" grpId="0" animBg="1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2095500" y="5988076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57477" y="58412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203692" y="5854618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43357" y="6003898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1627869" y="6394834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1574800" y="6400800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sp>
        <p:nvSpPr>
          <p:cNvPr id="69" name="Rectangle 3">
            <a:extLst>
              <a:ext uri="{FF2B5EF4-FFF2-40B4-BE49-F238E27FC236}">
                <a16:creationId xmlns:a16="http://schemas.microsoft.com/office/drawing/2014/main" id="{24261140-B8EC-4C17-964B-4B11DE83E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718" y="5510190"/>
            <a:ext cx="3414120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-old;</a:t>
            </a:r>
            <a:endParaRPr lang="en-CA" altLang="en-US" sz="2400" i="0" kern="0" dirty="0">
              <a:solidFill>
                <a:schemeClr val="bg2"/>
              </a:solidFill>
            </a:endParaRP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todo-old.next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done-old;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No.</a:t>
            </a:r>
            <a:br>
              <a:rPr lang="en-US" altLang="en-US" sz="2400" i="0" kern="0" dirty="0"/>
            </a:br>
            <a:r>
              <a:rPr lang="en-US" altLang="en-US" sz="2400" i="0" kern="0" dirty="0"/>
              <a:t>The value of </a:t>
            </a:r>
            <a:r>
              <a:rPr lang="en-US" altLang="en-US" sz="2400" i="0" kern="0" dirty="0" err="1"/>
              <a:t>todo</a:t>
            </a:r>
            <a:r>
              <a:rPr lang="en-US" altLang="en-US" sz="2400" i="0" kern="0" dirty="0"/>
              <a:t> changes.</a:t>
            </a:r>
            <a:endParaRPr lang="en-CA" altLang="en-US" sz="2400" i="0" kern="0" dirty="0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1A48DE65-3002-466C-A6C8-F2AFFACB4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981536"/>
            <a:ext cx="1475648" cy="876464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chemeClr val="tx2"/>
              </a:solidFill>
            </a:endParaRPr>
          </a:p>
        </p:txBody>
      </p:sp>
      <p:sp>
        <p:nvSpPr>
          <p:cNvPr id="108" name="Rectangle 3">
            <a:extLst>
              <a:ext uri="{FF2B5EF4-FFF2-40B4-BE49-F238E27FC236}">
                <a16:creationId xmlns:a16="http://schemas.microsoft.com/office/drawing/2014/main" id="{51EAE9D2-3726-4933-98CB-0C6BBC6EE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4086180"/>
            <a:ext cx="3488809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done-old        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 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EC11F0C6-5987-4084-A841-8B7D694C598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289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2095500" y="5988076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57477" y="58412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203692" y="5854618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43357" y="6003898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1627869" y="6394834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1574800" y="6400800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sp>
        <p:nvSpPr>
          <p:cNvPr id="46" name="Rectangle 3">
            <a:extLst>
              <a:ext uri="{FF2B5EF4-FFF2-40B4-BE49-F238E27FC236}">
                <a16:creationId xmlns:a16="http://schemas.microsoft.com/office/drawing/2014/main" id="{7EC5238B-95E2-466D-BF40-1F13A21D9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4086180"/>
            <a:ext cx="3488809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done-old        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 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FontTx/>
              <a:buNone/>
              <a:defRPr/>
            </a:pP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sp>
        <p:nvSpPr>
          <p:cNvPr id="69" name="Rectangle 3">
            <a:extLst>
              <a:ext uri="{FF2B5EF4-FFF2-40B4-BE49-F238E27FC236}">
                <a16:creationId xmlns:a16="http://schemas.microsoft.com/office/drawing/2014/main" id="{24261140-B8EC-4C17-964B-4B11DE83E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1909" y="5510190"/>
            <a:ext cx="3439252" cy="134781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done-old;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-old;</a:t>
            </a:r>
            <a:endParaRPr lang="en-CA" altLang="en-US" sz="2400" i="0" kern="0" dirty="0">
              <a:solidFill>
                <a:schemeClr val="bg2"/>
              </a:solidFill>
            </a:endParaRP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-next-old;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Good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But fewer lines?</a:t>
            </a:r>
            <a:endParaRPr lang="en-CA" altLang="en-US" sz="2400" i="0" kern="0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34C416C-A5F1-4C95-B7CA-40D97F2AA36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6279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Good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But fewer lines?</a:t>
            </a:r>
            <a:endParaRPr lang="en-CA" altLang="en-US" sz="2400" i="0" kern="0" dirty="0"/>
          </a:p>
        </p:txBody>
      </p:sp>
      <p:pic>
        <p:nvPicPr>
          <p:cNvPr id="49" name="Picture 5">
            <a:extLst>
              <a:ext uri="{FF2B5EF4-FFF2-40B4-BE49-F238E27FC236}">
                <a16:creationId xmlns:a16="http://schemas.microsoft.com/office/drawing/2014/main" id="{FEB6615C-AB5E-4EA4-A72B-3FB7397465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312" r="40933"/>
          <a:stretch/>
        </p:blipFill>
        <p:spPr bwMode="auto">
          <a:xfrm>
            <a:off x="63500" y="5801700"/>
            <a:ext cx="622300" cy="67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Rectangle 3">
            <a:extLst>
              <a:ext uri="{FF2B5EF4-FFF2-40B4-BE49-F238E27FC236}">
                <a16:creationId xmlns:a16="http://schemas.microsoft.com/office/drawing/2014/main" id="{A1EFFE18-6A43-4029-B4F4-AE1D2A433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4473" y="4038585"/>
            <a:ext cx="3393927" cy="180261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Node temp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673CAC0C-7FB5-4A8E-9A91-528C2DDF2796}"/>
              </a:ext>
            </a:extLst>
          </p:cNvPr>
          <p:cNvGrpSpPr/>
          <p:nvPr/>
        </p:nvGrpSpPr>
        <p:grpSpPr>
          <a:xfrm>
            <a:off x="218348" y="6045200"/>
            <a:ext cx="454752" cy="564050"/>
            <a:chOff x="2120900" y="6032500"/>
            <a:chExt cx="454752" cy="564050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A278FEC-72A9-4830-A023-670A8E9CA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53" name="Rectangle 3">
              <a:extLst>
                <a:ext uri="{FF2B5EF4-FFF2-40B4-BE49-F238E27FC236}">
                  <a16:creationId xmlns:a16="http://schemas.microsoft.com/office/drawing/2014/main" id="{C41760D8-FF6A-4B9D-BE69-544728420A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0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924E6D9-9405-4B40-991E-763164D8AE31}"/>
              </a:ext>
            </a:extLst>
          </p:cNvPr>
          <p:cNvGrpSpPr/>
          <p:nvPr/>
        </p:nvGrpSpPr>
        <p:grpSpPr>
          <a:xfrm>
            <a:off x="660073" y="5553075"/>
            <a:ext cx="839645" cy="619125"/>
            <a:chOff x="660073" y="5553075"/>
            <a:chExt cx="839645" cy="61912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A173E398-F5A6-4B75-A637-D172C142055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13918" y="5553075"/>
              <a:ext cx="685800" cy="619125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39359371-4D8D-44E6-8D83-9D6D6460717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60073" y="5759990"/>
              <a:ext cx="216815" cy="246721"/>
            </a:xfrm>
            <a:prstGeom prst="rect">
              <a:avLst/>
            </a:prstGeom>
          </p:spPr>
        </p:pic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E6F4BFD8-4529-4816-9C80-713CFEA27168}"/>
              </a:ext>
            </a:extLst>
          </p:cNvPr>
          <p:cNvSpPr/>
          <p:nvPr/>
        </p:nvSpPr>
        <p:spPr>
          <a:xfrm>
            <a:off x="627258" y="5233140"/>
            <a:ext cx="120675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hangingPunct="1">
              <a:buFontTx/>
              <a:buNone/>
              <a:defRPr/>
            </a:pPr>
            <a:r>
              <a:rPr lang="en-US" altLang="en-US" sz="1600" i="0" kern="0" dirty="0">
                <a:solidFill>
                  <a:srgbClr val="7030A0"/>
                </a:solidFill>
              </a:rPr>
              <a:t>Can now be </a:t>
            </a:r>
            <a:br>
              <a:rPr lang="en-US" altLang="en-US" sz="1600" i="0" kern="0" dirty="0">
                <a:solidFill>
                  <a:srgbClr val="7030A0"/>
                </a:solidFill>
              </a:rPr>
            </a:br>
            <a:r>
              <a:rPr lang="en-US" altLang="en-US" sz="1600" i="0" kern="0" dirty="0">
                <a:solidFill>
                  <a:srgbClr val="7030A0"/>
                </a:solidFill>
              </a:rPr>
              <a:t>stepped on.</a:t>
            </a:r>
            <a:endParaRPr lang="en-CA" altLang="en-US" sz="1600" i="0" kern="0" dirty="0">
              <a:solidFill>
                <a:srgbClr val="7030A0"/>
              </a:solidFill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AF69E12-249C-40D0-A7DC-06DC87A0853E}"/>
              </a:ext>
            </a:extLst>
          </p:cNvPr>
          <p:cNvGrpSpPr/>
          <p:nvPr/>
        </p:nvGrpSpPr>
        <p:grpSpPr>
          <a:xfrm>
            <a:off x="1160708" y="5861751"/>
            <a:ext cx="454752" cy="564050"/>
            <a:chOff x="2120900" y="6032500"/>
            <a:chExt cx="454752" cy="56405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0473616-76C1-4E61-B3B6-2C0DBB93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68" name="Rectangle 3">
              <a:extLst>
                <a:ext uri="{FF2B5EF4-FFF2-40B4-BE49-F238E27FC236}">
                  <a16:creationId xmlns:a16="http://schemas.microsoft.com/office/drawing/2014/main" id="{E23E7883-59C8-4F84-A22C-53CF02038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1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93B5216-2F3C-4D73-A031-6C41BC33C472}"/>
              </a:ext>
            </a:extLst>
          </p:cNvPr>
          <p:cNvGrpSpPr/>
          <p:nvPr/>
        </p:nvGrpSpPr>
        <p:grpSpPr>
          <a:xfrm>
            <a:off x="1164498" y="5866603"/>
            <a:ext cx="454752" cy="564050"/>
            <a:chOff x="2120900" y="6032500"/>
            <a:chExt cx="454752" cy="56405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9F3C556-DB69-40AA-94E2-FA93762A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78" name="Rectangle 3">
              <a:extLst>
                <a:ext uri="{FF2B5EF4-FFF2-40B4-BE49-F238E27FC236}">
                  <a16:creationId xmlns:a16="http://schemas.microsoft.com/office/drawing/2014/main" id="{21B80D4F-C98E-4613-8CF4-F847E7A46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0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2120247" y="6010248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pic>
        <p:nvPicPr>
          <p:cNvPr id="46" name="Picture 45">
            <a:extLst>
              <a:ext uri="{FF2B5EF4-FFF2-40B4-BE49-F238E27FC236}">
                <a16:creationId xmlns:a16="http://schemas.microsoft.com/office/drawing/2014/main" id="{CD4E8486-01B4-450C-B818-CC88474AF6A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4299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EF94BC-DB44-4B8F-AF75-3D0B21E9AFCA}"/>
              </a:ext>
            </a:extLst>
          </p:cNvPr>
          <p:cNvGrpSpPr/>
          <p:nvPr/>
        </p:nvGrpSpPr>
        <p:grpSpPr>
          <a:xfrm>
            <a:off x="2120900" y="6001273"/>
            <a:ext cx="505731" cy="564050"/>
            <a:chOff x="2120900" y="6032500"/>
            <a:chExt cx="505731" cy="564050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58115418-C94B-4745-AEAC-D62AE66EC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40D8F7D-8EEA-406F-8775-8A473D11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8331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2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0FA5B0E6-F892-433B-BB56-28512C79FC57}"/>
              </a:ext>
            </a:extLst>
          </p:cNvPr>
          <p:cNvGrpSpPr/>
          <p:nvPr/>
        </p:nvGrpSpPr>
        <p:grpSpPr>
          <a:xfrm>
            <a:off x="2120247" y="6010248"/>
            <a:ext cx="457200" cy="564050"/>
            <a:chOff x="2120900" y="6032500"/>
            <a:chExt cx="457200" cy="564050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365E66B-A83D-47F1-BB5A-0A4E321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98" name="Rectangle 3">
              <a:extLst>
                <a:ext uri="{FF2B5EF4-FFF2-40B4-BE49-F238E27FC236}">
                  <a16:creationId xmlns:a16="http://schemas.microsoft.com/office/drawing/2014/main" id="{E816A5FA-FDA7-49FA-80FF-41FEF0D10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1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Good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But fewer lines?</a:t>
            </a:r>
            <a:endParaRPr lang="en-CA" altLang="en-US" sz="2400" i="0" kern="0" dirty="0"/>
          </a:p>
        </p:txBody>
      </p:sp>
      <p:pic>
        <p:nvPicPr>
          <p:cNvPr id="49" name="Picture 5">
            <a:extLst>
              <a:ext uri="{FF2B5EF4-FFF2-40B4-BE49-F238E27FC236}">
                <a16:creationId xmlns:a16="http://schemas.microsoft.com/office/drawing/2014/main" id="{FEB6615C-AB5E-4EA4-A72B-3FB7397465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312" r="40933"/>
          <a:stretch/>
        </p:blipFill>
        <p:spPr bwMode="auto">
          <a:xfrm>
            <a:off x="63500" y="5801700"/>
            <a:ext cx="622300" cy="67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Rectangle 3">
            <a:extLst>
              <a:ext uri="{FF2B5EF4-FFF2-40B4-BE49-F238E27FC236}">
                <a16:creationId xmlns:a16="http://schemas.microsoft.com/office/drawing/2014/main" id="{A1EFFE18-6A43-4029-B4F4-AE1D2A433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4473" y="4038585"/>
            <a:ext cx="3393927" cy="180261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Node temp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B4953E7-1041-4990-B760-23AA35F3B715}"/>
              </a:ext>
            </a:extLst>
          </p:cNvPr>
          <p:cNvGrpSpPr/>
          <p:nvPr/>
        </p:nvGrpSpPr>
        <p:grpSpPr>
          <a:xfrm>
            <a:off x="1602648" y="6416072"/>
            <a:ext cx="454752" cy="564050"/>
            <a:chOff x="2120900" y="6032500"/>
            <a:chExt cx="454752" cy="564050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CB9D6132-0363-4ACD-A98D-974E87CD0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56" name="Rectangle 3">
              <a:extLst>
                <a:ext uri="{FF2B5EF4-FFF2-40B4-BE49-F238E27FC236}">
                  <a16:creationId xmlns:a16="http://schemas.microsoft.com/office/drawing/2014/main" id="{0516989A-6A98-41A8-B5E2-4196C870F2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CC7CD64-7E16-4FC6-8879-DA8CAB1C270B}"/>
              </a:ext>
            </a:extLst>
          </p:cNvPr>
          <p:cNvGrpSpPr/>
          <p:nvPr/>
        </p:nvGrpSpPr>
        <p:grpSpPr>
          <a:xfrm>
            <a:off x="660073" y="5553075"/>
            <a:ext cx="839645" cy="619125"/>
            <a:chOff x="660073" y="5553075"/>
            <a:chExt cx="839645" cy="619125"/>
          </a:xfrm>
        </p:grpSpPr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BC42748E-1E6A-4F8D-8A4C-38A3D0F4E0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13918" y="5553075"/>
              <a:ext cx="685800" cy="619125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13EF28CE-22E1-4AD0-AC8F-5F2673A7251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60073" y="5759990"/>
              <a:ext cx="216815" cy="246721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B070376A-2F93-4286-93B7-ACB99CBBFD0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0761319" flipH="1">
            <a:off x="1635472" y="5765519"/>
            <a:ext cx="487016" cy="293544"/>
          </a:xfrm>
          <a:prstGeom prst="rect">
            <a:avLst/>
          </a:prstGeom>
        </p:spPr>
      </p:pic>
      <p:sp>
        <p:nvSpPr>
          <p:cNvPr id="57" name="Rectangle 56">
            <a:extLst>
              <a:ext uri="{FF2B5EF4-FFF2-40B4-BE49-F238E27FC236}">
                <a16:creationId xmlns:a16="http://schemas.microsoft.com/office/drawing/2014/main" id="{F7B433B5-6192-4214-8DD9-4FC4F72C79FD}"/>
              </a:ext>
            </a:extLst>
          </p:cNvPr>
          <p:cNvSpPr/>
          <p:nvPr/>
        </p:nvSpPr>
        <p:spPr>
          <a:xfrm>
            <a:off x="1447800" y="5304147"/>
            <a:ext cx="120675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hangingPunct="1">
              <a:buFontTx/>
              <a:buNone/>
              <a:defRPr/>
            </a:pPr>
            <a:r>
              <a:rPr lang="en-US" altLang="en-US" sz="1600" i="0" kern="0" dirty="0">
                <a:solidFill>
                  <a:srgbClr val="7030A0"/>
                </a:solidFill>
              </a:rPr>
              <a:t>Can now be </a:t>
            </a:r>
            <a:br>
              <a:rPr lang="en-US" altLang="en-US" sz="1600" i="0" kern="0" dirty="0">
                <a:solidFill>
                  <a:srgbClr val="7030A0"/>
                </a:solidFill>
              </a:rPr>
            </a:br>
            <a:r>
              <a:rPr lang="en-US" altLang="en-US" sz="1600" i="0" kern="0" dirty="0">
                <a:solidFill>
                  <a:srgbClr val="7030A0"/>
                </a:solidFill>
              </a:rPr>
              <a:t>stepped on.</a:t>
            </a:r>
            <a:endParaRPr lang="en-CA" altLang="en-US" sz="1600" i="0" kern="0" dirty="0">
              <a:solidFill>
                <a:srgbClr val="7030A0"/>
              </a:solidFill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49620EE0-5A91-413E-971A-1CB8047F111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608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02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85800"/>
            <a:ext cx="883920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21" y="35052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300" y="3441700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Rectangle 3">
            <a:extLst>
              <a:ext uri="{FF2B5EF4-FFF2-40B4-BE49-F238E27FC236}">
                <a16:creationId xmlns:a16="http://schemas.microsoft.com/office/drawing/2014/main" id="{C8A36F8F-A07C-4998-9032-E869F6521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459692"/>
            <a:ext cx="1816100" cy="42320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</p:txBody>
      </p:sp>
      <p:sp>
        <p:nvSpPr>
          <p:cNvPr id="79" name="Rectangle 3">
            <a:extLst>
              <a:ext uri="{FF2B5EF4-FFF2-40B4-BE49-F238E27FC236}">
                <a16:creationId xmlns:a16="http://schemas.microsoft.com/office/drawing/2014/main" id="{B301A275-DE18-473F-8242-D5376855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7891" y="2905893"/>
            <a:ext cx="2357888" cy="53580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8EE6FCE-6E39-467D-924C-24560C54A6A4}"/>
              </a:ext>
            </a:extLst>
          </p:cNvPr>
          <p:cNvGrpSpPr/>
          <p:nvPr/>
        </p:nvGrpSpPr>
        <p:grpSpPr>
          <a:xfrm>
            <a:off x="1587500" y="6408622"/>
            <a:ext cx="518252" cy="551350"/>
            <a:chOff x="2120900" y="6032500"/>
            <a:chExt cx="518252" cy="55135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B05D0EE-E90A-4457-BE3E-29E5E237E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E5180445-6231-41F0-B39F-2111DF2B6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0852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FF0000"/>
                  </a:solidFill>
                </a:rPr>
                <a:t>3</a:t>
              </a:r>
              <a:endParaRPr lang="en-CA" altLang="en-US" sz="2000" i="0" kern="0" dirty="0">
                <a:solidFill>
                  <a:srgbClr val="FF0000"/>
                </a:solidFill>
              </a:endParaRPr>
            </a:p>
          </p:txBody>
        </p:sp>
      </p:grpSp>
      <p:sp>
        <p:nvSpPr>
          <p:cNvPr id="99" name="Rectangle 3">
            <a:extLst>
              <a:ext uri="{FF2B5EF4-FFF2-40B4-BE49-F238E27FC236}">
                <a16:creationId xmlns:a16="http://schemas.microsoft.com/office/drawing/2014/main" id="{DBAA0E2B-9E7D-4281-B2D9-B39984431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3464693"/>
            <a:ext cx="2379479" cy="535806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</p:txBody>
      </p:sp>
      <p:grpSp>
        <p:nvGrpSpPr>
          <p:cNvPr id="70" name="Group 29">
            <a:extLst>
              <a:ext uri="{FF2B5EF4-FFF2-40B4-BE49-F238E27FC236}">
                <a16:creationId xmlns:a16="http://schemas.microsoft.com/office/drawing/2014/main" id="{1316F751-B616-4954-A5A1-B9D56F9A2BC8}"/>
              </a:ext>
            </a:extLst>
          </p:cNvPr>
          <p:cNvGrpSpPr>
            <a:grpSpLocks/>
          </p:cNvGrpSpPr>
          <p:nvPr/>
        </p:nvGrpSpPr>
        <p:grpSpPr bwMode="auto">
          <a:xfrm>
            <a:off x="175673" y="2438400"/>
            <a:ext cx="891127" cy="977368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D951BB7D-987A-4F95-A734-450553B3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659F0A52-327F-4D44-A5BC-8E425577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EB8C0F74-9548-4476-8C32-874AA8DD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7809A83C-6C1F-4A10-987B-0D91F6E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8F9520F8-1821-4B64-AC3F-D8EF5370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35">
              <a:extLst>
                <a:ext uri="{FF2B5EF4-FFF2-40B4-BE49-F238E27FC236}">
                  <a16:creationId xmlns:a16="http://schemas.microsoft.com/office/drawing/2014/main" id="{E2ED3066-0B97-4037-9536-539B8303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6">
              <a:extLst>
                <a:ext uri="{FF2B5EF4-FFF2-40B4-BE49-F238E27FC236}">
                  <a16:creationId xmlns:a16="http://schemas.microsoft.com/office/drawing/2014/main" id="{66FC4336-7612-4EF0-ADE2-16453BC5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7">
              <a:extLst>
                <a:ext uri="{FF2B5EF4-FFF2-40B4-BE49-F238E27FC236}">
                  <a16:creationId xmlns:a16="http://schemas.microsoft.com/office/drawing/2014/main" id="{41B1B47D-E86C-4E22-8456-1E80F930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>
              <a:extLst>
                <a:ext uri="{FF2B5EF4-FFF2-40B4-BE49-F238E27FC236}">
                  <a16:creationId xmlns:a16="http://schemas.microsoft.com/office/drawing/2014/main" id="{0DEF675E-4F54-40D0-AECD-3C297E35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9">
              <a:extLst>
                <a:ext uri="{FF2B5EF4-FFF2-40B4-BE49-F238E27FC236}">
                  <a16:creationId xmlns:a16="http://schemas.microsoft.com/office/drawing/2014/main" id="{757B7531-2C67-4133-8381-283242C7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0">
              <a:extLst>
                <a:ext uri="{FF2B5EF4-FFF2-40B4-BE49-F238E27FC236}">
                  <a16:creationId xmlns:a16="http://schemas.microsoft.com/office/drawing/2014/main" id="{D5DE03B5-A8E9-46C9-9F46-F2C88CC1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41">
              <a:extLst>
                <a:ext uri="{FF2B5EF4-FFF2-40B4-BE49-F238E27FC236}">
                  <a16:creationId xmlns:a16="http://schemas.microsoft.com/office/drawing/2014/main" id="{7C0CDECA-3F1C-4543-B7BE-C00BA411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42">
              <a:extLst>
                <a:ext uri="{FF2B5EF4-FFF2-40B4-BE49-F238E27FC236}">
                  <a16:creationId xmlns:a16="http://schemas.microsoft.com/office/drawing/2014/main" id="{64212219-D8E1-4094-9FDC-035DBBBD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43">
              <a:extLst>
                <a:ext uri="{FF2B5EF4-FFF2-40B4-BE49-F238E27FC236}">
                  <a16:creationId xmlns:a16="http://schemas.microsoft.com/office/drawing/2014/main" id="{66A79E28-D16F-4E4C-B91F-0E0428CA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44">
              <a:extLst>
                <a:ext uri="{FF2B5EF4-FFF2-40B4-BE49-F238E27FC236}">
                  <a16:creationId xmlns:a16="http://schemas.microsoft.com/office/drawing/2014/main" id="{43597813-D473-4B1C-B259-D48CE6D0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45">
              <a:extLst>
                <a:ext uri="{FF2B5EF4-FFF2-40B4-BE49-F238E27FC236}">
                  <a16:creationId xmlns:a16="http://schemas.microsoft.com/office/drawing/2014/main" id="{B6B5C2AA-1F01-48D9-B739-6C1263D3A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DDAF5652-4598-49D7-A5DB-F4154E0FF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" name="AutoShape 35">
            <a:extLst>
              <a:ext uri="{FF2B5EF4-FFF2-40B4-BE49-F238E27FC236}">
                <a16:creationId xmlns:a16="http://schemas.microsoft.com/office/drawing/2014/main" id="{1F83A18E-3F4E-4CE6-9853-CE3EFEB8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641" y="2209800"/>
            <a:ext cx="2183786" cy="1347811"/>
          </a:xfrm>
          <a:prstGeom prst="wedgeRoundRectCallout">
            <a:avLst>
              <a:gd name="adj1" fmla="val -59021"/>
              <a:gd name="adj2" fmla="val -24127"/>
              <a:gd name="adj3" fmla="val 16667"/>
            </a:avLst>
          </a:prstGeom>
          <a:noFill/>
          <a:ln w="222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Good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sz="2400" i="0" kern="0" dirty="0"/>
              <a:t>But fewer lines?</a:t>
            </a:r>
            <a:endParaRPr lang="en-CA" altLang="en-US" sz="2400" i="0" kern="0" dirty="0"/>
          </a:p>
        </p:txBody>
      </p:sp>
      <p:pic>
        <p:nvPicPr>
          <p:cNvPr id="49" name="Picture 5">
            <a:extLst>
              <a:ext uri="{FF2B5EF4-FFF2-40B4-BE49-F238E27FC236}">
                <a16:creationId xmlns:a16="http://schemas.microsoft.com/office/drawing/2014/main" id="{FEB6615C-AB5E-4EA4-A72B-3FB7397465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312" r="40933"/>
          <a:stretch/>
        </p:blipFill>
        <p:spPr bwMode="auto">
          <a:xfrm>
            <a:off x="63500" y="5801700"/>
            <a:ext cx="622300" cy="67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Rectangle 3">
            <a:extLst>
              <a:ext uri="{FF2B5EF4-FFF2-40B4-BE49-F238E27FC236}">
                <a16:creationId xmlns:a16="http://schemas.microsoft.com/office/drawing/2014/main" id="{A1EFFE18-6A43-4029-B4F4-AE1D2A433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4473" y="4038585"/>
            <a:ext cx="3393927" cy="180261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Node temp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todo.next</a:t>
            </a:r>
            <a:r>
              <a:rPr lang="en-US" altLang="en-US" sz="2400" i="0" kern="0" dirty="0">
                <a:solidFill>
                  <a:schemeClr val="bg2"/>
                </a:solidFill>
              </a:rPr>
              <a:t> = done;</a:t>
            </a:r>
          </a:p>
          <a:p>
            <a:pPr eaLnBrk="1" hangingPunct="1">
              <a:buNone/>
              <a:defRPr/>
            </a:pPr>
            <a:r>
              <a:rPr lang="en-US" altLang="en-US" sz="2400" i="0" kern="0" dirty="0">
                <a:solidFill>
                  <a:schemeClr val="bg2"/>
                </a:solidFill>
              </a:rPr>
              <a:t>done        = </a:t>
            </a: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;</a:t>
            </a:r>
            <a:endParaRPr lang="en-CA" altLang="en-US" sz="2400" i="0" kern="0" dirty="0">
              <a:solidFill>
                <a:schemeClr val="bg2"/>
              </a:solidFill>
            </a:endParaRPr>
          </a:p>
          <a:p>
            <a:pPr eaLnBrk="1" hangingPunct="1">
              <a:buFontTx/>
              <a:buNone/>
              <a:defRPr/>
            </a:pPr>
            <a:r>
              <a:rPr lang="en-US" altLang="en-US" sz="2400" i="0" kern="0" dirty="0" err="1">
                <a:solidFill>
                  <a:schemeClr val="bg2"/>
                </a:solidFill>
              </a:rPr>
              <a:t>todo</a:t>
            </a:r>
            <a:r>
              <a:rPr lang="en-US" altLang="en-US" sz="2400" i="0" kern="0" dirty="0">
                <a:solidFill>
                  <a:schemeClr val="bg2"/>
                </a:solidFill>
              </a:rPr>
              <a:t>         = temp;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B4953E7-1041-4990-B760-23AA35F3B715}"/>
              </a:ext>
            </a:extLst>
          </p:cNvPr>
          <p:cNvGrpSpPr/>
          <p:nvPr/>
        </p:nvGrpSpPr>
        <p:grpSpPr>
          <a:xfrm>
            <a:off x="1602648" y="6416072"/>
            <a:ext cx="454752" cy="564050"/>
            <a:chOff x="2120900" y="6032500"/>
            <a:chExt cx="454752" cy="564050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CB9D6132-0363-4ACD-A98D-974E87CD0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56" name="Rectangle 3">
              <a:extLst>
                <a:ext uri="{FF2B5EF4-FFF2-40B4-BE49-F238E27FC236}">
                  <a16:creationId xmlns:a16="http://schemas.microsoft.com/office/drawing/2014/main" id="{0516989A-6A98-41A8-B5E2-4196C870F2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7352" y="61393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2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E45EE38-4A1D-422C-985B-FCFF0322965C}"/>
              </a:ext>
            </a:extLst>
          </p:cNvPr>
          <p:cNvGrpSpPr/>
          <p:nvPr/>
        </p:nvGrpSpPr>
        <p:grpSpPr>
          <a:xfrm>
            <a:off x="215900" y="6045200"/>
            <a:ext cx="510943" cy="551350"/>
            <a:chOff x="2120900" y="6032500"/>
            <a:chExt cx="510943" cy="55135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D368F808-9CAE-48B2-8A3A-309311897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6032500"/>
              <a:ext cx="241300" cy="279400"/>
            </a:xfrm>
            <a:prstGeom prst="ellipse">
              <a:avLst/>
            </a:prstGeom>
            <a:noFill/>
            <a:ln w="25400">
              <a:solidFill>
                <a:srgbClr val="92D05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sp>
          <p:nvSpPr>
            <p:cNvPr id="85" name="Rectangle 3">
              <a:extLst>
                <a:ext uri="{FF2B5EF4-FFF2-40B4-BE49-F238E27FC236}">
                  <a16:creationId xmlns:a16="http://schemas.microsoft.com/office/drawing/2014/main" id="{EA57A034-E525-4F4A-A4D2-8FD37FE9F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3543" y="6126650"/>
              <a:ext cx="3683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buFontTx/>
                <a:buNone/>
                <a:defRPr/>
              </a:pPr>
              <a:r>
                <a:rPr lang="en-US" altLang="en-US" sz="2000" i="0" kern="0" dirty="0">
                  <a:solidFill>
                    <a:srgbClr val="92D050"/>
                  </a:solidFill>
                </a:rPr>
                <a:t>3</a:t>
              </a:r>
              <a:endParaRPr lang="en-CA" altLang="en-US" sz="2000" i="0" kern="0" dirty="0">
                <a:solidFill>
                  <a:srgbClr val="92D050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B3A77DB-4265-46AD-89A4-8229E8F965E1}"/>
              </a:ext>
            </a:extLst>
          </p:cNvPr>
          <p:cNvGrpSpPr/>
          <p:nvPr/>
        </p:nvGrpSpPr>
        <p:grpSpPr>
          <a:xfrm>
            <a:off x="660073" y="5553075"/>
            <a:ext cx="839645" cy="619125"/>
            <a:chOff x="660073" y="5553075"/>
            <a:chExt cx="839645" cy="619125"/>
          </a:xfrm>
        </p:grpSpPr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0B28BBEF-C81B-4EC6-A556-D1D0D8547B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13918" y="5553075"/>
              <a:ext cx="685800" cy="619125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5436F3E9-F08A-4B97-9CBE-EC3DA997180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60073" y="5759990"/>
              <a:ext cx="216815" cy="246721"/>
            </a:xfrm>
            <a:prstGeom prst="rect">
              <a:avLst/>
            </a:prstGeom>
          </p:spPr>
        </p:pic>
      </p:grpSp>
      <p:pic>
        <p:nvPicPr>
          <p:cNvPr id="51" name="Picture 50">
            <a:extLst>
              <a:ext uri="{FF2B5EF4-FFF2-40B4-BE49-F238E27FC236}">
                <a16:creationId xmlns:a16="http://schemas.microsoft.com/office/drawing/2014/main" id="{99E6EC9F-DCE2-41AA-8D89-0D6385DAF83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0761319" flipH="1">
            <a:off x="1635472" y="5765519"/>
            <a:ext cx="487016" cy="293544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E73A493C-202B-4CC9-9A8F-07F982384BCC}"/>
              </a:ext>
            </a:extLst>
          </p:cNvPr>
          <p:cNvGrpSpPr/>
          <p:nvPr/>
        </p:nvGrpSpPr>
        <p:grpSpPr>
          <a:xfrm>
            <a:off x="584199" y="5842000"/>
            <a:ext cx="1104901" cy="675300"/>
            <a:chOff x="584199" y="5842000"/>
            <a:chExt cx="1104901" cy="67530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0ECCFD52-0DC5-44C6-AA80-432E98A22B9D}"/>
                </a:ext>
              </a:extLst>
            </p:cNvPr>
            <p:cNvSpPr/>
            <p:nvPr/>
          </p:nvSpPr>
          <p:spPr>
            <a:xfrm>
              <a:off x="584199" y="5842000"/>
              <a:ext cx="1104901" cy="675300"/>
            </a:xfrm>
            <a:custGeom>
              <a:avLst/>
              <a:gdLst>
                <a:gd name="connsiteX0" fmla="*/ 990600 w 990600"/>
                <a:gd name="connsiteY0" fmla="*/ 584200 h 585928"/>
                <a:gd name="connsiteX1" fmla="*/ 215900 w 990600"/>
                <a:gd name="connsiteY1" fmla="*/ 495300 h 585928"/>
                <a:gd name="connsiteX2" fmla="*/ 0 w 990600"/>
                <a:gd name="connsiteY2" fmla="*/ 0 h 58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600" h="585928">
                  <a:moveTo>
                    <a:pt x="990600" y="584200"/>
                  </a:moveTo>
                  <a:cubicBezTo>
                    <a:pt x="685800" y="588433"/>
                    <a:pt x="381000" y="592667"/>
                    <a:pt x="215900" y="495300"/>
                  </a:cubicBezTo>
                  <a:cubicBezTo>
                    <a:pt x="50800" y="397933"/>
                    <a:pt x="25400" y="198966"/>
                    <a:pt x="0" y="0"/>
                  </a:cubicBezTo>
                </a:path>
              </a:pathLst>
            </a:custGeom>
            <a:noFill/>
            <a:ln>
              <a:solidFill>
                <a:schemeClr val="bg2"/>
              </a:solidFill>
              <a:tailEnd type="triangle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FE91E80-1CD7-4B46-8710-3B3D0731D521}"/>
                </a:ext>
              </a:extLst>
            </p:cNvPr>
            <p:cNvSpPr/>
            <p:nvPr/>
          </p:nvSpPr>
          <p:spPr>
            <a:xfrm>
              <a:off x="1219200" y="6172200"/>
              <a:ext cx="353152" cy="304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F7B433B5-6192-4214-8DD9-4FC4F72C79FD}"/>
              </a:ext>
            </a:extLst>
          </p:cNvPr>
          <p:cNvSpPr/>
          <p:nvPr/>
        </p:nvSpPr>
        <p:spPr>
          <a:xfrm>
            <a:off x="1117484" y="5708022"/>
            <a:ext cx="120675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hangingPunct="1">
              <a:buFontTx/>
              <a:buNone/>
              <a:defRPr/>
            </a:pPr>
            <a:r>
              <a:rPr lang="en-US" altLang="en-US" sz="1600" i="0" kern="0" dirty="0">
                <a:solidFill>
                  <a:srgbClr val="7030A0"/>
                </a:solidFill>
              </a:rPr>
              <a:t>Can now be </a:t>
            </a:r>
            <a:br>
              <a:rPr lang="en-US" altLang="en-US" sz="1600" i="0" kern="0" dirty="0">
                <a:solidFill>
                  <a:srgbClr val="7030A0"/>
                </a:solidFill>
              </a:rPr>
            </a:br>
            <a:r>
              <a:rPr lang="en-US" altLang="en-US" sz="1600" i="0" kern="0" dirty="0">
                <a:solidFill>
                  <a:srgbClr val="7030A0"/>
                </a:solidFill>
              </a:rPr>
              <a:t>stepped on.</a:t>
            </a:r>
            <a:endParaRPr lang="en-CA" altLang="en-US" sz="1600" i="0" kern="0" dirty="0">
              <a:solidFill>
                <a:srgbClr val="7030A0"/>
              </a:solidFill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D207C922-0DF1-4E03-BE96-EDE7E185DEE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586659" y="3895734"/>
            <a:ext cx="457200" cy="154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9300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1251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769"/>
          <a:stretch/>
        </p:blipFill>
        <p:spPr bwMode="auto">
          <a:xfrm>
            <a:off x="228600" y="685800"/>
            <a:ext cx="8705816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17601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1251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444"/>
          <a:stretch/>
        </p:blipFill>
        <p:spPr bwMode="auto">
          <a:xfrm>
            <a:off x="228600" y="1562100"/>
            <a:ext cx="8705816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5256"/>
          <a:stretch/>
        </p:blipFill>
        <p:spPr bwMode="auto">
          <a:xfrm>
            <a:off x="228600" y="685800"/>
            <a:ext cx="8705816" cy="87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89119" y="3581400"/>
            <a:ext cx="2984778" cy="2937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7675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22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89119" y="3581400"/>
            <a:ext cx="2984778" cy="2937401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5410200" y="2438400"/>
            <a:ext cx="2362200" cy="1295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CA" i="0" dirty="0"/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01585" y="2111341"/>
            <a:ext cx="917591" cy="929993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48" y="1752600"/>
            <a:ext cx="7258051" cy="170860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Oh dear, 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i="0" dirty="0">
                <a:solidFill>
                  <a:srgbClr val="FFFFFF"/>
                </a:solidFill>
              </a:rPr>
              <a:t>Getting from A to F is a lot of work.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i="0" dirty="0">
                <a:solidFill>
                  <a:srgbClr val="FFFFFF"/>
                </a:solidFill>
              </a:rPr>
              <a:t>This F has one record already changed.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        so maybe one iteration has happened already.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29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581400"/>
            <a:ext cx="2362200" cy="1295400"/>
          </a:xfrm>
          <a:prstGeom prst="wedgeRoundRectCallout">
            <a:avLst>
              <a:gd name="adj1" fmla="val -58103"/>
              <a:gd name="adj2" fmla="val -2745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Let's roll backwards one more iteration.</a:t>
            </a: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4953000"/>
            <a:ext cx="2438400" cy="1219200"/>
          </a:xfrm>
          <a:prstGeom prst="wedgeRoundRectCallout">
            <a:avLst>
              <a:gd name="adj1" fmla="val -58103"/>
              <a:gd name="adj2" fmla="val -2745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I like the number t=0 much more than t=1.</a:t>
            </a:r>
          </a:p>
        </p:txBody>
      </p:sp>
    </p:spTree>
    <p:extLst>
      <p:ext uri="{BB962C8B-B14F-4D97-AF65-F5344CB8AC3E}">
        <p14:creationId xmlns:p14="http://schemas.microsoft.com/office/powerpoint/2010/main" val="2113370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0" grpId="0" animBg="1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1251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444"/>
          <a:stretch/>
        </p:blipFill>
        <p:spPr bwMode="auto">
          <a:xfrm>
            <a:off x="228600" y="1562100"/>
            <a:ext cx="8705816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5256"/>
          <a:stretch/>
        </p:blipFill>
        <p:spPr bwMode="auto">
          <a:xfrm>
            <a:off x="228600" y="685800"/>
            <a:ext cx="8705816" cy="87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8190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1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Purpose of Assertions</a:t>
            </a:r>
            <a:endParaRPr lang="en-CA" altLang="en-US" sz="4800"/>
          </a:p>
        </p:txBody>
      </p:sp>
      <p:sp>
        <p:nvSpPr>
          <p:cNvPr id="9461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00200" y="21336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3600"/>
              <a:t>Useful for</a:t>
            </a:r>
          </a:p>
          <a:p>
            <a:pPr lvl="1" eaLnBrk="1" hangingPunct="1"/>
            <a:r>
              <a:rPr lang="en-US" altLang="en-US" sz="3600"/>
              <a:t> thinking about algorithms</a:t>
            </a:r>
          </a:p>
          <a:p>
            <a:pPr lvl="1" eaLnBrk="1" hangingPunct="1"/>
            <a:r>
              <a:rPr lang="en-US" altLang="en-US" sz="3600"/>
              <a:t> developing</a:t>
            </a:r>
          </a:p>
          <a:p>
            <a:pPr lvl="1" eaLnBrk="1" hangingPunct="1"/>
            <a:r>
              <a:rPr lang="en-US" altLang="en-US" sz="3600"/>
              <a:t> describing</a:t>
            </a:r>
          </a:p>
          <a:p>
            <a:pPr lvl="1" eaLnBrk="1" hangingPunct="1"/>
            <a:r>
              <a:rPr lang="en-US" altLang="en-US" sz="3600"/>
              <a:t> proving correctness</a:t>
            </a:r>
          </a:p>
          <a:p>
            <a:pPr eaLnBrk="1" hangingPunct="1"/>
            <a:endParaRPr lang="en-CA" altLang="en-US" sz="3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6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6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6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6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46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46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46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46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46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461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6179" grpId="0" build="p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grpSp>
        <p:nvGrpSpPr>
          <p:cNvPr id="10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01585" y="1044540"/>
            <a:ext cx="917591" cy="929993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49" y="685800"/>
            <a:ext cx="3524251" cy="574865"/>
          </a:xfrm>
          <a:prstGeom prst="wedgeRoundRectCallout">
            <a:avLst>
              <a:gd name="adj1" fmla="val -54714"/>
              <a:gd name="adj2" fmla="val 2365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Where should done point?</a:t>
            </a:r>
          </a:p>
        </p:txBody>
      </p:sp>
      <p:sp>
        <p:nvSpPr>
          <p:cNvPr id="2" name="Freeform 1"/>
          <p:cNvSpPr/>
          <p:nvPr/>
        </p:nvSpPr>
        <p:spPr>
          <a:xfrm>
            <a:off x="4346222" y="4436533"/>
            <a:ext cx="530578" cy="135467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2356" h="78819">
                <a:moveTo>
                  <a:pt x="502356" y="67734"/>
                </a:moveTo>
                <a:cubicBezTo>
                  <a:pt x="377708" y="76200"/>
                  <a:pt x="253060" y="84667"/>
                  <a:pt x="169334" y="73378"/>
                </a:cubicBezTo>
                <a:cubicBezTo>
                  <a:pt x="85608" y="62089"/>
                  <a:pt x="42804" y="31044"/>
                  <a:pt x="0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/>
            <a:tailEnd type="arrow" w="sm" len="med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1295400"/>
            <a:ext cx="4724400" cy="914400"/>
          </a:xfrm>
          <a:prstGeom prst="wedgeRoundRectCallout">
            <a:avLst>
              <a:gd name="adj1" fmla="val -54475"/>
              <a:gd name="adj2" fmla="val -2140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No! done is of type pointer-to-node.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Not pointer-to-pointer-to-node.</a:t>
            </a:r>
          </a:p>
        </p:txBody>
      </p:sp>
    </p:spTree>
    <p:extLst>
      <p:ext uri="{BB962C8B-B14F-4D97-AF65-F5344CB8AC3E}">
        <p14:creationId xmlns:p14="http://schemas.microsoft.com/office/powerpoint/2010/main" val="3308181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" grpId="0" animBg="1"/>
      <p:bldP spid="29" grpId="0" animBg="1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grpSp>
        <p:nvGrpSpPr>
          <p:cNvPr id="10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01585" y="1044540"/>
            <a:ext cx="917591" cy="929993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49" y="685800"/>
            <a:ext cx="3524251" cy="574865"/>
          </a:xfrm>
          <a:prstGeom prst="wedgeRoundRectCallout">
            <a:avLst>
              <a:gd name="adj1" fmla="val -54714"/>
              <a:gd name="adj2" fmla="val 2365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Where should done point?</a:t>
            </a: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838" y="1295400"/>
            <a:ext cx="3970162" cy="563682"/>
          </a:xfrm>
          <a:prstGeom prst="wedgeRoundRectCallout">
            <a:avLst>
              <a:gd name="adj1" fmla="val -54475"/>
              <a:gd name="adj2" fmla="val -2140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None of the nodes are “done”!</a:t>
            </a: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888" y="1910644"/>
            <a:ext cx="674512" cy="497474"/>
          </a:xfrm>
          <a:prstGeom prst="wedgeRoundRectCallout">
            <a:avLst>
              <a:gd name="adj1" fmla="val -54475"/>
              <a:gd name="adj2" fmla="val -2140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Ok</a:t>
            </a:r>
          </a:p>
        </p:txBody>
      </p:sp>
      <p:sp>
        <p:nvSpPr>
          <p:cNvPr id="32" name="Freeform 31"/>
          <p:cNvSpPr/>
          <p:nvPr/>
        </p:nvSpPr>
        <p:spPr>
          <a:xfrm>
            <a:off x="4505758" y="4018844"/>
            <a:ext cx="371041" cy="535648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351304 w 351304"/>
              <a:gd name="connsiteY0" fmla="*/ 310759 h 311657"/>
              <a:gd name="connsiteX1" fmla="*/ 2250 w 351304"/>
              <a:gd name="connsiteY1" fmla="*/ 214595 h 311657"/>
              <a:gd name="connsiteX2" fmla="*/ 207009 w 351304"/>
              <a:gd name="connsiteY2" fmla="*/ 0 h 31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304" h="311657">
                <a:moveTo>
                  <a:pt x="351304" y="310759"/>
                </a:moveTo>
                <a:cubicBezTo>
                  <a:pt x="226656" y="319225"/>
                  <a:pt x="26299" y="266388"/>
                  <a:pt x="2250" y="214595"/>
                </a:cubicBezTo>
                <a:cubicBezTo>
                  <a:pt x="-21799" y="162802"/>
                  <a:pt x="153617" y="61833"/>
                  <a:pt x="207009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/>
            <a:tailEnd type="arrow" w="sm" len="sm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413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 animBg="1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22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752600" y="2032246"/>
            <a:ext cx="2781300" cy="1258207"/>
            <a:chOff x="1752600" y="2032246"/>
            <a:chExt cx="2781300" cy="1258207"/>
          </a:xfrm>
        </p:grpSpPr>
        <p:pic>
          <p:nvPicPr>
            <p:cNvPr id="182277" name="Picture 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2600" y="2032246"/>
              <a:ext cx="2781300" cy="1258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/>
            <p:nvPr/>
          </p:nvSpPr>
          <p:spPr>
            <a:xfrm>
              <a:off x="2133600" y="2514599"/>
              <a:ext cx="1868311" cy="24553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000" b="0" i="1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2" name="Freeform 11"/>
          <p:cNvSpPr/>
          <p:nvPr/>
        </p:nvSpPr>
        <p:spPr>
          <a:xfrm>
            <a:off x="4505758" y="4018844"/>
            <a:ext cx="371041" cy="535648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351304 w 351304"/>
              <a:gd name="connsiteY0" fmla="*/ 310759 h 311657"/>
              <a:gd name="connsiteX1" fmla="*/ 2250 w 351304"/>
              <a:gd name="connsiteY1" fmla="*/ 214595 h 311657"/>
              <a:gd name="connsiteX2" fmla="*/ 207009 w 351304"/>
              <a:gd name="connsiteY2" fmla="*/ 0 h 31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304" h="311657">
                <a:moveTo>
                  <a:pt x="351304" y="310759"/>
                </a:moveTo>
                <a:cubicBezTo>
                  <a:pt x="226656" y="319225"/>
                  <a:pt x="26299" y="266388"/>
                  <a:pt x="2250" y="214595"/>
                </a:cubicBezTo>
                <a:cubicBezTo>
                  <a:pt x="-21799" y="162802"/>
                  <a:pt x="153617" y="61833"/>
                  <a:pt x="207009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/>
            <a:tailEnd type="arrow" w="sm" len="sm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0177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7578" y="32904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sp>
        <p:nvSpPr>
          <p:cNvPr id="10" name="Freeform 9"/>
          <p:cNvSpPr/>
          <p:nvPr/>
        </p:nvSpPr>
        <p:spPr>
          <a:xfrm>
            <a:off x="4505758" y="4018844"/>
            <a:ext cx="371041" cy="535648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351304 w 351304"/>
              <a:gd name="connsiteY0" fmla="*/ 310759 h 311657"/>
              <a:gd name="connsiteX1" fmla="*/ 2250 w 351304"/>
              <a:gd name="connsiteY1" fmla="*/ 214595 h 311657"/>
              <a:gd name="connsiteX2" fmla="*/ 207009 w 351304"/>
              <a:gd name="connsiteY2" fmla="*/ 0 h 31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1304" h="311657">
                <a:moveTo>
                  <a:pt x="351304" y="310759"/>
                </a:moveTo>
                <a:cubicBezTo>
                  <a:pt x="226656" y="319225"/>
                  <a:pt x="26299" y="266388"/>
                  <a:pt x="2250" y="214595"/>
                </a:cubicBezTo>
                <a:cubicBezTo>
                  <a:pt x="-21799" y="162802"/>
                  <a:pt x="153617" y="61833"/>
                  <a:pt x="207009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/>
            <a:tailEnd type="arrow" w="sm" len="sm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-152400" y="0"/>
            <a:ext cx="917591" cy="929993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9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293424"/>
            <a:ext cx="3124200" cy="1708922"/>
          </a:xfrm>
          <a:prstGeom prst="wedgeRoundRectCallout">
            <a:avLst>
              <a:gd name="adj1" fmla="val -31102"/>
              <a:gd name="adj2" fmla="val -2112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I get nervous. 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Let’s run our generic loop code once to make sure it works.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83022" y="3581400"/>
            <a:ext cx="2984778" cy="2937401"/>
          </a:xfrm>
          <a:prstGeom prst="rect">
            <a:avLst/>
          </a:prstGeom>
        </p:spPr>
      </p:pic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51" y="2079645"/>
            <a:ext cx="3167197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366" y="3786179"/>
            <a:ext cx="2838452" cy="848583"/>
          </a:xfrm>
          <a:prstGeom prst="wedgeRoundRectCallout">
            <a:avLst>
              <a:gd name="adj1" fmla="val -38211"/>
              <a:gd name="adj2" fmla="val -6103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The code needs </a:t>
            </a:r>
            <a:br>
              <a:rPr lang="en-US" altLang="en-US" sz="2400" i="0" dirty="0">
                <a:solidFill>
                  <a:srgbClr val="FFFFFF"/>
                </a:solidFill>
              </a:rPr>
            </a:br>
            <a:r>
              <a:rPr lang="en-US" altLang="en-US" sz="2400" i="0" dirty="0">
                <a:solidFill>
                  <a:srgbClr val="FFFFFF"/>
                </a:solidFill>
              </a:rPr>
              <a:t>to point node 1 at 6.</a:t>
            </a:r>
          </a:p>
        </p:txBody>
      </p:sp>
      <p:sp>
        <p:nvSpPr>
          <p:cNvPr id="33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795" y="4648200"/>
            <a:ext cx="2531605" cy="1212274"/>
          </a:xfrm>
          <a:prstGeom prst="wedgeRoundRectCallout">
            <a:avLst>
              <a:gd name="adj1" fmla="val -45743"/>
              <a:gd name="adj2" fmla="val -5857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The code assumes done is pointing </a:t>
            </a:r>
            <a:br>
              <a:rPr lang="en-US" altLang="en-US" sz="2400" i="0" dirty="0">
                <a:solidFill>
                  <a:srgbClr val="FFFFFF"/>
                </a:solidFill>
              </a:rPr>
            </a:br>
            <a:r>
              <a:rPr lang="en-US" altLang="en-US" sz="2400" i="0" dirty="0">
                <a:solidFill>
                  <a:srgbClr val="FFFFFF"/>
                </a:solidFill>
              </a:rPr>
              <a:t>at node 6.</a:t>
            </a:r>
          </a:p>
        </p:txBody>
      </p:sp>
      <p:pic>
        <p:nvPicPr>
          <p:cNvPr id="3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66253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7771" y="78157"/>
            <a:ext cx="2357887" cy="321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Freeform 35"/>
          <p:cNvSpPr/>
          <p:nvPr/>
        </p:nvSpPr>
        <p:spPr>
          <a:xfrm flipV="1">
            <a:off x="4428321" y="4497396"/>
            <a:ext cx="438721" cy="206982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676716 w 676716"/>
              <a:gd name="connsiteY0" fmla="*/ 142558 h 143176"/>
              <a:gd name="connsiteX1" fmla="*/ 327662 w 676716"/>
              <a:gd name="connsiteY1" fmla="*/ 46394 h 143176"/>
              <a:gd name="connsiteX2" fmla="*/ 0 w 676716"/>
              <a:gd name="connsiteY2" fmla="*/ 0 h 143176"/>
              <a:gd name="connsiteX0" fmla="*/ 676716 w 676716"/>
              <a:gd name="connsiteY0" fmla="*/ 142558 h 143251"/>
              <a:gd name="connsiteX1" fmla="*/ 508795 w 676716"/>
              <a:gd name="connsiteY1" fmla="*/ 55914 h 143251"/>
              <a:gd name="connsiteX2" fmla="*/ 0 w 676716"/>
              <a:gd name="connsiteY2" fmla="*/ 0 h 143251"/>
              <a:gd name="connsiteX0" fmla="*/ 528516 w 528516"/>
              <a:gd name="connsiteY0" fmla="*/ 152079 h 152786"/>
              <a:gd name="connsiteX1" fmla="*/ 360595 w 528516"/>
              <a:gd name="connsiteY1" fmla="*/ 65435 h 152786"/>
              <a:gd name="connsiteX2" fmla="*/ 0 w 528516"/>
              <a:gd name="connsiteY2" fmla="*/ 0 h 152786"/>
              <a:gd name="connsiteX0" fmla="*/ 528516 w 528516"/>
              <a:gd name="connsiteY0" fmla="*/ 152079 h 152079"/>
              <a:gd name="connsiteX1" fmla="*/ 360595 w 528516"/>
              <a:gd name="connsiteY1" fmla="*/ 65435 h 152079"/>
              <a:gd name="connsiteX2" fmla="*/ 0 w 528516"/>
              <a:gd name="connsiteY2" fmla="*/ 0 h 152079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6629" h="116376">
                <a:moveTo>
                  <a:pt x="426629" y="116376"/>
                </a:moveTo>
                <a:cubicBezTo>
                  <a:pt x="360643" y="74858"/>
                  <a:pt x="329813" y="49128"/>
                  <a:pt x="258708" y="29732"/>
                </a:cubicBezTo>
                <a:cubicBezTo>
                  <a:pt x="187603" y="10336"/>
                  <a:pt x="160128" y="32234"/>
                  <a:pt x="0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 w="sm" len="med"/>
            <a:tailEnd type="arrow" w="sm" len="med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888" y="5903326"/>
            <a:ext cx="674512" cy="497474"/>
          </a:xfrm>
          <a:prstGeom prst="wedgeRoundRectCallout">
            <a:avLst>
              <a:gd name="adj1" fmla="val -54475"/>
              <a:gd name="adj2" fmla="val -2140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i="0" dirty="0">
                <a:solidFill>
                  <a:srgbClr val="FFFFFF"/>
                </a:solidFill>
              </a:rPr>
              <a:t>Ok</a:t>
            </a:r>
          </a:p>
        </p:txBody>
      </p:sp>
    </p:spTree>
    <p:extLst>
      <p:ext uri="{BB962C8B-B14F-4D97-AF65-F5344CB8AC3E}">
        <p14:creationId xmlns:p14="http://schemas.microsoft.com/office/powerpoint/2010/main" val="1043466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9" grpId="0" animBg="1"/>
      <p:bldP spid="32" grpId="0" animBg="1"/>
      <p:bldP spid="33" grpId="0" animBg="1"/>
      <p:bldP spid="36" grpId="0" animBg="1"/>
      <p:bldP spid="37" grpId="0" animBg="1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22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0"/>
          <a:stretch/>
        </p:blipFill>
        <p:spPr bwMode="auto">
          <a:xfrm>
            <a:off x="381000" y="3352800"/>
            <a:ext cx="2457449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227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032246"/>
            <a:ext cx="2781300" cy="1258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67082" y="3542848"/>
            <a:ext cx="2895568" cy="2996064"/>
          </a:xfrm>
          <a:prstGeom prst="rect">
            <a:avLst/>
          </a:prstGeom>
        </p:spPr>
      </p:pic>
      <p:sp>
        <p:nvSpPr>
          <p:cNvPr id="11" name="Freeform 10"/>
          <p:cNvSpPr/>
          <p:nvPr/>
        </p:nvSpPr>
        <p:spPr>
          <a:xfrm flipV="1">
            <a:off x="4428321" y="4497396"/>
            <a:ext cx="438721" cy="206982"/>
          </a:xfrm>
          <a:custGeom>
            <a:avLst/>
            <a:gdLst>
              <a:gd name="connsiteX0" fmla="*/ 502356 w 502356"/>
              <a:gd name="connsiteY0" fmla="*/ 67734 h 78819"/>
              <a:gd name="connsiteX1" fmla="*/ 169334 w 502356"/>
              <a:gd name="connsiteY1" fmla="*/ 73378 h 78819"/>
              <a:gd name="connsiteX2" fmla="*/ 0 w 502356"/>
              <a:gd name="connsiteY2" fmla="*/ 0 h 78819"/>
              <a:gd name="connsiteX0" fmla="*/ 334623 w 334623"/>
              <a:gd name="connsiteY0" fmla="*/ 310759 h 339841"/>
              <a:gd name="connsiteX1" fmla="*/ 1601 w 334623"/>
              <a:gd name="connsiteY1" fmla="*/ 316403 h 339841"/>
              <a:gd name="connsiteX2" fmla="*/ 190328 w 334623"/>
              <a:gd name="connsiteY2" fmla="*/ 0 h 339841"/>
              <a:gd name="connsiteX0" fmla="*/ 350564 w 350564"/>
              <a:gd name="connsiteY0" fmla="*/ 310759 h 311657"/>
              <a:gd name="connsiteX1" fmla="*/ 1510 w 350564"/>
              <a:gd name="connsiteY1" fmla="*/ 214595 h 311657"/>
              <a:gd name="connsiteX2" fmla="*/ 206269 w 350564"/>
              <a:gd name="connsiteY2" fmla="*/ 0 h 311657"/>
              <a:gd name="connsiteX0" fmla="*/ 676716 w 676716"/>
              <a:gd name="connsiteY0" fmla="*/ 142558 h 143176"/>
              <a:gd name="connsiteX1" fmla="*/ 327662 w 676716"/>
              <a:gd name="connsiteY1" fmla="*/ 46394 h 143176"/>
              <a:gd name="connsiteX2" fmla="*/ 0 w 676716"/>
              <a:gd name="connsiteY2" fmla="*/ 0 h 143176"/>
              <a:gd name="connsiteX0" fmla="*/ 676716 w 676716"/>
              <a:gd name="connsiteY0" fmla="*/ 142558 h 143251"/>
              <a:gd name="connsiteX1" fmla="*/ 508795 w 676716"/>
              <a:gd name="connsiteY1" fmla="*/ 55914 h 143251"/>
              <a:gd name="connsiteX2" fmla="*/ 0 w 676716"/>
              <a:gd name="connsiteY2" fmla="*/ 0 h 143251"/>
              <a:gd name="connsiteX0" fmla="*/ 528516 w 528516"/>
              <a:gd name="connsiteY0" fmla="*/ 152079 h 152786"/>
              <a:gd name="connsiteX1" fmla="*/ 360595 w 528516"/>
              <a:gd name="connsiteY1" fmla="*/ 65435 h 152786"/>
              <a:gd name="connsiteX2" fmla="*/ 0 w 528516"/>
              <a:gd name="connsiteY2" fmla="*/ 0 h 152786"/>
              <a:gd name="connsiteX0" fmla="*/ 528516 w 528516"/>
              <a:gd name="connsiteY0" fmla="*/ 152079 h 152079"/>
              <a:gd name="connsiteX1" fmla="*/ 360595 w 528516"/>
              <a:gd name="connsiteY1" fmla="*/ 65435 h 152079"/>
              <a:gd name="connsiteX2" fmla="*/ 0 w 528516"/>
              <a:gd name="connsiteY2" fmla="*/ 0 h 152079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  <a:gd name="connsiteX0" fmla="*/ 426629 w 426629"/>
              <a:gd name="connsiteY0" fmla="*/ 116376 h 116376"/>
              <a:gd name="connsiteX1" fmla="*/ 258708 w 426629"/>
              <a:gd name="connsiteY1" fmla="*/ 29732 h 116376"/>
              <a:gd name="connsiteX2" fmla="*/ 0 w 426629"/>
              <a:gd name="connsiteY2" fmla="*/ 0 h 1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6629" h="116376">
                <a:moveTo>
                  <a:pt x="426629" y="116376"/>
                </a:moveTo>
                <a:cubicBezTo>
                  <a:pt x="360643" y="74858"/>
                  <a:pt x="329813" y="49128"/>
                  <a:pt x="258708" y="29732"/>
                </a:cubicBezTo>
                <a:cubicBezTo>
                  <a:pt x="187603" y="10336"/>
                  <a:pt x="160128" y="32234"/>
                  <a:pt x="0" y="0"/>
                </a:cubicBezTo>
              </a:path>
            </a:pathLst>
          </a:custGeom>
          <a:noFill/>
          <a:ln w="12700">
            <a:solidFill>
              <a:schemeClr val="bg2"/>
            </a:solidFill>
            <a:headEnd type="none" w="sm" len="med"/>
            <a:tailEnd type="arrow" w="sm" len="med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3000" b="0" i="1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4245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32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599"/>
          <a:stretch/>
        </p:blipFill>
        <p:spPr bwMode="auto">
          <a:xfrm>
            <a:off x="228600" y="685800"/>
            <a:ext cx="8458200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54572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32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840"/>
          <a:stretch/>
        </p:blipFill>
        <p:spPr bwMode="auto">
          <a:xfrm>
            <a:off x="228600" y="1447800"/>
            <a:ext cx="8458200" cy="145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86831"/>
          <a:stretch/>
        </p:blipFill>
        <p:spPr bwMode="auto">
          <a:xfrm>
            <a:off x="228600" y="685800"/>
            <a:ext cx="8458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513660" y="3326372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521" y="34290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19251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3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43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762000"/>
            <a:ext cx="8626619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521" y="34290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4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2925114"/>
            <a:ext cx="2981325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0301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4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4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43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762000"/>
            <a:ext cx="8626619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4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2925114"/>
            <a:ext cx="2981325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304527"/>
            <a:ext cx="3022878" cy="307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4114800"/>
            <a:ext cx="290512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739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4700" y="3721100"/>
            <a:ext cx="3248022" cy="278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12370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7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43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762000"/>
            <a:ext cx="8626619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521" y="3429000"/>
            <a:ext cx="2379479" cy="333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4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2925114"/>
            <a:ext cx="2981325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26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4114800"/>
            <a:ext cx="290512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4700" y="3721100"/>
            <a:ext cx="3248022" cy="278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0276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48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An assertion is a statement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about the current state of the data structure that is either true or false.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3600"/>
              <a:t>eg. </a:t>
            </a:r>
            <a:r>
              <a:rPr lang="en-CA" altLang="en-US" sz="3600"/>
              <a:t>the amount in your bank account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is not</a:t>
            </a:r>
            <a:r>
              <a:rPr lang="en-US" altLang="en-US" sz="3600"/>
              <a:t> </a:t>
            </a:r>
            <a:r>
              <a:rPr lang="en-CA" altLang="en-US" sz="3600"/>
              <a:t>negative.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8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8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8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8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48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482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48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48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8227" grpId="0" build="p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5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914400"/>
            <a:ext cx="8802077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5347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052" b="8772"/>
          <a:stretch/>
        </p:blipFill>
        <p:spPr bwMode="auto">
          <a:xfrm>
            <a:off x="4876800" y="2235200"/>
            <a:ext cx="338562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2912" y="3291827"/>
            <a:ext cx="2312088" cy="2956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513660" y="3326372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05914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5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5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Pointers</a:t>
            </a:r>
          </a:p>
        </p:txBody>
      </p:sp>
      <p:pic>
        <p:nvPicPr>
          <p:cNvPr id="18637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0"/>
            <a:ext cx="88392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63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8888" y="2209800"/>
            <a:ext cx="4086225" cy="392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" b="-1"/>
          <a:stretch/>
        </p:blipFill>
        <p:spPr bwMode="auto">
          <a:xfrm>
            <a:off x="6742260" y="2612533"/>
            <a:ext cx="2249340" cy="2934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2"/>
          <a:stretch/>
        </p:blipFill>
        <p:spPr bwMode="auto">
          <a:xfrm>
            <a:off x="166075" y="2758538"/>
            <a:ext cx="2157052" cy="2826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5235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6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6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6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6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8057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2494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12515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12516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16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125158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2515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125159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2516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12516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2516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2495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12514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2515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25156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514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2514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64 w 782"/>
                  <a:gd name="T3" fmla="*/ 0 h 808"/>
                  <a:gd name="T4" fmla="*/ 401 w 782"/>
                  <a:gd name="T5" fmla="*/ 0 h 808"/>
                  <a:gd name="T6" fmla="*/ 845 w 782"/>
                  <a:gd name="T7" fmla="*/ 1 h 808"/>
                  <a:gd name="T8" fmla="*/ 1371 w 782"/>
                  <a:gd name="T9" fmla="*/ 1 h 808"/>
                  <a:gd name="T10" fmla="*/ 1566 w 782"/>
                  <a:gd name="T11" fmla="*/ 1 h 808"/>
                  <a:gd name="T12" fmla="*/ 1656 w 782"/>
                  <a:gd name="T13" fmla="*/ 1 h 808"/>
                  <a:gd name="T14" fmla="*/ 1670 w 782"/>
                  <a:gd name="T15" fmla="*/ 1 h 808"/>
                  <a:gd name="T16" fmla="*/ 1612 w 782"/>
                  <a:gd name="T17" fmla="*/ 1 h 808"/>
                  <a:gd name="T18" fmla="*/ 1451 w 782"/>
                  <a:gd name="T19" fmla="*/ 1 h 808"/>
                  <a:gd name="T20" fmla="*/ 1241 w 782"/>
                  <a:gd name="T21" fmla="*/ 1 h 808"/>
                  <a:gd name="T22" fmla="*/ 1088 w 782"/>
                  <a:gd name="T23" fmla="*/ 1 h 808"/>
                  <a:gd name="T24" fmla="*/ 1018 w 782"/>
                  <a:gd name="T25" fmla="*/ 1 h 808"/>
                  <a:gd name="T26" fmla="*/ 974 w 782"/>
                  <a:gd name="T27" fmla="*/ 1 h 808"/>
                  <a:gd name="T28" fmla="*/ 987 w 782"/>
                  <a:gd name="T29" fmla="*/ 1 h 808"/>
                  <a:gd name="T30" fmla="*/ 999 w 782"/>
                  <a:gd name="T31" fmla="*/ 1 h 808"/>
                  <a:gd name="T32" fmla="*/ 1187 w 782"/>
                  <a:gd name="T33" fmla="*/ 1 h 808"/>
                  <a:gd name="T34" fmla="*/ 1485 w 782"/>
                  <a:gd name="T35" fmla="*/ 1 h 808"/>
                  <a:gd name="T36" fmla="*/ 1670 w 782"/>
                  <a:gd name="T37" fmla="*/ 1 h 808"/>
                  <a:gd name="T38" fmla="*/ 1868 w 782"/>
                  <a:gd name="T39" fmla="*/ 1 h 808"/>
                  <a:gd name="T40" fmla="*/ 1931 w 782"/>
                  <a:gd name="T41" fmla="*/ 1 h 808"/>
                  <a:gd name="T42" fmla="*/ 1868 w 782"/>
                  <a:gd name="T43" fmla="*/ 1 h 808"/>
                  <a:gd name="T44" fmla="*/ 1790 w 782"/>
                  <a:gd name="T45" fmla="*/ 1 h 808"/>
                  <a:gd name="T46" fmla="*/ 1656 w 782"/>
                  <a:gd name="T47" fmla="*/ 1 h 808"/>
                  <a:gd name="T48" fmla="*/ 1478 w 782"/>
                  <a:gd name="T49" fmla="*/ 1 h 808"/>
                  <a:gd name="T50" fmla="*/ 1283 w 782"/>
                  <a:gd name="T51" fmla="*/ 1 h 808"/>
                  <a:gd name="T52" fmla="*/ 974 w 782"/>
                  <a:gd name="T53" fmla="*/ 1 h 808"/>
                  <a:gd name="T54" fmla="*/ 876 w 782"/>
                  <a:gd name="T55" fmla="*/ 1 h 808"/>
                  <a:gd name="T56" fmla="*/ 823 w 782"/>
                  <a:gd name="T57" fmla="*/ 1 h 808"/>
                  <a:gd name="T58" fmla="*/ 823 w 782"/>
                  <a:gd name="T59" fmla="*/ 1 h 808"/>
                  <a:gd name="T60" fmla="*/ 823 w 782"/>
                  <a:gd name="T61" fmla="*/ 1 h 808"/>
                  <a:gd name="T62" fmla="*/ 957 w 782"/>
                  <a:gd name="T63" fmla="*/ 1 h 808"/>
                  <a:gd name="T64" fmla="*/ 1157 w 782"/>
                  <a:gd name="T65" fmla="*/ 1 h 808"/>
                  <a:gd name="T66" fmla="*/ 1332 w 782"/>
                  <a:gd name="T67" fmla="*/ 1 h 808"/>
                  <a:gd name="T68" fmla="*/ 1442 w 782"/>
                  <a:gd name="T69" fmla="*/ 1 h 808"/>
                  <a:gd name="T70" fmla="*/ 1498 w 782"/>
                  <a:gd name="T71" fmla="*/ 1 h 808"/>
                  <a:gd name="T72" fmla="*/ 1478 w 782"/>
                  <a:gd name="T73" fmla="*/ 1 h 808"/>
                  <a:gd name="T74" fmla="*/ 1396 w 782"/>
                  <a:gd name="T75" fmla="*/ 1 h 808"/>
                  <a:gd name="T76" fmla="*/ 1283 w 782"/>
                  <a:gd name="T77" fmla="*/ 1 h 808"/>
                  <a:gd name="T78" fmla="*/ 1157 w 782"/>
                  <a:gd name="T79" fmla="*/ 1 h 808"/>
                  <a:gd name="T80" fmla="*/ 883 w 782"/>
                  <a:gd name="T81" fmla="*/ 1 h 808"/>
                  <a:gd name="T82" fmla="*/ 478 w 782"/>
                  <a:gd name="T83" fmla="*/ 1 h 808"/>
                  <a:gd name="T84" fmla="*/ 172 w 782"/>
                  <a:gd name="T85" fmla="*/ 1 h 808"/>
                  <a:gd name="T86" fmla="*/ 4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33821 w 992"/>
                  <a:gd name="T1" fmla="*/ 1 h 770"/>
                  <a:gd name="T2" fmla="*/ 34459 w 992"/>
                  <a:gd name="T3" fmla="*/ 1 h 770"/>
                  <a:gd name="T4" fmla="*/ 36826 w 992"/>
                  <a:gd name="T5" fmla="*/ 1 h 770"/>
                  <a:gd name="T6" fmla="*/ 39761 w 992"/>
                  <a:gd name="T7" fmla="*/ 1 h 770"/>
                  <a:gd name="T8" fmla="*/ 41500 w 992"/>
                  <a:gd name="T9" fmla="*/ 1 h 770"/>
                  <a:gd name="T10" fmla="*/ 40738 w 992"/>
                  <a:gd name="T11" fmla="*/ 1 h 770"/>
                  <a:gd name="T12" fmla="*/ 39119 w 992"/>
                  <a:gd name="T13" fmla="*/ 1 h 770"/>
                  <a:gd name="T14" fmla="*/ 35871 w 992"/>
                  <a:gd name="T15" fmla="*/ 1 h 770"/>
                  <a:gd name="T16" fmla="*/ 31863 w 992"/>
                  <a:gd name="T17" fmla="*/ 1 h 770"/>
                  <a:gd name="T18" fmla="*/ 28524 w 992"/>
                  <a:gd name="T19" fmla="*/ 1 h 770"/>
                  <a:gd name="T20" fmla="*/ 24777 w 992"/>
                  <a:gd name="T21" fmla="*/ 1 h 770"/>
                  <a:gd name="T22" fmla="*/ 21207 w 992"/>
                  <a:gd name="T23" fmla="*/ 1 h 770"/>
                  <a:gd name="T24" fmla="*/ 18496 w 992"/>
                  <a:gd name="T25" fmla="*/ 1 h 770"/>
                  <a:gd name="T26" fmla="*/ 17509 w 992"/>
                  <a:gd name="T27" fmla="*/ 1 h 770"/>
                  <a:gd name="T28" fmla="*/ 16411 w 992"/>
                  <a:gd name="T29" fmla="*/ 1 h 770"/>
                  <a:gd name="T30" fmla="*/ 15116 w 992"/>
                  <a:gd name="T31" fmla="*/ 1 h 770"/>
                  <a:gd name="T32" fmla="*/ 14152 w 992"/>
                  <a:gd name="T33" fmla="*/ 1 h 770"/>
                  <a:gd name="T34" fmla="*/ 14152 w 992"/>
                  <a:gd name="T35" fmla="*/ 1 h 770"/>
                  <a:gd name="T36" fmla="*/ 13486 w 992"/>
                  <a:gd name="T37" fmla="*/ 1 h 770"/>
                  <a:gd name="T38" fmla="*/ 11634 w 992"/>
                  <a:gd name="T39" fmla="*/ 1 h 770"/>
                  <a:gd name="T40" fmla="*/ 9350 w 992"/>
                  <a:gd name="T41" fmla="*/ 1 h 770"/>
                  <a:gd name="T42" fmla="*/ 7226 w 992"/>
                  <a:gd name="T43" fmla="*/ 1 h 770"/>
                  <a:gd name="T44" fmla="*/ 4794 w 992"/>
                  <a:gd name="T45" fmla="*/ 1 h 770"/>
                  <a:gd name="T46" fmla="*/ 110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652 w 992"/>
                  <a:gd name="T53" fmla="*/ 1 h 770"/>
                  <a:gd name="T54" fmla="*/ 3423 w 992"/>
                  <a:gd name="T55" fmla="*/ 1 h 770"/>
                  <a:gd name="T56" fmla="*/ 4955 w 992"/>
                  <a:gd name="T57" fmla="*/ 1 h 770"/>
                  <a:gd name="T58" fmla="*/ 7903 w 992"/>
                  <a:gd name="T59" fmla="*/ 1 h 770"/>
                  <a:gd name="T60" fmla="*/ 10762 w 992"/>
                  <a:gd name="T61" fmla="*/ 1 h 770"/>
                  <a:gd name="T62" fmla="*/ 13486 w 992"/>
                  <a:gd name="T63" fmla="*/ 1 h 770"/>
                  <a:gd name="T64" fmla="*/ 17369 w 992"/>
                  <a:gd name="T65" fmla="*/ 0 h 770"/>
                  <a:gd name="T66" fmla="*/ 17509 w 992"/>
                  <a:gd name="T67" fmla="*/ 1 h 770"/>
                  <a:gd name="T68" fmla="*/ 16629 w 992"/>
                  <a:gd name="T69" fmla="*/ 1 h 770"/>
                  <a:gd name="T70" fmla="*/ 16411 w 992"/>
                  <a:gd name="T71" fmla="*/ 1 h 770"/>
                  <a:gd name="T72" fmla="*/ 17509 w 992"/>
                  <a:gd name="T73" fmla="*/ 1 h 770"/>
                  <a:gd name="T74" fmla="*/ 19341 w 992"/>
                  <a:gd name="T75" fmla="*/ 1 h 770"/>
                  <a:gd name="T76" fmla="*/ 20896 w 992"/>
                  <a:gd name="T77" fmla="*/ 1 h 770"/>
                  <a:gd name="T78" fmla="*/ 23354 w 992"/>
                  <a:gd name="T79" fmla="*/ 1 h 770"/>
                  <a:gd name="T80" fmla="*/ 25734 w 992"/>
                  <a:gd name="T81" fmla="*/ 1 h 770"/>
                  <a:gd name="T82" fmla="*/ 28167 w 992"/>
                  <a:gd name="T83" fmla="*/ 1 h 770"/>
                  <a:gd name="T84" fmla="*/ 31369 w 992"/>
                  <a:gd name="T85" fmla="*/ 1 h 770"/>
                  <a:gd name="T86" fmla="*/ 33482 w 992"/>
                  <a:gd name="T87" fmla="*/ 1 h 770"/>
                  <a:gd name="T88" fmla="*/ 33821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24951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52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5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5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12514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14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495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12514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 dirty="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CA" altLang="en-US" sz="2400" i="0" baseline="-8000" dirty="0">
                <a:solidFill>
                  <a:schemeClr val="bg2"/>
                </a:solidFill>
              </a:endParaRPr>
            </a:p>
          </p:txBody>
        </p:sp>
        <p:sp>
          <p:nvSpPr>
            <p:cNvPr id="12514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5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12512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513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2514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514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513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125132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513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2513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64 w 782"/>
                  <a:gd name="T3" fmla="*/ 0 h 808"/>
                  <a:gd name="T4" fmla="*/ 401 w 782"/>
                  <a:gd name="T5" fmla="*/ 0 h 808"/>
                  <a:gd name="T6" fmla="*/ 845 w 782"/>
                  <a:gd name="T7" fmla="*/ 1 h 808"/>
                  <a:gd name="T8" fmla="*/ 1371 w 782"/>
                  <a:gd name="T9" fmla="*/ 1 h 808"/>
                  <a:gd name="T10" fmla="*/ 1566 w 782"/>
                  <a:gd name="T11" fmla="*/ 1 h 808"/>
                  <a:gd name="T12" fmla="*/ 1656 w 782"/>
                  <a:gd name="T13" fmla="*/ 1 h 808"/>
                  <a:gd name="T14" fmla="*/ 1670 w 782"/>
                  <a:gd name="T15" fmla="*/ 1 h 808"/>
                  <a:gd name="T16" fmla="*/ 1612 w 782"/>
                  <a:gd name="T17" fmla="*/ 1 h 808"/>
                  <a:gd name="T18" fmla="*/ 1451 w 782"/>
                  <a:gd name="T19" fmla="*/ 1 h 808"/>
                  <a:gd name="T20" fmla="*/ 1241 w 782"/>
                  <a:gd name="T21" fmla="*/ 1 h 808"/>
                  <a:gd name="T22" fmla="*/ 1088 w 782"/>
                  <a:gd name="T23" fmla="*/ 1 h 808"/>
                  <a:gd name="T24" fmla="*/ 1018 w 782"/>
                  <a:gd name="T25" fmla="*/ 1 h 808"/>
                  <a:gd name="T26" fmla="*/ 974 w 782"/>
                  <a:gd name="T27" fmla="*/ 1 h 808"/>
                  <a:gd name="T28" fmla="*/ 987 w 782"/>
                  <a:gd name="T29" fmla="*/ 1 h 808"/>
                  <a:gd name="T30" fmla="*/ 999 w 782"/>
                  <a:gd name="T31" fmla="*/ 1 h 808"/>
                  <a:gd name="T32" fmla="*/ 1187 w 782"/>
                  <a:gd name="T33" fmla="*/ 1 h 808"/>
                  <a:gd name="T34" fmla="*/ 1485 w 782"/>
                  <a:gd name="T35" fmla="*/ 1 h 808"/>
                  <a:gd name="T36" fmla="*/ 1670 w 782"/>
                  <a:gd name="T37" fmla="*/ 1 h 808"/>
                  <a:gd name="T38" fmla="*/ 1868 w 782"/>
                  <a:gd name="T39" fmla="*/ 1 h 808"/>
                  <a:gd name="T40" fmla="*/ 1931 w 782"/>
                  <a:gd name="T41" fmla="*/ 1 h 808"/>
                  <a:gd name="T42" fmla="*/ 1868 w 782"/>
                  <a:gd name="T43" fmla="*/ 1 h 808"/>
                  <a:gd name="T44" fmla="*/ 1790 w 782"/>
                  <a:gd name="T45" fmla="*/ 1 h 808"/>
                  <a:gd name="T46" fmla="*/ 1656 w 782"/>
                  <a:gd name="T47" fmla="*/ 1 h 808"/>
                  <a:gd name="T48" fmla="*/ 1478 w 782"/>
                  <a:gd name="T49" fmla="*/ 1 h 808"/>
                  <a:gd name="T50" fmla="*/ 1283 w 782"/>
                  <a:gd name="T51" fmla="*/ 1 h 808"/>
                  <a:gd name="T52" fmla="*/ 974 w 782"/>
                  <a:gd name="T53" fmla="*/ 1 h 808"/>
                  <a:gd name="T54" fmla="*/ 876 w 782"/>
                  <a:gd name="T55" fmla="*/ 1 h 808"/>
                  <a:gd name="T56" fmla="*/ 823 w 782"/>
                  <a:gd name="T57" fmla="*/ 1 h 808"/>
                  <a:gd name="T58" fmla="*/ 823 w 782"/>
                  <a:gd name="T59" fmla="*/ 1 h 808"/>
                  <a:gd name="T60" fmla="*/ 823 w 782"/>
                  <a:gd name="T61" fmla="*/ 1 h 808"/>
                  <a:gd name="T62" fmla="*/ 957 w 782"/>
                  <a:gd name="T63" fmla="*/ 1 h 808"/>
                  <a:gd name="T64" fmla="*/ 1157 w 782"/>
                  <a:gd name="T65" fmla="*/ 1 h 808"/>
                  <a:gd name="T66" fmla="*/ 1332 w 782"/>
                  <a:gd name="T67" fmla="*/ 1 h 808"/>
                  <a:gd name="T68" fmla="*/ 1442 w 782"/>
                  <a:gd name="T69" fmla="*/ 1 h 808"/>
                  <a:gd name="T70" fmla="*/ 1498 w 782"/>
                  <a:gd name="T71" fmla="*/ 1 h 808"/>
                  <a:gd name="T72" fmla="*/ 1478 w 782"/>
                  <a:gd name="T73" fmla="*/ 1 h 808"/>
                  <a:gd name="T74" fmla="*/ 1396 w 782"/>
                  <a:gd name="T75" fmla="*/ 1 h 808"/>
                  <a:gd name="T76" fmla="*/ 1283 w 782"/>
                  <a:gd name="T77" fmla="*/ 1 h 808"/>
                  <a:gd name="T78" fmla="*/ 1157 w 782"/>
                  <a:gd name="T79" fmla="*/ 1 h 808"/>
                  <a:gd name="T80" fmla="*/ 883 w 782"/>
                  <a:gd name="T81" fmla="*/ 1 h 808"/>
                  <a:gd name="T82" fmla="*/ 478 w 782"/>
                  <a:gd name="T83" fmla="*/ 1 h 808"/>
                  <a:gd name="T84" fmla="*/ 172 w 782"/>
                  <a:gd name="T85" fmla="*/ 1 h 808"/>
                  <a:gd name="T86" fmla="*/ 4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33821 w 992"/>
                  <a:gd name="T1" fmla="*/ 1 h 770"/>
                  <a:gd name="T2" fmla="*/ 34459 w 992"/>
                  <a:gd name="T3" fmla="*/ 1 h 770"/>
                  <a:gd name="T4" fmla="*/ 36826 w 992"/>
                  <a:gd name="T5" fmla="*/ 1 h 770"/>
                  <a:gd name="T6" fmla="*/ 39761 w 992"/>
                  <a:gd name="T7" fmla="*/ 1 h 770"/>
                  <a:gd name="T8" fmla="*/ 41500 w 992"/>
                  <a:gd name="T9" fmla="*/ 1 h 770"/>
                  <a:gd name="T10" fmla="*/ 40738 w 992"/>
                  <a:gd name="T11" fmla="*/ 1 h 770"/>
                  <a:gd name="T12" fmla="*/ 39119 w 992"/>
                  <a:gd name="T13" fmla="*/ 1 h 770"/>
                  <a:gd name="T14" fmla="*/ 35871 w 992"/>
                  <a:gd name="T15" fmla="*/ 1 h 770"/>
                  <a:gd name="T16" fmla="*/ 31863 w 992"/>
                  <a:gd name="T17" fmla="*/ 1 h 770"/>
                  <a:gd name="T18" fmla="*/ 28524 w 992"/>
                  <a:gd name="T19" fmla="*/ 1 h 770"/>
                  <a:gd name="T20" fmla="*/ 24777 w 992"/>
                  <a:gd name="T21" fmla="*/ 1 h 770"/>
                  <a:gd name="T22" fmla="*/ 21207 w 992"/>
                  <a:gd name="T23" fmla="*/ 1 h 770"/>
                  <a:gd name="T24" fmla="*/ 18496 w 992"/>
                  <a:gd name="T25" fmla="*/ 1 h 770"/>
                  <a:gd name="T26" fmla="*/ 17509 w 992"/>
                  <a:gd name="T27" fmla="*/ 1 h 770"/>
                  <a:gd name="T28" fmla="*/ 16411 w 992"/>
                  <a:gd name="T29" fmla="*/ 1 h 770"/>
                  <a:gd name="T30" fmla="*/ 15116 w 992"/>
                  <a:gd name="T31" fmla="*/ 1 h 770"/>
                  <a:gd name="T32" fmla="*/ 14152 w 992"/>
                  <a:gd name="T33" fmla="*/ 1 h 770"/>
                  <a:gd name="T34" fmla="*/ 14152 w 992"/>
                  <a:gd name="T35" fmla="*/ 1 h 770"/>
                  <a:gd name="T36" fmla="*/ 13486 w 992"/>
                  <a:gd name="T37" fmla="*/ 1 h 770"/>
                  <a:gd name="T38" fmla="*/ 11634 w 992"/>
                  <a:gd name="T39" fmla="*/ 1 h 770"/>
                  <a:gd name="T40" fmla="*/ 9350 w 992"/>
                  <a:gd name="T41" fmla="*/ 1 h 770"/>
                  <a:gd name="T42" fmla="*/ 7226 w 992"/>
                  <a:gd name="T43" fmla="*/ 1 h 770"/>
                  <a:gd name="T44" fmla="*/ 4794 w 992"/>
                  <a:gd name="T45" fmla="*/ 1 h 770"/>
                  <a:gd name="T46" fmla="*/ 1109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1652 w 992"/>
                  <a:gd name="T53" fmla="*/ 1 h 770"/>
                  <a:gd name="T54" fmla="*/ 3423 w 992"/>
                  <a:gd name="T55" fmla="*/ 1 h 770"/>
                  <a:gd name="T56" fmla="*/ 4955 w 992"/>
                  <a:gd name="T57" fmla="*/ 1 h 770"/>
                  <a:gd name="T58" fmla="*/ 7903 w 992"/>
                  <a:gd name="T59" fmla="*/ 1 h 770"/>
                  <a:gd name="T60" fmla="*/ 10762 w 992"/>
                  <a:gd name="T61" fmla="*/ 1 h 770"/>
                  <a:gd name="T62" fmla="*/ 13486 w 992"/>
                  <a:gd name="T63" fmla="*/ 1 h 770"/>
                  <a:gd name="T64" fmla="*/ 17369 w 992"/>
                  <a:gd name="T65" fmla="*/ 0 h 770"/>
                  <a:gd name="T66" fmla="*/ 17509 w 992"/>
                  <a:gd name="T67" fmla="*/ 1 h 770"/>
                  <a:gd name="T68" fmla="*/ 16629 w 992"/>
                  <a:gd name="T69" fmla="*/ 1 h 770"/>
                  <a:gd name="T70" fmla="*/ 16411 w 992"/>
                  <a:gd name="T71" fmla="*/ 1 h 770"/>
                  <a:gd name="T72" fmla="*/ 17509 w 992"/>
                  <a:gd name="T73" fmla="*/ 1 h 770"/>
                  <a:gd name="T74" fmla="*/ 19341 w 992"/>
                  <a:gd name="T75" fmla="*/ 1 h 770"/>
                  <a:gd name="T76" fmla="*/ 20896 w 992"/>
                  <a:gd name="T77" fmla="*/ 1 h 770"/>
                  <a:gd name="T78" fmla="*/ 23354 w 992"/>
                  <a:gd name="T79" fmla="*/ 1 h 770"/>
                  <a:gd name="T80" fmla="*/ 25734 w 992"/>
                  <a:gd name="T81" fmla="*/ 1 h 770"/>
                  <a:gd name="T82" fmla="*/ 28167 w 992"/>
                  <a:gd name="T83" fmla="*/ 1 h 770"/>
                  <a:gd name="T84" fmla="*/ 31369 w 992"/>
                  <a:gd name="T85" fmla="*/ 1 h 770"/>
                  <a:gd name="T86" fmla="*/ 33482 w 992"/>
                  <a:gd name="T87" fmla="*/ 1 h 770"/>
                  <a:gd name="T88" fmla="*/ 33821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12501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2501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12512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2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2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12511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1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1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25013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501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12510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10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10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12509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9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9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12508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9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9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12508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8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8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12507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7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7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1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12506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6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6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12505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5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5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12504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5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5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5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12504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4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4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12503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3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4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3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02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12502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12502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2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3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02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12499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2499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2500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0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500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2500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64 w 782"/>
                      <a:gd name="T3" fmla="*/ 0 h 808"/>
                      <a:gd name="T4" fmla="*/ 401 w 782"/>
                      <a:gd name="T5" fmla="*/ 0 h 808"/>
                      <a:gd name="T6" fmla="*/ 845 w 782"/>
                      <a:gd name="T7" fmla="*/ 1 h 808"/>
                      <a:gd name="T8" fmla="*/ 1371 w 782"/>
                      <a:gd name="T9" fmla="*/ 1 h 808"/>
                      <a:gd name="T10" fmla="*/ 1566 w 782"/>
                      <a:gd name="T11" fmla="*/ 1 h 808"/>
                      <a:gd name="T12" fmla="*/ 1656 w 782"/>
                      <a:gd name="T13" fmla="*/ 1 h 808"/>
                      <a:gd name="T14" fmla="*/ 1670 w 782"/>
                      <a:gd name="T15" fmla="*/ 1 h 808"/>
                      <a:gd name="T16" fmla="*/ 1612 w 782"/>
                      <a:gd name="T17" fmla="*/ 1 h 808"/>
                      <a:gd name="T18" fmla="*/ 1451 w 782"/>
                      <a:gd name="T19" fmla="*/ 1 h 808"/>
                      <a:gd name="T20" fmla="*/ 1241 w 782"/>
                      <a:gd name="T21" fmla="*/ 1 h 808"/>
                      <a:gd name="T22" fmla="*/ 1088 w 782"/>
                      <a:gd name="T23" fmla="*/ 1 h 808"/>
                      <a:gd name="T24" fmla="*/ 1018 w 782"/>
                      <a:gd name="T25" fmla="*/ 1 h 808"/>
                      <a:gd name="T26" fmla="*/ 974 w 782"/>
                      <a:gd name="T27" fmla="*/ 1 h 808"/>
                      <a:gd name="T28" fmla="*/ 987 w 782"/>
                      <a:gd name="T29" fmla="*/ 1 h 808"/>
                      <a:gd name="T30" fmla="*/ 999 w 782"/>
                      <a:gd name="T31" fmla="*/ 1 h 808"/>
                      <a:gd name="T32" fmla="*/ 1187 w 782"/>
                      <a:gd name="T33" fmla="*/ 1 h 808"/>
                      <a:gd name="T34" fmla="*/ 1485 w 782"/>
                      <a:gd name="T35" fmla="*/ 1 h 808"/>
                      <a:gd name="T36" fmla="*/ 1670 w 782"/>
                      <a:gd name="T37" fmla="*/ 1 h 808"/>
                      <a:gd name="T38" fmla="*/ 1868 w 782"/>
                      <a:gd name="T39" fmla="*/ 1 h 808"/>
                      <a:gd name="T40" fmla="*/ 1931 w 782"/>
                      <a:gd name="T41" fmla="*/ 1 h 808"/>
                      <a:gd name="T42" fmla="*/ 1868 w 782"/>
                      <a:gd name="T43" fmla="*/ 1 h 808"/>
                      <a:gd name="T44" fmla="*/ 1790 w 782"/>
                      <a:gd name="T45" fmla="*/ 1 h 808"/>
                      <a:gd name="T46" fmla="*/ 1656 w 782"/>
                      <a:gd name="T47" fmla="*/ 1 h 808"/>
                      <a:gd name="T48" fmla="*/ 1478 w 782"/>
                      <a:gd name="T49" fmla="*/ 1 h 808"/>
                      <a:gd name="T50" fmla="*/ 1283 w 782"/>
                      <a:gd name="T51" fmla="*/ 1 h 808"/>
                      <a:gd name="T52" fmla="*/ 974 w 782"/>
                      <a:gd name="T53" fmla="*/ 1 h 808"/>
                      <a:gd name="T54" fmla="*/ 876 w 782"/>
                      <a:gd name="T55" fmla="*/ 1 h 808"/>
                      <a:gd name="T56" fmla="*/ 823 w 782"/>
                      <a:gd name="T57" fmla="*/ 1 h 808"/>
                      <a:gd name="T58" fmla="*/ 823 w 782"/>
                      <a:gd name="T59" fmla="*/ 1 h 808"/>
                      <a:gd name="T60" fmla="*/ 823 w 782"/>
                      <a:gd name="T61" fmla="*/ 1 h 808"/>
                      <a:gd name="T62" fmla="*/ 957 w 782"/>
                      <a:gd name="T63" fmla="*/ 1 h 808"/>
                      <a:gd name="T64" fmla="*/ 1157 w 782"/>
                      <a:gd name="T65" fmla="*/ 1 h 808"/>
                      <a:gd name="T66" fmla="*/ 1332 w 782"/>
                      <a:gd name="T67" fmla="*/ 1 h 808"/>
                      <a:gd name="T68" fmla="*/ 1442 w 782"/>
                      <a:gd name="T69" fmla="*/ 1 h 808"/>
                      <a:gd name="T70" fmla="*/ 1498 w 782"/>
                      <a:gd name="T71" fmla="*/ 1 h 808"/>
                      <a:gd name="T72" fmla="*/ 1478 w 782"/>
                      <a:gd name="T73" fmla="*/ 1 h 808"/>
                      <a:gd name="T74" fmla="*/ 1396 w 782"/>
                      <a:gd name="T75" fmla="*/ 1 h 808"/>
                      <a:gd name="T76" fmla="*/ 1283 w 782"/>
                      <a:gd name="T77" fmla="*/ 1 h 808"/>
                      <a:gd name="T78" fmla="*/ 1157 w 782"/>
                      <a:gd name="T79" fmla="*/ 1 h 808"/>
                      <a:gd name="T80" fmla="*/ 883 w 782"/>
                      <a:gd name="T81" fmla="*/ 1 h 808"/>
                      <a:gd name="T82" fmla="*/ 478 w 782"/>
                      <a:gd name="T83" fmla="*/ 1 h 808"/>
                      <a:gd name="T84" fmla="*/ 172 w 782"/>
                      <a:gd name="T85" fmla="*/ 1 h 808"/>
                      <a:gd name="T86" fmla="*/ 48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33821 w 992"/>
                      <a:gd name="T1" fmla="*/ 1 h 770"/>
                      <a:gd name="T2" fmla="*/ 34459 w 992"/>
                      <a:gd name="T3" fmla="*/ 1 h 770"/>
                      <a:gd name="T4" fmla="*/ 36826 w 992"/>
                      <a:gd name="T5" fmla="*/ 1 h 770"/>
                      <a:gd name="T6" fmla="*/ 39761 w 992"/>
                      <a:gd name="T7" fmla="*/ 1 h 770"/>
                      <a:gd name="T8" fmla="*/ 41500 w 992"/>
                      <a:gd name="T9" fmla="*/ 1 h 770"/>
                      <a:gd name="T10" fmla="*/ 40738 w 992"/>
                      <a:gd name="T11" fmla="*/ 1 h 770"/>
                      <a:gd name="T12" fmla="*/ 39119 w 992"/>
                      <a:gd name="T13" fmla="*/ 1 h 770"/>
                      <a:gd name="T14" fmla="*/ 35871 w 992"/>
                      <a:gd name="T15" fmla="*/ 1 h 770"/>
                      <a:gd name="T16" fmla="*/ 31863 w 992"/>
                      <a:gd name="T17" fmla="*/ 1 h 770"/>
                      <a:gd name="T18" fmla="*/ 28524 w 992"/>
                      <a:gd name="T19" fmla="*/ 1 h 770"/>
                      <a:gd name="T20" fmla="*/ 24777 w 992"/>
                      <a:gd name="T21" fmla="*/ 1 h 770"/>
                      <a:gd name="T22" fmla="*/ 21207 w 992"/>
                      <a:gd name="T23" fmla="*/ 1 h 770"/>
                      <a:gd name="T24" fmla="*/ 18496 w 992"/>
                      <a:gd name="T25" fmla="*/ 1 h 770"/>
                      <a:gd name="T26" fmla="*/ 17509 w 992"/>
                      <a:gd name="T27" fmla="*/ 1 h 770"/>
                      <a:gd name="T28" fmla="*/ 16411 w 992"/>
                      <a:gd name="T29" fmla="*/ 1 h 770"/>
                      <a:gd name="T30" fmla="*/ 15116 w 992"/>
                      <a:gd name="T31" fmla="*/ 1 h 770"/>
                      <a:gd name="T32" fmla="*/ 14152 w 992"/>
                      <a:gd name="T33" fmla="*/ 1 h 770"/>
                      <a:gd name="T34" fmla="*/ 14152 w 992"/>
                      <a:gd name="T35" fmla="*/ 1 h 770"/>
                      <a:gd name="T36" fmla="*/ 13486 w 992"/>
                      <a:gd name="T37" fmla="*/ 1 h 770"/>
                      <a:gd name="T38" fmla="*/ 11634 w 992"/>
                      <a:gd name="T39" fmla="*/ 1 h 770"/>
                      <a:gd name="T40" fmla="*/ 9350 w 992"/>
                      <a:gd name="T41" fmla="*/ 1 h 770"/>
                      <a:gd name="T42" fmla="*/ 7226 w 992"/>
                      <a:gd name="T43" fmla="*/ 1 h 770"/>
                      <a:gd name="T44" fmla="*/ 4794 w 992"/>
                      <a:gd name="T45" fmla="*/ 1 h 770"/>
                      <a:gd name="T46" fmla="*/ 1109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1652 w 992"/>
                      <a:gd name="T53" fmla="*/ 1 h 770"/>
                      <a:gd name="T54" fmla="*/ 3423 w 992"/>
                      <a:gd name="T55" fmla="*/ 1 h 770"/>
                      <a:gd name="T56" fmla="*/ 4955 w 992"/>
                      <a:gd name="T57" fmla="*/ 1 h 770"/>
                      <a:gd name="T58" fmla="*/ 7903 w 992"/>
                      <a:gd name="T59" fmla="*/ 1 h 770"/>
                      <a:gd name="T60" fmla="*/ 10762 w 992"/>
                      <a:gd name="T61" fmla="*/ 1 h 770"/>
                      <a:gd name="T62" fmla="*/ 13486 w 992"/>
                      <a:gd name="T63" fmla="*/ 1 h 770"/>
                      <a:gd name="T64" fmla="*/ 17369 w 992"/>
                      <a:gd name="T65" fmla="*/ 0 h 770"/>
                      <a:gd name="T66" fmla="*/ 17509 w 992"/>
                      <a:gd name="T67" fmla="*/ 1 h 770"/>
                      <a:gd name="T68" fmla="*/ 16629 w 992"/>
                      <a:gd name="T69" fmla="*/ 1 h 770"/>
                      <a:gd name="T70" fmla="*/ 16411 w 992"/>
                      <a:gd name="T71" fmla="*/ 1 h 770"/>
                      <a:gd name="T72" fmla="*/ 17509 w 992"/>
                      <a:gd name="T73" fmla="*/ 1 h 770"/>
                      <a:gd name="T74" fmla="*/ 19341 w 992"/>
                      <a:gd name="T75" fmla="*/ 1 h 770"/>
                      <a:gd name="T76" fmla="*/ 20896 w 992"/>
                      <a:gd name="T77" fmla="*/ 1 h 770"/>
                      <a:gd name="T78" fmla="*/ 23354 w 992"/>
                      <a:gd name="T79" fmla="*/ 1 h 770"/>
                      <a:gd name="T80" fmla="*/ 25734 w 992"/>
                      <a:gd name="T81" fmla="*/ 1 h 770"/>
                      <a:gd name="T82" fmla="*/ 28167 w 992"/>
                      <a:gd name="T83" fmla="*/ 1 h 770"/>
                      <a:gd name="T84" fmla="*/ 31369 w 992"/>
                      <a:gd name="T85" fmla="*/ 1 h 770"/>
                      <a:gd name="T86" fmla="*/ 33482 w 992"/>
                      <a:gd name="T87" fmla="*/ 1 h 770"/>
                      <a:gd name="T88" fmla="*/ 33821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2500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2499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2499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499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499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499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9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5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12497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12497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498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12498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8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9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498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 dirty="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 dirty="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8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8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8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8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2497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12497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497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2497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497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2496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12497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12497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6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12496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12496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6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496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12496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12496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2496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496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  <p:extLst>
      <p:ext uri="{BB962C8B-B14F-4D97-AF65-F5344CB8AC3E}">
        <p14:creationId xmlns:p14="http://schemas.microsoft.com/office/powerpoint/2010/main" val="547027347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 </a:t>
            </a:r>
            <a:endParaRPr lang="en-CA" altLang="en-US"/>
          </a:p>
        </p:txBody>
      </p:sp>
      <p:sp>
        <p:nvSpPr>
          <p:cNvPr id="3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/>
              <a:t>Contracts, Assertions, and Invariants</a:t>
            </a:r>
            <a:br>
              <a:rPr lang="en-CA" altLang="en-US" i="0" kern="0"/>
            </a:br>
            <a:endParaRPr lang="en-US" altLang="en-US" i="0" kern="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502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It is made at some particular point during the execution of an algorithm. 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It should be true independent of</a:t>
            </a:r>
            <a:br>
              <a:rPr lang="en-CA" altLang="en-US" sz="3600"/>
            </a:br>
            <a:r>
              <a:rPr lang="en-CA" altLang="en-US" sz="3600"/>
              <a:t>the path followed through the code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and independent of the input.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If it is false, then something has gone wrong in the logic of the algorithm.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0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0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50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0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0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02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0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02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523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 sz="3600"/>
              <a:t>An assertion is not a task for the algorithm to perform. </a:t>
            </a:r>
            <a:endParaRPr lang="en-US" altLang="en-US" sz="3600"/>
          </a:p>
          <a:p>
            <a:pPr algn="ctr" eaLnBrk="1" hangingPunct="1">
              <a:buFontTx/>
              <a:buNone/>
            </a:pPr>
            <a:r>
              <a:rPr lang="en-US" altLang="en-US" sz="3600"/>
              <a:t>I</a:t>
            </a:r>
            <a:r>
              <a:rPr lang="en-CA" altLang="en-US" sz="3600"/>
              <a:t>t is only a comment that is added for the benefit of the reader.</a:t>
            </a:r>
          </a:p>
          <a:p>
            <a:pPr algn="ctr" eaLnBrk="1" hangingPunct="1">
              <a:buFontTx/>
              <a:buNone/>
            </a:pPr>
            <a:endParaRPr lang="en-CA" altLang="en-US" sz="3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52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600200"/>
            <a:ext cx="8610600" cy="4114800"/>
          </a:xfrm>
        </p:spPr>
        <p:txBody>
          <a:bodyPr/>
          <a:lstStyle/>
          <a:p>
            <a:pPr eaLnBrk="1" hangingPunct="1"/>
            <a:r>
              <a:rPr lang="en-CA" altLang="en-US" sz="3600"/>
              <a:t>The </a:t>
            </a:r>
            <a:r>
              <a:rPr lang="en-CA" altLang="en-US" sz="3600">
                <a:solidFill>
                  <a:srgbClr val="FF0000"/>
                </a:solidFill>
              </a:rPr>
              <a:t>current state of the computation</a:t>
            </a:r>
          </a:p>
          <a:p>
            <a:pPr lvl="1" eaLnBrk="1" hangingPunct="1"/>
            <a:r>
              <a:rPr lang="en-US" altLang="en-US"/>
              <a:t>Everything that is true at a particular instant in time.</a:t>
            </a:r>
          </a:p>
          <a:p>
            <a:pPr lvl="1" eaLnBrk="1" hangingPunct="1"/>
            <a:r>
              <a:rPr lang="en-US" altLang="en-US"/>
              <a:t>Imagine flying in from Mars,</a:t>
            </a:r>
            <a:br>
              <a:rPr lang="en-US" altLang="en-US"/>
            </a:br>
            <a:r>
              <a:rPr lang="en-US" altLang="en-US"/>
              <a:t>what do you need to know about the present </a:t>
            </a:r>
            <a:br>
              <a:rPr lang="en-US" altLang="en-US"/>
            </a:br>
            <a:r>
              <a:rPr lang="en-US" altLang="en-US"/>
              <a:t>to be able to continue.</a:t>
            </a:r>
          </a:p>
          <a:p>
            <a:pPr lvl="1" eaLnBrk="1" hangingPunct="1"/>
            <a:r>
              <a:rPr lang="en-US" altLang="en-US"/>
              <a:t>It does not say anything about the past,</a:t>
            </a:r>
            <a:br>
              <a:rPr lang="en-US" altLang="en-US"/>
            </a:br>
            <a:r>
              <a:rPr lang="en-US" altLang="en-US"/>
              <a:t>i.e. how the computation got here.</a:t>
            </a:r>
          </a:p>
          <a:p>
            <a:pPr lvl="1" eaLnBrk="1" hangingPunct="1"/>
            <a:r>
              <a:rPr lang="en-US" altLang="en-US"/>
              <a:t>Eg </a:t>
            </a:r>
            <a:r>
              <a:rPr lang="en-US" altLang="en-US" i="1">
                <a:solidFill>
                  <a:schemeClr val="accent1"/>
                </a:solidFill>
              </a:rPr>
              <a:t>&lt;x=8, y=3, current line of code = line 84&gt;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2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Definition of Assertions</a:t>
            </a:r>
            <a:endParaRPr lang="en-CA" altLang="en-US" sz="4800"/>
          </a:p>
        </p:txBody>
      </p:sp>
      <p:sp>
        <p:nvSpPr>
          <p:cNvPr id="952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600200"/>
            <a:ext cx="9220200" cy="4114800"/>
          </a:xfrm>
        </p:spPr>
        <p:txBody>
          <a:bodyPr/>
          <a:lstStyle/>
          <a:p>
            <a:pPr eaLnBrk="1" hangingPunct="1">
              <a:defRPr/>
            </a:pPr>
            <a:r>
              <a:rPr lang="en-CA" sz="3600" dirty="0"/>
              <a:t>The current state of the computation</a:t>
            </a:r>
          </a:p>
          <a:p>
            <a:pPr eaLnBrk="1" hangingPunct="1">
              <a:defRPr/>
            </a:pPr>
            <a:r>
              <a:rPr lang="en-CA" sz="3600" dirty="0"/>
              <a:t>An </a:t>
            </a:r>
            <a:r>
              <a:rPr lang="en-CA" sz="3600" dirty="0">
                <a:solidFill>
                  <a:srgbClr val="FF0000"/>
                </a:solidFill>
              </a:rPr>
              <a:t>assertion</a:t>
            </a:r>
            <a:r>
              <a:rPr lang="en-CA" sz="3600" dirty="0"/>
              <a:t>, </a:t>
            </a:r>
            <a:r>
              <a:rPr lang="en-CA" sz="3600" i="1" dirty="0">
                <a:solidFill>
                  <a:schemeClr val="accent1"/>
                </a:solidFill>
              </a:rPr>
              <a:t>A</a:t>
            </a:r>
          </a:p>
          <a:p>
            <a:pPr lvl="1" eaLnBrk="1" hangingPunct="1">
              <a:defRPr/>
            </a:pPr>
            <a:r>
              <a:rPr lang="en-CA" dirty="0"/>
              <a:t>is a function </a:t>
            </a:r>
          </a:p>
          <a:p>
            <a:pPr lvl="2" eaLnBrk="1" hangingPunct="1">
              <a:defRPr/>
            </a:pPr>
            <a:r>
              <a:rPr lang="en-CA" dirty="0"/>
              <a:t>that takes as input the current state</a:t>
            </a:r>
          </a:p>
          <a:p>
            <a:pPr lvl="2" eaLnBrk="1" hangingPunct="1">
              <a:defRPr/>
            </a:pPr>
            <a:r>
              <a:rPr lang="en-CA" dirty="0"/>
              <a:t>and that outputs</a:t>
            </a:r>
          </a:p>
          <a:p>
            <a:pPr lvl="1" eaLnBrk="1" hangingPunct="1">
              <a:defRPr/>
            </a:pPr>
            <a:r>
              <a:rPr lang="en-CA" dirty="0" err="1"/>
              <a:t>Eg</a:t>
            </a:r>
            <a:r>
              <a:rPr lang="en-CA" dirty="0"/>
              <a:t> </a:t>
            </a:r>
            <a:r>
              <a:rPr lang="en-CA" i="1" dirty="0">
                <a:solidFill>
                  <a:schemeClr val="accent1"/>
                </a:solidFill>
              </a:rPr>
              <a:t>A = “x is odd”</a:t>
            </a:r>
          </a:p>
          <a:p>
            <a:pPr lvl="2" eaLnBrk="1" hangingPunct="1">
              <a:defRPr/>
            </a:pPr>
            <a:r>
              <a:rPr lang="en-CA" i="1" dirty="0">
                <a:solidFill>
                  <a:schemeClr val="accent1"/>
                </a:solidFill>
              </a:rPr>
              <a:t>A(</a:t>
            </a:r>
            <a:r>
              <a:rPr lang="en-US" i="1" dirty="0">
                <a:solidFill>
                  <a:schemeClr val="accent1"/>
                </a:solidFill>
              </a:rPr>
              <a:t>&lt;x=5, y=3, line</a:t>
            </a:r>
            <a:r>
              <a:rPr lang="en-US" i="1" baseline="-25000" dirty="0">
                <a:solidFill>
                  <a:schemeClr val="accent1"/>
                </a:solidFill>
              </a:rPr>
              <a:t>84</a:t>
            </a:r>
            <a:r>
              <a:rPr lang="en-US" i="1" dirty="0">
                <a:solidFill>
                  <a:schemeClr val="accent1"/>
                </a:solidFill>
              </a:rPr>
              <a:t>&gt;</a:t>
            </a:r>
            <a:r>
              <a:rPr lang="en-CA" i="1" dirty="0">
                <a:solidFill>
                  <a:schemeClr val="accent1"/>
                </a:solidFill>
              </a:rPr>
              <a:t> ) = True</a:t>
            </a:r>
          </a:p>
          <a:p>
            <a:pPr lvl="2" eaLnBrk="1" hangingPunct="1">
              <a:defRPr/>
            </a:pPr>
            <a:endParaRPr lang="en-CA" i="1" dirty="0">
              <a:solidFill>
                <a:schemeClr val="accent1"/>
              </a:solidFill>
            </a:endParaRPr>
          </a:p>
          <a:p>
            <a:pPr lvl="2" eaLnBrk="1" hangingPunct="1">
              <a:defRPr/>
            </a:pPr>
            <a:r>
              <a:rPr lang="en-CA" i="1" dirty="0">
                <a:solidFill>
                  <a:schemeClr val="accent1"/>
                </a:solidFill>
              </a:rPr>
              <a:t>A(</a:t>
            </a:r>
            <a:r>
              <a:rPr lang="en-US" i="1" dirty="0">
                <a:solidFill>
                  <a:schemeClr val="accent1"/>
                </a:solidFill>
              </a:rPr>
              <a:t>&lt;x=8, y=3, line</a:t>
            </a:r>
            <a:r>
              <a:rPr lang="en-US" i="1" baseline="-25000" dirty="0">
                <a:solidFill>
                  <a:schemeClr val="accent1"/>
                </a:solidFill>
              </a:rPr>
              <a:t>84</a:t>
            </a:r>
            <a:r>
              <a:rPr lang="en-US" i="1" dirty="0">
                <a:solidFill>
                  <a:schemeClr val="accent1"/>
                </a:solidFill>
              </a:rPr>
              <a:t>&gt;</a:t>
            </a:r>
            <a:r>
              <a:rPr lang="en-CA" i="1" dirty="0">
                <a:solidFill>
                  <a:schemeClr val="accent1"/>
                </a:solidFill>
              </a:rPr>
              <a:t> ) = False</a:t>
            </a:r>
            <a:endParaRPr lang="en-US" i="1" dirty="0">
              <a:solidFill>
                <a:schemeClr val="accent1"/>
              </a:solidFill>
            </a:endParaRPr>
          </a:p>
          <a:p>
            <a:pPr marL="914400" lvl="2" indent="0" eaLnBrk="1" hangingPunct="1">
              <a:buFontTx/>
              <a:buNone/>
              <a:defRPr/>
            </a:pPr>
            <a:endParaRPr lang="en-US" i="1" dirty="0">
              <a:solidFill>
                <a:schemeClr val="accent1"/>
              </a:solidFill>
            </a:endParaRPr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3606800" y="3819525"/>
            <a:ext cx="2119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True</a:t>
            </a:r>
            <a:r>
              <a:rPr lang="en-CA" altLang="en-US" sz="2800" i="0">
                <a:solidFill>
                  <a:schemeClr val="accent1"/>
                </a:solidFill>
              </a:rPr>
              <a:t> </a:t>
            </a:r>
            <a:r>
              <a:rPr lang="en-CA" altLang="en-US" sz="2800" i="0"/>
              <a:t>or </a:t>
            </a:r>
            <a:r>
              <a:rPr lang="en-CA" altLang="en-US" sz="2800">
                <a:solidFill>
                  <a:schemeClr val="accent1"/>
                </a:solidFill>
              </a:rPr>
              <a:t>False</a:t>
            </a: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5675313" y="4800600"/>
            <a:ext cx="260508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ym typeface="Symbol" pitchFamily="18" charset="2"/>
              </a:rPr>
              <a:t>  Computation is </a:t>
            </a:r>
            <a:br>
              <a:rPr lang="en-CA" altLang="en-US" sz="2400" i="0">
                <a:sym typeface="Symbol" pitchFamily="18" charset="2"/>
              </a:rPr>
            </a:br>
            <a:r>
              <a:rPr lang="en-CA" altLang="en-US" sz="2400" i="0">
                <a:sym typeface="Symbol" pitchFamily="18" charset="2"/>
              </a:rPr>
              <a:t>         on the path</a:t>
            </a:r>
            <a:r>
              <a:rPr lang="en-CA" altLang="en-US" sz="2400" i="0"/>
              <a:t> </a:t>
            </a:r>
            <a:endParaRPr lang="en-US" altLang="en-US" sz="2400" i="0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5703888" y="5646738"/>
            <a:ext cx="25384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ym typeface="Symbol" pitchFamily="18" charset="2"/>
              </a:rPr>
              <a:t>  Something has </a:t>
            </a:r>
            <a:br>
              <a:rPr lang="en-CA" altLang="en-US" sz="2400" i="0">
                <a:sym typeface="Symbol" pitchFamily="18" charset="2"/>
              </a:rPr>
            </a:br>
            <a:r>
              <a:rPr lang="en-CA" altLang="en-US" sz="2400" i="0">
                <a:sym typeface="Symbol" pitchFamily="18" charset="2"/>
              </a:rPr>
              <a:t>        gone wrong!</a:t>
            </a:r>
            <a:endParaRPr lang="en-US" altLang="en-US" sz="24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2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52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52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523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2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23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52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52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523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523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1"/>
          <p:cNvSpPr>
            <a:spLocks noGrp="1"/>
          </p:cNvSpPr>
          <p:nvPr>
            <p:ph type="title"/>
          </p:nvPr>
        </p:nvSpPr>
        <p:spPr>
          <a:xfrm>
            <a:off x="228600" y="158750"/>
            <a:ext cx="8610600" cy="1143000"/>
          </a:xfrm>
        </p:spPr>
        <p:txBody>
          <a:bodyPr/>
          <a:lstStyle/>
          <a:p>
            <a:r>
              <a:rPr lang="en-CA" altLang="en-US"/>
              <a:t>Contracts, Assertions, and Invariants</a:t>
            </a:r>
            <a:br>
              <a:rPr lang="en-CA" altLang="en-US"/>
            </a:br>
            <a:endParaRPr lang="en-US" altLang="en-US"/>
          </a:p>
        </p:txBody>
      </p:sp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762000" y="1219200"/>
            <a:ext cx="8001000" cy="397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CA" altLang="en-US" sz="2800" i="0"/>
              <a:t>Clear </a:t>
            </a:r>
            <a:r>
              <a:rPr lang="en-CA" altLang="en-US" sz="2800" i="0">
                <a:solidFill>
                  <a:schemeClr val="tx2"/>
                </a:solidFill>
              </a:rPr>
              <a:t>pre</a:t>
            </a:r>
            <a:r>
              <a:rPr lang="en-CA" altLang="en-US" sz="2800" i="0"/>
              <a:t> and </a:t>
            </a:r>
            <a:r>
              <a:rPr lang="en-CA" altLang="en-US" sz="2800" i="0">
                <a:solidFill>
                  <a:schemeClr val="tx2"/>
                </a:solidFill>
              </a:rPr>
              <a:t>post conditions </a:t>
            </a:r>
            <a:r>
              <a:rPr lang="en-CA" altLang="en-US" sz="2800" i="0"/>
              <a:t>separate out the responsibility of a routine or class and its user.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Assertions</a:t>
            </a:r>
            <a:r>
              <a:rPr lang="en-CA" altLang="en-US" sz="2800" i="0"/>
              <a:t> state assumptions about what is true at a point in a computation.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System, Data Structure, and Loop Invariants </a:t>
            </a:r>
            <a:r>
              <a:rPr lang="en-CA" altLang="en-US" sz="2800" i="0"/>
              <a:t>draw a picture of what must be maintained through out time </a:t>
            </a:r>
            <a:r>
              <a:rPr lang="en-CA" altLang="en-US" sz="2800" i="0">
                <a:cs typeface="Times New Roman" pitchFamily="18" charset="0"/>
              </a:rPr>
              <a:t>while making progress.</a:t>
            </a:r>
            <a:br>
              <a:rPr lang="en-CA" altLang="en-US" sz="2800" i="0"/>
            </a:br>
            <a:endParaRPr lang="en-CA" altLang="en-US" sz="28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Algorithm Termination</a:t>
            </a:r>
            <a:endParaRPr lang="en-CA" altLang="en-US"/>
          </a:p>
        </p:txBody>
      </p:sp>
      <p:sp>
        <p:nvSpPr>
          <p:cNvPr id="997379" name="Text Box 3"/>
          <p:cNvSpPr txBox="1">
            <a:spLocks noChangeArrowheads="1"/>
          </p:cNvSpPr>
          <p:nvPr/>
        </p:nvSpPr>
        <p:spPr bwMode="auto">
          <a:xfrm>
            <a:off x="2524125" y="974725"/>
            <a:ext cx="4486275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You need to define some</a:t>
            </a:r>
            <a:br>
              <a:rPr lang="en-US" altLang="en-US" sz="3000" i="0"/>
            </a:br>
            <a:r>
              <a:rPr lang="en-US" altLang="en-US" sz="3000" i="0"/>
              <a:t>Measure of progress</a:t>
            </a:r>
            <a:br>
              <a:rPr lang="en-US" altLang="en-US" sz="3000" i="0"/>
            </a:br>
            <a:r>
              <a:rPr lang="en-US" altLang="en-US" sz="3000" i="0"/>
              <a:t>to prove that your algorithm</a:t>
            </a:r>
            <a:br>
              <a:rPr lang="en-US" altLang="en-US" sz="3000" i="0"/>
            </a:br>
            <a:r>
              <a:rPr lang="en-US" altLang="en-US" sz="3000" i="0"/>
              <a:t>eventually terminates.</a:t>
            </a:r>
            <a:endParaRPr lang="en-CA" altLang="en-US" sz="3000" i="0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304800" y="2895600"/>
            <a:ext cx="9220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defRPr/>
            </a:pPr>
            <a:r>
              <a:rPr lang="en-CA" sz="3600" i="0" kern="0" dirty="0"/>
              <a:t>An </a:t>
            </a:r>
            <a:r>
              <a:rPr lang="en-CA" sz="3600" i="0" kern="0" dirty="0">
                <a:solidFill>
                  <a:srgbClr val="FF0000"/>
                </a:solidFill>
              </a:rPr>
              <a:t>Measure of Progress</a:t>
            </a:r>
            <a:r>
              <a:rPr lang="en-CA" sz="3600" i="0" kern="0" dirty="0"/>
              <a:t>, </a:t>
            </a:r>
            <a:r>
              <a:rPr lang="en-CA" sz="3600" kern="0" dirty="0">
                <a:solidFill>
                  <a:schemeClr val="accent1"/>
                </a:solidFill>
              </a:rPr>
              <a:t>M</a:t>
            </a:r>
          </a:p>
          <a:p>
            <a:pPr lvl="1" eaLnBrk="1" hangingPunct="1">
              <a:defRPr/>
            </a:pPr>
            <a:r>
              <a:rPr lang="en-CA" i="0" kern="0" dirty="0"/>
              <a:t>is a function </a:t>
            </a:r>
          </a:p>
          <a:p>
            <a:pPr lvl="2" eaLnBrk="1" hangingPunct="1">
              <a:defRPr/>
            </a:pPr>
            <a:r>
              <a:rPr lang="en-CA" i="0" kern="0" dirty="0"/>
              <a:t>that takes as input the current state</a:t>
            </a:r>
          </a:p>
          <a:p>
            <a:pPr lvl="2" eaLnBrk="1" hangingPunct="1">
              <a:defRPr/>
            </a:pPr>
            <a:r>
              <a:rPr lang="en-CA" i="0" kern="0" dirty="0"/>
              <a:t>and that outputs</a:t>
            </a:r>
          </a:p>
          <a:p>
            <a:pPr lvl="1" eaLnBrk="1" hangingPunct="1">
              <a:defRPr/>
            </a:pPr>
            <a:r>
              <a:rPr lang="en-CA" i="0" kern="0" dirty="0" err="1"/>
              <a:t>Eg</a:t>
            </a:r>
            <a:r>
              <a:rPr lang="en-CA" i="0" kern="0" dirty="0"/>
              <a:t> </a:t>
            </a:r>
            <a:r>
              <a:rPr lang="en-CA" kern="0" dirty="0">
                <a:solidFill>
                  <a:schemeClr val="accent1"/>
                </a:solidFill>
              </a:rPr>
              <a:t>Measure = “value of y”</a:t>
            </a:r>
          </a:p>
          <a:p>
            <a:pPr lvl="2" eaLnBrk="1" hangingPunct="1">
              <a:defRPr/>
            </a:pPr>
            <a:r>
              <a:rPr lang="en-CA" kern="0" dirty="0">
                <a:solidFill>
                  <a:schemeClr val="accent1"/>
                </a:solidFill>
              </a:rPr>
              <a:t>M(</a:t>
            </a:r>
            <a:r>
              <a:rPr lang="en-US" kern="0" dirty="0">
                <a:solidFill>
                  <a:schemeClr val="accent1"/>
                </a:solidFill>
              </a:rPr>
              <a:t>&lt;x=5, y=3, line</a:t>
            </a:r>
            <a:r>
              <a:rPr lang="en-US" kern="0" baseline="-25000" dirty="0">
                <a:solidFill>
                  <a:schemeClr val="accent1"/>
                </a:solidFill>
              </a:rPr>
              <a:t>84</a:t>
            </a:r>
            <a:r>
              <a:rPr lang="en-US" kern="0" dirty="0">
                <a:solidFill>
                  <a:schemeClr val="accent1"/>
                </a:solidFill>
              </a:rPr>
              <a:t>&gt;</a:t>
            </a:r>
            <a:r>
              <a:rPr lang="en-CA" kern="0" dirty="0">
                <a:solidFill>
                  <a:schemeClr val="accent1"/>
                </a:solidFill>
              </a:rPr>
              <a:t> ) = 3</a:t>
            </a:r>
          </a:p>
          <a:p>
            <a:pPr lvl="1" eaLnBrk="1" hangingPunct="1">
              <a:defRPr/>
            </a:pPr>
            <a:r>
              <a:rPr lang="en-CA" i="0" dirty="0">
                <a:sym typeface="Symbol"/>
              </a:rPr>
              <a:t>We must prove that this number goes down (up)</a:t>
            </a:r>
            <a:br>
              <a:rPr lang="en-CA" i="0" dirty="0">
                <a:sym typeface="Symbol"/>
              </a:rPr>
            </a:br>
            <a:r>
              <a:rPr lang="en-CA" i="0" dirty="0">
                <a:sym typeface="Symbol"/>
              </a:rPr>
              <a:t> each iteration.</a:t>
            </a:r>
            <a:endParaRPr lang="en-US" i="0" dirty="0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3794125" y="4438650"/>
            <a:ext cx="22034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a real number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7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7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7379" grpId="0"/>
      <p:bldP spid="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z="4800"/>
              <a:t>Don't Be Frightened</a:t>
            </a:r>
          </a:p>
        </p:txBody>
      </p:sp>
      <p:sp>
        <p:nvSpPr>
          <p:cNvPr id="9543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 sz="3600"/>
              <a:t>A</a:t>
            </a:r>
            <a:r>
              <a:rPr lang="en-US" altLang="en-US" sz="3600"/>
              <a:t>n assertion need </a:t>
            </a:r>
            <a:r>
              <a:rPr lang="en-CA" altLang="en-US" sz="3600"/>
              <a:t>not consist of formal mathematical mumble jumble </a:t>
            </a:r>
            <a:endParaRPr lang="en-US" altLang="en-US" sz="3600"/>
          </a:p>
          <a:p>
            <a:pPr algn="ctr" eaLnBrk="1" hangingPunct="1">
              <a:buFontTx/>
              <a:buNone/>
            </a:pPr>
            <a:endParaRPr lang="en-US" altLang="en-US" sz="3600"/>
          </a:p>
          <a:p>
            <a:pPr algn="ctr" eaLnBrk="1" hangingPunct="1">
              <a:buFontTx/>
              <a:buNone/>
            </a:pPr>
            <a:r>
              <a:rPr lang="en-US" altLang="en-US" sz="3600"/>
              <a:t>Use an </a:t>
            </a:r>
            <a:r>
              <a:rPr lang="en-CA" altLang="en-US" sz="3600"/>
              <a:t>informal description </a:t>
            </a:r>
            <a:endParaRPr lang="en-US" altLang="en-US" sz="3600"/>
          </a:p>
          <a:p>
            <a:pPr algn="ctr" eaLnBrk="1" hangingPunct="1">
              <a:buFontTx/>
              <a:buNone/>
            </a:pPr>
            <a:r>
              <a:rPr lang="en-CA" altLang="en-US" sz="3600"/>
              <a:t>and a pictur</a:t>
            </a:r>
            <a:r>
              <a:rPr lang="en-US" altLang="en-US" sz="3600"/>
              <a:t>e</a:t>
            </a:r>
            <a:endParaRPr lang="en-CA" altLang="en-US" sz="36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5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3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543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543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 sz="5400"/>
              <a:t>Definition of Correctness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>
                <a:solidFill>
                  <a:srgbClr val="33CC33"/>
                </a:solidFill>
              </a:rPr>
              <a:t>&lt;PreCond&gt;</a:t>
            </a:r>
            <a:r>
              <a:rPr lang="en-CA" altLang="en-US" sz="3600"/>
              <a:t> </a:t>
            </a:r>
            <a:r>
              <a:rPr lang="en-US" altLang="en-US" sz="3600"/>
              <a:t>&amp;</a:t>
            </a:r>
            <a:r>
              <a:rPr lang="en-CA" altLang="en-US" sz="3600"/>
              <a:t> </a:t>
            </a:r>
            <a:r>
              <a:rPr lang="en-CA" altLang="en-US" sz="3600">
                <a:solidFill>
                  <a:schemeClr val="accent2"/>
                </a:solidFill>
              </a:rPr>
              <a:t>&lt;</a:t>
            </a:r>
            <a:r>
              <a:rPr lang="en-US" altLang="en-US" sz="3600">
                <a:solidFill>
                  <a:schemeClr val="accent2"/>
                </a:solidFill>
              </a:rPr>
              <a:t>code</a:t>
            </a:r>
            <a:r>
              <a:rPr lang="en-CA" altLang="en-US" sz="3600">
                <a:solidFill>
                  <a:schemeClr val="accent2"/>
                </a:solidFill>
              </a:rPr>
              <a:t>&gt;</a:t>
            </a:r>
            <a:r>
              <a:rPr lang="en-CA" altLang="en-US" sz="3600"/>
              <a:t> </a:t>
            </a:r>
            <a:r>
              <a:rPr lang="en-CA" altLang="en-US" sz="3600">
                <a:latin typeface="Symbol" pitchFamily="18" charset="2"/>
              </a:rPr>
              <a:t>Þ </a:t>
            </a:r>
            <a:r>
              <a:rPr lang="en-CA" altLang="en-US" sz="3600">
                <a:solidFill>
                  <a:srgbClr val="33CC33"/>
                </a:solidFill>
              </a:rPr>
              <a:t>&lt;PostCond&gt;</a:t>
            </a:r>
            <a:r>
              <a:rPr lang="en-CA" altLang="en-US" sz="3600"/>
              <a:t>  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If the input meets the preconditions,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then the output must meet the postconditions. </a:t>
            </a:r>
            <a:endParaRPr lang="en-US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CA" altLang="en-US" sz="3600"/>
              <a:t>If the input does not meet the preconditions, then </a:t>
            </a:r>
            <a:r>
              <a:rPr lang="en-US" altLang="en-US" sz="3600"/>
              <a:t>nothing is required.</a:t>
            </a:r>
            <a:endParaRPr lang="en-CA" altLang="en-US" sz="3600"/>
          </a:p>
          <a:p>
            <a:pPr algn="ctr" eaLnBrk="1" hangingPunct="1">
              <a:lnSpc>
                <a:spcPct val="90000"/>
              </a:lnSpc>
              <a:buFontTx/>
              <a:buNone/>
            </a:pPr>
            <a:endParaRPr lang="en-CA" altLang="en-US" sz="36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228600" y="685800"/>
            <a:ext cx="3886200" cy="6172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    </a:t>
            </a:r>
            <a:r>
              <a:rPr lang="en-CA" altLang="en-US" sz="2400"/>
              <a:t>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0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CA" altLang="en-US" sz="2400" baseline="-25000">
                <a:solidFill>
                  <a:schemeClr val="accent1"/>
                </a:solidFill>
              </a:rPr>
              <a:t>1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>
                <a:solidFill>
                  <a:srgbClr val="33CC33"/>
                </a:solidFill>
              </a:rPr>
              <a:t>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r-1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US" altLang="en-US" sz="2400" baseline="-25000">
                <a:solidFill>
                  <a:schemeClr val="accent1"/>
                </a:solidFill>
              </a:rPr>
              <a:t>r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CA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</a:p>
        </p:txBody>
      </p:sp>
      <p:sp>
        <p:nvSpPr>
          <p:cNvPr id="36867" name="Text Box 3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…</a:t>
            </a:r>
            <a:endParaRPr lang="en-CA" altLang="en-US" sz="3600" i="0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538538" y="2593975"/>
            <a:ext cx="5484812" cy="1373188"/>
            <a:chOff x="2305" y="1806"/>
            <a:chExt cx="3455" cy="865"/>
          </a:xfrm>
        </p:grpSpPr>
        <p:sp>
          <p:nvSpPr>
            <p:cNvPr id="36872" name="Text Box 5"/>
            <p:cNvSpPr txBox="1">
              <a:spLocks noChangeArrowheads="1"/>
            </p:cNvSpPr>
            <p:nvPr/>
          </p:nvSpPr>
          <p:spPr bwMode="auto">
            <a:xfrm>
              <a:off x="2305" y="1806"/>
              <a:ext cx="1679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&lt;assertion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0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0"/>
                <a:t>any 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</a:t>
              </a:r>
              <a:r>
                <a:rPr lang="en-US" altLang="en-US" sz="2800" i="0">
                  <a:solidFill>
                    <a:schemeClr val="accent1"/>
                  </a:solidFill>
                </a:rPr>
                <a:t>conditions</a:t>
              </a:r>
              <a:r>
                <a:rPr lang="en-CA" altLang="en-US" sz="2800" i="0">
                  <a:solidFill>
                    <a:schemeClr val="accent1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36873" name="Text Box 6"/>
            <p:cNvSpPr txBox="1">
              <a:spLocks noChangeArrowheads="1"/>
            </p:cNvSpPr>
            <p:nvPr/>
          </p:nvSpPr>
          <p:spPr bwMode="auto">
            <a:xfrm>
              <a:off x="4389" y="2064"/>
              <a:ext cx="137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>
                  <a:solidFill>
                    <a:srgbClr val="33CC33"/>
                  </a:solidFill>
                </a:rPr>
                <a:t>&lt;assertion</a:t>
              </a:r>
              <a:r>
                <a:rPr lang="en-US" altLang="en-US" i="0" baseline="-25000">
                  <a:solidFill>
                    <a:srgbClr val="33CC33"/>
                  </a:solidFill>
                </a:rPr>
                <a:t>r</a:t>
              </a:r>
              <a:r>
                <a:rPr lang="en-CA" altLang="en-US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36874" name="AutoShape 7"/>
            <p:cNvSpPr>
              <a:spLocks noChangeArrowheads="1"/>
            </p:cNvSpPr>
            <p:nvPr/>
          </p:nvSpPr>
          <p:spPr bwMode="auto">
            <a:xfrm>
              <a:off x="3984" y="209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960520" name="Text Box 8"/>
          <p:cNvSpPr txBox="1">
            <a:spLocks noChangeArrowheads="1"/>
          </p:cNvSpPr>
          <p:nvPr/>
        </p:nvSpPr>
        <p:spPr bwMode="auto">
          <a:xfrm>
            <a:off x="4876800" y="5029200"/>
            <a:ext cx="34480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How is this proved?</a:t>
            </a:r>
            <a:endParaRPr lang="en-CA" altLang="en-US" i="0"/>
          </a:p>
        </p:txBody>
      </p:sp>
      <p:sp>
        <p:nvSpPr>
          <p:cNvPr id="960521" name="Text Box 9"/>
          <p:cNvSpPr txBox="1">
            <a:spLocks noChangeArrowheads="1"/>
          </p:cNvSpPr>
          <p:nvPr/>
        </p:nvSpPr>
        <p:spPr bwMode="auto">
          <a:xfrm>
            <a:off x="3581400" y="1905000"/>
            <a:ext cx="483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chemeClr val="tx2"/>
                </a:solidFill>
              </a:rPr>
              <a:t>Definition of Correctness</a:t>
            </a:r>
          </a:p>
        </p:txBody>
      </p:sp>
      <p:sp>
        <p:nvSpPr>
          <p:cNvPr id="36871" name="Rectangle 10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60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60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0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60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0520" grpId="0"/>
      <p:bldP spid="96052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228600" y="685800"/>
            <a:ext cx="3886200" cy="6172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    </a:t>
            </a:r>
            <a:r>
              <a:rPr lang="en-CA" altLang="en-US" sz="2400"/>
              <a:t>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0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CA" altLang="en-US" sz="2400" baseline="-25000">
                <a:solidFill>
                  <a:schemeClr val="accent1"/>
                </a:solidFill>
              </a:rPr>
              <a:t>1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>
                <a:solidFill>
                  <a:srgbClr val="33CC33"/>
                </a:solidFill>
              </a:rPr>
              <a:t>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r-1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US" altLang="en-US" sz="2400" baseline="-25000">
                <a:solidFill>
                  <a:schemeClr val="accent1"/>
                </a:solidFill>
              </a:rPr>
              <a:t>r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CA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</a:p>
        </p:txBody>
      </p:sp>
      <p:sp>
        <p:nvSpPr>
          <p:cNvPr id="37891" name="Text Box 3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…</a:t>
            </a:r>
            <a:endParaRPr lang="en-CA" altLang="en-US" sz="3600" i="0"/>
          </a:p>
        </p:txBody>
      </p:sp>
      <p:sp>
        <p:nvSpPr>
          <p:cNvPr id="962569" name="Text Box 9"/>
          <p:cNvSpPr txBox="1">
            <a:spLocks noChangeArrowheads="1"/>
          </p:cNvSpPr>
          <p:nvPr/>
        </p:nvSpPr>
        <p:spPr bwMode="auto">
          <a:xfrm>
            <a:off x="3962400" y="4343400"/>
            <a:ext cx="4719638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Must check 2</a:t>
            </a:r>
            <a:r>
              <a:rPr lang="en-US" altLang="en-US" i="0" baseline="30000"/>
              <a:t>r </a:t>
            </a:r>
            <a:r>
              <a:rPr lang="en-US" altLang="en-US" i="0"/>
              <a:t>different 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 i="0"/>
              <a:t>settings of </a:t>
            </a:r>
            <a:r>
              <a:rPr lang="en-US" altLang="en-US" sz="3200" i="0">
                <a:solidFill>
                  <a:schemeClr val="accent1"/>
                </a:solidFill>
              </a:rPr>
              <a:t>&lt;conditions&gt;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 i="0"/>
              <a:t>paths through the code.</a:t>
            </a:r>
            <a:endParaRPr lang="en-CA" altLang="en-US" sz="3200" i="0"/>
          </a:p>
        </p:txBody>
      </p:sp>
      <p:sp>
        <p:nvSpPr>
          <p:cNvPr id="962570" name="Text Box 10"/>
          <p:cNvSpPr txBox="1">
            <a:spLocks noChangeArrowheads="1"/>
          </p:cNvSpPr>
          <p:nvPr/>
        </p:nvSpPr>
        <p:spPr bwMode="auto">
          <a:xfrm>
            <a:off x="5318125" y="6049963"/>
            <a:ext cx="36401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Is there a faster way?</a:t>
            </a:r>
            <a:endParaRPr lang="en-CA" altLang="en-US" i="0"/>
          </a:p>
        </p:txBody>
      </p:sp>
      <p:sp>
        <p:nvSpPr>
          <p:cNvPr id="37894" name="Rectangle 11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grpSp>
        <p:nvGrpSpPr>
          <p:cNvPr id="37895" name="Group 4"/>
          <p:cNvGrpSpPr>
            <a:grpSpLocks/>
          </p:cNvGrpSpPr>
          <p:nvPr/>
        </p:nvGrpSpPr>
        <p:grpSpPr bwMode="auto">
          <a:xfrm>
            <a:off x="3543300" y="2606675"/>
            <a:ext cx="5484813" cy="1373188"/>
            <a:chOff x="2305" y="1806"/>
            <a:chExt cx="3455" cy="865"/>
          </a:xfrm>
        </p:grpSpPr>
        <p:sp>
          <p:nvSpPr>
            <p:cNvPr id="37897" name="Text Box 5"/>
            <p:cNvSpPr txBox="1">
              <a:spLocks noChangeArrowheads="1"/>
            </p:cNvSpPr>
            <p:nvPr/>
          </p:nvSpPr>
          <p:spPr bwMode="auto">
            <a:xfrm>
              <a:off x="2305" y="1806"/>
              <a:ext cx="1679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&lt;assertion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0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0"/>
                <a:t>any 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</a:t>
              </a:r>
              <a:r>
                <a:rPr lang="en-US" altLang="en-US" sz="2800" i="0">
                  <a:solidFill>
                    <a:schemeClr val="accent1"/>
                  </a:solidFill>
                </a:rPr>
                <a:t>conditions</a:t>
              </a:r>
              <a:r>
                <a:rPr lang="en-CA" altLang="en-US" sz="2800" i="0">
                  <a:solidFill>
                    <a:schemeClr val="accent1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37898" name="Text Box 6"/>
            <p:cNvSpPr txBox="1">
              <a:spLocks noChangeArrowheads="1"/>
            </p:cNvSpPr>
            <p:nvPr/>
          </p:nvSpPr>
          <p:spPr bwMode="auto">
            <a:xfrm>
              <a:off x="4389" y="2064"/>
              <a:ext cx="137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>
                  <a:solidFill>
                    <a:srgbClr val="33CC33"/>
                  </a:solidFill>
                </a:rPr>
                <a:t>&lt;assertion</a:t>
              </a:r>
              <a:r>
                <a:rPr lang="en-US" altLang="en-US" i="0" baseline="-25000">
                  <a:solidFill>
                    <a:srgbClr val="33CC33"/>
                  </a:solidFill>
                </a:rPr>
                <a:t>r</a:t>
              </a:r>
              <a:r>
                <a:rPr lang="en-CA" altLang="en-US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37899" name="AutoShape 7"/>
            <p:cNvSpPr>
              <a:spLocks noChangeArrowheads="1"/>
            </p:cNvSpPr>
            <p:nvPr/>
          </p:nvSpPr>
          <p:spPr bwMode="auto">
            <a:xfrm>
              <a:off x="3984" y="209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37896" name="Text Box 9"/>
          <p:cNvSpPr txBox="1">
            <a:spLocks noChangeArrowheads="1"/>
          </p:cNvSpPr>
          <p:nvPr/>
        </p:nvSpPr>
        <p:spPr bwMode="auto">
          <a:xfrm>
            <a:off x="3586163" y="1917700"/>
            <a:ext cx="483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chemeClr val="tx2"/>
                </a:solidFill>
              </a:rPr>
              <a:t>Definition of Correctness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625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625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62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62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2569" grpId="0"/>
      <p:bldP spid="96257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228600" y="685800"/>
            <a:ext cx="3886200" cy="6172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    </a:t>
            </a:r>
            <a:r>
              <a:rPr lang="en-CA" altLang="en-US" sz="2400"/>
              <a:t>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0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CA" altLang="en-US" sz="2400" baseline="-25000">
                <a:solidFill>
                  <a:schemeClr val="accent1"/>
                </a:solidFill>
              </a:rPr>
              <a:t>1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>
                <a:solidFill>
                  <a:srgbClr val="33CC33"/>
                </a:solidFill>
              </a:rPr>
              <a:t>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r-1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US" altLang="en-US" sz="2400" baseline="-25000">
                <a:solidFill>
                  <a:schemeClr val="accent1"/>
                </a:solidFill>
              </a:rPr>
              <a:t>r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CA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</a:p>
        </p:txBody>
      </p:sp>
      <p:sp>
        <p:nvSpPr>
          <p:cNvPr id="38915" name="Text Box 3"/>
          <p:cNvSpPr txBox="1">
            <a:spLocks noChangeArrowheads="1"/>
          </p:cNvSpPr>
          <p:nvPr/>
        </p:nvSpPr>
        <p:spPr bwMode="auto">
          <a:xfrm>
            <a:off x="5632450" y="2178050"/>
            <a:ext cx="133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1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sp>
        <p:nvSpPr>
          <p:cNvPr id="38916" name="Text Box 4"/>
          <p:cNvSpPr txBox="1">
            <a:spLocks noChangeArrowheads="1"/>
          </p:cNvSpPr>
          <p:nvPr/>
        </p:nvSpPr>
        <p:spPr bwMode="auto">
          <a:xfrm>
            <a:off x="3429000" y="2943225"/>
            <a:ext cx="2046288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0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1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&lt;1,true&gt;</a:t>
            </a:r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6842125" y="3295650"/>
            <a:ext cx="222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1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38918" name="AutoShape 6"/>
          <p:cNvSpPr>
            <a:spLocks noChangeArrowheads="1"/>
          </p:cNvSpPr>
          <p:nvPr/>
        </p:nvSpPr>
        <p:spPr bwMode="auto">
          <a:xfrm>
            <a:off x="5943600" y="34004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38919" name="Text Box 7"/>
          <p:cNvSpPr txBox="1">
            <a:spLocks noChangeArrowheads="1"/>
          </p:cNvSpPr>
          <p:nvPr/>
        </p:nvSpPr>
        <p:spPr bwMode="auto">
          <a:xfrm>
            <a:off x="3429000" y="4570413"/>
            <a:ext cx="22463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0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  <a:cs typeface="Times New Roman" pitchFamily="18" charset="0"/>
              </a:rPr>
              <a:t>¬</a:t>
            </a: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1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&lt;1,</a:t>
            </a:r>
            <a:r>
              <a:rPr lang="en-US" altLang="en-US" sz="2800" i="0" baseline="-25000">
                <a:solidFill>
                  <a:schemeClr val="accent2"/>
                </a:solidFill>
              </a:rPr>
              <a:t>false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38920" name="Text Box 8"/>
          <p:cNvSpPr txBox="1">
            <a:spLocks noChangeArrowheads="1"/>
          </p:cNvSpPr>
          <p:nvPr/>
        </p:nvSpPr>
        <p:spPr bwMode="auto">
          <a:xfrm>
            <a:off x="6842125" y="4922838"/>
            <a:ext cx="2220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1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38921" name="AutoShape 9"/>
          <p:cNvSpPr>
            <a:spLocks noChangeArrowheads="1"/>
          </p:cNvSpPr>
          <p:nvPr/>
        </p:nvSpPr>
        <p:spPr bwMode="auto">
          <a:xfrm>
            <a:off x="5943600" y="5027613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38922" name="Freeform 10"/>
          <p:cNvSpPr>
            <a:spLocks/>
          </p:cNvSpPr>
          <p:nvPr/>
        </p:nvSpPr>
        <p:spPr bwMode="auto">
          <a:xfrm>
            <a:off x="1981200" y="838200"/>
            <a:ext cx="1003300" cy="2438400"/>
          </a:xfrm>
          <a:custGeom>
            <a:avLst/>
            <a:gdLst>
              <a:gd name="T0" fmla="*/ 2147483647 w 632"/>
              <a:gd name="T1" fmla="*/ 0 h 1536"/>
              <a:gd name="T2" fmla="*/ 2147483647 w 632"/>
              <a:gd name="T3" fmla="*/ 2147483647 h 1536"/>
              <a:gd name="T4" fmla="*/ 0 w 632"/>
              <a:gd name="T5" fmla="*/ 2147483647 h 1536"/>
              <a:gd name="T6" fmla="*/ 0 60000 65536"/>
              <a:gd name="T7" fmla="*/ 0 60000 65536"/>
              <a:gd name="T8" fmla="*/ 0 60000 65536"/>
              <a:gd name="T9" fmla="*/ 0 w 632"/>
              <a:gd name="T10" fmla="*/ 0 h 1536"/>
              <a:gd name="T11" fmla="*/ 632 w 632"/>
              <a:gd name="T12" fmla="*/ 1536 h 1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3" name="Text Box 11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…</a:t>
            </a:r>
            <a:endParaRPr lang="en-CA" altLang="en-US" sz="3600" i="0"/>
          </a:p>
        </p:txBody>
      </p:sp>
      <p:sp>
        <p:nvSpPr>
          <p:cNvPr id="38924" name="Rectangle 1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228600" y="685800"/>
            <a:ext cx="3886200" cy="6172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    </a:t>
            </a:r>
            <a:r>
              <a:rPr lang="en-CA" altLang="en-US" sz="2400"/>
              <a:t>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0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CA" altLang="en-US" sz="2400" baseline="-25000">
                <a:solidFill>
                  <a:schemeClr val="accent1"/>
                </a:solidFill>
              </a:rPr>
              <a:t>1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&lt;1,false&gt;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CA" altLang="en-US" sz="2400" baseline="-25000">
                <a:solidFill>
                  <a:srgbClr val="33CC33"/>
                </a:solidFill>
              </a:rPr>
              <a:t>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>
                <a:solidFill>
                  <a:srgbClr val="33CC33"/>
                </a:solidFill>
              </a:rPr>
              <a:t>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r-1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if( </a:t>
            </a:r>
            <a:r>
              <a:rPr lang="en-CA" altLang="en-US" sz="2400">
                <a:solidFill>
                  <a:schemeClr val="accent1"/>
                </a:solidFill>
              </a:rPr>
              <a:t>&lt;condition</a:t>
            </a:r>
            <a:r>
              <a:rPr lang="en-US" altLang="en-US" sz="2400" baseline="-25000">
                <a:solidFill>
                  <a:schemeClr val="accent1"/>
                </a:solidFill>
              </a:rPr>
              <a:t>r</a:t>
            </a:r>
            <a:r>
              <a:rPr lang="en-CA" altLang="en-US" sz="2400">
                <a:solidFill>
                  <a:schemeClr val="accent1"/>
                </a:solidFill>
              </a:rPr>
              <a:t>&gt;</a:t>
            </a:r>
            <a:r>
              <a:rPr lang="en-CA" altLang="en-US" sz="2400"/>
              <a:t> ) then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,true&gt;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else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    </a:t>
            </a:r>
            <a:r>
              <a:rPr lang="en-CA" altLang="en-US" sz="2400">
                <a:solidFill>
                  <a:schemeClr val="accent2"/>
                </a:solidFill>
              </a:rPr>
              <a:t>code</a:t>
            </a:r>
            <a:r>
              <a:rPr lang="en-CA" altLang="en-US" sz="2400" baseline="-25000">
                <a:solidFill>
                  <a:schemeClr val="accent2"/>
                </a:solidFill>
              </a:rPr>
              <a:t>&lt;</a:t>
            </a:r>
            <a:r>
              <a:rPr lang="en-US" altLang="en-US" sz="2400" baseline="-25000">
                <a:solidFill>
                  <a:schemeClr val="accent2"/>
                </a:solidFill>
              </a:rPr>
              <a:t>r</a:t>
            </a:r>
            <a:r>
              <a:rPr lang="en-CA" altLang="en-US" sz="2400" baseline="-25000">
                <a:solidFill>
                  <a:schemeClr val="accent2"/>
                </a:solidFill>
              </a:rPr>
              <a:t>,false&gt;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end if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  <a:r>
              <a:rPr lang="en-CA" altLang="en-US" sz="2400">
                <a:solidFill>
                  <a:srgbClr val="33CC33"/>
                </a:solidFill>
              </a:rPr>
              <a:t>&lt;assertion</a:t>
            </a:r>
            <a:r>
              <a:rPr lang="en-US" altLang="en-US" sz="2400" baseline="-25000">
                <a:solidFill>
                  <a:srgbClr val="33CC33"/>
                </a:solidFill>
              </a:rPr>
              <a:t>r</a:t>
            </a:r>
            <a:r>
              <a:rPr lang="en-CA" altLang="en-US" sz="2400">
                <a:solidFill>
                  <a:srgbClr val="33CC33"/>
                </a:solidFill>
              </a:rPr>
              <a:t>&gt;</a:t>
            </a:r>
            <a:r>
              <a:rPr lang="en-CA" altLang="en-US" sz="24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CA" altLang="en-US" sz="240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sz="2400"/>
              <a:t>     </a:t>
            </a:r>
          </a:p>
        </p:txBody>
      </p:sp>
      <p:sp>
        <p:nvSpPr>
          <p:cNvPr id="39939" name="Text Box 3"/>
          <p:cNvSpPr txBox="1">
            <a:spLocks noChangeArrowheads="1"/>
          </p:cNvSpPr>
          <p:nvPr/>
        </p:nvSpPr>
        <p:spPr bwMode="auto">
          <a:xfrm rot="-5400000">
            <a:off x="533400" y="3397250"/>
            <a:ext cx="64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…</a:t>
            </a:r>
            <a:endParaRPr lang="en-CA" altLang="en-US" sz="3600" i="0"/>
          </a:p>
        </p:txBody>
      </p:sp>
      <p:sp>
        <p:nvSpPr>
          <p:cNvPr id="39940" name="Text Box 4"/>
          <p:cNvSpPr txBox="1">
            <a:spLocks noChangeArrowheads="1"/>
          </p:cNvSpPr>
          <p:nvPr/>
        </p:nvSpPr>
        <p:spPr bwMode="auto">
          <a:xfrm>
            <a:off x="5632450" y="2178050"/>
            <a:ext cx="133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2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grpSp>
        <p:nvGrpSpPr>
          <p:cNvPr id="39941" name="Group 5"/>
          <p:cNvGrpSpPr>
            <a:grpSpLocks/>
          </p:cNvGrpSpPr>
          <p:nvPr/>
        </p:nvGrpSpPr>
        <p:grpSpPr bwMode="auto">
          <a:xfrm>
            <a:off x="3429000" y="2943225"/>
            <a:ext cx="5634038" cy="1373188"/>
            <a:chOff x="2160" y="1854"/>
            <a:chExt cx="3549" cy="865"/>
          </a:xfrm>
        </p:grpSpPr>
        <p:sp>
          <p:nvSpPr>
            <p:cNvPr id="39947" name="Text Box 6"/>
            <p:cNvSpPr txBox="1">
              <a:spLocks noChangeArrowheads="1"/>
            </p:cNvSpPr>
            <p:nvPr/>
          </p:nvSpPr>
          <p:spPr bwMode="auto">
            <a:xfrm>
              <a:off x="2160" y="1854"/>
              <a:ext cx="1289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&lt;assertion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&lt;condition</a:t>
              </a:r>
              <a:r>
                <a:rPr lang="en-US" altLang="en-US" sz="2800" i="0" baseline="-25000">
                  <a:solidFill>
                    <a:schemeClr val="accent1"/>
                  </a:solidFill>
                </a:rPr>
                <a:t>2</a:t>
              </a:r>
              <a:r>
                <a:rPr lang="en-CA" altLang="en-US" sz="2800" i="0">
                  <a:solidFill>
                    <a:schemeClr val="accent1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CA" altLang="en-US" sz="2800" i="0" baseline="-25000">
                  <a:solidFill>
                    <a:schemeClr val="accent2"/>
                  </a:solidFill>
                </a:rPr>
                <a:t>&lt;</a:t>
              </a:r>
              <a:r>
                <a:rPr lang="en-US" altLang="en-US" sz="2800" i="0" baseline="-25000">
                  <a:solidFill>
                    <a:schemeClr val="accent2"/>
                  </a:solidFill>
                </a:rPr>
                <a:t>2</a:t>
              </a:r>
              <a:r>
                <a:rPr lang="en-CA" altLang="en-US" sz="2800" i="0" baseline="-25000">
                  <a:solidFill>
                    <a:schemeClr val="accent2"/>
                  </a:solidFill>
                </a:rPr>
                <a:t>,true&gt;</a:t>
              </a:r>
            </a:p>
          </p:txBody>
        </p:sp>
        <p:sp>
          <p:nvSpPr>
            <p:cNvPr id="39948" name="Text Box 7"/>
            <p:cNvSpPr txBox="1">
              <a:spLocks noChangeArrowheads="1"/>
            </p:cNvSpPr>
            <p:nvPr/>
          </p:nvSpPr>
          <p:spPr bwMode="auto">
            <a:xfrm>
              <a:off x="4310" y="2076"/>
              <a:ext cx="13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>
                  <a:solidFill>
                    <a:srgbClr val="33CC33"/>
                  </a:solidFill>
                </a:rPr>
                <a:t>&lt;assertion</a:t>
              </a:r>
              <a:r>
                <a:rPr lang="en-US" altLang="en-US" i="0" baseline="-25000">
                  <a:solidFill>
                    <a:srgbClr val="33CC33"/>
                  </a:solidFill>
                </a:rPr>
                <a:t>2</a:t>
              </a:r>
              <a:r>
                <a:rPr lang="en-CA" altLang="en-US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39949" name="AutoShape 8"/>
            <p:cNvSpPr>
              <a:spLocks noChangeArrowheads="1"/>
            </p:cNvSpPr>
            <p:nvPr/>
          </p:nvSpPr>
          <p:spPr bwMode="auto">
            <a:xfrm>
              <a:off x="3744" y="2142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39942" name="Text Box 9"/>
          <p:cNvSpPr txBox="1">
            <a:spLocks noChangeArrowheads="1"/>
          </p:cNvSpPr>
          <p:nvPr/>
        </p:nvSpPr>
        <p:spPr bwMode="auto">
          <a:xfrm>
            <a:off x="3429000" y="4570413"/>
            <a:ext cx="22463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US" altLang="en-US" sz="2800" i="0" baseline="-25000">
                <a:solidFill>
                  <a:srgbClr val="33CC33"/>
                </a:solidFill>
              </a:rPr>
              <a:t>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  <a:cs typeface="Times New Roman" pitchFamily="18" charset="0"/>
              </a:rPr>
              <a:t>¬</a:t>
            </a: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US" altLang="en-US" sz="2800" i="0" baseline="-25000">
                <a:solidFill>
                  <a:schemeClr val="accent1"/>
                </a:solidFill>
              </a:rPr>
              <a:t>2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</a:t>
            </a:r>
            <a:r>
              <a:rPr lang="en-US" altLang="en-US" sz="2800" i="0" baseline="-25000">
                <a:solidFill>
                  <a:schemeClr val="accent2"/>
                </a:solidFill>
              </a:rPr>
              <a:t>2</a:t>
            </a:r>
            <a:r>
              <a:rPr lang="en-CA" altLang="en-US" sz="2800" i="0" baseline="-25000">
                <a:solidFill>
                  <a:schemeClr val="accent2"/>
                </a:solidFill>
              </a:rPr>
              <a:t>,</a:t>
            </a:r>
            <a:r>
              <a:rPr lang="en-US" altLang="en-US" sz="2800" i="0" baseline="-25000">
                <a:solidFill>
                  <a:schemeClr val="accent2"/>
                </a:solidFill>
              </a:rPr>
              <a:t>false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39943" name="Text Box 10"/>
          <p:cNvSpPr txBox="1">
            <a:spLocks noChangeArrowheads="1"/>
          </p:cNvSpPr>
          <p:nvPr/>
        </p:nvSpPr>
        <p:spPr bwMode="auto">
          <a:xfrm>
            <a:off x="6842125" y="4922838"/>
            <a:ext cx="2220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2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39944" name="AutoShape 11"/>
          <p:cNvSpPr>
            <a:spLocks noChangeArrowheads="1"/>
          </p:cNvSpPr>
          <p:nvPr/>
        </p:nvSpPr>
        <p:spPr bwMode="auto">
          <a:xfrm>
            <a:off x="5943600" y="5027613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39945" name="Freeform 12"/>
          <p:cNvSpPr>
            <a:spLocks/>
          </p:cNvSpPr>
          <p:nvPr/>
        </p:nvSpPr>
        <p:spPr bwMode="auto">
          <a:xfrm>
            <a:off x="1828800" y="3352800"/>
            <a:ext cx="152400" cy="457200"/>
          </a:xfrm>
          <a:custGeom>
            <a:avLst/>
            <a:gdLst>
              <a:gd name="T0" fmla="*/ 2147483647 w 632"/>
              <a:gd name="T1" fmla="*/ 0 h 1536"/>
              <a:gd name="T2" fmla="*/ 2147483647 w 632"/>
              <a:gd name="T3" fmla="*/ 2147483647 h 1536"/>
              <a:gd name="T4" fmla="*/ 0 w 632"/>
              <a:gd name="T5" fmla="*/ 2147483647 h 1536"/>
              <a:gd name="T6" fmla="*/ 0 60000 65536"/>
              <a:gd name="T7" fmla="*/ 0 60000 65536"/>
              <a:gd name="T8" fmla="*/ 0 60000 65536"/>
              <a:gd name="T9" fmla="*/ 0 w 632"/>
              <a:gd name="T10" fmla="*/ 0 h 1536"/>
              <a:gd name="T11" fmla="*/ 632 w 632"/>
              <a:gd name="T12" fmla="*/ 1536 h 1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6" name="Rectangle 13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Max( a,b,c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Input has 3 numbers.”</a:t>
            </a:r>
            <a:r>
              <a:rPr lang="en-CA" altLang="en-US" sz="24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m = a </a:t>
            </a:r>
            <a:endParaRPr lang="en-US" altLang="en-US" sz="24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b&gt;m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c&gt;m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 return max in {a,b,c}”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i="0">
              <a:solidFill>
                <a:srgbClr val="33CC33"/>
              </a:solidFill>
            </a:endParaRPr>
          </a:p>
        </p:txBody>
      </p:sp>
      <p:sp>
        <p:nvSpPr>
          <p:cNvPr id="40963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276600" y="1295400"/>
            <a:ext cx="5911850" cy="2667000"/>
            <a:chOff x="2064" y="816"/>
            <a:chExt cx="3724" cy="1680"/>
          </a:xfrm>
        </p:grpSpPr>
        <p:sp>
          <p:nvSpPr>
            <p:cNvPr id="40966" name="Freeform 6"/>
            <p:cNvSpPr>
              <a:spLocks/>
            </p:cNvSpPr>
            <p:nvPr/>
          </p:nvSpPr>
          <p:spPr bwMode="auto">
            <a:xfrm>
              <a:off x="2064" y="816"/>
              <a:ext cx="48" cy="384"/>
            </a:xfrm>
            <a:custGeom>
              <a:avLst/>
              <a:gdLst>
                <a:gd name="T0" fmla="*/ 0 w 632"/>
                <a:gd name="T1" fmla="*/ 0 h 1536"/>
                <a:gd name="T2" fmla="*/ 0 w 632"/>
                <a:gd name="T3" fmla="*/ 0 h 1536"/>
                <a:gd name="T4" fmla="*/ 0 w 632"/>
                <a:gd name="T5" fmla="*/ 0 h 1536"/>
                <a:gd name="T6" fmla="*/ 0 60000 65536"/>
                <a:gd name="T7" fmla="*/ 0 60000 65536"/>
                <a:gd name="T8" fmla="*/ 0 60000 65536"/>
                <a:gd name="T9" fmla="*/ 0 w 632"/>
                <a:gd name="T10" fmla="*/ 0 h 1536"/>
                <a:gd name="T11" fmla="*/ 632 w 632"/>
                <a:gd name="T12" fmla="*/ 1536 h 1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2" h="1536">
                  <a:moveTo>
                    <a:pt x="48" y="0"/>
                  </a:moveTo>
                  <a:cubicBezTo>
                    <a:pt x="340" y="280"/>
                    <a:pt x="632" y="560"/>
                    <a:pt x="624" y="816"/>
                  </a:cubicBezTo>
                  <a:cubicBezTo>
                    <a:pt x="616" y="1072"/>
                    <a:pt x="308" y="1304"/>
                    <a:pt x="0" y="1536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Text Box 7"/>
            <p:cNvSpPr txBox="1">
              <a:spLocks noChangeArrowheads="1"/>
            </p:cNvSpPr>
            <p:nvPr/>
          </p:nvSpPr>
          <p:spPr bwMode="auto">
            <a:xfrm>
              <a:off x="2893" y="1900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&lt;preCond&gt;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40968" name="Text Box 8"/>
            <p:cNvSpPr txBox="1">
              <a:spLocks noChangeArrowheads="1"/>
            </p:cNvSpPr>
            <p:nvPr/>
          </p:nvSpPr>
          <p:spPr bwMode="auto">
            <a:xfrm>
              <a:off x="4389" y="2064"/>
              <a:ext cx="13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>
                  <a:solidFill>
                    <a:srgbClr val="33CC33"/>
                  </a:solidFill>
                </a:rPr>
                <a:t>&lt;assertion</a:t>
              </a:r>
              <a:r>
                <a:rPr lang="en-US" altLang="en-US" i="0" baseline="-25000">
                  <a:solidFill>
                    <a:srgbClr val="33CC33"/>
                  </a:solidFill>
                </a:rPr>
                <a:t>0</a:t>
              </a:r>
              <a:r>
                <a:rPr lang="en-CA" altLang="en-US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40969" name="AutoShape 9"/>
            <p:cNvSpPr>
              <a:spLocks noChangeArrowheads="1"/>
            </p:cNvSpPr>
            <p:nvPr/>
          </p:nvSpPr>
          <p:spPr bwMode="auto">
            <a:xfrm>
              <a:off x="3984" y="2094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sp>
        <p:nvSpPr>
          <p:cNvPr id="41987" name="Text Box 3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  <p:sp>
        <p:nvSpPr>
          <p:cNvPr id="41988" name="Freeform 4"/>
          <p:cNvSpPr>
            <a:spLocks/>
          </p:cNvSpPr>
          <p:nvPr/>
        </p:nvSpPr>
        <p:spPr bwMode="auto">
          <a:xfrm>
            <a:off x="3276600" y="2057400"/>
            <a:ext cx="76200" cy="1219200"/>
          </a:xfrm>
          <a:custGeom>
            <a:avLst/>
            <a:gdLst>
              <a:gd name="T0" fmla="*/ 2147483647 w 632"/>
              <a:gd name="T1" fmla="*/ 0 h 1536"/>
              <a:gd name="T2" fmla="*/ 2147483647 w 632"/>
              <a:gd name="T3" fmla="*/ 2147483647 h 1536"/>
              <a:gd name="T4" fmla="*/ 0 w 632"/>
              <a:gd name="T5" fmla="*/ 2147483647 h 1536"/>
              <a:gd name="T6" fmla="*/ 0 60000 65536"/>
              <a:gd name="T7" fmla="*/ 0 60000 65536"/>
              <a:gd name="T8" fmla="*/ 0 60000 65536"/>
              <a:gd name="T9" fmla="*/ 0 w 632"/>
              <a:gd name="T10" fmla="*/ 0 h 1536"/>
              <a:gd name="T11" fmla="*/ 632 w 632"/>
              <a:gd name="T12" fmla="*/ 1536 h 1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9" name="Text Box 5"/>
          <p:cNvSpPr txBox="1">
            <a:spLocks noChangeArrowheads="1"/>
          </p:cNvSpPr>
          <p:nvPr/>
        </p:nvSpPr>
        <p:spPr bwMode="auto">
          <a:xfrm>
            <a:off x="4235450" y="2209800"/>
            <a:ext cx="2046288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0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1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&lt;1,true&gt;</a:t>
            </a:r>
          </a:p>
        </p:txBody>
      </p:sp>
      <p:sp>
        <p:nvSpPr>
          <p:cNvPr id="41990" name="Text Box 6"/>
          <p:cNvSpPr txBox="1">
            <a:spLocks noChangeArrowheads="1"/>
          </p:cNvSpPr>
          <p:nvPr/>
        </p:nvSpPr>
        <p:spPr bwMode="auto">
          <a:xfrm>
            <a:off x="6923088" y="2562225"/>
            <a:ext cx="22209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1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41991" name="AutoShape 7"/>
          <p:cNvSpPr>
            <a:spLocks noChangeArrowheads="1"/>
          </p:cNvSpPr>
          <p:nvPr/>
        </p:nvSpPr>
        <p:spPr bwMode="auto">
          <a:xfrm>
            <a:off x="6253163" y="2667000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1992" name="Text Box 8"/>
          <p:cNvSpPr txBox="1">
            <a:spLocks noChangeArrowheads="1"/>
          </p:cNvSpPr>
          <p:nvPr/>
        </p:nvSpPr>
        <p:spPr bwMode="auto">
          <a:xfrm>
            <a:off x="4235450" y="3836988"/>
            <a:ext cx="22463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0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  <a:cs typeface="Times New Roman" pitchFamily="18" charset="0"/>
              </a:rPr>
              <a:t>¬</a:t>
            </a: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1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&lt;1,</a:t>
            </a:r>
            <a:r>
              <a:rPr lang="en-US" altLang="en-US" sz="2800" i="0" baseline="-25000">
                <a:solidFill>
                  <a:schemeClr val="accent2"/>
                </a:solidFill>
              </a:rPr>
              <a:t>false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41993" name="Text Box 9"/>
          <p:cNvSpPr txBox="1">
            <a:spLocks noChangeArrowheads="1"/>
          </p:cNvSpPr>
          <p:nvPr/>
        </p:nvSpPr>
        <p:spPr bwMode="auto">
          <a:xfrm>
            <a:off x="6923088" y="4189413"/>
            <a:ext cx="22209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1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41994" name="AutoShape 10"/>
          <p:cNvSpPr>
            <a:spLocks noChangeArrowheads="1"/>
          </p:cNvSpPr>
          <p:nvPr/>
        </p:nvSpPr>
        <p:spPr bwMode="auto">
          <a:xfrm>
            <a:off x="6253163" y="4294188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1995" name="Text Box 11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Max( a,b,c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Input has 3 numbers.”</a:t>
            </a:r>
            <a:r>
              <a:rPr lang="en-CA" altLang="en-US" sz="24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m = a </a:t>
            </a:r>
            <a:endParaRPr lang="en-US" altLang="en-US" sz="24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b&gt;m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c&gt;m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 return max in {a,b,c}”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i="0">
              <a:solidFill>
                <a:srgbClr val="33CC33"/>
              </a:solidFill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sp>
        <p:nvSpPr>
          <p:cNvPr id="43011" name="Text Box 3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  <p:sp>
        <p:nvSpPr>
          <p:cNvPr id="43012" name="Freeform 4"/>
          <p:cNvSpPr>
            <a:spLocks/>
          </p:cNvSpPr>
          <p:nvPr/>
        </p:nvSpPr>
        <p:spPr bwMode="auto">
          <a:xfrm>
            <a:off x="3276600" y="3643313"/>
            <a:ext cx="76200" cy="1219200"/>
          </a:xfrm>
          <a:custGeom>
            <a:avLst/>
            <a:gdLst>
              <a:gd name="T0" fmla="*/ 2147483647 w 632"/>
              <a:gd name="T1" fmla="*/ 0 h 1536"/>
              <a:gd name="T2" fmla="*/ 2147483647 w 632"/>
              <a:gd name="T3" fmla="*/ 2147483647 h 1536"/>
              <a:gd name="T4" fmla="*/ 0 w 632"/>
              <a:gd name="T5" fmla="*/ 2147483647 h 1536"/>
              <a:gd name="T6" fmla="*/ 0 60000 65536"/>
              <a:gd name="T7" fmla="*/ 0 60000 65536"/>
              <a:gd name="T8" fmla="*/ 0 60000 65536"/>
              <a:gd name="T9" fmla="*/ 0 w 632"/>
              <a:gd name="T10" fmla="*/ 0 h 1536"/>
              <a:gd name="T11" fmla="*/ 632 w 632"/>
              <a:gd name="T12" fmla="*/ 1536 h 1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32" h="1536">
                <a:moveTo>
                  <a:pt x="48" y="0"/>
                </a:moveTo>
                <a:cubicBezTo>
                  <a:pt x="340" y="280"/>
                  <a:pt x="632" y="560"/>
                  <a:pt x="624" y="816"/>
                </a:cubicBezTo>
                <a:cubicBezTo>
                  <a:pt x="616" y="1072"/>
                  <a:pt x="308" y="1304"/>
                  <a:pt x="0" y="153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3" name="Text Box 5"/>
          <p:cNvSpPr txBox="1">
            <a:spLocks noChangeArrowheads="1"/>
          </p:cNvSpPr>
          <p:nvPr/>
        </p:nvSpPr>
        <p:spPr bwMode="auto">
          <a:xfrm>
            <a:off x="4235450" y="2209800"/>
            <a:ext cx="2046288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2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&lt;2,true&gt;</a:t>
            </a:r>
          </a:p>
        </p:txBody>
      </p:sp>
      <p:sp>
        <p:nvSpPr>
          <p:cNvPr id="43014" name="Text Box 6"/>
          <p:cNvSpPr txBox="1">
            <a:spLocks noChangeArrowheads="1"/>
          </p:cNvSpPr>
          <p:nvPr/>
        </p:nvSpPr>
        <p:spPr bwMode="auto">
          <a:xfrm>
            <a:off x="6923088" y="2562225"/>
            <a:ext cx="22209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2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43015" name="AutoShape 7"/>
          <p:cNvSpPr>
            <a:spLocks noChangeArrowheads="1"/>
          </p:cNvSpPr>
          <p:nvPr/>
        </p:nvSpPr>
        <p:spPr bwMode="auto">
          <a:xfrm>
            <a:off x="6253163" y="2667000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3016" name="Text Box 8"/>
          <p:cNvSpPr txBox="1">
            <a:spLocks noChangeArrowheads="1"/>
          </p:cNvSpPr>
          <p:nvPr/>
        </p:nvSpPr>
        <p:spPr bwMode="auto">
          <a:xfrm>
            <a:off x="4235450" y="3836988"/>
            <a:ext cx="22463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  <a:cs typeface="Times New Roman" pitchFamily="18" charset="0"/>
              </a:rPr>
              <a:t>¬</a:t>
            </a:r>
            <a:r>
              <a:rPr lang="en-CA" altLang="en-US" sz="2800" i="0">
                <a:solidFill>
                  <a:schemeClr val="accent1"/>
                </a:solidFill>
              </a:rPr>
              <a:t>&lt;condition</a:t>
            </a:r>
            <a:r>
              <a:rPr lang="en-CA" altLang="en-US" sz="2800" i="0" baseline="-25000">
                <a:solidFill>
                  <a:schemeClr val="accent1"/>
                </a:solidFill>
              </a:rPr>
              <a:t>2</a:t>
            </a:r>
            <a:r>
              <a:rPr lang="en-CA" altLang="en-US" sz="2800" i="0">
                <a:solidFill>
                  <a:schemeClr val="accent1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&lt;2,</a:t>
            </a:r>
            <a:r>
              <a:rPr lang="en-US" altLang="en-US" sz="2800" i="0" baseline="-25000">
                <a:solidFill>
                  <a:schemeClr val="accent2"/>
                </a:solidFill>
              </a:rPr>
              <a:t>false</a:t>
            </a:r>
            <a:r>
              <a:rPr lang="en-CA" altLang="en-US" sz="2800" i="0" baseline="-25000">
                <a:solidFill>
                  <a:schemeClr val="accent2"/>
                </a:solidFill>
              </a:rPr>
              <a:t>&gt;</a:t>
            </a:r>
          </a:p>
        </p:txBody>
      </p:sp>
      <p:sp>
        <p:nvSpPr>
          <p:cNvPr id="43017" name="Text Box 9"/>
          <p:cNvSpPr txBox="1">
            <a:spLocks noChangeArrowheads="1"/>
          </p:cNvSpPr>
          <p:nvPr/>
        </p:nvSpPr>
        <p:spPr bwMode="auto">
          <a:xfrm>
            <a:off x="6923088" y="4189413"/>
            <a:ext cx="22209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&lt;assertion</a:t>
            </a:r>
            <a:r>
              <a:rPr lang="en-US" altLang="en-US" i="0" baseline="-25000">
                <a:solidFill>
                  <a:srgbClr val="33CC33"/>
                </a:solidFill>
              </a:rPr>
              <a:t>2</a:t>
            </a:r>
            <a:r>
              <a:rPr lang="en-CA" altLang="en-US" i="0">
                <a:solidFill>
                  <a:srgbClr val="33CC33"/>
                </a:solidFill>
              </a:rPr>
              <a:t>&gt;</a:t>
            </a:r>
          </a:p>
        </p:txBody>
      </p:sp>
      <p:sp>
        <p:nvSpPr>
          <p:cNvPr id="43018" name="AutoShape 10"/>
          <p:cNvSpPr>
            <a:spLocks noChangeArrowheads="1"/>
          </p:cNvSpPr>
          <p:nvPr/>
        </p:nvSpPr>
        <p:spPr bwMode="auto">
          <a:xfrm>
            <a:off x="6253163" y="4294188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43019" name="Text Box 11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Max( a,b,c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Input has 3 numbers.”</a:t>
            </a:r>
            <a:r>
              <a:rPr lang="en-CA" altLang="en-US" sz="24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m = a </a:t>
            </a:r>
            <a:endParaRPr lang="en-US" altLang="en-US" sz="24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b&gt;m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c&gt;m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 return max in {a,b,c}”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i="0">
              <a:solidFill>
                <a:srgbClr val="33CC33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4" name="Rectangle 32"/>
          <p:cNvSpPr>
            <a:spLocks noChangeArrowheads="1"/>
          </p:cNvSpPr>
          <p:nvPr/>
        </p:nvSpPr>
        <p:spPr bwMode="auto">
          <a:xfrm>
            <a:off x="4711521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Implementer: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Coder of the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routine.</a:t>
            </a:r>
          </a:p>
        </p:txBody>
      </p:sp>
      <p:sp>
        <p:nvSpPr>
          <p:cNvPr id="52" name="Rectangle 34"/>
          <p:cNvSpPr>
            <a:spLocks noChangeArrowheads="1"/>
          </p:cNvSpPr>
          <p:nvPr/>
        </p:nvSpPr>
        <p:spPr bwMode="auto">
          <a:xfrm>
            <a:off x="3200400" y="571500"/>
            <a:ext cx="28194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i="0" dirty="0">
                <a:solidFill>
                  <a:schemeClr val="tx2"/>
                </a:solidFill>
                <a:cs typeface="+mn-cs"/>
              </a:rPr>
              <a:t>Five Players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AF2433-31D0-4B28-BDE2-C92CB91B4BC3}"/>
              </a:ext>
            </a:extLst>
          </p:cNvPr>
          <p:cNvGrpSpPr/>
          <p:nvPr/>
        </p:nvGrpSpPr>
        <p:grpSpPr>
          <a:xfrm>
            <a:off x="3113276" y="1417016"/>
            <a:ext cx="1547069" cy="5517184"/>
            <a:chOff x="3114587" y="2608263"/>
            <a:chExt cx="1547069" cy="5517184"/>
          </a:xfrm>
        </p:grpSpPr>
        <p:sp>
          <p:nvSpPr>
            <p:cNvPr id="21526" name="Line 33"/>
            <p:cNvSpPr>
              <a:spLocks noChangeShapeType="1"/>
            </p:cNvSpPr>
            <p:nvPr/>
          </p:nvSpPr>
          <p:spPr bwMode="auto">
            <a:xfrm>
              <a:off x="4648199" y="2608263"/>
              <a:ext cx="13457" cy="55171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27672" name="Group 2"/>
            <p:cNvGrpSpPr>
              <a:grpSpLocks/>
            </p:cNvGrpSpPr>
            <p:nvPr/>
          </p:nvGrpSpPr>
          <p:grpSpPr bwMode="auto">
            <a:xfrm>
              <a:off x="3114587" y="2614613"/>
              <a:ext cx="746124" cy="1417320"/>
              <a:chOff x="864" y="465"/>
              <a:chExt cx="1046" cy="2358"/>
            </a:xfrm>
          </p:grpSpPr>
          <p:grpSp>
            <p:nvGrpSpPr>
              <p:cNvPr id="27674" name="Group 3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7677" name="Group 4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7679" name="Group 5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1542" name="Freeform 6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2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3" name="Freeform 7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20"/>
                      <a:ext cx="248" cy="571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4" name="Freeform 8"/>
                    <p:cNvSpPr>
                      <a:spLocks/>
                    </p:cNvSpPr>
                    <p:nvPr/>
                  </p:nvSpPr>
                  <p:spPr bwMode="auto">
                    <a:xfrm flipH="1">
                      <a:off x="1446" y="1582"/>
                      <a:ext cx="364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5" name="Freeform 9"/>
                    <p:cNvSpPr>
                      <a:spLocks/>
                    </p:cNvSpPr>
                    <p:nvPr/>
                  </p:nvSpPr>
                  <p:spPr bwMode="auto">
                    <a:xfrm flipH="1">
                      <a:off x="1377" y="2005"/>
                      <a:ext cx="229" cy="844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6" name="Freeform 10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4"/>
                      <a:ext cx="447" cy="657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7" name="Freeform 11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3" cy="328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>
                        <a:spcBef>
                          <a:spcPct val="50000"/>
                        </a:spcBef>
                        <a:defRPr/>
                      </a:pPr>
                      <a:endParaRPr lang="en-US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grpSp>
                  <p:nvGrpSpPr>
                    <p:cNvPr id="27692" name="Group 12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1549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6" cy="84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0" name="Freeform 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80" cy="113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1" name="Freeform 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2" cy="139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  <p:sp>
                    <p:nvSpPr>
                      <p:cNvPr id="21552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>
                          <a:spcBef>
                            <a:spcPct val="50000"/>
                          </a:spcBef>
                          <a:defRPr/>
                        </a:pPr>
                        <a:endParaRPr lang="en-US">
                          <a:solidFill>
                            <a:srgbClr val="FFFFFF"/>
                          </a:solidFill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7680" name="Group 17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1540" name="Oval 1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70" y="2685"/>
                      <a:ext cx="393" cy="707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41" name="Oval 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08" y="2818"/>
                      <a:ext cx="237" cy="254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681" name="Group 20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24"/>
                    <a:chExt cx="417" cy="635"/>
                  </a:xfrm>
                </p:grpSpPr>
                <p:sp>
                  <p:nvSpPr>
                    <p:cNvPr id="21538" name="Oval 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54" y="2664"/>
                      <a:ext cx="406" cy="678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  <p:sp>
                  <p:nvSpPr>
                    <p:cNvPr id="21539" name="Oval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09" y="2756"/>
                      <a:ext cx="230" cy="226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  <a:buFontTx/>
                        <a:buNone/>
                        <a:defRPr/>
                      </a:pPr>
                      <a:endParaRPr lang="en-US" altLang="en-US" sz="3000">
                        <a:solidFill>
                          <a:srgbClr val="FFFFFF"/>
                        </a:solidFill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21534" name="Oval 23"/>
                <p:cNvSpPr>
                  <a:spLocks noChangeArrowheads="1"/>
                </p:cNvSpPr>
                <p:nvPr/>
              </p:nvSpPr>
              <p:spPr bwMode="auto">
                <a:xfrm>
                  <a:off x="1099" y="1009"/>
                  <a:ext cx="198" cy="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  <a:defRPr/>
                  </a:pPr>
                  <a:endParaRPr lang="en-US" altLang="en-US" sz="24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  <p:sp>
            <p:nvSpPr>
              <p:cNvPr id="21531" name="Freeform 24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5" cy="376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32" name="Freeform 25"/>
              <p:cNvSpPr>
                <a:spLocks/>
              </p:cNvSpPr>
              <p:nvPr/>
            </p:nvSpPr>
            <p:spPr bwMode="auto">
              <a:xfrm>
                <a:off x="1441" y="2304"/>
                <a:ext cx="470" cy="323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21529" name="Rectangle 32"/>
          <p:cNvSpPr>
            <a:spLocks noChangeArrowheads="1"/>
          </p:cNvSpPr>
          <p:nvPr/>
        </p:nvSpPr>
        <p:spPr bwMode="auto">
          <a:xfrm>
            <a:off x="2438400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User: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Coder using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routine.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77AF784-672F-4EF2-8BB8-1CA7063527E0}"/>
              </a:ext>
            </a:extLst>
          </p:cNvPr>
          <p:cNvGrpSpPr/>
          <p:nvPr/>
        </p:nvGrpSpPr>
        <p:grpSpPr>
          <a:xfrm>
            <a:off x="457200" y="1395413"/>
            <a:ext cx="1854200" cy="5569571"/>
            <a:chOff x="457200" y="2614613"/>
            <a:chExt cx="1854200" cy="5569571"/>
          </a:xfrm>
        </p:grpSpPr>
        <p:sp>
          <p:nvSpPr>
            <p:cNvPr id="21516" name="Line 33"/>
            <p:cNvSpPr>
              <a:spLocks noChangeShapeType="1"/>
            </p:cNvSpPr>
            <p:nvPr/>
          </p:nvSpPr>
          <p:spPr bwMode="auto">
            <a:xfrm flipH="1">
              <a:off x="2284324" y="2667000"/>
              <a:ext cx="27076" cy="5517184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>
                <a:solidFill>
                  <a:srgbClr val="FFFFFF"/>
                </a:solidFill>
                <a:cs typeface="+mn-cs"/>
              </a:endParaRPr>
            </a:p>
          </p:txBody>
        </p:sp>
        <p:grpSp>
          <p:nvGrpSpPr>
            <p:cNvPr id="27662" name="Group 4"/>
            <p:cNvGrpSpPr>
              <a:grpSpLocks/>
            </p:cNvGrpSpPr>
            <p:nvPr/>
          </p:nvGrpSpPr>
          <p:grpSpPr bwMode="auto">
            <a:xfrm>
              <a:off x="457200" y="2614613"/>
              <a:ext cx="1215459" cy="1417320"/>
              <a:chOff x="2400" y="2064"/>
              <a:chExt cx="744" cy="912"/>
            </a:xfrm>
          </p:grpSpPr>
          <p:sp>
            <p:nvSpPr>
              <p:cNvPr id="21520" name="Freeform 5"/>
              <p:cNvSpPr>
                <a:spLocks/>
              </p:cNvSpPr>
              <p:nvPr/>
            </p:nvSpPr>
            <p:spPr bwMode="auto">
              <a:xfrm>
                <a:off x="2762" y="2195"/>
                <a:ext cx="200" cy="202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1" name="Freeform 6"/>
              <p:cNvSpPr>
                <a:spLocks/>
              </p:cNvSpPr>
              <p:nvPr/>
            </p:nvSpPr>
            <p:spPr bwMode="auto">
              <a:xfrm>
                <a:off x="2664" y="2413"/>
                <a:ext cx="206" cy="356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 dirty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2" name="Freeform 7"/>
              <p:cNvSpPr>
                <a:spLocks/>
              </p:cNvSpPr>
              <p:nvPr/>
            </p:nvSpPr>
            <p:spPr bwMode="auto">
              <a:xfrm>
                <a:off x="2678" y="2706"/>
                <a:ext cx="261" cy="270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3" name="Freeform 8"/>
              <p:cNvSpPr>
                <a:spLocks/>
              </p:cNvSpPr>
              <p:nvPr/>
            </p:nvSpPr>
            <p:spPr bwMode="auto">
              <a:xfrm>
                <a:off x="2400" y="2645"/>
                <a:ext cx="331" cy="256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4" name="Freeform 9"/>
              <p:cNvSpPr>
                <a:spLocks/>
              </p:cNvSpPr>
              <p:nvPr/>
            </p:nvSpPr>
            <p:spPr bwMode="auto">
              <a:xfrm>
                <a:off x="2557" y="2064"/>
                <a:ext cx="233" cy="405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 dirty="0">
                  <a:solidFill>
                    <a:srgbClr val="FFFFFF"/>
                  </a:solidFill>
                  <a:cs typeface="+mn-cs"/>
                </a:endParaRPr>
              </a:p>
            </p:txBody>
          </p:sp>
          <p:sp>
            <p:nvSpPr>
              <p:cNvPr id="21525" name="Freeform 10"/>
              <p:cNvSpPr>
                <a:spLocks/>
              </p:cNvSpPr>
              <p:nvPr/>
            </p:nvSpPr>
            <p:spPr bwMode="auto">
              <a:xfrm>
                <a:off x="2839" y="2100"/>
                <a:ext cx="305" cy="374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</p:grpSp>
      </p:grpSp>
      <p:sp>
        <p:nvSpPr>
          <p:cNvPr id="21519" name="Rectangle 32"/>
          <p:cNvSpPr>
            <a:spLocks noChangeArrowheads="1"/>
          </p:cNvSpPr>
          <p:nvPr/>
        </p:nvSpPr>
        <p:spPr bwMode="auto">
          <a:xfrm>
            <a:off x="0" y="27432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End User: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Runs the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program</a:t>
            </a:r>
          </a:p>
        </p:txBody>
      </p:sp>
      <p:sp>
        <p:nvSpPr>
          <p:cNvPr id="93" name="Rectangle 32"/>
          <p:cNvSpPr>
            <a:spLocks noChangeArrowheads="1"/>
          </p:cNvSpPr>
          <p:nvPr/>
        </p:nvSpPr>
        <p:spPr bwMode="auto">
          <a:xfrm>
            <a:off x="5269605" y="6410980"/>
            <a:ext cx="3479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0000"/>
                </a:solidFill>
                <a:cs typeface="+mn-cs"/>
              </a:rPr>
              <a:t>This is us in CSE 2011</a:t>
            </a:r>
          </a:p>
        </p:txBody>
      </p:sp>
      <p:sp>
        <p:nvSpPr>
          <p:cNvPr id="94" name="Rectangle 32"/>
          <p:cNvSpPr>
            <a:spLocks noChangeArrowheads="1"/>
          </p:cNvSpPr>
          <p:nvPr/>
        </p:nvSpPr>
        <p:spPr bwMode="auto">
          <a:xfrm>
            <a:off x="2006600" y="4013537"/>
            <a:ext cx="279400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Complicated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details are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hidden from him. </a:t>
            </a:r>
          </a:p>
        </p:txBody>
      </p:sp>
      <p:sp>
        <p:nvSpPr>
          <p:cNvPr id="95" name="Rectangle 32"/>
          <p:cNvSpPr>
            <a:spLocks noChangeArrowheads="1"/>
          </p:cNvSpPr>
          <p:nvPr/>
        </p:nvSpPr>
        <p:spPr bwMode="auto">
          <a:xfrm>
            <a:off x="6477000" y="5311914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Proves correctness 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efficiency.</a:t>
            </a:r>
          </a:p>
        </p:txBody>
      </p:sp>
      <p:sp>
        <p:nvSpPr>
          <p:cNvPr id="21515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4400" i="0" dirty="0">
                <a:solidFill>
                  <a:srgbClr val="FFFF00"/>
                </a:solidFill>
                <a:cs typeface="+mn-cs"/>
              </a:rPr>
              <a:t>Abstraction</a:t>
            </a:r>
          </a:p>
        </p:txBody>
      </p:sp>
      <p:pic>
        <p:nvPicPr>
          <p:cNvPr id="66" name="Picture 5" descr="j0116172">
            <a:extLst>
              <a:ext uri="{FF2B5EF4-FFF2-40B4-BE49-F238E27FC236}">
                <a16:creationId xmlns:a16="http://schemas.microsoft.com/office/drawing/2014/main" id="{998022F0-BD2A-4912-980F-66DD3EE6D5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464750" y="3078321"/>
            <a:ext cx="874476" cy="1189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721D72C9-5298-4111-A03A-E99ED652B66F}"/>
              </a:ext>
            </a:extLst>
          </p:cNvPr>
          <p:cNvGrpSpPr/>
          <p:nvPr/>
        </p:nvGrpSpPr>
        <p:grpSpPr>
          <a:xfrm>
            <a:off x="5244921" y="-304800"/>
            <a:ext cx="1601274" cy="6553200"/>
            <a:chOff x="5244921" y="914400"/>
            <a:chExt cx="1601274" cy="6553200"/>
          </a:xfrm>
        </p:grpSpPr>
        <p:grpSp>
          <p:nvGrpSpPr>
            <p:cNvPr id="27697" name="Group 16"/>
            <p:cNvGrpSpPr>
              <a:grpSpLocks/>
            </p:cNvGrpSpPr>
            <p:nvPr/>
          </p:nvGrpSpPr>
          <p:grpSpPr bwMode="auto">
            <a:xfrm flipH="1">
              <a:off x="5244921" y="2530499"/>
              <a:ext cx="879768" cy="1501434"/>
              <a:chOff x="2013" y="2206"/>
              <a:chExt cx="493" cy="1010"/>
            </a:xfrm>
          </p:grpSpPr>
          <p:sp>
            <p:nvSpPr>
              <p:cNvPr id="21555" name="Freeform 17"/>
              <p:cNvSpPr>
                <a:spLocks/>
              </p:cNvSpPr>
              <p:nvPr/>
            </p:nvSpPr>
            <p:spPr bwMode="auto">
              <a:xfrm rot="4483878">
                <a:off x="2315" y="2436"/>
                <a:ext cx="142" cy="24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spcBef>
                    <a:spcPct val="50000"/>
                  </a:spcBef>
                  <a:defRPr/>
                </a:pPr>
                <a:endParaRPr lang="en-US">
                  <a:solidFill>
                    <a:srgbClr val="FFFFFF"/>
                  </a:solidFill>
                  <a:cs typeface="+mn-cs"/>
                </a:endParaRPr>
              </a:p>
            </p:txBody>
          </p:sp>
          <p:grpSp>
            <p:nvGrpSpPr>
              <p:cNvPr id="27700" name="Group 18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21557" name="Freeform 19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58" name="Freeform 20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59" name="Freeform 21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0" name="Freeform 22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7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1" name="Freeform 23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5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2" name="Freeform 24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3" name="Freeform 25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4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spcBef>
                      <a:spcPct val="50000"/>
                    </a:spcBef>
                    <a:defRPr/>
                  </a:pPr>
                  <a:endParaRPr 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4" name="Oval 2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8" y="3027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5" name="Oval 2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6" name="Oval 2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7" name="Oval 29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8" name="Oval 30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 sz="2400" i="0">
                    <a:solidFill>
                      <a:srgbClr val="FFFFFF"/>
                    </a:solidFill>
                    <a:cs typeface="+mn-cs"/>
                  </a:endParaRPr>
                </a:p>
              </p:txBody>
            </p:sp>
            <p:sp>
              <p:nvSpPr>
                <p:cNvPr id="21569" name="Oval 31"/>
                <p:cNvSpPr>
                  <a:spLocks noChangeArrowheads="1"/>
                </p:cNvSpPr>
                <p:nvPr/>
              </p:nvSpPr>
              <p:spPr bwMode="auto">
                <a:xfrm>
                  <a:off x="432" y="3263"/>
                  <a:ext cx="96" cy="98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  <a:defRPr/>
                  </a:pPr>
                  <a:endParaRPr lang="en-US" altLang="en-US">
                    <a:solidFill>
                      <a:srgbClr val="FFFFFF"/>
                    </a:solidFill>
                    <a:cs typeface="+mn-cs"/>
                  </a:endParaRPr>
                </a:p>
              </p:txBody>
            </p:sp>
          </p:grpSp>
        </p:grpSp>
        <p:sp>
          <p:nvSpPr>
            <p:cNvPr id="67" name="Line 33">
              <a:extLst>
                <a:ext uri="{FF2B5EF4-FFF2-40B4-BE49-F238E27FC236}">
                  <a16:creationId xmlns:a16="http://schemas.microsoft.com/office/drawing/2014/main" id="{1AC3C9F0-5D6B-4AD2-8986-D13459CD64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96276" y="914400"/>
              <a:ext cx="49919" cy="6553200"/>
            </a:xfrm>
            <a:prstGeom prst="lin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spcBef>
                  <a:spcPct val="50000"/>
                </a:spcBef>
                <a:defRPr/>
              </a:pPr>
              <a:endParaRPr lang="en-US" dirty="0">
                <a:solidFill>
                  <a:srgbClr val="FFFFFF"/>
                </a:solidFill>
                <a:cs typeface="+mn-cs"/>
              </a:endParaRPr>
            </a:p>
          </p:txBody>
        </p:sp>
      </p:grpSp>
      <p:sp>
        <p:nvSpPr>
          <p:cNvPr id="68" name="Rectangle 32">
            <a:extLst>
              <a:ext uri="{FF2B5EF4-FFF2-40B4-BE49-F238E27FC236}">
                <a16:creationId xmlns:a16="http://schemas.microsoft.com/office/drawing/2014/main" id="{5B9D5DBD-0579-4CC4-93D4-9F7787C65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9790" y="4072972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Mathematician: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Designs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 the algorithm.</a:t>
            </a:r>
          </a:p>
        </p:txBody>
      </p:sp>
      <p:sp>
        <p:nvSpPr>
          <p:cNvPr id="73" name="Content Placeholder 2">
            <a:extLst>
              <a:ext uri="{FF2B5EF4-FFF2-40B4-BE49-F238E27FC236}">
                <a16:creationId xmlns:a16="http://schemas.microsoft.com/office/drawing/2014/main" id="{F87553B7-F8CC-45E0-87E4-5678ECFF2DF7}"/>
              </a:ext>
            </a:extLst>
          </p:cNvPr>
          <p:cNvSpPr txBox="1">
            <a:spLocks/>
          </p:cNvSpPr>
          <p:nvPr/>
        </p:nvSpPr>
        <p:spPr>
          <a:xfrm>
            <a:off x="4800600" y="4025721"/>
            <a:ext cx="2057395" cy="2362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Readable and </a:t>
            </a:r>
            <a:br>
              <a:rPr lang="en-US" sz="2000" i="0" kern="0" dirty="0"/>
            </a:br>
            <a:r>
              <a:rPr lang="en-US" sz="2000" i="0" kern="0" dirty="0"/>
              <a:t>  understandable 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Correctly</a:t>
            </a:r>
            <a:br>
              <a:rPr lang="en-US" sz="2000" i="0" kern="0" dirty="0"/>
            </a:br>
            <a:r>
              <a:rPr lang="en-US" sz="2000" i="0" kern="0" dirty="0"/>
              <a:t>   implements</a:t>
            </a:r>
            <a:br>
              <a:rPr lang="en-US" sz="2000" i="0" kern="0" dirty="0"/>
            </a:br>
            <a:r>
              <a:rPr lang="en-US" sz="2000" i="0" kern="0" dirty="0"/>
              <a:t>   algorithm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Robust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Adaptable</a:t>
            </a:r>
          </a:p>
          <a:p>
            <a:pPr marL="0" lvl="1" indent="0">
              <a:spcBef>
                <a:spcPts val="0"/>
              </a:spcBef>
              <a:buNone/>
            </a:pPr>
            <a:r>
              <a:rPr lang="en-US" sz="2000" i="0" kern="0" dirty="0"/>
              <a:t>Portable</a:t>
            </a:r>
          </a:p>
        </p:txBody>
      </p:sp>
      <p:pic>
        <p:nvPicPr>
          <p:cNvPr id="40962" name="Picture 2" descr="Image result for boss">
            <a:extLst>
              <a:ext uri="{FF2B5EF4-FFF2-40B4-BE49-F238E27FC236}">
                <a16:creationId xmlns:a16="http://schemas.microsoft.com/office/drawing/2014/main" id="{B7240A3D-2911-46BC-90B2-7078D74068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510" t="6204" r="23467" b="3702"/>
          <a:stretch/>
        </p:blipFill>
        <p:spPr bwMode="auto">
          <a:xfrm>
            <a:off x="7535572" y="99007"/>
            <a:ext cx="772368" cy="926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" name="Rectangle 32">
            <a:extLst>
              <a:ext uri="{FF2B5EF4-FFF2-40B4-BE49-F238E27FC236}">
                <a16:creationId xmlns:a16="http://schemas.microsoft.com/office/drawing/2014/main" id="{5590E820-9C46-4637-B6F3-5F91A4E59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2172237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Make end users happy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make money</a:t>
            </a:r>
          </a:p>
        </p:txBody>
      </p:sp>
      <p:sp>
        <p:nvSpPr>
          <p:cNvPr id="76" name="Rectangle 32">
            <a:extLst>
              <a:ext uri="{FF2B5EF4-FFF2-40B4-BE49-F238E27FC236}">
                <a16:creationId xmlns:a16="http://schemas.microsoft.com/office/drawing/2014/main" id="{178E6C1B-A811-40E0-9219-2F9D0C056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5990" y="990600"/>
            <a:ext cx="2794000" cy="1261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800" i="0" dirty="0">
                <a:solidFill>
                  <a:srgbClr val="FF9900"/>
                </a:solidFill>
                <a:cs typeface="+mn-cs"/>
              </a:rPr>
              <a:t>Boss:</a:t>
            </a:r>
            <a:endParaRPr lang="en-US" altLang="en-US" sz="2800" i="0" dirty="0">
              <a:solidFill>
                <a:srgbClr val="FFFFFF"/>
              </a:solidFill>
              <a:cs typeface="+mn-cs"/>
            </a:endParaRP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Designs </a:t>
            </a:r>
            <a:br>
              <a:rPr lang="en-US" altLang="en-US" sz="24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400" i="0" dirty="0">
                <a:solidFill>
                  <a:srgbClr val="FFFFFF"/>
                </a:solidFill>
                <a:cs typeface="+mn-cs"/>
              </a:rPr>
              <a:t>   specifications.</a:t>
            </a:r>
          </a:p>
        </p:txBody>
      </p:sp>
      <p:sp>
        <p:nvSpPr>
          <p:cNvPr id="77" name="Line 33">
            <a:extLst>
              <a:ext uri="{FF2B5EF4-FFF2-40B4-BE49-F238E27FC236}">
                <a16:creationId xmlns:a16="http://schemas.microsoft.com/office/drawing/2014/main" id="{527774CA-66AB-4806-908D-EBAC3EE2E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96276" y="2928728"/>
            <a:ext cx="2656293" cy="39021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spcBef>
                <a:spcPct val="50000"/>
              </a:spcBef>
              <a:defRPr/>
            </a:pPr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78" name="Rectangle 32">
            <a:extLst>
              <a:ext uri="{FF2B5EF4-FFF2-40B4-BE49-F238E27FC236}">
                <a16:creationId xmlns:a16="http://schemas.microsoft.com/office/drawing/2014/main" id="{AC11DE1A-2E09-4DDE-97DF-5D47E8B93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04800" y="4013537"/>
            <a:ext cx="2794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Enjoys</a:t>
            </a:r>
            <a:br>
              <a:rPr lang="en-US" altLang="en-US" sz="2000" i="0" dirty="0">
                <a:solidFill>
                  <a:srgbClr val="FFFFFF"/>
                </a:solidFill>
                <a:cs typeface="+mn-cs"/>
              </a:rPr>
            </a:br>
            <a:r>
              <a:rPr lang="en-US" altLang="en-US" sz="2000" i="0" dirty="0">
                <a:solidFill>
                  <a:srgbClr val="FFFFFF"/>
                </a:solidFill>
                <a:cs typeface="+mn-cs"/>
              </a:rPr>
              <a:t>&amp; reports bugs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15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15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93" grpId="0"/>
      <p:bldP spid="94" grpId="0"/>
      <p:bldP spid="95" grpId="0"/>
      <p:bldP spid="75" grpId="0"/>
      <p:bldP spid="77" grpId="0" animBg="1"/>
      <p:bldP spid="7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ext Box 2"/>
          <p:cNvSpPr txBox="1">
            <a:spLocks noChangeArrowheads="1"/>
          </p:cNvSpPr>
          <p:nvPr/>
        </p:nvSpPr>
        <p:spPr bwMode="auto">
          <a:xfrm>
            <a:off x="0" y="331788"/>
            <a:ext cx="3789363" cy="629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Max( a,b,c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Input has 3 numbers.”</a:t>
            </a:r>
            <a:r>
              <a:rPr lang="en-CA" altLang="en-US" sz="24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m = a </a:t>
            </a:r>
            <a:endParaRPr lang="en-US" altLang="en-US" sz="24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b&gt;m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if(  </a:t>
            </a:r>
            <a:r>
              <a:rPr lang="en-CA" altLang="en-US" sz="2400" i="0">
                <a:solidFill>
                  <a:schemeClr val="accent1"/>
                </a:solidFill>
              </a:rPr>
              <a:t>c&gt;m</a:t>
            </a:r>
            <a:r>
              <a:rPr lang="en-CA" altLang="en-US" sz="2400" i="0"/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      m = 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endif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“assert: m is max in {a,b,c}”</a:t>
            </a:r>
            <a:endParaRPr lang="en-US" altLang="en-US" sz="24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rgbClr val="33CC33"/>
                </a:solidFill>
              </a:rPr>
              <a:t>   return max in {a,b,c}”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400" i="0">
              <a:solidFill>
                <a:srgbClr val="33CC33"/>
              </a:solidFill>
            </a:endParaRPr>
          </a:p>
        </p:txBody>
      </p:sp>
      <p:sp>
        <p:nvSpPr>
          <p:cNvPr id="44035" name="Rectangle 3"/>
          <p:cNvSpPr>
            <a:spLocks noGrp="1" noChangeArrowheads="1"/>
          </p:cNvSpPr>
          <p:nvPr>
            <p:ph type="title"/>
          </p:nvPr>
        </p:nvSpPr>
        <p:spPr>
          <a:xfrm>
            <a:off x="12954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Sequence of Assertions</a:t>
            </a:r>
            <a:endParaRPr lang="en-CA" altLang="en-US"/>
          </a:p>
        </p:txBody>
      </p:sp>
      <p:sp>
        <p:nvSpPr>
          <p:cNvPr id="44036" name="Text Box 4"/>
          <p:cNvSpPr txBox="1">
            <a:spLocks noChangeArrowheads="1"/>
          </p:cNvSpPr>
          <p:nvPr/>
        </p:nvSpPr>
        <p:spPr bwMode="auto">
          <a:xfrm>
            <a:off x="4175125" y="5334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  <p:sp>
        <p:nvSpPr>
          <p:cNvPr id="44037" name="Freeform 5"/>
          <p:cNvSpPr>
            <a:spLocks/>
          </p:cNvSpPr>
          <p:nvPr/>
        </p:nvSpPr>
        <p:spPr bwMode="auto">
          <a:xfrm>
            <a:off x="3028950" y="5181600"/>
            <a:ext cx="314325" cy="762000"/>
          </a:xfrm>
          <a:custGeom>
            <a:avLst/>
            <a:gdLst>
              <a:gd name="T0" fmla="*/ 2147483647 w 198"/>
              <a:gd name="T1" fmla="*/ 0 h 480"/>
              <a:gd name="T2" fmla="*/ 2147483647 w 198"/>
              <a:gd name="T3" fmla="*/ 2147483647 h 480"/>
              <a:gd name="T4" fmla="*/ 0 w 198"/>
              <a:gd name="T5" fmla="*/ 2147483647 h 480"/>
              <a:gd name="T6" fmla="*/ 0 60000 65536"/>
              <a:gd name="T7" fmla="*/ 0 60000 65536"/>
              <a:gd name="T8" fmla="*/ 0 60000 65536"/>
              <a:gd name="T9" fmla="*/ 0 w 198"/>
              <a:gd name="T10" fmla="*/ 0 h 480"/>
              <a:gd name="T11" fmla="*/ 198 w 198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8" h="480">
                <a:moveTo>
                  <a:pt x="160" y="0"/>
                </a:moveTo>
                <a:cubicBezTo>
                  <a:pt x="162" y="38"/>
                  <a:pt x="198" y="148"/>
                  <a:pt x="171" y="228"/>
                </a:cubicBezTo>
                <a:cubicBezTo>
                  <a:pt x="144" y="308"/>
                  <a:pt x="36" y="428"/>
                  <a:pt x="0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38" name="Text Box 6"/>
          <p:cNvSpPr txBox="1">
            <a:spLocks noChangeArrowheads="1"/>
          </p:cNvSpPr>
          <p:nvPr/>
        </p:nvSpPr>
        <p:spPr bwMode="auto">
          <a:xfrm>
            <a:off x="4592638" y="3016250"/>
            <a:ext cx="19669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&lt;assertion</a:t>
            </a:r>
            <a:r>
              <a:rPr lang="en-CA" altLang="en-US" sz="2800" i="0" baseline="-25000">
                <a:solidFill>
                  <a:srgbClr val="33CC33"/>
                </a:solidFill>
              </a:rPr>
              <a:t>2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</a:t>
            </a:r>
            <a:endParaRPr lang="en-CA" altLang="en-US" sz="2800" i="0" baseline="-25000">
              <a:solidFill>
                <a:schemeClr val="accent2"/>
              </a:solidFill>
            </a:endParaRPr>
          </a:p>
        </p:txBody>
      </p:sp>
      <p:sp>
        <p:nvSpPr>
          <p:cNvPr id="44039" name="Text Box 7"/>
          <p:cNvSpPr txBox="1">
            <a:spLocks noChangeArrowheads="1"/>
          </p:cNvSpPr>
          <p:nvPr/>
        </p:nvSpPr>
        <p:spPr bwMode="auto">
          <a:xfrm>
            <a:off x="6967538" y="3276600"/>
            <a:ext cx="2200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33CC33"/>
                </a:solidFill>
              </a:rPr>
              <a:t>&lt;postCond&gt;</a:t>
            </a:r>
          </a:p>
        </p:txBody>
      </p:sp>
      <p:sp>
        <p:nvSpPr>
          <p:cNvPr id="44040" name="AutoShape 8"/>
          <p:cNvSpPr>
            <a:spLocks noChangeArrowheads="1"/>
          </p:cNvSpPr>
          <p:nvPr/>
        </p:nvSpPr>
        <p:spPr bwMode="auto">
          <a:xfrm>
            <a:off x="6324600" y="33242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itle 1"/>
          <p:cNvSpPr>
            <a:spLocks noGrp="1"/>
          </p:cNvSpPr>
          <p:nvPr>
            <p:ph type="title"/>
          </p:nvPr>
        </p:nvSpPr>
        <p:spPr>
          <a:xfrm>
            <a:off x="228600" y="158750"/>
            <a:ext cx="8610600" cy="1143000"/>
          </a:xfrm>
        </p:spPr>
        <p:txBody>
          <a:bodyPr/>
          <a:lstStyle/>
          <a:p>
            <a:r>
              <a:rPr lang="en-CA" altLang="en-US"/>
              <a:t>Contracts, Assertions, and Invariants</a:t>
            </a:r>
            <a:br>
              <a:rPr lang="en-CA" altLang="en-US"/>
            </a:br>
            <a:endParaRPr lang="en-US" altLang="en-US"/>
          </a:p>
        </p:txBody>
      </p:sp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762000" y="1219200"/>
            <a:ext cx="8001000" cy="3970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CA" altLang="en-US" sz="2800" i="0"/>
              <a:t>Clear </a:t>
            </a:r>
            <a:r>
              <a:rPr lang="en-CA" altLang="en-US" sz="2800" i="0">
                <a:solidFill>
                  <a:schemeClr val="tx2"/>
                </a:solidFill>
              </a:rPr>
              <a:t>pre</a:t>
            </a:r>
            <a:r>
              <a:rPr lang="en-CA" altLang="en-US" sz="2800" i="0"/>
              <a:t> and </a:t>
            </a:r>
            <a:r>
              <a:rPr lang="en-CA" altLang="en-US" sz="2800" i="0">
                <a:solidFill>
                  <a:schemeClr val="tx2"/>
                </a:solidFill>
              </a:rPr>
              <a:t>post conditions </a:t>
            </a:r>
            <a:r>
              <a:rPr lang="en-CA" altLang="en-US" sz="2800" i="0"/>
              <a:t>separate out the responsibility of a routine or class and its user.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Assertions</a:t>
            </a:r>
            <a:r>
              <a:rPr lang="en-CA" altLang="en-US" sz="2800" i="0"/>
              <a:t> state assumptions about what is true at a point in a computation.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Loop Invariants </a:t>
            </a:r>
            <a:r>
              <a:rPr lang="en-CA" altLang="en-US" sz="2800" i="0"/>
              <a:t>draw a picture of what must be maintained through out time </a:t>
            </a:r>
            <a:r>
              <a:rPr lang="en-CA" altLang="en-US" sz="2800" i="0">
                <a:cs typeface="Times New Roman" pitchFamily="18" charset="0"/>
              </a:rPr>
              <a:t>while making progress.</a:t>
            </a:r>
            <a:br>
              <a:rPr lang="en-CA" altLang="en-US" sz="2800" i="0"/>
            </a:br>
            <a:endParaRPr lang="en-CA" altLang="en-US" sz="28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17" descr="IMGP2253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7688" y="2133600"/>
            <a:ext cx="2805112" cy="4572000"/>
          </a:xfrm>
          <a:noFill/>
        </p:spPr>
      </p:pic>
      <p:sp>
        <p:nvSpPr>
          <p:cNvPr id="562199" name="Rectangle 23"/>
          <p:cNvSpPr>
            <a:spLocks noGrp="1" noChangeArrowheads="1"/>
          </p:cNvSpPr>
          <p:nvPr>
            <p:ph type="body" idx="1"/>
          </p:nvPr>
        </p:nvSpPr>
        <p:spPr>
          <a:xfrm>
            <a:off x="3886200" y="1295400"/>
            <a:ext cx="5334000" cy="55626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A good way to structure many programs:</a:t>
            </a:r>
            <a:endParaRPr lang="en-CA" altLang="en-US"/>
          </a:p>
          <a:p>
            <a:pPr eaLnBrk="1" hangingPunct="1"/>
            <a:r>
              <a:rPr lang="en-US" altLang="en-US"/>
              <a:t>Store the key information  you currently know in some data structure.</a:t>
            </a:r>
          </a:p>
          <a:p>
            <a:pPr eaLnBrk="1" hangingPunct="1"/>
            <a:r>
              <a:rPr lang="en-US" altLang="en-US"/>
              <a:t>In the main loop, take a step forward towards destination</a:t>
            </a:r>
          </a:p>
          <a:p>
            <a:pPr eaLnBrk="1" hangingPunct="1"/>
            <a:r>
              <a:rPr lang="en-US" altLang="en-US"/>
              <a:t>by making a simple change to this data.</a:t>
            </a:r>
            <a:endParaRPr lang="en-CA" altLang="en-US"/>
          </a:p>
          <a:p>
            <a:pPr eaLnBrk="1" hangingPunct="1">
              <a:lnSpc>
                <a:spcPct val="90000"/>
              </a:lnSpc>
            </a:pPr>
            <a:endParaRPr lang="en-CA" altLang="en-US"/>
          </a:p>
        </p:txBody>
      </p:sp>
      <p:sp>
        <p:nvSpPr>
          <p:cNvPr id="46084" name="Rectangle 24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</a:t>
            </a:r>
            <a:endParaRPr lang="en-CA" altLang="en-US"/>
          </a:p>
        </p:txBody>
      </p:sp>
      <p:sp>
        <p:nvSpPr>
          <p:cNvPr id="46085" name="Text Box 25"/>
          <p:cNvSpPr txBox="1">
            <a:spLocks noChangeArrowheads="1"/>
          </p:cNvSpPr>
          <p:nvPr/>
        </p:nvSpPr>
        <p:spPr bwMode="auto">
          <a:xfrm>
            <a:off x="681038" y="609600"/>
            <a:ext cx="2747962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chemeClr val="hlink"/>
                </a:solidFill>
              </a:rPr>
              <a:t>loop (until done)</a:t>
            </a:r>
            <a:br>
              <a:rPr lang="en-US" altLang="en-US" sz="3000" i="0">
                <a:solidFill>
                  <a:schemeClr val="hlink"/>
                </a:solidFill>
              </a:rPr>
            </a:br>
            <a:r>
              <a:rPr lang="en-US" altLang="en-US" sz="3000" i="0">
                <a:solidFill>
                  <a:schemeClr val="hlink"/>
                </a:solidFill>
              </a:rPr>
              <a:t>       take step</a:t>
            </a:r>
            <a:br>
              <a:rPr lang="en-US" altLang="en-US" sz="3000" i="0">
                <a:solidFill>
                  <a:schemeClr val="hlink"/>
                </a:solidFill>
              </a:rPr>
            </a:br>
            <a:r>
              <a:rPr lang="en-US" altLang="en-US" sz="3000" i="0">
                <a:solidFill>
                  <a:schemeClr val="hlink"/>
                </a:solidFill>
              </a:rPr>
              <a:t>end loop</a:t>
            </a:r>
            <a:endParaRPr lang="en-CA" altLang="en-US" sz="3000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2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2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21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21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21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21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21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21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2199" grpId="0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>
          <a:xfrm>
            <a:off x="-1905000" y="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000"/>
              <a:t>Loop Invariants</a:t>
            </a:r>
            <a:endParaRPr lang="en-CA" altLang="en-US" sz="4000"/>
          </a:p>
        </p:txBody>
      </p:sp>
      <p:sp>
        <p:nvSpPr>
          <p:cNvPr id="978947" name="Text Box 3"/>
          <p:cNvSpPr txBox="1">
            <a:spLocks noChangeArrowheads="1"/>
          </p:cNvSpPr>
          <p:nvPr/>
        </p:nvSpPr>
        <p:spPr bwMode="auto">
          <a:xfrm>
            <a:off x="5257800" y="0"/>
            <a:ext cx="3375025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</p:txBody>
      </p:sp>
      <p:sp>
        <p:nvSpPr>
          <p:cNvPr id="978948" name="Rectangle 4"/>
          <p:cNvSpPr>
            <a:spLocks noChangeArrowheads="1"/>
          </p:cNvSpPr>
          <p:nvPr/>
        </p:nvSpPr>
        <p:spPr bwMode="auto">
          <a:xfrm>
            <a:off x="304800" y="1219200"/>
            <a:ext cx="3733800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3000" i="0"/>
              <a:t>Any assumptions that must be true about the state of computation every time it is at the top of the loop.</a:t>
            </a:r>
            <a:endParaRPr lang="en-CA" altLang="en-US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8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8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78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78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8947" grpId="0" autoUpdateAnimBg="0"/>
      <p:bldP spid="97894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-1905000" y="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000"/>
              <a:t>Loop Invariants</a:t>
            </a:r>
            <a:endParaRPr lang="en-CA" altLang="en-US" sz="4000"/>
          </a:p>
        </p:txBody>
      </p:sp>
      <p:sp>
        <p:nvSpPr>
          <p:cNvPr id="48131" name="Text Box 3"/>
          <p:cNvSpPr txBox="1">
            <a:spLocks noChangeArrowheads="1"/>
          </p:cNvSpPr>
          <p:nvPr/>
        </p:nvSpPr>
        <p:spPr bwMode="auto">
          <a:xfrm>
            <a:off x="5257800" y="0"/>
            <a:ext cx="366871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</p:txBody>
      </p:sp>
      <p:sp>
        <p:nvSpPr>
          <p:cNvPr id="48132" name="Rectangle 4"/>
          <p:cNvSpPr>
            <a:spLocks noChangeArrowheads="1"/>
          </p:cNvSpPr>
          <p:nvPr/>
        </p:nvSpPr>
        <p:spPr bwMode="auto">
          <a:xfrm>
            <a:off x="304800" y="1219200"/>
            <a:ext cx="3733800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3000" i="0"/>
              <a:t>Any assumptions that must be true about the state of computation every time it is at the top of the loop.</a:t>
            </a:r>
            <a:endParaRPr lang="en-CA" altLang="en-US" i="0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4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76200" y="1143000"/>
            <a:ext cx="5562600" cy="41148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CA" altLang="en-US" sz="2800"/>
              <a:t>Not just to please the prof.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Not just to prove correctness.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Use them to think about your algorithm!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Before you start coding.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What do you want to be </a:t>
            </a:r>
            <a:br>
              <a:rPr lang="en-CA" altLang="en-US" sz="2800"/>
            </a:br>
            <a:r>
              <a:rPr lang="en-CA" altLang="en-US" sz="2800"/>
              <a:t>true in the middle of your computation? </a:t>
            </a:r>
          </a:p>
          <a:p>
            <a:pPr lvl="1" eaLnBrk="1" hangingPunct="1">
              <a:lnSpc>
                <a:spcPct val="90000"/>
              </a:lnSpc>
            </a:pPr>
            <a:r>
              <a:rPr lang="en-CA" altLang="en-US" sz="2400"/>
              <a:t>You </a:t>
            </a:r>
            <a:r>
              <a:rPr lang="en-CA" altLang="en-US" sz="2400" b="1"/>
              <a:t>need</a:t>
            </a:r>
            <a:r>
              <a:rPr lang="en-CA" altLang="en-US" sz="2400"/>
              <a:t> to know.</a:t>
            </a:r>
          </a:p>
          <a:p>
            <a:pPr lvl="1" eaLnBrk="1" hangingPunct="1">
              <a:lnSpc>
                <a:spcPct val="90000"/>
              </a:lnSpc>
            </a:pPr>
            <a:r>
              <a:rPr lang="en-CA" altLang="en-US" sz="2400"/>
              <a:t>Let your reader know.</a:t>
            </a:r>
          </a:p>
          <a:p>
            <a:pPr eaLnBrk="1" hangingPunct="1">
              <a:lnSpc>
                <a:spcPct val="90000"/>
              </a:lnSpc>
            </a:pPr>
            <a:endParaRPr lang="en-CA" altLang="en-US"/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title"/>
          </p:nvPr>
        </p:nvSpPr>
        <p:spPr>
          <a:xfrm>
            <a:off x="-1905000" y="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000"/>
              <a:t>Loop Invariants</a:t>
            </a:r>
            <a:endParaRPr lang="en-CA" altLang="en-US" sz="4000"/>
          </a:p>
        </p:txBody>
      </p:sp>
      <p:sp>
        <p:nvSpPr>
          <p:cNvPr id="49156" name="Text Box 4"/>
          <p:cNvSpPr txBox="1">
            <a:spLocks noChangeArrowheads="1"/>
          </p:cNvSpPr>
          <p:nvPr/>
        </p:nvSpPr>
        <p:spPr bwMode="auto">
          <a:xfrm>
            <a:off x="5257800" y="0"/>
            <a:ext cx="366871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3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3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3042" grpId="0" autoUpdateAnimBg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-76200" y="1143000"/>
            <a:ext cx="5562600" cy="41148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CA" altLang="en-US" sz="2800"/>
              <a:t>Not just to please the prof.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Not just to prove correctness.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Use them to think about your algorithm!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Before you start coding.</a:t>
            </a:r>
          </a:p>
          <a:p>
            <a:pPr eaLnBrk="1" hangingPunct="1">
              <a:lnSpc>
                <a:spcPct val="90000"/>
              </a:lnSpc>
            </a:pPr>
            <a:r>
              <a:rPr lang="en-CA" altLang="en-US" sz="2800"/>
              <a:t>What do you want to be </a:t>
            </a:r>
            <a:br>
              <a:rPr lang="en-CA" altLang="en-US" sz="2800"/>
            </a:br>
            <a:r>
              <a:rPr lang="en-CA" altLang="en-US" sz="2800"/>
              <a:t>true in the middle of your computation? </a:t>
            </a:r>
          </a:p>
          <a:p>
            <a:pPr lvl="1" eaLnBrk="1" hangingPunct="1">
              <a:lnSpc>
                <a:spcPct val="90000"/>
              </a:lnSpc>
            </a:pPr>
            <a:r>
              <a:rPr lang="en-CA" altLang="en-US" sz="2400"/>
              <a:t>You </a:t>
            </a:r>
            <a:r>
              <a:rPr lang="en-CA" altLang="en-US" sz="2400" b="1"/>
              <a:t>need</a:t>
            </a:r>
            <a:r>
              <a:rPr lang="en-CA" altLang="en-US" sz="2400"/>
              <a:t> to know.</a:t>
            </a:r>
          </a:p>
          <a:p>
            <a:pPr lvl="1" eaLnBrk="1" hangingPunct="1">
              <a:lnSpc>
                <a:spcPct val="90000"/>
              </a:lnSpc>
            </a:pPr>
            <a:r>
              <a:rPr lang="en-CA" altLang="en-US" sz="2400"/>
              <a:t>Let your reader know.</a:t>
            </a:r>
          </a:p>
          <a:p>
            <a:pPr eaLnBrk="1" hangingPunct="1">
              <a:lnSpc>
                <a:spcPct val="90000"/>
              </a:lnSpc>
            </a:pPr>
            <a:endParaRPr lang="en-CA" altLang="en-US"/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-1905000" y="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000"/>
              <a:t>Loop Invariants</a:t>
            </a:r>
            <a:endParaRPr lang="en-CA" altLang="en-US" sz="4000"/>
          </a:p>
        </p:txBody>
      </p:sp>
      <p:sp>
        <p:nvSpPr>
          <p:cNvPr id="50180" name="Text Box 4"/>
          <p:cNvSpPr txBox="1">
            <a:spLocks noChangeArrowheads="1"/>
          </p:cNvSpPr>
          <p:nvPr/>
        </p:nvSpPr>
        <p:spPr bwMode="auto">
          <a:xfrm>
            <a:off x="5257800" y="0"/>
            <a:ext cx="3668713" cy="692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br>
              <a:rPr lang="en-CA" altLang="en-US" sz="2800" i="0">
                <a:solidFill>
                  <a:schemeClr val="accent2"/>
                </a:solidFill>
              </a:rPr>
            </a:b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2"/>
          <p:cNvSpPr txBox="1">
            <a:spLocks noChangeArrowheads="1"/>
          </p:cNvSpPr>
          <p:nvPr/>
        </p:nvSpPr>
        <p:spPr bwMode="auto">
          <a:xfrm>
            <a:off x="0" y="1144588"/>
            <a:ext cx="3987800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&lt;preCond&gt;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codeA</a:t>
            </a:r>
            <a:r>
              <a:rPr lang="en-CA" altLang="en-US" sz="2800" i="0"/>
              <a:t> 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codeB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sp>
        <p:nvSpPr>
          <p:cNvPr id="987139" name="Text Box 3"/>
          <p:cNvSpPr txBox="1">
            <a:spLocks noChangeArrowheads="1"/>
          </p:cNvSpPr>
          <p:nvPr/>
        </p:nvSpPr>
        <p:spPr bwMode="auto">
          <a:xfrm>
            <a:off x="4191000" y="2743200"/>
            <a:ext cx="483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chemeClr val="tx2"/>
                </a:solidFill>
              </a:rPr>
              <a:t>Definition of Correctness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581400" y="3397250"/>
            <a:ext cx="5459413" cy="1403350"/>
            <a:chOff x="2256" y="2140"/>
            <a:chExt cx="3439" cy="884"/>
          </a:xfrm>
        </p:grpSpPr>
        <p:sp>
          <p:nvSpPr>
            <p:cNvPr id="51208" name="Text Box 5"/>
            <p:cNvSpPr txBox="1">
              <a:spLocks noChangeArrowheads="1"/>
            </p:cNvSpPr>
            <p:nvPr/>
          </p:nvSpPr>
          <p:spPr bwMode="auto">
            <a:xfrm>
              <a:off x="2256" y="2140"/>
              <a:ext cx="1794" cy="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&lt;preCond&gt;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3000" i="0">
                  <a:solidFill>
                    <a:schemeClr val="accent1"/>
                  </a:solidFill>
                </a:rPr>
                <a:t>&lt;any conditions&gt;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     code</a:t>
              </a:r>
            </a:p>
          </p:txBody>
        </p:sp>
        <p:sp>
          <p:nvSpPr>
            <p:cNvPr id="51209" name="Text Box 6"/>
            <p:cNvSpPr txBox="1">
              <a:spLocks noChangeArrowheads="1"/>
            </p:cNvSpPr>
            <p:nvPr/>
          </p:nvSpPr>
          <p:spPr bwMode="auto">
            <a:xfrm>
              <a:off x="4469" y="2464"/>
              <a:ext cx="122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</p:txBody>
        </p:sp>
        <p:sp>
          <p:nvSpPr>
            <p:cNvPr id="51210" name="AutoShape 7"/>
            <p:cNvSpPr>
              <a:spLocks noChangeArrowheads="1"/>
            </p:cNvSpPr>
            <p:nvPr/>
          </p:nvSpPr>
          <p:spPr bwMode="auto">
            <a:xfrm>
              <a:off x="4016" y="2448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987144" name="Text Box 8"/>
          <p:cNvSpPr txBox="1">
            <a:spLocks noChangeArrowheads="1"/>
          </p:cNvSpPr>
          <p:nvPr/>
        </p:nvSpPr>
        <p:spPr bwMode="auto">
          <a:xfrm>
            <a:off x="4705350" y="5211763"/>
            <a:ext cx="34480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How is this proved?</a:t>
            </a:r>
            <a:endParaRPr lang="en-CA" altLang="en-US" i="0"/>
          </a:p>
        </p:txBody>
      </p:sp>
      <p:sp>
        <p:nvSpPr>
          <p:cNvPr id="51206" name="Rectangle 9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  <p:sp>
        <p:nvSpPr>
          <p:cNvPr id="987146" name="Text Box 10"/>
          <p:cNvSpPr txBox="1">
            <a:spLocks noChangeArrowheads="1"/>
          </p:cNvSpPr>
          <p:nvPr/>
        </p:nvSpPr>
        <p:spPr bwMode="auto">
          <a:xfrm>
            <a:off x="4132263" y="5867400"/>
            <a:ext cx="42497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We don’t know how many</a:t>
            </a:r>
            <a:br>
              <a:rPr lang="en-US" altLang="en-US" sz="3000" i="0"/>
            </a:br>
            <a:r>
              <a:rPr lang="en-US" altLang="en-US" sz="3000" i="0"/>
              <a:t>times it will iterate.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7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7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7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7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87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7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7139" grpId="0"/>
      <p:bldP spid="987144" grpId="0"/>
      <p:bldP spid="987146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  <p:sp>
        <p:nvSpPr>
          <p:cNvPr id="52227" name="Text Box 3"/>
          <p:cNvSpPr txBox="1">
            <a:spLocks noChangeArrowheads="1"/>
          </p:cNvSpPr>
          <p:nvPr/>
        </p:nvSpPr>
        <p:spPr bwMode="auto">
          <a:xfrm>
            <a:off x="0" y="1588"/>
            <a:ext cx="366871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524000" y="1371600"/>
            <a:ext cx="7483475" cy="3309938"/>
            <a:chOff x="960" y="864"/>
            <a:chExt cx="4714" cy="2085"/>
          </a:xfrm>
        </p:grpSpPr>
        <p:grpSp>
          <p:nvGrpSpPr>
            <p:cNvPr id="52230" name="Group 5"/>
            <p:cNvGrpSpPr>
              <a:grpSpLocks/>
            </p:cNvGrpSpPr>
            <p:nvPr/>
          </p:nvGrpSpPr>
          <p:grpSpPr bwMode="auto">
            <a:xfrm>
              <a:off x="2736" y="1728"/>
              <a:ext cx="2938" cy="1221"/>
              <a:chOff x="2736" y="1728"/>
              <a:chExt cx="2938" cy="1221"/>
            </a:xfrm>
          </p:grpSpPr>
          <p:sp>
            <p:nvSpPr>
              <p:cNvPr id="52234" name="Text Box 6"/>
              <p:cNvSpPr txBox="1">
                <a:spLocks noChangeArrowheads="1"/>
              </p:cNvSpPr>
              <p:nvPr/>
            </p:nvSpPr>
            <p:spPr bwMode="auto">
              <a:xfrm>
                <a:off x="3552" y="1728"/>
                <a:ext cx="844" cy="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3600" i="0" u="sng">
                    <a:solidFill>
                      <a:schemeClr val="tx2"/>
                    </a:solidFill>
                  </a:rPr>
                  <a:t>Step 0</a:t>
                </a:r>
                <a:endParaRPr lang="en-CA" altLang="en-US" sz="3600" i="0" u="sng">
                  <a:solidFill>
                    <a:schemeClr val="tx2"/>
                  </a:solidFill>
                </a:endParaRPr>
              </a:p>
            </p:txBody>
          </p:sp>
          <p:sp>
            <p:nvSpPr>
              <p:cNvPr id="52235" name="Text Box 7"/>
              <p:cNvSpPr txBox="1">
                <a:spLocks noChangeArrowheads="1"/>
              </p:cNvSpPr>
              <p:nvPr/>
            </p:nvSpPr>
            <p:spPr bwMode="auto">
              <a:xfrm>
                <a:off x="2736" y="2353"/>
                <a:ext cx="1139" cy="5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</a:t>
                </a:r>
                <a:r>
                  <a:rPr lang="en-US" altLang="en-US" sz="2800" i="0">
                    <a:solidFill>
                      <a:srgbClr val="33CC33"/>
                    </a:solidFill>
                  </a:rPr>
                  <a:t>preCond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   cod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eA</a:t>
                </a:r>
                <a:endParaRPr lang="en-CA" altLang="en-US" sz="2800" i="0" baseline="-25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2236" name="Text Box 8"/>
              <p:cNvSpPr txBox="1">
                <a:spLocks noChangeArrowheads="1"/>
              </p:cNvSpPr>
              <p:nvPr/>
            </p:nvSpPr>
            <p:spPr bwMode="auto">
              <a:xfrm>
                <a:off x="4547" y="2461"/>
                <a:ext cx="112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&lt;loop-inv&gt;</a:t>
                </a:r>
              </a:p>
            </p:txBody>
          </p:sp>
          <p:sp>
            <p:nvSpPr>
              <p:cNvPr id="52237" name="AutoShape 9"/>
              <p:cNvSpPr>
                <a:spLocks noChangeArrowheads="1"/>
              </p:cNvSpPr>
              <p:nvPr/>
            </p:nvSpPr>
            <p:spPr bwMode="auto">
              <a:xfrm>
                <a:off x="4032" y="2496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52231" name="Group 10"/>
            <p:cNvGrpSpPr>
              <a:grpSpLocks/>
            </p:cNvGrpSpPr>
            <p:nvPr/>
          </p:nvGrpSpPr>
          <p:grpSpPr bwMode="auto">
            <a:xfrm>
              <a:off x="960" y="864"/>
              <a:ext cx="816" cy="1008"/>
              <a:chOff x="960" y="864"/>
              <a:chExt cx="816" cy="1008"/>
            </a:xfrm>
          </p:grpSpPr>
          <p:sp>
            <p:nvSpPr>
              <p:cNvPr id="52232" name="Freeform 11"/>
              <p:cNvSpPr>
                <a:spLocks/>
              </p:cNvSpPr>
              <p:nvPr/>
            </p:nvSpPr>
            <p:spPr bwMode="auto">
              <a:xfrm>
                <a:off x="1440" y="864"/>
                <a:ext cx="336" cy="1008"/>
              </a:xfrm>
              <a:custGeom>
                <a:avLst/>
                <a:gdLst>
                  <a:gd name="T0" fmla="*/ 0 w 490"/>
                  <a:gd name="T1" fmla="*/ 0 h 653"/>
                  <a:gd name="T2" fmla="*/ 1 w 490"/>
                  <a:gd name="T3" fmla="*/ 34653019 h 653"/>
                  <a:gd name="T4" fmla="*/ 1 w 490"/>
                  <a:gd name="T5" fmla="*/ 124251230 h 653"/>
                  <a:gd name="T6" fmla="*/ 0 60000 65536"/>
                  <a:gd name="T7" fmla="*/ 0 60000 65536"/>
                  <a:gd name="T8" fmla="*/ 0 60000 65536"/>
                  <a:gd name="T9" fmla="*/ 0 w 490"/>
                  <a:gd name="T10" fmla="*/ 0 h 653"/>
                  <a:gd name="T11" fmla="*/ 490 w 490"/>
                  <a:gd name="T12" fmla="*/ 653 h 6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3" name="Freeform 12"/>
              <p:cNvSpPr>
                <a:spLocks/>
              </p:cNvSpPr>
              <p:nvPr/>
            </p:nvSpPr>
            <p:spPr bwMode="auto">
              <a:xfrm>
                <a:off x="960" y="1344"/>
                <a:ext cx="816" cy="528"/>
              </a:xfrm>
              <a:custGeom>
                <a:avLst/>
                <a:gdLst>
                  <a:gd name="T0" fmla="*/ 0 w 490"/>
                  <a:gd name="T1" fmla="*/ 0 h 653"/>
                  <a:gd name="T2" fmla="*/ 504525145 w 490"/>
                  <a:gd name="T3" fmla="*/ 2 h 653"/>
                  <a:gd name="T4" fmla="*/ 780016165 w 490"/>
                  <a:gd name="T5" fmla="*/ 2 h 653"/>
                  <a:gd name="T6" fmla="*/ 0 60000 65536"/>
                  <a:gd name="T7" fmla="*/ 0 60000 65536"/>
                  <a:gd name="T8" fmla="*/ 0 60000 65536"/>
                  <a:gd name="T9" fmla="*/ 0 w 490"/>
                  <a:gd name="T10" fmla="*/ 0 h 653"/>
                  <a:gd name="T11" fmla="*/ 490 w 490"/>
                  <a:gd name="T12" fmla="*/ 653 h 6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90" h="653">
                    <a:moveTo>
                      <a:pt x="0" y="0"/>
                    </a:moveTo>
                    <a:cubicBezTo>
                      <a:pt x="53" y="30"/>
                      <a:pt x="235" y="73"/>
                      <a:pt x="317" y="182"/>
                    </a:cubicBezTo>
                    <a:cubicBezTo>
                      <a:pt x="399" y="291"/>
                      <a:pt x="454" y="555"/>
                      <a:pt x="490" y="653"/>
                    </a:cubicBez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2229" name="Text Box 13"/>
          <p:cNvSpPr txBox="1">
            <a:spLocks noChangeArrowheads="1"/>
          </p:cNvSpPr>
          <p:nvPr/>
        </p:nvSpPr>
        <p:spPr bwMode="auto">
          <a:xfrm>
            <a:off x="5105400" y="13716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Text Box 2"/>
          <p:cNvSpPr txBox="1">
            <a:spLocks noChangeArrowheads="1"/>
          </p:cNvSpPr>
          <p:nvPr/>
        </p:nvSpPr>
        <p:spPr bwMode="auto">
          <a:xfrm>
            <a:off x="4419600" y="2743200"/>
            <a:ext cx="133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1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4040188" y="3506788"/>
            <a:ext cx="5303837" cy="1416050"/>
            <a:chOff x="2545" y="2209"/>
            <a:chExt cx="3341" cy="892"/>
          </a:xfrm>
        </p:grpSpPr>
        <p:sp>
          <p:nvSpPr>
            <p:cNvPr id="53263" name="Text Box 4"/>
            <p:cNvSpPr txBox="1">
              <a:spLocks noChangeArrowheads="1"/>
            </p:cNvSpPr>
            <p:nvPr/>
          </p:nvSpPr>
          <p:spPr bwMode="auto">
            <a:xfrm>
              <a:off x="2545" y="2209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  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      codeB</a:t>
              </a:r>
            </a:p>
          </p:txBody>
        </p:sp>
        <p:sp>
          <p:nvSpPr>
            <p:cNvPr id="53264" name="Text Box 5"/>
            <p:cNvSpPr txBox="1">
              <a:spLocks noChangeArrowheads="1"/>
            </p:cNvSpPr>
            <p:nvPr/>
          </p:nvSpPr>
          <p:spPr bwMode="auto">
            <a:xfrm>
              <a:off x="4547" y="2461"/>
              <a:ext cx="1339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53265" name="AutoShape 6"/>
            <p:cNvSpPr>
              <a:spLocks noChangeArrowheads="1"/>
            </p:cNvSpPr>
            <p:nvPr/>
          </p:nvSpPr>
          <p:spPr bwMode="auto">
            <a:xfrm>
              <a:off x="4128" y="2481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</p:grpSp>
      <p:sp>
        <p:nvSpPr>
          <p:cNvPr id="991239" name="Freeform 7"/>
          <p:cNvSpPr>
            <a:spLocks/>
          </p:cNvSpPr>
          <p:nvPr/>
        </p:nvSpPr>
        <p:spPr bwMode="auto">
          <a:xfrm>
            <a:off x="914400" y="38862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3" name="Rectangle 8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  <p:sp>
        <p:nvSpPr>
          <p:cNvPr id="53254" name="Text Box 9"/>
          <p:cNvSpPr txBox="1">
            <a:spLocks noChangeArrowheads="1"/>
          </p:cNvSpPr>
          <p:nvPr/>
        </p:nvSpPr>
        <p:spPr bwMode="auto">
          <a:xfrm>
            <a:off x="0" y="1588"/>
            <a:ext cx="366871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sp>
        <p:nvSpPr>
          <p:cNvPr id="991242" name="Text Box 10"/>
          <p:cNvSpPr txBox="1">
            <a:spLocks noChangeArrowheads="1"/>
          </p:cNvSpPr>
          <p:nvPr/>
        </p:nvSpPr>
        <p:spPr bwMode="auto">
          <a:xfrm>
            <a:off x="5867400" y="2743200"/>
            <a:ext cx="1339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2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sp>
        <p:nvSpPr>
          <p:cNvPr id="991243" name="Freeform 11"/>
          <p:cNvSpPr>
            <a:spLocks/>
          </p:cNvSpPr>
          <p:nvPr/>
        </p:nvSpPr>
        <p:spPr bwMode="auto">
          <a:xfrm>
            <a:off x="1066800" y="38862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1219200" y="3886200"/>
            <a:ext cx="1447800" cy="1092200"/>
            <a:chOff x="768" y="2448"/>
            <a:chExt cx="912" cy="688"/>
          </a:xfrm>
        </p:grpSpPr>
        <p:sp>
          <p:nvSpPr>
            <p:cNvPr id="53260" name="Freeform 13"/>
            <p:cNvSpPr>
              <a:spLocks/>
            </p:cNvSpPr>
            <p:nvPr/>
          </p:nvSpPr>
          <p:spPr bwMode="auto">
            <a:xfrm>
              <a:off x="768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Freeform 14"/>
            <p:cNvSpPr>
              <a:spLocks/>
            </p:cNvSpPr>
            <p:nvPr/>
          </p:nvSpPr>
          <p:spPr bwMode="auto">
            <a:xfrm>
              <a:off x="864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Freeform 15"/>
            <p:cNvSpPr>
              <a:spLocks/>
            </p:cNvSpPr>
            <p:nvPr/>
          </p:nvSpPr>
          <p:spPr bwMode="auto">
            <a:xfrm>
              <a:off x="960" y="2448"/>
              <a:ext cx="720" cy="688"/>
            </a:xfrm>
            <a:custGeom>
              <a:avLst/>
              <a:gdLst>
                <a:gd name="T0" fmla="*/ 248 w 720"/>
                <a:gd name="T1" fmla="*/ 0 h 688"/>
                <a:gd name="T2" fmla="*/ 8 w 720"/>
                <a:gd name="T3" fmla="*/ 240 h 688"/>
                <a:gd name="T4" fmla="*/ 296 w 720"/>
                <a:gd name="T5" fmla="*/ 672 h 688"/>
                <a:gd name="T6" fmla="*/ 680 w 720"/>
                <a:gd name="T7" fmla="*/ 336 h 688"/>
                <a:gd name="T8" fmla="*/ 536 w 720"/>
                <a:gd name="T9" fmla="*/ 0 h 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688"/>
                <a:gd name="T17" fmla="*/ 720 w 720"/>
                <a:gd name="T18" fmla="*/ 688 h 6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688">
                  <a:moveTo>
                    <a:pt x="248" y="0"/>
                  </a:moveTo>
                  <a:cubicBezTo>
                    <a:pt x="124" y="64"/>
                    <a:pt x="0" y="128"/>
                    <a:pt x="8" y="240"/>
                  </a:cubicBezTo>
                  <a:cubicBezTo>
                    <a:pt x="16" y="352"/>
                    <a:pt x="184" y="656"/>
                    <a:pt x="296" y="672"/>
                  </a:cubicBezTo>
                  <a:cubicBezTo>
                    <a:pt x="408" y="688"/>
                    <a:pt x="640" y="448"/>
                    <a:pt x="680" y="336"/>
                  </a:cubicBezTo>
                  <a:cubicBezTo>
                    <a:pt x="720" y="224"/>
                    <a:pt x="628" y="112"/>
                    <a:pt x="536" y="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91248" name="Text Box 16"/>
          <p:cNvSpPr txBox="1">
            <a:spLocks noChangeArrowheads="1"/>
          </p:cNvSpPr>
          <p:nvPr/>
        </p:nvSpPr>
        <p:spPr bwMode="auto">
          <a:xfrm>
            <a:off x="7391400" y="2743200"/>
            <a:ext cx="1238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Step i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sp>
        <p:nvSpPr>
          <p:cNvPr id="53259" name="Text Box 17"/>
          <p:cNvSpPr txBox="1">
            <a:spLocks noChangeArrowheads="1"/>
          </p:cNvSpPr>
          <p:nvPr/>
        </p:nvSpPr>
        <p:spPr bwMode="auto">
          <a:xfrm>
            <a:off x="5105400" y="13716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91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9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91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34" grpId="0"/>
      <p:bldP spid="991234" grpId="1"/>
      <p:bldP spid="991239" grpId="0" animBg="1"/>
      <p:bldP spid="991242" grpId="0"/>
      <p:bldP spid="991242" grpId="1"/>
      <p:bldP spid="991243" grpId="0" animBg="1"/>
      <p:bldP spid="99124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ChangeArrowheads="1"/>
          </p:cNvSpPr>
          <p:nvPr/>
        </p:nvSpPr>
        <p:spPr bwMode="auto">
          <a:xfrm>
            <a:off x="228600" y="990600"/>
            <a:ext cx="4191000" cy="5867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6387" name="Rectangle 4"/>
          <p:cNvSpPr>
            <a:spLocks noChangeArrowheads="1"/>
          </p:cNvSpPr>
          <p:nvPr/>
        </p:nvSpPr>
        <p:spPr bwMode="auto">
          <a:xfrm>
            <a:off x="228600" y="973138"/>
            <a:ext cx="167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Max( a,b,c )</a:t>
            </a:r>
          </a:p>
        </p:txBody>
      </p:sp>
      <p:sp>
        <p:nvSpPr>
          <p:cNvPr id="16388" name="Rectangle 5"/>
          <p:cNvSpPr>
            <a:spLocks noChangeArrowheads="1"/>
          </p:cNvSpPr>
          <p:nvPr/>
        </p:nvSpPr>
        <p:spPr bwMode="auto">
          <a:xfrm>
            <a:off x="742950" y="2546350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b&gt;m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b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16389" name="Rectangle 6"/>
          <p:cNvSpPr>
            <a:spLocks noChangeArrowheads="1"/>
          </p:cNvSpPr>
          <p:nvPr/>
        </p:nvSpPr>
        <p:spPr bwMode="auto">
          <a:xfrm>
            <a:off x="742950" y="1736725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m = a</a:t>
            </a:r>
            <a:r>
              <a:rPr lang="en-CA" altLang="en-US" sz="2400">
                <a:solidFill>
                  <a:schemeClr val="bg2"/>
                </a:solidFill>
              </a:rPr>
              <a:t> </a:t>
            </a:r>
            <a:endParaRPr lang="en-US" altLang="en-US" sz="2400">
              <a:solidFill>
                <a:schemeClr val="bg2"/>
              </a:solidFill>
            </a:endParaRPr>
          </a:p>
        </p:txBody>
      </p:sp>
      <p:sp>
        <p:nvSpPr>
          <p:cNvPr id="16390" name="Rectangle 7"/>
          <p:cNvSpPr>
            <a:spLocks noChangeArrowheads="1"/>
          </p:cNvSpPr>
          <p:nvPr/>
        </p:nvSpPr>
        <p:spPr bwMode="auto">
          <a:xfrm>
            <a:off x="762000" y="3984625"/>
            <a:ext cx="4572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if(  c&gt;m )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CA" altLang="en-US" sz="2400" i="0">
                <a:solidFill>
                  <a:schemeClr val="bg2"/>
                </a:solidFill>
              </a:rPr>
              <a:t>      m = c</a:t>
            </a:r>
            <a:br>
              <a:rPr lang="en-CA" altLang="en-US" sz="2400" i="0">
                <a:solidFill>
                  <a:schemeClr val="bg2"/>
                </a:solidFill>
              </a:rPr>
            </a:br>
            <a:r>
              <a:rPr lang="en-US" altLang="en-US" sz="2400" i="0">
                <a:solidFill>
                  <a:schemeClr val="bg2"/>
                </a:solidFill>
              </a:rPr>
              <a:t>endif</a:t>
            </a:r>
          </a:p>
        </p:txBody>
      </p:sp>
      <p:sp>
        <p:nvSpPr>
          <p:cNvPr id="16391" name="Rectangle 8"/>
          <p:cNvSpPr>
            <a:spLocks noChangeArrowheads="1"/>
          </p:cNvSpPr>
          <p:nvPr/>
        </p:nvSpPr>
        <p:spPr bwMode="auto">
          <a:xfrm>
            <a:off x="782638" y="5484813"/>
            <a:ext cx="13509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CA" altLang="en-US" sz="2400" i="0">
                <a:solidFill>
                  <a:schemeClr val="bg2"/>
                </a:solidFill>
              </a:rPr>
              <a:t>return(m)</a:t>
            </a:r>
            <a:endParaRPr lang="en-US" altLang="en-US" sz="2400" i="0">
              <a:solidFill>
                <a:schemeClr val="bg2"/>
              </a:solidFill>
            </a:endParaRPr>
          </a:p>
        </p:txBody>
      </p:sp>
      <p:sp>
        <p:nvSpPr>
          <p:cNvPr id="935945" name="Text Box 9"/>
          <p:cNvSpPr txBox="1">
            <a:spLocks noChangeArrowheads="1"/>
          </p:cNvSpPr>
          <p:nvPr/>
        </p:nvSpPr>
        <p:spPr bwMode="auto">
          <a:xfrm>
            <a:off x="4495800" y="1920875"/>
            <a:ext cx="46482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/>
              <a:t>At least tell me what the algorithm is supposed to do.</a:t>
            </a:r>
          </a:p>
        </p:txBody>
      </p:sp>
      <p:sp>
        <p:nvSpPr>
          <p:cNvPr id="935946" name="Rectangle 10"/>
          <p:cNvSpPr>
            <a:spLocks noGrp="1" noChangeArrowheads="1"/>
          </p:cNvSpPr>
          <p:nvPr>
            <p:ph type="body" idx="1"/>
          </p:nvPr>
        </p:nvSpPr>
        <p:spPr>
          <a:xfrm>
            <a:off x="4343400" y="3352800"/>
            <a:ext cx="4876800" cy="4114800"/>
          </a:xfrm>
          <a:noFill/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CA" altLang="en-US" sz="2400">
                <a:solidFill>
                  <a:srgbClr val="33CC33"/>
                </a:solidFill>
              </a:rPr>
              <a:t>Preconditions:</a:t>
            </a:r>
            <a:r>
              <a:rPr lang="en-CA" altLang="en-US" sz="2400"/>
              <a:t> </a:t>
            </a:r>
            <a:br>
              <a:rPr lang="en-CA" altLang="en-US" sz="2400"/>
            </a:br>
            <a:r>
              <a:rPr lang="en-CA" altLang="en-US" sz="2400"/>
              <a:t>Any assumptions that must be true about the input instance</a:t>
            </a:r>
            <a:r>
              <a:rPr lang="en-US" altLang="en-US" sz="2400"/>
              <a:t>.</a:t>
            </a:r>
            <a:endParaRPr lang="en-CA" altLang="en-US" sz="2400"/>
          </a:p>
          <a:p>
            <a:pPr eaLnBrk="1" hangingPunct="1">
              <a:lnSpc>
                <a:spcPct val="80000"/>
              </a:lnSpc>
            </a:pPr>
            <a:r>
              <a:rPr lang="en-CA" altLang="en-US" sz="2400">
                <a:solidFill>
                  <a:srgbClr val="33CC33"/>
                </a:solidFill>
              </a:rPr>
              <a:t>Postconditions:</a:t>
            </a:r>
            <a:r>
              <a:rPr lang="en-CA" altLang="en-US" sz="2400"/>
              <a:t> </a:t>
            </a:r>
            <a:br>
              <a:rPr lang="en-CA" altLang="en-US" sz="2400"/>
            </a:br>
            <a:r>
              <a:rPr lang="en-CA" altLang="en-US" sz="2400"/>
              <a:t>The statement of what must be true when the algorithm/program returns.</a:t>
            </a:r>
          </a:p>
          <a:p>
            <a:pPr eaLnBrk="1" hangingPunct="1">
              <a:lnSpc>
                <a:spcPct val="80000"/>
              </a:lnSpc>
            </a:pPr>
            <a:endParaRPr lang="en-CA" altLang="en-US" sz="2400"/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228600" y="1371600"/>
            <a:ext cx="5867400" cy="5394325"/>
            <a:chOff x="144" y="864"/>
            <a:chExt cx="3696" cy="3398"/>
          </a:xfrm>
        </p:grpSpPr>
        <p:sp>
          <p:nvSpPr>
            <p:cNvPr id="16396" name="Rectangle 12"/>
            <p:cNvSpPr>
              <a:spLocks noChangeArrowheads="1"/>
            </p:cNvSpPr>
            <p:nvPr/>
          </p:nvSpPr>
          <p:spPr bwMode="auto">
            <a:xfrm>
              <a:off x="144" y="864"/>
              <a:ext cx="28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“preCond: Input has 3 numbers.”</a:t>
              </a:r>
              <a:endParaRPr lang="en-US" altLang="en-US" sz="2400" i="0">
                <a:solidFill>
                  <a:srgbClr val="33CC33"/>
                </a:solidFill>
              </a:endParaRPr>
            </a:p>
          </p:txBody>
        </p:sp>
        <p:sp>
          <p:nvSpPr>
            <p:cNvPr id="16397" name="Rectangle 13"/>
            <p:cNvSpPr>
              <a:spLocks noChangeArrowheads="1"/>
            </p:cNvSpPr>
            <p:nvPr/>
          </p:nvSpPr>
          <p:spPr bwMode="auto">
            <a:xfrm>
              <a:off x="240" y="3744"/>
              <a:ext cx="3600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2400" i="0">
                  <a:solidFill>
                    <a:srgbClr val="33CC33"/>
                  </a:solidFill>
                </a:rPr>
                <a:t>“postCond: </a:t>
              </a:r>
              <a:br>
                <a:rPr lang="en-CA" altLang="en-US" sz="2400" i="0">
                  <a:solidFill>
                    <a:srgbClr val="33CC33"/>
                  </a:solidFill>
                </a:rPr>
              </a:br>
              <a:r>
                <a:rPr lang="en-CA" altLang="en-US" sz="2400" i="0">
                  <a:solidFill>
                    <a:srgbClr val="33CC33"/>
                  </a:solidFill>
                </a:rPr>
                <a:t>    return max in {a,b,c}”</a:t>
              </a:r>
            </a:p>
          </p:txBody>
        </p:sp>
      </p:grpSp>
      <p:sp>
        <p:nvSpPr>
          <p:cNvPr id="16395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Contracts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5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5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35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359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35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359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594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2"/>
          <p:cNvSpPr txBox="1">
            <a:spLocks noChangeArrowheads="1"/>
          </p:cNvSpPr>
          <p:nvPr/>
        </p:nvSpPr>
        <p:spPr bwMode="auto">
          <a:xfrm>
            <a:off x="5638800" y="2743200"/>
            <a:ext cx="1898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 u="sng">
                <a:solidFill>
                  <a:schemeClr val="tx2"/>
                </a:solidFill>
              </a:rPr>
              <a:t>Last Step</a:t>
            </a:r>
            <a:endParaRPr lang="en-CA" altLang="en-US" sz="3600" i="0" u="sng">
              <a:solidFill>
                <a:schemeClr val="tx2"/>
              </a:solidFill>
            </a:endParaRPr>
          </a:p>
        </p:txBody>
      </p:sp>
      <p:sp>
        <p:nvSpPr>
          <p:cNvPr id="54275" name="Text Box 3"/>
          <p:cNvSpPr txBox="1">
            <a:spLocks noChangeArrowheads="1"/>
          </p:cNvSpPr>
          <p:nvPr/>
        </p:nvSpPr>
        <p:spPr bwMode="auto">
          <a:xfrm>
            <a:off x="4283075" y="3505200"/>
            <a:ext cx="25971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  <a:endParaRPr lang="en-US" altLang="en-US" sz="2800" i="0">
              <a:solidFill>
                <a:srgbClr val="33CC33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   code</a:t>
            </a:r>
            <a:r>
              <a:rPr lang="en-US" altLang="en-US" sz="2800" i="0">
                <a:solidFill>
                  <a:schemeClr val="accent2"/>
                </a:solidFill>
              </a:rPr>
              <a:t>C</a:t>
            </a:r>
            <a:endParaRPr lang="en-CA" altLang="en-US" sz="2800" i="0">
              <a:solidFill>
                <a:schemeClr val="accent2"/>
              </a:solidFill>
            </a:endParaRPr>
          </a:p>
        </p:txBody>
      </p:sp>
      <p:sp>
        <p:nvSpPr>
          <p:cNvPr id="54276" name="Text Box 4"/>
          <p:cNvSpPr txBox="1">
            <a:spLocks noChangeArrowheads="1"/>
          </p:cNvSpPr>
          <p:nvPr/>
        </p:nvSpPr>
        <p:spPr bwMode="auto">
          <a:xfrm>
            <a:off x="7018338" y="3906838"/>
            <a:ext cx="194627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>
              <a:solidFill>
                <a:srgbClr val="33CC33"/>
              </a:solidFill>
            </a:endParaRPr>
          </a:p>
        </p:txBody>
      </p:sp>
      <p:sp>
        <p:nvSpPr>
          <p:cNvPr id="54277" name="AutoShape 5"/>
          <p:cNvSpPr>
            <a:spLocks noChangeArrowheads="1"/>
          </p:cNvSpPr>
          <p:nvPr/>
        </p:nvSpPr>
        <p:spPr bwMode="auto">
          <a:xfrm>
            <a:off x="6400800" y="3938588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54278" name="Rectangle 6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  <p:sp>
        <p:nvSpPr>
          <p:cNvPr id="54279" name="Freeform 7"/>
          <p:cNvSpPr>
            <a:spLocks/>
          </p:cNvSpPr>
          <p:nvPr/>
        </p:nvSpPr>
        <p:spPr bwMode="auto">
          <a:xfrm>
            <a:off x="1981200" y="3429000"/>
            <a:ext cx="2133600" cy="2819400"/>
          </a:xfrm>
          <a:custGeom>
            <a:avLst/>
            <a:gdLst>
              <a:gd name="T0" fmla="*/ 2147483647 w 912"/>
              <a:gd name="T1" fmla="*/ 0 h 1142"/>
              <a:gd name="T2" fmla="*/ 2147483647 w 912"/>
              <a:gd name="T3" fmla="*/ 2147483647 h 1142"/>
              <a:gd name="T4" fmla="*/ 0 w 912"/>
              <a:gd name="T5" fmla="*/ 2147483647 h 1142"/>
              <a:gd name="T6" fmla="*/ 0 60000 65536"/>
              <a:gd name="T7" fmla="*/ 0 60000 65536"/>
              <a:gd name="T8" fmla="*/ 0 60000 65536"/>
              <a:gd name="T9" fmla="*/ 0 w 912"/>
              <a:gd name="T10" fmla="*/ 0 h 1142"/>
              <a:gd name="T11" fmla="*/ 912 w 912"/>
              <a:gd name="T12" fmla="*/ 1142 h 11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142">
                <a:moveTo>
                  <a:pt x="576" y="0"/>
                </a:moveTo>
                <a:cubicBezTo>
                  <a:pt x="720" y="20"/>
                  <a:pt x="912" y="2"/>
                  <a:pt x="816" y="192"/>
                </a:cubicBezTo>
                <a:cubicBezTo>
                  <a:pt x="720" y="382"/>
                  <a:pt x="170" y="944"/>
                  <a:pt x="0" y="1142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0" name="Text Box 8"/>
          <p:cNvSpPr txBox="1">
            <a:spLocks noChangeArrowheads="1"/>
          </p:cNvSpPr>
          <p:nvPr/>
        </p:nvSpPr>
        <p:spPr bwMode="auto">
          <a:xfrm>
            <a:off x="0" y="1588"/>
            <a:ext cx="3668713" cy="73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Max( A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“preCond: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Input is array A[1,n]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of n values.”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i =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m = A[1]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“loop-invariant: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      m is max in A[1,i]”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(i=n)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i = i + 1</a:t>
            </a:r>
            <a:br>
              <a:rPr lang="en-CA" altLang="en-US" sz="2800" i="0">
                <a:solidFill>
                  <a:schemeClr val="accent2"/>
                </a:solidFill>
              </a:rPr>
            </a:br>
            <a:r>
              <a:rPr lang="en-CA" altLang="en-US" sz="2800" i="0">
                <a:solidFill>
                  <a:schemeClr val="accent2"/>
                </a:solidFill>
              </a:rPr>
              <a:t>      m = max(m,A[i])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r>
              <a:rPr lang="en-CA" altLang="en-US" sz="2800" i="0">
                <a:solidFill>
                  <a:schemeClr val="accent2"/>
                </a:solidFill>
              </a:rPr>
              <a:t> </a:t>
            </a:r>
            <a:endParaRPr lang="en-US" altLang="en-US" sz="2800" i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return(m)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“postCond: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  m is max in A[1,n]”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sp>
        <p:nvSpPr>
          <p:cNvPr id="54281" name="Freeform 9"/>
          <p:cNvSpPr>
            <a:spLocks/>
          </p:cNvSpPr>
          <p:nvPr/>
        </p:nvSpPr>
        <p:spPr bwMode="auto">
          <a:xfrm>
            <a:off x="1981200" y="4038600"/>
            <a:ext cx="1676400" cy="2209800"/>
          </a:xfrm>
          <a:custGeom>
            <a:avLst/>
            <a:gdLst>
              <a:gd name="T0" fmla="*/ 2147483647 w 912"/>
              <a:gd name="T1" fmla="*/ 0 h 1142"/>
              <a:gd name="T2" fmla="*/ 2147483647 w 912"/>
              <a:gd name="T3" fmla="*/ 2147483647 h 1142"/>
              <a:gd name="T4" fmla="*/ 0 w 912"/>
              <a:gd name="T5" fmla="*/ 2147483647 h 1142"/>
              <a:gd name="T6" fmla="*/ 0 60000 65536"/>
              <a:gd name="T7" fmla="*/ 0 60000 65536"/>
              <a:gd name="T8" fmla="*/ 0 60000 65536"/>
              <a:gd name="T9" fmla="*/ 0 w 912"/>
              <a:gd name="T10" fmla="*/ 0 h 1142"/>
              <a:gd name="T11" fmla="*/ 912 w 912"/>
              <a:gd name="T12" fmla="*/ 1142 h 114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142">
                <a:moveTo>
                  <a:pt x="576" y="0"/>
                </a:moveTo>
                <a:cubicBezTo>
                  <a:pt x="720" y="20"/>
                  <a:pt x="912" y="2"/>
                  <a:pt x="816" y="192"/>
                </a:cubicBezTo>
                <a:cubicBezTo>
                  <a:pt x="720" y="382"/>
                  <a:pt x="170" y="944"/>
                  <a:pt x="0" y="1142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Text Box 10"/>
          <p:cNvSpPr txBox="1">
            <a:spLocks noChangeArrowheads="1"/>
          </p:cNvSpPr>
          <p:nvPr/>
        </p:nvSpPr>
        <p:spPr bwMode="auto">
          <a:xfrm>
            <a:off x="5105400" y="1371600"/>
            <a:ext cx="189865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800" i="0">
                <a:solidFill>
                  <a:schemeClr val="tx2"/>
                </a:solidFill>
              </a:rPr>
              <a:t>Example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349" name="Text Box 77"/>
          <p:cNvSpPr txBox="1">
            <a:spLocks noChangeArrowheads="1"/>
          </p:cNvSpPr>
          <p:nvPr/>
        </p:nvSpPr>
        <p:spPr bwMode="auto">
          <a:xfrm>
            <a:off x="3327400" y="2514600"/>
            <a:ext cx="5665788" cy="260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Your job is only to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/>
              <a:t>Trust who passes you the baton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/>
              <a:t>Go around once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en-US" altLang="en-US" sz="3000" i="0"/>
              <a:t>Pass on the baton</a:t>
            </a:r>
            <a:endParaRPr lang="en-CA" altLang="en-US" sz="3000" i="0"/>
          </a:p>
        </p:txBody>
      </p:sp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203200" y="1538288"/>
            <a:ext cx="7405688" cy="3719513"/>
            <a:chOff x="144" y="969"/>
            <a:chExt cx="4665" cy="2343"/>
          </a:xfrm>
        </p:grpSpPr>
        <p:grpSp>
          <p:nvGrpSpPr>
            <p:cNvPr id="157701" name="Group 3"/>
            <p:cNvGrpSpPr>
              <a:grpSpLocks/>
            </p:cNvGrpSpPr>
            <p:nvPr/>
          </p:nvGrpSpPr>
          <p:grpSpPr bwMode="auto">
            <a:xfrm>
              <a:off x="144" y="1593"/>
              <a:ext cx="1728" cy="1719"/>
              <a:chOff x="-144" y="1147"/>
              <a:chExt cx="3264" cy="3173"/>
            </a:xfrm>
          </p:grpSpPr>
          <p:grpSp>
            <p:nvGrpSpPr>
              <p:cNvPr id="157703" name="Group 4"/>
              <p:cNvGrpSpPr>
                <a:grpSpLocks noChangeAspect="1"/>
              </p:cNvGrpSpPr>
              <p:nvPr/>
            </p:nvGrpSpPr>
            <p:grpSpPr bwMode="auto">
              <a:xfrm>
                <a:off x="336" y="2447"/>
                <a:ext cx="1814" cy="1873"/>
                <a:chOff x="384" y="816"/>
                <a:chExt cx="2947" cy="3043"/>
              </a:xfrm>
            </p:grpSpPr>
            <p:sp>
              <p:nvSpPr>
                <p:cNvPr id="157773" name="Oval 5" descr="Stationery"/>
                <p:cNvSpPr>
                  <a:spLocks noChangeAspect="1" noChangeArrowheads="1"/>
                </p:cNvSpPr>
                <p:nvPr/>
              </p:nvSpPr>
              <p:spPr bwMode="auto">
                <a:xfrm>
                  <a:off x="384" y="912"/>
                  <a:ext cx="2947" cy="2947"/>
                </a:xfrm>
                <a:prstGeom prst="ellipse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 useBgFill="1">
              <p:nvSpPr>
                <p:cNvPr id="157774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610" y="1138"/>
                  <a:ext cx="2494" cy="2494"/>
                </a:xfrm>
                <a:prstGeom prst="ellipse">
                  <a:avLst/>
                </a:prstGeom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157775" name="Freeform 7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1632" y="816"/>
                  <a:ext cx="445" cy="491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7704" name="Group 8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157767" name="Freeform 9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8" name="Freeform 10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9" name="Freeform 11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70" name="Freeform 12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71" name="Freeform 13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72" name="Freeform 14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7705" name="Group 15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157765" name="Freeform 16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6" name="Freeform 17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7706" name="Group 18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157759" name="Freeform 19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0" name="Freeform 20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1" name="Freeform 21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2" name="Freeform 22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3" name="Freeform 23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4" name="Freeform 24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7707" name="Text Box 25"/>
              <p:cNvSpPr txBox="1">
                <a:spLocks noChangeArrowheads="1"/>
              </p:cNvSpPr>
              <p:nvPr/>
            </p:nvSpPr>
            <p:spPr bwMode="auto">
              <a:xfrm>
                <a:off x="959" y="2064"/>
                <a:ext cx="453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i-1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sp>
            <p:nvSpPr>
              <p:cNvPr id="157708" name="Text Box 26"/>
              <p:cNvSpPr txBox="1">
                <a:spLocks noChangeArrowheads="1"/>
              </p:cNvSpPr>
              <p:nvPr/>
            </p:nvSpPr>
            <p:spPr bwMode="auto">
              <a:xfrm>
                <a:off x="1562" y="2160"/>
                <a:ext cx="27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157709" name="Group 27"/>
              <p:cNvGrpSpPr>
                <a:grpSpLocks/>
              </p:cNvGrpSpPr>
              <p:nvPr/>
            </p:nvGrpSpPr>
            <p:grpSpPr bwMode="auto">
              <a:xfrm rot="5563661">
                <a:off x="1850" y="3599"/>
                <a:ext cx="647" cy="603"/>
                <a:chOff x="1329" y="1989"/>
                <a:chExt cx="647" cy="603"/>
              </a:xfrm>
            </p:grpSpPr>
            <p:grpSp>
              <p:nvGrpSpPr>
                <p:cNvPr id="157748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157757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8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7749" name="Group 31"/>
                <p:cNvGrpSpPr>
                  <a:grpSpLocks noChangeAspect="1"/>
                </p:cNvGrpSpPr>
                <p:nvPr/>
              </p:nvGrpSpPr>
              <p:grpSpPr bwMode="auto">
                <a:xfrm>
                  <a:off x="1329" y="1989"/>
                  <a:ext cx="647" cy="603"/>
                  <a:chOff x="2836" y="2439"/>
                  <a:chExt cx="1451" cy="1352"/>
                </a:xfrm>
              </p:grpSpPr>
              <p:sp>
                <p:nvSpPr>
                  <p:cNvPr id="157751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2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3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4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5" name="Freeform 36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56" name="Freeform 37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7750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1558" y="2168"/>
                  <a:ext cx="271" cy="3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grpSp>
            <p:nvGrpSpPr>
              <p:cNvPr id="157710" name="Group 39"/>
              <p:cNvGrpSpPr>
                <a:grpSpLocks/>
              </p:cNvGrpSpPr>
              <p:nvPr/>
            </p:nvGrpSpPr>
            <p:grpSpPr bwMode="auto">
              <a:xfrm rot="-8307170">
                <a:off x="37" y="3600"/>
                <a:ext cx="779" cy="646"/>
                <a:chOff x="720" y="1912"/>
                <a:chExt cx="779" cy="646"/>
              </a:xfrm>
            </p:grpSpPr>
            <p:grpSp>
              <p:nvGrpSpPr>
                <p:cNvPr id="157737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157746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7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7738" name="Group 43"/>
                <p:cNvGrpSpPr>
                  <a:grpSpLocks noChangeAspect="1"/>
                </p:cNvGrpSpPr>
                <p:nvPr/>
              </p:nvGrpSpPr>
              <p:grpSpPr bwMode="auto">
                <a:xfrm>
                  <a:off x="720" y="1912"/>
                  <a:ext cx="762" cy="646"/>
                  <a:chOff x="1471" y="2266"/>
                  <a:chExt cx="1709" cy="1449"/>
                </a:xfrm>
              </p:grpSpPr>
              <p:sp>
                <p:nvSpPr>
                  <p:cNvPr id="157740" name="Freeform 44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1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2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3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4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45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7739" name="Text Box 50"/>
                <p:cNvSpPr txBox="1">
                  <a:spLocks noChangeArrowheads="1"/>
                </p:cNvSpPr>
                <p:nvPr/>
              </p:nvSpPr>
              <p:spPr bwMode="auto">
                <a:xfrm>
                  <a:off x="1002" y="2073"/>
                  <a:ext cx="278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157711" name="Picture 51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44" y="1200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57712" name="Group 52"/>
              <p:cNvGrpSpPr>
                <a:grpSpLocks noChangeAspect="1"/>
              </p:cNvGrpSpPr>
              <p:nvPr/>
            </p:nvGrpSpPr>
            <p:grpSpPr bwMode="auto">
              <a:xfrm rot="902222">
                <a:off x="48" y="1286"/>
                <a:ext cx="821" cy="682"/>
                <a:chOff x="1471" y="2266"/>
                <a:chExt cx="1746" cy="1449"/>
              </a:xfrm>
            </p:grpSpPr>
            <p:grpSp>
              <p:nvGrpSpPr>
                <p:cNvPr id="157727" name="Group 53"/>
                <p:cNvGrpSpPr>
                  <a:grpSpLocks noChangeAspect="1"/>
                </p:cNvGrpSpPr>
                <p:nvPr/>
              </p:nvGrpSpPr>
              <p:grpSpPr bwMode="auto">
                <a:xfrm>
                  <a:off x="2895" y="2582"/>
                  <a:ext cx="322" cy="418"/>
                  <a:chOff x="2895" y="2582"/>
                  <a:chExt cx="322" cy="418"/>
                </a:xfrm>
              </p:grpSpPr>
              <p:sp>
                <p:nvSpPr>
                  <p:cNvPr id="15773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6" name="Freeform 55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7728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1471" y="2266"/>
                  <a:ext cx="1709" cy="1449"/>
                  <a:chOff x="1471" y="2266"/>
                  <a:chExt cx="1709" cy="1449"/>
                </a:xfrm>
              </p:grpSpPr>
              <p:sp>
                <p:nvSpPr>
                  <p:cNvPr id="157729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0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1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2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3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34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57713" name="Text Box 63"/>
              <p:cNvSpPr txBox="1">
                <a:spLocks noChangeArrowheads="1"/>
              </p:cNvSpPr>
              <p:nvPr/>
            </p:nvSpPr>
            <p:spPr bwMode="auto">
              <a:xfrm>
                <a:off x="368" y="1440"/>
                <a:ext cx="32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0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157714" name="Group 64"/>
              <p:cNvGrpSpPr>
                <a:grpSpLocks/>
              </p:cNvGrpSpPr>
              <p:nvPr/>
            </p:nvGrpSpPr>
            <p:grpSpPr bwMode="auto">
              <a:xfrm rot="-2627108">
                <a:off x="1918" y="1147"/>
                <a:ext cx="827" cy="603"/>
                <a:chOff x="1320" y="1966"/>
                <a:chExt cx="655" cy="603"/>
              </a:xfrm>
            </p:grpSpPr>
            <p:grpSp>
              <p:nvGrpSpPr>
                <p:cNvPr id="157716" name="Group 65"/>
                <p:cNvGrpSpPr>
                  <a:grpSpLocks noChangeAspect="1"/>
                </p:cNvGrpSpPr>
                <p:nvPr/>
              </p:nvGrpSpPr>
              <p:grpSpPr bwMode="auto">
                <a:xfrm>
                  <a:off x="1320" y="1966"/>
                  <a:ext cx="647" cy="603"/>
                  <a:chOff x="2836" y="2439"/>
                  <a:chExt cx="1451" cy="1352"/>
                </a:xfrm>
              </p:grpSpPr>
              <p:sp>
                <p:nvSpPr>
                  <p:cNvPr id="157721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2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3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4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5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6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7717" name="Group 72"/>
                <p:cNvGrpSpPr>
                  <a:grpSpLocks noChangeAspect="1"/>
                </p:cNvGrpSpPr>
                <p:nvPr/>
              </p:nvGrpSpPr>
              <p:grpSpPr bwMode="auto">
                <a:xfrm>
                  <a:off x="1346" y="2030"/>
                  <a:ext cx="144" cy="186"/>
                  <a:chOff x="2895" y="2582"/>
                  <a:chExt cx="322" cy="418"/>
                </a:xfrm>
              </p:grpSpPr>
              <p:sp>
                <p:nvSpPr>
                  <p:cNvPr id="157719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720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7718" name="Text Box 75"/>
                <p:cNvSpPr txBox="1">
                  <a:spLocks noChangeArrowheads="1"/>
                </p:cNvSpPr>
                <p:nvPr/>
              </p:nvSpPr>
              <p:spPr bwMode="auto">
                <a:xfrm>
                  <a:off x="1521" y="2134"/>
                  <a:ext cx="454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 dirty="0">
                      <a:solidFill>
                        <a:schemeClr val="bg2"/>
                      </a:solidFill>
                    </a:rPr>
                    <a:t>T+1</a:t>
                  </a:r>
                  <a:endParaRPr lang="en-CA" altLang="en-US" sz="1400" i="0" dirty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157715" name="Picture 7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0" y="1226"/>
                <a:ext cx="480" cy="4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7702" name="Rectangle 78"/>
            <p:cNvSpPr>
              <a:spLocks noChangeArrowheads="1"/>
            </p:cNvSpPr>
            <p:nvPr/>
          </p:nvSpPr>
          <p:spPr bwMode="auto">
            <a:xfrm>
              <a:off x="2928" y="969"/>
              <a:ext cx="1881" cy="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800" i="0" dirty="0">
                  <a:solidFill>
                    <a:schemeClr val="tx2"/>
                  </a:solidFill>
                </a:rPr>
                <a:t> A Relay Race</a:t>
              </a:r>
            </a:p>
          </p:txBody>
        </p:sp>
      </p:grpSp>
      <p:sp>
        <p:nvSpPr>
          <p:cNvPr id="80" name="Rectangle 6"/>
          <p:cNvSpPr>
            <a:spLocks noGrp="1" noChangeArrowheads="1"/>
          </p:cNvSpPr>
          <p:nvPr>
            <p:ph type="title"/>
          </p:nvPr>
        </p:nvSpPr>
        <p:spPr>
          <a:xfrm>
            <a:off x="3048000" y="228600"/>
            <a:ext cx="60960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Iterative Algorithms </a:t>
            </a:r>
            <a:br>
              <a:rPr lang="en-US" altLang="en-US"/>
            </a:br>
            <a:r>
              <a:rPr lang="en-US" altLang="en-US"/>
              <a:t>Loop Invariants </a:t>
            </a:r>
          </a:p>
        </p:txBody>
      </p:sp>
    </p:spTree>
    <p:extLst>
      <p:ext uri="{BB962C8B-B14F-4D97-AF65-F5344CB8AC3E}">
        <p14:creationId xmlns:p14="http://schemas.microsoft.com/office/powerpoint/2010/main" val="3042226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63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63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63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3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63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63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Text Box 2"/>
          <p:cNvSpPr txBox="1">
            <a:spLocks noChangeArrowheads="1"/>
          </p:cNvSpPr>
          <p:nvPr/>
        </p:nvSpPr>
        <p:spPr bwMode="auto">
          <a:xfrm>
            <a:off x="4845050" y="2497138"/>
            <a:ext cx="3987800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&lt;preCond&gt;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codeA</a:t>
            </a:r>
            <a:r>
              <a:rPr lang="en-CA" altLang="en-US" sz="2800" i="0"/>
              <a:t> 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codeB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endParaRPr lang="en-CA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pic>
        <p:nvPicPr>
          <p:cNvPr id="158723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819400"/>
            <a:ext cx="4175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8724" name="Group 4"/>
          <p:cNvGrpSpPr>
            <a:grpSpLocks/>
          </p:cNvGrpSpPr>
          <p:nvPr/>
        </p:nvGrpSpPr>
        <p:grpSpPr bwMode="auto">
          <a:xfrm>
            <a:off x="533400" y="2955925"/>
            <a:ext cx="2879725" cy="3902075"/>
            <a:chOff x="336" y="1862"/>
            <a:chExt cx="1814" cy="2458"/>
          </a:xfrm>
        </p:grpSpPr>
        <p:grpSp>
          <p:nvGrpSpPr>
            <p:cNvPr id="158746" name="Group 5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158758" name="Oval 6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 useBgFill="1">
            <p:nvSpPr>
              <p:cNvPr id="158759" name="Oval 7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58760" name="Freeform 8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8747" name="Group 9"/>
            <p:cNvGrpSpPr>
              <a:grpSpLocks noChangeAspect="1"/>
            </p:cNvGrpSpPr>
            <p:nvPr/>
          </p:nvGrpSpPr>
          <p:grpSpPr bwMode="auto">
            <a:xfrm rot="902222">
              <a:off x="576" y="1862"/>
              <a:ext cx="821" cy="682"/>
              <a:chOff x="1471" y="2266"/>
              <a:chExt cx="1746" cy="1449"/>
            </a:xfrm>
          </p:grpSpPr>
          <p:grpSp>
            <p:nvGrpSpPr>
              <p:cNvPr id="158748" name="Group 10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158756" name="Freeform 1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7" name="Freeform 1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8749" name="Group 13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158750" name="Freeform 1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1" name="Freeform 1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2" name="Freeform 1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3" name="Freeform 1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4" name="Freeform 1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5" name="Freeform 1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58725" name="Text Box 20"/>
          <p:cNvSpPr txBox="1">
            <a:spLocks noChangeArrowheads="1"/>
          </p:cNvSpPr>
          <p:nvPr/>
        </p:nvSpPr>
        <p:spPr bwMode="auto">
          <a:xfrm>
            <a:off x="1431925" y="3200400"/>
            <a:ext cx="273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i="0">
                <a:solidFill>
                  <a:schemeClr val="bg2"/>
                </a:solidFill>
              </a:rPr>
              <a:t>0</a:t>
            </a:r>
            <a:endParaRPr lang="en-CA" altLang="en-US" sz="1400" i="0">
              <a:solidFill>
                <a:schemeClr val="bg2"/>
              </a:solidFill>
            </a:endParaRPr>
          </a:p>
        </p:txBody>
      </p:sp>
      <p:sp>
        <p:nvSpPr>
          <p:cNvPr id="158726" name="Freeform 21"/>
          <p:cNvSpPr>
            <a:spLocks/>
          </p:cNvSpPr>
          <p:nvPr/>
        </p:nvSpPr>
        <p:spPr bwMode="auto">
          <a:xfrm>
            <a:off x="7070725" y="3306763"/>
            <a:ext cx="777875" cy="1036637"/>
          </a:xfrm>
          <a:custGeom>
            <a:avLst/>
            <a:gdLst>
              <a:gd name="T0" fmla="*/ 0 w 490"/>
              <a:gd name="T1" fmla="*/ 0 h 653"/>
              <a:gd name="T2" fmla="*/ 2147483647 w 490"/>
              <a:gd name="T3" fmla="*/ 2147483647 h 653"/>
              <a:gd name="T4" fmla="*/ 2147483647 w 490"/>
              <a:gd name="T5" fmla="*/ 2147483647 h 653"/>
              <a:gd name="T6" fmla="*/ 0 60000 65536"/>
              <a:gd name="T7" fmla="*/ 0 60000 65536"/>
              <a:gd name="T8" fmla="*/ 0 60000 65536"/>
              <a:gd name="T9" fmla="*/ 0 w 490"/>
              <a:gd name="T10" fmla="*/ 0 h 653"/>
              <a:gd name="T11" fmla="*/ 490 w 490"/>
              <a:gd name="T12" fmla="*/ 653 h 65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90" h="653">
                <a:moveTo>
                  <a:pt x="0" y="0"/>
                </a:moveTo>
                <a:cubicBezTo>
                  <a:pt x="53" y="30"/>
                  <a:pt x="235" y="73"/>
                  <a:pt x="317" y="182"/>
                </a:cubicBezTo>
                <a:cubicBezTo>
                  <a:pt x="399" y="291"/>
                  <a:pt x="454" y="555"/>
                  <a:pt x="490" y="653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727" name="Rectangle 22"/>
          <p:cNvSpPr>
            <a:spLocks noChangeArrowheads="1"/>
          </p:cNvSpPr>
          <p:nvPr/>
        </p:nvSpPr>
        <p:spPr bwMode="auto">
          <a:xfrm>
            <a:off x="457200" y="152400"/>
            <a:ext cx="82296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600" i="0">
                <a:solidFill>
                  <a:srgbClr val="FFFF99"/>
                </a:solidFill>
              </a:rPr>
              <a:t>Person 0:</a:t>
            </a:r>
            <a:r>
              <a:rPr lang="en-US" altLang="en-US" i="0"/>
              <a:t>  Carries baton region to </a:t>
            </a:r>
            <a:r>
              <a:rPr lang="en-US" altLang="en-US" i="0">
                <a:solidFill>
                  <a:srgbClr val="33CC33"/>
                </a:solidFill>
              </a:rPr>
              <a:t>safe region</a:t>
            </a:r>
            <a:endParaRPr lang="en-CA" altLang="en-US" i="0">
              <a:solidFill>
                <a:srgbClr val="33CC33"/>
              </a:solidFill>
            </a:endParaRPr>
          </a:p>
        </p:txBody>
      </p: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228600" y="762000"/>
            <a:ext cx="7642225" cy="1557338"/>
            <a:chOff x="144" y="480"/>
            <a:chExt cx="4814" cy="981"/>
          </a:xfrm>
        </p:grpSpPr>
        <p:grpSp>
          <p:nvGrpSpPr>
            <p:cNvPr id="158729" name="Group 24"/>
            <p:cNvGrpSpPr>
              <a:grpSpLocks/>
            </p:cNvGrpSpPr>
            <p:nvPr/>
          </p:nvGrpSpPr>
          <p:grpSpPr bwMode="auto">
            <a:xfrm>
              <a:off x="144" y="607"/>
              <a:ext cx="737" cy="804"/>
              <a:chOff x="144" y="607"/>
              <a:chExt cx="737" cy="804"/>
            </a:xfrm>
          </p:grpSpPr>
          <p:grpSp>
            <p:nvGrpSpPr>
              <p:cNvPr id="158735" name="Group 25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158743" name="Freeform 26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44" name="Oval 27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158745" name="Picture 28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58736" name="Group 29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158737" name="Freeform 30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38" name="Freeform 31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39" name="Freeform 32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58 w 782"/>
                    <a:gd name="T3" fmla="*/ 0 h 808"/>
                    <a:gd name="T4" fmla="*/ 386 w 782"/>
                    <a:gd name="T5" fmla="*/ 0 h 808"/>
                    <a:gd name="T6" fmla="*/ 814 w 782"/>
                    <a:gd name="T7" fmla="*/ 1 h 808"/>
                    <a:gd name="T8" fmla="*/ 1320 w 782"/>
                    <a:gd name="T9" fmla="*/ 1 h 808"/>
                    <a:gd name="T10" fmla="*/ 1508 w 782"/>
                    <a:gd name="T11" fmla="*/ 1 h 808"/>
                    <a:gd name="T12" fmla="*/ 1595 w 782"/>
                    <a:gd name="T13" fmla="*/ 1 h 808"/>
                    <a:gd name="T14" fmla="*/ 1608 w 782"/>
                    <a:gd name="T15" fmla="*/ 1 h 808"/>
                    <a:gd name="T16" fmla="*/ 1552 w 782"/>
                    <a:gd name="T17" fmla="*/ 1 h 808"/>
                    <a:gd name="T18" fmla="*/ 1397 w 782"/>
                    <a:gd name="T19" fmla="*/ 1 h 808"/>
                    <a:gd name="T20" fmla="*/ 1195 w 782"/>
                    <a:gd name="T21" fmla="*/ 1 h 808"/>
                    <a:gd name="T22" fmla="*/ 1048 w 782"/>
                    <a:gd name="T23" fmla="*/ 1 h 808"/>
                    <a:gd name="T24" fmla="*/ 980 w 782"/>
                    <a:gd name="T25" fmla="*/ 1 h 808"/>
                    <a:gd name="T26" fmla="*/ 938 w 782"/>
                    <a:gd name="T27" fmla="*/ 1 h 808"/>
                    <a:gd name="T28" fmla="*/ 951 w 782"/>
                    <a:gd name="T29" fmla="*/ 1 h 808"/>
                    <a:gd name="T30" fmla="*/ 962 w 782"/>
                    <a:gd name="T31" fmla="*/ 1 h 808"/>
                    <a:gd name="T32" fmla="*/ 1143 w 782"/>
                    <a:gd name="T33" fmla="*/ 1 h 808"/>
                    <a:gd name="T34" fmla="*/ 1430 w 782"/>
                    <a:gd name="T35" fmla="*/ 1 h 808"/>
                    <a:gd name="T36" fmla="*/ 1608 w 782"/>
                    <a:gd name="T37" fmla="*/ 1 h 808"/>
                    <a:gd name="T38" fmla="*/ 1799 w 782"/>
                    <a:gd name="T39" fmla="*/ 1 h 808"/>
                    <a:gd name="T40" fmla="*/ 1860 w 782"/>
                    <a:gd name="T41" fmla="*/ 1 h 808"/>
                    <a:gd name="T42" fmla="*/ 1799 w 782"/>
                    <a:gd name="T43" fmla="*/ 1 h 808"/>
                    <a:gd name="T44" fmla="*/ 1724 w 782"/>
                    <a:gd name="T45" fmla="*/ 1 h 808"/>
                    <a:gd name="T46" fmla="*/ 1595 w 782"/>
                    <a:gd name="T47" fmla="*/ 1 h 808"/>
                    <a:gd name="T48" fmla="*/ 1423 w 782"/>
                    <a:gd name="T49" fmla="*/ 1 h 808"/>
                    <a:gd name="T50" fmla="*/ 1236 w 782"/>
                    <a:gd name="T51" fmla="*/ 1 h 808"/>
                    <a:gd name="T52" fmla="*/ 938 w 782"/>
                    <a:gd name="T53" fmla="*/ 1 h 808"/>
                    <a:gd name="T54" fmla="*/ 844 w 782"/>
                    <a:gd name="T55" fmla="*/ 1 h 808"/>
                    <a:gd name="T56" fmla="*/ 793 w 782"/>
                    <a:gd name="T57" fmla="*/ 1 h 808"/>
                    <a:gd name="T58" fmla="*/ 793 w 782"/>
                    <a:gd name="T59" fmla="*/ 1 h 808"/>
                    <a:gd name="T60" fmla="*/ 793 w 782"/>
                    <a:gd name="T61" fmla="*/ 1 h 808"/>
                    <a:gd name="T62" fmla="*/ 922 w 782"/>
                    <a:gd name="T63" fmla="*/ 1 h 808"/>
                    <a:gd name="T64" fmla="*/ 1114 w 782"/>
                    <a:gd name="T65" fmla="*/ 1 h 808"/>
                    <a:gd name="T66" fmla="*/ 1283 w 782"/>
                    <a:gd name="T67" fmla="*/ 1 h 808"/>
                    <a:gd name="T68" fmla="*/ 1389 w 782"/>
                    <a:gd name="T69" fmla="*/ 1 h 808"/>
                    <a:gd name="T70" fmla="*/ 1443 w 782"/>
                    <a:gd name="T71" fmla="*/ 1 h 808"/>
                    <a:gd name="T72" fmla="*/ 1423 w 782"/>
                    <a:gd name="T73" fmla="*/ 1 h 808"/>
                    <a:gd name="T74" fmla="*/ 1344 w 782"/>
                    <a:gd name="T75" fmla="*/ 1 h 808"/>
                    <a:gd name="T76" fmla="*/ 1236 w 782"/>
                    <a:gd name="T77" fmla="*/ 1 h 808"/>
                    <a:gd name="T78" fmla="*/ 1114 w 782"/>
                    <a:gd name="T79" fmla="*/ 1 h 808"/>
                    <a:gd name="T80" fmla="*/ 850 w 782"/>
                    <a:gd name="T81" fmla="*/ 1 h 808"/>
                    <a:gd name="T82" fmla="*/ 460 w 782"/>
                    <a:gd name="T83" fmla="*/ 1 h 808"/>
                    <a:gd name="T84" fmla="*/ 166 w 782"/>
                    <a:gd name="T85" fmla="*/ 1 h 808"/>
                    <a:gd name="T86" fmla="*/ 4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40" name="Freeform 33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28948 w 992"/>
                    <a:gd name="T1" fmla="*/ 1 h 770"/>
                    <a:gd name="T2" fmla="*/ 29494 w 992"/>
                    <a:gd name="T3" fmla="*/ 1 h 770"/>
                    <a:gd name="T4" fmla="*/ 31520 w 992"/>
                    <a:gd name="T5" fmla="*/ 1 h 770"/>
                    <a:gd name="T6" fmla="*/ 34032 w 992"/>
                    <a:gd name="T7" fmla="*/ 1 h 770"/>
                    <a:gd name="T8" fmla="*/ 35520 w 992"/>
                    <a:gd name="T9" fmla="*/ 1 h 770"/>
                    <a:gd name="T10" fmla="*/ 34868 w 992"/>
                    <a:gd name="T11" fmla="*/ 1 h 770"/>
                    <a:gd name="T12" fmla="*/ 33482 w 992"/>
                    <a:gd name="T13" fmla="*/ 1 h 770"/>
                    <a:gd name="T14" fmla="*/ 30702 w 992"/>
                    <a:gd name="T15" fmla="*/ 1 h 770"/>
                    <a:gd name="T16" fmla="*/ 27272 w 992"/>
                    <a:gd name="T17" fmla="*/ 1 h 770"/>
                    <a:gd name="T18" fmla="*/ 24414 w 992"/>
                    <a:gd name="T19" fmla="*/ 1 h 770"/>
                    <a:gd name="T20" fmla="*/ 21207 w 992"/>
                    <a:gd name="T21" fmla="*/ 1 h 770"/>
                    <a:gd name="T22" fmla="*/ 18151 w 992"/>
                    <a:gd name="T23" fmla="*/ 1 h 770"/>
                    <a:gd name="T24" fmla="*/ 15831 w 992"/>
                    <a:gd name="T25" fmla="*/ 1 h 770"/>
                    <a:gd name="T26" fmla="*/ 14986 w 992"/>
                    <a:gd name="T27" fmla="*/ 1 h 770"/>
                    <a:gd name="T28" fmla="*/ 14046 w 992"/>
                    <a:gd name="T29" fmla="*/ 1 h 770"/>
                    <a:gd name="T30" fmla="*/ 12938 w 992"/>
                    <a:gd name="T31" fmla="*/ 1 h 770"/>
                    <a:gd name="T32" fmla="*/ 12113 w 992"/>
                    <a:gd name="T33" fmla="*/ 1 h 770"/>
                    <a:gd name="T34" fmla="*/ 12113 w 992"/>
                    <a:gd name="T35" fmla="*/ 1 h 770"/>
                    <a:gd name="T36" fmla="*/ 11543 w 992"/>
                    <a:gd name="T37" fmla="*/ 1 h 770"/>
                    <a:gd name="T38" fmla="*/ 9958 w 992"/>
                    <a:gd name="T39" fmla="*/ 1 h 770"/>
                    <a:gd name="T40" fmla="*/ 8003 w 992"/>
                    <a:gd name="T41" fmla="*/ 1 h 770"/>
                    <a:gd name="T42" fmla="*/ 6185 w 992"/>
                    <a:gd name="T43" fmla="*/ 1 h 770"/>
                    <a:gd name="T44" fmla="*/ 4103 w 992"/>
                    <a:gd name="T45" fmla="*/ 1 h 770"/>
                    <a:gd name="T46" fmla="*/ 949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1414 w 992"/>
                    <a:gd name="T53" fmla="*/ 1 h 770"/>
                    <a:gd name="T54" fmla="*/ 2930 w 992"/>
                    <a:gd name="T55" fmla="*/ 1 h 770"/>
                    <a:gd name="T56" fmla="*/ 4241 w 992"/>
                    <a:gd name="T57" fmla="*/ 1 h 770"/>
                    <a:gd name="T58" fmla="*/ 6764 w 992"/>
                    <a:gd name="T59" fmla="*/ 1 h 770"/>
                    <a:gd name="T60" fmla="*/ 9211 w 992"/>
                    <a:gd name="T61" fmla="*/ 1 h 770"/>
                    <a:gd name="T62" fmla="*/ 11543 w 992"/>
                    <a:gd name="T63" fmla="*/ 1 h 770"/>
                    <a:gd name="T64" fmla="*/ 14866 w 992"/>
                    <a:gd name="T65" fmla="*/ 0 h 770"/>
                    <a:gd name="T66" fmla="*/ 14986 w 992"/>
                    <a:gd name="T67" fmla="*/ 1 h 770"/>
                    <a:gd name="T68" fmla="*/ 14233 w 992"/>
                    <a:gd name="T69" fmla="*/ 1 h 770"/>
                    <a:gd name="T70" fmla="*/ 14046 w 992"/>
                    <a:gd name="T71" fmla="*/ 1 h 770"/>
                    <a:gd name="T72" fmla="*/ 14986 w 992"/>
                    <a:gd name="T73" fmla="*/ 1 h 770"/>
                    <a:gd name="T74" fmla="*/ 16554 w 992"/>
                    <a:gd name="T75" fmla="*/ 1 h 770"/>
                    <a:gd name="T76" fmla="*/ 17885 w 992"/>
                    <a:gd name="T77" fmla="*/ 1 h 770"/>
                    <a:gd name="T78" fmla="*/ 19989 w 992"/>
                    <a:gd name="T79" fmla="*/ 1 h 770"/>
                    <a:gd name="T80" fmla="*/ 22026 w 992"/>
                    <a:gd name="T81" fmla="*/ 1 h 770"/>
                    <a:gd name="T82" fmla="*/ 24108 w 992"/>
                    <a:gd name="T83" fmla="*/ 1 h 770"/>
                    <a:gd name="T84" fmla="*/ 26849 w 992"/>
                    <a:gd name="T85" fmla="*/ 1 h 770"/>
                    <a:gd name="T86" fmla="*/ 28658 w 992"/>
                    <a:gd name="T87" fmla="*/ 1 h 770"/>
                    <a:gd name="T88" fmla="*/ 28948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41" name="Freeform 34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42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8730" name="Group 36"/>
            <p:cNvGrpSpPr>
              <a:grpSpLocks/>
            </p:cNvGrpSpPr>
            <p:nvPr/>
          </p:nvGrpSpPr>
          <p:grpSpPr bwMode="auto">
            <a:xfrm>
              <a:off x="1346" y="865"/>
              <a:ext cx="3496" cy="596"/>
              <a:chOff x="1346" y="865"/>
              <a:chExt cx="3496" cy="596"/>
            </a:xfrm>
          </p:grpSpPr>
          <p:sp>
            <p:nvSpPr>
              <p:cNvPr id="158732" name="Text Box 37"/>
              <p:cNvSpPr txBox="1">
                <a:spLocks noChangeArrowheads="1"/>
              </p:cNvSpPr>
              <p:nvPr/>
            </p:nvSpPr>
            <p:spPr bwMode="auto">
              <a:xfrm>
                <a:off x="1346" y="865"/>
                <a:ext cx="1139" cy="5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</a:t>
                </a:r>
                <a:r>
                  <a:rPr lang="en-US" altLang="en-US" sz="2800" i="0">
                    <a:solidFill>
                      <a:srgbClr val="33CC33"/>
                    </a:solidFill>
                  </a:rPr>
                  <a:t>preCond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eA</a:t>
                </a:r>
                <a:endParaRPr lang="en-CA" altLang="en-US" sz="2800" i="0" baseline="-2500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158733" name="Text Box 38"/>
              <p:cNvSpPr txBox="1">
                <a:spLocks noChangeArrowheads="1"/>
              </p:cNvSpPr>
              <p:nvPr/>
            </p:nvSpPr>
            <p:spPr bwMode="auto">
              <a:xfrm>
                <a:off x="3206" y="993"/>
                <a:ext cx="1636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&lt;loop-invariant&gt;</a:t>
                </a:r>
              </a:p>
            </p:txBody>
          </p:sp>
          <p:sp>
            <p:nvSpPr>
              <p:cNvPr id="158734" name="AutoShape 39"/>
              <p:cNvSpPr>
                <a:spLocks noChangeArrowheads="1"/>
              </p:cNvSpPr>
              <p:nvPr/>
            </p:nvSpPr>
            <p:spPr bwMode="auto">
              <a:xfrm>
                <a:off x="2640" y="1013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sp>
          <p:nvSpPr>
            <p:cNvPr id="158731" name="Text Box 40"/>
            <p:cNvSpPr txBox="1">
              <a:spLocks noChangeArrowheads="1"/>
            </p:cNvSpPr>
            <p:nvPr/>
          </p:nvSpPr>
          <p:spPr bwMode="auto">
            <a:xfrm>
              <a:off x="912" y="480"/>
              <a:ext cx="4046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>
                  <a:solidFill>
                    <a:schemeClr val="tx2"/>
                  </a:solidFill>
                </a:rPr>
                <a:t>Establishing Loop Invariant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3939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457200" y="152400"/>
            <a:ext cx="8458200" cy="1143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3600">
                <a:solidFill>
                  <a:srgbClr val="FFFF99"/>
                </a:solidFill>
              </a:rPr>
              <a:t>Person </a:t>
            </a:r>
            <a:r>
              <a:rPr lang="en-US" altLang="en-US" sz="3600" i="1">
                <a:solidFill>
                  <a:srgbClr val="FFFF99"/>
                </a:solidFill>
              </a:rPr>
              <a:t>i</a:t>
            </a:r>
            <a:r>
              <a:rPr lang="en-US" altLang="en-US" sz="3600">
                <a:solidFill>
                  <a:srgbClr val="FFFF99"/>
                </a:solidFill>
              </a:rPr>
              <a:t>:</a:t>
            </a:r>
            <a:r>
              <a:rPr lang="en-US" altLang="en-US"/>
              <a:t>  Running around the track</a:t>
            </a:r>
            <a:endParaRPr lang="en-CA" altLang="en-US">
              <a:solidFill>
                <a:srgbClr val="33CC33"/>
              </a:solidFill>
            </a:endParaRPr>
          </a:p>
        </p:txBody>
      </p:sp>
      <p:grpSp>
        <p:nvGrpSpPr>
          <p:cNvPr id="159747" name="Group 3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159818" name="Oval 4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 useBgFill="1">
          <p:nvSpPr>
            <p:cNvPr id="159819" name="Oval 5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59820" name="Freeform 6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48" name="Group 7"/>
          <p:cNvGrpSpPr>
            <a:grpSpLocks noChangeAspect="1"/>
          </p:cNvGrpSpPr>
          <p:nvPr/>
        </p:nvGrpSpPr>
        <p:grpSpPr bwMode="auto">
          <a:xfrm>
            <a:off x="2109788" y="3157538"/>
            <a:ext cx="1027112" cy="957262"/>
            <a:chOff x="2836" y="2439"/>
            <a:chExt cx="1451" cy="1352"/>
          </a:xfrm>
        </p:grpSpPr>
        <p:sp>
          <p:nvSpPr>
            <p:cNvPr id="159812" name="Freeform 8"/>
            <p:cNvSpPr>
              <a:spLocks noChangeAspect="1"/>
            </p:cNvSpPr>
            <p:nvPr/>
          </p:nvSpPr>
          <p:spPr bwMode="auto">
            <a:xfrm>
              <a:off x="3551" y="2439"/>
              <a:ext cx="406" cy="277"/>
            </a:xfrm>
            <a:custGeom>
              <a:avLst/>
              <a:gdLst>
                <a:gd name="T0" fmla="*/ 360 w 406"/>
                <a:gd name="T1" fmla="*/ 13 h 277"/>
                <a:gd name="T2" fmla="*/ 319 w 406"/>
                <a:gd name="T3" fmla="*/ 4 h 277"/>
                <a:gd name="T4" fmla="*/ 256 w 406"/>
                <a:gd name="T5" fmla="*/ 4 h 277"/>
                <a:gd name="T6" fmla="*/ 215 w 406"/>
                <a:gd name="T7" fmla="*/ 22 h 277"/>
                <a:gd name="T8" fmla="*/ 193 w 406"/>
                <a:gd name="T9" fmla="*/ 40 h 277"/>
                <a:gd name="T10" fmla="*/ 147 w 406"/>
                <a:gd name="T11" fmla="*/ 96 h 277"/>
                <a:gd name="T12" fmla="*/ 130 w 406"/>
                <a:gd name="T13" fmla="*/ 118 h 277"/>
                <a:gd name="T14" fmla="*/ 121 w 406"/>
                <a:gd name="T15" fmla="*/ 121 h 277"/>
                <a:gd name="T16" fmla="*/ 97 w 406"/>
                <a:gd name="T17" fmla="*/ 127 h 277"/>
                <a:gd name="T18" fmla="*/ 95 w 406"/>
                <a:gd name="T19" fmla="*/ 127 h 277"/>
                <a:gd name="T20" fmla="*/ 73 w 406"/>
                <a:gd name="T21" fmla="*/ 128 h 277"/>
                <a:gd name="T22" fmla="*/ 62 w 406"/>
                <a:gd name="T23" fmla="*/ 128 h 277"/>
                <a:gd name="T24" fmla="*/ 39 w 406"/>
                <a:gd name="T25" fmla="*/ 127 h 277"/>
                <a:gd name="T26" fmla="*/ 18 w 406"/>
                <a:gd name="T27" fmla="*/ 132 h 277"/>
                <a:gd name="T28" fmla="*/ 4 w 406"/>
                <a:gd name="T29" fmla="*/ 143 h 277"/>
                <a:gd name="T30" fmla="*/ 0 w 406"/>
                <a:gd name="T31" fmla="*/ 155 h 277"/>
                <a:gd name="T32" fmla="*/ 4 w 406"/>
                <a:gd name="T33" fmla="*/ 172 h 277"/>
                <a:gd name="T34" fmla="*/ 11 w 406"/>
                <a:gd name="T35" fmla="*/ 178 h 277"/>
                <a:gd name="T36" fmla="*/ 39 w 406"/>
                <a:gd name="T37" fmla="*/ 183 h 277"/>
                <a:gd name="T38" fmla="*/ 41 w 406"/>
                <a:gd name="T39" fmla="*/ 183 h 277"/>
                <a:gd name="T40" fmla="*/ 72 w 406"/>
                <a:gd name="T41" fmla="*/ 183 h 277"/>
                <a:gd name="T42" fmla="*/ 97 w 406"/>
                <a:gd name="T43" fmla="*/ 176 h 277"/>
                <a:gd name="T44" fmla="*/ 119 w 406"/>
                <a:gd name="T45" fmla="*/ 169 h 277"/>
                <a:gd name="T46" fmla="*/ 128 w 406"/>
                <a:gd name="T47" fmla="*/ 182 h 277"/>
                <a:gd name="T48" fmla="*/ 130 w 406"/>
                <a:gd name="T49" fmla="*/ 218 h 277"/>
                <a:gd name="T50" fmla="*/ 134 w 406"/>
                <a:gd name="T51" fmla="*/ 231 h 277"/>
                <a:gd name="T52" fmla="*/ 146 w 406"/>
                <a:gd name="T53" fmla="*/ 252 h 277"/>
                <a:gd name="T54" fmla="*/ 161 w 406"/>
                <a:gd name="T55" fmla="*/ 264 h 277"/>
                <a:gd name="T56" fmla="*/ 181 w 406"/>
                <a:gd name="T57" fmla="*/ 272 h 277"/>
                <a:gd name="T58" fmla="*/ 221 w 406"/>
                <a:gd name="T59" fmla="*/ 277 h 277"/>
                <a:gd name="T60" fmla="*/ 250 w 406"/>
                <a:gd name="T61" fmla="*/ 273 h 277"/>
                <a:gd name="T62" fmla="*/ 279 w 406"/>
                <a:gd name="T63" fmla="*/ 264 h 277"/>
                <a:gd name="T64" fmla="*/ 298 w 406"/>
                <a:gd name="T65" fmla="*/ 254 h 277"/>
                <a:gd name="T66" fmla="*/ 324 w 406"/>
                <a:gd name="T67" fmla="*/ 235 h 277"/>
                <a:gd name="T68" fmla="*/ 333 w 406"/>
                <a:gd name="T69" fmla="*/ 226 h 277"/>
                <a:gd name="T70" fmla="*/ 342 w 406"/>
                <a:gd name="T71" fmla="*/ 217 h 277"/>
                <a:gd name="T72" fmla="*/ 365 w 406"/>
                <a:gd name="T73" fmla="*/ 187 h 277"/>
                <a:gd name="T74" fmla="*/ 388 w 406"/>
                <a:gd name="T75" fmla="*/ 154 h 277"/>
                <a:gd name="T76" fmla="*/ 395 w 406"/>
                <a:gd name="T77" fmla="*/ 142 h 277"/>
                <a:gd name="T78" fmla="*/ 403 w 406"/>
                <a:gd name="T79" fmla="*/ 116 h 277"/>
                <a:gd name="T80" fmla="*/ 406 w 406"/>
                <a:gd name="T81" fmla="*/ 98 h 277"/>
                <a:gd name="T82" fmla="*/ 406 w 406"/>
                <a:gd name="T83" fmla="*/ 89 h 277"/>
                <a:gd name="T84" fmla="*/ 400 w 406"/>
                <a:gd name="T85" fmla="*/ 57 h 277"/>
                <a:gd name="T86" fmla="*/ 384 w 406"/>
                <a:gd name="T87" fmla="*/ 31 h 27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6"/>
                <a:gd name="T133" fmla="*/ 0 h 277"/>
                <a:gd name="T134" fmla="*/ 406 w 406"/>
                <a:gd name="T135" fmla="*/ 277 h 27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6" h="277">
                  <a:moveTo>
                    <a:pt x="368" y="17"/>
                  </a:moveTo>
                  <a:lnTo>
                    <a:pt x="364" y="15"/>
                  </a:lnTo>
                  <a:lnTo>
                    <a:pt x="360" y="13"/>
                  </a:lnTo>
                  <a:lnTo>
                    <a:pt x="356" y="11"/>
                  </a:lnTo>
                  <a:lnTo>
                    <a:pt x="352" y="10"/>
                  </a:lnTo>
                  <a:lnTo>
                    <a:pt x="319" y="4"/>
                  </a:lnTo>
                  <a:lnTo>
                    <a:pt x="286" y="0"/>
                  </a:lnTo>
                  <a:lnTo>
                    <a:pt x="270" y="2"/>
                  </a:lnTo>
                  <a:lnTo>
                    <a:pt x="256" y="4"/>
                  </a:lnTo>
                  <a:lnTo>
                    <a:pt x="242" y="9"/>
                  </a:lnTo>
                  <a:lnTo>
                    <a:pt x="228" y="15"/>
                  </a:lnTo>
                  <a:lnTo>
                    <a:pt x="215" y="22"/>
                  </a:lnTo>
                  <a:lnTo>
                    <a:pt x="204" y="31"/>
                  </a:lnTo>
                  <a:lnTo>
                    <a:pt x="198" y="35"/>
                  </a:lnTo>
                  <a:lnTo>
                    <a:pt x="193" y="40"/>
                  </a:lnTo>
                  <a:lnTo>
                    <a:pt x="182" y="51"/>
                  </a:lnTo>
                  <a:lnTo>
                    <a:pt x="165" y="73"/>
                  </a:lnTo>
                  <a:lnTo>
                    <a:pt x="147" y="96"/>
                  </a:lnTo>
                  <a:lnTo>
                    <a:pt x="140" y="106"/>
                  </a:lnTo>
                  <a:lnTo>
                    <a:pt x="136" y="116"/>
                  </a:lnTo>
                  <a:lnTo>
                    <a:pt x="130" y="118"/>
                  </a:lnTo>
                  <a:lnTo>
                    <a:pt x="125" y="120"/>
                  </a:lnTo>
                  <a:lnTo>
                    <a:pt x="123" y="121"/>
                  </a:lnTo>
                  <a:lnTo>
                    <a:pt x="121" y="121"/>
                  </a:lnTo>
                  <a:lnTo>
                    <a:pt x="111" y="124"/>
                  </a:lnTo>
                  <a:lnTo>
                    <a:pt x="102" y="126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2" y="128"/>
                  </a:lnTo>
                  <a:lnTo>
                    <a:pt x="82" y="128"/>
                  </a:lnTo>
                  <a:lnTo>
                    <a:pt x="73" y="128"/>
                  </a:lnTo>
                  <a:lnTo>
                    <a:pt x="70" y="128"/>
                  </a:lnTo>
                  <a:lnTo>
                    <a:pt x="67" y="128"/>
                  </a:lnTo>
                  <a:lnTo>
                    <a:pt x="62" y="128"/>
                  </a:lnTo>
                  <a:lnTo>
                    <a:pt x="53" y="128"/>
                  </a:lnTo>
                  <a:lnTo>
                    <a:pt x="46" y="127"/>
                  </a:lnTo>
                  <a:lnTo>
                    <a:pt x="39" y="127"/>
                  </a:lnTo>
                  <a:lnTo>
                    <a:pt x="32" y="128"/>
                  </a:lnTo>
                  <a:lnTo>
                    <a:pt x="26" y="129"/>
                  </a:lnTo>
                  <a:lnTo>
                    <a:pt x="18" y="132"/>
                  </a:lnTo>
                  <a:lnTo>
                    <a:pt x="12" y="135"/>
                  </a:lnTo>
                  <a:lnTo>
                    <a:pt x="7" y="139"/>
                  </a:lnTo>
                  <a:lnTo>
                    <a:pt x="4" y="143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0" y="155"/>
                  </a:lnTo>
                  <a:lnTo>
                    <a:pt x="1" y="161"/>
                  </a:lnTo>
                  <a:lnTo>
                    <a:pt x="3" y="169"/>
                  </a:lnTo>
                  <a:lnTo>
                    <a:pt x="4" y="172"/>
                  </a:lnTo>
                  <a:lnTo>
                    <a:pt x="5" y="175"/>
                  </a:lnTo>
                  <a:lnTo>
                    <a:pt x="8" y="176"/>
                  </a:lnTo>
                  <a:lnTo>
                    <a:pt x="11" y="178"/>
                  </a:lnTo>
                  <a:lnTo>
                    <a:pt x="23" y="182"/>
                  </a:lnTo>
                  <a:lnTo>
                    <a:pt x="35" y="183"/>
                  </a:lnTo>
                  <a:lnTo>
                    <a:pt x="39" y="183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7" y="184"/>
                  </a:lnTo>
                  <a:lnTo>
                    <a:pt x="60" y="184"/>
                  </a:lnTo>
                  <a:lnTo>
                    <a:pt x="72" y="183"/>
                  </a:lnTo>
                  <a:lnTo>
                    <a:pt x="85" y="181"/>
                  </a:lnTo>
                  <a:lnTo>
                    <a:pt x="90" y="178"/>
                  </a:lnTo>
                  <a:lnTo>
                    <a:pt x="97" y="176"/>
                  </a:lnTo>
                  <a:lnTo>
                    <a:pt x="109" y="172"/>
                  </a:lnTo>
                  <a:lnTo>
                    <a:pt x="115" y="169"/>
                  </a:lnTo>
                  <a:lnTo>
                    <a:pt x="119" y="169"/>
                  </a:lnTo>
                  <a:lnTo>
                    <a:pt x="129" y="170"/>
                  </a:lnTo>
                  <a:lnTo>
                    <a:pt x="128" y="176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29" y="205"/>
                  </a:lnTo>
                  <a:lnTo>
                    <a:pt x="130" y="218"/>
                  </a:lnTo>
                  <a:lnTo>
                    <a:pt x="130" y="222"/>
                  </a:lnTo>
                  <a:lnTo>
                    <a:pt x="132" y="227"/>
                  </a:lnTo>
                  <a:lnTo>
                    <a:pt x="134" y="231"/>
                  </a:lnTo>
                  <a:lnTo>
                    <a:pt x="136" y="237"/>
                  </a:lnTo>
                  <a:lnTo>
                    <a:pt x="140" y="245"/>
                  </a:lnTo>
                  <a:lnTo>
                    <a:pt x="146" y="252"/>
                  </a:lnTo>
                  <a:lnTo>
                    <a:pt x="153" y="259"/>
                  </a:lnTo>
                  <a:lnTo>
                    <a:pt x="157" y="261"/>
                  </a:lnTo>
                  <a:lnTo>
                    <a:pt x="161" y="264"/>
                  </a:lnTo>
                  <a:lnTo>
                    <a:pt x="165" y="266"/>
                  </a:lnTo>
                  <a:lnTo>
                    <a:pt x="170" y="268"/>
                  </a:lnTo>
                  <a:lnTo>
                    <a:pt x="181" y="272"/>
                  </a:lnTo>
                  <a:lnTo>
                    <a:pt x="194" y="274"/>
                  </a:lnTo>
                  <a:lnTo>
                    <a:pt x="208" y="276"/>
                  </a:lnTo>
                  <a:lnTo>
                    <a:pt x="221" y="277"/>
                  </a:lnTo>
                  <a:lnTo>
                    <a:pt x="235" y="276"/>
                  </a:lnTo>
                  <a:lnTo>
                    <a:pt x="243" y="275"/>
                  </a:lnTo>
                  <a:lnTo>
                    <a:pt x="250" y="273"/>
                  </a:lnTo>
                  <a:lnTo>
                    <a:pt x="257" y="272"/>
                  </a:lnTo>
                  <a:lnTo>
                    <a:pt x="265" y="270"/>
                  </a:lnTo>
                  <a:lnTo>
                    <a:pt x="279" y="264"/>
                  </a:lnTo>
                  <a:lnTo>
                    <a:pt x="293" y="258"/>
                  </a:lnTo>
                  <a:lnTo>
                    <a:pt x="296" y="256"/>
                  </a:lnTo>
                  <a:lnTo>
                    <a:pt x="298" y="254"/>
                  </a:lnTo>
                  <a:lnTo>
                    <a:pt x="304" y="251"/>
                  </a:lnTo>
                  <a:lnTo>
                    <a:pt x="314" y="243"/>
                  </a:lnTo>
                  <a:lnTo>
                    <a:pt x="324" y="235"/>
                  </a:lnTo>
                  <a:lnTo>
                    <a:pt x="326" y="232"/>
                  </a:lnTo>
                  <a:lnTo>
                    <a:pt x="328" y="231"/>
                  </a:lnTo>
                  <a:lnTo>
                    <a:pt x="333" y="226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2" y="217"/>
                  </a:lnTo>
                  <a:lnTo>
                    <a:pt x="350" y="207"/>
                  </a:lnTo>
                  <a:lnTo>
                    <a:pt x="358" y="197"/>
                  </a:lnTo>
                  <a:lnTo>
                    <a:pt x="365" y="187"/>
                  </a:lnTo>
                  <a:lnTo>
                    <a:pt x="375" y="171"/>
                  </a:lnTo>
                  <a:lnTo>
                    <a:pt x="385" y="158"/>
                  </a:lnTo>
                  <a:lnTo>
                    <a:pt x="388" y="154"/>
                  </a:lnTo>
                  <a:lnTo>
                    <a:pt x="389" y="152"/>
                  </a:lnTo>
                  <a:lnTo>
                    <a:pt x="390" y="150"/>
                  </a:lnTo>
                  <a:lnTo>
                    <a:pt x="395" y="142"/>
                  </a:lnTo>
                  <a:lnTo>
                    <a:pt x="398" y="134"/>
                  </a:lnTo>
                  <a:lnTo>
                    <a:pt x="402" y="126"/>
                  </a:lnTo>
                  <a:lnTo>
                    <a:pt x="403" y="116"/>
                  </a:lnTo>
                  <a:lnTo>
                    <a:pt x="405" y="107"/>
                  </a:lnTo>
                  <a:lnTo>
                    <a:pt x="405" y="103"/>
                  </a:lnTo>
                  <a:lnTo>
                    <a:pt x="406" y="98"/>
                  </a:lnTo>
                  <a:lnTo>
                    <a:pt x="406" y="93"/>
                  </a:lnTo>
                  <a:lnTo>
                    <a:pt x="406" y="91"/>
                  </a:lnTo>
                  <a:lnTo>
                    <a:pt x="406" y="89"/>
                  </a:lnTo>
                  <a:lnTo>
                    <a:pt x="405" y="77"/>
                  </a:lnTo>
                  <a:lnTo>
                    <a:pt x="403" y="67"/>
                  </a:lnTo>
                  <a:lnTo>
                    <a:pt x="400" y="57"/>
                  </a:lnTo>
                  <a:lnTo>
                    <a:pt x="396" y="48"/>
                  </a:lnTo>
                  <a:lnTo>
                    <a:pt x="390" y="39"/>
                  </a:lnTo>
                  <a:lnTo>
                    <a:pt x="384" y="31"/>
                  </a:lnTo>
                  <a:lnTo>
                    <a:pt x="376" y="24"/>
                  </a:lnTo>
                  <a:lnTo>
                    <a:pt x="368" y="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3" name="Freeform 9"/>
            <p:cNvSpPr>
              <a:spLocks noChangeAspect="1"/>
            </p:cNvSpPr>
            <p:nvPr/>
          </p:nvSpPr>
          <p:spPr bwMode="auto">
            <a:xfrm>
              <a:off x="3450" y="2729"/>
              <a:ext cx="368" cy="512"/>
            </a:xfrm>
            <a:custGeom>
              <a:avLst/>
              <a:gdLst>
                <a:gd name="T0" fmla="*/ 188 w 368"/>
                <a:gd name="T1" fmla="*/ 19 h 512"/>
                <a:gd name="T2" fmla="*/ 161 w 368"/>
                <a:gd name="T3" fmla="*/ 38 h 512"/>
                <a:gd name="T4" fmla="*/ 96 w 368"/>
                <a:gd name="T5" fmla="*/ 104 h 512"/>
                <a:gd name="T6" fmla="*/ 63 w 368"/>
                <a:gd name="T7" fmla="*/ 150 h 512"/>
                <a:gd name="T8" fmla="*/ 43 w 368"/>
                <a:gd name="T9" fmla="*/ 189 h 512"/>
                <a:gd name="T10" fmla="*/ 39 w 368"/>
                <a:gd name="T11" fmla="*/ 203 h 512"/>
                <a:gd name="T12" fmla="*/ 16 w 368"/>
                <a:gd name="T13" fmla="*/ 271 h 512"/>
                <a:gd name="T14" fmla="*/ 14 w 368"/>
                <a:gd name="T15" fmla="*/ 282 h 512"/>
                <a:gd name="T16" fmla="*/ 2 w 368"/>
                <a:gd name="T17" fmla="*/ 337 h 512"/>
                <a:gd name="T18" fmla="*/ 0 w 368"/>
                <a:gd name="T19" fmla="*/ 398 h 512"/>
                <a:gd name="T20" fmla="*/ 3 w 368"/>
                <a:gd name="T21" fmla="*/ 418 h 512"/>
                <a:gd name="T22" fmla="*/ 16 w 368"/>
                <a:gd name="T23" fmla="*/ 456 h 512"/>
                <a:gd name="T24" fmla="*/ 31 w 368"/>
                <a:gd name="T25" fmla="*/ 477 h 512"/>
                <a:gd name="T26" fmla="*/ 51 w 368"/>
                <a:gd name="T27" fmla="*/ 497 h 512"/>
                <a:gd name="T28" fmla="*/ 83 w 368"/>
                <a:gd name="T29" fmla="*/ 509 h 512"/>
                <a:gd name="T30" fmla="*/ 117 w 368"/>
                <a:gd name="T31" fmla="*/ 512 h 512"/>
                <a:gd name="T32" fmla="*/ 146 w 368"/>
                <a:gd name="T33" fmla="*/ 507 h 512"/>
                <a:gd name="T34" fmla="*/ 154 w 368"/>
                <a:gd name="T35" fmla="*/ 504 h 512"/>
                <a:gd name="T36" fmla="*/ 167 w 368"/>
                <a:gd name="T37" fmla="*/ 498 h 512"/>
                <a:gd name="T38" fmla="*/ 178 w 368"/>
                <a:gd name="T39" fmla="*/ 491 h 512"/>
                <a:gd name="T40" fmla="*/ 183 w 368"/>
                <a:gd name="T41" fmla="*/ 488 h 512"/>
                <a:gd name="T42" fmla="*/ 197 w 368"/>
                <a:gd name="T43" fmla="*/ 475 h 512"/>
                <a:gd name="T44" fmla="*/ 206 w 368"/>
                <a:gd name="T45" fmla="*/ 464 h 512"/>
                <a:gd name="T46" fmla="*/ 209 w 368"/>
                <a:gd name="T47" fmla="*/ 461 h 512"/>
                <a:gd name="T48" fmla="*/ 211 w 368"/>
                <a:gd name="T49" fmla="*/ 456 h 512"/>
                <a:gd name="T50" fmla="*/ 218 w 368"/>
                <a:gd name="T51" fmla="*/ 445 h 512"/>
                <a:gd name="T52" fmla="*/ 227 w 368"/>
                <a:gd name="T53" fmla="*/ 423 h 512"/>
                <a:gd name="T54" fmla="*/ 231 w 368"/>
                <a:gd name="T55" fmla="*/ 406 h 512"/>
                <a:gd name="T56" fmla="*/ 230 w 368"/>
                <a:gd name="T57" fmla="*/ 379 h 512"/>
                <a:gd name="T58" fmla="*/ 227 w 368"/>
                <a:gd name="T59" fmla="*/ 359 h 512"/>
                <a:gd name="T60" fmla="*/ 220 w 368"/>
                <a:gd name="T61" fmla="*/ 342 h 512"/>
                <a:gd name="T62" fmla="*/ 216 w 368"/>
                <a:gd name="T63" fmla="*/ 319 h 512"/>
                <a:gd name="T64" fmla="*/ 218 w 368"/>
                <a:gd name="T65" fmla="*/ 297 h 512"/>
                <a:gd name="T66" fmla="*/ 229 w 368"/>
                <a:gd name="T67" fmla="*/ 270 h 512"/>
                <a:gd name="T68" fmla="*/ 251 w 368"/>
                <a:gd name="T69" fmla="*/ 248 h 512"/>
                <a:gd name="T70" fmla="*/ 278 w 368"/>
                <a:gd name="T71" fmla="*/ 233 h 512"/>
                <a:gd name="T72" fmla="*/ 301 w 368"/>
                <a:gd name="T73" fmla="*/ 216 h 512"/>
                <a:gd name="T74" fmla="*/ 315 w 368"/>
                <a:gd name="T75" fmla="*/ 203 h 512"/>
                <a:gd name="T76" fmla="*/ 325 w 368"/>
                <a:gd name="T77" fmla="*/ 192 h 512"/>
                <a:gd name="T78" fmla="*/ 334 w 368"/>
                <a:gd name="T79" fmla="*/ 182 h 512"/>
                <a:gd name="T80" fmla="*/ 345 w 368"/>
                <a:gd name="T81" fmla="*/ 166 h 512"/>
                <a:gd name="T82" fmla="*/ 354 w 368"/>
                <a:gd name="T83" fmla="*/ 148 h 512"/>
                <a:gd name="T84" fmla="*/ 366 w 368"/>
                <a:gd name="T85" fmla="*/ 119 h 512"/>
                <a:gd name="T86" fmla="*/ 368 w 368"/>
                <a:gd name="T87" fmla="*/ 88 h 512"/>
                <a:gd name="T88" fmla="*/ 362 w 368"/>
                <a:gd name="T89" fmla="*/ 60 h 512"/>
                <a:gd name="T90" fmla="*/ 350 w 368"/>
                <a:gd name="T91" fmla="*/ 35 h 512"/>
                <a:gd name="T92" fmla="*/ 337 w 368"/>
                <a:gd name="T93" fmla="*/ 21 h 512"/>
                <a:gd name="T94" fmla="*/ 322 w 368"/>
                <a:gd name="T95" fmla="*/ 11 h 512"/>
                <a:gd name="T96" fmla="*/ 300 w 368"/>
                <a:gd name="T97" fmla="*/ 5 h 512"/>
                <a:gd name="T98" fmla="*/ 273 w 368"/>
                <a:gd name="T99" fmla="*/ 1 h 512"/>
                <a:gd name="T100" fmla="*/ 236 w 368"/>
                <a:gd name="T101" fmla="*/ 2 h 5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68"/>
                <a:gd name="T154" fmla="*/ 0 h 512"/>
                <a:gd name="T155" fmla="*/ 368 w 368"/>
                <a:gd name="T156" fmla="*/ 512 h 5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68" h="512">
                  <a:moveTo>
                    <a:pt x="208" y="11"/>
                  </a:moveTo>
                  <a:lnTo>
                    <a:pt x="194" y="16"/>
                  </a:lnTo>
                  <a:lnTo>
                    <a:pt x="188" y="19"/>
                  </a:lnTo>
                  <a:lnTo>
                    <a:pt x="183" y="22"/>
                  </a:lnTo>
                  <a:lnTo>
                    <a:pt x="171" y="30"/>
                  </a:lnTo>
                  <a:lnTo>
                    <a:pt x="161" y="38"/>
                  </a:lnTo>
                  <a:lnTo>
                    <a:pt x="133" y="64"/>
                  </a:lnTo>
                  <a:lnTo>
                    <a:pt x="108" y="91"/>
                  </a:lnTo>
                  <a:lnTo>
                    <a:pt x="96" y="104"/>
                  </a:lnTo>
                  <a:lnTo>
                    <a:pt x="85" y="119"/>
                  </a:lnTo>
                  <a:lnTo>
                    <a:pt x="74" y="134"/>
                  </a:lnTo>
                  <a:lnTo>
                    <a:pt x="63" y="150"/>
                  </a:lnTo>
                  <a:lnTo>
                    <a:pt x="55" y="168"/>
                  </a:lnTo>
                  <a:lnTo>
                    <a:pt x="47" y="184"/>
                  </a:lnTo>
                  <a:lnTo>
                    <a:pt x="43" y="189"/>
                  </a:lnTo>
                  <a:lnTo>
                    <a:pt x="40" y="194"/>
                  </a:lnTo>
                  <a:lnTo>
                    <a:pt x="39" y="200"/>
                  </a:lnTo>
                  <a:lnTo>
                    <a:pt x="39" y="203"/>
                  </a:lnTo>
                  <a:lnTo>
                    <a:pt x="36" y="209"/>
                  </a:lnTo>
                  <a:lnTo>
                    <a:pt x="26" y="239"/>
                  </a:lnTo>
                  <a:lnTo>
                    <a:pt x="16" y="271"/>
                  </a:lnTo>
                  <a:lnTo>
                    <a:pt x="15" y="274"/>
                  </a:lnTo>
                  <a:lnTo>
                    <a:pt x="15" y="279"/>
                  </a:lnTo>
                  <a:lnTo>
                    <a:pt x="14" y="282"/>
                  </a:lnTo>
                  <a:lnTo>
                    <a:pt x="12" y="287"/>
                  </a:lnTo>
                  <a:lnTo>
                    <a:pt x="7" y="312"/>
                  </a:lnTo>
                  <a:lnTo>
                    <a:pt x="2" y="337"/>
                  </a:lnTo>
                  <a:lnTo>
                    <a:pt x="0" y="364"/>
                  </a:lnTo>
                  <a:lnTo>
                    <a:pt x="0" y="391"/>
                  </a:lnTo>
                  <a:lnTo>
                    <a:pt x="0" y="398"/>
                  </a:lnTo>
                  <a:lnTo>
                    <a:pt x="1" y="404"/>
                  </a:lnTo>
                  <a:lnTo>
                    <a:pt x="1" y="411"/>
                  </a:lnTo>
                  <a:lnTo>
                    <a:pt x="3" y="418"/>
                  </a:lnTo>
                  <a:lnTo>
                    <a:pt x="7" y="431"/>
                  </a:lnTo>
                  <a:lnTo>
                    <a:pt x="11" y="443"/>
                  </a:lnTo>
                  <a:lnTo>
                    <a:pt x="16" y="456"/>
                  </a:lnTo>
                  <a:lnTo>
                    <a:pt x="20" y="461"/>
                  </a:lnTo>
                  <a:lnTo>
                    <a:pt x="23" y="467"/>
                  </a:lnTo>
                  <a:lnTo>
                    <a:pt x="31" y="477"/>
                  </a:lnTo>
                  <a:lnTo>
                    <a:pt x="41" y="489"/>
                  </a:lnTo>
                  <a:lnTo>
                    <a:pt x="46" y="492"/>
                  </a:lnTo>
                  <a:lnTo>
                    <a:pt x="51" y="497"/>
                  </a:lnTo>
                  <a:lnTo>
                    <a:pt x="62" y="501"/>
                  </a:lnTo>
                  <a:lnTo>
                    <a:pt x="72" y="505"/>
                  </a:lnTo>
                  <a:lnTo>
                    <a:pt x="83" y="509"/>
                  </a:lnTo>
                  <a:lnTo>
                    <a:pt x="94" y="511"/>
                  </a:lnTo>
                  <a:lnTo>
                    <a:pt x="105" y="512"/>
                  </a:lnTo>
                  <a:lnTo>
                    <a:pt x="117" y="512"/>
                  </a:lnTo>
                  <a:lnTo>
                    <a:pt x="128" y="511"/>
                  </a:lnTo>
                  <a:lnTo>
                    <a:pt x="140" y="509"/>
                  </a:lnTo>
                  <a:lnTo>
                    <a:pt x="146" y="507"/>
                  </a:lnTo>
                  <a:lnTo>
                    <a:pt x="149" y="505"/>
                  </a:lnTo>
                  <a:lnTo>
                    <a:pt x="152" y="505"/>
                  </a:lnTo>
                  <a:lnTo>
                    <a:pt x="154" y="504"/>
                  </a:lnTo>
                  <a:lnTo>
                    <a:pt x="157" y="503"/>
                  </a:lnTo>
                  <a:lnTo>
                    <a:pt x="162" y="500"/>
                  </a:lnTo>
                  <a:lnTo>
                    <a:pt x="167" y="498"/>
                  </a:lnTo>
                  <a:lnTo>
                    <a:pt x="173" y="495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80" y="490"/>
                  </a:lnTo>
                  <a:lnTo>
                    <a:pt x="183" y="488"/>
                  </a:lnTo>
                  <a:lnTo>
                    <a:pt x="187" y="484"/>
                  </a:lnTo>
                  <a:lnTo>
                    <a:pt x="193" y="479"/>
                  </a:lnTo>
                  <a:lnTo>
                    <a:pt x="197" y="475"/>
                  </a:lnTo>
                  <a:lnTo>
                    <a:pt x="201" y="470"/>
                  </a:lnTo>
                  <a:lnTo>
                    <a:pt x="205" y="466"/>
                  </a:lnTo>
                  <a:lnTo>
                    <a:pt x="206" y="464"/>
                  </a:lnTo>
                  <a:lnTo>
                    <a:pt x="206" y="463"/>
                  </a:lnTo>
                  <a:lnTo>
                    <a:pt x="207" y="463"/>
                  </a:lnTo>
                  <a:lnTo>
                    <a:pt x="209" y="461"/>
                  </a:lnTo>
                  <a:lnTo>
                    <a:pt x="210" y="458"/>
                  </a:lnTo>
                  <a:lnTo>
                    <a:pt x="211" y="457"/>
                  </a:lnTo>
                  <a:lnTo>
                    <a:pt x="211" y="456"/>
                  </a:lnTo>
                  <a:lnTo>
                    <a:pt x="212" y="456"/>
                  </a:lnTo>
                  <a:lnTo>
                    <a:pt x="215" y="451"/>
                  </a:lnTo>
                  <a:lnTo>
                    <a:pt x="218" y="445"/>
                  </a:lnTo>
                  <a:lnTo>
                    <a:pt x="221" y="441"/>
                  </a:lnTo>
                  <a:lnTo>
                    <a:pt x="225" y="429"/>
                  </a:lnTo>
                  <a:lnTo>
                    <a:pt x="227" y="423"/>
                  </a:lnTo>
                  <a:lnTo>
                    <a:pt x="229" y="418"/>
                  </a:lnTo>
                  <a:lnTo>
                    <a:pt x="229" y="411"/>
                  </a:lnTo>
                  <a:lnTo>
                    <a:pt x="231" y="406"/>
                  </a:lnTo>
                  <a:lnTo>
                    <a:pt x="231" y="399"/>
                  </a:lnTo>
                  <a:lnTo>
                    <a:pt x="231" y="392"/>
                  </a:lnTo>
                  <a:lnTo>
                    <a:pt x="230" y="379"/>
                  </a:lnTo>
                  <a:lnTo>
                    <a:pt x="229" y="372"/>
                  </a:lnTo>
                  <a:lnTo>
                    <a:pt x="229" y="365"/>
                  </a:lnTo>
                  <a:lnTo>
                    <a:pt x="227" y="359"/>
                  </a:lnTo>
                  <a:lnTo>
                    <a:pt x="224" y="353"/>
                  </a:lnTo>
                  <a:lnTo>
                    <a:pt x="222" y="348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7" y="325"/>
                  </a:lnTo>
                  <a:lnTo>
                    <a:pt x="216" y="319"/>
                  </a:lnTo>
                  <a:lnTo>
                    <a:pt x="216" y="313"/>
                  </a:lnTo>
                  <a:lnTo>
                    <a:pt x="217" y="308"/>
                  </a:lnTo>
                  <a:lnTo>
                    <a:pt x="218" y="297"/>
                  </a:lnTo>
                  <a:lnTo>
                    <a:pt x="221" y="288"/>
                  </a:lnTo>
                  <a:lnTo>
                    <a:pt x="224" y="278"/>
                  </a:lnTo>
                  <a:lnTo>
                    <a:pt x="229" y="270"/>
                  </a:lnTo>
                  <a:lnTo>
                    <a:pt x="236" y="262"/>
                  </a:lnTo>
                  <a:lnTo>
                    <a:pt x="243" y="255"/>
                  </a:lnTo>
                  <a:lnTo>
                    <a:pt x="251" y="248"/>
                  </a:lnTo>
                  <a:lnTo>
                    <a:pt x="262" y="243"/>
                  </a:lnTo>
                  <a:lnTo>
                    <a:pt x="270" y="238"/>
                  </a:lnTo>
                  <a:lnTo>
                    <a:pt x="278" y="233"/>
                  </a:lnTo>
                  <a:lnTo>
                    <a:pt x="286" y="227"/>
                  </a:lnTo>
                  <a:lnTo>
                    <a:pt x="294" y="222"/>
                  </a:lnTo>
                  <a:lnTo>
                    <a:pt x="301" y="216"/>
                  </a:lnTo>
                  <a:lnTo>
                    <a:pt x="309" y="210"/>
                  </a:lnTo>
                  <a:lnTo>
                    <a:pt x="312" y="206"/>
                  </a:lnTo>
                  <a:lnTo>
                    <a:pt x="315" y="203"/>
                  </a:lnTo>
                  <a:lnTo>
                    <a:pt x="319" y="199"/>
                  </a:lnTo>
                  <a:lnTo>
                    <a:pt x="322" y="196"/>
                  </a:lnTo>
                  <a:lnTo>
                    <a:pt x="325" y="192"/>
                  </a:lnTo>
                  <a:lnTo>
                    <a:pt x="328" y="189"/>
                  </a:lnTo>
                  <a:lnTo>
                    <a:pt x="331" y="185"/>
                  </a:lnTo>
                  <a:lnTo>
                    <a:pt x="334" y="182"/>
                  </a:lnTo>
                  <a:lnTo>
                    <a:pt x="336" y="177"/>
                  </a:lnTo>
                  <a:lnTo>
                    <a:pt x="340" y="174"/>
                  </a:lnTo>
                  <a:lnTo>
                    <a:pt x="345" y="166"/>
                  </a:lnTo>
                  <a:lnTo>
                    <a:pt x="347" y="161"/>
                  </a:lnTo>
                  <a:lnTo>
                    <a:pt x="349" y="157"/>
                  </a:lnTo>
                  <a:lnTo>
                    <a:pt x="354" y="148"/>
                  </a:lnTo>
                  <a:lnTo>
                    <a:pt x="358" y="140"/>
                  </a:lnTo>
                  <a:lnTo>
                    <a:pt x="362" y="131"/>
                  </a:lnTo>
                  <a:lnTo>
                    <a:pt x="366" y="119"/>
                  </a:lnTo>
                  <a:lnTo>
                    <a:pt x="368" y="107"/>
                  </a:lnTo>
                  <a:lnTo>
                    <a:pt x="368" y="97"/>
                  </a:lnTo>
                  <a:lnTo>
                    <a:pt x="368" y="88"/>
                  </a:lnTo>
                  <a:lnTo>
                    <a:pt x="367" y="78"/>
                  </a:lnTo>
                  <a:lnTo>
                    <a:pt x="365" y="70"/>
                  </a:lnTo>
                  <a:lnTo>
                    <a:pt x="362" y="60"/>
                  </a:lnTo>
                  <a:lnTo>
                    <a:pt x="359" y="51"/>
                  </a:lnTo>
                  <a:lnTo>
                    <a:pt x="354" y="43"/>
                  </a:lnTo>
                  <a:lnTo>
                    <a:pt x="350" y="35"/>
                  </a:lnTo>
                  <a:lnTo>
                    <a:pt x="346" y="29"/>
                  </a:lnTo>
                  <a:lnTo>
                    <a:pt x="341" y="25"/>
                  </a:lnTo>
                  <a:lnTo>
                    <a:pt x="337" y="21"/>
                  </a:lnTo>
                  <a:lnTo>
                    <a:pt x="333" y="17"/>
                  </a:lnTo>
                  <a:lnTo>
                    <a:pt x="327" y="14"/>
                  </a:lnTo>
                  <a:lnTo>
                    <a:pt x="322" y="11"/>
                  </a:lnTo>
                  <a:lnTo>
                    <a:pt x="316" y="9"/>
                  </a:lnTo>
                  <a:lnTo>
                    <a:pt x="310" y="7"/>
                  </a:lnTo>
                  <a:lnTo>
                    <a:pt x="300" y="5"/>
                  </a:lnTo>
                  <a:lnTo>
                    <a:pt x="292" y="3"/>
                  </a:lnTo>
                  <a:lnTo>
                    <a:pt x="282" y="2"/>
                  </a:lnTo>
                  <a:lnTo>
                    <a:pt x="273" y="1"/>
                  </a:lnTo>
                  <a:lnTo>
                    <a:pt x="254" y="0"/>
                  </a:lnTo>
                  <a:lnTo>
                    <a:pt x="244" y="1"/>
                  </a:lnTo>
                  <a:lnTo>
                    <a:pt x="236" y="2"/>
                  </a:lnTo>
                  <a:lnTo>
                    <a:pt x="222" y="6"/>
                  </a:lnTo>
                  <a:lnTo>
                    <a:pt x="208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4" name="Freeform 10"/>
            <p:cNvSpPr>
              <a:spLocks noChangeAspect="1"/>
            </p:cNvSpPr>
            <p:nvPr/>
          </p:nvSpPr>
          <p:spPr bwMode="auto">
            <a:xfrm>
              <a:off x="3743" y="2767"/>
              <a:ext cx="544" cy="306"/>
            </a:xfrm>
            <a:custGeom>
              <a:avLst/>
              <a:gdLst>
                <a:gd name="T0" fmla="*/ 41 w 544"/>
                <a:gd name="T1" fmla="*/ 158 h 306"/>
                <a:gd name="T2" fmla="*/ 58 w 544"/>
                <a:gd name="T3" fmla="*/ 184 h 306"/>
                <a:gd name="T4" fmla="*/ 96 w 544"/>
                <a:gd name="T5" fmla="*/ 230 h 306"/>
                <a:gd name="T6" fmla="*/ 119 w 544"/>
                <a:gd name="T7" fmla="*/ 270 h 306"/>
                <a:gd name="T8" fmla="*/ 126 w 544"/>
                <a:gd name="T9" fmla="*/ 289 h 306"/>
                <a:gd name="T10" fmla="*/ 139 w 544"/>
                <a:gd name="T11" fmla="*/ 296 h 306"/>
                <a:gd name="T12" fmla="*/ 197 w 544"/>
                <a:gd name="T13" fmla="*/ 296 h 306"/>
                <a:gd name="T14" fmla="*/ 343 w 544"/>
                <a:gd name="T15" fmla="*/ 272 h 306"/>
                <a:gd name="T16" fmla="*/ 353 w 544"/>
                <a:gd name="T17" fmla="*/ 284 h 306"/>
                <a:gd name="T18" fmla="*/ 374 w 544"/>
                <a:gd name="T19" fmla="*/ 300 h 306"/>
                <a:gd name="T20" fmla="*/ 395 w 544"/>
                <a:gd name="T21" fmla="*/ 304 h 306"/>
                <a:gd name="T22" fmla="*/ 399 w 544"/>
                <a:gd name="T23" fmla="*/ 299 h 306"/>
                <a:gd name="T24" fmla="*/ 402 w 544"/>
                <a:gd name="T25" fmla="*/ 291 h 306"/>
                <a:gd name="T26" fmla="*/ 401 w 544"/>
                <a:gd name="T27" fmla="*/ 285 h 306"/>
                <a:gd name="T28" fmla="*/ 416 w 544"/>
                <a:gd name="T29" fmla="*/ 265 h 306"/>
                <a:gd name="T30" fmla="*/ 445 w 544"/>
                <a:gd name="T31" fmla="*/ 291 h 306"/>
                <a:gd name="T32" fmla="*/ 481 w 544"/>
                <a:gd name="T33" fmla="*/ 303 h 306"/>
                <a:gd name="T34" fmla="*/ 484 w 544"/>
                <a:gd name="T35" fmla="*/ 301 h 306"/>
                <a:gd name="T36" fmla="*/ 487 w 544"/>
                <a:gd name="T37" fmla="*/ 299 h 306"/>
                <a:gd name="T38" fmla="*/ 490 w 544"/>
                <a:gd name="T39" fmla="*/ 294 h 306"/>
                <a:gd name="T40" fmla="*/ 490 w 544"/>
                <a:gd name="T41" fmla="*/ 290 h 306"/>
                <a:gd name="T42" fmla="*/ 484 w 544"/>
                <a:gd name="T43" fmla="*/ 273 h 306"/>
                <a:gd name="T44" fmla="*/ 464 w 544"/>
                <a:gd name="T45" fmla="*/ 251 h 306"/>
                <a:gd name="T46" fmla="*/ 458 w 544"/>
                <a:gd name="T47" fmla="*/ 245 h 306"/>
                <a:gd name="T48" fmla="*/ 495 w 544"/>
                <a:gd name="T49" fmla="*/ 256 h 306"/>
                <a:gd name="T50" fmla="*/ 514 w 544"/>
                <a:gd name="T51" fmla="*/ 268 h 306"/>
                <a:gd name="T52" fmla="*/ 527 w 544"/>
                <a:gd name="T53" fmla="*/ 272 h 306"/>
                <a:gd name="T54" fmla="*/ 540 w 544"/>
                <a:gd name="T55" fmla="*/ 267 h 306"/>
                <a:gd name="T56" fmla="*/ 544 w 544"/>
                <a:gd name="T57" fmla="*/ 256 h 306"/>
                <a:gd name="T58" fmla="*/ 531 w 544"/>
                <a:gd name="T59" fmla="*/ 236 h 306"/>
                <a:gd name="T60" fmla="*/ 513 w 544"/>
                <a:gd name="T61" fmla="*/ 219 h 306"/>
                <a:gd name="T62" fmla="*/ 490 w 544"/>
                <a:gd name="T63" fmla="*/ 207 h 306"/>
                <a:gd name="T64" fmla="*/ 463 w 544"/>
                <a:gd name="T65" fmla="*/ 203 h 306"/>
                <a:gd name="T66" fmla="*/ 386 w 544"/>
                <a:gd name="T67" fmla="*/ 216 h 306"/>
                <a:gd name="T68" fmla="*/ 329 w 544"/>
                <a:gd name="T69" fmla="*/ 234 h 306"/>
                <a:gd name="T70" fmla="*/ 313 w 544"/>
                <a:gd name="T71" fmla="*/ 239 h 306"/>
                <a:gd name="T72" fmla="*/ 261 w 544"/>
                <a:gd name="T73" fmla="*/ 248 h 306"/>
                <a:gd name="T74" fmla="*/ 214 w 544"/>
                <a:gd name="T75" fmla="*/ 248 h 306"/>
                <a:gd name="T76" fmla="*/ 198 w 544"/>
                <a:gd name="T77" fmla="*/ 247 h 306"/>
                <a:gd name="T78" fmla="*/ 165 w 544"/>
                <a:gd name="T79" fmla="*/ 226 h 306"/>
                <a:gd name="T80" fmla="*/ 131 w 544"/>
                <a:gd name="T81" fmla="*/ 186 h 306"/>
                <a:gd name="T82" fmla="*/ 106 w 544"/>
                <a:gd name="T83" fmla="*/ 141 h 306"/>
                <a:gd name="T84" fmla="*/ 86 w 544"/>
                <a:gd name="T85" fmla="*/ 54 h 306"/>
                <a:gd name="T86" fmla="*/ 76 w 544"/>
                <a:gd name="T87" fmla="*/ 33 h 306"/>
                <a:gd name="T88" fmla="*/ 60 w 544"/>
                <a:gd name="T89" fmla="*/ 16 h 306"/>
                <a:gd name="T90" fmla="*/ 35 w 544"/>
                <a:gd name="T91" fmla="*/ 3 h 306"/>
                <a:gd name="T92" fmla="*/ 14 w 544"/>
                <a:gd name="T93" fmla="*/ 2 h 306"/>
                <a:gd name="T94" fmla="*/ 7 w 544"/>
                <a:gd name="T95" fmla="*/ 21 h 306"/>
                <a:gd name="T96" fmla="*/ 1 w 544"/>
                <a:gd name="T97" fmla="*/ 44 h 306"/>
                <a:gd name="T98" fmla="*/ 0 w 544"/>
                <a:gd name="T99" fmla="*/ 73 h 306"/>
                <a:gd name="T100" fmla="*/ 14 w 544"/>
                <a:gd name="T101" fmla="*/ 114 h 3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4"/>
                <a:gd name="T154" fmla="*/ 0 h 306"/>
                <a:gd name="T155" fmla="*/ 544 w 544"/>
                <a:gd name="T156" fmla="*/ 306 h 3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4" h="306">
                  <a:moveTo>
                    <a:pt x="32" y="138"/>
                  </a:moveTo>
                  <a:lnTo>
                    <a:pt x="34" y="145"/>
                  </a:lnTo>
                  <a:lnTo>
                    <a:pt x="37" y="152"/>
                  </a:lnTo>
                  <a:lnTo>
                    <a:pt x="41" y="158"/>
                  </a:lnTo>
                  <a:lnTo>
                    <a:pt x="45" y="165"/>
                  </a:lnTo>
                  <a:lnTo>
                    <a:pt x="49" y="171"/>
                  </a:lnTo>
                  <a:lnTo>
                    <a:pt x="53" y="178"/>
                  </a:lnTo>
                  <a:lnTo>
                    <a:pt x="58" y="184"/>
                  </a:lnTo>
                  <a:lnTo>
                    <a:pt x="64" y="190"/>
                  </a:lnTo>
                  <a:lnTo>
                    <a:pt x="76" y="203"/>
                  </a:lnTo>
                  <a:lnTo>
                    <a:pt x="86" y="216"/>
                  </a:lnTo>
                  <a:lnTo>
                    <a:pt x="96" y="230"/>
                  </a:lnTo>
                  <a:lnTo>
                    <a:pt x="106" y="245"/>
                  </a:lnTo>
                  <a:lnTo>
                    <a:pt x="111" y="253"/>
                  </a:lnTo>
                  <a:lnTo>
                    <a:pt x="115" y="262"/>
                  </a:lnTo>
                  <a:lnTo>
                    <a:pt x="119" y="270"/>
                  </a:lnTo>
                  <a:lnTo>
                    <a:pt x="121" y="279"/>
                  </a:lnTo>
                  <a:lnTo>
                    <a:pt x="122" y="283"/>
                  </a:lnTo>
                  <a:lnTo>
                    <a:pt x="124" y="286"/>
                  </a:lnTo>
                  <a:lnTo>
                    <a:pt x="126" y="289"/>
                  </a:lnTo>
                  <a:lnTo>
                    <a:pt x="128" y="292"/>
                  </a:lnTo>
                  <a:lnTo>
                    <a:pt x="131" y="293"/>
                  </a:lnTo>
                  <a:lnTo>
                    <a:pt x="134" y="295"/>
                  </a:lnTo>
                  <a:lnTo>
                    <a:pt x="139" y="296"/>
                  </a:lnTo>
                  <a:lnTo>
                    <a:pt x="143" y="297"/>
                  </a:lnTo>
                  <a:lnTo>
                    <a:pt x="164" y="298"/>
                  </a:lnTo>
                  <a:lnTo>
                    <a:pt x="186" y="298"/>
                  </a:lnTo>
                  <a:lnTo>
                    <a:pt x="197" y="296"/>
                  </a:lnTo>
                  <a:lnTo>
                    <a:pt x="207" y="296"/>
                  </a:lnTo>
                  <a:lnTo>
                    <a:pt x="229" y="292"/>
                  </a:lnTo>
                  <a:lnTo>
                    <a:pt x="285" y="283"/>
                  </a:lnTo>
                  <a:lnTo>
                    <a:pt x="343" y="272"/>
                  </a:lnTo>
                  <a:lnTo>
                    <a:pt x="346" y="275"/>
                  </a:lnTo>
                  <a:lnTo>
                    <a:pt x="348" y="277"/>
                  </a:lnTo>
                  <a:lnTo>
                    <a:pt x="350" y="278"/>
                  </a:lnTo>
                  <a:lnTo>
                    <a:pt x="353" y="284"/>
                  </a:lnTo>
                  <a:lnTo>
                    <a:pt x="359" y="289"/>
                  </a:lnTo>
                  <a:lnTo>
                    <a:pt x="363" y="293"/>
                  </a:lnTo>
                  <a:lnTo>
                    <a:pt x="368" y="298"/>
                  </a:lnTo>
                  <a:lnTo>
                    <a:pt x="374" y="300"/>
                  </a:lnTo>
                  <a:lnTo>
                    <a:pt x="380" y="303"/>
                  </a:lnTo>
                  <a:lnTo>
                    <a:pt x="385" y="305"/>
                  </a:lnTo>
                  <a:lnTo>
                    <a:pt x="392" y="306"/>
                  </a:lnTo>
                  <a:lnTo>
                    <a:pt x="395" y="304"/>
                  </a:lnTo>
                  <a:lnTo>
                    <a:pt x="397" y="302"/>
                  </a:lnTo>
                  <a:lnTo>
                    <a:pt x="398" y="300"/>
                  </a:lnTo>
                  <a:lnTo>
                    <a:pt x="398" y="299"/>
                  </a:lnTo>
                  <a:lnTo>
                    <a:pt x="399" y="299"/>
                  </a:lnTo>
                  <a:lnTo>
                    <a:pt x="401" y="298"/>
                  </a:lnTo>
                  <a:lnTo>
                    <a:pt x="402" y="294"/>
                  </a:lnTo>
                  <a:lnTo>
                    <a:pt x="402" y="292"/>
                  </a:lnTo>
                  <a:lnTo>
                    <a:pt x="402" y="291"/>
                  </a:lnTo>
                  <a:lnTo>
                    <a:pt x="402" y="290"/>
                  </a:lnTo>
                  <a:lnTo>
                    <a:pt x="402" y="289"/>
                  </a:lnTo>
                  <a:lnTo>
                    <a:pt x="401" y="285"/>
                  </a:lnTo>
                  <a:lnTo>
                    <a:pt x="398" y="280"/>
                  </a:lnTo>
                  <a:lnTo>
                    <a:pt x="396" y="275"/>
                  </a:lnTo>
                  <a:lnTo>
                    <a:pt x="389" y="265"/>
                  </a:lnTo>
                  <a:lnTo>
                    <a:pt x="416" y="265"/>
                  </a:lnTo>
                  <a:lnTo>
                    <a:pt x="422" y="272"/>
                  </a:lnTo>
                  <a:lnTo>
                    <a:pt x="430" y="279"/>
                  </a:lnTo>
                  <a:lnTo>
                    <a:pt x="437" y="285"/>
                  </a:lnTo>
                  <a:lnTo>
                    <a:pt x="445" y="291"/>
                  </a:lnTo>
                  <a:lnTo>
                    <a:pt x="454" y="294"/>
                  </a:lnTo>
                  <a:lnTo>
                    <a:pt x="463" y="298"/>
                  </a:lnTo>
                  <a:lnTo>
                    <a:pt x="472" y="301"/>
                  </a:lnTo>
                  <a:lnTo>
                    <a:pt x="481" y="303"/>
                  </a:lnTo>
                  <a:lnTo>
                    <a:pt x="482" y="303"/>
                  </a:lnTo>
                  <a:lnTo>
                    <a:pt x="482" y="302"/>
                  </a:lnTo>
                  <a:lnTo>
                    <a:pt x="484" y="301"/>
                  </a:lnTo>
                  <a:lnTo>
                    <a:pt x="485" y="300"/>
                  </a:lnTo>
                  <a:lnTo>
                    <a:pt x="487" y="299"/>
                  </a:lnTo>
                  <a:lnTo>
                    <a:pt x="487" y="298"/>
                  </a:lnTo>
                  <a:lnTo>
                    <a:pt x="489" y="297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90" y="287"/>
                  </a:lnTo>
                  <a:lnTo>
                    <a:pt x="487" y="280"/>
                  </a:lnTo>
                  <a:lnTo>
                    <a:pt x="484" y="273"/>
                  </a:lnTo>
                  <a:lnTo>
                    <a:pt x="480" y="267"/>
                  </a:lnTo>
                  <a:lnTo>
                    <a:pt x="475" y="261"/>
                  </a:lnTo>
                  <a:lnTo>
                    <a:pt x="470" y="256"/>
                  </a:lnTo>
                  <a:lnTo>
                    <a:pt x="464" y="251"/>
                  </a:lnTo>
                  <a:lnTo>
                    <a:pt x="458" y="247"/>
                  </a:lnTo>
                  <a:lnTo>
                    <a:pt x="451" y="243"/>
                  </a:lnTo>
                  <a:lnTo>
                    <a:pt x="454" y="243"/>
                  </a:lnTo>
                  <a:lnTo>
                    <a:pt x="458" y="245"/>
                  </a:lnTo>
                  <a:lnTo>
                    <a:pt x="466" y="249"/>
                  </a:lnTo>
                  <a:lnTo>
                    <a:pt x="476" y="252"/>
                  </a:lnTo>
                  <a:lnTo>
                    <a:pt x="486" y="255"/>
                  </a:lnTo>
                  <a:lnTo>
                    <a:pt x="495" y="256"/>
                  </a:lnTo>
                  <a:lnTo>
                    <a:pt x="498" y="258"/>
                  </a:lnTo>
                  <a:lnTo>
                    <a:pt x="509" y="262"/>
                  </a:lnTo>
                  <a:lnTo>
                    <a:pt x="512" y="265"/>
                  </a:lnTo>
                  <a:lnTo>
                    <a:pt x="514" y="268"/>
                  </a:lnTo>
                  <a:lnTo>
                    <a:pt x="516" y="270"/>
                  </a:lnTo>
                  <a:lnTo>
                    <a:pt x="518" y="270"/>
                  </a:lnTo>
                  <a:lnTo>
                    <a:pt x="522" y="272"/>
                  </a:lnTo>
                  <a:lnTo>
                    <a:pt x="527" y="272"/>
                  </a:lnTo>
                  <a:lnTo>
                    <a:pt x="534" y="272"/>
                  </a:lnTo>
                  <a:lnTo>
                    <a:pt x="536" y="270"/>
                  </a:lnTo>
                  <a:lnTo>
                    <a:pt x="538" y="269"/>
                  </a:lnTo>
                  <a:lnTo>
                    <a:pt x="540" y="267"/>
                  </a:lnTo>
                  <a:lnTo>
                    <a:pt x="543" y="265"/>
                  </a:lnTo>
                  <a:lnTo>
                    <a:pt x="544" y="262"/>
                  </a:lnTo>
                  <a:lnTo>
                    <a:pt x="544" y="259"/>
                  </a:lnTo>
                  <a:lnTo>
                    <a:pt x="544" y="256"/>
                  </a:lnTo>
                  <a:lnTo>
                    <a:pt x="543" y="254"/>
                  </a:lnTo>
                  <a:lnTo>
                    <a:pt x="539" y="248"/>
                  </a:lnTo>
                  <a:lnTo>
                    <a:pt x="536" y="242"/>
                  </a:lnTo>
                  <a:lnTo>
                    <a:pt x="531" y="236"/>
                  </a:lnTo>
                  <a:lnTo>
                    <a:pt x="527" y="231"/>
                  </a:lnTo>
                  <a:lnTo>
                    <a:pt x="523" y="227"/>
                  </a:lnTo>
                  <a:lnTo>
                    <a:pt x="518" y="222"/>
                  </a:lnTo>
                  <a:lnTo>
                    <a:pt x="513" y="219"/>
                  </a:lnTo>
                  <a:lnTo>
                    <a:pt x="508" y="215"/>
                  </a:lnTo>
                  <a:lnTo>
                    <a:pt x="502" y="212"/>
                  </a:lnTo>
                  <a:lnTo>
                    <a:pt x="496" y="210"/>
                  </a:lnTo>
                  <a:lnTo>
                    <a:pt x="490" y="207"/>
                  </a:lnTo>
                  <a:lnTo>
                    <a:pt x="484" y="206"/>
                  </a:lnTo>
                  <a:lnTo>
                    <a:pt x="477" y="204"/>
                  </a:lnTo>
                  <a:lnTo>
                    <a:pt x="470" y="203"/>
                  </a:lnTo>
                  <a:lnTo>
                    <a:pt x="463" y="203"/>
                  </a:lnTo>
                  <a:lnTo>
                    <a:pt x="455" y="203"/>
                  </a:lnTo>
                  <a:lnTo>
                    <a:pt x="439" y="204"/>
                  </a:lnTo>
                  <a:lnTo>
                    <a:pt x="424" y="206"/>
                  </a:lnTo>
                  <a:lnTo>
                    <a:pt x="386" y="216"/>
                  </a:lnTo>
                  <a:lnTo>
                    <a:pt x="367" y="222"/>
                  </a:lnTo>
                  <a:lnTo>
                    <a:pt x="348" y="228"/>
                  </a:lnTo>
                  <a:lnTo>
                    <a:pt x="331" y="234"/>
                  </a:lnTo>
                  <a:lnTo>
                    <a:pt x="329" y="234"/>
                  </a:lnTo>
                  <a:lnTo>
                    <a:pt x="328" y="235"/>
                  </a:lnTo>
                  <a:lnTo>
                    <a:pt x="325" y="235"/>
                  </a:lnTo>
                  <a:lnTo>
                    <a:pt x="322" y="236"/>
                  </a:lnTo>
                  <a:lnTo>
                    <a:pt x="313" y="239"/>
                  </a:lnTo>
                  <a:lnTo>
                    <a:pt x="296" y="242"/>
                  </a:lnTo>
                  <a:lnTo>
                    <a:pt x="287" y="244"/>
                  </a:lnTo>
                  <a:lnTo>
                    <a:pt x="279" y="246"/>
                  </a:lnTo>
                  <a:lnTo>
                    <a:pt x="261" y="248"/>
                  </a:lnTo>
                  <a:lnTo>
                    <a:pt x="243" y="249"/>
                  </a:lnTo>
                  <a:lnTo>
                    <a:pt x="225" y="249"/>
                  </a:lnTo>
                  <a:lnTo>
                    <a:pt x="216" y="249"/>
                  </a:lnTo>
                  <a:lnTo>
                    <a:pt x="214" y="248"/>
                  </a:lnTo>
                  <a:lnTo>
                    <a:pt x="213" y="248"/>
                  </a:lnTo>
                  <a:lnTo>
                    <a:pt x="211" y="248"/>
                  </a:lnTo>
                  <a:lnTo>
                    <a:pt x="207" y="248"/>
                  </a:lnTo>
                  <a:lnTo>
                    <a:pt x="198" y="247"/>
                  </a:lnTo>
                  <a:lnTo>
                    <a:pt x="191" y="244"/>
                  </a:lnTo>
                  <a:lnTo>
                    <a:pt x="183" y="241"/>
                  </a:lnTo>
                  <a:lnTo>
                    <a:pt x="177" y="235"/>
                  </a:lnTo>
                  <a:lnTo>
                    <a:pt x="165" y="226"/>
                  </a:lnTo>
                  <a:lnTo>
                    <a:pt x="154" y="215"/>
                  </a:lnTo>
                  <a:lnTo>
                    <a:pt x="144" y="204"/>
                  </a:lnTo>
                  <a:lnTo>
                    <a:pt x="135" y="192"/>
                  </a:lnTo>
                  <a:lnTo>
                    <a:pt x="131" y="186"/>
                  </a:lnTo>
                  <a:lnTo>
                    <a:pt x="127" y="180"/>
                  </a:lnTo>
                  <a:lnTo>
                    <a:pt x="120" y="167"/>
                  </a:lnTo>
                  <a:lnTo>
                    <a:pt x="113" y="154"/>
                  </a:lnTo>
                  <a:lnTo>
                    <a:pt x="106" y="141"/>
                  </a:lnTo>
                  <a:lnTo>
                    <a:pt x="103" y="118"/>
                  </a:lnTo>
                  <a:lnTo>
                    <a:pt x="99" y="96"/>
                  </a:lnTo>
                  <a:lnTo>
                    <a:pt x="92" y="75"/>
                  </a:lnTo>
                  <a:lnTo>
                    <a:pt x="86" y="54"/>
                  </a:lnTo>
                  <a:lnTo>
                    <a:pt x="84" y="48"/>
                  </a:lnTo>
                  <a:lnTo>
                    <a:pt x="81" y="43"/>
                  </a:lnTo>
                  <a:lnTo>
                    <a:pt x="78" y="37"/>
                  </a:lnTo>
                  <a:lnTo>
                    <a:pt x="76" y="33"/>
                  </a:lnTo>
                  <a:lnTo>
                    <a:pt x="72" y="28"/>
                  </a:lnTo>
                  <a:lnTo>
                    <a:pt x="69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1" y="10"/>
                  </a:lnTo>
                  <a:lnTo>
                    <a:pt x="41" y="6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9" y="8"/>
                  </a:lnTo>
                  <a:lnTo>
                    <a:pt x="8" y="13"/>
                  </a:lnTo>
                  <a:lnTo>
                    <a:pt x="7" y="21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5" y="28"/>
                  </a:lnTo>
                  <a:lnTo>
                    <a:pt x="1" y="44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7" y="100"/>
                  </a:lnTo>
                  <a:lnTo>
                    <a:pt x="10" y="107"/>
                  </a:lnTo>
                  <a:lnTo>
                    <a:pt x="14" y="114"/>
                  </a:lnTo>
                  <a:lnTo>
                    <a:pt x="21" y="126"/>
                  </a:lnTo>
                  <a:lnTo>
                    <a:pt x="26" y="132"/>
                  </a:lnTo>
                  <a:lnTo>
                    <a:pt x="32" y="1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5" name="Freeform 11"/>
            <p:cNvSpPr>
              <a:spLocks noChangeAspect="1"/>
            </p:cNvSpPr>
            <p:nvPr/>
          </p:nvSpPr>
          <p:spPr bwMode="auto">
            <a:xfrm>
              <a:off x="2836" y="3137"/>
              <a:ext cx="760" cy="438"/>
            </a:xfrm>
            <a:custGeom>
              <a:avLst/>
              <a:gdLst>
                <a:gd name="T0" fmla="*/ 753 w 760"/>
                <a:gd name="T1" fmla="*/ 23 h 438"/>
                <a:gd name="T2" fmla="*/ 731 w 760"/>
                <a:gd name="T3" fmla="*/ 4 h 438"/>
                <a:gd name="T4" fmla="*/ 704 w 760"/>
                <a:gd name="T5" fmla="*/ 0 h 438"/>
                <a:gd name="T6" fmla="*/ 659 w 760"/>
                <a:gd name="T7" fmla="*/ 16 h 438"/>
                <a:gd name="T8" fmla="*/ 632 w 760"/>
                <a:gd name="T9" fmla="*/ 46 h 438"/>
                <a:gd name="T10" fmla="*/ 576 w 760"/>
                <a:gd name="T11" fmla="*/ 208 h 438"/>
                <a:gd name="T12" fmla="*/ 532 w 760"/>
                <a:gd name="T13" fmla="*/ 313 h 438"/>
                <a:gd name="T14" fmla="*/ 517 w 760"/>
                <a:gd name="T15" fmla="*/ 341 h 438"/>
                <a:gd name="T16" fmla="*/ 499 w 760"/>
                <a:gd name="T17" fmla="*/ 357 h 438"/>
                <a:gd name="T18" fmla="*/ 484 w 760"/>
                <a:gd name="T19" fmla="*/ 364 h 438"/>
                <a:gd name="T20" fmla="*/ 467 w 760"/>
                <a:gd name="T21" fmla="*/ 364 h 438"/>
                <a:gd name="T22" fmla="*/ 432 w 760"/>
                <a:gd name="T23" fmla="*/ 330 h 438"/>
                <a:gd name="T24" fmla="*/ 378 w 760"/>
                <a:gd name="T25" fmla="*/ 283 h 438"/>
                <a:gd name="T26" fmla="*/ 322 w 760"/>
                <a:gd name="T27" fmla="*/ 250 h 438"/>
                <a:gd name="T28" fmla="*/ 292 w 760"/>
                <a:gd name="T29" fmla="*/ 224 h 438"/>
                <a:gd name="T30" fmla="*/ 262 w 760"/>
                <a:gd name="T31" fmla="*/ 182 h 438"/>
                <a:gd name="T32" fmla="*/ 246 w 760"/>
                <a:gd name="T33" fmla="*/ 126 h 438"/>
                <a:gd name="T34" fmla="*/ 231 w 760"/>
                <a:gd name="T35" fmla="*/ 97 h 438"/>
                <a:gd name="T36" fmla="*/ 196 w 760"/>
                <a:gd name="T37" fmla="*/ 89 h 438"/>
                <a:gd name="T38" fmla="*/ 164 w 760"/>
                <a:gd name="T39" fmla="*/ 111 h 438"/>
                <a:gd name="T40" fmla="*/ 106 w 760"/>
                <a:gd name="T41" fmla="*/ 174 h 438"/>
                <a:gd name="T42" fmla="*/ 66 w 760"/>
                <a:gd name="T43" fmla="*/ 208 h 438"/>
                <a:gd name="T44" fmla="*/ 47 w 760"/>
                <a:gd name="T45" fmla="*/ 219 h 438"/>
                <a:gd name="T46" fmla="*/ 32 w 760"/>
                <a:gd name="T47" fmla="*/ 225 h 438"/>
                <a:gd name="T48" fmla="*/ 13 w 760"/>
                <a:gd name="T49" fmla="*/ 237 h 438"/>
                <a:gd name="T50" fmla="*/ 2 w 760"/>
                <a:gd name="T51" fmla="*/ 269 h 438"/>
                <a:gd name="T52" fmla="*/ 4 w 760"/>
                <a:gd name="T53" fmla="*/ 314 h 438"/>
                <a:gd name="T54" fmla="*/ 15 w 760"/>
                <a:gd name="T55" fmla="*/ 336 h 438"/>
                <a:gd name="T56" fmla="*/ 38 w 760"/>
                <a:gd name="T57" fmla="*/ 352 h 438"/>
                <a:gd name="T58" fmla="*/ 63 w 760"/>
                <a:gd name="T59" fmla="*/ 356 h 438"/>
                <a:gd name="T60" fmla="*/ 88 w 760"/>
                <a:gd name="T61" fmla="*/ 344 h 438"/>
                <a:gd name="T62" fmla="*/ 89 w 760"/>
                <a:gd name="T63" fmla="*/ 341 h 438"/>
                <a:gd name="T64" fmla="*/ 129 w 760"/>
                <a:gd name="T65" fmla="*/ 258 h 438"/>
                <a:gd name="T66" fmla="*/ 140 w 760"/>
                <a:gd name="T67" fmla="*/ 239 h 438"/>
                <a:gd name="T68" fmla="*/ 169 w 760"/>
                <a:gd name="T69" fmla="*/ 204 h 438"/>
                <a:gd name="T70" fmla="*/ 222 w 760"/>
                <a:gd name="T71" fmla="*/ 234 h 438"/>
                <a:gd name="T72" fmla="*/ 294 w 760"/>
                <a:gd name="T73" fmla="*/ 334 h 438"/>
                <a:gd name="T74" fmla="*/ 338 w 760"/>
                <a:gd name="T75" fmla="*/ 381 h 438"/>
                <a:gd name="T76" fmla="*/ 387 w 760"/>
                <a:gd name="T77" fmla="*/ 412 h 438"/>
                <a:gd name="T78" fmla="*/ 457 w 760"/>
                <a:gd name="T79" fmla="*/ 435 h 438"/>
                <a:gd name="T80" fmla="*/ 501 w 760"/>
                <a:gd name="T81" fmla="*/ 435 h 438"/>
                <a:gd name="T82" fmla="*/ 529 w 760"/>
                <a:gd name="T83" fmla="*/ 426 h 438"/>
                <a:gd name="T84" fmla="*/ 542 w 760"/>
                <a:gd name="T85" fmla="*/ 419 h 438"/>
                <a:gd name="T86" fmla="*/ 588 w 760"/>
                <a:gd name="T87" fmla="*/ 377 h 438"/>
                <a:gd name="T88" fmla="*/ 623 w 760"/>
                <a:gd name="T89" fmla="*/ 332 h 438"/>
                <a:gd name="T90" fmla="*/ 666 w 760"/>
                <a:gd name="T91" fmla="*/ 264 h 438"/>
                <a:gd name="T92" fmla="*/ 687 w 760"/>
                <a:gd name="T93" fmla="*/ 224 h 438"/>
                <a:gd name="T94" fmla="*/ 730 w 760"/>
                <a:gd name="T95" fmla="*/ 159 h 438"/>
                <a:gd name="T96" fmla="*/ 733 w 760"/>
                <a:gd name="T97" fmla="*/ 157 h 438"/>
                <a:gd name="T98" fmla="*/ 749 w 760"/>
                <a:gd name="T99" fmla="*/ 123 h 438"/>
                <a:gd name="T100" fmla="*/ 751 w 760"/>
                <a:gd name="T101" fmla="*/ 113 h 438"/>
                <a:gd name="T102" fmla="*/ 758 w 760"/>
                <a:gd name="T103" fmla="*/ 79 h 438"/>
                <a:gd name="T104" fmla="*/ 760 w 760"/>
                <a:gd name="T105" fmla="*/ 59 h 43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0"/>
                <a:gd name="T160" fmla="*/ 0 h 438"/>
                <a:gd name="T161" fmla="*/ 760 w 760"/>
                <a:gd name="T162" fmla="*/ 438 h 43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0" h="438">
                  <a:moveTo>
                    <a:pt x="759" y="39"/>
                  </a:moveTo>
                  <a:lnTo>
                    <a:pt x="757" y="34"/>
                  </a:lnTo>
                  <a:lnTo>
                    <a:pt x="756" y="30"/>
                  </a:lnTo>
                  <a:lnTo>
                    <a:pt x="755" y="26"/>
                  </a:lnTo>
                  <a:lnTo>
                    <a:pt x="753" y="23"/>
                  </a:lnTo>
                  <a:lnTo>
                    <a:pt x="749" y="16"/>
                  </a:lnTo>
                  <a:lnTo>
                    <a:pt x="744" y="11"/>
                  </a:lnTo>
                  <a:lnTo>
                    <a:pt x="737" y="6"/>
                  </a:lnTo>
                  <a:lnTo>
                    <a:pt x="734" y="4"/>
                  </a:lnTo>
                  <a:lnTo>
                    <a:pt x="731" y="4"/>
                  </a:lnTo>
                  <a:lnTo>
                    <a:pt x="727" y="2"/>
                  </a:lnTo>
                  <a:lnTo>
                    <a:pt x="723" y="1"/>
                  </a:lnTo>
                  <a:lnTo>
                    <a:pt x="719" y="0"/>
                  </a:lnTo>
                  <a:lnTo>
                    <a:pt x="714" y="0"/>
                  </a:lnTo>
                  <a:lnTo>
                    <a:pt x="704" y="0"/>
                  </a:lnTo>
                  <a:lnTo>
                    <a:pt x="694" y="2"/>
                  </a:lnTo>
                  <a:lnTo>
                    <a:pt x="685" y="4"/>
                  </a:lnTo>
                  <a:lnTo>
                    <a:pt x="676" y="7"/>
                  </a:lnTo>
                  <a:lnTo>
                    <a:pt x="668" y="11"/>
                  </a:lnTo>
                  <a:lnTo>
                    <a:pt x="659" y="16"/>
                  </a:lnTo>
                  <a:lnTo>
                    <a:pt x="652" y="21"/>
                  </a:lnTo>
                  <a:lnTo>
                    <a:pt x="645" y="29"/>
                  </a:lnTo>
                  <a:lnTo>
                    <a:pt x="640" y="34"/>
                  </a:lnTo>
                  <a:lnTo>
                    <a:pt x="636" y="40"/>
                  </a:lnTo>
                  <a:lnTo>
                    <a:pt x="632" y="46"/>
                  </a:lnTo>
                  <a:lnTo>
                    <a:pt x="630" y="53"/>
                  </a:lnTo>
                  <a:lnTo>
                    <a:pt x="617" y="88"/>
                  </a:lnTo>
                  <a:lnTo>
                    <a:pt x="605" y="123"/>
                  </a:lnTo>
                  <a:lnTo>
                    <a:pt x="591" y="166"/>
                  </a:lnTo>
                  <a:lnTo>
                    <a:pt x="576" y="208"/>
                  </a:lnTo>
                  <a:lnTo>
                    <a:pt x="553" y="269"/>
                  </a:lnTo>
                  <a:lnTo>
                    <a:pt x="545" y="287"/>
                  </a:lnTo>
                  <a:lnTo>
                    <a:pt x="541" y="296"/>
                  </a:lnTo>
                  <a:lnTo>
                    <a:pt x="538" y="305"/>
                  </a:lnTo>
                  <a:lnTo>
                    <a:pt x="532" y="313"/>
                  </a:lnTo>
                  <a:lnTo>
                    <a:pt x="531" y="317"/>
                  </a:lnTo>
                  <a:lnTo>
                    <a:pt x="528" y="321"/>
                  </a:lnTo>
                  <a:lnTo>
                    <a:pt x="518" y="339"/>
                  </a:lnTo>
                  <a:lnTo>
                    <a:pt x="517" y="339"/>
                  </a:lnTo>
                  <a:lnTo>
                    <a:pt x="517" y="341"/>
                  </a:lnTo>
                  <a:lnTo>
                    <a:pt x="516" y="343"/>
                  </a:lnTo>
                  <a:lnTo>
                    <a:pt x="513" y="346"/>
                  </a:lnTo>
                  <a:lnTo>
                    <a:pt x="510" y="350"/>
                  </a:lnTo>
                  <a:lnTo>
                    <a:pt x="506" y="353"/>
                  </a:lnTo>
                  <a:lnTo>
                    <a:pt x="499" y="357"/>
                  </a:lnTo>
                  <a:lnTo>
                    <a:pt x="496" y="360"/>
                  </a:lnTo>
                  <a:lnTo>
                    <a:pt x="492" y="362"/>
                  </a:lnTo>
                  <a:lnTo>
                    <a:pt x="488" y="363"/>
                  </a:lnTo>
                  <a:lnTo>
                    <a:pt x="486" y="364"/>
                  </a:lnTo>
                  <a:lnTo>
                    <a:pt x="484" y="364"/>
                  </a:lnTo>
                  <a:lnTo>
                    <a:pt x="475" y="364"/>
                  </a:lnTo>
                  <a:lnTo>
                    <a:pt x="473" y="364"/>
                  </a:lnTo>
                  <a:lnTo>
                    <a:pt x="471" y="364"/>
                  </a:lnTo>
                  <a:lnTo>
                    <a:pt x="467" y="364"/>
                  </a:lnTo>
                  <a:lnTo>
                    <a:pt x="462" y="364"/>
                  </a:lnTo>
                  <a:lnTo>
                    <a:pt x="458" y="363"/>
                  </a:lnTo>
                  <a:lnTo>
                    <a:pt x="445" y="346"/>
                  </a:lnTo>
                  <a:lnTo>
                    <a:pt x="438" y="338"/>
                  </a:lnTo>
                  <a:lnTo>
                    <a:pt x="432" y="330"/>
                  </a:lnTo>
                  <a:lnTo>
                    <a:pt x="424" y="323"/>
                  </a:lnTo>
                  <a:lnTo>
                    <a:pt x="417" y="316"/>
                  </a:lnTo>
                  <a:lnTo>
                    <a:pt x="402" y="302"/>
                  </a:lnTo>
                  <a:lnTo>
                    <a:pt x="386" y="289"/>
                  </a:lnTo>
                  <a:lnTo>
                    <a:pt x="378" y="283"/>
                  </a:lnTo>
                  <a:lnTo>
                    <a:pt x="370" y="278"/>
                  </a:lnTo>
                  <a:lnTo>
                    <a:pt x="353" y="266"/>
                  </a:lnTo>
                  <a:lnTo>
                    <a:pt x="344" y="262"/>
                  </a:lnTo>
                  <a:lnTo>
                    <a:pt x="335" y="257"/>
                  </a:lnTo>
                  <a:lnTo>
                    <a:pt x="322" y="250"/>
                  </a:lnTo>
                  <a:lnTo>
                    <a:pt x="316" y="245"/>
                  </a:lnTo>
                  <a:lnTo>
                    <a:pt x="310" y="241"/>
                  </a:lnTo>
                  <a:lnTo>
                    <a:pt x="304" y="236"/>
                  </a:lnTo>
                  <a:lnTo>
                    <a:pt x="298" y="230"/>
                  </a:lnTo>
                  <a:lnTo>
                    <a:pt x="292" y="224"/>
                  </a:lnTo>
                  <a:lnTo>
                    <a:pt x="287" y="219"/>
                  </a:lnTo>
                  <a:lnTo>
                    <a:pt x="282" y="214"/>
                  </a:lnTo>
                  <a:lnTo>
                    <a:pt x="278" y="208"/>
                  </a:lnTo>
                  <a:lnTo>
                    <a:pt x="270" y="195"/>
                  </a:lnTo>
                  <a:lnTo>
                    <a:pt x="262" y="182"/>
                  </a:lnTo>
                  <a:lnTo>
                    <a:pt x="259" y="175"/>
                  </a:lnTo>
                  <a:lnTo>
                    <a:pt x="257" y="169"/>
                  </a:lnTo>
                  <a:lnTo>
                    <a:pt x="252" y="155"/>
                  </a:lnTo>
                  <a:lnTo>
                    <a:pt x="250" y="140"/>
                  </a:lnTo>
                  <a:lnTo>
                    <a:pt x="246" y="126"/>
                  </a:lnTo>
                  <a:lnTo>
                    <a:pt x="243" y="114"/>
                  </a:lnTo>
                  <a:lnTo>
                    <a:pt x="241" y="109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1" y="97"/>
                  </a:lnTo>
                  <a:lnTo>
                    <a:pt x="227" y="95"/>
                  </a:lnTo>
                  <a:lnTo>
                    <a:pt x="222" y="93"/>
                  </a:lnTo>
                  <a:lnTo>
                    <a:pt x="212" y="90"/>
                  </a:lnTo>
                  <a:lnTo>
                    <a:pt x="204" y="89"/>
                  </a:lnTo>
                  <a:lnTo>
                    <a:pt x="196" y="89"/>
                  </a:lnTo>
                  <a:lnTo>
                    <a:pt x="189" y="91"/>
                  </a:lnTo>
                  <a:lnTo>
                    <a:pt x="181" y="95"/>
                  </a:lnTo>
                  <a:lnTo>
                    <a:pt x="175" y="98"/>
                  </a:lnTo>
                  <a:lnTo>
                    <a:pt x="169" y="104"/>
                  </a:lnTo>
                  <a:lnTo>
                    <a:pt x="164" y="111"/>
                  </a:lnTo>
                  <a:lnTo>
                    <a:pt x="153" y="124"/>
                  </a:lnTo>
                  <a:lnTo>
                    <a:pt x="142" y="138"/>
                  </a:lnTo>
                  <a:lnTo>
                    <a:pt x="130" y="150"/>
                  </a:lnTo>
                  <a:lnTo>
                    <a:pt x="118" y="162"/>
                  </a:lnTo>
                  <a:lnTo>
                    <a:pt x="106" y="174"/>
                  </a:lnTo>
                  <a:lnTo>
                    <a:pt x="99" y="180"/>
                  </a:lnTo>
                  <a:lnTo>
                    <a:pt x="93" y="186"/>
                  </a:lnTo>
                  <a:lnTo>
                    <a:pt x="80" y="197"/>
                  </a:lnTo>
                  <a:lnTo>
                    <a:pt x="73" y="202"/>
                  </a:lnTo>
                  <a:lnTo>
                    <a:pt x="66" y="208"/>
                  </a:lnTo>
                  <a:lnTo>
                    <a:pt x="61" y="210"/>
                  </a:lnTo>
                  <a:lnTo>
                    <a:pt x="59" y="212"/>
                  </a:lnTo>
                  <a:lnTo>
                    <a:pt x="56" y="214"/>
                  </a:lnTo>
                  <a:lnTo>
                    <a:pt x="52" y="216"/>
                  </a:lnTo>
                  <a:lnTo>
                    <a:pt x="47" y="219"/>
                  </a:lnTo>
                  <a:lnTo>
                    <a:pt x="42" y="221"/>
                  </a:lnTo>
                  <a:lnTo>
                    <a:pt x="37" y="223"/>
                  </a:lnTo>
                  <a:lnTo>
                    <a:pt x="34" y="223"/>
                  </a:lnTo>
                  <a:lnTo>
                    <a:pt x="32" y="224"/>
                  </a:lnTo>
                  <a:lnTo>
                    <a:pt x="32" y="225"/>
                  </a:lnTo>
                  <a:lnTo>
                    <a:pt x="27" y="227"/>
                  </a:lnTo>
                  <a:lnTo>
                    <a:pt x="24" y="228"/>
                  </a:lnTo>
                  <a:lnTo>
                    <a:pt x="21" y="229"/>
                  </a:lnTo>
                  <a:lnTo>
                    <a:pt x="17" y="232"/>
                  </a:lnTo>
                  <a:lnTo>
                    <a:pt x="13" y="237"/>
                  </a:lnTo>
                  <a:lnTo>
                    <a:pt x="11" y="239"/>
                  </a:lnTo>
                  <a:lnTo>
                    <a:pt x="10" y="242"/>
                  </a:lnTo>
                  <a:lnTo>
                    <a:pt x="6" y="251"/>
                  </a:lnTo>
                  <a:lnTo>
                    <a:pt x="4" y="260"/>
                  </a:lnTo>
                  <a:lnTo>
                    <a:pt x="2" y="269"/>
                  </a:lnTo>
                  <a:lnTo>
                    <a:pt x="1" y="279"/>
                  </a:lnTo>
                  <a:lnTo>
                    <a:pt x="0" y="287"/>
                  </a:lnTo>
                  <a:lnTo>
                    <a:pt x="1" y="296"/>
                  </a:lnTo>
                  <a:lnTo>
                    <a:pt x="2" y="306"/>
                  </a:lnTo>
                  <a:lnTo>
                    <a:pt x="4" y="314"/>
                  </a:lnTo>
                  <a:lnTo>
                    <a:pt x="5" y="319"/>
                  </a:lnTo>
                  <a:lnTo>
                    <a:pt x="8" y="323"/>
                  </a:lnTo>
                  <a:lnTo>
                    <a:pt x="10" y="328"/>
                  </a:lnTo>
                  <a:lnTo>
                    <a:pt x="12" y="332"/>
                  </a:lnTo>
                  <a:lnTo>
                    <a:pt x="15" y="336"/>
                  </a:lnTo>
                  <a:lnTo>
                    <a:pt x="18" y="339"/>
                  </a:lnTo>
                  <a:lnTo>
                    <a:pt x="22" y="343"/>
                  </a:lnTo>
                  <a:lnTo>
                    <a:pt x="27" y="346"/>
                  </a:lnTo>
                  <a:lnTo>
                    <a:pt x="34" y="350"/>
                  </a:lnTo>
                  <a:lnTo>
                    <a:pt x="38" y="352"/>
                  </a:lnTo>
                  <a:lnTo>
                    <a:pt x="39" y="353"/>
                  </a:lnTo>
                  <a:lnTo>
                    <a:pt x="41" y="354"/>
                  </a:lnTo>
                  <a:lnTo>
                    <a:pt x="48" y="356"/>
                  </a:lnTo>
                  <a:lnTo>
                    <a:pt x="56" y="357"/>
                  </a:lnTo>
                  <a:lnTo>
                    <a:pt x="63" y="356"/>
                  </a:lnTo>
                  <a:lnTo>
                    <a:pt x="67" y="355"/>
                  </a:lnTo>
                  <a:lnTo>
                    <a:pt x="70" y="355"/>
                  </a:lnTo>
                  <a:lnTo>
                    <a:pt x="77" y="351"/>
                  </a:lnTo>
                  <a:lnTo>
                    <a:pt x="85" y="347"/>
                  </a:lnTo>
                  <a:lnTo>
                    <a:pt x="88" y="344"/>
                  </a:lnTo>
                  <a:lnTo>
                    <a:pt x="88" y="343"/>
                  </a:lnTo>
                  <a:lnTo>
                    <a:pt x="89" y="341"/>
                  </a:lnTo>
                  <a:lnTo>
                    <a:pt x="100" y="311"/>
                  </a:lnTo>
                  <a:lnTo>
                    <a:pt x="105" y="297"/>
                  </a:lnTo>
                  <a:lnTo>
                    <a:pt x="111" y="284"/>
                  </a:lnTo>
                  <a:lnTo>
                    <a:pt x="119" y="271"/>
                  </a:lnTo>
                  <a:lnTo>
                    <a:pt x="129" y="258"/>
                  </a:lnTo>
                  <a:lnTo>
                    <a:pt x="131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7" y="244"/>
                  </a:lnTo>
                  <a:lnTo>
                    <a:pt x="140" y="239"/>
                  </a:lnTo>
                  <a:lnTo>
                    <a:pt x="144" y="230"/>
                  </a:lnTo>
                  <a:lnTo>
                    <a:pt x="150" y="223"/>
                  </a:lnTo>
                  <a:lnTo>
                    <a:pt x="156" y="215"/>
                  </a:lnTo>
                  <a:lnTo>
                    <a:pt x="162" y="209"/>
                  </a:lnTo>
                  <a:lnTo>
                    <a:pt x="169" y="204"/>
                  </a:lnTo>
                  <a:lnTo>
                    <a:pt x="177" y="200"/>
                  </a:lnTo>
                  <a:lnTo>
                    <a:pt x="186" y="195"/>
                  </a:lnTo>
                  <a:lnTo>
                    <a:pt x="195" y="193"/>
                  </a:lnTo>
                  <a:lnTo>
                    <a:pt x="208" y="214"/>
                  </a:lnTo>
                  <a:lnTo>
                    <a:pt x="222" y="234"/>
                  </a:lnTo>
                  <a:lnTo>
                    <a:pt x="236" y="255"/>
                  </a:lnTo>
                  <a:lnTo>
                    <a:pt x="250" y="275"/>
                  </a:lnTo>
                  <a:lnTo>
                    <a:pt x="264" y="294"/>
                  </a:lnTo>
                  <a:lnTo>
                    <a:pt x="278" y="314"/>
                  </a:lnTo>
                  <a:lnTo>
                    <a:pt x="294" y="334"/>
                  </a:lnTo>
                  <a:lnTo>
                    <a:pt x="310" y="353"/>
                  </a:lnTo>
                  <a:lnTo>
                    <a:pt x="317" y="361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8" y="381"/>
                  </a:lnTo>
                  <a:lnTo>
                    <a:pt x="348" y="388"/>
                  </a:lnTo>
                  <a:lnTo>
                    <a:pt x="357" y="394"/>
                  </a:lnTo>
                  <a:lnTo>
                    <a:pt x="367" y="400"/>
                  </a:lnTo>
                  <a:lnTo>
                    <a:pt x="377" y="406"/>
                  </a:lnTo>
                  <a:lnTo>
                    <a:pt x="387" y="412"/>
                  </a:lnTo>
                  <a:lnTo>
                    <a:pt x="398" y="417"/>
                  </a:lnTo>
                  <a:lnTo>
                    <a:pt x="409" y="421"/>
                  </a:lnTo>
                  <a:lnTo>
                    <a:pt x="420" y="426"/>
                  </a:lnTo>
                  <a:lnTo>
                    <a:pt x="434" y="429"/>
                  </a:lnTo>
                  <a:lnTo>
                    <a:pt x="457" y="435"/>
                  </a:lnTo>
                  <a:lnTo>
                    <a:pt x="465" y="437"/>
                  </a:lnTo>
                  <a:lnTo>
                    <a:pt x="473" y="438"/>
                  </a:lnTo>
                  <a:lnTo>
                    <a:pt x="481" y="438"/>
                  </a:lnTo>
                  <a:lnTo>
                    <a:pt x="489" y="437"/>
                  </a:lnTo>
                  <a:lnTo>
                    <a:pt x="501" y="435"/>
                  </a:lnTo>
                  <a:lnTo>
                    <a:pt x="506" y="434"/>
                  </a:lnTo>
                  <a:lnTo>
                    <a:pt x="512" y="432"/>
                  </a:lnTo>
                  <a:lnTo>
                    <a:pt x="524" y="428"/>
                  </a:lnTo>
                  <a:lnTo>
                    <a:pt x="526" y="427"/>
                  </a:lnTo>
                  <a:lnTo>
                    <a:pt x="529" y="426"/>
                  </a:lnTo>
                  <a:lnTo>
                    <a:pt x="534" y="423"/>
                  </a:lnTo>
                  <a:lnTo>
                    <a:pt x="539" y="420"/>
                  </a:lnTo>
                  <a:lnTo>
                    <a:pt x="540" y="420"/>
                  </a:lnTo>
                  <a:lnTo>
                    <a:pt x="542" y="419"/>
                  </a:lnTo>
                  <a:lnTo>
                    <a:pt x="545" y="417"/>
                  </a:lnTo>
                  <a:lnTo>
                    <a:pt x="554" y="411"/>
                  </a:lnTo>
                  <a:lnTo>
                    <a:pt x="564" y="403"/>
                  </a:lnTo>
                  <a:lnTo>
                    <a:pt x="573" y="394"/>
                  </a:lnTo>
                  <a:lnTo>
                    <a:pt x="588" y="377"/>
                  </a:lnTo>
                  <a:lnTo>
                    <a:pt x="595" y="368"/>
                  </a:lnTo>
                  <a:lnTo>
                    <a:pt x="602" y="359"/>
                  </a:lnTo>
                  <a:lnTo>
                    <a:pt x="616" y="341"/>
                  </a:lnTo>
                  <a:lnTo>
                    <a:pt x="620" y="336"/>
                  </a:lnTo>
                  <a:lnTo>
                    <a:pt x="623" y="332"/>
                  </a:lnTo>
                  <a:lnTo>
                    <a:pt x="630" y="322"/>
                  </a:lnTo>
                  <a:lnTo>
                    <a:pt x="643" y="303"/>
                  </a:lnTo>
                  <a:lnTo>
                    <a:pt x="655" y="284"/>
                  </a:lnTo>
                  <a:lnTo>
                    <a:pt x="661" y="273"/>
                  </a:lnTo>
                  <a:lnTo>
                    <a:pt x="666" y="264"/>
                  </a:lnTo>
                  <a:lnTo>
                    <a:pt x="668" y="261"/>
                  </a:lnTo>
                  <a:lnTo>
                    <a:pt x="669" y="258"/>
                  </a:lnTo>
                  <a:lnTo>
                    <a:pt x="672" y="254"/>
                  </a:lnTo>
                  <a:lnTo>
                    <a:pt x="678" y="244"/>
                  </a:lnTo>
                  <a:lnTo>
                    <a:pt x="687" y="224"/>
                  </a:lnTo>
                  <a:lnTo>
                    <a:pt x="699" y="206"/>
                  </a:lnTo>
                  <a:lnTo>
                    <a:pt x="711" y="187"/>
                  </a:lnTo>
                  <a:lnTo>
                    <a:pt x="724" y="170"/>
                  </a:lnTo>
                  <a:lnTo>
                    <a:pt x="728" y="163"/>
                  </a:lnTo>
                  <a:lnTo>
                    <a:pt x="730" y="159"/>
                  </a:lnTo>
                  <a:lnTo>
                    <a:pt x="731" y="159"/>
                  </a:lnTo>
                  <a:lnTo>
                    <a:pt x="732" y="158"/>
                  </a:lnTo>
                  <a:lnTo>
                    <a:pt x="733" y="157"/>
                  </a:lnTo>
                  <a:lnTo>
                    <a:pt x="737" y="150"/>
                  </a:lnTo>
                  <a:lnTo>
                    <a:pt x="741" y="143"/>
                  </a:lnTo>
                  <a:lnTo>
                    <a:pt x="746" y="130"/>
                  </a:lnTo>
                  <a:lnTo>
                    <a:pt x="749" y="124"/>
                  </a:lnTo>
                  <a:lnTo>
                    <a:pt x="749" y="123"/>
                  </a:lnTo>
                  <a:lnTo>
                    <a:pt x="749" y="122"/>
                  </a:lnTo>
                  <a:lnTo>
                    <a:pt x="749" y="121"/>
                  </a:lnTo>
                  <a:lnTo>
                    <a:pt x="751" y="117"/>
                  </a:lnTo>
                  <a:lnTo>
                    <a:pt x="751" y="114"/>
                  </a:lnTo>
                  <a:lnTo>
                    <a:pt x="751" y="113"/>
                  </a:lnTo>
                  <a:lnTo>
                    <a:pt x="752" y="112"/>
                  </a:lnTo>
                  <a:lnTo>
                    <a:pt x="753" y="111"/>
                  </a:lnTo>
                  <a:lnTo>
                    <a:pt x="755" y="105"/>
                  </a:lnTo>
                  <a:lnTo>
                    <a:pt x="757" y="92"/>
                  </a:lnTo>
                  <a:lnTo>
                    <a:pt x="758" y="79"/>
                  </a:lnTo>
                  <a:lnTo>
                    <a:pt x="758" y="75"/>
                  </a:lnTo>
                  <a:lnTo>
                    <a:pt x="758" y="74"/>
                  </a:lnTo>
                  <a:lnTo>
                    <a:pt x="759" y="73"/>
                  </a:lnTo>
                  <a:lnTo>
                    <a:pt x="760" y="66"/>
                  </a:lnTo>
                  <a:lnTo>
                    <a:pt x="760" y="59"/>
                  </a:lnTo>
                  <a:lnTo>
                    <a:pt x="760" y="53"/>
                  </a:lnTo>
                  <a:lnTo>
                    <a:pt x="759" y="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6" name="Freeform 12"/>
            <p:cNvSpPr>
              <a:spLocks noChangeAspect="1"/>
            </p:cNvSpPr>
            <p:nvPr/>
          </p:nvSpPr>
          <p:spPr bwMode="auto">
            <a:xfrm>
              <a:off x="3004" y="2741"/>
              <a:ext cx="682" cy="256"/>
            </a:xfrm>
            <a:custGeom>
              <a:avLst/>
              <a:gdLst>
                <a:gd name="T0" fmla="*/ 635 w 682"/>
                <a:gd name="T1" fmla="*/ 0 h 256"/>
                <a:gd name="T2" fmla="*/ 605 w 682"/>
                <a:gd name="T3" fmla="*/ 4 h 256"/>
                <a:gd name="T4" fmla="*/ 552 w 682"/>
                <a:gd name="T5" fmla="*/ 31 h 256"/>
                <a:gd name="T6" fmla="*/ 472 w 682"/>
                <a:gd name="T7" fmla="*/ 81 h 256"/>
                <a:gd name="T8" fmla="*/ 343 w 682"/>
                <a:gd name="T9" fmla="*/ 172 h 256"/>
                <a:gd name="T10" fmla="*/ 314 w 682"/>
                <a:gd name="T11" fmla="*/ 191 h 256"/>
                <a:gd name="T12" fmla="*/ 306 w 682"/>
                <a:gd name="T13" fmla="*/ 195 h 256"/>
                <a:gd name="T14" fmla="*/ 298 w 682"/>
                <a:gd name="T15" fmla="*/ 197 h 256"/>
                <a:gd name="T16" fmla="*/ 295 w 682"/>
                <a:gd name="T17" fmla="*/ 198 h 256"/>
                <a:gd name="T18" fmla="*/ 269 w 682"/>
                <a:gd name="T19" fmla="*/ 199 h 256"/>
                <a:gd name="T20" fmla="*/ 227 w 682"/>
                <a:gd name="T21" fmla="*/ 186 h 256"/>
                <a:gd name="T22" fmla="*/ 181 w 682"/>
                <a:gd name="T23" fmla="*/ 174 h 256"/>
                <a:gd name="T24" fmla="*/ 142 w 682"/>
                <a:gd name="T25" fmla="*/ 168 h 256"/>
                <a:gd name="T26" fmla="*/ 98 w 682"/>
                <a:gd name="T27" fmla="*/ 159 h 256"/>
                <a:gd name="T28" fmla="*/ 90 w 682"/>
                <a:gd name="T29" fmla="*/ 153 h 256"/>
                <a:gd name="T30" fmla="*/ 90 w 682"/>
                <a:gd name="T31" fmla="*/ 132 h 256"/>
                <a:gd name="T32" fmla="*/ 91 w 682"/>
                <a:gd name="T33" fmla="*/ 105 h 256"/>
                <a:gd name="T34" fmla="*/ 87 w 682"/>
                <a:gd name="T35" fmla="*/ 81 h 256"/>
                <a:gd name="T36" fmla="*/ 78 w 682"/>
                <a:gd name="T37" fmla="*/ 65 h 256"/>
                <a:gd name="T38" fmla="*/ 65 w 682"/>
                <a:gd name="T39" fmla="*/ 56 h 256"/>
                <a:gd name="T40" fmla="*/ 50 w 682"/>
                <a:gd name="T41" fmla="*/ 53 h 256"/>
                <a:gd name="T42" fmla="*/ 38 w 682"/>
                <a:gd name="T43" fmla="*/ 60 h 256"/>
                <a:gd name="T44" fmla="*/ 33 w 682"/>
                <a:gd name="T45" fmla="*/ 70 h 256"/>
                <a:gd name="T46" fmla="*/ 37 w 682"/>
                <a:gd name="T47" fmla="*/ 160 h 256"/>
                <a:gd name="T48" fmla="*/ 4 w 682"/>
                <a:gd name="T49" fmla="*/ 203 h 256"/>
                <a:gd name="T50" fmla="*/ 1 w 682"/>
                <a:gd name="T51" fmla="*/ 215 h 256"/>
                <a:gd name="T52" fmla="*/ 10 w 682"/>
                <a:gd name="T53" fmla="*/ 226 h 256"/>
                <a:gd name="T54" fmla="*/ 87 w 682"/>
                <a:gd name="T55" fmla="*/ 204 h 256"/>
                <a:gd name="T56" fmla="*/ 135 w 682"/>
                <a:gd name="T57" fmla="*/ 213 h 256"/>
                <a:gd name="T58" fmla="*/ 207 w 682"/>
                <a:gd name="T59" fmla="*/ 237 h 256"/>
                <a:gd name="T60" fmla="*/ 284 w 682"/>
                <a:gd name="T61" fmla="*/ 256 h 256"/>
                <a:gd name="T62" fmla="*/ 305 w 682"/>
                <a:gd name="T63" fmla="*/ 255 h 256"/>
                <a:gd name="T64" fmla="*/ 326 w 682"/>
                <a:gd name="T65" fmla="*/ 248 h 256"/>
                <a:gd name="T66" fmla="*/ 345 w 682"/>
                <a:gd name="T67" fmla="*/ 238 h 256"/>
                <a:gd name="T68" fmla="*/ 399 w 682"/>
                <a:gd name="T69" fmla="*/ 203 h 256"/>
                <a:gd name="T70" fmla="*/ 469 w 682"/>
                <a:gd name="T71" fmla="*/ 172 h 256"/>
                <a:gd name="T72" fmla="*/ 571 w 682"/>
                <a:gd name="T73" fmla="*/ 133 h 256"/>
                <a:gd name="T74" fmla="*/ 595 w 682"/>
                <a:gd name="T75" fmla="*/ 123 h 256"/>
                <a:gd name="T76" fmla="*/ 620 w 682"/>
                <a:gd name="T77" fmla="*/ 107 h 256"/>
                <a:gd name="T78" fmla="*/ 638 w 682"/>
                <a:gd name="T79" fmla="*/ 94 h 256"/>
                <a:gd name="T80" fmla="*/ 656 w 682"/>
                <a:gd name="T81" fmla="*/ 76 h 256"/>
                <a:gd name="T82" fmla="*/ 675 w 682"/>
                <a:gd name="T83" fmla="*/ 57 h 256"/>
                <a:gd name="T84" fmla="*/ 681 w 682"/>
                <a:gd name="T85" fmla="*/ 45 h 256"/>
                <a:gd name="T86" fmla="*/ 682 w 682"/>
                <a:gd name="T87" fmla="*/ 39 h 256"/>
                <a:gd name="T88" fmla="*/ 682 w 682"/>
                <a:gd name="T89" fmla="*/ 31 h 256"/>
                <a:gd name="T90" fmla="*/ 681 w 682"/>
                <a:gd name="T91" fmla="*/ 24 h 256"/>
                <a:gd name="T92" fmla="*/ 675 w 682"/>
                <a:gd name="T93" fmla="*/ 14 h 256"/>
                <a:gd name="T94" fmla="*/ 666 w 682"/>
                <a:gd name="T95" fmla="*/ 7 h 256"/>
                <a:gd name="T96" fmla="*/ 647 w 682"/>
                <a:gd name="T97" fmla="*/ 4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82"/>
                <a:gd name="T148" fmla="*/ 0 h 256"/>
                <a:gd name="T149" fmla="*/ 682 w 682"/>
                <a:gd name="T150" fmla="*/ 256 h 2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82" h="256">
                  <a:moveTo>
                    <a:pt x="647" y="4"/>
                  </a:moveTo>
                  <a:lnTo>
                    <a:pt x="641" y="1"/>
                  </a:lnTo>
                  <a:lnTo>
                    <a:pt x="635" y="0"/>
                  </a:lnTo>
                  <a:lnTo>
                    <a:pt x="623" y="0"/>
                  </a:lnTo>
                  <a:lnTo>
                    <a:pt x="611" y="2"/>
                  </a:lnTo>
                  <a:lnTo>
                    <a:pt x="605" y="4"/>
                  </a:lnTo>
                  <a:lnTo>
                    <a:pt x="599" y="6"/>
                  </a:lnTo>
                  <a:lnTo>
                    <a:pt x="575" y="18"/>
                  </a:lnTo>
                  <a:lnTo>
                    <a:pt x="552" y="31"/>
                  </a:lnTo>
                  <a:lnTo>
                    <a:pt x="528" y="44"/>
                  </a:lnTo>
                  <a:lnTo>
                    <a:pt x="506" y="59"/>
                  </a:lnTo>
                  <a:lnTo>
                    <a:pt x="472" y="81"/>
                  </a:lnTo>
                  <a:lnTo>
                    <a:pt x="440" y="103"/>
                  </a:lnTo>
                  <a:lnTo>
                    <a:pt x="352" y="165"/>
                  </a:lnTo>
                  <a:lnTo>
                    <a:pt x="343" y="172"/>
                  </a:lnTo>
                  <a:lnTo>
                    <a:pt x="337" y="174"/>
                  </a:lnTo>
                  <a:lnTo>
                    <a:pt x="333" y="178"/>
                  </a:lnTo>
                  <a:lnTo>
                    <a:pt x="314" y="191"/>
                  </a:lnTo>
                  <a:lnTo>
                    <a:pt x="308" y="194"/>
                  </a:lnTo>
                  <a:lnTo>
                    <a:pt x="307" y="194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302" y="196"/>
                  </a:lnTo>
                  <a:lnTo>
                    <a:pt x="298" y="197"/>
                  </a:lnTo>
                  <a:lnTo>
                    <a:pt x="297" y="197"/>
                  </a:lnTo>
                  <a:lnTo>
                    <a:pt x="296" y="197"/>
                  </a:lnTo>
                  <a:lnTo>
                    <a:pt x="295" y="198"/>
                  </a:lnTo>
                  <a:lnTo>
                    <a:pt x="288" y="200"/>
                  </a:lnTo>
                  <a:lnTo>
                    <a:pt x="279" y="200"/>
                  </a:lnTo>
                  <a:lnTo>
                    <a:pt x="269" y="199"/>
                  </a:lnTo>
                  <a:lnTo>
                    <a:pt x="260" y="197"/>
                  </a:lnTo>
                  <a:lnTo>
                    <a:pt x="251" y="195"/>
                  </a:lnTo>
                  <a:lnTo>
                    <a:pt x="227" y="186"/>
                  </a:lnTo>
                  <a:lnTo>
                    <a:pt x="204" y="180"/>
                  </a:lnTo>
                  <a:lnTo>
                    <a:pt x="192" y="177"/>
                  </a:lnTo>
                  <a:lnTo>
                    <a:pt x="181" y="174"/>
                  </a:lnTo>
                  <a:lnTo>
                    <a:pt x="169" y="173"/>
                  </a:lnTo>
                  <a:lnTo>
                    <a:pt x="158" y="171"/>
                  </a:lnTo>
                  <a:lnTo>
                    <a:pt x="142" y="168"/>
                  </a:lnTo>
                  <a:lnTo>
                    <a:pt x="127" y="166"/>
                  </a:lnTo>
                  <a:lnTo>
                    <a:pt x="112" y="162"/>
                  </a:lnTo>
                  <a:lnTo>
                    <a:pt x="98" y="159"/>
                  </a:lnTo>
                  <a:lnTo>
                    <a:pt x="93" y="157"/>
                  </a:lnTo>
                  <a:lnTo>
                    <a:pt x="91" y="155"/>
                  </a:lnTo>
                  <a:lnTo>
                    <a:pt x="90" y="153"/>
                  </a:lnTo>
                  <a:lnTo>
                    <a:pt x="86" y="149"/>
                  </a:lnTo>
                  <a:lnTo>
                    <a:pt x="88" y="139"/>
                  </a:lnTo>
                  <a:lnTo>
                    <a:pt x="90" y="132"/>
                  </a:lnTo>
                  <a:lnTo>
                    <a:pt x="91" y="123"/>
                  </a:lnTo>
                  <a:lnTo>
                    <a:pt x="91" y="114"/>
                  </a:lnTo>
                  <a:lnTo>
                    <a:pt x="91" y="105"/>
                  </a:lnTo>
                  <a:lnTo>
                    <a:pt x="90" y="97"/>
                  </a:lnTo>
                  <a:lnTo>
                    <a:pt x="89" y="89"/>
                  </a:lnTo>
                  <a:lnTo>
                    <a:pt x="87" y="81"/>
                  </a:lnTo>
                  <a:lnTo>
                    <a:pt x="84" y="74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6" y="62"/>
                  </a:lnTo>
                  <a:lnTo>
                    <a:pt x="71" y="59"/>
                  </a:lnTo>
                  <a:lnTo>
                    <a:pt x="65" y="56"/>
                  </a:lnTo>
                  <a:lnTo>
                    <a:pt x="60" y="54"/>
                  </a:lnTo>
                  <a:lnTo>
                    <a:pt x="55" y="53"/>
                  </a:lnTo>
                  <a:lnTo>
                    <a:pt x="50" y="53"/>
                  </a:lnTo>
                  <a:lnTo>
                    <a:pt x="45" y="55"/>
                  </a:lnTo>
                  <a:lnTo>
                    <a:pt x="42" y="58"/>
                  </a:lnTo>
                  <a:lnTo>
                    <a:pt x="38" y="60"/>
                  </a:lnTo>
                  <a:lnTo>
                    <a:pt x="35" y="63"/>
                  </a:lnTo>
                  <a:lnTo>
                    <a:pt x="34" y="66"/>
                  </a:lnTo>
                  <a:lnTo>
                    <a:pt x="33" y="70"/>
                  </a:lnTo>
                  <a:lnTo>
                    <a:pt x="56" y="132"/>
                  </a:lnTo>
                  <a:lnTo>
                    <a:pt x="50" y="147"/>
                  </a:lnTo>
                  <a:lnTo>
                    <a:pt x="37" y="160"/>
                  </a:lnTo>
                  <a:lnTo>
                    <a:pt x="26" y="174"/>
                  </a:lnTo>
                  <a:lnTo>
                    <a:pt x="14" y="188"/>
                  </a:lnTo>
                  <a:lnTo>
                    <a:pt x="4" y="203"/>
                  </a:lnTo>
                  <a:lnTo>
                    <a:pt x="1" y="206"/>
                  </a:lnTo>
                  <a:lnTo>
                    <a:pt x="0" y="210"/>
                  </a:lnTo>
                  <a:lnTo>
                    <a:pt x="1" y="215"/>
                  </a:lnTo>
                  <a:lnTo>
                    <a:pt x="3" y="218"/>
                  </a:lnTo>
                  <a:lnTo>
                    <a:pt x="7" y="222"/>
                  </a:lnTo>
                  <a:lnTo>
                    <a:pt x="10" y="226"/>
                  </a:lnTo>
                  <a:lnTo>
                    <a:pt x="55" y="202"/>
                  </a:lnTo>
                  <a:lnTo>
                    <a:pt x="70" y="203"/>
                  </a:lnTo>
                  <a:lnTo>
                    <a:pt x="87" y="204"/>
                  </a:lnTo>
                  <a:lnTo>
                    <a:pt x="103" y="207"/>
                  </a:lnTo>
                  <a:lnTo>
                    <a:pt x="120" y="210"/>
                  </a:lnTo>
                  <a:lnTo>
                    <a:pt x="135" y="213"/>
                  </a:lnTo>
                  <a:lnTo>
                    <a:pt x="151" y="217"/>
                  </a:lnTo>
                  <a:lnTo>
                    <a:pt x="183" y="228"/>
                  </a:lnTo>
                  <a:lnTo>
                    <a:pt x="207" y="237"/>
                  </a:lnTo>
                  <a:lnTo>
                    <a:pt x="232" y="245"/>
                  </a:lnTo>
                  <a:lnTo>
                    <a:pt x="258" y="251"/>
                  </a:lnTo>
                  <a:lnTo>
                    <a:pt x="284" y="256"/>
                  </a:lnTo>
                  <a:lnTo>
                    <a:pt x="295" y="256"/>
                  </a:lnTo>
                  <a:lnTo>
                    <a:pt x="300" y="256"/>
                  </a:lnTo>
                  <a:lnTo>
                    <a:pt x="305" y="255"/>
                  </a:lnTo>
                  <a:lnTo>
                    <a:pt x="312" y="253"/>
                  </a:lnTo>
                  <a:lnTo>
                    <a:pt x="320" y="252"/>
                  </a:lnTo>
                  <a:lnTo>
                    <a:pt x="326" y="248"/>
                  </a:lnTo>
                  <a:lnTo>
                    <a:pt x="333" y="245"/>
                  </a:lnTo>
                  <a:lnTo>
                    <a:pt x="338" y="241"/>
                  </a:lnTo>
                  <a:lnTo>
                    <a:pt x="345" y="238"/>
                  </a:lnTo>
                  <a:lnTo>
                    <a:pt x="362" y="225"/>
                  </a:lnTo>
                  <a:lnTo>
                    <a:pt x="380" y="214"/>
                  </a:lnTo>
                  <a:lnTo>
                    <a:pt x="399" y="203"/>
                  </a:lnTo>
                  <a:lnTo>
                    <a:pt x="418" y="193"/>
                  </a:lnTo>
                  <a:lnTo>
                    <a:pt x="443" y="181"/>
                  </a:lnTo>
                  <a:lnTo>
                    <a:pt x="469" y="172"/>
                  </a:lnTo>
                  <a:lnTo>
                    <a:pt x="516" y="154"/>
                  </a:lnTo>
                  <a:lnTo>
                    <a:pt x="563" y="137"/>
                  </a:lnTo>
                  <a:lnTo>
                    <a:pt x="571" y="133"/>
                  </a:lnTo>
                  <a:lnTo>
                    <a:pt x="579" y="130"/>
                  </a:lnTo>
                  <a:lnTo>
                    <a:pt x="587" y="126"/>
                  </a:lnTo>
                  <a:lnTo>
                    <a:pt x="595" y="123"/>
                  </a:lnTo>
                  <a:lnTo>
                    <a:pt x="610" y="114"/>
                  </a:lnTo>
                  <a:lnTo>
                    <a:pt x="617" y="109"/>
                  </a:lnTo>
                  <a:lnTo>
                    <a:pt x="620" y="107"/>
                  </a:lnTo>
                  <a:lnTo>
                    <a:pt x="624" y="104"/>
                  </a:lnTo>
                  <a:lnTo>
                    <a:pt x="631" y="99"/>
                  </a:lnTo>
                  <a:lnTo>
                    <a:pt x="638" y="94"/>
                  </a:lnTo>
                  <a:lnTo>
                    <a:pt x="644" y="88"/>
                  </a:lnTo>
                  <a:lnTo>
                    <a:pt x="651" y="82"/>
                  </a:lnTo>
                  <a:lnTo>
                    <a:pt x="656" y="76"/>
                  </a:lnTo>
                  <a:lnTo>
                    <a:pt x="663" y="70"/>
                  </a:lnTo>
                  <a:lnTo>
                    <a:pt x="668" y="63"/>
                  </a:lnTo>
                  <a:lnTo>
                    <a:pt x="675" y="57"/>
                  </a:lnTo>
                  <a:lnTo>
                    <a:pt x="677" y="53"/>
                  </a:lnTo>
                  <a:lnTo>
                    <a:pt x="679" y="49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2" y="41"/>
                  </a:lnTo>
                  <a:lnTo>
                    <a:pt x="682" y="39"/>
                  </a:lnTo>
                  <a:lnTo>
                    <a:pt x="682" y="36"/>
                  </a:lnTo>
                  <a:lnTo>
                    <a:pt x="682" y="32"/>
                  </a:lnTo>
                  <a:lnTo>
                    <a:pt x="682" y="31"/>
                  </a:lnTo>
                  <a:lnTo>
                    <a:pt x="682" y="30"/>
                  </a:lnTo>
                  <a:lnTo>
                    <a:pt x="682" y="27"/>
                  </a:lnTo>
                  <a:lnTo>
                    <a:pt x="681" y="24"/>
                  </a:lnTo>
                  <a:lnTo>
                    <a:pt x="679" y="20"/>
                  </a:lnTo>
                  <a:lnTo>
                    <a:pt x="678" y="18"/>
                  </a:lnTo>
                  <a:lnTo>
                    <a:pt x="675" y="14"/>
                  </a:lnTo>
                  <a:lnTo>
                    <a:pt x="674" y="12"/>
                  </a:lnTo>
                  <a:lnTo>
                    <a:pt x="669" y="9"/>
                  </a:lnTo>
                  <a:lnTo>
                    <a:pt x="666" y="7"/>
                  </a:lnTo>
                  <a:lnTo>
                    <a:pt x="663" y="6"/>
                  </a:lnTo>
                  <a:lnTo>
                    <a:pt x="655" y="4"/>
                  </a:lnTo>
                  <a:lnTo>
                    <a:pt x="647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7" name="Freeform 13"/>
            <p:cNvSpPr>
              <a:spLocks noChangeAspect="1"/>
            </p:cNvSpPr>
            <p:nvPr/>
          </p:nvSpPr>
          <p:spPr bwMode="auto">
            <a:xfrm>
              <a:off x="3580" y="3105"/>
              <a:ext cx="345" cy="686"/>
            </a:xfrm>
            <a:custGeom>
              <a:avLst/>
              <a:gdLst>
                <a:gd name="T0" fmla="*/ 57 w 345"/>
                <a:gd name="T1" fmla="*/ 2 h 686"/>
                <a:gd name="T2" fmla="*/ 89 w 345"/>
                <a:gd name="T3" fmla="*/ 0 h 686"/>
                <a:gd name="T4" fmla="*/ 113 w 345"/>
                <a:gd name="T5" fmla="*/ 15 h 686"/>
                <a:gd name="T6" fmla="*/ 169 w 345"/>
                <a:gd name="T7" fmla="*/ 64 h 686"/>
                <a:gd name="T8" fmla="*/ 227 w 345"/>
                <a:gd name="T9" fmla="*/ 121 h 686"/>
                <a:gd name="T10" fmla="*/ 278 w 345"/>
                <a:gd name="T11" fmla="*/ 176 h 686"/>
                <a:gd name="T12" fmla="*/ 315 w 345"/>
                <a:gd name="T13" fmla="*/ 225 h 686"/>
                <a:gd name="T14" fmla="*/ 337 w 345"/>
                <a:gd name="T15" fmla="*/ 263 h 686"/>
                <a:gd name="T16" fmla="*/ 345 w 345"/>
                <a:gd name="T17" fmla="*/ 293 h 686"/>
                <a:gd name="T18" fmla="*/ 341 w 345"/>
                <a:gd name="T19" fmla="*/ 321 h 686"/>
                <a:gd name="T20" fmla="*/ 329 w 345"/>
                <a:gd name="T21" fmla="*/ 349 h 686"/>
                <a:gd name="T22" fmla="*/ 302 w 345"/>
                <a:gd name="T23" fmla="*/ 382 h 686"/>
                <a:gd name="T24" fmla="*/ 262 w 345"/>
                <a:gd name="T25" fmla="*/ 416 h 686"/>
                <a:gd name="T26" fmla="*/ 201 w 345"/>
                <a:gd name="T27" fmla="*/ 467 h 686"/>
                <a:gd name="T28" fmla="*/ 154 w 345"/>
                <a:gd name="T29" fmla="*/ 496 h 686"/>
                <a:gd name="T30" fmla="*/ 127 w 345"/>
                <a:gd name="T31" fmla="*/ 521 h 686"/>
                <a:gd name="T32" fmla="*/ 115 w 345"/>
                <a:gd name="T33" fmla="*/ 544 h 686"/>
                <a:gd name="T34" fmla="*/ 117 w 345"/>
                <a:gd name="T35" fmla="*/ 559 h 686"/>
                <a:gd name="T36" fmla="*/ 133 w 345"/>
                <a:gd name="T37" fmla="*/ 575 h 686"/>
                <a:gd name="T38" fmla="*/ 171 w 345"/>
                <a:gd name="T39" fmla="*/ 600 h 686"/>
                <a:gd name="T40" fmla="*/ 203 w 345"/>
                <a:gd name="T41" fmla="*/ 619 h 686"/>
                <a:gd name="T42" fmla="*/ 241 w 345"/>
                <a:gd name="T43" fmla="*/ 631 h 686"/>
                <a:gd name="T44" fmla="*/ 264 w 345"/>
                <a:gd name="T45" fmla="*/ 638 h 686"/>
                <a:gd name="T46" fmla="*/ 269 w 345"/>
                <a:gd name="T47" fmla="*/ 654 h 686"/>
                <a:gd name="T48" fmla="*/ 262 w 345"/>
                <a:gd name="T49" fmla="*/ 664 h 686"/>
                <a:gd name="T50" fmla="*/ 229 w 345"/>
                <a:gd name="T51" fmla="*/ 678 h 686"/>
                <a:gd name="T52" fmla="*/ 224 w 345"/>
                <a:gd name="T53" fmla="*/ 680 h 686"/>
                <a:gd name="T54" fmla="*/ 180 w 345"/>
                <a:gd name="T55" fmla="*/ 686 h 686"/>
                <a:gd name="T56" fmla="*/ 157 w 345"/>
                <a:gd name="T57" fmla="*/ 686 h 686"/>
                <a:gd name="T58" fmla="*/ 134 w 345"/>
                <a:gd name="T59" fmla="*/ 668 h 686"/>
                <a:gd name="T60" fmla="*/ 112 w 345"/>
                <a:gd name="T61" fmla="*/ 635 h 686"/>
                <a:gd name="T62" fmla="*/ 89 w 345"/>
                <a:gd name="T63" fmla="*/ 614 h 686"/>
                <a:gd name="T64" fmla="*/ 56 w 345"/>
                <a:gd name="T65" fmla="*/ 596 h 686"/>
                <a:gd name="T66" fmla="*/ 33 w 345"/>
                <a:gd name="T67" fmla="*/ 575 h 686"/>
                <a:gd name="T68" fmla="*/ 31 w 345"/>
                <a:gd name="T69" fmla="*/ 547 h 686"/>
                <a:gd name="T70" fmla="*/ 36 w 345"/>
                <a:gd name="T71" fmla="*/ 526 h 686"/>
                <a:gd name="T72" fmla="*/ 57 w 345"/>
                <a:gd name="T73" fmla="*/ 505 h 686"/>
                <a:gd name="T74" fmla="*/ 91 w 345"/>
                <a:gd name="T75" fmla="*/ 486 h 686"/>
                <a:gd name="T76" fmla="*/ 119 w 345"/>
                <a:gd name="T77" fmla="*/ 463 h 686"/>
                <a:gd name="T78" fmla="*/ 145 w 345"/>
                <a:gd name="T79" fmla="*/ 424 h 686"/>
                <a:gd name="T80" fmla="*/ 169 w 345"/>
                <a:gd name="T81" fmla="*/ 381 h 686"/>
                <a:gd name="T82" fmla="*/ 201 w 345"/>
                <a:gd name="T83" fmla="*/ 339 h 686"/>
                <a:gd name="T84" fmla="*/ 234 w 345"/>
                <a:gd name="T85" fmla="*/ 314 h 686"/>
                <a:gd name="T86" fmla="*/ 252 w 345"/>
                <a:gd name="T87" fmla="*/ 302 h 686"/>
                <a:gd name="T88" fmla="*/ 255 w 345"/>
                <a:gd name="T89" fmla="*/ 291 h 686"/>
                <a:gd name="T90" fmla="*/ 238 w 345"/>
                <a:gd name="T91" fmla="*/ 279 h 686"/>
                <a:gd name="T92" fmla="*/ 185 w 345"/>
                <a:gd name="T93" fmla="*/ 237 h 686"/>
                <a:gd name="T94" fmla="*/ 115 w 345"/>
                <a:gd name="T95" fmla="*/ 193 h 686"/>
                <a:gd name="T96" fmla="*/ 63 w 345"/>
                <a:gd name="T97" fmla="*/ 153 h 686"/>
                <a:gd name="T98" fmla="*/ 19 w 345"/>
                <a:gd name="T99" fmla="*/ 102 h 686"/>
                <a:gd name="T100" fmla="*/ 0 w 345"/>
                <a:gd name="T101" fmla="*/ 53 h 686"/>
                <a:gd name="T102" fmla="*/ 7 w 345"/>
                <a:gd name="T103" fmla="*/ 27 h 686"/>
                <a:gd name="T104" fmla="*/ 33 w 345"/>
                <a:gd name="T105" fmla="*/ 9 h 686"/>
                <a:gd name="T106" fmla="*/ 57 w 345"/>
                <a:gd name="T107" fmla="*/ 2 h 68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5"/>
                <a:gd name="T163" fmla="*/ 0 h 686"/>
                <a:gd name="T164" fmla="*/ 345 w 345"/>
                <a:gd name="T165" fmla="*/ 686 h 68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5" h="686">
                  <a:moveTo>
                    <a:pt x="57" y="2"/>
                  </a:moveTo>
                  <a:lnTo>
                    <a:pt x="89" y="0"/>
                  </a:lnTo>
                  <a:lnTo>
                    <a:pt x="113" y="15"/>
                  </a:lnTo>
                  <a:lnTo>
                    <a:pt x="169" y="64"/>
                  </a:lnTo>
                  <a:lnTo>
                    <a:pt x="227" y="121"/>
                  </a:lnTo>
                  <a:lnTo>
                    <a:pt x="278" y="176"/>
                  </a:lnTo>
                  <a:lnTo>
                    <a:pt x="315" y="225"/>
                  </a:lnTo>
                  <a:lnTo>
                    <a:pt x="337" y="263"/>
                  </a:lnTo>
                  <a:lnTo>
                    <a:pt x="345" y="293"/>
                  </a:lnTo>
                  <a:lnTo>
                    <a:pt x="341" y="321"/>
                  </a:lnTo>
                  <a:lnTo>
                    <a:pt x="329" y="349"/>
                  </a:lnTo>
                  <a:lnTo>
                    <a:pt x="302" y="382"/>
                  </a:lnTo>
                  <a:lnTo>
                    <a:pt x="262" y="416"/>
                  </a:lnTo>
                  <a:lnTo>
                    <a:pt x="201" y="467"/>
                  </a:lnTo>
                  <a:lnTo>
                    <a:pt x="154" y="496"/>
                  </a:lnTo>
                  <a:lnTo>
                    <a:pt x="127" y="521"/>
                  </a:lnTo>
                  <a:lnTo>
                    <a:pt x="115" y="544"/>
                  </a:lnTo>
                  <a:lnTo>
                    <a:pt x="117" y="559"/>
                  </a:lnTo>
                  <a:lnTo>
                    <a:pt x="133" y="575"/>
                  </a:lnTo>
                  <a:lnTo>
                    <a:pt x="171" y="600"/>
                  </a:lnTo>
                  <a:lnTo>
                    <a:pt x="203" y="619"/>
                  </a:lnTo>
                  <a:lnTo>
                    <a:pt x="241" y="631"/>
                  </a:lnTo>
                  <a:lnTo>
                    <a:pt x="264" y="638"/>
                  </a:lnTo>
                  <a:lnTo>
                    <a:pt x="269" y="654"/>
                  </a:lnTo>
                  <a:lnTo>
                    <a:pt x="262" y="664"/>
                  </a:lnTo>
                  <a:lnTo>
                    <a:pt x="229" y="678"/>
                  </a:lnTo>
                  <a:lnTo>
                    <a:pt x="224" y="680"/>
                  </a:lnTo>
                  <a:lnTo>
                    <a:pt x="180" y="686"/>
                  </a:lnTo>
                  <a:lnTo>
                    <a:pt x="157" y="686"/>
                  </a:lnTo>
                  <a:lnTo>
                    <a:pt x="134" y="668"/>
                  </a:lnTo>
                  <a:lnTo>
                    <a:pt x="112" y="635"/>
                  </a:lnTo>
                  <a:lnTo>
                    <a:pt x="89" y="614"/>
                  </a:lnTo>
                  <a:lnTo>
                    <a:pt x="56" y="596"/>
                  </a:lnTo>
                  <a:lnTo>
                    <a:pt x="33" y="575"/>
                  </a:lnTo>
                  <a:lnTo>
                    <a:pt x="31" y="547"/>
                  </a:lnTo>
                  <a:lnTo>
                    <a:pt x="36" y="526"/>
                  </a:lnTo>
                  <a:lnTo>
                    <a:pt x="57" y="505"/>
                  </a:lnTo>
                  <a:lnTo>
                    <a:pt x="91" y="486"/>
                  </a:lnTo>
                  <a:lnTo>
                    <a:pt x="119" y="463"/>
                  </a:lnTo>
                  <a:lnTo>
                    <a:pt x="145" y="424"/>
                  </a:lnTo>
                  <a:lnTo>
                    <a:pt x="169" y="381"/>
                  </a:lnTo>
                  <a:lnTo>
                    <a:pt x="201" y="339"/>
                  </a:lnTo>
                  <a:lnTo>
                    <a:pt x="234" y="314"/>
                  </a:lnTo>
                  <a:lnTo>
                    <a:pt x="252" y="302"/>
                  </a:lnTo>
                  <a:lnTo>
                    <a:pt x="255" y="291"/>
                  </a:lnTo>
                  <a:lnTo>
                    <a:pt x="238" y="279"/>
                  </a:lnTo>
                  <a:lnTo>
                    <a:pt x="185" y="237"/>
                  </a:lnTo>
                  <a:lnTo>
                    <a:pt x="115" y="193"/>
                  </a:lnTo>
                  <a:lnTo>
                    <a:pt x="63" y="153"/>
                  </a:lnTo>
                  <a:lnTo>
                    <a:pt x="19" y="102"/>
                  </a:lnTo>
                  <a:lnTo>
                    <a:pt x="0" y="53"/>
                  </a:lnTo>
                  <a:lnTo>
                    <a:pt x="7" y="27"/>
                  </a:lnTo>
                  <a:lnTo>
                    <a:pt x="33" y="9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49" name="Group 14"/>
          <p:cNvGrpSpPr>
            <a:grpSpLocks noChangeAspect="1"/>
          </p:cNvGrpSpPr>
          <p:nvPr/>
        </p:nvGrpSpPr>
        <p:grpSpPr bwMode="auto">
          <a:xfrm>
            <a:off x="2151063" y="3259138"/>
            <a:ext cx="228600" cy="295275"/>
            <a:chOff x="2895" y="2582"/>
            <a:chExt cx="322" cy="418"/>
          </a:xfrm>
        </p:grpSpPr>
        <p:sp>
          <p:nvSpPr>
            <p:cNvPr id="159810" name="Freeform 15"/>
            <p:cNvSpPr>
              <a:spLocks noChangeAspect="1"/>
            </p:cNvSpPr>
            <p:nvPr/>
          </p:nvSpPr>
          <p:spPr bwMode="auto">
            <a:xfrm>
              <a:off x="2895" y="2582"/>
              <a:ext cx="322" cy="418"/>
            </a:xfrm>
            <a:custGeom>
              <a:avLst/>
              <a:gdLst>
                <a:gd name="T0" fmla="*/ 20 w 322"/>
                <a:gd name="T1" fmla="*/ 319 h 418"/>
                <a:gd name="T2" fmla="*/ 5 w 322"/>
                <a:gd name="T3" fmla="*/ 347 h 418"/>
                <a:gd name="T4" fmla="*/ 1 w 322"/>
                <a:gd name="T5" fmla="*/ 386 h 418"/>
                <a:gd name="T6" fmla="*/ 8 w 322"/>
                <a:gd name="T7" fmla="*/ 398 h 418"/>
                <a:gd name="T8" fmla="*/ 23 w 322"/>
                <a:gd name="T9" fmla="*/ 410 h 418"/>
                <a:gd name="T10" fmla="*/ 54 w 322"/>
                <a:gd name="T11" fmla="*/ 417 h 418"/>
                <a:gd name="T12" fmla="*/ 83 w 322"/>
                <a:gd name="T13" fmla="*/ 413 h 418"/>
                <a:gd name="T14" fmla="*/ 107 w 322"/>
                <a:gd name="T15" fmla="*/ 399 h 418"/>
                <a:gd name="T16" fmla="*/ 120 w 322"/>
                <a:gd name="T17" fmla="*/ 384 h 418"/>
                <a:gd name="T18" fmla="*/ 121 w 322"/>
                <a:gd name="T19" fmla="*/ 378 h 418"/>
                <a:gd name="T20" fmla="*/ 133 w 322"/>
                <a:gd name="T21" fmla="*/ 362 h 418"/>
                <a:gd name="T22" fmla="*/ 150 w 322"/>
                <a:gd name="T23" fmla="*/ 333 h 418"/>
                <a:gd name="T24" fmla="*/ 171 w 322"/>
                <a:gd name="T25" fmla="*/ 288 h 418"/>
                <a:gd name="T26" fmla="*/ 237 w 322"/>
                <a:gd name="T27" fmla="*/ 196 h 418"/>
                <a:gd name="T28" fmla="*/ 315 w 322"/>
                <a:gd name="T29" fmla="*/ 90 h 418"/>
                <a:gd name="T30" fmla="*/ 321 w 322"/>
                <a:gd name="T31" fmla="*/ 76 h 418"/>
                <a:gd name="T32" fmla="*/ 322 w 322"/>
                <a:gd name="T33" fmla="*/ 72 h 418"/>
                <a:gd name="T34" fmla="*/ 319 w 322"/>
                <a:gd name="T35" fmla="*/ 42 h 418"/>
                <a:gd name="T36" fmla="*/ 306 w 322"/>
                <a:gd name="T37" fmla="*/ 20 h 418"/>
                <a:gd name="T38" fmla="*/ 277 w 322"/>
                <a:gd name="T39" fmla="*/ 1 h 418"/>
                <a:gd name="T40" fmla="*/ 211 w 322"/>
                <a:gd name="T41" fmla="*/ 6 h 418"/>
                <a:gd name="T42" fmla="*/ 207 w 322"/>
                <a:gd name="T43" fmla="*/ 24 h 418"/>
                <a:gd name="T44" fmla="*/ 185 w 322"/>
                <a:gd name="T45" fmla="*/ 66 h 418"/>
                <a:gd name="T46" fmla="*/ 163 w 322"/>
                <a:gd name="T47" fmla="*/ 105 h 418"/>
                <a:gd name="T48" fmla="*/ 144 w 322"/>
                <a:gd name="T49" fmla="*/ 140 h 418"/>
                <a:gd name="T50" fmla="*/ 52 w 322"/>
                <a:gd name="T51" fmla="*/ 280 h 418"/>
                <a:gd name="T52" fmla="*/ 37 w 322"/>
                <a:gd name="T53" fmla="*/ 298 h 418"/>
                <a:gd name="T54" fmla="*/ 48 w 322"/>
                <a:gd name="T55" fmla="*/ 318 h 418"/>
                <a:gd name="T56" fmla="*/ 106 w 322"/>
                <a:gd name="T57" fmla="*/ 238 h 418"/>
                <a:gd name="T58" fmla="*/ 170 w 322"/>
                <a:gd name="T59" fmla="*/ 138 h 418"/>
                <a:gd name="T60" fmla="*/ 181 w 322"/>
                <a:gd name="T61" fmla="*/ 117 h 418"/>
                <a:gd name="T62" fmla="*/ 188 w 322"/>
                <a:gd name="T63" fmla="*/ 104 h 418"/>
                <a:gd name="T64" fmla="*/ 226 w 322"/>
                <a:gd name="T65" fmla="*/ 38 h 418"/>
                <a:gd name="T66" fmla="*/ 269 w 322"/>
                <a:gd name="T67" fmla="*/ 21 h 418"/>
                <a:gd name="T68" fmla="*/ 297 w 322"/>
                <a:gd name="T69" fmla="*/ 47 h 418"/>
                <a:gd name="T70" fmla="*/ 291 w 322"/>
                <a:gd name="T71" fmla="*/ 83 h 418"/>
                <a:gd name="T72" fmla="*/ 220 w 322"/>
                <a:gd name="T73" fmla="*/ 181 h 418"/>
                <a:gd name="T74" fmla="*/ 203 w 322"/>
                <a:gd name="T75" fmla="*/ 208 h 418"/>
                <a:gd name="T76" fmla="*/ 165 w 322"/>
                <a:gd name="T77" fmla="*/ 259 h 418"/>
                <a:gd name="T78" fmla="*/ 134 w 322"/>
                <a:gd name="T79" fmla="*/ 316 h 418"/>
                <a:gd name="T80" fmla="*/ 131 w 322"/>
                <a:gd name="T81" fmla="*/ 319 h 418"/>
                <a:gd name="T82" fmla="*/ 120 w 322"/>
                <a:gd name="T83" fmla="*/ 345 h 418"/>
                <a:gd name="T84" fmla="*/ 107 w 322"/>
                <a:gd name="T85" fmla="*/ 364 h 418"/>
                <a:gd name="T86" fmla="*/ 83 w 322"/>
                <a:gd name="T87" fmla="*/ 389 h 418"/>
                <a:gd name="T88" fmla="*/ 55 w 322"/>
                <a:gd name="T89" fmla="*/ 399 h 418"/>
                <a:gd name="T90" fmla="*/ 27 w 322"/>
                <a:gd name="T91" fmla="*/ 387 h 418"/>
                <a:gd name="T92" fmla="*/ 21 w 322"/>
                <a:gd name="T93" fmla="*/ 369 h 418"/>
                <a:gd name="T94" fmla="*/ 37 w 322"/>
                <a:gd name="T95" fmla="*/ 350 h 418"/>
                <a:gd name="T96" fmla="*/ 62 w 322"/>
                <a:gd name="T97" fmla="*/ 350 h 418"/>
                <a:gd name="T98" fmla="*/ 89 w 322"/>
                <a:gd name="T99" fmla="*/ 365 h 418"/>
                <a:gd name="T100" fmla="*/ 90 w 322"/>
                <a:gd name="T101" fmla="*/ 350 h 418"/>
                <a:gd name="T102" fmla="*/ 75 w 322"/>
                <a:gd name="T103" fmla="*/ 330 h 4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22"/>
                <a:gd name="T157" fmla="*/ 0 h 418"/>
                <a:gd name="T158" fmla="*/ 322 w 322"/>
                <a:gd name="T159" fmla="*/ 418 h 4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22" h="418">
                  <a:moveTo>
                    <a:pt x="37" y="298"/>
                  </a:moveTo>
                  <a:lnTo>
                    <a:pt x="35" y="299"/>
                  </a:lnTo>
                  <a:lnTo>
                    <a:pt x="30" y="303"/>
                  </a:lnTo>
                  <a:lnTo>
                    <a:pt x="27" y="308"/>
                  </a:lnTo>
                  <a:lnTo>
                    <a:pt x="20" y="319"/>
                  </a:lnTo>
                  <a:lnTo>
                    <a:pt x="14" y="329"/>
                  </a:lnTo>
                  <a:lnTo>
                    <a:pt x="10" y="341"/>
                  </a:lnTo>
                  <a:lnTo>
                    <a:pt x="7" y="343"/>
                  </a:lnTo>
                  <a:lnTo>
                    <a:pt x="6" y="344"/>
                  </a:lnTo>
                  <a:lnTo>
                    <a:pt x="5" y="347"/>
                  </a:lnTo>
                  <a:lnTo>
                    <a:pt x="2" y="351"/>
                  </a:lnTo>
                  <a:lnTo>
                    <a:pt x="1" y="357"/>
                  </a:lnTo>
                  <a:lnTo>
                    <a:pt x="0" y="363"/>
                  </a:lnTo>
                  <a:lnTo>
                    <a:pt x="1" y="369"/>
                  </a:lnTo>
                  <a:lnTo>
                    <a:pt x="1" y="386"/>
                  </a:lnTo>
                  <a:lnTo>
                    <a:pt x="2" y="387"/>
                  </a:lnTo>
                  <a:lnTo>
                    <a:pt x="3" y="389"/>
                  </a:lnTo>
                  <a:lnTo>
                    <a:pt x="5" y="392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11" y="402"/>
                  </a:lnTo>
                  <a:lnTo>
                    <a:pt x="15" y="406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3" y="410"/>
                  </a:lnTo>
                  <a:lnTo>
                    <a:pt x="27" y="411"/>
                  </a:lnTo>
                  <a:lnTo>
                    <a:pt x="34" y="414"/>
                  </a:lnTo>
                  <a:lnTo>
                    <a:pt x="41" y="415"/>
                  </a:lnTo>
                  <a:lnTo>
                    <a:pt x="48" y="416"/>
                  </a:lnTo>
                  <a:lnTo>
                    <a:pt x="54" y="417"/>
                  </a:lnTo>
                  <a:lnTo>
                    <a:pt x="60" y="418"/>
                  </a:lnTo>
                  <a:lnTo>
                    <a:pt x="66" y="417"/>
                  </a:lnTo>
                  <a:lnTo>
                    <a:pt x="72" y="416"/>
                  </a:lnTo>
                  <a:lnTo>
                    <a:pt x="78" y="415"/>
                  </a:lnTo>
                  <a:lnTo>
                    <a:pt x="83" y="413"/>
                  </a:lnTo>
                  <a:lnTo>
                    <a:pt x="89" y="410"/>
                  </a:lnTo>
                  <a:lnTo>
                    <a:pt x="96" y="407"/>
                  </a:lnTo>
                  <a:lnTo>
                    <a:pt x="101" y="404"/>
                  </a:lnTo>
                  <a:lnTo>
                    <a:pt x="106" y="400"/>
                  </a:lnTo>
                  <a:lnTo>
                    <a:pt x="107" y="399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6" y="391"/>
                  </a:lnTo>
                  <a:lnTo>
                    <a:pt x="119" y="386"/>
                  </a:lnTo>
                  <a:lnTo>
                    <a:pt x="120" y="384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21" y="380"/>
                  </a:lnTo>
                  <a:lnTo>
                    <a:pt x="120" y="379"/>
                  </a:lnTo>
                  <a:lnTo>
                    <a:pt x="121" y="378"/>
                  </a:lnTo>
                  <a:lnTo>
                    <a:pt x="124" y="375"/>
                  </a:lnTo>
                  <a:lnTo>
                    <a:pt x="126" y="373"/>
                  </a:lnTo>
                  <a:lnTo>
                    <a:pt x="127" y="372"/>
                  </a:lnTo>
                  <a:lnTo>
                    <a:pt x="128" y="371"/>
                  </a:lnTo>
                  <a:lnTo>
                    <a:pt x="133" y="362"/>
                  </a:lnTo>
                  <a:lnTo>
                    <a:pt x="136" y="357"/>
                  </a:lnTo>
                  <a:lnTo>
                    <a:pt x="137" y="355"/>
                  </a:lnTo>
                  <a:lnTo>
                    <a:pt x="139" y="352"/>
                  </a:lnTo>
                  <a:lnTo>
                    <a:pt x="144" y="342"/>
                  </a:lnTo>
                  <a:lnTo>
                    <a:pt x="150" y="333"/>
                  </a:lnTo>
                  <a:lnTo>
                    <a:pt x="151" y="331"/>
                  </a:lnTo>
                  <a:lnTo>
                    <a:pt x="151" y="329"/>
                  </a:lnTo>
                  <a:lnTo>
                    <a:pt x="157" y="315"/>
                  </a:lnTo>
                  <a:lnTo>
                    <a:pt x="164" y="301"/>
                  </a:lnTo>
                  <a:lnTo>
                    <a:pt x="171" y="288"/>
                  </a:lnTo>
                  <a:lnTo>
                    <a:pt x="180" y="276"/>
                  </a:lnTo>
                  <a:lnTo>
                    <a:pt x="191" y="262"/>
                  </a:lnTo>
                  <a:lnTo>
                    <a:pt x="203" y="249"/>
                  </a:lnTo>
                  <a:lnTo>
                    <a:pt x="219" y="222"/>
                  </a:lnTo>
                  <a:lnTo>
                    <a:pt x="237" y="196"/>
                  </a:lnTo>
                  <a:lnTo>
                    <a:pt x="295" y="113"/>
                  </a:lnTo>
                  <a:lnTo>
                    <a:pt x="300" y="108"/>
                  </a:lnTo>
                  <a:lnTo>
                    <a:pt x="306" y="102"/>
                  </a:lnTo>
                  <a:lnTo>
                    <a:pt x="310" y="97"/>
                  </a:lnTo>
                  <a:lnTo>
                    <a:pt x="315" y="90"/>
                  </a:lnTo>
                  <a:lnTo>
                    <a:pt x="315" y="89"/>
                  </a:lnTo>
                  <a:lnTo>
                    <a:pt x="316" y="88"/>
                  </a:lnTo>
                  <a:lnTo>
                    <a:pt x="318" y="85"/>
                  </a:lnTo>
                  <a:lnTo>
                    <a:pt x="320" y="81"/>
                  </a:lnTo>
                  <a:lnTo>
                    <a:pt x="321" y="76"/>
                  </a:lnTo>
                  <a:lnTo>
                    <a:pt x="321" y="75"/>
                  </a:lnTo>
                  <a:lnTo>
                    <a:pt x="321" y="74"/>
                  </a:lnTo>
                  <a:lnTo>
                    <a:pt x="322" y="74"/>
                  </a:lnTo>
                  <a:lnTo>
                    <a:pt x="322" y="72"/>
                  </a:lnTo>
                  <a:lnTo>
                    <a:pt x="322" y="65"/>
                  </a:lnTo>
                  <a:lnTo>
                    <a:pt x="322" y="59"/>
                  </a:lnTo>
                  <a:lnTo>
                    <a:pt x="321" y="54"/>
                  </a:lnTo>
                  <a:lnTo>
                    <a:pt x="321" y="48"/>
                  </a:lnTo>
                  <a:lnTo>
                    <a:pt x="319" y="42"/>
                  </a:lnTo>
                  <a:lnTo>
                    <a:pt x="317" y="38"/>
                  </a:lnTo>
                  <a:lnTo>
                    <a:pt x="315" y="32"/>
                  </a:lnTo>
                  <a:lnTo>
                    <a:pt x="312" y="28"/>
                  </a:lnTo>
                  <a:lnTo>
                    <a:pt x="309" y="24"/>
                  </a:lnTo>
                  <a:lnTo>
                    <a:pt x="306" y="20"/>
                  </a:lnTo>
                  <a:lnTo>
                    <a:pt x="301" y="16"/>
                  </a:lnTo>
                  <a:lnTo>
                    <a:pt x="298" y="12"/>
                  </a:lnTo>
                  <a:lnTo>
                    <a:pt x="293" y="9"/>
                  </a:lnTo>
                  <a:lnTo>
                    <a:pt x="288" y="6"/>
                  </a:lnTo>
                  <a:lnTo>
                    <a:pt x="277" y="1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18" y="2"/>
                  </a:lnTo>
                  <a:lnTo>
                    <a:pt x="214" y="4"/>
                  </a:lnTo>
                  <a:lnTo>
                    <a:pt x="211" y="6"/>
                  </a:lnTo>
                  <a:lnTo>
                    <a:pt x="209" y="10"/>
                  </a:lnTo>
                  <a:lnTo>
                    <a:pt x="207" y="12"/>
                  </a:lnTo>
                  <a:lnTo>
                    <a:pt x="207" y="16"/>
                  </a:lnTo>
                  <a:lnTo>
                    <a:pt x="207" y="22"/>
                  </a:lnTo>
                  <a:lnTo>
                    <a:pt x="207" y="24"/>
                  </a:lnTo>
                  <a:lnTo>
                    <a:pt x="203" y="33"/>
                  </a:lnTo>
                  <a:lnTo>
                    <a:pt x="198" y="44"/>
                  </a:lnTo>
                  <a:lnTo>
                    <a:pt x="192" y="54"/>
                  </a:lnTo>
                  <a:lnTo>
                    <a:pt x="187" y="63"/>
                  </a:lnTo>
                  <a:lnTo>
                    <a:pt x="185" y="66"/>
                  </a:lnTo>
                  <a:lnTo>
                    <a:pt x="185" y="68"/>
                  </a:lnTo>
                  <a:lnTo>
                    <a:pt x="182" y="73"/>
                  </a:lnTo>
                  <a:lnTo>
                    <a:pt x="176" y="83"/>
                  </a:lnTo>
                  <a:lnTo>
                    <a:pt x="164" y="103"/>
                  </a:lnTo>
                  <a:lnTo>
                    <a:pt x="163" y="105"/>
                  </a:lnTo>
                  <a:lnTo>
                    <a:pt x="162" y="108"/>
                  </a:lnTo>
                  <a:lnTo>
                    <a:pt x="159" y="115"/>
                  </a:lnTo>
                  <a:lnTo>
                    <a:pt x="157" y="121"/>
                  </a:lnTo>
                  <a:lnTo>
                    <a:pt x="150" y="134"/>
                  </a:lnTo>
                  <a:lnTo>
                    <a:pt x="144" y="140"/>
                  </a:lnTo>
                  <a:lnTo>
                    <a:pt x="139" y="147"/>
                  </a:lnTo>
                  <a:lnTo>
                    <a:pt x="128" y="163"/>
                  </a:lnTo>
                  <a:lnTo>
                    <a:pt x="116" y="180"/>
                  </a:lnTo>
                  <a:lnTo>
                    <a:pt x="96" y="213"/>
                  </a:lnTo>
                  <a:lnTo>
                    <a:pt x="52" y="280"/>
                  </a:lnTo>
                  <a:lnTo>
                    <a:pt x="48" y="282"/>
                  </a:lnTo>
                  <a:lnTo>
                    <a:pt x="43" y="286"/>
                  </a:lnTo>
                  <a:lnTo>
                    <a:pt x="39" y="292"/>
                  </a:lnTo>
                  <a:lnTo>
                    <a:pt x="38" y="296"/>
                  </a:lnTo>
                  <a:lnTo>
                    <a:pt x="37" y="298"/>
                  </a:lnTo>
                  <a:lnTo>
                    <a:pt x="69" y="328"/>
                  </a:lnTo>
                  <a:lnTo>
                    <a:pt x="67" y="327"/>
                  </a:lnTo>
                  <a:lnTo>
                    <a:pt x="65" y="327"/>
                  </a:lnTo>
                  <a:lnTo>
                    <a:pt x="40" y="328"/>
                  </a:lnTo>
                  <a:lnTo>
                    <a:pt x="48" y="318"/>
                  </a:lnTo>
                  <a:lnTo>
                    <a:pt x="66" y="294"/>
                  </a:lnTo>
                  <a:lnTo>
                    <a:pt x="75" y="282"/>
                  </a:lnTo>
                  <a:lnTo>
                    <a:pt x="83" y="270"/>
                  </a:lnTo>
                  <a:lnTo>
                    <a:pt x="95" y="254"/>
                  </a:lnTo>
                  <a:lnTo>
                    <a:pt x="106" y="238"/>
                  </a:lnTo>
                  <a:lnTo>
                    <a:pt x="128" y="205"/>
                  </a:lnTo>
                  <a:lnTo>
                    <a:pt x="138" y="188"/>
                  </a:lnTo>
                  <a:lnTo>
                    <a:pt x="144" y="180"/>
                  </a:lnTo>
                  <a:lnTo>
                    <a:pt x="150" y="172"/>
                  </a:lnTo>
                  <a:lnTo>
                    <a:pt x="170" y="138"/>
                  </a:lnTo>
                  <a:lnTo>
                    <a:pt x="170" y="137"/>
                  </a:lnTo>
                  <a:lnTo>
                    <a:pt x="171" y="136"/>
                  </a:lnTo>
                  <a:lnTo>
                    <a:pt x="172" y="133"/>
                  </a:lnTo>
                  <a:lnTo>
                    <a:pt x="180" y="119"/>
                  </a:lnTo>
                  <a:lnTo>
                    <a:pt x="181" y="117"/>
                  </a:lnTo>
                  <a:lnTo>
                    <a:pt x="181" y="116"/>
                  </a:lnTo>
                  <a:lnTo>
                    <a:pt x="182" y="115"/>
                  </a:lnTo>
                  <a:lnTo>
                    <a:pt x="184" y="112"/>
                  </a:lnTo>
                  <a:lnTo>
                    <a:pt x="188" y="104"/>
                  </a:lnTo>
                  <a:lnTo>
                    <a:pt x="196" y="90"/>
                  </a:lnTo>
                  <a:lnTo>
                    <a:pt x="204" y="76"/>
                  </a:lnTo>
                  <a:lnTo>
                    <a:pt x="218" y="54"/>
                  </a:lnTo>
                  <a:lnTo>
                    <a:pt x="222" y="46"/>
                  </a:lnTo>
                  <a:lnTo>
                    <a:pt x="226" y="38"/>
                  </a:lnTo>
                  <a:lnTo>
                    <a:pt x="228" y="31"/>
                  </a:lnTo>
                  <a:lnTo>
                    <a:pt x="229" y="24"/>
                  </a:lnTo>
                  <a:lnTo>
                    <a:pt x="231" y="21"/>
                  </a:lnTo>
                  <a:lnTo>
                    <a:pt x="268" y="20"/>
                  </a:lnTo>
                  <a:lnTo>
                    <a:pt x="269" y="21"/>
                  </a:lnTo>
                  <a:lnTo>
                    <a:pt x="277" y="26"/>
                  </a:lnTo>
                  <a:lnTo>
                    <a:pt x="286" y="32"/>
                  </a:lnTo>
                  <a:lnTo>
                    <a:pt x="290" y="34"/>
                  </a:lnTo>
                  <a:lnTo>
                    <a:pt x="293" y="40"/>
                  </a:lnTo>
                  <a:lnTo>
                    <a:pt x="297" y="47"/>
                  </a:lnTo>
                  <a:lnTo>
                    <a:pt x="299" y="51"/>
                  </a:lnTo>
                  <a:lnTo>
                    <a:pt x="301" y="54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291" y="83"/>
                  </a:lnTo>
                  <a:lnTo>
                    <a:pt x="268" y="114"/>
                  </a:lnTo>
                  <a:lnTo>
                    <a:pt x="247" y="146"/>
                  </a:lnTo>
                  <a:lnTo>
                    <a:pt x="226" y="178"/>
                  </a:lnTo>
                  <a:lnTo>
                    <a:pt x="222" y="179"/>
                  </a:lnTo>
                  <a:lnTo>
                    <a:pt x="220" y="181"/>
                  </a:lnTo>
                  <a:lnTo>
                    <a:pt x="217" y="184"/>
                  </a:lnTo>
                  <a:lnTo>
                    <a:pt x="212" y="192"/>
                  </a:lnTo>
                  <a:lnTo>
                    <a:pt x="208" y="200"/>
                  </a:lnTo>
                  <a:lnTo>
                    <a:pt x="207" y="202"/>
                  </a:lnTo>
                  <a:lnTo>
                    <a:pt x="203" y="208"/>
                  </a:lnTo>
                  <a:lnTo>
                    <a:pt x="199" y="215"/>
                  </a:lnTo>
                  <a:lnTo>
                    <a:pt x="190" y="227"/>
                  </a:lnTo>
                  <a:lnTo>
                    <a:pt x="180" y="241"/>
                  </a:lnTo>
                  <a:lnTo>
                    <a:pt x="171" y="253"/>
                  </a:lnTo>
                  <a:lnTo>
                    <a:pt x="165" y="259"/>
                  </a:lnTo>
                  <a:lnTo>
                    <a:pt x="161" y="266"/>
                  </a:lnTo>
                  <a:lnTo>
                    <a:pt x="153" y="280"/>
                  </a:lnTo>
                  <a:lnTo>
                    <a:pt x="148" y="285"/>
                  </a:lnTo>
                  <a:lnTo>
                    <a:pt x="145" y="292"/>
                  </a:lnTo>
                  <a:lnTo>
                    <a:pt x="134" y="316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2" y="318"/>
                  </a:lnTo>
                  <a:lnTo>
                    <a:pt x="131" y="319"/>
                  </a:lnTo>
                  <a:lnTo>
                    <a:pt x="130" y="321"/>
                  </a:lnTo>
                  <a:lnTo>
                    <a:pt x="130" y="324"/>
                  </a:lnTo>
                  <a:lnTo>
                    <a:pt x="127" y="331"/>
                  </a:lnTo>
                  <a:lnTo>
                    <a:pt x="123" y="338"/>
                  </a:lnTo>
                  <a:lnTo>
                    <a:pt x="120" y="345"/>
                  </a:lnTo>
                  <a:lnTo>
                    <a:pt x="116" y="351"/>
                  </a:lnTo>
                  <a:lnTo>
                    <a:pt x="113" y="355"/>
                  </a:lnTo>
                  <a:lnTo>
                    <a:pt x="111" y="358"/>
                  </a:lnTo>
                  <a:lnTo>
                    <a:pt x="110" y="361"/>
                  </a:lnTo>
                  <a:lnTo>
                    <a:pt x="107" y="364"/>
                  </a:lnTo>
                  <a:lnTo>
                    <a:pt x="103" y="371"/>
                  </a:lnTo>
                  <a:lnTo>
                    <a:pt x="96" y="377"/>
                  </a:lnTo>
                  <a:lnTo>
                    <a:pt x="93" y="380"/>
                  </a:lnTo>
                  <a:lnTo>
                    <a:pt x="90" y="384"/>
                  </a:lnTo>
                  <a:lnTo>
                    <a:pt x="83" y="389"/>
                  </a:lnTo>
                  <a:lnTo>
                    <a:pt x="79" y="393"/>
                  </a:lnTo>
                  <a:lnTo>
                    <a:pt x="75" y="395"/>
                  </a:lnTo>
                  <a:lnTo>
                    <a:pt x="70" y="397"/>
                  </a:lnTo>
                  <a:lnTo>
                    <a:pt x="65" y="398"/>
                  </a:lnTo>
                  <a:lnTo>
                    <a:pt x="55" y="399"/>
                  </a:lnTo>
                  <a:lnTo>
                    <a:pt x="51" y="398"/>
                  </a:lnTo>
                  <a:lnTo>
                    <a:pt x="46" y="398"/>
                  </a:lnTo>
                  <a:lnTo>
                    <a:pt x="36" y="394"/>
                  </a:lnTo>
                  <a:lnTo>
                    <a:pt x="33" y="393"/>
                  </a:lnTo>
                  <a:lnTo>
                    <a:pt x="27" y="387"/>
                  </a:lnTo>
                  <a:lnTo>
                    <a:pt x="25" y="384"/>
                  </a:lnTo>
                  <a:lnTo>
                    <a:pt x="22" y="380"/>
                  </a:lnTo>
                  <a:lnTo>
                    <a:pt x="21" y="378"/>
                  </a:lnTo>
                  <a:lnTo>
                    <a:pt x="21" y="374"/>
                  </a:lnTo>
                  <a:lnTo>
                    <a:pt x="21" y="369"/>
                  </a:lnTo>
                  <a:lnTo>
                    <a:pt x="21" y="366"/>
                  </a:lnTo>
                  <a:lnTo>
                    <a:pt x="25" y="360"/>
                  </a:lnTo>
                  <a:lnTo>
                    <a:pt x="29" y="356"/>
                  </a:lnTo>
                  <a:lnTo>
                    <a:pt x="34" y="351"/>
                  </a:lnTo>
                  <a:lnTo>
                    <a:pt x="37" y="350"/>
                  </a:lnTo>
                  <a:lnTo>
                    <a:pt x="41" y="349"/>
                  </a:lnTo>
                  <a:lnTo>
                    <a:pt x="47" y="347"/>
                  </a:lnTo>
                  <a:lnTo>
                    <a:pt x="55" y="346"/>
                  </a:lnTo>
                  <a:lnTo>
                    <a:pt x="57" y="348"/>
                  </a:lnTo>
                  <a:lnTo>
                    <a:pt x="62" y="350"/>
                  </a:lnTo>
                  <a:lnTo>
                    <a:pt x="68" y="354"/>
                  </a:lnTo>
                  <a:lnTo>
                    <a:pt x="73" y="358"/>
                  </a:lnTo>
                  <a:lnTo>
                    <a:pt x="77" y="364"/>
                  </a:lnTo>
                  <a:lnTo>
                    <a:pt x="80" y="365"/>
                  </a:lnTo>
                  <a:lnTo>
                    <a:pt x="89" y="365"/>
                  </a:lnTo>
                  <a:lnTo>
                    <a:pt x="89" y="364"/>
                  </a:lnTo>
                  <a:lnTo>
                    <a:pt x="90" y="362"/>
                  </a:lnTo>
                  <a:lnTo>
                    <a:pt x="90" y="361"/>
                  </a:lnTo>
                  <a:lnTo>
                    <a:pt x="91" y="355"/>
                  </a:lnTo>
                  <a:lnTo>
                    <a:pt x="90" y="350"/>
                  </a:lnTo>
                  <a:lnTo>
                    <a:pt x="89" y="345"/>
                  </a:lnTo>
                  <a:lnTo>
                    <a:pt x="87" y="341"/>
                  </a:lnTo>
                  <a:lnTo>
                    <a:pt x="83" y="336"/>
                  </a:lnTo>
                  <a:lnTo>
                    <a:pt x="80" y="334"/>
                  </a:lnTo>
                  <a:lnTo>
                    <a:pt x="75" y="330"/>
                  </a:lnTo>
                  <a:lnTo>
                    <a:pt x="69" y="328"/>
                  </a:lnTo>
                  <a:lnTo>
                    <a:pt x="37" y="29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1" name="Freeform 16"/>
            <p:cNvSpPr>
              <a:spLocks noChangeAspect="1"/>
            </p:cNvSpPr>
            <p:nvPr/>
          </p:nvSpPr>
          <p:spPr bwMode="auto">
            <a:xfrm>
              <a:off x="2916" y="2602"/>
              <a:ext cx="284" cy="378"/>
            </a:xfrm>
            <a:custGeom>
              <a:avLst/>
              <a:gdLst>
                <a:gd name="T0" fmla="*/ 46 w 284"/>
                <a:gd name="T1" fmla="*/ 307 h 378"/>
                <a:gd name="T2" fmla="*/ 54 w 284"/>
                <a:gd name="T3" fmla="*/ 310 h 378"/>
                <a:gd name="T4" fmla="*/ 63 w 284"/>
                <a:gd name="T5" fmla="*/ 316 h 378"/>
                <a:gd name="T6" fmla="*/ 69 w 284"/>
                <a:gd name="T7" fmla="*/ 325 h 378"/>
                <a:gd name="T8" fmla="*/ 71 w 284"/>
                <a:gd name="T9" fmla="*/ 335 h 378"/>
                <a:gd name="T10" fmla="*/ 70 w 284"/>
                <a:gd name="T11" fmla="*/ 342 h 378"/>
                <a:gd name="T12" fmla="*/ 68 w 284"/>
                <a:gd name="T13" fmla="*/ 345 h 378"/>
                <a:gd name="T14" fmla="*/ 57 w 284"/>
                <a:gd name="T15" fmla="*/ 343 h 378"/>
                <a:gd name="T16" fmla="*/ 47 w 284"/>
                <a:gd name="T17" fmla="*/ 334 h 378"/>
                <a:gd name="T18" fmla="*/ 37 w 284"/>
                <a:gd name="T19" fmla="*/ 328 h 378"/>
                <a:gd name="T20" fmla="*/ 26 w 284"/>
                <a:gd name="T21" fmla="*/ 327 h 378"/>
                <a:gd name="T22" fmla="*/ 17 w 284"/>
                <a:gd name="T23" fmla="*/ 329 h 378"/>
                <a:gd name="T24" fmla="*/ 9 w 284"/>
                <a:gd name="T25" fmla="*/ 335 h 378"/>
                <a:gd name="T26" fmla="*/ 0 w 284"/>
                <a:gd name="T27" fmla="*/ 346 h 378"/>
                <a:gd name="T28" fmla="*/ 0 w 284"/>
                <a:gd name="T29" fmla="*/ 354 h 378"/>
                <a:gd name="T30" fmla="*/ 2 w 284"/>
                <a:gd name="T31" fmla="*/ 360 h 378"/>
                <a:gd name="T32" fmla="*/ 7 w 284"/>
                <a:gd name="T33" fmla="*/ 367 h 378"/>
                <a:gd name="T34" fmla="*/ 16 w 284"/>
                <a:gd name="T35" fmla="*/ 374 h 378"/>
                <a:gd name="T36" fmla="*/ 31 w 284"/>
                <a:gd name="T37" fmla="*/ 378 h 378"/>
                <a:gd name="T38" fmla="*/ 45 w 284"/>
                <a:gd name="T39" fmla="*/ 378 h 378"/>
                <a:gd name="T40" fmla="*/ 55 w 284"/>
                <a:gd name="T41" fmla="*/ 375 h 378"/>
                <a:gd name="T42" fmla="*/ 63 w 284"/>
                <a:gd name="T43" fmla="*/ 369 h 378"/>
                <a:gd name="T44" fmla="*/ 73 w 284"/>
                <a:gd name="T45" fmla="*/ 360 h 378"/>
                <a:gd name="T46" fmla="*/ 82 w 284"/>
                <a:gd name="T47" fmla="*/ 350 h 378"/>
                <a:gd name="T48" fmla="*/ 89 w 284"/>
                <a:gd name="T49" fmla="*/ 341 h 378"/>
                <a:gd name="T50" fmla="*/ 93 w 284"/>
                <a:gd name="T51" fmla="*/ 335 h 378"/>
                <a:gd name="T52" fmla="*/ 100 w 284"/>
                <a:gd name="T53" fmla="*/ 325 h 378"/>
                <a:gd name="T54" fmla="*/ 107 w 284"/>
                <a:gd name="T55" fmla="*/ 311 h 378"/>
                <a:gd name="T56" fmla="*/ 110 w 284"/>
                <a:gd name="T57" fmla="*/ 300 h 378"/>
                <a:gd name="T58" fmla="*/ 112 w 284"/>
                <a:gd name="T59" fmla="*/ 298 h 378"/>
                <a:gd name="T60" fmla="*/ 112 w 284"/>
                <a:gd name="T61" fmla="*/ 297 h 378"/>
                <a:gd name="T62" fmla="*/ 114 w 284"/>
                <a:gd name="T63" fmla="*/ 296 h 378"/>
                <a:gd name="T64" fmla="*/ 128 w 284"/>
                <a:gd name="T65" fmla="*/ 265 h 378"/>
                <a:gd name="T66" fmla="*/ 141 w 284"/>
                <a:gd name="T67" fmla="*/ 246 h 378"/>
                <a:gd name="T68" fmla="*/ 151 w 284"/>
                <a:gd name="T69" fmla="*/ 233 h 378"/>
                <a:gd name="T70" fmla="*/ 170 w 284"/>
                <a:gd name="T71" fmla="*/ 207 h 378"/>
                <a:gd name="T72" fmla="*/ 183 w 284"/>
                <a:gd name="T73" fmla="*/ 188 h 378"/>
                <a:gd name="T74" fmla="*/ 188 w 284"/>
                <a:gd name="T75" fmla="*/ 180 h 378"/>
                <a:gd name="T76" fmla="*/ 197 w 284"/>
                <a:gd name="T77" fmla="*/ 164 h 378"/>
                <a:gd name="T78" fmla="*/ 202 w 284"/>
                <a:gd name="T79" fmla="*/ 159 h 378"/>
                <a:gd name="T80" fmla="*/ 227 w 284"/>
                <a:gd name="T81" fmla="*/ 126 h 378"/>
                <a:gd name="T82" fmla="*/ 272 w 284"/>
                <a:gd name="T83" fmla="*/ 63 h 378"/>
                <a:gd name="T84" fmla="*/ 284 w 284"/>
                <a:gd name="T85" fmla="*/ 44 h 378"/>
                <a:gd name="T86" fmla="*/ 280 w 284"/>
                <a:gd name="T87" fmla="*/ 31 h 378"/>
                <a:gd name="T88" fmla="*/ 273 w 284"/>
                <a:gd name="T89" fmla="*/ 21 h 378"/>
                <a:gd name="T90" fmla="*/ 266 w 284"/>
                <a:gd name="T91" fmla="*/ 13 h 378"/>
                <a:gd name="T92" fmla="*/ 250 w 284"/>
                <a:gd name="T93" fmla="*/ 1 h 378"/>
                <a:gd name="T94" fmla="*/ 211 w 284"/>
                <a:gd name="T95" fmla="*/ 1 h 378"/>
                <a:gd name="T96" fmla="*/ 209 w 284"/>
                <a:gd name="T97" fmla="*/ 11 h 378"/>
                <a:gd name="T98" fmla="*/ 202 w 284"/>
                <a:gd name="T99" fmla="*/ 26 h 378"/>
                <a:gd name="T100" fmla="*/ 184 w 284"/>
                <a:gd name="T101" fmla="*/ 56 h 378"/>
                <a:gd name="T102" fmla="*/ 168 w 284"/>
                <a:gd name="T103" fmla="*/ 85 h 378"/>
                <a:gd name="T104" fmla="*/ 162 w 284"/>
                <a:gd name="T105" fmla="*/ 95 h 378"/>
                <a:gd name="T106" fmla="*/ 161 w 284"/>
                <a:gd name="T107" fmla="*/ 96 h 378"/>
                <a:gd name="T108" fmla="*/ 160 w 284"/>
                <a:gd name="T109" fmla="*/ 99 h 378"/>
                <a:gd name="T110" fmla="*/ 151 w 284"/>
                <a:gd name="T111" fmla="*/ 116 h 378"/>
                <a:gd name="T112" fmla="*/ 150 w 284"/>
                <a:gd name="T113" fmla="*/ 118 h 378"/>
                <a:gd name="T114" fmla="*/ 124 w 284"/>
                <a:gd name="T115" fmla="*/ 160 h 378"/>
                <a:gd name="T116" fmla="*/ 108 w 284"/>
                <a:gd name="T117" fmla="*/ 185 h 378"/>
                <a:gd name="T118" fmla="*/ 75 w 284"/>
                <a:gd name="T119" fmla="*/ 234 h 378"/>
                <a:gd name="T120" fmla="*/ 54 w 284"/>
                <a:gd name="T121" fmla="*/ 262 h 378"/>
                <a:gd name="T122" fmla="*/ 27 w 284"/>
                <a:gd name="T123" fmla="*/ 298 h 378"/>
                <a:gd name="T124" fmla="*/ 45 w 284"/>
                <a:gd name="T125" fmla="*/ 307 h 3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4"/>
                <a:gd name="T190" fmla="*/ 0 h 378"/>
                <a:gd name="T191" fmla="*/ 284 w 284"/>
                <a:gd name="T192" fmla="*/ 378 h 37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4" h="378">
                  <a:moveTo>
                    <a:pt x="45" y="307"/>
                  </a:moveTo>
                  <a:lnTo>
                    <a:pt x="46" y="307"/>
                  </a:lnTo>
                  <a:lnTo>
                    <a:pt x="48" y="308"/>
                  </a:lnTo>
                  <a:lnTo>
                    <a:pt x="54" y="310"/>
                  </a:lnTo>
                  <a:lnTo>
                    <a:pt x="60" y="314"/>
                  </a:lnTo>
                  <a:lnTo>
                    <a:pt x="63" y="316"/>
                  </a:lnTo>
                  <a:lnTo>
                    <a:pt x="67" y="321"/>
                  </a:lnTo>
                  <a:lnTo>
                    <a:pt x="69" y="325"/>
                  </a:lnTo>
                  <a:lnTo>
                    <a:pt x="70" y="329"/>
                  </a:lnTo>
                  <a:lnTo>
                    <a:pt x="71" y="335"/>
                  </a:lnTo>
                  <a:lnTo>
                    <a:pt x="70" y="341"/>
                  </a:lnTo>
                  <a:lnTo>
                    <a:pt x="70" y="342"/>
                  </a:lnTo>
                  <a:lnTo>
                    <a:pt x="69" y="343"/>
                  </a:lnTo>
                  <a:lnTo>
                    <a:pt x="68" y="345"/>
                  </a:lnTo>
                  <a:lnTo>
                    <a:pt x="60" y="345"/>
                  </a:lnTo>
                  <a:lnTo>
                    <a:pt x="57" y="343"/>
                  </a:lnTo>
                  <a:lnTo>
                    <a:pt x="53" y="338"/>
                  </a:lnTo>
                  <a:lnTo>
                    <a:pt x="47" y="334"/>
                  </a:lnTo>
                  <a:lnTo>
                    <a:pt x="42" y="330"/>
                  </a:lnTo>
                  <a:lnTo>
                    <a:pt x="37" y="328"/>
                  </a:lnTo>
                  <a:lnTo>
                    <a:pt x="34" y="326"/>
                  </a:lnTo>
                  <a:lnTo>
                    <a:pt x="26" y="327"/>
                  </a:lnTo>
                  <a:lnTo>
                    <a:pt x="20" y="328"/>
                  </a:lnTo>
                  <a:lnTo>
                    <a:pt x="17" y="329"/>
                  </a:lnTo>
                  <a:lnTo>
                    <a:pt x="14" y="331"/>
                  </a:lnTo>
                  <a:lnTo>
                    <a:pt x="9" y="335"/>
                  </a:lnTo>
                  <a:lnTo>
                    <a:pt x="4" y="340"/>
                  </a:lnTo>
                  <a:lnTo>
                    <a:pt x="0" y="346"/>
                  </a:lnTo>
                  <a:lnTo>
                    <a:pt x="0" y="349"/>
                  </a:lnTo>
                  <a:lnTo>
                    <a:pt x="0" y="354"/>
                  </a:lnTo>
                  <a:lnTo>
                    <a:pt x="0" y="358"/>
                  </a:lnTo>
                  <a:lnTo>
                    <a:pt x="2" y="360"/>
                  </a:lnTo>
                  <a:lnTo>
                    <a:pt x="4" y="364"/>
                  </a:lnTo>
                  <a:lnTo>
                    <a:pt x="7" y="367"/>
                  </a:lnTo>
                  <a:lnTo>
                    <a:pt x="12" y="373"/>
                  </a:lnTo>
                  <a:lnTo>
                    <a:pt x="16" y="374"/>
                  </a:lnTo>
                  <a:lnTo>
                    <a:pt x="25" y="378"/>
                  </a:lnTo>
                  <a:lnTo>
                    <a:pt x="31" y="378"/>
                  </a:lnTo>
                  <a:lnTo>
                    <a:pt x="35" y="378"/>
                  </a:lnTo>
                  <a:lnTo>
                    <a:pt x="45" y="378"/>
                  </a:lnTo>
                  <a:lnTo>
                    <a:pt x="50" y="377"/>
                  </a:lnTo>
                  <a:lnTo>
                    <a:pt x="55" y="375"/>
                  </a:lnTo>
                  <a:lnTo>
                    <a:pt x="59" y="372"/>
                  </a:lnTo>
                  <a:lnTo>
                    <a:pt x="63" y="369"/>
                  </a:lnTo>
                  <a:lnTo>
                    <a:pt x="70" y="364"/>
                  </a:lnTo>
                  <a:lnTo>
                    <a:pt x="73" y="360"/>
                  </a:lnTo>
                  <a:lnTo>
                    <a:pt x="76" y="357"/>
                  </a:lnTo>
                  <a:lnTo>
                    <a:pt x="82" y="350"/>
                  </a:lnTo>
                  <a:lnTo>
                    <a:pt x="87" y="343"/>
                  </a:lnTo>
                  <a:lnTo>
                    <a:pt x="89" y="341"/>
                  </a:lnTo>
                  <a:lnTo>
                    <a:pt x="91" y="338"/>
                  </a:lnTo>
                  <a:lnTo>
                    <a:pt x="93" y="335"/>
                  </a:lnTo>
                  <a:lnTo>
                    <a:pt x="96" y="331"/>
                  </a:lnTo>
                  <a:lnTo>
                    <a:pt x="100" y="325"/>
                  </a:lnTo>
                  <a:lnTo>
                    <a:pt x="103" y="318"/>
                  </a:lnTo>
                  <a:lnTo>
                    <a:pt x="107" y="311"/>
                  </a:lnTo>
                  <a:lnTo>
                    <a:pt x="110" y="304"/>
                  </a:lnTo>
                  <a:lnTo>
                    <a:pt x="110" y="300"/>
                  </a:lnTo>
                  <a:lnTo>
                    <a:pt x="111" y="299"/>
                  </a:lnTo>
                  <a:lnTo>
                    <a:pt x="112" y="298"/>
                  </a:lnTo>
                  <a:lnTo>
                    <a:pt x="112" y="297"/>
                  </a:lnTo>
                  <a:lnTo>
                    <a:pt x="113" y="297"/>
                  </a:lnTo>
                  <a:lnTo>
                    <a:pt x="114" y="296"/>
                  </a:lnTo>
                  <a:lnTo>
                    <a:pt x="125" y="272"/>
                  </a:lnTo>
                  <a:lnTo>
                    <a:pt x="128" y="265"/>
                  </a:lnTo>
                  <a:lnTo>
                    <a:pt x="133" y="260"/>
                  </a:lnTo>
                  <a:lnTo>
                    <a:pt x="141" y="246"/>
                  </a:lnTo>
                  <a:lnTo>
                    <a:pt x="146" y="239"/>
                  </a:lnTo>
                  <a:lnTo>
                    <a:pt x="151" y="233"/>
                  </a:lnTo>
                  <a:lnTo>
                    <a:pt x="160" y="221"/>
                  </a:lnTo>
                  <a:lnTo>
                    <a:pt x="170" y="207"/>
                  </a:lnTo>
                  <a:lnTo>
                    <a:pt x="179" y="195"/>
                  </a:lnTo>
                  <a:lnTo>
                    <a:pt x="183" y="188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92" y="172"/>
                  </a:lnTo>
                  <a:lnTo>
                    <a:pt x="197" y="164"/>
                  </a:lnTo>
                  <a:lnTo>
                    <a:pt x="201" y="161"/>
                  </a:lnTo>
                  <a:lnTo>
                    <a:pt x="202" y="159"/>
                  </a:lnTo>
                  <a:lnTo>
                    <a:pt x="206" y="158"/>
                  </a:lnTo>
                  <a:lnTo>
                    <a:pt x="227" y="126"/>
                  </a:lnTo>
                  <a:lnTo>
                    <a:pt x="249" y="94"/>
                  </a:lnTo>
                  <a:lnTo>
                    <a:pt x="272" y="63"/>
                  </a:lnTo>
                  <a:lnTo>
                    <a:pt x="284" y="46"/>
                  </a:lnTo>
                  <a:lnTo>
                    <a:pt x="284" y="44"/>
                  </a:lnTo>
                  <a:lnTo>
                    <a:pt x="281" y="35"/>
                  </a:lnTo>
                  <a:lnTo>
                    <a:pt x="280" y="31"/>
                  </a:lnTo>
                  <a:lnTo>
                    <a:pt x="278" y="28"/>
                  </a:lnTo>
                  <a:lnTo>
                    <a:pt x="273" y="21"/>
                  </a:lnTo>
                  <a:lnTo>
                    <a:pt x="271" y="14"/>
                  </a:lnTo>
                  <a:lnTo>
                    <a:pt x="266" y="13"/>
                  </a:lnTo>
                  <a:lnTo>
                    <a:pt x="258" y="7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11" y="1"/>
                  </a:lnTo>
                  <a:lnTo>
                    <a:pt x="209" y="4"/>
                  </a:lnTo>
                  <a:lnTo>
                    <a:pt x="209" y="11"/>
                  </a:lnTo>
                  <a:lnTo>
                    <a:pt x="206" y="18"/>
                  </a:lnTo>
                  <a:lnTo>
                    <a:pt x="202" y="26"/>
                  </a:lnTo>
                  <a:lnTo>
                    <a:pt x="198" y="34"/>
                  </a:lnTo>
                  <a:lnTo>
                    <a:pt x="184" y="56"/>
                  </a:lnTo>
                  <a:lnTo>
                    <a:pt x="176" y="70"/>
                  </a:lnTo>
                  <a:lnTo>
                    <a:pt x="168" y="85"/>
                  </a:lnTo>
                  <a:lnTo>
                    <a:pt x="164" y="92"/>
                  </a:lnTo>
                  <a:lnTo>
                    <a:pt x="162" y="95"/>
                  </a:lnTo>
                  <a:lnTo>
                    <a:pt x="161" y="96"/>
                  </a:lnTo>
                  <a:lnTo>
                    <a:pt x="161" y="97"/>
                  </a:lnTo>
                  <a:lnTo>
                    <a:pt x="160" y="99"/>
                  </a:lnTo>
                  <a:lnTo>
                    <a:pt x="153" y="114"/>
                  </a:lnTo>
                  <a:lnTo>
                    <a:pt x="151" y="116"/>
                  </a:lnTo>
                  <a:lnTo>
                    <a:pt x="150" y="117"/>
                  </a:lnTo>
                  <a:lnTo>
                    <a:pt x="150" y="118"/>
                  </a:lnTo>
                  <a:lnTo>
                    <a:pt x="130" y="152"/>
                  </a:lnTo>
                  <a:lnTo>
                    <a:pt x="124" y="160"/>
                  </a:lnTo>
                  <a:lnTo>
                    <a:pt x="118" y="168"/>
                  </a:lnTo>
                  <a:lnTo>
                    <a:pt x="108" y="185"/>
                  </a:lnTo>
                  <a:lnTo>
                    <a:pt x="86" y="218"/>
                  </a:lnTo>
                  <a:lnTo>
                    <a:pt x="75" y="234"/>
                  </a:lnTo>
                  <a:lnTo>
                    <a:pt x="63" y="250"/>
                  </a:lnTo>
                  <a:lnTo>
                    <a:pt x="54" y="262"/>
                  </a:lnTo>
                  <a:lnTo>
                    <a:pt x="46" y="274"/>
                  </a:lnTo>
                  <a:lnTo>
                    <a:pt x="27" y="298"/>
                  </a:lnTo>
                  <a:lnTo>
                    <a:pt x="19" y="308"/>
                  </a:lnTo>
                  <a:lnTo>
                    <a:pt x="45" y="30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750" name="Group 17"/>
          <p:cNvGrpSpPr>
            <a:grpSpLocks noChangeAspect="1"/>
          </p:cNvGrpSpPr>
          <p:nvPr/>
        </p:nvGrpSpPr>
        <p:grpSpPr bwMode="auto">
          <a:xfrm>
            <a:off x="1143000" y="3035300"/>
            <a:ext cx="1209675" cy="1025525"/>
            <a:chOff x="1471" y="2266"/>
            <a:chExt cx="1709" cy="1449"/>
          </a:xfrm>
        </p:grpSpPr>
        <p:sp>
          <p:nvSpPr>
            <p:cNvPr id="159804" name="Freeform 18"/>
            <p:cNvSpPr>
              <a:spLocks noChangeAspect="1"/>
            </p:cNvSpPr>
            <p:nvPr/>
          </p:nvSpPr>
          <p:spPr bwMode="auto">
            <a:xfrm>
              <a:off x="2351" y="2266"/>
              <a:ext cx="351" cy="352"/>
            </a:xfrm>
            <a:custGeom>
              <a:avLst/>
              <a:gdLst>
                <a:gd name="T0" fmla="*/ 201 w 351"/>
                <a:gd name="T1" fmla="*/ 22 h 352"/>
                <a:gd name="T2" fmla="*/ 175 w 351"/>
                <a:gd name="T3" fmla="*/ 7 h 352"/>
                <a:gd name="T4" fmla="*/ 151 w 351"/>
                <a:gd name="T5" fmla="*/ 1 h 352"/>
                <a:gd name="T6" fmla="*/ 127 w 351"/>
                <a:gd name="T7" fmla="*/ 0 h 352"/>
                <a:gd name="T8" fmla="*/ 100 w 351"/>
                <a:gd name="T9" fmla="*/ 7 h 352"/>
                <a:gd name="T10" fmla="*/ 73 w 351"/>
                <a:gd name="T11" fmla="*/ 20 h 352"/>
                <a:gd name="T12" fmla="*/ 55 w 351"/>
                <a:gd name="T13" fmla="*/ 35 h 352"/>
                <a:gd name="T14" fmla="*/ 33 w 351"/>
                <a:gd name="T15" fmla="*/ 61 h 352"/>
                <a:gd name="T16" fmla="*/ 15 w 351"/>
                <a:gd name="T17" fmla="*/ 95 h 352"/>
                <a:gd name="T18" fmla="*/ 4 w 351"/>
                <a:gd name="T19" fmla="*/ 133 h 352"/>
                <a:gd name="T20" fmla="*/ 0 w 351"/>
                <a:gd name="T21" fmla="*/ 204 h 352"/>
                <a:gd name="T22" fmla="*/ 10 w 351"/>
                <a:gd name="T23" fmla="*/ 254 h 352"/>
                <a:gd name="T24" fmla="*/ 24 w 351"/>
                <a:gd name="T25" fmla="*/ 289 h 352"/>
                <a:gd name="T26" fmla="*/ 39 w 351"/>
                <a:gd name="T27" fmla="*/ 310 h 352"/>
                <a:gd name="T28" fmla="*/ 53 w 351"/>
                <a:gd name="T29" fmla="*/ 324 h 352"/>
                <a:gd name="T30" fmla="*/ 69 w 351"/>
                <a:gd name="T31" fmla="*/ 337 h 352"/>
                <a:gd name="T32" fmla="*/ 93 w 351"/>
                <a:gd name="T33" fmla="*/ 348 h 352"/>
                <a:gd name="T34" fmla="*/ 131 w 351"/>
                <a:gd name="T35" fmla="*/ 352 h 352"/>
                <a:gd name="T36" fmla="*/ 158 w 351"/>
                <a:gd name="T37" fmla="*/ 345 h 352"/>
                <a:gd name="T38" fmla="*/ 167 w 351"/>
                <a:gd name="T39" fmla="*/ 340 h 352"/>
                <a:gd name="T40" fmla="*/ 180 w 351"/>
                <a:gd name="T41" fmla="*/ 332 h 352"/>
                <a:gd name="T42" fmla="*/ 189 w 351"/>
                <a:gd name="T43" fmla="*/ 324 h 352"/>
                <a:gd name="T44" fmla="*/ 198 w 351"/>
                <a:gd name="T45" fmla="*/ 314 h 352"/>
                <a:gd name="T46" fmla="*/ 225 w 351"/>
                <a:gd name="T47" fmla="*/ 266 h 352"/>
                <a:gd name="T48" fmla="*/ 248 w 351"/>
                <a:gd name="T49" fmla="*/ 225 h 352"/>
                <a:gd name="T50" fmla="*/ 259 w 351"/>
                <a:gd name="T51" fmla="*/ 228 h 352"/>
                <a:gd name="T52" fmla="*/ 269 w 351"/>
                <a:gd name="T53" fmla="*/ 236 h 352"/>
                <a:gd name="T54" fmla="*/ 284 w 351"/>
                <a:gd name="T55" fmla="*/ 253 h 352"/>
                <a:gd name="T56" fmla="*/ 296 w 351"/>
                <a:gd name="T57" fmla="*/ 261 h 352"/>
                <a:gd name="T58" fmla="*/ 311 w 351"/>
                <a:gd name="T59" fmla="*/ 265 h 352"/>
                <a:gd name="T60" fmla="*/ 325 w 351"/>
                <a:gd name="T61" fmla="*/ 264 h 352"/>
                <a:gd name="T62" fmla="*/ 335 w 351"/>
                <a:gd name="T63" fmla="*/ 259 h 352"/>
                <a:gd name="T64" fmla="*/ 344 w 351"/>
                <a:gd name="T65" fmla="*/ 252 h 352"/>
                <a:gd name="T66" fmla="*/ 350 w 351"/>
                <a:gd name="T67" fmla="*/ 237 h 352"/>
                <a:gd name="T68" fmla="*/ 349 w 351"/>
                <a:gd name="T69" fmla="*/ 222 h 352"/>
                <a:gd name="T70" fmla="*/ 340 w 351"/>
                <a:gd name="T71" fmla="*/ 208 h 352"/>
                <a:gd name="T72" fmla="*/ 328 w 351"/>
                <a:gd name="T73" fmla="*/ 199 h 352"/>
                <a:gd name="T74" fmla="*/ 297 w 351"/>
                <a:gd name="T75" fmla="*/ 186 h 352"/>
                <a:gd name="T76" fmla="*/ 277 w 351"/>
                <a:gd name="T77" fmla="*/ 176 h 352"/>
                <a:gd name="T78" fmla="*/ 262 w 351"/>
                <a:gd name="T79" fmla="*/ 159 h 352"/>
                <a:gd name="T80" fmla="*/ 253 w 351"/>
                <a:gd name="T81" fmla="*/ 131 h 352"/>
                <a:gd name="T82" fmla="*/ 244 w 351"/>
                <a:gd name="T83" fmla="*/ 90 h 352"/>
                <a:gd name="T84" fmla="*/ 227 w 351"/>
                <a:gd name="T85" fmla="*/ 53 h 3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1"/>
                <a:gd name="T130" fmla="*/ 0 h 352"/>
                <a:gd name="T131" fmla="*/ 351 w 351"/>
                <a:gd name="T132" fmla="*/ 352 h 3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1" h="352">
                  <a:moveTo>
                    <a:pt x="210" y="31"/>
                  </a:moveTo>
                  <a:lnTo>
                    <a:pt x="206" y="26"/>
                  </a:lnTo>
                  <a:lnTo>
                    <a:pt x="201" y="22"/>
                  </a:lnTo>
                  <a:lnTo>
                    <a:pt x="196" y="18"/>
                  </a:lnTo>
                  <a:lnTo>
                    <a:pt x="192" y="14"/>
                  </a:lnTo>
                  <a:lnTo>
                    <a:pt x="175" y="7"/>
                  </a:lnTo>
                  <a:lnTo>
                    <a:pt x="167" y="5"/>
                  </a:lnTo>
                  <a:lnTo>
                    <a:pt x="159" y="3"/>
                  </a:lnTo>
                  <a:lnTo>
                    <a:pt x="151" y="1"/>
                  </a:lnTo>
                  <a:lnTo>
                    <a:pt x="143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12" y="2"/>
                  </a:lnTo>
                  <a:lnTo>
                    <a:pt x="106" y="4"/>
                  </a:lnTo>
                  <a:lnTo>
                    <a:pt x="100" y="7"/>
                  </a:lnTo>
                  <a:lnTo>
                    <a:pt x="85" y="13"/>
                  </a:lnTo>
                  <a:lnTo>
                    <a:pt x="79" y="16"/>
                  </a:lnTo>
                  <a:lnTo>
                    <a:pt x="73" y="20"/>
                  </a:lnTo>
                  <a:lnTo>
                    <a:pt x="66" y="24"/>
                  </a:lnTo>
                  <a:lnTo>
                    <a:pt x="60" y="29"/>
                  </a:lnTo>
                  <a:lnTo>
                    <a:pt x="55" y="35"/>
                  </a:lnTo>
                  <a:lnTo>
                    <a:pt x="50" y="40"/>
                  </a:lnTo>
                  <a:lnTo>
                    <a:pt x="41" y="50"/>
                  </a:lnTo>
                  <a:lnTo>
                    <a:pt x="33" y="61"/>
                  </a:lnTo>
                  <a:lnTo>
                    <a:pt x="26" y="71"/>
                  </a:lnTo>
                  <a:lnTo>
                    <a:pt x="20" y="83"/>
                  </a:lnTo>
                  <a:lnTo>
                    <a:pt x="15" y="95"/>
                  </a:lnTo>
                  <a:lnTo>
                    <a:pt x="10" y="107"/>
                  </a:lnTo>
                  <a:lnTo>
                    <a:pt x="7" y="120"/>
                  </a:lnTo>
                  <a:lnTo>
                    <a:pt x="4" y="133"/>
                  </a:lnTo>
                  <a:lnTo>
                    <a:pt x="1" y="157"/>
                  </a:lnTo>
                  <a:lnTo>
                    <a:pt x="0" y="180"/>
                  </a:lnTo>
                  <a:lnTo>
                    <a:pt x="0" y="204"/>
                  </a:lnTo>
                  <a:lnTo>
                    <a:pt x="3" y="228"/>
                  </a:lnTo>
                  <a:lnTo>
                    <a:pt x="6" y="241"/>
                  </a:lnTo>
                  <a:lnTo>
                    <a:pt x="10" y="254"/>
                  </a:lnTo>
                  <a:lnTo>
                    <a:pt x="13" y="265"/>
                  </a:lnTo>
                  <a:lnTo>
                    <a:pt x="18" y="277"/>
                  </a:lnTo>
                  <a:lnTo>
                    <a:pt x="24" y="289"/>
                  </a:lnTo>
                  <a:lnTo>
                    <a:pt x="28" y="294"/>
                  </a:lnTo>
                  <a:lnTo>
                    <a:pt x="31" y="299"/>
                  </a:lnTo>
                  <a:lnTo>
                    <a:pt x="39" y="310"/>
                  </a:lnTo>
                  <a:lnTo>
                    <a:pt x="44" y="314"/>
                  </a:lnTo>
                  <a:lnTo>
                    <a:pt x="48" y="319"/>
                  </a:lnTo>
                  <a:lnTo>
                    <a:pt x="53" y="324"/>
                  </a:lnTo>
                  <a:lnTo>
                    <a:pt x="59" y="329"/>
                  </a:lnTo>
                  <a:lnTo>
                    <a:pt x="64" y="333"/>
                  </a:lnTo>
                  <a:lnTo>
                    <a:pt x="69" y="337"/>
                  </a:lnTo>
                  <a:lnTo>
                    <a:pt x="74" y="340"/>
                  </a:lnTo>
                  <a:lnTo>
                    <a:pt x="80" y="343"/>
                  </a:lnTo>
                  <a:lnTo>
                    <a:pt x="93" y="348"/>
                  </a:lnTo>
                  <a:lnTo>
                    <a:pt x="105" y="351"/>
                  </a:lnTo>
                  <a:lnTo>
                    <a:pt x="117" y="352"/>
                  </a:lnTo>
                  <a:lnTo>
                    <a:pt x="131" y="352"/>
                  </a:lnTo>
                  <a:lnTo>
                    <a:pt x="145" y="349"/>
                  </a:lnTo>
                  <a:lnTo>
                    <a:pt x="154" y="346"/>
                  </a:lnTo>
                  <a:lnTo>
                    <a:pt x="158" y="345"/>
                  </a:lnTo>
                  <a:lnTo>
                    <a:pt x="163" y="343"/>
                  </a:lnTo>
                  <a:lnTo>
                    <a:pt x="164" y="341"/>
                  </a:lnTo>
                  <a:lnTo>
                    <a:pt x="167" y="340"/>
                  </a:lnTo>
                  <a:lnTo>
                    <a:pt x="171" y="338"/>
                  </a:lnTo>
                  <a:lnTo>
                    <a:pt x="179" y="334"/>
                  </a:lnTo>
                  <a:lnTo>
                    <a:pt x="180" y="332"/>
                  </a:lnTo>
                  <a:lnTo>
                    <a:pt x="182" y="331"/>
                  </a:lnTo>
                  <a:lnTo>
                    <a:pt x="186" y="328"/>
                  </a:lnTo>
                  <a:lnTo>
                    <a:pt x="189" y="324"/>
                  </a:lnTo>
                  <a:lnTo>
                    <a:pt x="193" y="321"/>
                  </a:lnTo>
                  <a:lnTo>
                    <a:pt x="195" y="317"/>
                  </a:lnTo>
                  <a:lnTo>
                    <a:pt x="198" y="314"/>
                  </a:lnTo>
                  <a:lnTo>
                    <a:pt x="204" y="306"/>
                  </a:lnTo>
                  <a:lnTo>
                    <a:pt x="214" y="286"/>
                  </a:lnTo>
                  <a:lnTo>
                    <a:pt x="225" y="266"/>
                  </a:lnTo>
                  <a:lnTo>
                    <a:pt x="235" y="245"/>
                  </a:lnTo>
                  <a:lnTo>
                    <a:pt x="244" y="225"/>
                  </a:lnTo>
                  <a:lnTo>
                    <a:pt x="248" y="225"/>
                  </a:lnTo>
                  <a:lnTo>
                    <a:pt x="252" y="226"/>
                  </a:lnTo>
                  <a:lnTo>
                    <a:pt x="256" y="227"/>
                  </a:lnTo>
                  <a:lnTo>
                    <a:pt x="259" y="228"/>
                  </a:lnTo>
                  <a:lnTo>
                    <a:pt x="263" y="230"/>
                  </a:lnTo>
                  <a:lnTo>
                    <a:pt x="266" y="234"/>
                  </a:lnTo>
                  <a:lnTo>
                    <a:pt x="269" y="236"/>
                  </a:lnTo>
                  <a:lnTo>
                    <a:pt x="272" y="240"/>
                  </a:lnTo>
                  <a:lnTo>
                    <a:pt x="280" y="249"/>
                  </a:lnTo>
                  <a:lnTo>
                    <a:pt x="284" y="253"/>
                  </a:lnTo>
                  <a:lnTo>
                    <a:pt x="287" y="255"/>
                  </a:lnTo>
                  <a:lnTo>
                    <a:pt x="291" y="259"/>
                  </a:lnTo>
                  <a:lnTo>
                    <a:pt x="296" y="261"/>
                  </a:lnTo>
                  <a:lnTo>
                    <a:pt x="300" y="262"/>
                  </a:lnTo>
                  <a:lnTo>
                    <a:pt x="305" y="264"/>
                  </a:lnTo>
                  <a:lnTo>
                    <a:pt x="311" y="265"/>
                  </a:lnTo>
                  <a:lnTo>
                    <a:pt x="317" y="265"/>
                  </a:lnTo>
                  <a:lnTo>
                    <a:pt x="320" y="264"/>
                  </a:lnTo>
                  <a:lnTo>
                    <a:pt x="325" y="264"/>
                  </a:lnTo>
                  <a:lnTo>
                    <a:pt x="328" y="262"/>
                  </a:lnTo>
                  <a:lnTo>
                    <a:pt x="333" y="262"/>
                  </a:lnTo>
                  <a:lnTo>
                    <a:pt x="335" y="259"/>
                  </a:lnTo>
                  <a:lnTo>
                    <a:pt x="339" y="257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7" y="247"/>
                  </a:lnTo>
                  <a:lnTo>
                    <a:pt x="349" y="241"/>
                  </a:lnTo>
                  <a:lnTo>
                    <a:pt x="350" y="237"/>
                  </a:lnTo>
                  <a:lnTo>
                    <a:pt x="351" y="232"/>
                  </a:lnTo>
                  <a:lnTo>
                    <a:pt x="350" y="227"/>
                  </a:lnTo>
                  <a:lnTo>
                    <a:pt x="349" y="222"/>
                  </a:lnTo>
                  <a:lnTo>
                    <a:pt x="347" y="217"/>
                  </a:lnTo>
                  <a:lnTo>
                    <a:pt x="345" y="213"/>
                  </a:lnTo>
                  <a:lnTo>
                    <a:pt x="340" y="208"/>
                  </a:lnTo>
                  <a:lnTo>
                    <a:pt x="337" y="205"/>
                  </a:lnTo>
                  <a:lnTo>
                    <a:pt x="333" y="201"/>
                  </a:lnTo>
                  <a:lnTo>
                    <a:pt x="328" y="199"/>
                  </a:lnTo>
                  <a:lnTo>
                    <a:pt x="316" y="193"/>
                  </a:lnTo>
                  <a:lnTo>
                    <a:pt x="305" y="189"/>
                  </a:lnTo>
                  <a:lnTo>
                    <a:pt x="297" y="186"/>
                  </a:lnTo>
                  <a:lnTo>
                    <a:pt x="289" y="184"/>
                  </a:lnTo>
                  <a:lnTo>
                    <a:pt x="283" y="180"/>
                  </a:lnTo>
                  <a:lnTo>
                    <a:pt x="277" y="176"/>
                  </a:lnTo>
                  <a:lnTo>
                    <a:pt x="270" y="171"/>
                  </a:lnTo>
                  <a:lnTo>
                    <a:pt x="266" y="166"/>
                  </a:lnTo>
                  <a:lnTo>
                    <a:pt x="262" y="159"/>
                  </a:lnTo>
                  <a:lnTo>
                    <a:pt x="258" y="153"/>
                  </a:lnTo>
                  <a:lnTo>
                    <a:pt x="255" y="142"/>
                  </a:lnTo>
                  <a:lnTo>
                    <a:pt x="253" y="131"/>
                  </a:lnTo>
                  <a:lnTo>
                    <a:pt x="251" y="117"/>
                  </a:lnTo>
                  <a:lnTo>
                    <a:pt x="248" y="104"/>
                  </a:lnTo>
                  <a:lnTo>
                    <a:pt x="244" y="90"/>
                  </a:lnTo>
                  <a:lnTo>
                    <a:pt x="239" y="77"/>
                  </a:lnTo>
                  <a:lnTo>
                    <a:pt x="234" y="65"/>
                  </a:lnTo>
                  <a:lnTo>
                    <a:pt x="227" y="53"/>
                  </a:lnTo>
                  <a:lnTo>
                    <a:pt x="219" y="42"/>
                  </a:lnTo>
                  <a:lnTo>
                    <a:pt x="210" y="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5" name="Freeform 19"/>
            <p:cNvSpPr>
              <a:spLocks noChangeAspect="1"/>
            </p:cNvSpPr>
            <p:nvPr/>
          </p:nvSpPr>
          <p:spPr bwMode="auto">
            <a:xfrm>
              <a:off x="2122" y="2623"/>
              <a:ext cx="357" cy="538"/>
            </a:xfrm>
            <a:custGeom>
              <a:avLst/>
              <a:gdLst>
                <a:gd name="T0" fmla="*/ 229 w 357"/>
                <a:gd name="T1" fmla="*/ 2 h 538"/>
                <a:gd name="T2" fmla="*/ 191 w 357"/>
                <a:gd name="T3" fmla="*/ 4 h 538"/>
                <a:gd name="T4" fmla="*/ 151 w 357"/>
                <a:gd name="T5" fmla="*/ 18 h 538"/>
                <a:gd name="T6" fmla="*/ 116 w 357"/>
                <a:gd name="T7" fmla="*/ 41 h 538"/>
                <a:gd name="T8" fmla="*/ 87 w 357"/>
                <a:gd name="T9" fmla="*/ 67 h 538"/>
                <a:gd name="T10" fmla="*/ 54 w 357"/>
                <a:gd name="T11" fmla="*/ 113 h 538"/>
                <a:gd name="T12" fmla="*/ 31 w 357"/>
                <a:gd name="T13" fmla="*/ 159 h 538"/>
                <a:gd name="T14" fmla="*/ 18 w 357"/>
                <a:gd name="T15" fmla="*/ 191 h 538"/>
                <a:gd name="T16" fmla="*/ 8 w 357"/>
                <a:gd name="T17" fmla="*/ 237 h 538"/>
                <a:gd name="T18" fmla="*/ 7 w 357"/>
                <a:gd name="T19" fmla="*/ 276 h 538"/>
                <a:gd name="T20" fmla="*/ 5 w 357"/>
                <a:gd name="T21" fmla="*/ 307 h 538"/>
                <a:gd name="T22" fmla="*/ 1 w 357"/>
                <a:gd name="T23" fmla="*/ 351 h 538"/>
                <a:gd name="T24" fmla="*/ 5 w 357"/>
                <a:gd name="T25" fmla="*/ 406 h 538"/>
                <a:gd name="T26" fmla="*/ 8 w 357"/>
                <a:gd name="T27" fmla="*/ 415 h 538"/>
                <a:gd name="T28" fmla="*/ 13 w 357"/>
                <a:gd name="T29" fmla="*/ 433 h 538"/>
                <a:gd name="T30" fmla="*/ 18 w 357"/>
                <a:gd name="T31" fmla="*/ 452 h 538"/>
                <a:gd name="T32" fmla="*/ 28 w 357"/>
                <a:gd name="T33" fmla="*/ 472 h 538"/>
                <a:gd name="T34" fmla="*/ 38 w 357"/>
                <a:gd name="T35" fmla="*/ 487 h 538"/>
                <a:gd name="T36" fmla="*/ 57 w 357"/>
                <a:gd name="T37" fmla="*/ 504 h 538"/>
                <a:gd name="T38" fmla="*/ 81 w 357"/>
                <a:gd name="T39" fmla="*/ 520 h 538"/>
                <a:gd name="T40" fmla="*/ 108 w 357"/>
                <a:gd name="T41" fmla="*/ 531 h 538"/>
                <a:gd name="T42" fmla="*/ 133 w 357"/>
                <a:gd name="T43" fmla="*/ 537 h 538"/>
                <a:gd name="T44" fmla="*/ 155 w 357"/>
                <a:gd name="T45" fmla="*/ 538 h 538"/>
                <a:gd name="T46" fmla="*/ 177 w 357"/>
                <a:gd name="T47" fmla="*/ 534 h 538"/>
                <a:gd name="T48" fmla="*/ 203 w 357"/>
                <a:gd name="T49" fmla="*/ 526 h 538"/>
                <a:gd name="T50" fmla="*/ 219 w 357"/>
                <a:gd name="T51" fmla="*/ 518 h 538"/>
                <a:gd name="T52" fmla="*/ 236 w 357"/>
                <a:gd name="T53" fmla="*/ 500 h 538"/>
                <a:gd name="T54" fmla="*/ 245 w 357"/>
                <a:gd name="T55" fmla="*/ 488 h 538"/>
                <a:gd name="T56" fmla="*/ 249 w 357"/>
                <a:gd name="T57" fmla="*/ 485 h 538"/>
                <a:gd name="T58" fmla="*/ 252 w 357"/>
                <a:gd name="T59" fmla="*/ 480 h 538"/>
                <a:gd name="T60" fmla="*/ 259 w 357"/>
                <a:gd name="T61" fmla="*/ 464 h 538"/>
                <a:gd name="T62" fmla="*/ 264 w 357"/>
                <a:gd name="T63" fmla="*/ 454 h 538"/>
                <a:gd name="T64" fmla="*/ 268 w 357"/>
                <a:gd name="T65" fmla="*/ 440 h 538"/>
                <a:gd name="T66" fmla="*/ 269 w 357"/>
                <a:gd name="T67" fmla="*/ 433 h 538"/>
                <a:gd name="T68" fmla="*/ 272 w 357"/>
                <a:gd name="T69" fmla="*/ 412 h 538"/>
                <a:gd name="T70" fmla="*/ 271 w 357"/>
                <a:gd name="T71" fmla="*/ 401 h 538"/>
                <a:gd name="T72" fmla="*/ 268 w 357"/>
                <a:gd name="T73" fmla="*/ 379 h 538"/>
                <a:gd name="T74" fmla="*/ 267 w 357"/>
                <a:gd name="T75" fmla="*/ 371 h 538"/>
                <a:gd name="T76" fmla="*/ 257 w 357"/>
                <a:gd name="T77" fmla="*/ 342 h 538"/>
                <a:gd name="T78" fmla="*/ 252 w 357"/>
                <a:gd name="T79" fmla="*/ 313 h 538"/>
                <a:gd name="T80" fmla="*/ 256 w 357"/>
                <a:gd name="T81" fmla="*/ 283 h 538"/>
                <a:gd name="T82" fmla="*/ 266 w 357"/>
                <a:gd name="T83" fmla="*/ 257 h 538"/>
                <a:gd name="T84" fmla="*/ 280 w 357"/>
                <a:gd name="T85" fmla="*/ 234 h 538"/>
                <a:gd name="T86" fmla="*/ 300 w 357"/>
                <a:gd name="T87" fmla="*/ 214 h 538"/>
                <a:gd name="T88" fmla="*/ 314 w 357"/>
                <a:gd name="T89" fmla="*/ 200 h 538"/>
                <a:gd name="T90" fmla="*/ 327 w 357"/>
                <a:gd name="T91" fmla="*/ 184 h 538"/>
                <a:gd name="T92" fmla="*/ 343 w 357"/>
                <a:gd name="T93" fmla="*/ 158 h 538"/>
                <a:gd name="T94" fmla="*/ 352 w 357"/>
                <a:gd name="T95" fmla="*/ 137 h 538"/>
                <a:gd name="T96" fmla="*/ 357 w 357"/>
                <a:gd name="T97" fmla="*/ 110 h 538"/>
                <a:gd name="T98" fmla="*/ 357 w 357"/>
                <a:gd name="T99" fmla="*/ 96 h 538"/>
                <a:gd name="T100" fmla="*/ 353 w 357"/>
                <a:gd name="T101" fmla="*/ 77 h 538"/>
                <a:gd name="T102" fmla="*/ 345 w 357"/>
                <a:gd name="T103" fmla="*/ 60 h 538"/>
                <a:gd name="T104" fmla="*/ 330 w 357"/>
                <a:gd name="T105" fmla="*/ 43 h 538"/>
                <a:gd name="T106" fmla="*/ 315 w 357"/>
                <a:gd name="T107" fmla="*/ 32 h 53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7"/>
                <a:gd name="T163" fmla="*/ 0 h 538"/>
                <a:gd name="T164" fmla="*/ 357 w 357"/>
                <a:gd name="T165" fmla="*/ 538 h 53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7" h="538">
                  <a:moveTo>
                    <a:pt x="304" y="26"/>
                  </a:moveTo>
                  <a:lnTo>
                    <a:pt x="266" y="13"/>
                  </a:lnTo>
                  <a:lnTo>
                    <a:pt x="229" y="2"/>
                  </a:lnTo>
                  <a:lnTo>
                    <a:pt x="221" y="0"/>
                  </a:lnTo>
                  <a:lnTo>
                    <a:pt x="214" y="0"/>
                  </a:lnTo>
                  <a:lnTo>
                    <a:pt x="191" y="4"/>
                  </a:lnTo>
                  <a:lnTo>
                    <a:pt x="181" y="5"/>
                  </a:lnTo>
                  <a:lnTo>
                    <a:pt x="170" y="10"/>
                  </a:lnTo>
                  <a:lnTo>
                    <a:pt x="151" y="18"/>
                  </a:lnTo>
                  <a:lnTo>
                    <a:pt x="141" y="24"/>
                  </a:lnTo>
                  <a:lnTo>
                    <a:pt x="132" y="30"/>
                  </a:lnTo>
                  <a:lnTo>
                    <a:pt x="116" y="41"/>
                  </a:lnTo>
                  <a:lnTo>
                    <a:pt x="108" y="47"/>
                  </a:lnTo>
                  <a:lnTo>
                    <a:pt x="101" y="54"/>
                  </a:lnTo>
                  <a:lnTo>
                    <a:pt x="87" y="67"/>
                  </a:lnTo>
                  <a:lnTo>
                    <a:pt x="75" y="82"/>
                  </a:lnTo>
                  <a:lnTo>
                    <a:pt x="63" y="97"/>
                  </a:lnTo>
                  <a:lnTo>
                    <a:pt x="54" y="113"/>
                  </a:lnTo>
                  <a:lnTo>
                    <a:pt x="44" y="130"/>
                  </a:lnTo>
                  <a:lnTo>
                    <a:pt x="36" y="147"/>
                  </a:lnTo>
                  <a:lnTo>
                    <a:pt x="31" y="159"/>
                  </a:lnTo>
                  <a:lnTo>
                    <a:pt x="27" y="169"/>
                  </a:lnTo>
                  <a:lnTo>
                    <a:pt x="21" y="181"/>
                  </a:lnTo>
                  <a:lnTo>
                    <a:pt x="18" y="191"/>
                  </a:lnTo>
                  <a:lnTo>
                    <a:pt x="12" y="215"/>
                  </a:lnTo>
                  <a:lnTo>
                    <a:pt x="9" y="225"/>
                  </a:lnTo>
                  <a:lnTo>
                    <a:pt x="8" y="237"/>
                  </a:lnTo>
                  <a:lnTo>
                    <a:pt x="7" y="250"/>
                  </a:lnTo>
                  <a:lnTo>
                    <a:pt x="8" y="261"/>
                  </a:lnTo>
                  <a:lnTo>
                    <a:pt x="7" y="276"/>
                  </a:lnTo>
                  <a:lnTo>
                    <a:pt x="7" y="292"/>
                  </a:lnTo>
                  <a:lnTo>
                    <a:pt x="6" y="300"/>
                  </a:lnTo>
                  <a:lnTo>
                    <a:pt x="5" y="307"/>
                  </a:lnTo>
                  <a:lnTo>
                    <a:pt x="7" y="323"/>
                  </a:lnTo>
                  <a:lnTo>
                    <a:pt x="4" y="334"/>
                  </a:lnTo>
                  <a:lnTo>
                    <a:pt x="1" y="351"/>
                  </a:lnTo>
                  <a:lnTo>
                    <a:pt x="0" y="370"/>
                  </a:lnTo>
                  <a:lnTo>
                    <a:pt x="2" y="388"/>
                  </a:lnTo>
                  <a:lnTo>
                    <a:pt x="5" y="406"/>
                  </a:lnTo>
                  <a:lnTo>
                    <a:pt x="6" y="409"/>
                  </a:lnTo>
                  <a:lnTo>
                    <a:pt x="7" y="413"/>
                  </a:lnTo>
                  <a:lnTo>
                    <a:pt x="8" y="415"/>
                  </a:lnTo>
                  <a:lnTo>
                    <a:pt x="11" y="418"/>
                  </a:lnTo>
                  <a:lnTo>
                    <a:pt x="12" y="425"/>
                  </a:lnTo>
                  <a:lnTo>
                    <a:pt x="13" y="433"/>
                  </a:lnTo>
                  <a:lnTo>
                    <a:pt x="14" y="439"/>
                  </a:lnTo>
                  <a:lnTo>
                    <a:pt x="16" y="446"/>
                  </a:lnTo>
                  <a:lnTo>
                    <a:pt x="18" y="452"/>
                  </a:lnTo>
                  <a:lnTo>
                    <a:pt x="21" y="459"/>
                  </a:lnTo>
                  <a:lnTo>
                    <a:pt x="24" y="465"/>
                  </a:lnTo>
                  <a:lnTo>
                    <a:pt x="28" y="472"/>
                  </a:lnTo>
                  <a:lnTo>
                    <a:pt x="30" y="478"/>
                  </a:lnTo>
                  <a:lnTo>
                    <a:pt x="35" y="483"/>
                  </a:lnTo>
                  <a:lnTo>
                    <a:pt x="38" y="487"/>
                  </a:lnTo>
                  <a:lnTo>
                    <a:pt x="43" y="492"/>
                  </a:lnTo>
                  <a:lnTo>
                    <a:pt x="49" y="498"/>
                  </a:lnTo>
                  <a:lnTo>
                    <a:pt x="57" y="504"/>
                  </a:lnTo>
                  <a:lnTo>
                    <a:pt x="64" y="509"/>
                  </a:lnTo>
                  <a:lnTo>
                    <a:pt x="73" y="514"/>
                  </a:lnTo>
                  <a:lnTo>
                    <a:pt x="81" y="520"/>
                  </a:lnTo>
                  <a:lnTo>
                    <a:pt x="91" y="524"/>
                  </a:lnTo>
                  <a:lnTo>
                    <a:pt x="98" y="527"/>
                  </a:lnTo>
                  <a:lnTo>
                    <a:pt x="108" y="531"/>
                  </a:lnTo>
                  <a:lnTo>
                    <a:pt x="116" y="534"/>
                  </a:lnTo>
                  <a:lnTo>
                    <a:pt x="126" y="536"/>
                  </a:lnTo>
                  <a:lnTo>
                    <a:pt x="133" y="537"/>
                  </a:lnTo>
                  <a:lnTo>
                    <a:pt x="143" y="538"/>
                  </a:lnTo>
                  <a:lnTo>
                    <a:pt x="151" y="538"/>
                  </a:lnTo>
                  <a:lnTo>
                    <a:pt x="155" y="538"/>
                  </a:lnTo>
                  <a:lnTo>
                    <a:pt x="160" y="538"/>
                  </a:lnTo>
                  <a:lnTo>
                    <a:pt x="168" y="536"/>
                  </a:lnTo>
                  <a:lnTo>
                    <a:pt x="177" y="534"/>
                  </a:lnTo>
                  <a:lnTo>
                    <a:pt x="186" y="533"/>
                  </a:lnTo>
                  <a:lnTo>
                    <a:pt x="195" y="529"/>
                  </a:lnTo>
                  <a:lnTo>
                    <a:pt x="203" y="526"/>
                  </a:lnTo>
                  <a:lnTo>
                    <a:pt x="212" y="522"/>
                  </a:lnTo>
                  <a:lnTo>
                    <a:pt x="217" y="520"/>
                  </a:lnTo>
                  <a:lnTo>
                    <a:pt x="219" y="518"/>
                  </a:lnTo>
                  <a:lnTo>
                    <a:pt x="221" y="516"/>
                  </a:lnTo>
                  <a:lnTo>
                    <a:pt x="229" y="508"/>
                  </a:lnTo>
                  <a:lnTo>
                    <a:pt x="236" y="500"/>
                  </a:lnTo>
                  <a:lnTo>
                    <a:pt x="239" y="496"/>
                  </a:lnTo>
                  <a:lnTo>
                    <a:pt x="243" y="492"/>
                  </a:lnTo>
                  <a:lnTo>
                    <a:pt x="245" y="488"/>
                  </a:lnTo>
                  <a:lnTo>
                    <a:pt x="247" y="486"/>
                  </a:lnTo>
                  <a:lnTo>
                    <a:pt x="248" y="485"/>
                  </a:lnTo>
                  <a:lnTo>
                    <a:pt x="249" y="485"/>
                  </a:lnTo>
                  <a:lnTo>
                    <a:pt x="249" y="483"/>
                  </a:lnTo>
                  <a:lnTo>
                    <a:pt x="250" y="482"/>
                  </a:lnTo>
                  <a:lnTo>
                    <a:pt x="252" y="480"/>
                  </a:lnTo>
                  <a:lnTo>
                    <a:pt x="254" y="476"/>
                  </a:lnTo>
                  <a:lnTo>
                    <a:pt x="259" y="467"/>
                  </a:lnTo>
                  <a:lnTo>
                    <a:pt x="259" y="464"/>
                  </a:lnTo>
                  <a:lnTo>
                    <a:pt x="260" y="463"/>
                  </a:lnTo>
                  <a:lnTo>
                    <a:pt x="262" y="458"/>
                  </a:lnTo>
                  <a:lnTo>
                    <a:pt x="264" y="454"/>
                  </a:lnTo>
                  <a:lnTo>
                    <a:pt x="266" y="450"/>
                  </a:lnTo>
                  <a:lnTo>
                    <a:pt x="266" y="445"/>
                  </a:lnTo>
                  <a:lnTo>
                    <a:pt x="268" y="440"/>
                  </a:lnTo>
                  <a:lnTo>
                    <a:pt x="269" y="435"/>
                  </a:lnTo>
                  <a:lnTo>
                    <a:pt x="269" y="434"/>
                  </a:lnTo>
                  <a:lnTo>
                    <a:pt x="269" y="433"/>
                  </a:lnTo>
                  <a:lnTo>
                    <a:pt x="270" y="431"/>
                  </a:lnTo>
                  <a:lnTo>
                    <a:pt x="271" y="421"/>
                  </a:lnTo>
                  <a:lnTo>
                    <a:pt x="272" y="412"/>
                  </a:lnTo>
                  <a:lnTo>
                    <a:pt x="271" y="409"/>
                  </a:lnTo>
                  <a:lnTo>
                    <a:pt x="271" y="407"/>
                  </a:lnTo>
                  <a:lnTo>
                    <a:pt x="271" y="401"/>
                  </a:lnTo>
                  <a:lnTo>
                    <a:pt x="271" y="392"/>
                  </a:lnTo>
                  <a:lnTo>
                    <a:pt x="269" y="381"/>
                  </a:lnTo>
                  <a:lnTo>
                    <a:pt x="268" y="379"/>
                  </a:lnTo>
                  <a:lnTo>
                    <a:pt x="267" y="377"/>
                  </a:lnTo>
                  <a:lnTo>
                    <a:pt x="267" y="376"/>
                  </a:lnTo>
                  <a:lnTo>
                    <a:pt x="267" y="371"/>
                  </a:lnTo>
                  <a:lnTo>
                    <a:pt x="264" y="361"/>
                  </a:lnTo>
                  <a:lnTo>
                    <a:pt x="261" y="351"/>
                  </a:lnTo>
                  <a:lnTo>
                    <a:pt x="257" y="342"/>
                  </a:lnTo>
                  <a:lnTo>
                    <a:pt x="254" y="332"/>
                  </a:lnTo>
                  <a:lnTo>
                    <a:pt x="252" y="322"/>
                  </a:lnTo>
                  <a:lnTo>
                    <a:pt x="252" y="313"/>
                  </a:lnTo>
                  <a:lnTo>
                    <a:pt x="252" y="302"/>
                  </a:lnTo>
                  <a:lnTo>
                    <a:pt x="253" y="293"/>
                  </a:lnTo>
                  <a:lnTo>
                    <a:pt x="256" y="283"/>
                  </a:lnTo>
                  <a:lnTo>
                    <a:pt x="259" y="274"/>
                  </a:lnTo>
                  <a:lnTo>
                    <a:pt x="263" y="265"/>
                  </a:lnTo>
                  <a:lnTo>
                    <a:pt x="266" y="257"/>
                  </a:lnTo>
                  <a:lnTo>
                    <a:pt x="271" y="249"/>
                  </a:lnTo>
                  <a:lnTo>
                    <a:pt x="276" y="241"/>
                  </a:lnTo>
                  <a:lnTo>
                    <a:pt x="280" y="234"/>
                  </a:lnTo>
                  <a:lnTo>
                    <a:pt x="287" y="227"/>
                  </a:lnTo>
                  <a:lnTo>
                    <a:pt x="293" y="220"/>
                  </a:lnTo>
                  <a:lnTo>
                    <a:pt x="300" y="214"/>
                  </a:lnTo>
                  <a:lnTo>
                    <a:pt x="303" y="210"/>
                  </a:lnTo>
                  <a:lnTo>
                    <a:pt x="307" y="207"/>
                  </a:lnTo>
                  <a:lnTo>
                    <a:pt x="314" y="200"/>
                  </a:lnTo>
                  <a:lnTo>
                    <a:pt x="317" y="195"/>
                  </a:lnTo>
                  <a:lnTo>
                    <a:pt x="321" y="191"/>
                  </a:lnTo>
                  <a:lnTo>
                    <a:pt x="327" y="184"/>
                  </a:lnTo>
                  <a:lnTo>
                    <a:pt x="333" y="175"/>
                  </a:lnTo>
                  <a:lnTo>
                    <a:pt x="338" y="166"/>
                  </a:lnTo>
                  <a:lnTo>
                    <a:pt x="343" y="158"/>
                  </a:lnTo>
                  <a:lnTo>
                    <a:pt x="349" y="148"/>
                  </a:lnTo>
                  <a:lnTo>
                    <a:pt x="350" y="143"/>
                  </a:lnTo>
                  <a:lnTo>
                    <a:pt x="352" y="137"/>
                  </a:lnTo>
                  <a:lnTo>
                    <a:pt x="356" y="125"/>
                  </a:lnTo>
                  <a:lnTo>
                    <a:pt x="357" y="114"/>
                  </a:lnTo>
                  <a:lnTo>
                    <a:pt x="357" y="110"/>
                  </a:lnTo>
                  <a:lnTo>
                    <a:pt x="357" y="108"/>
                  </a:lnTo>
                  <a:lnTo>
                    <a:pt x="357" y="103"/>
                  </a:lnTo>
                  <a:lnTo>
                    <a:pt x="357" y="96"/>
                  </a:lnTo>
                  <a:lnTo>
                    <a:pt x="356" y="89"/>
                  </a:lnTo>
                  <a:lnTo>
                    <a:pt x="354" y="82"/>
                  </a:lnTo>
                  <a:lnTo>
                    <a:pt x="353" y="77"/>
                  </a:lnTo>
                  <a:lnTo>
                    <a:pt x="350" y="71"/>
                  </a:lnTo>
                  <a:lnTo>
                    <a:pt x="348" y="66"/>
                  </a:lnTo>
                  <a:lnTo>
                    <a:pt x="345" y="60"/>
                  </a:lnTo>
                  <a:lnTo>
                    <a:pt x="343" y="56"/>
                  </a:lnTo>
                  <a:lnTo>
                    <a:pt x="335" y="46"/>
                  </a:lnTo>
                  <a:lnTo>
                    <a:pt x="330" y="43"/>
                  </a:lnTo>
                  <a:lnTo>
                    <a:pt x="326" y="39"/>
                  </a:lnTo>
                  <a:lnTo>
                    <a:pt x="321" y="35"/>
                  </a:lnTo>
                  <a:lnTo>
                    <a:pt x="315" y="32"/>
                  </a:lnTo>
                  <a:lnTo>
                    <a:pt x="310" y="29"/>
                  </a:lnTo>
                  <a:lnTo>
                    <a:pt x="304" y="2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6" name="Freeform 20"/>
            <p:cNvSpPr>
              <a:spLocks noChangeAspect="1"/>
            </p:cNvSpPr>
            <p:nvPr/>
          </p:nvSpPr>
          <p:spPr bwMode="auto">
            <a:xfrm>
              <a:off x="2368" y="2629"/>
              <a:ext cx="812" cy="237"/>
            </a:xfrm>
            <a:custGeom>
              <a:avLst/>
              <a:gdLst>
                <a:gd name="T0" fmla="*/ 368 w 812"/>
                <a:gd name="T1" fmla="*/ 166 h 237"/>
                <a:gd name="T2" fmla="*/ 318 w 812"/>
                <a:gd name="T3" fmla="*/ 151 h 237"/>
                <a:gd name="T4" fmla="*/ 243 w 812"/>
                <a:gd name="T5" fmla="*/ 112 h 237"/>
                <a:gd name="T6" fmla="*/ 198 w 812"/>
                <a:gd name="T7" fmla="*/ 86 h 237"/>
                <a:gd name="T8" fmla="*/ 155 w 812"/>
                <a:gd name="T9" fmla="*/ 61 h 237"/>
                <a:gd name="T10" fmla="*/ 101 w 812"/>
                <a:gd name="T11" fmla="*/ 41 h 237"/>
                <a:gd name="T12" fmla="*/ 60 w 812"/>
                <a:gd name="T13" fmla="*/ 35 h 237"/>
                <a:gd name="T14" fmla="*/ 29 w 812"/>
                <a:gd name="T15" fmla="*/ 39 h 237"/>
                <a:gd name="T16" fmla="*/ 8 w 812"/>
                <a:gd name="T17" fmla="*/ 53 h 237"/>
                <a:gd name="T18" fmla="*/ 0 w 812"/>
                <a:gd name="T19" fmla="*/ 77 h 237"/>
                <a:gd name="T20" fmla="*/ 8 w 812"/>
                <a:gd name="T21" fmla="*/ 102 h 237"/>
                <a:gd name="T22" fmla="*/ 23 w 812"/>
                <a:gd name="T23" fmla="*/ 116 h 237"/>
                <a:gd name="T24" fmla="*/ 79 w 812"/>
                <a:gd name="T25" fmla="*/ 137 h 237"/>
                <a:gd name="T26" fmla="*/ 170 w 812"/>
                <a:gd name="T27" fmla="*/ 165 h 237"/>
                <a:gd name="T28" fmla="*/ 261 w 812"/>
                <a:gd name="T29" fmla="*/ 203 h 237"/>
                <a:gd name="T30" fmla="*/ 319 w 812"/>
                <a:gd name="T31" fmla="*/ 231 h 237"/>
                <a:gd name="T32" fmla="*/ 353 w 812"/>
                <a:gd name="T33" fmla="*/ 237 h 237"/>
                <a:gd name="T34" fmla="*/ 400 w 812"/>
                <a:gd name="T35" fmla="*/ 235 h 237"/>
                <a:gd name="T36" fmla="*/ 434 w 812"/>
                <a:gd name="T37" fmla="*/ 226 h 237"/>
                <a:gd name="T38" fmla="*/ 605 w 812"/>
                <a:gd name="T39" fmla="*/ 156 h 237"/>
                <a:gd name="T40" fmla="*/ 637 w 812"/>
                <a:gd name="T41" fmla="*/ 156 h 237"/>
                <a:gd name="T42" fmla="*/ 645 w 812"/>
                <a:gd name="T43" fmla="*/ 152 h 237"/>
                <a:gd name="T44" fmla="*/ 657 w 812"/>
                <a:gd name="T45" fmla="*/ 143 h 237"/>
                <a:gd name="T46" fmla="*/ 662 w 812"/>
                <a:gd name="T47" fmla="*/ 135 h 237"/>
                <a:gd name="T48" fmla="*/ 686 w 812"/>
                <a:gd name="T49" fmla="*/ 113 h 237"/>
                <a:gd name="T50" fmla="*/ 718 w 812"/>
                <a:gd name="T51" fmla="*/ 115 h 237"/>
                <a:gd name="T52" fmla="*/ 743 w 812"/>
                <a:gd name="T53" fmla="*/ 127 h 237"/>
                <a:gd name="T54" fmla="*/ 761 w 812"/>
                <a:gd name="T55" fmla="*/ 127 h 237"/>
                <a:gd name="T56" fmla="*/ 779 w 812"/>
                <a:gd name="T57" fmla="*/ 116 h 237"/>
                <a:gd name="T58" fmla="*/ 783 w 812"/>
                <a:gd name="T59" fmla="*/ 110 h 237"/>
                <a:gd name="T60" fmla="*/ 784 w 812"/>
                <a:gd name="T61" fmla="*/ 107 h 237"/>
                <a:gd name="T62" fmla="*/ 777 w 812"/>
                <a:gd name="T63" fmla="*/ 91 h 237"/>
                <a:gd name="T64" fmla="*/ 762 w 812"/>
                <a:gd name="T65" fmla="*/ 75 h 237"/>
                <a:gd name="T66" fmla="*/ 741 w 812"/>
                <a:gd name="T67" fmla="*/ 68 h 237"/>
                <a:gd name="T68" fmla="*/ 727 w 812"/>
                <a:gd name="T69" fmla="*/ 60 h 237"/>
                <a:gd name="T70" fmla="*/ 763 w 812"/>
                <a:gd name="T71" fmla="*/ 50 h 237"/>
                <a:gd name="T72" fmla="*/ 782 w 812"/>
                <a:gd name="T73" fmla="*/ 48 h 237"/>
                <a:gd name="T74" fmla="*/ 802 w 812"/>
                <a:gd name="T75" fmla="*/ 44 h 237"/>
                <a:gd name="T76" fmla="*/ 806 w 812"/>
                <a:gd name="T77" fmla="*/ 41 h 237"/>
                <a:gd name="T78" fmla="*/ 812 w 812"/>
                <a:gd name="T79" fmla="*/ 34 h 237"/>
                <a:gd name="T80" fmla="*/ 812 w 812"/>
                <a:gd name="T81" fmla="*/ 25 h 237"/>
                <a:gd name="T82" fmla="*/ 811 w 812"/>
                <a:gd name="T83" fmla="*/ 20 h 237"/>
                <a:gd name="T84" fmla="*/ 803 w 812"/>
                <a:gd name="T85" fmla="*/ 6 h 237"/>
                <a:gd name="T86" fmla="*/ 787 w 812"/>
                <a:gd name="T87" fmla="*/ 0 h 237"/>
                <a:gd name="T88" fmla="*/ 752 w 812"/>
                <a:gd name="T89" fmla="*/ 7 h 237"/>
                <a:gd name="T90" fmla="*/ 712 w 812"/>
                <a:gd name="T91" fmla="*/ 30 h 237"/>
                <a:gd name="T92" fmla="*/ 688 w 812"/>
                <a:gd name="T93" fmla="*/ 55 h 237"/>
                <a:gd name="T94" fmla="*/ 684 w 812"/>
                <a:gd name="T95" fmla="*/ 59 h 237"/>
                <a:gd name="T96" fmla="*/ 672 w 812"/>
                <a:gd name="T97" fmla="*/ 68 h 237"/>
                <a:gd name="T98" fmla="*/ 657 w 812"/>
                <a:gd name="T99" fmla="*/ 75 h 237"/>
                <a:gd name="T100" fmla="*/ 647 w 812"/>
                <a:gd name="T101" fmla="*/ 80 h 237"/>
                <a:gd name="T102" fmla="*/ 620 w 812"/>
                <a:gd name="T103" fmla="*/ 89 h 237"/>
                <a:gd name="T104" fmla="*/ 594 w 812"/>
                <a:gd name="T105" fmla="*/ 104 h 237"/>
                <a:gd name="T106" fmla="*/ 576 w 812"/>
                <a:gd name="T107" fmla="*/ 111 h 237"/>
                <a:gd name="T108" fmla="*/ 535 w 812"/>
                <a:gd name="T109" fmla="*/ 128 h 237"/>
                <a:gd name="T110" fmla="*/ 474 w 812"/>
                <a:gd name="T111" fmla="*/ 148 h 237"/>
                <a:gd name="T112" fmla="*/ 400 w 812"/>
                <a:gd name="T113" fmla="*/ 164 h 2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12"/>
                <a:gd name="T172" fmla="*/ 0 h 237"/>
                <a:gd name="T173" fmla="*/ 812 w 812"/>
                <a:gd name="T174" fmla="*/ 237 h 23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12" h="237">
                  <a:moveTo>
                    <a:pt x="400" y="164"/>
                  </a:moveTo>
                  <a:lnTo>
                    <a:pt x="384" y="166"/>
                  </a:lnTo>
                  <a:lnTo>
                    <a:pt x="376" y="166"/>
                  </a:lnTo>
                  <a:lnTo>
                    <a:pt x="368" y="166"/>
                  </a:lnTo>
                  <a:lnTo>
                    <a:pt x="353" y="163"/>
                  </a:lnTo>
                  <a:lnTo>
                    <a:pt x="346" y="161"/>
                  </a:lnTo>
                  <a:lnTo>
                    <a:pt x="339" y="159"/>
                  </a:lnTo>
                  <a:lnTo>
                    <a:pt x="318" y="151"/>
                  </a:lnTo>
                  <a:lnTo>
                    <a:pt x="297" y="143"/>
                  </a:lnTo>
                  <a:lnTo>
                    <a:pt x="278" y="132"/>
                  </a:lnTo>
                  <a:lnTo>
                    <a:pt x="259" y="122"/>
                  </a:lnTo>
                  <a:lnTo>
                    <a:pt x="243" y="112"/>
                  </a:lnTo>
                  <a:lnTo>
                    <a:pt x="228" y="103"/>
                  </a:lnTo>
                  <a:lnTo>
                    <a:pt x="218" y="98"/>
                  </a:lnTo>
                  <a:lnTo>
                    <a:pt x="208" y="93"/>
                  </a:lnTo>
                  <a:lnTo>
                    <a:pt x="198" y="86"/>
                  </a:lnTo>
                  <a:lnTo>
                    <a:pt x="188" y="79"/>
                  </a:lnTo>
                  <a:lnTo>
                    <a:pt x="177" y="73"/>
                  </a:lnTo>
                  <a:lnTo>
                    <a:pt x="167" y="67"/>
                  </a:lnTo>
                  <a:lnTo>
                    <a:pt x="155" y="61"/>
                  </a:lnTo>
                  <a:lnTo>
                    <a:pt x="145" y="56"/>
                  </a:lnTo>
                  <a:lnTo>
                    <a:pt x="134" y="52"/>
                  </a:lnTo>
                  <a:lnTo>
                    <a:pt x="122" y="48"/>
                  </a:lnTo>
                  <a:lnTo>
                    <a:pt x="101" y="41"/>
                  </a:lnTo>
                  <a:lnTo>
                    <a:pt x="91" y="38"/>
                  </a:lnTo>
                  <a:lnTo>
                    <a:pt x="81" y="37"/>
                  </a:lnTo>
                  <a:lnTo>
                    <a:pt x="71" y="36"/>
                  </a:lnTo>
                  <a:lnTo>
                    <a:pt x="60" y="35"/>
                  </a:lnTo>
                  <a:lnTo>
                    <a:pt x="49" y="36"/>
                  </a:lnTo>
                  <a:lnTo>
                    <a:pt x="39" y="37"/>
                  </a:lnTo>
                  <a:lnTo>
                    <a:pt x="34" y="37"/>
                  </a:lnTo>
                  <a:lnTo>
                    <a:pt x="29" y="39"/>
                  </a:lnTo>
                  <a:lnTo>
                    <a:pt x="24" y="41"/>
                  </a:lnTo>
                  <a:lnTo>
                    <a:pt x="20" y="43"/>
                  </a:lnTo>
                  <a:lnTo>
                    <a:pt x="14" y="48"/>
                  </a:lnTo>
                  <a:lnTo>
                    <a:pt x="8" y="53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4" y="91"/>
                  </a:lnTo>
                  <a:lnTo>
                    <a:pt x="6" y="96"/>
                  </a:lnTo>
                  <a:lnTo>
                    <a:pt x="8" y="102"/>
                  </a:lnTo>
                  <a:lnTo>
                    <a:pt x="12" y="105"/>
                  </a:lnTo>
                  <a:lnTo>
                    <a:pt x="15" y="109"/>
                  </a:lnTo>
                  <a:lnTo>
                    <a:pt x="19" y="113"/>
                  </a:lnTo>
                  <a:lnTo>
                    <a:pt x="23" y="116"/>
                  </a:lnTo>
                  <a:lnTo>
                    <a:pt x="28" y="118"/>
                  </a:lnTo>
                  <a:lnTo>
                    <a:pt x="34" y="121"/>
                  </a:lnTo>
                  <a:lnTo>
                    <a:pt x="56" y="129"/>
                  </a:lnTo>
                  <a:lnTo>
                    <a:pt x="79" y="137"/>
                  </a:lnTo>
                  <a:lnTo>
                    <a:pt x="102" y="144"/>
                  </a:lnTo>
                  <a:lnTo>
                    <a:pt x="126" y="151"/>
                  </a:lnTo>
                  <a:lnTo>
                    <a:pt x="148" y="157"/>
                  </a:lnTo>
                  <a:lnTo>
                    <a:pt x="170" y="165"/>
                  </a:lnTo>
                  <a:lnTo>
                    <a:pt x="192" y="173"/>
                  </a:lnTo>
                  <a:lnTo>
                    <a:pt x="214" y="182"/>
                  </a:lnTo>
                  <a:lnTo>
                    <a:pt x="237" y="192"/>
                  </a:lnTo>
                  <a:lnTo>
                    <a:pt x="261" y="203"/>
                  </a:lnTo>
                  <a:lnTo>
                    <a:pt x="283" y="214"/>
                  </a:lnTo>
                  <a:lnTo>
                    <a:pt x="306" y="226"/>
                  </a:lnTo>
                  <a:lnTo>
                    <a:pt x="312" y="229"/>
                  </a:lnTo>
                  <a:lnTo>
                    <a:pt x="319" y="231"/>
                  </a:lnTo>
                  <a:lnTo>
                    <a:pt x="326" y="233"/>
                  </a:lnTo>
                  <a:lnTo>
                    <a:pt x="334" y="235"/>
                  </a:lnTo>
                  <a:lnTo>
                    <a:pt x="344" y="237"/>
                  </a:lnTo>
                  <a:lnTo>
                    <a:pt x="353" y="237"/>
                  </a:lnTo>
                  <a:lnTo>
                    <a:pt x="373" y="237"/>
                  </a:lnTo>
                  <a:lnTo>
                    <a:pt x="381" y="237"/>
                  </a:lnTo>
                  <a:lnTo>
                    <a:pt x="391" y="237"/>
                  </a:lnTo>
                  <a:lnTo>
                    <a:pt x="400" y="235"/>
                  </a:lnTo>
                  <a:lnTo>
                    <a:pt x="409" y="233"/>
                  </a:lnTo>
                  <a:lnTo>
                    <a:pt x="417" y="231"/>
                  </a:lnTo>
                  <a:lnTo>
                    <a:pt x="425" y="230"/>
                  </a:lnTo>
                  <a:lnTo>
                    <a:pt x="434" y="226"/>
                  </a:lnTo>
                  <a:lnTo>
                    <a:pt x="443" y="224"/>
                  </a:lnTo>
                  <a:lnTo>
                    <a:pt x="483" y="207"/>
                  </a:lnTo>
                  <a:lnTo>
                    <a:pt x="524" y="190"/>
                  </a:lnTo>
                  <a:lnTo>
                    <a:pt x="605" y="156"/>
                  </a:lnTo>
                  <a:lnTo>
                    <a:pt x="613" y="152"/>
                  </a:lnTo>
                  <a:lnTo>
                    <a:pt x="622" y="149"/>
                  </a:lnTo>
                  <a:lnTo>
                    <a:pt x="631" y="157"/>
                  </a:lnTo>
                  <a:lnTo>
                    <a:pt x="637" y="156"/>
                  </a:lnTo>
                  <a:lnTo>
                    <a:pt x="643" y="154"/>
                  </a:lnTo>
                  <a:lnTo>
                    <a:pt x="643" y="153"/>
                  </a:lnTo>
                  <a:lnTo>
                    <a:pt x="645" y="152"/>
                  </a:lnTo>
                  <a:lnTo>
                    <a:pt x="648" y="150"/>
                  </a:lnTo>
                  <a:lnTo>
                    <a:pt x="650" y="149"/>
                  </a:lnTo>
                  <a:lnTo>
                    <a:pt x="653" y="147"/>
                  </a:lnTo>
                  <a:lnTo>
                    <a:pt x="657" y="143"/>
                  </a:lnTo>
                  <a:lnTo>
                    <a:pt x="657" y="141"/>
                  </a:lnTo>
                  <a:lnTo>
                    <a:pt x="658" y="139"/>
                  </a:lnTo>
                  <a:lnTo>
                    <a:pt x="659" y="139"/>
                  </a:lnTo>
                  <a:lnTo>
                    <a:pt x="662" y="135"/>
                  </a:lnTo>
                  <a:lnTo>
                    <a:pt x="664" y="130"/>
                  </a:lnTo>
                  <a:lnTo>
                    <a:pt x="671" y="117"/>
                  </a:lnTo>
                  <a:lnTo>
                    <a:pt x="679" y="115"/>
                  </a:lnTo>
                  <a:lnTo>
                    <a:pt x="686" y="113"/>
                  </a:lnTo>
                  <a:lnTo>
                    <a:pt x="694" y="112"/>
                  </a:lnTo>
                  <a:lnTo>
                    <a:pt x="703" y="112"/>
                  </a:lnTo>
                  <a:lnTo>
                    <a:pt x="711" y="113"/>
                  </a:lnTo>
                  <a:lnTo>
                    <a:pt x="718" y="115"/>
                  </a:lnTo>
                  <a:lnTo>
                    <a:pt x="726" y="118"/>
                  </a:lnTo>
                  <a:lnTo>
                    <a:pt x="734" y="122"/>
                  </a:lnTo>
                  <a:lnTo>
                    <a:pt x="738" y="125"/>
                  </a:lnTo>
                  <a:lnTo>
                    <a:pt x="743" y="127"/>
                  </a:lnTo>
                  <a:lnTo>
                    <a:pt x="747" y="128"/>
                  </a:lnTo>
                  <a:lnTo>
                    <a:pt x="752" y="129"/>
                  </a:lnTo>
                  <a:lnTo>
                    <a:pt x="756" y="128"/>
                  </a:lnTo>
                  <a:lnTo>
                    <a:pt x="761" y="127"/>
                  </a:lnTo>
                  <a:lnTo>
                    <a:pt x="766" y="125"/>
                  </a:lnTo>
                  <a:lnTo>
                    <a:pt x="770" y="123"/>
                  </a:lnTo>
                  <a:lnTo>
                    <a:pt x="776" y="120"/>
                  </a:lnTo>
                  <a:lnTo>
                    <a:pt x="779" y="116"/>
                  </a:lnTo>
                  <a:lnTo>
                    <a:pt x="780" y="115"/>
                  </a:lnTo>
                  <a:lnTo>
                    <a:pt x="782" y="113"/>
                  </a:lnTo>
                  <a:lnTo>
                    <a:pt x="783" y="111"/>
                  </a:lnTo>
                  <a:lnTo>
                    <a:pt x="783" y="110"/>
                  </a:lnTo>
                  <a:lnTo>
                    <a:pt x="784" y="109"/>
                  </a:lnTo>
                  <a:lnTo>
                    <a:pt x="784" y="107"/>
                  </a:lnTo>
                  <a:lnTo>
                    <a:pt x="784" y="105"/>
                  </a:lnTo>
                  <a:lnTo>
                    <a:pt x="783" y="101"/>
                  </a:lnTo>
                  <a:lnTo>
                    <a:pt x="781" y="95"/>
                  </a:lnTo>
                  <a:lnTo>
                    <a:pt x="777" y="91"/>
                  </a:lnTo>
                  <a:lnTo>
                    <a:pt x="774" y="86"/>
                  </a:lnTo>
                  <a:lnTo>
                    <a:pt x="770" y="82"/>
                  </a:lnTo>
                  <a:lnTo>
                    <a:pt x="766" y="78"/>
                  </a:lnTo>
                  <a:lnTo>
                    <a:pt x="762" y="75"/>
                  </a:lnTo>
                  <a:lnTo>
                    <a:pt x="756" y="72"/>
                  </a:lnTo>
                  <a:lnTo>
                    <a:pt x="752" y="70"/>
                  </a:lnTo>
                  <a:lnTo>
                    <a:pt x="746" y="68"/>
                  </a:lnTo>
                  <a:lnTo>
                    <a:pt x="741" y="68"/>
                  </a:lnTo>
                  <a:lnTo>
                    <a:pt x="728" y="67"/>
                  </a:lnTo>
                  <a:lnTo>
                    <a:pt x="721" y="67"/>
                  </a:lnTo>
                  <a:lnTo>
                    <a:pt x="715" y="68"/>
                  </a:lnTo>
                  <a:lnTo>
                    <a:pt x="727" y="60"/>
                  </a:lnTo>
                  <a:lnTo>
                    <a:pt x="734" y="57"/>
                  </a:lnTo>
                  <a:lnTo>
                    <a:pt x="741" y="55"/>
                  </a:lnTo>
                  <a:lnTo>
                    <a:pt x="756" y="51"/>
                  </a:lnTo>
                  <a:lnTo>
                    <a:pt x="763" y="50"/>
                  </a:lnTo>
                  <a:lnTo>
                    <a:pt x="770" y="50"/>
                  </a:lnTo>
                  <a:lnTo>
                    <a:pt x="777" y="49"/>
                  </a:lnTo>
                  <a:lnTo>
                    <a:pt x="779" y="48"/>
                  </a:lnTo>
                  <a:lnTo>
                    <a:pt x="782" y="48"/>
                  </a:lnTo>
                  <a:lnTo>
                    <a:pt x="794" y="47"/>
                  </a:lnTo>
                  <a:lnTo>
                    <a:pt x="797" y="46"/>
                  </a:lnTo>
                  <a:lnTo>
                    <a:pt x="799" y="45"/>
                  </a:lnTo>
                  <a:lnTo>
                    <a:pt x="802" y="44"/>
                  </a:lnTo>
                  <a:lnTo>
                    <a:pt x="803" y="43"/>
                  </a:lnTo>
                  <a:lnTo>
                    <a:pt x="805" y="43"/>
                  </a:lnTo>
                  <a:lnTo>
                    <a:pt x="805" y="41"/>
                  </a:lnTo>
                  <a:lnTo>
                    <a:pt x="806" y="41"/>
                  </a:lnTo>
                  <a:lnTo>
                    <a:pt x="808" y="40"/>
                  </a:lnTo>
                  <a:lnTo>
                    <a:pt x="809" y="38"/>
                  </a:lnTo>
                  <a:lnTo>
                    <a:pt x="811" y="36"/>
                  </a:lnTo>
                  <a:lnTo>
                    <a:pt x="812" y="34"/>
                  </a:lnTo>
                  <a:lnTo>
                    <a:pt x="812" y="32"/>
                  </a:lnTo>
                  <a:lnTo>
                    <a:pt x="812" y="29"/>
                  </a:lnTo>
                  <a:lnTo>
                    <a:pt x="812" y="28"/>
                  </a:lnTo>
                  <a:lnTo>
                    <a:pt x="812" y="25"/>
                  </a:lnTo>
                  <a:lnTo>
                    <a:pt x="812" y="23"/>
                  </a:lnTo>
                  <a:lnTo>
                    <a:pt x="812" y="22"/>
                  </a:lnTo>
                  <a:lnTo>
                    <a:pt x="811" y="21"/>
                  </a:lnTo>
                  <a:lnTo>
                    <a:pt x="811" y="20"/>
                  </a:lnTo>
                  <a:lnTo>
                    <a:pt x="810" y="16"/>
                  </a:lnTo>
                  <a:lnTo>
                    <a:pt x="808" y="12"/>
                  </a:lnTo>
                  <a:lnTo>
                    <a:pt x="805" y="8"/>
                  </a:lnTo>
                  <a:lnTo>
                    <a:pt x="803" y="6"/>
                  </a:lnTo>
                  <a:lnTo>
                    <a:pt x="799" y="3"/>
                  </a:lnTo>
                  <a:lnTo>
                    <a:pt x="796" y="1"/>
                  </a:lnTo>
                  <a:lnTo>
                    <a:pt x="791" y="0"/>
                  </a:lnTo>
                  <a:lnTo>
                    <a:pt x="787" y="0"/>
                  </a:lnTo>
                  <a:lnTo>
                    <a:pt x="783" y="0"/>
                  </a:lnTo>
                  <a:lnTo>
                    <a:pt x="767" y="3"/>
                  </a:lnTo>
                  <a:lnTo>
                    <a:pt x="759" y="5"/>
                  </a:lnTo>
                  <a:lnTo>
                    <a:pt x="752" y="7"/>
                  </a:lnTo>
                  <a:lnTo>
                    <a:pt x="738" y="13"/>
                  </a:lnTo>
                  <a:lnTo>
                    <a:pt x="725" y="21"/>
                  </a:lnTo>
                  <a:lnTo>
                    <a:pt x="718" y="25"/>
                  </a:lnTo>
                  <a:lnTo>
                    <a:pt x="712" y="30"/>
                  </a:lnTo>
                  <a:lnTo>
                    <a:pt x="706" y="35"/>
                  </a:lnTo>
                  <a:lnTo>
                    <a:pt x="700" y="41"/>
                  </a:lnTo>
                  <a:lnTo>
                    <a:pt x="692" y="50"/>
                  </a:lnTo>
                  <a:lnTo>
                    <a:pt x="688" y="55"/>
                  </a:lnTo>
                  <a:lnTo>
                    <a:pt x="685" y="56"/>
                  </a:lnTo>
                  <a:lnTo>
                    <a:pt x="685" y="57"/>
                  </a:lnTo>
                  <a:lnTo>
                    <a:pt x="684" y="59"/>
                  </a:lnTo>
                  <a:lnTo>
                    <a:pt x="682" y="60"/>
                  </a:lnTo>
                  <a:lnTo>
                    <a:pt x="681" y="61"/>
                  </a:lnTo>
                  <a:lnTo>
                    <a:pt x="676" y="64"/>
                  </a:lnTo>
                  <a:lnTo>
                    <a:pt x="672" y="68"/>
                  </a:lnTo>
                  <a:lnTo>
                    <a:pt x="667" y="70"/>
                  </a:lnTo>
                  <a:lnTo>
                    <a:pt x="664" y="72"/>
                  </a:lnTo>
                  <a:lnTo>
                    <a:pt x="663" y="74"/>
                  </a:lnTo>
                  <a:lnTo>
                    <a:pt x="657" y="75"/>
                  </a:lnTo>
                  <a:lnTo>
                    <a:pt x="652" y="78"/>
                  </a:lnTo>
                  <a:lnTo>
                    <a:pt x="650" y="79"/>
                  </a:lnTo>
                  <a:lnTo>
                    <a:pt x="648" y="79"/>
                  </a:lnTo>
                  <a:lnTo>
                    <a:pt x="647" y="80"/>
                  </a:lnTo>
                  <a:lnTo>
                    <a:pt x="643" y="82"/>
                  </a:lnTo>
                  <a:lnTo>
                    <a:pt x="630" y="85"/>
                  </a:lnTo>
                  <a:lnTo>
                    <a:pt x="625" y="87"/>
                  </a:lnTo>
                  <a:lnTo>
                    <a:pt x="620" y="89"/>
                  </a:lnTo>
                  <a:lnTo>
                    <a:pt x="613" y="93"/>
                  </a:lnTo>
                  <a:lnTo>
                    <a:pt x="607" y="96"/>
                  </a:lnTo>
                  <a:lnTo>
                    <a:pt x="600" y="100"/>
                  </a:lnTo>
                  <a:lnTo>
                    <a:pt x="594" y="104"/>
                  </a:lnTo>
                  <a:lnTo>
                    <a:pt x="582" y="109"/>
                  </a:lnTo>
                  <a:lnTo>
                    <a:pt x="580" y="109"/>
                  </a:lnTo>
                  <a:lnTo>
                    <a:pt x="579" y="110"/>
                  </a:lnTo>
                  <a:lnTo>
                    <a:pt x="576" y="111"/>
                  </a:lnTo>
                  <a:lnTo>
                    <a:pt x="571" y="114"/>
                  </a:lnTo>
                  <a:lnTo>
                    <a:pt x="558" y="119"/>
                  </a:lnTo>
                  <a:lnTo>
                    <a:pt x="547" y="123"/>
                  </a:lnTo>
                  <a:lnTo>
                    <a:pt x="535" y="128"/>
                  </a:lnTo>
                  <a:lnTo>
                    <a:pt x="523" y="132"/>
                  </a:lnTo>
                  <a:lnTo>
                    <a:pt x="499" y="141"/>
                  </a:lnTo>
                  <a:lnTo>
                    <a:pt x="487" y="144"/>
                  </a:lnTo>
                  <a:lnTo>
                    <a:pt x="474" y="148"/>
                  </a:lnTo>
                  <a:lnTo>
                    <a:pt x="450" y="154"/>
                  </a:lnTo>
                  <a:lnTo>
                    <a:pt x="424" y="159"/>
                  </a:lnTo>
                  <a:lnTo>
                    <a:pt x="412" y="162"/>
                  </a:lnTo>
                  <a:lnTo>
                    <a:pt x="400" y="1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7" name="Freeform 21"/>
            <p:cNvSpPr>
              <a:spLocks noChangeAspect="1"/>
            </p:cNvSpPr>
            <p:nvPr/>
          </p:nvSpPr>
          <p:spPr bwMode="auto">
            <a:xfrm>
              <a:off x="1861" y="2608"/>
              <a:ext cx="480" cy="486"/>
            </a:xfrm>
            <a:custGeom>
              <a:avLst/>
              <a:gdLst>
                <a:gd name="T0" fmla="*/ 12 w 480"/>
                <a:gd name="T1" fmla="*/ 76 h 486"/>
                <a:gd name="T2" fmla="*/ 2 w 480"/>
                <a:gd name="T3" fmla="*/ 99 h 486"/>
                <a:gd name="T4" fmla="*/ 2 w 480"/>
                <a:gd name="T5" fmla="*/ 156 h 486"/>
                <a:gd name="T6" fmla="*/ 11 w 480"/>
                <a:gd name="T7" fmla="*/ 205 h 486"/>
                <a:gd name="T8" fmla="*/ 32 w 480"/>
                <a:gd name="T9" fmla="*/ 272 h 486"/>
                <a:gd name="T10" fmla="*/ 60 w 480"/>
                <a:gd name="T11" fmla="*/ 338 h 486"/>
                <a:gd name="T12" fmla="*/ 81 w 480"/>
                <a:gd name="T13" fmla="*/ 361 h 486"/>
                <a:gd name="T14" fmla="*/ 106 w 480"/>
                <a:gd name="T15" fmla="*/ 375 h 486"/>
                <a:gd name="T16" fmla="*/ 127 w 480"/>
                <a:gd name="T17" fmla="*/ 398 h 486"/>
                <a:gd name="T18" fmla="*/ 106 w 480"/>
                <a:gd name="T19" fmla="*/ 437 h 486"/>
                <a:gd name="T20" fmla="*/ 105 w 480"/>
                <a:gd name="T21" fmla="*/ 452 h 486"/>
                <a:gd name="T22" fmla="*/ 116 w 480"/>
                <a:gd name="T23" fmla="*/ 465 h 486"/>
                <a:gd name="T24" fmla="*/ 161 w 480"/>
                <a:gd name="T25" fmla="*/ 458 h 486"/>
                <a:gd name="T26" fmla="*/ 173 w 480"/>
                <a:gd name="T27" fmla="*/ 484 h 486"/>
                <a:gd name="T28" fmla="*/ 182 w 480"/>
                <a:gd name="T29" fmla="*/ 486 h 486"/>
                <a:gd name="T30" fmla="*/ 187 w 480"/>
                <a:gd name="T31" fmla="*/ 486 h 486"/>
                <a:gd name="T32" fmla="*/ 194 w 480"/>
                <a:gd name="T33" fmla="*/ 484 h 486"/>
                <a:gd name="T34" fmla="*/ 205 w 480"/>
                <a:gd name="T35" fmla="*/ 474 h 486"/>
                <a:gd name="T36" fmla="*/ 244 w 480"/>
                <a:gd name="T37" fmla="*/ 479 h 486"/>
                <a:gd name="T38" fmla="*/ 248 w 480"/>
                <a:gd name="T39" fmla="*/ 474 h 486"/>
                <a:gd name="T40" fmla="*/ 254 w 480"/>
                <a:gd name="T41" fmla="*/ 463 h 486"/>
                <a:gd name="T42" fmla="*/ 254 w 480"/>
                <a:gd name="T43" fmla="*/ 458 h 486"/>
                <a:gd name="T44" fmla="*/ 252 w 480"/>
                <a:gd name="T45" fmla="*/ 447 h 486"/>
                <a:gd name="T46" fmla="*/ 247 w 480"/>
                <a:gd name="T47" fmla="*/ 430 h 486"/>
                <a:gd name="T48" fmla="*/ 245 w 480"/>
                <a:gd name="T49" fmla="*/ 396 h 486"/>
                <a:gd name="T50" fmla="*/ 235 w 480"/>
                <a:gd name="T51" fmla="*/ 371 h 486"/>
                <a:gd name="T52" fmla="*/ 194 w 480"/>
                <a:gd name="T53" fmla="*/ 344 h 486"/>
                <a:gd name="T54" fmla="*/ 136 w 480"/>
                <a:gd name="T55" fmla="*/ 323 h 486"/>
                <a:gd name="T56" fmla="*/ 117 w 480"/>
                <a:gd name="T57" fmla="*/ 312 h 486"/>
                <a:gd name="T58" fmla="*/ 100 w 480"/>
                <a:gd name="T59" fmla="*/ 290 h 486"/>
                <a:gd name="T60" fmla="*/ 85 w 480"/>
                <a:gd name="T61" fmla="*/ 243 h 486"/>
                <a:gd name="T62" fmla="*/ 75 w 480"/>
                <a:gd name="T63" fmla="*/ 187 h 486"/>
                <a:gd name="T64" fmla="*/ 71 w 480"/>
                <a:gd name="T65" fmla="*/ 138 h 486"/>
                <a:gd name="T66" fmla="*/ 101 w 480"/>
                <a:gd name="T67" fmla="*/ 103 h 486"/>
                <a:gd name="T68" fmla="*/ 176 w 480"/>
                <a:gd name="T69" fmla="*/ 87 h 486"/>
                <a:gd name="T70" fmla="*/ 235 w 480"/>
                <a:gd name="T71" fmla="*/ 88 h 486"/>
                <a:gd name="T72" fmla="*/ 344 w 480"/>
                <a:gd name="T73" fmla="*/ 110 h 486"/>
                <a:gd name="T74" fmla="*/ 427 w 480"/>
                <a:gd name="T75" fmla="*/ 125 h 486"/>
                <a:gd name="T76" fmla="*/ 439 w 480"/>
                <a:gd name="T77" fmla="*/ 123 h 486"/>
                <a:gd name="T78" fmla="*/ 454 w 480"/>
                <a:gd name="T79" fmla="*/ 116 h 486"/>
                <a:gd name="T80" fmla="*/ 467 w 480"/>
                <a:gd name="T81" fmla="*/ 105 h 486"/>
                <a:gd name="T82" fmla="*/ 478 w 480"/>
                <a:gd name="T83" fmla="*/ 79 h 486"/>
                <a:gd name="T84" fmla="*/ 476 w 480"/>
                <a:gd name="T85" fmla="*/ 44 h 486"/>
                <a:gd name="T86" fmla="*/ 475 w 480"/>
                <a:gd name="T87" fmla="*/ 40 h 486"/>
                <a:gd name="T88" fmla="*/ 458 w 480"/>
                <a:gd name="T89" fmla="*/ 21 h 486"/>
                <a:gd name="T90" fmla="*/ 403 w 480"/>
                <a:gd name="T91" fmla="*/ 8 h 486"/>
                <a:gd name="T92" fmla="*/ 329 w 480"/>
                <a:gd name="T93" fmla="*/ 0 h 486"/>
                <a:gd name="T94" fmla="*/ 256 w 480"/>
                <a:gd name="T95" fmla="*/ 4 h 486"/>
                <a:gd name="T96" fmla="*/ 95 w 480"/>
                <a:gd name="T97" fmla="*/ 40 h 4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80"/>
                <a:gd name="T148" fmla="*/ 0 h 486"/>
                <a:gd name="T149" fmla="*/ 480 w 480"/>
                <a:gd name="T150" fmla="*/ 486 h 48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80" h="486">
                  <a:moveTo>
                    <a:pt x="28" y="65"/>
                  </a:moveTo>
                  <a:lnTo>
                    <a:pt x="22" y="68"/>
                  </a:lnTo>
                  <a:lnTo>
                    <a:pt x="17" y="72"/>
                  </a:lnTo>
                  <a:lnTo>
                    <a:pt x="12" y="76"/>
                  </a:lnTo>
                  <a:lnTo>
                    <a:pt x="9" y="81"/>
                  </a:lnTo>
                  <a:lnTo>
                    <a:pt x="5" y="86"/>
                  </a:lnTo>
                  <a:lnTo>
                    <a:pt x="4" y="92"/>
                  </a:lnTo>
                  <a:lnTo>
                    <a:pt x="2" y="99"/>
                  </a:lnTo>
                  <a:lnTo>
                    <a:pt x="2" y="106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2" y="156"/>
                  </a:lnTo>
                  <a:lnTo>
                    <a:pt x="3" y="169"/>
                  </a:lnTo>
                  <a:lnTo>
                    <a:pt x="4" y="181"/>
                  </a:lnTo>
                  <a:lnTo>
                    <a:pt x="7" y="193"/>
                  </a:lnTo>
                  <a:lnTo>
                    <a:pt x="11" y="205"/>
                  </a:lnTo>
                  <a:lnTo>
                    <a:pt x="15" y="222"/>
                  </a:lnTo>
                  <a:lnTo>
                    <a:pt x="20" y="239"/>
                  </a:lnTo>
                  <a:lnTo>
                    <a:pt x="26" y="256"/>
                  </a:lnTo>
                  <a:lnTo>
                    <a:pt x="32" y="272"/>
                  </a:lnTo>
                  <a:lnTo>
                    <a:pt x="42" y="297"/>
                  </a:lnTo>
                  <a:lnTo>
                    <a:pt x="53" y="323"/>
                  </a:lnTo>
                  <a:lnTo>
                    <a:pt x="56" y="331"/>
                  </a:lnTo>
                  <a:lnTo>
                    <a:pt x="60" y="338"/>
                  </a:lnTo>
                  <a:lnTo>
                    <a:pt x="64" y="345"/>
                  </a:lnTo>
                  <a:lnTo>
                    <a:pt x="69" y="351"/>
                  </a:lnTo>
                  <a:lnTo>
                    <a:pt x="75" y="356"/>
                  </a:lnTo>
                  <a:lnTo>
                    <a:pt x="81" y="361"/>
                  </a:lnTo>
                  <a:lnTo>
                    <a:pt x="88" y="366"/>
                  </a:lnTo>
                  <a:lnTo>
                    <a:pt x="97" y="370"/>
                  </a:lnTo>
                  <a:lnTo>
                    <a:pt x="102" y="373"/>
                  </a:lnTo>
                  <a:lnTo>
                    <a:pt x="106" y="375"/>
                  </a:lnTo>
                  <a:lnTo>
                    <a:pt x="114" y="381"/>
                  </a:lnTo>
                  <a:lnTo>
                    <a:pt x="121" y="389"/>
                  </a:lnTo>
                  <a:lnTo>
                    <a:pt x="124" y="394"/>
                  </a:lnTo>
                  <a:lnTo>
                    <a:pt x="127" y="398"/>
                  </a:lnTo>
                  <a:lnTo>
                    <a:pt x="119" y="407"/>
                  </a:lnTo>
                  <a:lnTo>
                    <a:pt x="114" y="416"/>
                  </a:lnTo>
                  <a:lnTo>
                    <a:pt x="109" y="426"/>
                  </a:lnTo>
                  <a:lnTo>
                    <a:pt x="106" y="437"/>
                  </a:lnTo>
                  <a:lnTo>
                    <a:pt x="104" y="440"/>
                  </a:lnTo>
                  <a:lnTo>
                    <a:pt x="104" y="445"/>
                  </a:lnTo>
                  <a:lnTo>
                    <a:pt x="104" y="449"/>
                  </a:lnTo>
                  <a:lnTo>
                    <a:pt x="105" y="452"/>
                  </a:lnTo>
                  <a:lnTo>
                    <a:pt x="107" y="456"/>
                  </a:lnTo>
                  <a:lnTo>
                    <a:pt x="109" y="459"/>
                  </a:lnTo>
                  <a:lnTo>
                    <a:pt x="112" y="462"/>
                  </a:lnTo>
                  <a:lnTo>
                    <a:pt x="116" y="465"/>
                  </a:lnTo>
                  <a:lnTo>
                    <a:pt x="123" y="468"/>
                  </a:lnTo>
                  <a:lnTo>
                    <a:pt x="131" y="471"/>
                  </a:lnTo>
                  <a:lnTo>
                    <a:pt x="140" y="472"/>
                  </a:lnTo>
                  <a:lnTo>
                    <a:pt x="161" y="458"/>
                  </a:lnTo>
                  <a:lnTo>
                    <a:pt x="162" y="474"/>
                  </a:lnTo>
                  <a:lnTo>
                    <a:pt x="165" y="478"/>
                  </a:lnTo>
                  <a:lnTo>
                    <a:pt x="169" y="481"/>
                  </a:lnTo>
                  <a:lnTo>
                    <a:pt x="173" y="484"/>
                  </a:lnTo>
                  <a:lnTo>
                    <a:pt x="177" y="486"/>
                  </a:lnTo>
                  <a:lnTo>
                    <a:pt x="180" y="486"/>
                  </a:lnTo>
                  <a:lnTo>
                    <a:pt x="181" y="486"/>
                  </a:lnTo>
                  <a:lnTo>
                    <a:pt x="182" y="486"/>
                  </a:lnTo>
                  <a:lnTo>
                    <a:pt x="183" y="486"/>
                  </a:lnTo>
                  <a:lnTo>
                    <a:pt x="186" y="486"/>
                  </a:lnTo>
                  <a:lnTo>
                    <a:pt x="187" y="486"/>
                  </a:lnTo>
                  <a:lnTo>
                    <a:pt x="189" y="486"/>
                  </a:lnTo>
                  <a:lnTo>
                    <a:pt x="190" y="485"/>
                  </a:lnTo>
                  <a:lnTo>
                    <a:pt x="191" y="485"/>
                  </a:lnTo>
                  <a:lnTo>
                    <a:pt x="194" y="484"/>
                  </a:lnTo>
                  <a:lnTo>
                    <a:pt x="196" y="482"/>
                  </a:lnTo>
                  <a:lnTo>
                    <a:pt x="200" y="480"/>
                  </a:lnTo>
                  <a:lnTo>
                    <a:pt x="202" y="478"/>
                  </a:lnTo>
                  <a:lnTo>
                    <a:pt x="205" y="474"/>
                  </a:lnTo>
                  <a:lnTo>
                    <a:pt x="210" y="474"/>
                  </a:lnTo>
                  <a:lnTo>
                    <a:pt x="222" y="482"/>
                  </a:lnTo>
                  <a:lnTo>
                    <a:pt x="242" y="481"/>
                  </a:lnTo>
                  <a:lnTo>
                    <a:pt x="244" y="479"/>
                  </a:lnTo>
                  <a:lnTo>
                    <a:pt x="246" y="477"/>
                  </a:lnTo>
                  <a:lnTo>
                    <a:pt x="247" y="475"/>
                  </a:lnTo>
                  <a:lnTo>
                    <a:pt x="247" y="474"/>
                  </a:lnTo>
                  <a:lnTo>
                    <a:pt x="248" y="474"/>
                  </a:lnTo>
                  <a:lnTo>
                    <a:pt x="250" y="472"/>
                  </a:lnTo>
                  <a:lnTo>
                    <a:pt x="252" y="467"/>
                  </a:lnTo>
                  <a:lnTo>
                    <a:pt x="253" y="465"/>
                  </a:lnTo>
                  <a:lnTo>
                    <a:pt x="254" y="463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4" y="455"/>
                  </a:lnTo>
                  <a:lnTo>
                    <a:pt x="254" y="452"/>
                  </a:lnTo>
                  <a:lnTo>
                    <a:pt x="252" y="447"/>
                  </a:lnTo>
                  <a:lnTo>
                    <a:pt x="251" y="441"/>
                  </a:lnTo>
                  <a:lnTo>
                    <a:pt x="248" y="435"/>
                  </a:lnTo>
                  <a:lnTo>
                    <a:pt x="247" y="432"/>
                  </a:lnTo>
                  <a:lnTo>
                    <a:pt x="247" y="430"/>
                  </a:lnTo>
                  <a:lnTo>
                    <a:pt x="246" y="423"/>
                  </a:lnTo>
                  <a:lnTo>
                    <a:pt x="247" y="416"/>
                  </a:lnTo>
                  <a:lnTo>
                    <a:pt x="247" y="406"/>
                  </a:lnTo>
                  <a:lnTo>
                    <a:pt x="245" y="396"/>
                  </a:lnTo>
                  <a:lnTo>
                    <a:pt x="244" y="391"/>
                  </a:lnTo>
                  <a:lnTo>
                    <a:pt x="244" y="387"/>
                  </a:lnTo>
                  <a:lnTo>
                    <a:pt x="240" y="379"/>
                  </a:lnTo>
                  <a:lnTo>
                    <a:pt x="235" y="371"/>
                  </a:lnTo>
                  <a:lnTo>
                    <a:pt x="229" y="364"/>
                  </a:lnTo>
                  <a:lnTo>
                    <a:pt x="222" y="359"/>
                  </a:lnTo>
                  <a:lnTo>
                    <a:pt x="214" y="353"/>
                  </a:lnTo>
                  <a:lnTo>
                    <a:pt x="194" y="344"/>
                  </a:lnTo>
                  <a:lnTo>
                    <a:pt x="176" y="335"/>
                  </a:lnTo>
                  <a:lnTo>
                    <a:pt x="156" y="328"/>
                  </a:lnTo>
                  <a:lnTo>
                    <a:pt x="146" y="325"/>
                  </a:lnTo>
                  <a:lnTo>
                    <a:pt x="136" y="323"/>
                  </a:lnTo>
                  <a:lnTo>
                    <a:pt x="132" y="322"/>
                  </a:lnTo>
                  <a:lnTo>
                    <a:pt x="129" y="321"/>
                  </a:lnTo>
                  <a:lnTo>
                    <a:pt x="124" y="317"/>
                  </a:lnTo>
                  <a:lnTo>
                    <a:pt x="117" y="312"/>
                  </a:lnTo>
                  <a:lnTo>
                    <a:pt x="112" y="308"/>
                  </a:lnTo>
                  <a:lnTo>
                    <a:pt x="108" y="302"/>
                  </a:lnTo>
                  <a:lnTo>
                    <a:pt x="103" y="296"/>
                  </a:lnTo>
                  <a:lnTo>
                    <a:pt x="100" y="290"/>
                  </a:lnTo>
                  <a:lnTo>
                    <a:pt x="96" y="283"/>
                  </a:lnTo>
                  <a:lnTo>
                    <a:pt x="94" y="276"/>
                  </a:lnTo>
                  <a:lnTo>
                    <a:pt x="92" y="270"/>
                  </a:lnTo>
                  <a:lnTo>
                    <a:pt x="85" y="243"/>
                  </a:lnTo>
                  <a:lnTo>
                    <a:pt x="81" y="229"/>
                  </a:lnTo>
                  <a:lnTo>
                    <a:pt x="80" y="215"/>
                  </a:lnTo>
                  <a:lnTo>
                    <a:pt x="77" y="201"/>
                  </a:lnTo>
                  <a:lnTo>
                    <a:pt x="75" y="187"/>
                  </a:lnTo>
                  <a:lnTo>
                    <a:pt x="74" y="173"/>
                  </a:lnTo>
                  <a:lnTo>
                    <a:pt x="74" y="159"/>
                  </a:lnTo>
                  <a:lnTo>
                    <a:pt x="73" y="148"/>
                  </a:lnTo>
                  <a:lnTo>
                    <a:pt x="71" y="138"/>
                  </a:lnTo>
                  <a:lnTo>
                    <a:pt x="67" y="119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1" y="103"/>
                  </a:lnTo>
                  <a:lnTo>
                    <a:pt x="112" y="99"/>
                  </a:lnTo>
                  <a:lnTo>
                    <a:pt x="137" y="92"/>
                  </a:lnTo>
                  <a:lnTo>
                    <a:pt x="162" y="89"/>
                  </a:lnTo>
                  <a:lnTo>
                    <a:pt x="176" y="87"/>
                  </a:lnTo>
                  <a:lnTo>
                    <a:pt x="191" y="86"/>
                  </a:lnTo>
                  <a:lnTo>
                    <a:pt x="206" y="85"/>
                  </a:lnTo>
                  <a:lnTo>
                    <a:pt x="221" y="86"/>
                  </a:lnTo>
                  <a:lnTo>
                    <a:pt x="235" y="88"/>
                  </a:lnTo>
                  <a:lnTo>
                    <a:pt x="250" y="90"/>
                  </a:lnTo>
                  <a:lnTo>
                    <a:pt x="265" y="92"/>
                  </a:lnTo>
                  <a:lnTo>
                    <a:pt x="279" y="96"/>
                  </a:lnTo>
                  <a:lnTo>
                    <a:pt x="344" y="110"/>
                  </a:lnTo>
                  <a:lnTo>
                    <a:pt x="377" y="117"/>
                  </a:lnTo>
                  <a:lnTo>
                    <a:pt x="410" y="123"/>
                  </a:lnTo>
                  <a:lnTo>
                    <a:pt x="418" y="124"/>
                  </a:lnTo>
                  <a:lnTo>
                    <a:pt x="427" y="125"/>
                  </a:lnTo>
                  <a:lnTo>
                    <a:pt x="433" y="124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39" y="123"/>
                  </a:lnTo>
                  <a:lnTo>
                    <a:pt x="444" y="121"/>
                  </a:lnTo>
                  <a:lnTo>
                    <a:pt x="449" y="119"/>
                  </a:lnTo>
                  <a:lnTo>
                    <a:pt x="452" y="117"/>
                  </a:lnTo>
                  <a:lnTo>
                    <a:pt x="454" y="116"/>
                  </a:lnTo>
                  <a:lnTo>
                    <a:pt x="456" y="114"/>
                  </a:lnTo>
                  <a:lnTo>
                    <a:pt x="459" y="113"/>
                  </a:lnTo>
                  <a:lnTo>
                    <a:pt x="462" y="109"/>
                  </a:lnTo>
                  <a:lnTo>
                    <a:pt x="467" y="105"/>
                  </a:lnTo>
                  <a:lnTo>
                    <a:pt x="472" y="96"/>
                  </a:lnTo>
                  <a:lnTo>
                    <a:pt x="476" y="88"/>
                  </a:lnTo>
                  <a:lnTo>
                    <a:pt x="477" y="83"/>
                  </a:lnTo>
                  <a:lnTo>
                    <a:pt x="478" y="79"/>
                  </a:lnTo>
                  <a:lnTo>
                    <a:pt x="480" y="70"/>
                  </a:lnTo>
                  <a:lnTo>
                    <a:pt x="480" y="62"/>
                  </a:lnTo>
                  <a:lnTo>
                    <a:pt x="478" y="53"/>
                  </a:lnTo>
                  <a:lnTo>
                    <a:pt x="476" y="44"/>
                  </a:lnTo>
                  <a:lnTo>
                    <a:pt x="476" y="42"/>
                  </a:lnTo>
                  <a:lnTo>
                    <a:pt x="475" y="42"/>
                  </a:lnTo>
                  <a:lnTo>
                    <a:pt x="475" y="40"/>
                  </a:lnTo>
                  <a:lnTo>
                    <a:pt x="473" y="35"/>
                  </a:lnTo>
                  <a:lnTo>
                    <a:pt x="469" y="29"/>
                  </a:lnTo>
                  <a:lnTo>
                    <a:pt x="464" y="25"/>
                  </a:lnTo>
                  <a:lnTo>
                    <a:pt x="458" y="21"/>
                  </a:lnTo>
                  <a:lnTo>
                    <a:pt x="455" y="20"/>
                  </a:lnTo>
                  <a:lnTo>
                    <a:pt x="452" y="19"/>
                  </a:lnTo>
                  <a:lnTo>
                    <a:pt x="427" y="13"/>
                  </a:lnTo>
                  <a:lnTo>
                    <a:pt x="403" y="8"/>
                  </a:lnTo>
                  <a:lnTo>
                    <a:pt x="378" y="4"/>
                  </a:lnTo>
                  <a:lnTo>
                    <a:pt x="354" y="2"/>
                  </a:lnTo>
                  <a:lnTo>
                    <a:pt x="342" y="1"/>
                  </a:lnTo>
                  <a:lnTo>
                    <a:pt x="329" y="0"/>
                  </a:lnTo>
                  <a:lnTo>
                    <a:pt x="305" y="0"/>
                  </a:lnTo>
                  <a:lnTo>
                    <a:pt x="292" y="0"/>
                  </a:lnTo>
                  <a:lnTo>
                    <a:pt x="280" y="1"/>
                  </a:lnTo>
                  <a:lnTo>
                    <a:pt x="256" y="4"/>
                  </a:lnTo>
                  <a:lnTo>
                    <a:pt x="214" y="9"/>
                  </a:lnTo>
                  <a:lnTo>
                    <a:pt x="174" y="17"/>
                  </a:lnTo>
                  <a:lnTo>
                    <a:pt x="134" y="28"/>
                  </a:lnTo>
                  <a:lnTo>
                    <a:pt x="95" y="40"/>
                  </a:lnTo>
                  <a:lnTo>
                    <a:pt x="61" y="52"/>
                  </a:lnTo>
                  <a:lnTo>
                    <a:pt x="28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8" name="Freeform 22"/>
            <p:cNvSpPr>
              <a:spLocks noChangeAspect="1"/>
            </p:cNvSpPr>
            <p:nvPr/>
          </p:nvSpPr>
          <p:spPr bwMode="auto">
            <a:xfrm>
              <a:off x="2282" y="3046"/>
              <a:ext cx="804" cy="669"/>
            </a:xfrm>
            <a:custGeom>
              <a:avLst/>
              <a:gdLst>
                <a:gd name="T0" fmla="*/ 4 w 804"/>
                <a:gd name="T1" fmla="*/ 81 h 669"/>
                <a:gd name="T2" fmla="*/ 14 w 804"/>
                <a:gd name="T3" fmla="*/ 102 h 669"/>
                <a:gd name="T4" fmla="*/ 33 w 804"/>
                <a:gd name="T5" fmla="*/ 117 h 669"/>
                <a:gd name="T6" fmla="*/ 77 w 804"/>
                <a:gd name="T7" fmla="*/ 137 h 669"/>
                <a:gd name="T8" fmla="*/ 292 w 804"/>
                <a:gd name="T9" fmla="*/ 202 h 669"/>
                <a:gd name="T10" fmla="*/ 338 w 804"/>
                <a:gd name="T11" fmla="*/ 225 h 669"/>
                <a:gd name="T12" fmla="*/ 351 w 804"/>
                <a:gd name="T13" fmla="*/ 247 h 669"/>
                <a:gd name="T14" fmla="*/ 354 w 804"/>
                <a:gd name="T15" fmla="*/ 275 h 669"/>
                <a:gd name="T16" fmla="*/ 346 w 804"/>
                <a:gd name="T17" fmla="*/ 315 h 669"/>
                <a:gd name="T18" fmla="*/ 346 w 804"/>
                <a:gd name="T19" fmla="*/ 356 h 669"/>
                <a:gd name="T20" fmla="*/ 358 w 804"/>
                <a:gd name="T21" fmla="*/ 376 h 669"/>
                <a:gd name="T22" fmla="*/ 384 w 804"/>
                <a:gd name="T23" fmla="*/ 427 h 669"/>
                <a:gd name="T24" fmla="*/ 429 w 804"/>
                <a:gd name="T25" fmla="*/ 494 h 669"/>
                <a:gd name="T26" fmla="*/ 455 w 804"/>
                <a:gd name="T27" fmla="*/ 535 h 669"/>
                <a:gd name="T28" fmla="*/ 482 w 804"/>
                <a:gd name="T29" fmla="*/ 580 h 669"/>
                <a:gd name="T30" fmla="*/ 498 w 804"/>
                <a:gd name="T31" fmla="*/ 624 h 669"/>
                <a:gd name="T32" fmla="*/ 510 w 804"/>
                <a:gd name="T33" fmla="*/ 645 h 669"/>
                <a:gd name="T34" fmla="*/ 525 w 804"/>
                <a:gd name="T35" fmla="*/ 659 h 669"/>
                <a:gd name="T36" fmla="*/ 547 w 804"/>
                <a:gd name="T37" fmla="*/ 667 h 669"/>
                <a:gd name="T38" fmla="*/ 573 w 804"/>
                <a:gd name="T39" fmla="*/ 667 h 669"/>
                <a:gd name="T40" fmla="*/ 577 w 804"/>
                <a:gd name="T41" fmla="*/ 664 h 669"/>
                <a:gd name="T42" fmla="*/ 581 w 804"/>
                <a:gd name="T43" fmla="*/ 661 h 669"/>
                <a:gd name="T44" fmla="*/ 600 w 804"/>
                <a:gd name="T45" fmla="*/ 626 h 669"/>
                <a:gd name="T46" fmla="*/ 605 w 804"/>
                <a:gd name="T47" fmla="*/ 615 h 669"/>
                <a:gd name="T48" fmla="*/ 621 w 804"/>
                <a:gd name="T49" fmla="*/ 588 h 669"/>
                <a:gd name="T50" fmla="*/ 673 w 804"/>
                <a:gd name="T51" fmla="*/ 551 h 669"/>
                <a:gd name="T52" fmla="*/ 732 w 804"/>
                <a:gd name="T53" fmla="*/ 531 h 669"/>
                <a:gd name="T54" fmla="*/ 779 w 804"/>
                <a:gd name="T55" fmla="*/ 529 h 669"/>
                <a:gd name="T56" fmla="*/ 784 w 804"/>
                <a:gd name="T57" fmla="*/ 528 h 669"/>
                <a:gd name="T58" fmla="*/ 796 w 804"/>
                <a:gd name="T59" fmla="*/ 520 h 669"/>
                <a:gd name="T60" fmla="*/ 803 w 804"/>
                <a:gd name="T61" fmla="*/ 509 h 669"/>
                <a:gd name="T62" fmla="*/ 804 w 804"/>
                <a:gd name="T63" fmla="*/ 503 h 669"/>
                <a:gd name="T64" fmla="*/ 803 w 804"/>
                <a:gd name="T65" fmla="*/ 490 h 669"/>
                <a:gd name="T66" fmla="*/ 798 w 804"/>
                <a:gd name="T67" fmla="*/ 479 h 669"/>
                <a:gd name="T68" fmla="*/ 789 w 804"/>
                <a:gd name="T69" fmla="*/ 459 h 669"/>
                <a:gd name="T70" fmla="*/ 765 w 804"/>
                <a:gd name="T71" fmla="*/ 437 h 669"/>
                <a:gd name="T72" fmla="*/ 741 w 804"/>
                <a:gd name="T73" fmla="*/ 430 h 669"/>
                <a:gd name="T74" fmla="*/ 703 w 804"/>
                <a:gd name="T75" fmla="*/ 437 h 669"/>
                <a:gd name="T76" fmla="*/ 670 w 804"/>
                <a:gd name="T77" fmla="*/ 456 h 669"/>
                <a:gd name="T78" fmla="*/ 597 w 804"/>
                <a:gd name="T79" fmla="*/ 513 h 669"/>
                <a:gd name="T80" fmla="*/ 571 w 804"/>
                <a:gd name="T81" fmla="*/ 546 h 669"/>
                <a:gd name="T82" fmla="*/ 557 w 804"/>
                <a:gd name="T83" fmla="*/ 565 h 669"/>
                <a:gd name="T84" fmla="*/ 529 w 804"/>
                <a:gd name="T85" fmla="*/ 530 h 669"/>
                <a:gd name="T86" fmla="*/ 501 w 804"/>
                <a:gd name="T87" fmla="*/ 478 h 669"/>
                <a:gd name="T88" fmla="*/ 471 w 804"/>
                <a:gd name="T89" fmla="*/ 406 h 669"/>
                <a:gd name="T90" fmla="*/ 447 w 804"/>
                <a:gd name="T91" fmla="*/ 335 h 669"/>
                <a:gd name="T92" fmla="*/ 438 w 804"/>
                <a:gd name="T93" fmla="*/ 281 h 669"/>
                <a:gd name="T94" fmla="*/ 437 w 804"/>
                <a:gd name="T95" fmla="*/ 225 h 669"/>
                <a:gd name="T96" fmla="*/ 439 w 804"/>
                <a:gd name="T97" fmla="*/ 197 h 669"/>
                <a:gd name="T98" fmla="*/ 426 w 804"/>
                <a:gd name="T99" fmla="*/ 174 h 669"/>
                <a:gd name="T100" fmla="*/ 388 w 804"/>
                <a:gd name="T101" fmla="*/ 139 h 669"/>
                <a:gd name="T102" fmla="*/ 343 w 804"/>
                <a:gd name="T103" fmla="*/ 118 h 669"/>
                <a:gd name="T104" fmla="*/ 328 w 804"/>
                <a:gd name="T105" fmla="*/ 108 h 669"/>
                <a:gd name="T106" fmla="*/ 189 w 804"/>
                <a:gd name="T107" fmla="*/ 41 h 669"/>
                <a:gd name="T108" fmla="*/ 135 w 804"/>
                <a:gd name="T109" fmla="*/ 17 h 669"/>
                <a:gd name="T110" fmla="*/ 60 w 804"/>
                <a:gd name="T111" fmla="*/ 1 h 669"/>
                <a:gd name="T112" fmla="*/ 26 w 804"/>
                <a:gd name="T113" fmla="*/ 6 h 669"/>
                <a:gd name="T114" fmla="*/ 7 w 804"/>
                <a:gd name="T115" fmla="*/ 25 h 669"/>
                <a:gd name="T116" fmla="*/ 0 w 804"/>
                <a:gd name="T117" fmla="*/ 49 h 6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04"/>
                <a:gd name="T178" fmla="*/ 0 h 669"/>
                <a:gd name="T179" fmla="*/ 804 w 804"/>
                <a:gd name="T180" fmla="*/ 669 h 6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04" h="669">
                  <a:moveTo>
                    <a:pt x="0" y="60"/>
                  </a:moveTo>
                  <a:lnTo>
                    <a:pt x="0" y="65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7" y="89"/>
                  </a:lnTo>
                  <a:lnTo>
                    <a:pt x="9" y="93"/>
                  </a:lnTo>
                  <a:lnTo>
                    <a:pt x="12" y="98"/>
                  </a:lnTo>
                  <a:lnTo>
                    <a:pt x="14" y="102"/>
                  </a:lnTo>
                  <a:lnTo>
                    <a:pt x="17" y="105"/>
                  </a:lnTo>
                  <a:lnTo>
                    <a:pt x="21" y="108"/>
                  </a:lnTo>
                  <a:lnTo>
                    <a:pt x="24" y="111"/>
                  </a:lnTo>
                  <a:lnTo>
                    <a:pt x="33" y="117"/>
                  </a:lnTo>
                  <a:lnTo>
                    <a:pt x="42" y="124"/>
                  </a:lnTo>
                  <a:lnTo>
                    <a:pt x="44" y="125"/>
                  </a:lnTo>
                  <a:lnTo>
                    <a:pt x="47" y="127"/>
                  </a:lnTo>
                  <a:lnTo>
                    <a:pt x="77" y="137"/>
                  </a:lnTo>
                  <a:lnTo>
                    <a:pt x="108" y="147"/>
                  </a:lnTo>
                  <a:lnTo>
                    <a:pt x="196" y="174"/>
                  </a:lnTo>
                  <a:lnTo>
                    <a:pt x="285" y="201"/>
                  </a:lnTo>
                  <a:lnTo>
                    <a:pt x="292" y="202"/>
                  </a:lnTo>
                  <a:lnTo>
                    <a:pt x="299" y="204"/>
                  </a:lnTo>
                  <a:lnTo>
                    <a:pt x="312" y="210"/>
                  </a:lnTo>
                  <a:lnTo>
                    <a:pt x="325" y="217"/>
                  </a:lnTo>
                  <a:lnTo>
                    <a:pt x="338" y="225"/>
                  </a:lnTo>
                  <a:lnTo>
                    <a:pt x="340" y="229"/>
                  </a:lnTo>
                  <a:lnTo>
                    <a:pt x="344" y="235"/>
                  </a:lnTo>
                  <a:lnTo>
                    <a:pt x="349" y="242"/>
                  </a:lnTo>
                  <a:lnTo>
                    <a:pt x="351" y="247"/>
                  </a:lnTo>
                  <a:lnTo>
                    <a:pt x="353" y="254"/>
                  </a:lnTo>
                  <a:lnTo>
                    <a:pt x="354" y="261"/>
                  </a:lnTo>
                  <a:lnTo>
                    <a:pt x="355" y="268"/>
                  </a:lnTo>
                  <a:lnTo>
                    <a:pt x="354" y="275"/>
                  </a:lnTo>
                  <a:lnTo>
                    <a:pt x="353" y="282"/>
                  </a:lnTo>
                  <a:lnTo>
                    <a:pt x="350" y="284"/>
                  </a:lnTo>
                  <a:lnTo>
                    <a:pt x="350" y="288"/>
                  </a:lnTo>
                  <a:lnTo>
                    <a:pt x="346" y="315"/>
                  </a:lnTo>
                  <a:lnTo>
                    <a:pt x="345" y="343"/>
                  </a:lnTo>
                  <a:lnTo>
                    <a:pt x="345" y="347"/>
                  </a:lnTo>
                  <a:lnTo>
                    <a:pt x="345" y="352"/>
                  </a:lnTo>
                  <a:lnTo>
                    <a:pt x="346" y="356"/>
                  </a:lnTo>
                  <a:lnTo>
                    <a:pt x="348" y="360"/>
                  </a:lnTo>
                  <a:lnTo>
                    <a:pt x="350" y="365"/>
                  </a:lnTo>
                  <a:lnTo>
                    <a:pt x="352" y="368"/>
                  </a:lnTo>
                  <a:lnTo>
                    <a:pt x="358" y="376"/>
                  </a:lnTo>
                  <a:lnTo>
                    <a:pt x="365" y="394"/>
                  </a:lnTo>
                  <a:lnTo>
                    <a:pt x="374" y="411"/>
                  </a:lnTo>
                  <a:lnTo>
                    <a:pt x="378" y="419"/>
                  </a:lnTo>
                  <a:lnTo>
                    <a:pt x="384" y="427"/>
                  </a:lnTo>
                  <a:lnTo>
                    <a:pt x="395" y="444"/>
                  </a:lnTo>
                  <a:lnTo>
                    <a:pt x="407" y="460"/>
                  </a:lnTo>
                  <a:lnTo>
                    <a:pt x="419" y="477"/>
                  </a:lnTo>
                  <a:lnTo>
                    <a:pt x="429" y="494"/>
                  </a:lnTo>
                  <a:lnTo>
                    <a:pt x="440" y="512"/>
                  </a:lnTo>
                  <a:lnTo>
                    <a:pt x="443" y="518"/>
                  </a:lnTo>
                  <a:lnTo>
                    <a:pt x="447" y="524"/>
                  </a:lnTo>
                  <a:lnTo>
                    <a:pt x="455" y="535"/>
                  </a:lnTo>
                  <a:lnTo>
                    <a:pt x="463" y="545"/>
                  </a:lnTo>
                  <a:lnTo>
                    <a:pt x="470" y="557"/>
                  </a:lnTo>
                  <a:lnTo>
                    <a:pt x="476" y="568"/>
                  </a:lnTo>
                  <a:lnTo>
                    <a:pt x="482" y="580"/>
                  </a:lnTo>
                  <a:lnTo>
                    <a:pt x="488" y="593"/>
                  </a:lnTo>
                  <a:lnTo>
                    <a:pt x="492" y="605"/>
                  </a:lnTo>
                  <a:lnTo>
                    <a:pt x="496" y="618"/>
                  </a:lnTo>
                  <a:lnTo>
                    <a:pt x="498" y="624"/>
                  </a:lnTo>
                  <a:lnTo>
                    <a:pt x="501" y="629"/>
                  </a:lnTo>
                  <a:lnTo>
                    <a:pt x="503" y="636"/>
                  </a:lnTo>
                  <a:lnTo>
                    <a:pt x="506" y="641"/>
                  </a:lnTo>
                  <a:lnTo>
                    <a:pt x="510" y="645"/>
                  </a:lnTo>
                  <a:lnTo>
                    <a:pt x="513" y="650"/>
                  </a:lnTo>
                  <a:lnTo>
                    <a:pt x="517" y="653"/>
                  </a:lnTo>
                  <a:lnTo>
                    <a:pt x="521" y="657"/>
                  </a:lnTo>
                  <a:lnTo>
                    <a:pt x="525" y="659"/>
                  </a:lnTo>
                  <a:lnTo>
                    <a:pt x="531" y="662"/>
                  </a:lnTo>
                  <a:lnTo>
                    <a:pt x="536" y="664"/>
                  </a:lnTo>
                  <a:lnTo>
                    <a:pt x="541" y="666"/>
                  </a:lnTo>
                  <a:lnTo>
                    <a:pt x="547" y="667"/>
                  </a:lnTo>
                  <a:lnTo>
                    <a:pt x="553" y="668"/>
                  </a:lnTo>
                  <a:lnTo>
                    <a:pt x="567" y="669"/>
                  </a:lnTo>
                  <a:lnTo>
                    <a:pt x="571" y="668"/>
                  </a:lnTo>
                  <a:lnTo>
                    <a:pt x="573" y="667"/>
                  </a:lnTo>
                  <a:lnTo>
                    <a:pt x="575" y="666"/>
                  </a:lnTo>
                  <a:lnTo>
                    <a:pt x="576" y="665"/>
                  </a:lnTo>
                  <a:lnTo>
                    <a:pt x="577" y="665"/>
                  </a:lnTo>
                  <a:lnTo>
                    <a:pt x="577" y="664"/>
                  </a:lnTo>
                  <a:lnTo>
                    <a:pt x="578" y="664"/>
                  </a:lnTo>
                  <a:lnTo>
                    <a:pt x="580" y="662"/>
                  </a:lnTo>
                  <a:lnTo>
                    <a:pt x="581" y="661"/>
                  </a:lnTo>
                  <a:lnTo>
                    <a:pt x="588" y="650"/>
                  </a:lnTo>
                  <a:lnTo>
                    <a:pt x="594" y="638"/>
                  </a:lnTo>
                  <a:lnTo>
                    <a:pt x="600" y="627"/>
                  </a:lnTo>
                  <a:lnTo>
                    <a:pt x="600" y="626"/>
                  </a:lnTo>
                  <a:lnTo>
                    <a:pt x="600" y="625"/>
                  </a:lnTo>
                  <a:lnTo>
                    <a:pt x="601" y="623"/>
                  </a:lnTo>
                  <a:lnTo>
                    <a:pt x="601" y="621"/>
                  </a:lnTo>
                  <a:lnTo>
                    <a:pt x="605" y="615"/>
                  </a:lnTo>
                  <a:lnTo>
                    <a:pt x="607" y="610"/>
                  </a:lnTo>
                  <a:lnTo>
                    <a:pt x="608" y="605"/>
                  </a:lnTo>
                  <a:lnTo>
                    <a:pt x="615" y="597"/>
                  </a:lnTo>
                  <a:lnTo>
                    <a:pt x="621" y="588"/>
                  </a:lnTo>
                  <a:lnTo>
                    <a:pt x="629" y="581"/>
                  </a:lnTo>
                  <a:lnTo>
                    <a:pt x="643" y="569"/>
                  </a:lnTo>
                  <a:lnTo>
                    <a:pt x="659" y="558"/>
                  </a:lnTo>
                  <a:lnTo>
                    <a:pt x="673" y="551"/>
                  </a:lnTo>
                  <a:lnTo>
                    <a:pt x="687" y="544"/>
                  </a:lnTo>
                  <a:lnTo>
                    <a:pt x="702" y="539"/>
                  </a:lnTo>
                  <a:lnTo>
                    <a:pt x="717" y="535"/>
                  </a:lnTo>
                  <a:lnTo>
                    <a:pt x="732" y="531"/>
                  </a:lnTo>
                  <a:lnTo>
                    <a:pt x="748" y="530"/>
                  </a:lnTo>
                  <a:lnTo>
                    <a:pt x="763" y="529"/>
                  </a:lnTo>
                  <a:lnTo>
                    <a:pt x="779" y="529"/>
                  </a:lnTo>
                  <a:lnTo>
                    <a:pt x="780" y="529"/>
                  </a:lnTo>
                  <a:lnTo>
                    <a:pt x="781" y="529"/>
                  </a:lnTo>
                  <a:lnTo>
                    <a:pt x="782" y="529"/>
                  </a:lnTo>
                  <a:lnTo>
                    <a:pt x="784" y="528"/>
                  </a:lnTo>
                  <a:lnTo>
                    <a:pt x="786" y="528"/>
                  </a:lnTo>
                  <a:lnTo>
                    <a:pt x="787" y="527"/>
                  </a:lnTo>
                  <a:lnTo>
                    <a:pt x="790" y="526"/>
                  </a:lnTo>
                  <a:lnTo>
                    <a:pt x="796" y="520"/>
                  </a:lnTo>
                  <a:lnTo>
                    <a:pt x="798" y="517"/>
                  </a:lnTo>
                  <a:lnTo>
                    <a:pt x="800" y="515"/>
                  </a:lnTo>
                  <a:lnTo>
                    <a:pt x="802" y="512"/>
                  </a:lnTo>
                  <a:lnTo>
                    <a:pt x="803" y="509"/>
                  </a:lnTo>
                  <a:lnTo>
                    <a:pt x="803" y="508"/>
                  </a:lnTo>
                  <a:lnTo>
                    <a:pt x="804" y="506"/>
                  </a:lnTo>
                  <a:lnTo>
                    <a:pt x="804" y="503"/>
                  </a:lnTo>
                  <a:lnTo>
                    <a:pt x="804" y="500"/>
                  </a:lnTo>
                  <a:lnTo>
                    <a:pt x="804" y="496"/>
                  </a:lnTo>
                  <a:lnTo>
                    <a:pt x="804" y="493"/>
                  </a:lnTo>
                  <a:lnTo>
                    <a:pt x="803" y="490"/>
                  </a:lnTo>
                  <a:lnTo>
                    <a:pt x="802" y="486"/>
                  </a:lnTo>
                  <a:lnTo>
                    <a:pt x="800" y="482"/>
                  </a:lnTo>
                  <a:lnTo>
                    <a:pt x="799" y="480"/>
                  </a:lnTo>
                  <a:lnTo>
                    <a:pt x="798" y="479"/>
                  </a:lnTo>
                  <a:lnTo>
                    <a:pt x="797" y="475"/>
                  </a:lnTo>
                  <a:lnTo>
                    <a:pt x="795" y="471"/>
                  </a:lnTo>
                  <a:lnTo>
                    <a:pt x="793" y="466"/>
                  </a:lnTo>
                  <a:lnTo>
                    <a:pt x="789" y="459"/>
                  </a:lnTo>
                  <a:lnTo>
                    <a:pt x="783" y="452"/>
                  </a:lnTo>
                  <a:lnTo>
                    <a:pt x="778" y="447"/>
                  </a:lnTo>
                  <a:lnTo>
                    <a:pt x="772" y="442"/>
                  </a:lnTo>
                  <a:lnTo>
                    <a:pt x="765" y="437"/>
                  </a:lnTo>
                  <a:lnTo>
                    <a:pt x="757" y="433"/>
                  </a:lnTo>
                  <a:lnTo>
                    <a:pt x="749" y="430"/>
                  </a:lnTo>
                  <a:lnTo>
                    <a:pt x="745" y="430"/>
                  </a:lnTo>
                  <a:lnTo>
                    <a:pt x="741" y="430"/>
                  </a:lnTo>
                  <a:lnTo>
                    <a:pt x="731" y="430"/>
                  </a:lnTo>
                  <a:lnTo>
                    <a:pt x="721" y="431"/>
                  </a:lnTo>
                  <a:lnTo>
                    <a:pt x="712" y="433"/>
                  </a:lnTo>
                  <a:lnTo>
                    <a:pt x="703" y="437"/>
                  </a:lnTo>
                  <a:lnTo>
                    <a:pt x="694" y="440"/>
                  </a:lnTo>
                  <a:lnTo>
                    <a:pt x="685" y="444"/>
                  </a:lnTo>
                  <a:lnTo>
                    <a:pt x="678" y="450"/>
                  </a:lnTo>
                  <a:lnTo>
                    <a:pt x="670" y="456"/>
                  </a:lnTo>
                  <a:lnTo>
                    <a:pt x="642" y="478"/>
                  </a:lnTo>
                  <a:lnTo>
                    <a:pt x="614" y="499"/>
                  </a:lnTo>
                  <a:lnTo>
                    <a:pt x="605" y="506"/>
                  </a:lnTo>
                  <a:lnTo>
                    <a:pt x="597" y="513"/>
                  </a:lnTo>
                  <a:lnTo>
                    <a:pt x="589" y="521"/>
                  </a:lnTo>
                  <a:lnTo>
                    <a:pt x="583" y="529"/>
                  </a:lnTo>
                  <a:lnTo>
                    <a:pt x="576" y="537"/>
                  </a:lnTo>
                  <a:lnTo>
                    <a:pt x="571" y="546"/>
                  </a:lnTo>
                  <a:lnTo>
                    <a:pt x="566" y="556"/>
                  </a:lnTo>
                  <a:lnTo>
                    <a:pt x="560" y="565"/>
                  </a:lnTo>
                  <a:lnTo>
                    <a:pt x="557" y="565"/>
                  </a:lnTo>
                  <a:lnTo>
                    <a:pt x="556" y="565"/>
                  </a:lnTo>
                  <a:lnTo>
                    <a:pt x="546" y="554"/>
                  </a:lnTo>
                  <a:lnTo>
                    <a:pt x="538" y="542"/>
                  </a:lnTo>
                  <a:lnTo>
                    <a:pt x="529" y="530"/>
                  </a:lnTo>
                  <a:lnTo>
                    <a:pt x="521" y="517"/>
                  </a:lnTo>
                  <a:lnTo>
                    <a:pt x="513" y="504"/>
                  </a:lnTo>
                  <a:lnTo>
                    <a:pt x="507" y="492"/>
                  </a:lnTo>
                  <a:lnTo>
                    <a:pt x="501" y="478"/>
                  </a:lnTo>
                  <a:lnTo>
                    <a:pt x="496" y="465"/>
                  </a:lnTo>
                  <a:lnTo>
                    <a:pt x="489" y="446"/>
                  </a:lnTo>
                  <a:lnTo>
                    <a:pt x="481" y="430"/>
                  </a:lnTo>
                  <a:lnTo>
                    <a:pt x="471" y="406"/>
                  </a:lnTo>
                  <a:lnTo>
                    <a:pt x="466" y="394"/>
                  </a:lnTo>
                  <a:lnTo>
                    <a:pt x="461" y="382"/>
                  </a:lnTo>
                  <a:lnTo>
                    <a:pt x="454" y="359"/>
                  </a:lnTo>
                  <a:lnTo>
                    <a:pt x="447" y="335"/>
                  </a:lnTo>
                  <a:lnTo>
                    <a:pt x="446" y="329"/>
                  </a:lnTo>
                  <a:lnTo>
                    <a:pt x="445" y="324"/>
                  </a:lnTo>
                  <a:lnTo>
                    <a:pt x="440" y="302"/>
                  </a:lnTo>
                  <a:lnTo>
                    <a:pt x="438" y="281"/>
                  </a:lnTo>
                  <a:lnTo>
                    <a:pt x="436" y="258"/>
                  </a:lnTo>
                  <a:lnTo>
                    <a:pt x="436" y="236"/>
                  </a:lnTo>
                  <a:lnTo>
                    <a:pt x="436" y="231"/>
                  </a:lnTo>
                  <a:lnTo>
                    <a:pt x="437" y="225"/>
                  </a:lnTo>
                  <a:lnTo>
                    <a:pt x="439" y="217"/>
                  </a:lnTo>
                  <a:lnTo>
                    <a:pt x="440" y="210"/>
                  </a:lnTo>
                  <a:lnTo>
                    <a:pt x="439" y="203"/>
                  </a:lnTo>
                  <a:lnTo>
                    <a:pt x="439" y="197"/>
                  </a:lnTo>
                  <a:lnTo>
                    <a:pt x="436" y="190"/>
                  </a:lnTo>
                  <a:lnTo>
                    <a:pt x="433" y="184"/>
                  </a:lnTo>
                  <a:lnTo>
                    <a:pt x="430" y="179"/>
                  </a:lnTo>
                  <a:lnTo>
                    <a:pt x="426" y="174"/>
                  </a:lnTo>
                  <a:lnTo>
                    <a:pt x="418" y="164"/>
                  </a:lnTo>
                  <a:lnTo>
                    <a:pt x="408" y="155"/>
                  </a:lnTo>
                  <a:lnTo>
                    <a:pt x="399" y="147"/>
                  </a:lnTo>
                  <a:lnTo>
                    <a:pt x="388" y="139"/>
                  </a:lnTo>
                  <a:lnTo>
                    <a:pt x="378" y="133"/>
                  </a:lnTo>
                  <a:lnTo>
                    <a:pt x="366" y="127"/>
                  </a:lnTo>
                  <a:lnTo>
                    <a:pt x="355" y="122"/>
                  </a:lnTo>
                  <a:lnTo>
                    <a:pt x="343" y="118"/>
                  </a:lnTo>
                  <a:lnTo>
                    <a:pt x="339" y="115"/>
                  </a:lnTo>
                  <a:lnTo>
                    <a:pt x="336" y="112"/>
                  </a:lnTo>
                  <a:lnTo>
                    <a:pt x="331" y="110"/>
                  </a:lnTo>
                  <a:lnTo>
                    <a:pt x="328" y="108"/>
                  </a:lnTo>
                  <a:lnTo>
                    <a:pt x="292" y="92"/>
                  </a:lnTo>
                  <a:lnTo>
                    <a:pt x="258" y="76"/>
                  </a:lnTo>
                  <a:lnTo>
                    <a:pt x="223" y="59"/>
                  </a:lnTo>
                  <a:lnTo>
                    <a:pt x="189" y="41"/>
                  </a:lnTo>
                  <a:lnTo>
                    <a:pt x="172" y="32"/>
                  </a:lnTo>
                  <a:lnTo>
                    <a:pt x="154" y="24"/>
                  </a:lnTo>
                  <a:lnTo>
                    <a:pt x="144" y="20"/>
                  </a:lnTo>
                  <a:lnTo>
                    <a:pt x="135" y="17"/>
                  </a:lnTo>
                  <a:lnTo>
                    <a:pt x="117" y="11"/>
                  </a:lnTo>
                  <a:lnTo>
                    <a:pt x="98" y="7"/>
                  </a:lnTo>
                  <a:lnTo>
                    <a:pt x="79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1" y="9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7" y="25"/>
                  </a:lnTo>
                  <a:lnTo>
                    <a:pt x="5" y="30"/>
                  </a:lnTo>
                  <a:lnTo>
                    <a:pt x="3" y="34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9" name="Freeform 23"/>
            <p:cNvSpPr>
              <a:spLocks noChangeAspect="1"/>
            </p:cNvSpPr>
            <p:nvPr/>
          </p:nvSpPr>
          <p:spPr bwMode="auto">
            <a:xfrm>
              <a:off x="1471" y="3026"/>
              <a:ext cx="788" cy="432"/>
            </a:xfrm>
            <a:custGeom>
              <a:avLst/>
              <a:gdLst>
                <a:gd name="T0" fmla="*/ 787 w 788"/>
                <a:gd name="T1" fmla="*/ 82 h 432"/>
                <a:gd name="T2" fmla="*/ 777 w 788"/>
                <a:gd name="T3" fmla="*/ 48 h 432"/>
                <a:gd name="T4" fmla="*/ 750 w 788"/>
                <a:gd name="T5" fmla="*/ 26 h 432"/>
                <a:gd name="T6" fmla="*/ 714 w 788"/>
                <a:gd name="T7" fmla="*/ 22 h 432"/>
                <a:gd name="T8" fmla="*/ 691 w 788"/>
                <a:gd name="T9" fmla="*/ 34 h 432"/>
                <a:gd name="T10" fmla="*/ 634 w 788"/>
                <a:gd name="T11" fmla="*/ 105 h 432"/>
                <a:gd name="T12" fmla="*/ 566 w 788"/>
                <a:gd name="T13" fmla="*/ 213 h 432"/>
                <a:gd name="T14" fmla="*/ 530 w 788"/>
                <a:gd name="T15" fmla="*/ 286 h 432"/>
                <a:gd name="T16" fmla="*/ 510 w 788"/>
                <a:gd name="T17" fmla="*/ 314 h 432"/>
                <a:gd name="T18" fmla="*/ 478 w 788"/>
                <a:gd name="T19" fmla="*/ 331 h 432"/>
                <a:gd name="T20" fmla="*/ 431 w 788"/>
                <a:gd name="T21" fmla="*/ 280 h 432"/>
                <a:gd name="T22" fmla="*/ 371 w 788"/>
                <a:gd name="T23" fmla="*/ 226 h 432"/>
                <a:gd name="T24" fmla="*/ 300 w 788"/>
                <a:gd name="T25" fmla="*/ 178 h 432"/>
                <a:gd name="T26" fmla="*/ 257 w 788"/>
                <a:gd name="T27" fmla="*/ 144 h 432"/>
                <a:gd name="T28" fmla="*/ 228 w 788"/>
                <a:gd name="T29" fmla="*/ 94 h 432"/>
                <a:gd name="T30" fmla="*/ 198 w 788"/>
                <a:gd name="T31" fmla="*/ 21 h 432"/>
                <a:gd name="T32" fmla="*/ 184 w 788"/>
                <a:gd name="T33" fmla="*/ 6 h 432"/>
                <a:gd name="T34" fmla="*/ 155 w 788"/>
                <a:gd name="T35" fmla="*/ 0 h 432"/>
                <a:gd name="T36" fmla="*/ 123 w 788"/>
                <a:gd name="T37" fmla="*/ 22 h 432"/>
                <a:gd name="T38" fmla="*/ 120 w 788"/>
                <a:gd name="T39" fmla="*/ 57 h 432"/>
                <a:gd name="T40" fmla="*/ 118 w 788"/>
                <a:gd name="T41" fmla="*/ 89 h 432"/>
                <a:gd name="T42" fmla="*/ 106 w 788"/>
                <a:gd name="T43" fmla="*/ 127 h 432"/>
                <a:gd name="T44" fmla="*/ 95 w 788"/>
                <a:gd name="T45" fmla="*/ 146 h 432"/>
                <a:gd name="T46" fmla="*/ 80 w 788"/>
                <a:gd name="T47" fmla="*/ 162 h 432"/>
                <a:gd name="T48" fmla="*/ 25 w 788"/>
                <a:gd name="T49" fmla="*/ 219 h 432"/>
                <a:gd name="T50" fmla="*/ 0 w 788"/>
                <a:gd name="T51" fmla="*/ 266 h 432"/>
                <a:gd name="T52" fmla="*/ 3 w 788"/>
                <a:gd name="T53" fmla="*/ 287 h 432"/>
                <a:gd name="T54" fmla="*/ 32 w 788"/>
                <a:gd name="T55" fmla="*/ 300 h 432"/>
                <a:gd name="T56" fmla="*/ 50 w 788"/>
                <a:gd name="T57" fmla="*/ 295 h 432"/>
                <a:gd name="T58" fmla="*/ 74 w 788"/>
                <a:gd name="T59" fmla="*/ 283 h 432"/>
                <a:gd name="T60" fmla="*/ 91 w 788"/>
                <a:gd name="T61" fmla="*/ 269 h 432"/>
                <a:gd name="T62" fmla="*/ 97 w 788"/>
                <a:gd name="T63" fmla="*/ 264 h 432"/>
                <a:gd name="T64" fmla="*/ 118 w 788"/>
                <a:gd name="T65" fmla="*/ 237 h 432"/>
                <a:gd name="T66" fmla="*/ 130 w 788"/>
                <a:gd name="T67" fmla="*/ 211 h 432"/>
                <a:gd name="T68" fmla="*/ 140 w 788"/>
                <a:gd name="T69" fmla="*/ 169 h 432"/>
                <a:gd name="T70" fmla="*/ 150 w 788"/>
                <a:gd name="T71" fmla="*/ 131 h 432"/>
                <a:gd name="T72" fmla="*/ 172 w 788"/>
                <a:gd name="T73" fmla="*/ 116 h 432"/>
                <a:gd name="T74" fmla="*/ 190 w 788"/>
                <a:gd name="T75" fmla="*/ 130 h 432"/>
                <a:gd name="T76" fmla="*/ 207 w 788"/>
                <a:gd name="T77" fmla="*/ 158 h 432"/>
                <a:gd name="T78" fmla="*/ 250 w 788"/>
                <a:gd name="T79" fmla="*/ 223 h 432"/>
                <a:gd name="T80" fmla="*/ 373 w 788"/>
                <a:gd name="T81" fmla="*/ 329 h 432"/>
                <a:gd name="T82" fmla="*/ 433 w 788"/>
                <a:gd name="T83" fmla="*/ 377 h 432"/>
                <a:gd name="T84" fmla="*/ 454 w 788"/>
                <a:gd name="T85" fmla="*/ 413 h 432"/>
                <a:gd name="T86" fmla="*/ 496 w 788"/>
                <a:gd name="T87" fmla="*/ 432 h 432"/>
                <a:gd name="T88" fmla="*/ 517 w 788"/>
                <a:gd name="T89" fmla="*/ 427 h 432"/>
                <a:gd name="T90" fmla="*/ 561 w 788"/>
                <a:gd name="T91" fmla="*/ 399 h 432"/>
                <a:gd name="T92" fmla="*/ 577 w 788"/>
                <a:gd name="T93" fmla="*/ 384 h 432"/>
                <a:gd name="T94" fmla="*/ 646 w 788"/>
                <a:gd name="T95" fmla="*/ 310 h 432"/>
                <a:gd name="T96" fmla="*/ 693 w 788"/>
                <a:gd name="T97" fmla="*/ 253 h 432"/>
                <a:gd name="T98" fmla="*/ 714 w 788"/>
                <a:gd name="T99" fmla="*/ 225 h 432"/>
                <a:gd name="T100" fmla="*/ 753 w 788"/>
                <a:gd name="T101" fmla="*/ 165 h 432"/>
                <a:gd name="T102" fmla="*/ 782 w 788"/>
                <a:gd name="T103" fmla="*/ 106 h 4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88"/>
                <a:gd name="T157" fmla="*/ 0 h 432"/>
                <a:gd name="T158" fmla="*/ 788 w 788"/>
                <a:gd name="T159" fmla="*/ 432 h 4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88" h="432">
                  <a:moveTo>
                    <a:pt x="782" y="106"/>
                  </a:moveTo>
                  <a:lnTo>
                    <a:pt x="784" y="98"/>
                  </a:lnTo>
                  <a:lnTo>
                    <a:pt x="786" y="91"/>
                  </a:lnTo>
                  <a:lnTo>
                    <a:pt x="786" y="87"/>
                  </a:lnTo>
                  <a:lnTo>
                    <a:pt x="787" y="82"/>
                  </a:lnTo>
                  <a:lnTo>
                    <a:pt x="788" y="75"/>
                  </a:lnTo>
                  <a:lnTo>
                    <a:pt x="785" y="64"/>
                  </a:lnTo>
                  <a:lnTo>
                    <a:pt x="784" y="60"/>
                  </a:lnTo>
                  <a:lnTo>
                    <a:pt x="782" y="55"/>
                  </a:lnTo>
                  <a:lnTo>
                    <a:pt x="777" y="48"/>
                  </a:lnTo>
                  <a:lnTo>
                    <a:pt x="770" y="39"/>
                  </a:lnTo>
                  <a:lnTo>
                    <a:pt x="766" y="35"/>
                  </a:lnTo>
                  <a:lnTo>
                    <a:pt x="763" y="33"/>
                  </a:lnTo>
                  <a:lnTo>
                    <a:pt x="755" y="27"/>
                  </a:lnTo>
                  <a:lnTo>
                    <a:pt x="750" y="26"/>
                  </a:lnTo>
                  <a:lnTo>
                    <a:pt x="747" y="24"/>
                  </a:lnTo>
                  <a:lnTo>
                    <a:pt x="738" y="21"/>
                  </a:lnTo>
                  <a:lnTo>
                    <a:pt x="728" y="21"/>
                  </a:lnTo>
                  <a:lnTo>
                    <a:pt x="719" y="21"/>
                  </a:lnTo>
                  <a:lnTo>
                    <a:pt x="714" y="22"/>
                  </a:lnTo>
                  <a:lnTo>
                    <a:pt x="708" y="24"/>
                  </a:lnTo>
                  <a:lnTo>
                    <a:pt x="703" y="25"/>
                  </a:lnTo>
                  <a:lnTo>
                    <a:pt x="699" y="27"/>
                  </a:lnTo>
                  <a:lnTo>
                    <a:pt x="694" y="31"/>
                  </a:lnTo>
                  <a:lnTo>
                    <a:pt x="691" y="34"/>
                  </a:lnTo>
                  <a:lnTo>
                    <a:pt x="679" y="48"/>
                  </a:lnTo>
                  <a:lnTo>
                    <a:pt x="667" y="62"/>
                  </a:lnTo>
                  <a:lnTo>
                    <a:pt x="656" y="76"/>
                  </a:lnTo>
                  <a:lnTo>
                    <a:pt x="644" y="90"/>
                  </a:lnTo>
                  <a:lnTo>
                    <a:pt x="634" y="105"/>
                  </a:lnTo>
                  <a:lnTo>
                    <a:pt x="623" y="120"/>
                  </a:lnTo>
                  <a:lnTo>
                    <a:pt x="603" y="150"/>
                  </a:lnTo>
                  <a:lnTo>
                    <a:pt x="583" y="182"/>
                  </a:lnTo>
                  <a:lnTo>
                    <a:pt x="573" y="198"/>
                  </a:lnTo>
                  <a:lnTo>
                    <a:pt x="566" y="213"/>
                  </a:lnTo>
                  <a:lnTo>
                    <a:pt x="558" y="232"/>
                  </a:lnTo>
                  <a:lnTo>
                    <a:pt x="549" y="250"/>
                  </a:lnTo>
                  <a:lnTo>
                    <a:pt x="544" y="259"/>
                  </a:lnTo>
                  <a:lnTo>
                    <a:pt x="539" y="267"/>
                  </a:lnTo>
                  <a:lnTo>
                    <a:pt x="530" y="286"/>
                  </a:lnTo>
                  <a:lnTo>
                    <a:pt x="525" y="293"/>
                  </a:lnTo>
                  <a:lnTo>
                    <a:pt x="523" y="296"/>
                  </a:lnTo>
                  <a:lnTo>
                    <a:pt x="521" y="300"/>
                  </a:lnTo>
                  <a:lnTo>
                    <a:pt x="516" y="307"/>
                  </a:lnTo>
                  <a:lnTo>
                    <a:pt x="510" y="314"/>
                  </a:lnTo>
                  <a:lnTo>
                    <a:pt x="504" y="320"/>
                  </a:lnTo>
                  <a:lnTo>
                    <a:pt x="499" y="327"/>
                  </a:lnTo>
                  <a:lnTo>
                    <a:pt x="493" y="333"/>
                  </a:lnTo>
                  <a:lnTo>
                    <a:pt x="486" y="339"/>
                  </a:lnTo>
                  <a:lnTo>
                    <a:pt x="478" y="331"/>
                  </a:lnTo>
                  <a:lnTo>
                    <a:pt x="470" y="324"/>
                  </a:lnTo>
                  <a:lnTo>
                    <a:pt x="455" y="309"/>
                  </a:lnTo>
                  <a:lnTo>
                    <a:pt x="448" y="301"/>
                  </a:lnTo>
                  <a:lnTo>
                    <a:pt x="441" y="292"/>
                  </a:lnTo>
                  <a:lnTo>
                    <a:pt x="431" y="280"/>
                  </a:lnTo>
                  <a:lnTo>
                    <a:pt x="419" y="267"/>
                  </a:lnTo>
                  <a:lnTo>
                    <a:pt x="408" y="256"/>
                  </a:lnTo>
                  <a:lnTo>
                    <a:pt x="397" y="246"/>
                  </a:lnTo>
                  <a:lnTo>
                    <a:pt x="383" y="235"/>
                  </a:lnTo>
                  <a:lnTo>
                    <a:pt x="371" y="226"/>
                  </a:lnTo>
                  <a:lnTo>
                    <a:pt x="358" y="216"/>
                  </a:lnTo>
                  <a:lnTo>
                    <a:pt x="344" y="208"/>
                  </a:lnTo>
                  <a:lnTo>
                    <a:pt x="328" y="198"/>
                  </a:lnTo>
                  <a:lnTo>
                    <a:pt x="313" y="188"/>
                  </a:lnTo>
                  <a:lnTo>
                    <a:pt x="300" y="178"/>
                  </a:lnTo>
                  <a:lnTo>
                    <a:pt x="288" y="170"/>
                  </a:lnTo>
                  <a:lnTo>
                    <a:pt x="276" y="160"/>
                  </a:lnTo>
                  <a:lnTo>
                    <a:pt x="264" y="151"/>
                  </a:lnTo>
                  <a:lnTo>
                    <a:pt x="260" y="147"/>
                  </a:lnTo>
                  <a:lnTo>
                    <a:pt x="257" y="144"/>
                  </a:lnTo>
                  <a:lnTo>
                    <a:pt x="254" y="139"/>
                  </a:lnTo>
                  <a:lnTo>
                    <a:pt x="251" y="136"/>
                  </a:lnTo>
                  <a:lnTo>
                    <a:pt x="243" y="122"/>
                  </a:lnTo>
                  <a:lnTo>
                    <a:pt x="235" y="108"/>
                  </a:lnTo>
                  <a:lnTo>
                    <a:pt x="228" y="94"/>
                  </a:lnTo>
                  <a:lnTo>
                    <a:pt x="221" y="80"/>
                  </a:lnTo>
                  <a:lnTo>
                    <a:pt x="215" y="65"/>
                  </a:lnTo>
                  <a:lnTo>
                    <a:pt x="208" y="51"/>
                  </a:lnTo>
                  <a:lnTo>
                    <a:pt x="203" y="36"/>
                  </a:lnTo>
                  <a:lnTo>
                    <a:pt x="198" y="21"/>
                  </a:lnTo>
                  <a:lnTo>
                    <a:pt x="196" y="17"/>
                  </a:lnTo>
                  <a:lnTo>
                    <a:pt x="193" y="14"/>
                  </a:lnTo>
                  <a:lnTo>
                    <a:pt x="190" y="10"/>
                  </a:lnTo>
                  <a:lnTo>
                    <a:pt x="187" y="7"/>
                  </a:lnTo>
                  <a:lnTo>
                    <a:pt x="184" y="6"/>
                  </a:lnTo>
                  <a:lnTo>
                    <a:pt x="180" y="4"/>
                  </a:lnTo>
                  <a:lnTo>
                    <a:pt x="176" y="2"/>
                  </a:lnTo>
                  <a:lnTo>
                    <a:pt x="172" y="1"/>
                  </a:lnTo>
                  <a:lnTo>
                    <a:pt x="163" y="0"/>
                  </a:lnTo>
                  <a:lnTo>
                    <a:pt x="155" y="0"/>
                  </a:lnTo>
                  <a:lnTo>
                    <a:pt x="148" y="2"/>
                  </a:lnTo>
                  <a:lnTo>
                    <a:pt x="141" y="5"/>
                  </a:lnTo>
                  <a:lnTo>
                    <a:pt x="135" y="9"/>
                  </a:lnTo>
                  <a:lnTo>
                    <a:pt x="128" y="15"/>
                  </a:lnTo>
                  <a:lnTo>
                    <a:pt x="123" y="22"/>
                  </a:lnTo>
                  <a:lnTo>
                    <a:pt x="120" y="26"/>
                  </a:lnTo>
                  <a:lnTo>
                    <a:pt x="118" y="30"/>
                  </a:lnTo>
                  <a:lnTo>
                    <a:pt x="116" y="39"/>
                  </a:lnTo>
                  <a:lnTo>
                    <a:pt x="118" y="48"/>
                  </a:lnTo>
                  <a:lnTo>
                    <a:pt x="120" y="57"/>
                  </a:lnTo>
                  <a:lnTo>
                    <a:pt x="121" y="68"/>
                  </a:lnTo>
                  <a:lnTo>
                    <a:pt x="121" y="77"/>
                  </a:lnTo>
                  <a:lnTo>
                    <a:pt x="120" y="83"/>
                  </a:lnTo>
                  <a:lnTo>
                    <a:pt x="119" y="86"/>
                  </a:lnTo>
                  <a:lnTo>
                    <a:pt x="118" y="89"/>
                  </a:lnTo>
                  <a:lnTo>
                    <a:pt x="116" y="96"/>
                  </a:lnTo>
                  <a:lnTo>
                    <a:pt x="116" y="103"/>
                  </a:lnTo>
                  <a:lnTo>
                    <a:pt x="113" y="109"/>
                  </a:lnTo>
                  <a:lnTo>
                    <a:pt x="111" y="115"/>
                  </a:lnTo>
                  <a:lnTo>
                    <a:pt x="106" y="127"/>
                  </a:lnTo>
                  <a:lnTo>
                    <a:pt x="103" y="131"/>
                  </a:lnTo>
                  <a:lnTo>
                    <a:pt x="101" y="137"/>
                  </a:lnTo>
                  <a:lnTo>
                    <a:pt x="99" y="138"/>
                  </a:lnTo>
                  <a:lnTo>
                    <a:pt x="97" y="141"/>
                  </a:lnTo>
                  <a:lnTo>
                    <a:pt x="95" y="146"/>
                  </a:lnTo>
                  <a:lnTo>
                    <a:pt x="90" y="150"/>
                  </a:lnTo>
                  <a:lnTo>
                    <a:pt x="87" y="154"/>
                  </a:lnTo>
                  <a:lnTo>
                    <a:pt x="85" y="156"/>
                  </a:lnTo>
                  <a:lnTo>
                    <a:pt x="83" y="158"/>
                  </a:lnTo>
                  <a:lnTo>
                    <a:pt x="80" y="162"/>
                  </a:lnTo>
                  <a:lnTo>
                    <a:pt x="64" y="177"/>
                  </a:lnTo>
                  <a:lnTo>
                    <a:pt x="49" y="192"/>
                  </a:lnTo>
                  <a:lnTo>
                    <a:pt x="38" y="204"/>
                  </a:lnTo>
                  <a:lnTo>
                    <a:pt x="32" y="210"/>
                  </a:lnTo>
                  <a:lnTo>
                    <a:pt x="25" y="219"/>
                  </a:lnTo>
                  <a:lnTo>
                    <a:pt x="18" y="228"/>
                  </a:lnTo>
                  <a:lnTo>
                    <a:pt x="11" y="241"/>
                  </a:lnTo>
                  <a:lnTo>
                    <a:pt x="4" y="254"/>
                  </a:lnTo>
                  <a:lnTo>
                    <a:pt x="2" y="260"/>
                  </a:lnTo>
                  <a:lnTo>
                    <a:pt x="0" y="266"/>
                  </a:lnTo>
                  <a:lnTo>
                    <a:pt x="0" y="267"/>
                  </a:lnTo>
                  <a:lnTo>
                    <a:pt x="0" y="271"/>
                  </a:lnTo>
                  <a:lnTo>
                    <a:pt x="0" y="276"/>
                  </a:lnTo>
                  <a:lnTo>
                    <a:pt x="1" y="281"/>
                  </a:lnTo>
                  <a:lnTo>
                    <a:pt x="3" y="287"/>
                  </a:lnTo>
                  <a:lnTo>
                    <a:pt x="5" y="291"/>
                  </a:lnTo>
                  <a:lnTo>
                    <a:pt x="9" y="297"/>
                  </a:lnTo>
                  <a:lnTo>
                    <a:pt x="18" y="299"/>
                  </a:lnTo>
                  <a:lnTo>
                    <a:pt x="28" y="300"/>
                  </a:lnTo>
                  <a:lnTo>
                    <a:pt x="32" y="300"/>
                  </a:lnTo>
                  <a:lnTo>
                    <a:pt x="37" y="300"/>
                  </a:lnTo>
                  <a:lnTo>
                    <a:pt x="42" y="299"/>
                  </a:lnTo>
                  <a:lnTo>
                    <a:pt x="47" y="297"/>
                  </a:lnTo>
                  <a:lnTo>
                    <a:pt x="48" y="296"/>
                  </a:lnTo>
                  <a:lnTo>
                    <a:pt x="50" y="295"/>
                  </a:lnTo>
                  <a:lnTo>
                    <a:pt x="53" y="294"/>
                  </a:lnTo>
                  <a:lnTo>
                    <a:pt x="60" y="291"/>
                  </a:lnTo>
                  <a:lnTo>
                    <a:pt x="67" y="288"/>
                  </a:lnTo>
                  <a:lnTo>
                    <a:pt x="70" y="285"/>
                  </a:lnTo>
                  <a:lnTo>
                    <a:pt x="74" y="283"/>
                  </a:lnTo>
                  <a:lnTo>
                    <a:pt x="76" y="281"/>
                  </a:lnTo>
                  <a:lnTo>
                    <a:pt x="80" y="279"/>
                  </a:lnTo>
                  <a:lnTo>
                    <a:pt x="82" y="276"/>
                  </a:lnTo>
                  <a:lnTo>
                    <a:pt x="85" y="274"/>
                  </a:lnTo>
                  <a:lnTo>
                    <a:pt x="91" y="269"/>
                  </a:lnTo>
                  <a:lnTo>
                    <a:pt x="94" y="267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6" y="264"/>
                  </a:lnTo>
                  <a:lnTo>
                    <a:pt x="97" y="264"/>
                  </a:lnTo>
                  <a:lnTo>
                    <a:pt x="104" y="255"/>
                  </a:lnTo>
                  <a:lnTo>
                    <a:pt x="113" y="247"/>
                  </a:lnTo>
                  <a:lnTo>
                    <a:pt x="117" y="240"/>
                  </a:lnTo>
                  <a:lnTo>
                    <a:pt x="118" y="237"/>
                  </a:lnTo>
                  <a:lnTo>
                    <a:pt x="118" y="236"/>
                  </a:lnTo>
                  <a:lnTo>
                    <a:pt x="119" y="235"/>
                  </a:lnTo>
                  <a:lnTo>
                    <a:pt x="122" y="232"/>
                  </a:lnTo>
                  <a:lnTo>
                    <a:pt x="130" y="211"/>
                  </a:lnTo>
                  <a:lnTo>
                    <a:pt x="133" y="199"/>
                  </a:lnTo>
                  <a:lnTo>
                    <a:pt x="135" y="194"/>
                  </a:lnTo>
                  <a:lnTo>
                    <a:pt x="137" y="189"/>
                  </a:lnTo>
                  <a:lnTo>
                    <a:pt x="139" y="178"/>
                  </a:lnTo>
                  <a:lnTo>
                    <a:pt x="140" y="169"/>
                  </a:lnTo>
                  <a:lnTo>
                    <a:pt x="141" y="161"/>
                  </a:lnTo>
                  <a:lnTo>
                    <a:pt x="142" y="153"/>
                  </a:lnTo>
                  <a:lnTo>
                    <a:pt x="144" y="145"/>
                  </a:lnTo>
                  <a:lnTo>
                    <a:pt x="146" y="138"/>
                  </a:lnTo>
                  <a:lnTo>
                    <a:pt x="150" y="131"/>
                  </a:lnTo>
                  <a:lnTo>
                    <a:pt x="153" y="125"/>
                  </a:lnTo>
                  <a:lnTo>
                    <a:pt x="158" y="119"/>
                  </a:lnTo>
                  <a:lnTo>
                    <a:pt x="163" y="113"/>
                  </a:lnTo>
                  <a:lnTo>
                    <a:pt x="168" y="114"/>
                  </a:lnTo>
                  <a:lnTo>
                    <a:pt x="172" y="116"/>
                  </a:lnTo>
                  <a:lnTo>
                    <a:pt x="177" y="117"/>
                  </a:lnTo>
                  <a:lnTo>
                    <a:pt x="180" y="120"/>
                  </a:lnTo>
                  <a:lnTo>
                    <a:pt x="184" y="123"/>
                  </a:lnTo>
                  <a:lnTo>
                    <a:pt x="187" y="126"/>
                  </a:lnTo>
                  <a:lnTo>
                    <a:pt x="190" y="130"/>
                  </a:lnTo>
                  <a:lnTo>
                    <a:pt x="193" y="135"/>
                  </a:lnTo>
                  <a:lnTo>
                    <a:pt x="196" y="141"/>
                  </a:lnTo>
                  <a:lnTo>
                    <a:pt x="200" y="147"/>
                  </a:lnTo>
                  <a:lnTo>
                    <a:pt x="203" y="152"/>
                  </a:lnTo>
                  <a:lnTo>
                    <a:pt x="207" y="158"/>
                  </a:lnTo>
                  <a:lnTo>
                    <a:pt x="215" y="174"/>
                  </a:lnTo>
                  <a:lnTo>
                    <a:pt x="225" y="190"/>
                  </a:lnTo>
                  <a:lnTo>
                    <a:pt x="235" y="204"/>
                  </a:lnTo>
                  <a:lnTo>
                    <a:pt x="245" y="217"/>
                  </a:lnTo>
                  <a:lnTo>
                    <a:pt x="250" y="223"/>
                  </a:lnTo>
                  <a:lnTo>
                    <a:pt x="257" y="230"/>
                  </a:lnTo>
                  <a:lnTo>
                    <a:pt x="270" y="242"/>
                  </a:lnTo>
                  <a:lnTo>
                    <a:pt x="327" y="293"/>
                  </a:lnTo>
                  <a:lnTo>
                    <a:pt x="357" y="317"/>
                  </a:lnTo>
                  <a:lnTo>
                    <a:pt x="373" y="329"/>
                  </a:lnTo>
                  <a:lnTo>
                    <a:pt x="389" y="341"/>
                  </a:lnTo>
                  <a:lnTo>
                    <a:pt x="400" y="349"/>
                  </a:lnTo>
                  <a:lnTo>
                    <a:pt x="412" y="358"/>
                  </a:lnTo>
                  <a:lnTo>
                    <a:pt x="422" y="367"/>
                  </a:lnTo>
                  <a:lnTo>
                    <a:pt x="433" y="377"/>
                  </a:lnTo>
                  <a:lnTo>
                    <a:pt x="436" y="381"/>
                  </a:lnTo>
                  <a:lnTo>
                    <a:pt x="440" y="385"/>
                  </a:lnTo>
                  <a:lnTo>
                    <a:pt x="446" y="394"/>
                  </a:lnTo>
                  <a:lnTo>
                    <a:pt x="450" y="403"/>
                  </a:lnTo>
                  <a:lnTo>
                    <a:pt x="454" y="413"/>
                  </a:lnTo>
                  <a:lnTo>
                    <a:pt x="462" y="419"/>
                  </a:lnTo>
                  <a:lnTo>
                    <a:pt x="470" y="425"/>
                  </a:lnTo>
                  <a:lnTo>
                    <a:pt x="479" y="428"/>
                  </a:lnTo>
                  <a:lnTo>
                    <a:pt x="489" y="432"/>
                  </a:lnTo>
                  <a:lnTo>
                    <a:pt x="496" y="432"/>
                  </a:lnTo>
                  <a:lnTo>
                    <a:pt x="500" y="432"/>
                  </a:lnTo>
                  <a:lnTo>
                    <a:pt x="503" y="432"/>
                  </a:lnTo>
                  <a:lnTo>
                    <a:pt x="510" y="431"/>
                  </a:lnTo>
                  <a:lnTo>
                    <a:pt x="514" y="429"/>
                  </a:lnTo>
                  <a:lnTo>
                    <a:pt x="517" y="427"/>
                  </a:lnTo>
                  <a:lnTo>
                    <a:pt x="523" y="424"/>
                  </a:lnTo>
                  <a:lnTo>
                    <a:pt x="529" y="421"/>
                  </a:lnTo>
                  <a:lnTo>
                    <a:pt x="540" y="414"/>
                  </a:lnTo>
                  <a:lnTo>
                    <a:pt x="551" y="406"/>
                  </a:lnTo>
                  <a:lnTo>
                    <a:pt x="561" y="399"/>
                  </a:lnTo>
                  <a:lnTo>
                    <a:pt x="570" y="391"/>
                  </a:lnTo>
                  <a:lnTo>
                    <a:pt x="573" y="387"/>
                  </a:lnTo>
                  <a:lnTo>
                    <a:pt x="576" y="385"/>
                  </a:lnTo>
                  <a:lnTo>
                    <a:pt x="576" y="384"/>
                  </a:lnTo>
                  <a:lnTo>
                    <a:pt x="577" y="384"/>
                  </a:lnTo>
                  <a:lnTo>
                    <a:pt x="578" y="384"/>
                  </a:lnTo>
                  <a:lnTo>
                    <a:pt x="587" y="375"/>
                  </a:lnTo>
                  <a:lnTo>
                    <a:pt x="595" y="367"/>
                  </a:lnTo>
                  <a:lnTo>
                    <a:pt x="621" y="338"/>
                  </a:lnTo>
                  <a:lnTo>
                    <a:pt x="646" y="310"/>
                  </a:lnTo>
                  <a:lnTo>
                    <a:pt x="653" y="301"/>
                  </a:lnTo>
                  <a:lnTo>
                    <a:pt x="658" y="295"/>
                  </a:lnTo>
                  <a:lnTo>
                    <a:pt x="662" y="291"/>
                  </a:lnTo>
                  <a:lnTo>
                    <a:pt x="677" y="273"/>
                  </a:lnTo>
                  <a:lnTo>
                    <a:pt x="693" y="253"/>
                  </a:lnTo>
                  <a:lnTo>
                    <a:pt x="700" y="243"/>
                  </a:lnTo>
                  <a:lnTo>
                    <a:pt x="704" y="239"/>
                  </a:lnTo>
                  <a:lnTo>
                    <a:pt x="708" y="233"/>
                  </a:lnTo>
                  <a:lnTo>
                    <a:pt x="713" y="227"/>
                  </a:lnTo>
                  <a:lnTo>
                    <a:pt x="714" y="225"/>
                  </a:lnTo>
                  <a:lnTo>
                    <a:pt x="717" y="221"/>
                  </a:lnTo>
                  <a:lnTo>
                    <a:pt x="726" y="210"/>
                  </a:lnTo>
                  <a:lnTo>
                    <a:pt x="734" y="198"/>
                  </a:lnTo>
                  <a:lnTo>
                    <a:pt x="742" y="185"/>
                  </a:lnTo>
                  <a:lnTo>
                    <a:pt x="753" y="165"/>
                  </a:lnTo>
                  <a:lnTo>
                    <a:pt x="763" y="146"/>
                  </a:lnTo>
                  <a:lnTo>
                    <a:pt x="766" y="141"/>
                  </a:lnTo>
                  <a:lnTo>
                    <a:pt x="768" y="136"/>
                  </a:lnTo>
                  <a:lnTo>
                    <a:pt x="773" y="126"/>
                  </a:lnTo>
                  <a:lnTo>
                    <a:pt x="782" y="1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51" name="Text Box 24"/>
          <p:cNvSpPr txBox="1">
            <a:spLocks noChangeArrowheads="1"/>
          </p:cNvSpPr>
          <p:nvPr/>
        </p:nvSpPr>
        <p:spPr bwMode="auto">
          <a:xfrm>
            <a:off x="1524000" y="3276600"/>
            <a:ext cx="381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i="0">
                <a:solidFill>
                  <a:schemeClr val="bg2"/>
                </a:solidFill>
              </a:rPr>
              <a:t>i-1</a:t>
            </a:r>
            <a:endParaRPr lang="en-CA" altLang="en-US" sz="1400" i="0">
              <a:solidFill>
                <a:schemeClr val="bg2"/>
              </a:solidFill>
            </a:endParaRPr>
          </a:p>
        </p:txBody>
      </p:sp>
      <p:sp>
        <p:nvSpPr>
          <p:cNvPr id="159752" name="Text Box 25"/>
          <p:cNvSpPr txBox="1">
            <a:spLocks noChangeArrowheads="1"/>
          </p:cNvSpPr>
          <p:nvPr/>
        </p:nvSpPr>
        <p:spPr bwMode="auto">
          <a:xfrm>
            <a:off x="2514600" y="342900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i="0">
                <a:solidFill>
                  <a:schemeClr val="bg2"/>
                </a:solidFill>
              </a:rPr>
              <a:t>i</a:t>
            </a:r>
            <a:endParaRPr lang="en-CA" altLang="en-US" sz="1400" i="0">
              <a:solidFill>
                <a:schemeClr val="bg2"/>
              </a:solidFill>
            </a:endParaRPr>
          </a:p>
        </p:txBody>
      </p:sp>
      <p:sp>
        <p:nvSpPr>
          <p:cNvPr id="159753" name="Text Box 26"/>
          <p:cNvSpPr txBox="1">
            <a:spLocks noChangeArrowheads="1"/>
          </p:cNvSpPr>
          <p:nvPr/>
        </p:nvSpPr>
        <p:spPr bwMode="auto">
          <a:xfrm>
            <a:off x="4845050" y="2497138"/>
            <a:ext cx="3987800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&lt;preCond&gt;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codeA</a:t>
            </a:r>
            <a:r>
              <a:rPr lang="en-CA" altLang="en-US" sz="2800" i="0"/>
              <a:t> 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codeB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endParaRPr lang="en-CA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grpSp>
        <p:nvGrpSpPr>
          <p:cNvPr id="159754" name="Group 27"/>
          <p:cNvGrpSpPr>
            <a:grpSpLocks/>
          </p:cNvGrpSpPr>
          <p:nvPr/>
        </p:nvGrpSpPr>
        <p:grpSpPr bwMode="auto">
          <a:xfrm rot="5563661">
            <a:off x="2936876" y="5713412"/>
            <a:ext cx="1027112" cy="957263"/>
            <a:chOff x="1329" y="1989"/>
            <a:chExt cx="647" cy="603"/>
          </a:xfrm>
        </p:grpSpPr>
        <p:grpSp>
          <p:nvGrpSpPr>
            <p:cNvPr id="159793" name="Group 28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159802" name="Freeform 29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3" name="Freeform 30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4" name="Group 31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159796" name="Freeform 32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7" name="Freeform 33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8" name="Freeform 34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9" name="Freeform 35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0" name="Freeform 36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1" name="Freeform 37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795" name="Text Box 38"/>
            <p:cNvSpPr txBox="1">
              <a:spLocks noChangeArrowheads="1"/>
            </p:cNvSpPr>
            <p:nvPr/>
          </p:nvSpPr>
          <p:spPr bwMode="auto">
            <a:xfrm>
              <a:off x="1582" y="2161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</p:grpSp>
      <p:grpSp>
        <p:nvGrpSpPr>
          <p:cNvPr id="159755" name="Group 39"/>
          <p:cNvGrpSpPr>
            <a:grpSpLocks/>
          </p:cNvGrpSpPr>
          <p:nvPr/>
        </p:nvGrpSpPr>
        <p:grpSpPr bwMode="auto">
          <a:xfrm rot="-8307170">
            <a:off x="58738" y="5715000"/>
            <a:ext cx="1236662" cy="1025525"/>
            <a:chOff x="720" y="1912"/>
            <a:chExt cx="779" cy="646"/>
          </a:xfrm>
        </p:grpSpPr>
        <p:grpSp>
          <p:nvGrpSpPr>
            <p:cNvPr id="159782" name="Group 40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159791" name="Freeform 41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2" name="Freeform 42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83" name="Group 43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159785" name="Freeform 44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2"/>
                  <a:gd name="T131" fmla="*/ 351 w 351"/>
                  <a:gd name="T132" fmla="*/ 352 h 3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6" name="Freeform 45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57"/>
                  <a:gd name="T163" fmla="*/ 0 h 538"/>
                  <a:gd name="T164" fmla="*/ 357 w 357"/>
                  <a:gd name="T165" fmla="*/ 538 h 5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7" name="Freeform 46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2"/>
                  <a:gd name="T172" fmla="*/ 0 h 237"/>
                  <a:gd name="T173" fmla="*/ 812 w 812"/>
                  <a:gd name="T174" fmla="*/ 237 h 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8" name="Freeform 47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0"/>
                  <a:gd name="T148" fmla="*/ 0 h 486"/>
                  <a:gd name="T149" fmla="*/ 480 w 480"/>
                  <a:gd name="T150" fmla="*/ 486 h 4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9" name="Freeform 48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4"/>
                  <a:gd name="T178" fmla="*/ 0 h 669"/>
                  <a:gd name="T179" fmla="*/ 804 w 804"/>
                  <a:gd name="T180" fmla="*/ 669 h 6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0" name="Freeform 49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8"/>
                  <a:gd name="T157" fmla="*/ 0 h 432"/>
                  <a:gd name="T158" fmla="*/ 788 w 788"/>
                  <a:gd name="T159" fmla="*/ 432 h 43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9784" name="Text Box 50"/>
            <p:cNvSpPr txBox="1">
              <a:spLocks noChangeArrowheads="1"/>
            </p:cNvSpPr>
            <p:nvPr/>
          </p:nvSpPr>
          <p:spPr bwMode="auto">
            <a:xfrm>
              <a:off x="1010" y="2069"/>
              <a:ext cx="14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</p:grpSp>
      <p:sp>
        <p:nvSpPr>
          <p:cNvPr id="159756" name="Freeform 51"/>
          <p:cNvSpPr>
            <a:spLocks/>
          </p:cNvSpPr>
          <p:nvPr/>
        </p:nvSpPr>
        <p:spPr bwMode="auto">
          <a:xfrm>
            <a:off x="6323013" y="3962400"/>
            <a:ext cx="1143000" cy="1092200"/>
          </a:xfrm>
          <a:custGeom>
            <a:avLst/>
            <a:gdLst>
              <a:gd name="T0" fmla="*/ 2147483647 w 720"/>
              <a:gd name="T1" fmla="*/ 0 h 688"/>
              <a:gd name="T2" fmla="*/ 2147483647 w 720"/>
              <a:gd name="T3" fmla="*/ 2147483647 h 688"/>
              <a:gd name="T4" fmla="*/ 2147483647 w 720"/>
              <a:gd name="T5" fmla="*/ 2147483647 h 688"/>
              <a:gd name="T6" fmla="*/ 2147483647 w 720"/>
              <a:gd name="T7" fmla="*/ 2147483647 h 688"/>
              <a:gd name="T8" fmla="*/ 2147483647 w 720"/>
              <a:gd name="T9" fmla="*/ 0 h 6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20"/>
              <a:gd name="T16" fmla="*/ 0 h 688"/>
              <a:gd name="T17" fmla="*/ 720 w 720"/>
              <a:gd name="T18" fmla="*/ 688 h 6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20" h="688">
                <a:moveTo>
                  <a:pt x="248" y="0"/>
                </a:moveTo>
                <a:cubicBezTo>
                  <a:pt x="124" y="64"/>
                  <a:pt x="0" y="128"/>
                  <a:pt x="8" y="240"/>
                </a:cubicBezTo>
                <a:cubicBezTo>
                  <a:pt x="16" y="352"/>
                  <a:pt x="184" y="656"/>
                  <a:pt x="296" y="672"/>
                </a:cubicBezTo>
                <a:cubicBezTo>
                  <a:pt x="408" y="688"/>
                  <a:pt x="640" y="448"/>
                  <a:pt x="680" y="336"/>
                </a:cubicBezTo>
                <a:cubicBezTo>
                  <a:pt x="720" y="224"/>
                  <a:pt x="628" y="112"/>
                  <a:pt x="536" y="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" name="Group 52"/>
          <p:cNvGrpSpPr>
            <a:grpSpLocks/>
          </p:cNvGrpSpPr>
          <p:nvPr/>
        </p:nvGrpSpPr>
        <p:grpSpPr bwMode="auto">
          <a:xfrm>
            <a:off x="381000" y="914400"/>
            <a:ext cx="8056563" cy="2068513"/>
            <a:chOff x="240" y="576"/>
            <a:chExt cx="5075" cy="1303"/>
          </a:xfrm>
        </p:grpSpPr>
        <p:grpSp>
          <p:nvGrpSpPr>
            <p:cNvPr id="159758" name="Group 53"/>
            <p:cNvGrpSpPr>
              <a:grpSpLocks/>
            </p:cNvGrpSpPr>
            <p:nvPr/>
          </p:nvGrpSpPr>
          <p:grpSpPr bwMode="auto">
            <a:xfrm>
              <a:off x="1472" y="987"/>
              <a:ext cx="3843" cy="892"/>
              <a:chOff x="2160" y="1870"/>
              <a:chExt cx="3843" cy="892"/>
            </a:xfrm>
          </p:grpSpPr>
          <p:sp>
            <p:nvSpPr>
              <p:cNvPr id="159779" name="Text Box 54"/>
              <p:cNvSpPr txBox="1">
                <a:spLocks noChangeArrowheads="1"/>
              </p:cNvSpPr>
              <p:nvPr/>
            </p:nvSpPr>
            <p:spPr bwMode="auto">
              <a:xfrm>
                <a:off x="2160" y="1870"/>
                <a:ext cx="1819" cy="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i-1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1"/>
                    </a:solidFill>
                    <a:cs typeface="Times New Roman" pitchFamily="18" charset="0"/>
                  </a:rPr>
                  <a:t>¬</a:t>
                </a:r>
                <a:r>
                  <a:rPr lang="en-CA" altLang="en-US" sz="2800" i="0">
                    <a:solidFill>
                      <a:schemeClr val="accent1"/>
                    </a:solidFill>
                  </a:rPr>
                  <a:t>&lt;exit Cond&gt;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codeB</a:t>
                </a:r>
              </a:p>
            </p:txBody>
          </p:sp>
          <p:sp>
            <p:nvSpPr>
              <p:cNvPr id="159780" name="Text Box 55"/>
              <p:cNvSpPr txBox="1">
                <a:spLocks noChangeArrowheads="1"/>
              </p:cNvSpPr>
              <p:nvPr/>
            </p:nvSpPr>
            <p:spPr bwMode="auto">
              <a:xfrm>
                <a:off x="4310" y="2122"/>
                <a:ext cx="1693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</a:t>
                </a:r>
                <a:r>
                  <a:rPr lang="en-CA" altLang="en-US" sz="2800" i="0" baseline="-25000">
                    <a:solidFill>
                      <a:srgbClr val="33CC33"/>
                    </a:solidFill>
                  </a:rPr>
                  <a:t>i</a:t>
                </a:r>
                <a:r>
                  <a:rPr lang="en-CA" altLang="en-US" sz="2800" i="0">
                    <a:solidFill>
                      <a:srgbClr val="33CC33"/>
                    </a:solidFill>
                  </a:rPr>
                  <a:t>&gt;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159781" name="AutoShape 56"/>
              <p:cNvSpPr>
                <a:spLocks noChangeArrowheads="1"/>
              </p:cNvSpPr>
              <p:nvPr/>
            </p:nvSpPr>
            <p:spPr bwMode="auto">
              <a:xfrm>
                <a:off x="3744" y="2142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159759" name="Group 57"/>
            <p:cNvGrpSpPr>
              <a:grpSpLocks noChangeAspect="1"/>
            </p:cNvGrpSpPr>
            <p:nvPr/>
          </p:nvGrpSpPr>
          <p:grpSpPr bwMode="auto">
            <a:xfrm>
              <a:off x="240" y="768"/>
              <a:ext cx="737" cy="737"/>
              <a:chOff x="4320" y="2016"/>
              <a:chExt cx="912" cy="912"/>
            </a:xfrm>
          </p:grpSpPr>
          <p:grpSp>
            <p:nvGrpSpPr>
              <p:cNvPr id="159761" name="Group 58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59768" name="Group 59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59770" name="Freeform 6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771" name="Freeform 61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4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9772" name="Group 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59773" name="Freeform 6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4" name="Freeform 6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5" name="Freeform 6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58 w 782"/>
                        <a:gd name="T3" fmla="*/ 0 h 808"/>
                        <a:gd name="T4" fmla="*/ 386 w 782"/>
                        <a:gd name="T5" fmla="*/ 0 h 808"/>
                        <a:gd name="T6" fmla="*/ 814 w 782"/>
                        <a:gd name="T7" fmla="*/ 1 h 808"/>
                        <a:gd name="T8" fmla="*/ 1320 w 782"/>
                        <a:gd name="T9" fmla="*/ 1 h 808"/>
                        <a:gd name="T10" fmla="*/ 1508 w 782"/>
                        <a:gd name="T11" fmla="*/ 1 h 808"/>
                        <a:gd name="T12" fmla="*/ 1595 w 782"/>
                        <a:gd name="T13" fmla="*/ 1 h 808"/>
                        <a:gd name="T14" fmla="*/ 1608 w 782"/>
                        <a:gd name="T15" fmla="*/ 1 h 808"/>
                        <a:gd name="T16" fmla="*/ 1552 w 782"/>
                        <a:gd name="T17" fmla="*/ 1 h 808"/>
                        <a:gd name="T18" fmla="*/ 1397 w 782"/>
                        <a:gd name="T19" fmla="*/ 1 h 808"/>
                        <a:gd name="T20" fmla="*/ 1195 w 782"/>
                        <a:gd name="T21" fmla="*/ 1 h 808"/>
                        <a:gd name="T22" fmla="*/ 1048 w 782"/>
                        <a:gd name="T23" fmla="*/ 1 h 808"/>
                        <a:gd name="T24" fmla="*/ 980 w 782"/>
                        <a:gd name="T25" fmla="*/ 1 h 808"/>
                        <a:gd name="T26" fmla="*/ 938 w 782"/>
                        <a:gd name="T27" fmla="*/ 1 h 808"/>
                        <a:gd name="T28" fmla="*/ 951 w 782"/>
                        <a:gd name="T29" fmla="*/ 1 h 808"/>
                        <a:gd name="T30" fmla="*/ 962 w 782"/>
                        <a:gd name="T31" fmla="*/ 1 h 808"/>
                        <a:gd name="T32" fmla="*/ 1143 w 782"/>
                        <a:gd name="T33" fmla="*/ 1 h 808"/>
                        <a:gd name="T34" fmla="*/ 1430 w 782"/>
                        <a:gd name="T35" fmla="*/ 1 h 808"/>
                        <a:gd name="T36" fmla="*/ 1608 w 782"/>
                        <a:gd name="T37" fmla="*/ 1 h 808"/>
                        <a:gd name="T38" fmla="*/ 1799 w 782"/>
                        <a:gd name="T39" fmla="*/ 1 h 808"/>
                        <a:gd name="T40" fmla="*/ 1860 w 782"/>
                        <a:gd name="T41" fmla="*/ 1 h 808"/>
                        <a:gd name="T42" fmla="*/ 1799 w 782"/>
                        <a:gd name="T43" fmla="*/ 1 h 808"/>
                        <a:gd name="T44" fmla="*/ 1724 w 782"/>
                        <a:gd name="T45" fmla="*/ 1 h 808"/>
                        <a:gd name="T46" fmla="*/ 1595 w 782"/>
                        <a:gd name="T47" fmla="*/ 1 h 808"/>
                        <a:gd name="T48" fmla="*/ 1423 w 782"/>
                        <a:gd name="T49" fmla="*/ 1 h 808"/>
                        <a:gd name="T50" fmla="*/ 1236 w 782"/>
                        <a:gd name="T51" fmla="*/ 1 h 808"/>
                        <a:gd name="T52" fmla="*/ 938 w 782"/>
                        <a:gd name="T53" fmla="*/ 1 h 808"/>
                        <a:gd name="T54" fmla="*/ 844 w 782"/>
                        <a:gd name="T55" fmla="*/ 1 h 808"/>
                        <a:gd name="T56" fmla="*/ 793 w 782"/>
                        <a:gd name="T57" fmla="*/ 1 h 808"/>
                        <a:gd name="T58" fmla="*/ 793 w 782"/>
                        <a:gd name="T59" fmla="*/ 1 h 808"/>
                        <a:gd name="T60" fmla="*/ 793 w 782"/>
                        <a:gd name="T61" fmla="*/ 1 h 808"/>
                        <a:gd name="T62" fmla="*/ 922 w 782"/>
                        <a:gd name="T63" fmla="*/ 1 h 808"/>
                        <a:gd name="T64" fmla="*/ 1114 w 782"/>
                        <a:gd name="T65" fmla="*/ 1 h 808"/>
                        <a:gd name="T66" fmla="*/ 1283 w 782"/>
                        <a:gd name="T67" fmla="*/ 1 h 808"/>
                        <a:gd name="T68" fmla="*/ 1389 w 782"/>
                        <a:gd name="T69" fmla="*/ 1 h 808"/>
                        <a:gd name="T70" fmla="*/ 1443 w 782"/>
                        <a:gd name="T71" fmla="*/ 1 h 808"/>
                        <a:gd name="T72" fmla="*/ 1423 w 782"/>
                        <a:gd name="T73" fmla="*/ 1 h 808"/>
                        <a:gd name="T74" fmla="*/ 1344 w 782"/>
                        <a:gd name="T75" fmla="*/ 1 h 808"/>
                        <a:gd name="T76" fmla="*/ 1236 w 782"/>
                        <a:gd name="T77" fmla="*/ 1 h 808"/>
                        <a:gd name="T78" fmla="*/ 1114 w 782"/>
                        <a:gd name="T79" fmla="*/ 1 h 808"/>
                        <a:gd name="T80" fmla="*/ 850 w 782"/>
                        <a:gd name="T81" fmla="*/ 1 h 808"/>
                        <a:gd name="T82" fmla="*/ 460 w 782"/>
                        <a:gd name="T83" fmla="*/ 1 h 808"/>
                        <a:gd name="T84" fmla="*/ 166 w 782"/>
                        <a:gd name="T85" fmla="*/ 1 h 808"/>
                        <a:gd name="T86" fmla="*/ 4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6" name="Freeform 66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28948 w 992"/>
                        <a:gd name="T1" fmla="*/ 1 h 770"/>
                        <a:gd name="T2" fmla="*/ 29494 w 992"/>
                        <a:gd name="T3" fmla="*/ 1 h 770"/>
                        <a:gd name="T4" fmla="*/ 31520 w 992"/>
                        <a:gd name="T5" fmla="*/ 1 h 770"/>
                        <a:gd name="T6" fmla="*/ 34032 w 992"/>
                        <a:gd name="T7" fmla="*/ 1 h 770"/>
                        <a:gd name="T8" fmla="*/ 35520 w 992"/>
                        <a:gd name="T9" fmla="*/ 1 h 770"/>
                        <a:gd name="T10" fmla="*/ 34868 w 992"/>
                        <a:gd name="T11" fmla="*/ 1 h 770"/>
                        <a:gd name="T12" fmla="*/ 33482 w 992"/>
                        <a:gd name="T13" fmla="*/ 1 h 770"/>
                        <a:gd name="T14" fmla="*/ 30702 w 992"/>
                        <a:gd name="T15" fmla="*/ 1 h 770"/>
                        <a:gd name="T16" fmla="*/ 27272 w 992"/>
                        <a:gd name="T17" fmla="*/ 1 h 770"/>
                        <a:gd name="T18" fmla="*/ 24414 w 992"/>
                        <a:gd name="T19" fmla="*/ 1 h 770"/>
                        <a:gd name="T20" fmla="*/ 21207 w 992"/>
                        <a:gd name="T21" fmla="*/ 1 h 770"/>
                        <a:gd name="T22" fmla="*/ 18151 w 992"/>
                        <a:gd name="T23" fmla="*/ 1 h 770"/>
                        <a:gd name="T24" fmla="*/ 15831 w 992"/>
                        <a:gd name="T25" fmla="*/ 1 h 770"/>
                        <a:gd name="T26" fmla="*/ 14986 w 992"/>
                        <a:gd name="T27" fmla="*/ 1 h 770"/>
                        <a:gd name="T28" fmla="*/ 14046 w 992"/>
                        <a:gd name="T29" fmla="*/ 1 h 770"/>
                        <a:gd name="T30" fmla="*/ 12938 w 992"/>
                        <a:gd name="T31" fmla="*/ 1 h 770"/>
                        <a:gd name="T32" fmla="*/ 12113 w 992"/>
                        <a:gd name="T33" fmla="*/ 1 h 770"/>
                        <a:gd name="T34" fmla="*/ 12113 w 992"/>
                        <a:gd name="T35" fmla="*/ 1 h 770"/>
                        <a:gd name="T36" fmla="*/ 11543 w 992"/>
                        <a:gd name="T37" fmla="*/ 1 h 770"/>
                        <a:gd name="T38" fmla="*/ 9958 w 992"/>
                        <a:gd name="T39" fmla="*/ 1 h 770"/>
                        <a:gd name="T40" fmla="*/ 8003 w 992"/>
                        <a:gd name="T41" fmla="*/ 1 h 770"/>
                        <a:gd name="T42" fmla="*/ 6185 w 992"/>
                        <a:gd name="T43" fmla="*/ 1 h 770"/>
                        <a:gd name="T44" fmla="*/ 4103 w 992"/>
                        <a:gd name="T45" fmla="*/ 1 h 770"/>
                        <a:gd name="T46" fmla="*/ 949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1414 w 992"/>
                        <a:gd name="T53" fmla="*/ 1 h 770"/>
                        <a:gd name="T54" fmla="*/ 2930 w 992"/>
                        <a:gd name="T55" fmla="*/ 1 h 770"/>
                        <a:gd name="T56" fmla="*/ 4241 w 992"/>
                        <a:gd name="T57" fmla="*/ 1 h 770"/>
                        <a:gd name="T58" fmla="*/ 6764 w 992"/>
                        <a:gd name="T59" fmla="*/ 1 h 770"/>
                        <a:gd name="T60" fmla="*/ 9211 w 992"/>
                        <a:gd name="T61" fmla="*/ 1 h 770"/>
                        <a:gd name="T62" fmla="*/ 11543 w 992"/>
                        <a:gd name="T63" fmla="*/ 1 h 770"/>
                        <a:gd name="T64" fmla="*/ 14866 w 992"/>
                        <a:gd name="T65" fmla="*/ 0 h 770"/>
                        <a:gd name="T66" fmla="*/ 14986 w 992"/>
                        <a:gd name="T67" fmla="*/ 1 h 770"/>
                        <a:gd name="T68" fmla="*/ 14233 w 992"/>
                        <a:gd name="T69" fmla="*/ 1 h 770"/>
                        <a:gd name="T70" fmla="*/ 14046 w 992"/>
                        <a:gd name="T71" fmla="*/ 1 h 770"/>
                        <a:gd name="T72" fmla="*/ 14986 w 992"/>
                        <a:gd name="T73" fmla="*/ 1 h 770"/>
                        <a:gd name="T74" fmla="*/ 16554 w 992"/>
                        <a:gd name="T75" fmla="*/ 1 h 770"/>
                        <a:gd name="T76" fmla="*/ 17885 w 992"/>
                        <a:gd name="T77" fmla="*/ 1 h 770"/>
                        <a:gd name="T78" fmla="*/ 19989 w 992"/>
                        <a:gd name="T79" fmla="*/ 1 h 770"/>
                        <a:gd name="T80" fmla="*/ 22026 w 992"/>
                        <a:gd name="T81" fmla="*/ 1 h 770"/>
                        <a:gd name="T82" fmla="*/ 24108 w 992"/>
                        <a:gd name="T83" fmla="*/ 1 h 770"/>
                        <a:gd name="T84" fmla="*/ 26849 w 992"/>
                        <a:gd name="T85" fmla="*/ 1 h 770"/>
                        <a:gd name="T86" fmla="*/ 28658 w 992"/>
                        <a:gd name="T87" fmla="*/ 1 h 770"/>
                        <a:gd name="T88" fmla="*/ 28948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7" name="Freeform 6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78" name="Freeform 68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59769" name="Oval 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59762" name="Group 70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59763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59766" name="AutoShap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59767" name="Line 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9764" name="Line 74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65" name="Line 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59760" name="Text Box 76"/>
            <p:cNvSpPr txBox="1">
              <a:spLocks noChangeArrowheads="1"/>
            </p:cNvSpPr>
            <p:nvPr/>
          </p:nvSpPr>
          <p:spPr bwMode="auto">
            <a:xfrm>
              <a:off x="912" y="576"/>
              <a:ext cx="4026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>
                  <a:solidFill>
                    <a:schemeClr val="tx2"/>
                  </a:solidFill>
                </a:rPr>
                <a:t>Maintaining Loop Invariant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30611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Group 2"/>
          <p:cNvGrpSpPr>
            <a:grpSpLocks noChangeAspect="1"/>
          </p:cNvGrpSpPr>
          <p:nvPr/>
        </p:nvGrpSpPr>
        <p:grpSpPr bwMode="auto">
          <a:xfrm>
            <a:off x="533400" y="3884613"/>
            <a:ext cx="2879725" cy="2973387"/>
            <a:chOff x="384" y="816"/>
            <a:chExt cx="2947" cy="3043"/>
          </a:xfrm>
        </p:grpSpPr>
        <p:sp>
          <p:nvSpPr>
            <p:cNvPr id="160807" name="Oval 3" descr="Stationery"/>
            <p:cNvSpPr>
              <a:spLocks noChangeAspect="1" noChangeArrowheads="1"/>
            </p:cNvSpPr>
            <p:nvPr/>
          </p:nvSpPr>
          <p:spPr bwMode="auto">
            <a:xfrm>
              <a:off x="384" y="912"/>
              <a:ext cx="2947" cy="294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 useBgFill="1">
          <p:nvSpPr>
            <p:cNvPr id="160808" name="Oval 4"/>
            <p:cNvSpPr>
              <a:spLocks noChangeAspect="1" noChangeArrowheads="1"/>
            </p:cNvSpPr>
            <p:nvPr/>
          </p:nvSpPr>
          <p:spPr bwMode="auto">
            <a:xfrm>
              <a:off x="610" y="1138"/>
              <a:ext cx="2494" cy="2494"/>
            </a:xfrm>
            <a:prstGeom prst="ellipse">
              <a:avLst/>
            </a:prstGeom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60809" name="Freeform 5" descr="Green marble"/>
            <p:cNvSpPr>
              <a:spLocks noChangeAspect="1"/>
            </p:cNvSpPr>
            <p:nvPr/>
          </p:nvSpPr>
          <p:spPr bwMode="auto">
            <a:xfrm rot="2360341">
              <a:off x="1632" y="816"/>
              <a:ext cx="445" cy="491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0771" name="Group 6"/>
          <p:cNvGrpSpPr>
            <a:grpSpLocks/>
          </p:cNvGrpSpPr>
          <p:nvPr/>
        </p:nvGrpSpPr>
        <p:grpSpPr bwMode="auto">
          <a:xfrm rot="-2627108">
            <a:off x="1981200" y="2776538"/>
            <a:ext cx="1295400" cy="957262"/>
            <a:chOff x="1329" y="1989"/>
            <a:chExt cx="647" cy="603"/>
          </a:xfrm>
        </p:grpSpPr>
        <p:grpSp>
          <p:nvGrpSpPr>
            <p:cNvPr id="160796" name="Group 7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160801" name="Freeform 8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2" name="Freeform 9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3" name="Freeform 10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4" name="Freeform 11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5" name="Freeform 12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6" name="Freeform 13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0797" name="Group 14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160799" name="Freeform 15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0" name="Freeform 16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0798" name="Text Box 17"/>
            <p:cNvSpPr txBox="1">
              <a:spLocks noChangeArrowheads="1"/>
            </p:cNvSpPr>
            <p:nvPr/>
          </p:nvSpPr>
          <p:spPr bwMode="auto">
            <a:xfrm>
              <a:off x="1534" y="2160"/>
              <a:ext cx="24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T+1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</p:grpSp>
      <p:pic>
        <p:nvPicPr>
          <p:cNvPr id="160772" name="Picture 1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2894013"/>
            <a:ext cx="762000" cy="687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773" name="Text Box 19"/>
          <p:cNvSpPr txBox="1">
            <a:spLocks noChangeArrowheads="1"/>
          </p:cNvSpPr>
          <p:nvPr/>
        </p:nvSpPr>
        <p:spPr bwMode="auto">
          <a:xfrm>
            <a:off x="4845050" y="2497138"/>
            <a:ext cx="3987800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&lt;preCond&gt;</a:t>
            </a:r>
            <a:r>
              <a:rPr lang="en-CA" altLang="en-US" sz="2800" i="0"/>
              <a:t>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codeA</a:t>
            </a:r>
            <a:r>
              <a:rPr lang="en-CA" altLang="en-US" sz="2800" i="0"/>
              <a:t>  </a:t>
            </a:r>
            <a:endParaRPr lang="en-US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exit when </a:t>
            </a:r>
            <a:r>
              <a:rPr lang="en-CA" altLang="en-US" sz="2800" i="0">
                <a:solidFill>
                  <a:schemeClr val="accent1"/>
                </a:solidFill>
              </a:rPr>
              <a:t>&lt;exit 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   </a:t>
            </a:r>
            <a:r>
              <a:rPr lang="en-CA" altLang="en-US" sz="2800" i="0">
                <a:solidFill>
                  <a:schemeClr val="accent2"/>
                </a:solidFill>
              </a:rPr>
              <a:t>codeB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endloop</a:t>
            </a:r>
            <a:endParaRPr lang="en-CA" altLang="en-US" sz="28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2"/>
                </a:solidFill>
              </a:rPr>
              <a:t>codeC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33CC33"/>
              </a:solidFill>
            </a:endParaRPr>
          </a:p>
        </p:txBody>
      </p:sp>
      <p:sp>
        <p:nvSpPr>
          <p:cNvPr id="160774" name="Freeform 20"/>
          <p:cNvSpPr>
            <a:spLocks/>
          </p:cNvSpPr>
          <p:nvPr/>
        </p:nvSpPr>
        <p:spPr bwMode="auto">
          <a:xfrm>
            <a:off x="5319713" y="4191000"/>
            <a:ext cx="2641600" cy="1981200"/>
          </a:xfrm>
          <a:custGeom>
            <a:avLst/>
            <a:gdLst>
              <a:gd name="T0" fmla="*/ 2147483647 w 1664"/>
              <a:gd name="T1" fmla="*/ 0 h 1248"/>
              <a:gd name="T2" fmla="*/ 2147483647 w 1664"/>
              <a:gd name="T3" fmla="*/ 2147483647 h 1248"/>
              <a:gd name="T4" fmla="*/ 2147483647 w 1664"/>
              <a:gd name="T5" fmla="*/ 2147483647 h 1248"/>
              <a:gd name="T6" fmla="*/ 2147483647 w 1664"/>
              <a:gd name="T7" fmla="*/ 2147483647 h 1248"/>
              <a:gd name="T8" fmla="*/ 0 60000 65536"/>
              <a:gd name="T9" fmla="*/ 0 60000 65536"/>
              <a:gd name="T10" fmla="*/ 0 60000 65536"/>
              <a:gd name="T11" fmla="*/ 0 60000 65536"/>
              <a:gd name="T12" fmla="*/ 0 w 1664"/>
              <a:gd name="T13" fmla="*/ 0 h 1248"/>
              <a:gd name="T14" fmla="*/ 1664 w 1664"/>
              <a:gd name="T15" fmla="*/ 1248 h 124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64" h="1248">
                <a:moveTo>
                  <a:pt x="1256" y="0"/>
                </a:moveTo>
                <a:cubicBezTo>
                  <a:pt x="1460" y="12"/>
                  <a:pt x="1664" y="24"/>
                  <a:pt x="1496" y="192"/>
                </a:cubicBezTo>
                <a:cubicBezTo>
                  <a:pt x="1328" y="360"/>
                  <a:pt x="496" y="832"/>
                  <a:pt x="248" y="1008"/>
                </a:cubicBezTo>
                <a:cubicBezTo>
                  <a:pt x="0" y="1184"/>
                  <a:pt x="40" y="1208"/>
                  <a:pt x="8" y="1248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" name="Group 21"/>
          <p:cNvGrpSpPr>
            <a:grpSpLocks/>
          </p:cNvGrpSpPr>
          <p:nvPr/>
        </p:nvGrpSpPr>
        <p:grpSpPr bwMode="auto">
          <a:xfrm>
            <a:off x="609600" y="838200"/>
            <a:ext cx="7373938" cy="2058988"/>
            <a:chOff x="384" y="528"/>
            <a:chExt cx="4645" cy="1297"/>
          </a:xfrm>
        </p:grpSpPr>
        <p:grpSp>
          <p:nvGrpSpPr>
            <p:cNvPr id="160777" name="Group 22"/>
            <p:cNvGrpSpPr>
              <a:grpSpLocks/>
            </p:cNvGrpSpPr>
            <p:nvPr/>
          </p:nvGrpSpPr>
          <p:grpSpPr bwMode="auto">
            <a:xfrm>
              <a:off x="1653" y="939"/>
              <a:ext cx="3376" cy="886"/>
              <a:chOff x="2160" y="1870"/>
              <a:chExt cx="3376" cy="886"/>
            </a:xfrm>
          </p:grpSpPr>
          <p:sp>
            <p:nvSpPr>
              <p:cNvPr id="160793" name="Text Box 23"/>
              <p:cNvSpPr txBox="1">
                <a:spLocks noChangeArrowheads="1"/>
              </p:cNvSpPr>
              <p:nvPr/>
            </p:nvSpPr>
            <p:spPr bwMode="auto">
              <a:xfrm>
                <a:off x="2160" y="1870"/>
                <a:ext cx="1636" cy="8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&lt;loop-invariant&gt;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1"/>
                    </a:solidFill>
                  </a:rPr>
                  <a:t>&lt;exit Cond&gt;</a:t>
                </a:r>
                <a:endParaRPr lang="en-US" altLang="en-US" sz="2800" i="0">
                  <a:solidFill>
                    <a:srgbClr val="33CC33"/>
                  </a:solidFill>
                </a:endParaRP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chemeClr val="accent2"/>
                    </a:solidFill>
                  </a:rPr>
                  <a:t>code</a:t>
                </a:r>
                <a:r>
                  <a:rPr lang="en-US" altLang="en-US" sz="2800" i="0">
                    <a:solidFill>
                      <a:schemeClr val="accent2"/>
                    </a:solidFill>
                  </a:rPr>
                  <a:t>C</a:t>
                </a:r>
                <a:endParaRPr lang="en-CA" altLang="en-US" sz="2800" i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160794" name="Text Box 24"/>
              <p:cNvSpPr txBox="1">
                <a:spLocks noChangeArrowheads="1"/>
              </p:cNvSpPr>
              <p:nvPr/>
            </p:nvSpPr>
            <p:spPr bwMode="auto">
              <a:xfrm>
                <a:off x="4310" y="2122"/>
                <a:ext cx="1226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>
                    <a:solidFill>
                      <a:srgbClr val="33CC33"/>
                    </a:solidFill>
                  </a:rPr>
                  <a:t>&lt;postCond&gt;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i="0">
                  <a:solidFill>
                    <a:srgbClr val="33CC33"/>
                  </a:solidFill>
                </a:endParaRPr>
              </a:p>
            </p:txBody>
          </p:sp>
          <p:sp>
            <p:nvSpPr>
              <p:cNvPr id="160795" name="AutoShape 25"/>
              <p:cNvSpPr>
                <a:spLocks noChangeArrowheads="1"/>
              </p:cNvSpPr>
              <p:nvPr/>
            </p:nvSpPr>
            <p:spPr bwMode="auto">
              <a:xfrm>
                <a:off x="3744" y="2142"/>
                <a:ext cx="432" cy="306"/>
              </a:xfrm>
              <a:prstGeom prst="rightArrow">
                <a:avLst>
                  <a:gd name="adj1" fmla="val 50000"/>
                  <a:gd name="adj2" fmla="val 35294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chemeClr val="hlink"/>
                  </a:solidFill>
                </a:endParaRPr>
              </a:p>
            </p:txBody>
          </p:sp>
        </p:grpSp>
        <p:grpSp>
          <p:nvGrpSpPr>
            <p:cNvPr id="160778" name="Group 26"/>
            <p:cNvGrpSpPr>
              <a:grpSpLocks noChangeAspect="1"/>
            </p:cNvGrpSpPr>
            <p:nvPr/>
          </p:nvGrpSpPr>
          <p:grpSpPr bwMode="auto">
            <a:xfrm>
              <a:off x="384" y="912"/>
              <a:ext cx="705" cy="737"/>
              <a:chOff x="4641" y="2352"/>
              <a:chExt cx="735" cy="768"/>
            </a:xfrm>
          </p:grpSpPr>
          <p:sp>
            <p:nvSpPr>
              <p:cNvPr id="160780" name="Freeform 27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0781" name="Group 28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160791" name="AutoShape 2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60792" name="Line 3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60782" name="Oval 31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60783" name="Picture 32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60784" name="Group 33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160785" name="Freeform 3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86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87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58 w 782"/>
                    <a:gd name="T3" fmla="*/ 0 h 808"/>
                    <a:gd name="T4" fmla="*/ 386 w 782"/>
                    <a:gd name="T5" fmla="*/ 0 h 808"/>
                    <a:gd name="T6" fmla="*/ 814 w 782"/>
                    <a:gd name="T7" fmla="*/ 1 h 808"/>
                    <a:gd name="T8" fmla="*/ 1320 w 782"/>
                    <a:gd name="T9" fmla="*/ 1 h 808"/>
                    <a:gd name="T10" fmla="*/ 1508 w 782"/>
                    <a:gd name="T11" fmla="*/ 1 h 808"/>
                    <a:gd name="T12" fmla="*/ 1595 w 782"/>
                    <a:gd name="T13" fmla="*/ 1 h 808"/>
                    <a:gd name="T14" fmla="*/ 1608 w 782"/>
                    <a:gd name="T15" fmla="*/ 1 h 808"/>
                    <a:gd name="T16" fmla="*/ 1552 w 782"/>
                    <a:gd name="T17" fmla="*/ 1 h 808"/>
                    <a:gd name="T18" fmla="*/ 1397 w 782"/>
                    <a:gd name="T19" fmla="*/ 1 h 808"/>
                    <a:gd name="T20" fmla="*/ 1195 w 782"/>
                    <a:gd name="T21" fmla="*/ 1 h 808"/>
                    <a:gd name="T22" fmla="*/ 1048 w 782"/>
                    <a:gd name="T23" fmla="*/ 1 h 808"/>
                    <a:gd name="T24" fmla="*/ 980 w 782"/>
                    <a:gd name="T25" fmla="*/ 1 h 808"/>
                    <a:gd name="T26" fmla="*/ 938 w 782"/>
                    <a:gd name="T27" fmla="*/ 1 h 808"/>
                    <a:gd name="T28" fmla="*/ 951 w 782"/>
                    <a:gd name="T29" fmla="*/ 1 h 808"/>
                    <a:gd name="T30" fmla="*/ 962 w 782"/>
                    <a:gd name="T31" fmla="*/ 1 h 808"/>
                    <a:gd name="T32" fmla="*/ 1143 w 782"/>
                    <a:gd name="T33" fmla="*/ 1 h 808"/>
                    <a:gd name="T34" fmla="*/ 1430 w 782"/>
                    <a:gd name="T35" fmla="*/ 1 h 808"/>
                    <a:gd name="T36" fmla="*/ 1608 w 782"/>
                    <a:gd name="T37" fmla="*/ 1 h 808"/>
                    <a:gd name="T38" fmla="*/ 1799 w 782"/>
                    <a:gd name="T39" fmla="*/ 1 h 808"/>
                    <a:gd name="T40" fmla="*/ 1860 w 782"/>
                    <a:gd name="T41" fmla="*/ 1 h 808"/>
                    <a:gd name="T42" fmla="*/ 1799 w 782"/>
                    <a:gd name="T43" fmla="*/ 1 h 808"/>
                    <a:gd name="T44" fmla="*/ 1724 w 782"/>
                    <a:gd name="T45" fmla="*/ 1 h 808"/>
                    <a:gd name="T46" fmla="*/ 1595 w 782"/>
                    <a:gd name="T47" fmla="*/ 1 h 808"/>
                    <a:gd name="T48" fmla="*/ 1423 w 782"/>
                    <a:gd name="T49" fmla="*/ 1 h 808"/>
                    <a:gd name="T50" fmla="*/ 1236 w 782"/>
                    <a:gd name="T51" fmla="*/ 1 h 808"/>
                    <a:gd name="T52" fmla="*/ 938 w 782"/>
                    <a:gd name="T53" fmla="*/ 1 h 808"/>
                    <a:gd name="T54" fmla="*/ 844 w 782"/>
                    <a:gd name="T55" fmla="*/ 1 h 808"/>
                    <a:gd name="T56" fmla="*/ 793 w 782"/>
                    <a:gd name="T57" fmla="*/ 1 h 808"/>
                    <a:gd name="T58" fmla="*/ 793 w 782"/>
                    <a:gd name="T59" fmla="*/ 1 h 808"/>
                    <a:gd name="T60" fmla="*/ 793 w 782"/>
                    <a:gd name="T61" fmla="*/ 1 h 808"/>
                    <a:gd name="T62" fmla="*/ 922 w 782"/>
                    <a:gd name="T63" fmla="*/ 1 h 808"/>
                    <a:gd name="T64" fmla="*/ 1114 w 782"/>
                    <a:gd name="T65" fmla="*/ 1 h 808"/>
                    <a:gd name="T66" fmla="*/ 1283 w 782"/>
                    <a:gd name="T67" fmla="*/ 1 h 808"/>
                    <a:gd name="T68" fmla="*/ 1389 w 782"/>
                    <a:gd name="T69" fmla="*/ 1 h 808"/>
                    <a:gd name="T70" fmla="*/ 1443 w 782"/>
                    <a:gd name="T71" fmla="*/ 1 h 808"/>
                    <a:gd name="T72" fmla="*/ 1423 w 782"/>
                    <a:gd name="T73" fmla="*/ 1 h 808"/>
                    <a:gd name="T74" fmla="*/ 1344 w 782"/>
                    <a:gd name="T75" fmla="*/ 1 h 808"/>
                    <a:gd name="T76" fmla="*/ 1236 w 782"/>
                    <a:gd name="T77" fmla="*/ 1 h 808"/>
                    <a:gd name="T78" fmla="*/ 1114 w 782"/>
                    <a:gd name="T79" fmla="*/ 1 h 808"/>
                    <a:gd name="T80" fmla="*/ 850 w 782"/>
                    <a:gd name="T81" fmla="*/ 1 h 808"/>
                    <a:gd name="T82" fmla="*/ 460 w 782"/>
                    <a:gd name="T83" fmla="*/ 1 h 808"/>
                    <a:gd name="T84" fmla="*/ 166 w 782"/>
                    <a:gd name="T85" fmla="*/ 1 h 808"/>
                    <a:gd name="T86" fmla="*/ 4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88" name="Freeform 3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28948 w 992"/>
                    <a:gd name="T1" fmla="*/ 1 h 770"/>
                    <a:gd name="T2" fmla="*/ 29494 w 992"/>
                    <a:gd name="T3" fmla="*/ 1 h 770"/>
                    <a:gd name="T4" fmla="*/ 31520 w 992"/>
                    <a:gd name="T5" fmla="*/ 1 h 770"/>
                    <a:gd name="T6" fmla="*/ 34032 w 992"/>
                    <a:gd name="T7" fmla="*/ 1 h 770"/>
                    <a:gd name="T8" fmla="*/ 35520 w 992"/>
                    <a:gd name="T9" fmla="*/ 1 h 770"/>
                    <a:gd name="T10" fmla="*/ 34868 w 992"/>
                    <a:gd name="T11" fmla="*/ 1 h 770"/>
                    <a:gd name="T12" fmla="*/ 33482 w 992"/>
                    <a:gd name="T13" fmla="*/ 1 h 770"/>
                    <a:gd name="T14" fmla="*/ 30702 w 992"/>
                    <a:gd name="T15" fmla="*/ 1 h 770"/>
                    <a:gd name="T16" fmla="*/ 27272 w 992"/>
                    <a:gd name="T17" fmla="*/ 1 h 770"/>
                    <a:gd name="T18" fmla="*/ 24414 w 992"/>
                    <a:gd name="T19" fmla="*/ 1 h 770"/>
                    <a:gd name="T20" fmla="*/ 21207 w 992"/>
                    <a:gd name="T21" fmla="*/ 1 h 770"/>
                    <a:gd name="T22" fmla="*/ 18151 w 992"/>
                    <a:gd name="T23" fmla="*/ 1 h 770"/>
                    <a:gd name="T24" fmla="*/ 15831 w 992"/>
                    <a:gd name="T25" fmla="*/ 1 h 770"/>
                    <a:gd name="T26" fmla="*/ 14986 w 992"/>
                    <a:gd name="T27" fmla="*/ 1 h 770"/>
                    <a:gd name="T28" fmla="*/ 14046 w 992"/>
                    <a:gd name="T29" fmla="*/ 1 h 770"/>
                    <a:gd name="T30" fmla="*/ 12938 w 992"/>
                    <a:gd name="T31" fmla="*/ 1 h 770"/>
                    <a:gd name="T32" fmla="*/ 12113 w 992"/>
                    <a:gd name="T33" fmla="*/ 1 h 770"/>
                    <a:gd name="T34" fmla="*/ 12113 w 992"/>
                    <a:gd name="T35" fmla="*/ 1 h 770"/>
                    <a:gd name="T36" fmla="*/ 11543 w 992"/>
                    <a:gd name="T37" fmla="*/ 1 h 770"/>
                    <a:gd name="T38" fmla="*/ 9958 w 992"/>
                    <a:gd name="T39" fmla="*/ 1 h 770"/>
                    <a:gd name="T40" fmla="*/ 8003 w 992"/>
                    <a:gd name="T41" fmla="*/ 1 h 770"/>
                    <a:gd name="T42" fmla="*/ 6185 w 992"/>
                    <a:gd name="T43" fmla="*/ 1 h 770"/>
                    <a:gd name="T44" fmla="*/ 4103 w 992"/>
                    <a:gd name="T45" fmla="*/ 1 h 770"/>
                    <a:gd name="T46" fmla="*/ 949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1414 w 992"/>
                    <a:gd name="T53" fmla="*/ 1 h 770"/>
                    <a:gd name="T54" fmla="*/ 2930 w 992"/>
                    <a:gd name="T55" fmla="*/ 1 h 770"/>
                    <a:gd name="T56" fmla="*/ 4241 w 992"/>
                    <a:gd name="T57" fmla="*/ 1 h 770"/>
                    <a:gd name="T58" fmla="*/ 6764 w 992"/>
                    <a:gd name="T59" fmla="*/ 1 h 770"/>
                    <a:gd name="T60" fmla="*/ 9211 w 992"/>
                    <a:gd name="T61" fmla="*/ 1 h 770"/>
                    <a:gd name="T62" fmla="*/ 11543 w 992"/>
                    <a:gd name="T63" fmla="*/ 1 h 770"/>
                    <a:gd name="T64" fmla="*/ 14866 w 992"/>
                    <a:gd name="T65" fmla="*/ 0 h 770"/>
                    <a:gd name="T66" fmla="*/ 14986 w 992"/>
                    <a:gd name="T67" fmla="*/ 1 h 770"/>
                    <a:gd name="T68" fmla="*/ 14233 w 992"/>
                    <a:gd name="T69" fmla="*/ 1 h 770"/>
                    <a:gd name="T70" fmla="*/ 14046 w 992"/>
                    <a:gd name="T71" fmla="*/ 1 h 770"/>
                    <a:gd name="T72" fmla="*/ 14986 w 992"/>
                    <a:gd name="T73" fmla="*/ 1 h 770"/>
                    <a:gd name="T74" fmla="*/ 16554 w 992"/>
                    <a:gd name="T75" fmla="*/ 1 h 770"/>
                    <a:gd name="T76" fmla="*/ 17885 w 992"/>
                    <a:gd name="T77" fmla="*/ 1 h 770"/>
                    <a:gd name="T78" fmla="*/ 19989 w 992"/>
                    <a:gd name="T79" fmla="*/ 1 h 770"/>
                    <a:gd name="T80" fmla="*/ 22026 w 992"/>
                    <a:gd name="T81" fmla="*/ 1 h 770"/>
                    <a:gd name="T82" fmla="*/ 24108 w 992"/>
                    <a:gd name="T83" fmla="*/ 1 h 770"/>
                    <a:gd name="T84" fmla="*/ 26849 w 992"/>
                    <a:gd name="T85" fmla="*/ 1 h 770"/>
                    <a:gd name="T86" fmla="*/ 28658 w 992"/>
                    <a:gd name="T87" fmla="*/ 1 h 770"/>
                    <a:gd name="T88" fmla="*/ 28948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89" name="Freeform 3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90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60779" name="Rectangle 40"/>
            <p:cNvSpPr>
              <a:spLocks noChangeArrowheads="1"/>
            </p:cNvSpPr>
            <p:nvPr/>
          </p:nvSpPr>
          <p:spPr bwMode="auto">
            <a:xfrm>
              <a:off x="1200" y="528"/>
              <a:ext cx="2941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4400" i="0">
                  <a:solidFill>
                    <a:schemeClr val="tx2"/>
                  </a:solidFill>
                </a:rPr>
                <a:t>Clean up loose ends</a:t>
              </a:r>
              <a:endParaRPr lang="en-US" altLang="en-US" sz="4400" i="0">
                <a:solidFill>
                  <a:schemeClr val="tx2"/>
                </a:solidFill>
              </a:endParaRPr>
            </a:p>
          </p:txBody>
        </p:sp>
      </p:grpSp>
      <p:sp>
        <p:nvSpPr>
          <p:cNvPr id="160776" name="Rectangle 41"/>
          <p:cNvSpPr>
            <a:spLocks noGrp="1" noChangeArrowheads="1"/>
          </p:cNvSpPr>
          <p:nvPr>
            <p:ph type="body" idx="1"/>
          </p:nvPr>
        </p:nvSpPr>
        <p:spPr>
          <a:xfrm>
            <a:off x="0" y="304800"/>
            <a:ext cx="9144000" cy="762000"/>
          </a:xfrm>
          <a:noFill/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3600">
                <a:solidFill>
                  <a:srgbClr val="FFFF99"/>
                </a:solidFill>
              </a:rPr>
              <a:t>Last Person:</a:t>
            </a:r>
            <a:r>
              <a:rPr lang="en-US" altLang="en-US"/>
              <a:t> Carries baton from </a:t>
            </a:r>
            <a:r>
              <a:rPr lang="en-US" altLang="en-US">
                <a:solidFill>
                  <a:srgbClr val="33CC33"/>
                </a:solidFill>
              </a:rPr>
              <a:t>safe region</a:t>
            </a:r>
            <a:r>
              <a:rPr lang="en-US" altLang="en-US"/>
              <a:t> to finish.</a:t>
            </a:r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2063269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5"/>
          <p:cNvSpPr>
            <a:spLocks noChangeArrowheads="1"/>
          </p:cNvSpPr>
          <p:nvPr/>
        </p:nvSpPr>
        <p:spPr bwMode="auto">
          <a:xfrm>
            <a:off x="1751013" y="152400"/>
            <a:ext cx="56769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Maintain Loop Invariant</a:t>
            </a:r>
          </a:p>
        </p:txBody>
      </p:sp>
      <p:grpSp>
        <p:nvGrpSpPr>
          <p:cNvPr id="55299" name="Group 6"/>
          <p:cNvGrpSpPr>
            <a:grpSpLocks/>
          </p:cNvGrpSpPr>
          <p:nvPr/>
        </p:nvGrpSpPr>
        <p:grpSpPr bwMode="auto">
          <a:xfrm>
            <a:off x="304800" y="3962400"/>
            <a:ext cx="1447800" cy="1447800"/>
            <a:chOff x="2496" y="1104"/>
            <a:chExt cx="912" cy="912"/>
          </a:xfrm>
        </p:grpSpPr>
        <p:grpSp>
          <p:nvGrpSpPr>
            <p:cNvPr id="55329" name="Group 7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55331" name="Freeform 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2" name="Freeform 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333" name="Group 1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55334" name="Freeform 1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5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6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7" name="Freeform 1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8" name="Freeform 1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9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5330" name="Oval 17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55300" name="Group 28"/>
          <p:cNvGrpSpPr>
            <a:grpSpLocks/>
          </p:cNvGrpSpPr>
          <p:nvPr/>
        </p:nvGrpSpPr>
        <p:grpSpPr bwMode="auto">
          <a:xfrm>
            <a:off x="7620000" y="3200400"/>
            <a:ext cx="1447800" cy="1447800"/>
            <a:chOff x="4464" y="2736"/>
            <a:chExt cx="912" cy="912"/>
          </a:xfrm>
        </p:grpSpPr>
        <p:grpSp>
          <p:nvGrpSpPr>
            <p:cNvPr id="55314" name="Group 29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55316" name="Freeform 30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5317" name="Group 3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5318" name="Group 3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5323" name="Freeform 3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4" name="Freeform 3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5" name="Freeform 3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6" name="Freeform 3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7" name="Freeform 3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8" name="Freeform 3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5319" name="Group 3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5320" name="Freeform 4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1" name="Freeform 4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322" name="Freeform 4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5315" name="Oval 43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55301" name="Group 45"/>
          <p:cNvGrpSpPr>
            <a:grpSpLocks/>
          </p:cNvGrpSpPr>
          <p:nvPr/>
        </p:nvGrpSpPr>
        <p:grpSpPr bwMode="auto">
          <a:xfrm>
            <a:off x="304800" y="2217738"/>
            <a:ext cx="1439863" cy="1439862"/>
            <a:chOff x="3077" y="2352"/>
            <a:chExt cx="907" cy="907"/>
          </a:xfrm>
        </p:grpSpPr>
        <p:grpSp>
          <p:nvGrpSpPr>
            <p:cNvPr id="55303" name="Group 46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55311" name="Freeform 47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12" name="Oval 48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5313" name="Picture 4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5304" name="Group 50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55305" name="Freeform 5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6" name="Freeform 5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7" name="Freeform 5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8" name="Freeform 5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9" name="Freeform 5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10" name="Freeform 5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5302" name="Rectangle 58"/>
          <p:cNvSpPr>
            <a:spLocks noChangeArrowheads="1"/>
          </p:cNvSpPr>
          <p:nvPr/>
        </p:nvSpPr>
        <p:spPr bwMode="auto">
          <a:xfrm>
            <a:off x="2438400" y="2514600"/>
            <a:ext cx="4648200" cy="214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Can we be assured that the computation will always be in a safe location?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By what principle?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4"/>
          <p:cNvSpPr>
            <a:spLocks noChangeArrowheads="1"/>
          </p:cNvSpPr>
          <p:nvPr/>
        </p:nvSpPr>
        <p:spPr bwMode="auto">
          <a:xfrm>
            <a:off x="1751013" y="152400"/>
            <a:ext cx="56769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Maintain Loop Invariant</a:t>
            </a:r>
          </a:p>
        </p:txBody>
      </p:sp>
      <p:sp>
        <p:nvSpPr>
          <p:cNvPr id="56323" name="Rectangle 5"/>
          <p:cNvSpPr>
            <a:spLocks noChangeArrowheads="1"/>
          </p:cNvSpPr>
          <p:nvPr/>
        </p:nvSpPr>
        <p:spPr bwMode="auto">
          <a:xfrm>
            <a:off x="914400" y="838200"/>
            <a:ext cx="66294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By </a:t>
            </a:r>
            <a:r>
              <a:rPr lang="en-US" altLang="en-US" sz="3000" i="0" u="sng"/>
              <a:t>Induction</a:t>
            </a:r>
            <a:r>
              <a:rPr lang="en-US" altLang="en-US" sz="3000" i="0"/>
              <a:t> the computation will always be in a safe location.</a:t>
            </a:r>
          </a:p>
        </p:txBody>
      </p:sp>
      <p:grpSp>
        <p:nvGrpSpPr>
          <p:cNvPr id="56324" name="Group 6"/>
          <p:cNvGrpSpPr>
            <a:grpSpLocks/>
          </p:cNvGrpSpPr>
          <p:nvPr/>
        </p:nvGrpSpPr>
        <p:grpSpPr bwMode="auto">
          <a:xfrm>
            <a:off x="304800" y="3962400"/>
            <a:ext cx="1447800" cy="1447800"/>
            <a:chOff x="2496" y="1104"/>
            <a:chExt cx="912" cy="912"/>
          </a:xfrm>
        </p:grpSpPr>
        <p:grpSp>
          <p:nvGrpSpPr>
            <p:cNvPr id="56355" name="Group 7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56357" name="Freeform 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8" name="Freeform 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359" name="Group 1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56360" name="Freeform 1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1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2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3" name="Freeform 1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4" name="Freeform 1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5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6356" name="Oval 17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aphicFrame>
        <p:nvGraphicFramePr>
          <p:cNvPr id="56325" name="Object 18"/>
          <p:cNvGraphicFramePr>
            <a:graphicFrameLocks noChangeAspect="1"/>
          </p:cNvGraphicFramePr>
          <p:nvPr/>
        </p:nvGraphicFramePr>
        <p:xfrm>
          <a:off x="1981200" y="2514600"/>
          <a:ext cx="5486400" cy="2757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6300" imgH="927100" progId="Equation.COEE2">
                  <p:embed/>
                </p:oleObj>
              </mc:Choice>
              <mc:Fallback>
                <p:oleObj name="Equation" r:id="rId4" imgW="2146300" imgH="927100" progId="Equation.COEE2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2514600"/>
                        <a:ext cx="5486400" cy="2757488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6326" name="Group 19"/>
          <p:cNvGrpSpPr>
            <a:grpSpLocks/>
          </p:cNvGrpSpPr>
          <p:nvPr/>
        </p:nvGrpSpPr>
        <p:grpSpPr bwMode="auto">
          <a:xfrm>
            <a:off x="7620000" y="3200400"/>
            <a:ext cx="1447800" cy="1447800"/>
            <a:chOff x="4464" y="2736"/>
            <a:chExt cx="912" cy="912"/>
          </a:xfrm>
        </p:grpSpPr>
        <p:grpSp>
          <p:nvGrpSpPr>
            <p:cNvPr id="56340" name="Group 20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56342" name="Freeform 21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343" name="Group 22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6344" name="Group 23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6349" name="Freeform 24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0" name="Freeform 25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1" name="Freeform 26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2" name="Freeform 27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3" name="Freeform 28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54" name="Freeform 29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6345" name="Group 30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6346" name="Freeform 31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47" name="Freeform 32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348" name="Freeform 33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6341" name="Oval 34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56327" name="Group 35"/>
          <p:cNvGrpSpPr>
            <a:grpSpLocks/>
          </p:cNvGrpSpPr>
          <p:nvPr/>
        </p:nvGrpSpPr>
        <p:grpSpPr bwMode="auto">
          <a:xfrm>
            <a:off x="304800" y="2217738"/>
            <a:ext cx="1439863" cy="1439862"/>
            <a:chOff x="3077" y="2352"/>
            <a:chExt cx="907" cy="907"/>
          </a:xfrm>
        </p:grpSpPr>
        <p:grpSp>
          <p:nvGrpSpPr>
            <p:cNvPr id="56329" name="Group 36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56337" name="Freeform 37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8" name="Oval 38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6339" name="Picture 39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6330" name="Group 40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56331" name="Freeform 4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2" name="Freeform 4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3" name="Freeform 4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4" name="Freeform 4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5" name="Freeform 4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6" name="Freeform 4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aphicFrame>
        <p:nvGraphicFramePr>
          <p:cNvPr id="56328" name="Object 47"/>
          <p:cNvGraphicFramePr>
            <a:graphicFrameLocks noChangeAspect="1"/>
          </p:cNvGraphicFramePr>
          <p:nvPr/>
        </p:nvGraphicFramePr>
        <p:xfrm>
          <a:off x="6096000" y="1066800"/>
          <a:ext cx="2971800" cy="1298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7" imgW="4832350" imgH="2254250" progId="MS_ClipArt_Gallery.2">
                  <p:embed/>
                </p:oleObj>
              </mc:Choice>
              <mc:Fallback>
                <p:oleObj name="Clip" r:id="rId7" imgW="4832350" imgH="2254250" progId="MS_ClipArt_Gallery.2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0" y="1066800"/>
                        <a:ext cx="2971800" cy="1298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No Assumptions: </a:t>
            </a:r>
            <a:endParaRPr lang="en-US" altLang="en-US"/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981200"/>
            <a:ext cx="91440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/>
              <a:t>Suppose a Martian jumped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into the top of the loop.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All you would know is that </a:t>
            </a:r>
            <a:r>
              <a:rPr lang="en-CA" altLang="en-US">
                <a:solidFill>
                  <a:srgbClr val="66FF33"/>
                </a:solidFill>
              </a:rPr>
              <a:t>&lt;loop-invariant&gt;</a:t>
            </a:r>
            <a:r>
              <a:rPr lang="en-CA" altLang="en-US"/>
              <a:t> was true.</a:t>
            </a:r>
            <a:r>
              <a:rPr lang="en-US" altLang="en-US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It alone</a:t>
            </a:r>
            <a:r>
              <a:rPr lang="en-CA" altLang="en-US"/>
              <a:t> must provide enough information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so that, after going around the loop, you can establish that the loop invariant is again true. </a:t>
            </a:r>
            <a:endParaRPr lang="en-US" altLang="en-US"/>
          </a:p>
        </p:txBody>
      </p:sp>
      <p:pic>
        <p:nvPicPr>
          <p:cNvPr id="5734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381000"/>
            <a:ext cx="1639888" cy="247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Ending The Algorithm</a:t>
            </a:r>
            <a:endParaRPr lang="en-CA" altLang="en-US"/>
          </a:p>
        </p:txBody>
      </p:sp>
      <p:grpSp>
        <p:nvGrpSpPr>
          <p:cNvPr id="2" name="Group 54"/>
          <p:cNvGrpSpPr>
            <a:grpSpLocks/>
          </p:cNvGrpSpPr>
          <p:nvPr/>
        </p:nvGrpSpPr>
        <p:grpSpPr bwMode="auto">
          <a:xfrm>
            <a:off x="838200" y="1066800"/>
            <a:ext cx="6997700" cy="609600"/>
            <a:chOff x="528" y="672"/>
            <a:chExt cx="4408" cy="384"/>
          </a:xfrm>
        </p:grpSpPr>
        <p:grpSp>
          <p:nvGrpSpPr>
            <p:cNvPr id="58407" name="Group 18"/>
            <p:cNvGrpSpPr>
              <a:grpSpLocks/>
            </p:cNvGrpSpPr>
            <p:nvPr/>
          </p:nvGrpSpPr>
          <p:grpSpPr bwMode="auto">
            <a:xfrm>
              <a:off x="4408" y="720"/>
              <a:ext cx="528" cy="336"/>
              <a:chOff x="1584" y="2256"/>
              <a:chExt cx="768" cy="672"/>
            </a:xfrm>
          </p:grpSpPr>
          <p:sp>
            <p:nvSpPr>
              <p:cNvPr id="58409" name="AutoShape 19"/>
              <p:cNvSpPr>
                <a:spLocks noChangeArrowheads="1"/>
              </p:cNvSpPr>
              <p:nvPr/>
            </p:nvSpPr>
            <p:spPr bwMode="auto">
              <a:xfrm>
                <a:off x="1584" y="2256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6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36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58410" name="Line 20"/>
              <p:cNvSpPr>
                <a:spLocks noChangeShapeType="1"/>
              </p:cNvSpPr>
              <p:nvPr/>
            </p:nvSpPr>
            <p:spPr bwMode="auto">
              <a:xfrm>
                <a:off x="1968" y="2784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8408" name="Rectangle 44"/>
            <p:cNvSpPr>
              <a:spLocks noChangeArrowheads="1"/>
            </p:cNvSpPr>
            <p:nvPr/>
          </p:nvSpPr>
          <p:spPr bwMode="auto">
            <a:xfrm>
              <a:off x="528" y="672"/>
              <a:ext cx="225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Define Exit Condition</a:t>
              </a:r>
            </a:p>
          </p:txBody>
        </p:sp>
      </p:grpSp>
      <p:grpSp>
        <p:nvGrpSpPr>
          <p:cNvPr id="4" name="Group 53"/>
          <p:cNvGrpSpPr>
            <a:grpSpLocks/>
          </p:cNvGrpSpPr>
          <p:nvPr/>
        </p:nvGrpSpPr>
        <p:grpSpPr bwMode="auto">
          <a:xfrm>
            <a:off x="869950" y="1981200"/>
            <a:ext cx="7131050" cy="1524000"/>
            <a:chOff x="548" y="1248"/>
            <a:chExt cx="4492" cy="960"/>
          </a:xfrm>
        </p:grpSpPr>
        <p:sp>
          <p:nvSpPr>
            <p:cNvPr id="58396" name="Rectangle 45"/>
            <p:cNvSpPr>
              <a:spLocks noChangeArrowheads="1"/>
            </p:cNvSpPr>
            <p:nvPr/>
          </p:nvSpPr>
          <p:spPr bwMode="auto">
            <a:xfrm>
              <a:off x="548" y="1248"/>
              <a:ext cx="137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 dirty="0"/>
                <a:t>Termination:</a:t>
              </a:r>
            </a:p>
          </p:txBody>
        </p:sp>
        <p:grpSp>
          <p:nvGrpSpPr>
            <p:cNvPr id="58397" name="Group 21"/>
            <p:cNvGrpSpPr>
              <a:grpSpLocks/>
            </p:cNvGrpSpPr>
            <p:nvPr/>
          </p:nvGrpSpPr>
          <p:grpSpPr bwMode="auto">
            <a:xfrm>
              <a:off x="4305" y="1280"/>
              <a:ext cx="735" cy="736"/>
              <a:chOff x="1824" y="2928"/>
              <a:chExt cx="735" cy="736"/>
            </a:xfrm>
          </p:grpSpPr>
          <p:grpSp>
            <p:nvGrpSpPr>
              <p:cNvPr id="58399" name="Group 22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58405" name="AutoShape 2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8406" name="Line 2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400" name="Oval 25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58401" name="Group 26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58403" name="AutoShape 2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8404" name="Line 2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402" name="AutoShape 29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58398" name="Rectangle 46"/>
            <p:cNvSpPr>
              <a:spLocks noChangeArrowheads="1"/>
            </p:cNvSpPr>
            <p:nvPr/>
          </p:nvSpPr>
          <p:spPr bwMode="auto">
            <a:xfrm>
              <a:off x="768" y="1574"/>
              <a:ext cx="3072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With sufficient progress, </a:t>
              </a:r>
              <a:br>
                <a:rPr lang="en-US" altLang="en-US" sz="3000" i="0"/>
              </a:br>
              <a:r>
                <a:rPr lang="en-US" altLang="en-US" sz="3000" i="0"/>
                <a:t>the exit condition will be met.</a:t>
              </a:r>
            </a:p>
          </p:txBody>
        </p:sp>
      </p:grpSp>
      <p:grpSp>
        <p:nvGrpSpPr>
          <p:cNvPr id="8" name="Group 57"/>
          <p:cNvGrpSpPr>
            <a:grpSpLocks/>
          </p:cNvGrpSpPr>
          <p:nvPr/>
        </p:nvGrpSpPr>
        <p:grpSpPr bwMode="auto">
          <a:xfrm>
            <a:off x="1219200" y="4343400"/>
            <a:ext cx="6757988" cy="1997075"/>
            <a:chOff x="768" y="2736"/>
            <a:chExt cx="4257" cy="1258"/>
          </a:xfrm>
        </p:grpSpPr>
        <p:grpSp>
          <p:nvGrpSpPr>
            <p:cNvPr id="58381" name="Group 4"/>
            <p:cNvGrpSpPr>
              <a:grpSpLocks noChangeAspect="1"/>
            </p:cNvGrpSpPr>
            <p:nvPr/>
          </p:nvGrpSpPr>
          <p:grpSpPr bwMode="auto">
            <a:xfrm>
              <a:off x="4320" y="2736"/>
              <a:ext cx="705" cy="737"/>
              <a:chOff x="4641" y="2352"/>
              <a:chExt cx="735" cy="768"/>
            </a:xfrm>
          </p:grpSpPr>
          <p:sp>
            <p:nvSpPr>
              <p:cNvPr id="58383" name="Freeform 5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384" name="Group 6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58394" name="AutoShape 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8395" name="Line 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385" name="Oval 9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8386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58387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58388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9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0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1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3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8382" name="Rectangle 48"/>
            <p:cNvSpPr>
              <a:spLocks noChangeArrowheads="1"/>
            </p:cNvSpPr>
            <p:nvPr/>
          </p:nvSpPr>
          <p:spPr bwMode="auto">
            <a:xfrm>
              <a:off x="768" y="3360"/>
              <a:ext cx="321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from these we must establish  the post conditions.</a:t>
              </a:r>
              <a:endParaRPr lang="en-CA" altLang="en-US" sz="3000" i="0"/>
            </a:p>
          </p:txBody>
        </p:sp>
      </p:grpSp>
      <p:grpSp>
        <p:nvGrpSpPr>
          <p:cNvPr id="12" name="Group 56"/>
          <p:cNvGrpSpPr>
            <a:grpSpLocks/>
          </p:cNvGrpSpPr>
          <p:nvPr/>
        </p:nvGrpSpPr>
        <p:grpSpPr bwMode="auto">
          <a:xfrm>
            <a:off x="762000" y="3870325"/>
            <a:ext cx="4572000" cy="1920875"/>
            <a:chOff x="480" y="2438"/>
            <a:chExt cx="2880" cy="1210"/>
          </a:xfrm>
        </p:grpSpPr>
        <p:grpSp>
          <p:nvGrpSpPr>
            <p:cNvPr id="58375" name="Group 50"/>
            <p:cNvGrpSpPr>
              <a:grpSpLocks/>
            </p:cNvGrpSpPr>
            <p:nvPr/>
          </p:nvGrpSpPr>
          <p:grpSpPr bwMode="auto">
            <a:xfrm>
              <a:off x="2746" y="2852"/>
              <a:ext cx="374" cy="508"/>
              <a:chOff x="2693" y="2852"/>
              <a:chExt cx="374" cy="508"/>
            </a:xfrm>
          </p:grpSpPr>
          <p:sp>
            <p:nvSpPr>
              <p:cNvPr id="58377" name="Freeform 31" descr="Green marble"/>
              <p:cNvSpPr>
                <a:spLocks noChangeAspect="1"/>
              </p:cNvSpPr>
              <p:nvPr/>
            </p:nvSpPr>
            <p:spPr bwMode="auto">
              <a:xfrm rot="2360341">
                <a:off x="2693" y="3063"/>
                <a:ext cx="374" cy="297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8378" name="Group 32"/>
              <p:cNvGrpSpPr>
                <a:grpSpLocks noChangeAspect="1"/>
              </p:cNvGrpSpPr>
              <p:nvPr/>
            </p:nvGrpSpPr>
            <p:grpSpPr bwMode="auto">
              <a:xfrm>
                <a:off x="2776" y="2852"/>
                <a:ext cx="200" cy="163"/>
                <a:chOff x="1728" y="2064"/>
                <a:chExt cx="768" cy="672"/>
              </a:xfrm>
            </p:grpSpPr>
            <p:sp>
              <p:nvSpPr>
                <p:cNvPr id="58379" name="AutoShape 3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8380" name="Line 3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8376" name="Rectangle 55"/>
            <p:cNvSpPr>
              <a:spLocks noChangeArrowheads="1"/>
            </p:cNvSpPr>
            <p:nvPr/>
          </p:nvSpPr>
          <p:spPr bwMode="auto">
            <a:xfrm>
              <a:off x="480" y="2438"/>
              <a:ext cx="2880" cy="1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000" i="0"/>
                <a:t>When we exit, we know</a:t>
              </a:r>
            </a:p>
            <a:p>
              <a:pPr eaLnBrk="1" hangingPunct="1">
                <a:spcBef>
                  <a:spcPct val="0"/>
                </a:spcBef>
              </a:pPr>
              <a:r>
                <a:rPr lang="en-US" altLang="en-US" sz="3000" i="0"/>
                <a:t>exit condition is true</a:t>
              </a:r>
            </a:p>
            <a:p>
              <a:pPr eaLnBrk="1" hangingPunct="1">
                <a:spcBef>
                  <a:spcPct val="0"/>
                </a:spcBef>
              </a:pPr>
              <a:r>
                <a:rPr lang="en-US" altLang="en-US" sz="3000" i="0"/>
                <a:t>loop invariant is true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000" i="0"/>
                <a:t>    </a:t>
              </a:r>
              <a:endParaRPr lang="en-CA" altLang="en-US" sz="30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136"/>
          <p:cNvSpPr txBox="1">
            <a:spLocks noChangeArrowheads="1"/>
          </p:cNvSpPr>
          <p:nvPr/>
        </p:nvSpPr>
        <p:spPr bwMode="auto">
          <a:xfrm>
            <a:off x="3465513" y="76200"/>
            <a:ext cx="28670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Let’s Recap</a:t>
            </a:r>
          </a:p>
        </p:txBody>
      </p:sp>
      <p:grpSp>
        <p:nvGrpSpPr>
          <p:cNvPr id="59395" name="Group 140"/>
          <p:cNvGrpSpPr>
            <a:grpSpLocks/>
          </p:cNvGrpSpPr>
          <p:nvPr/>
        </p:nvGrpSpPr>
        <p:grpSpPr bwMode="auto">
          <a:xfrm>
            <a:off x="3657600" y="1905000"/>
            <a:ext cx="2184400" cy="3657600"/>
            <a:chOff x="1681" y="3036"/>
            <a:chExt cx="512" cy="1103"/>
          </a:xfrm>
        </p:grpSpPr>
        <p:sp>
          <p:nvSpPr>
            <p:cNvPr id="59396" name="Freeform 141"/>
            <p:cNvSpPr>
              <a:spLocks/>
            </p:cNvSpPr>
            <p:nvPr/>
          </p:nvSpPr>
          <p:spPr bwMode="auto">
            <a:xfrm>
              <a:off x="1844" y="3178"/>
              <a:ext cx="200" cy="222"/>
            </a:xfrm>
            <a:custGeom>
              <a:avLst/>
              <a:gdLst>
                <a:gd name="T0" fmla="*/ 0 w 601"/>
                <a:gd name="T1" fmla="*/ 0 h 667"/>
                <a:gd name="T2" fmla="*/ 0 w 601"/>
                <a:gd name="T3" fmla="*/ 0 h 667"/>
                <a:gd name="T4" fmla="*/ 0 w 601"/>
                <a:gd name="T5" fmla="*/ 0 h 667"/>
                <a:gd name="T6" fmla="*/ 0 w 601"/>
                <a:gd name="T7" fmla="*/ 0 h 667"/>
                <a:gd name="T8" fmla="*/ 0 w 601"/>
                <a:gd name="T9" fmla="*/ 0 h 667"/>
                <a:gd name="T10" fmla="*/ 0 w 601"/>
                <a:gd name="T11" fmla="*/ 0 h 667"/>
                <a:gd name="T12" fmla="*/ 0 w 601"/>
                <a:gd name="T13" fmla="*/ 0 h 667"/>
                <a:gd name="T14" fmla="*/ 0 w 601"/>
                <a:gd name="T15" fmla="*/ 0 h 667"/>
                <a:gd name="T16" fmla="*/ 0 w 601"/>
                <a:gd name="T17" fmla="*/ 0 h 667"/>
                <a:gd name="T18" fmla="*/ 0 w 601"/>
                <a:gd name="T19" fmla="*/ 0 h 667"/>
                <a:gd name="T20" fmla="*/ 0 w 601"/>
                <a:gd name="T21" fmla="*/ 0 h 667"/>
                <a:gd name="T22" fmla="*/ 0 w 601"/>
                <a:gd name="T23" fmla="*/ 0 h 667"/>
                <a:gd name="T24" fmla="*/ 0 w 601"/>
                <a:gd name="T25" fmla="*/ 0 h 667"/>
                <a:gd name="T26" fmla="*/ 0 w 601"/>
                <a:gd name="T27" fmla="*/ 0 h 667"/>
                <a:gd name="T28" fmla="*/ 0 w 601"/>
                <a:gd name="T29" fmla="*/ 0 h 667"/>
                <a:gd name="T30" fmla="*/ 0 w 601"/>
                <a:gd name="T31" fmla="*/ 0 h 667"/>
                <a:gd name="T32" fmla="*/ 0 w 601"/>
                <a:gd name="T33" fmla="*/ 0 h 667"/>
                <a:gd name="T34" fmla="*/ 0 w 601"/>
                <a:gd name="T35" fmla="*/ 0 h 667"/>
                <a:gd name="T36" fmla="*/ 0 w 601"/>
                <a:gd name="T37" fmla="*/ 0 h 667"/>
                <a:gd name="T38" fmla="*/ 0 w 601"/>
                <a:gd name="T39" fmla="*/ 0 h 667"/>
                <a:gd name="T40" fmla="*/ 0 w 601"/>
                <a:gd name="T41" fmla="*/ 0 h 667"/>
                <a:gd name="T42" fmla="*/ 0 w 601"/>
                <a:gd name="T43" fmla="*/ 0 h 6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1"/>
                <a:gd name="T67" fmla="*/ 0 h 667"/>
                <a:gd name="T68" fmla="*/ 601 w 601"/>
                <a:gd name="T69" fmla="*/ 667 h 66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1" h="667">
                  <a:moveTo>
                    <a:pt x="313" y="154"/>
                  </a:moveTo>
                  <a:lnTo>
                    <a:pt x="260" y="85"/>
                  </a:lnTo>
                  <a:lnTo>
                    <a:pt x="187" y="34"/>
                  </a:lnTo>
                  <a:lnTo>
                    <a:pt x="121" y="0"/>
                  </a:lnTo>
                  <a:lnTo>
                    <a:pt x="68" y="9"/>
                  </a:lnTo>
                  <a:lnTo>
                    <a:pt x="30" y="47"/>
                  </a:lnTo>
                  <a:lnTo>
                    <a:pt x="0" y="163"/>
                  </a:lnTo>
                  <a:lnTo>
                    <a:pt x="12" y="296"/>
                  </a:lnTo>
                  <a:lnTo>
                    <a:pt x="43" y="423"/>
                  </a:lnTo>
                  <a:lnTo>
                    <a:pt x="78" y="522"/>
                  </a:lnTo>
                  <a:lnTo>
                    <a:pt x="143" y="625"/>
                  </a:lnTo>
                  <a:lnTo>
                    <a:pt x="200" y="667"/>
                  </a:lnTo>
                  <a:lnTo>
                    <a:pt x="278" y="667"/>
                  </a:lnTo>
                  <a:lnTo>
                    <a:pt x="356" y="638"/>
                  </a:lnTo>
                  <a:lnTo>
                    <a:pt x="396" y="564"/>
                  </a:lnTo>
                  <a:lnTo>
                    <a:pt x="417" y="471"/>
                  </a:lnTo>
                  <a:lnTo>
                    <a:pt x="409" y="355"/>
                  </a:lnTo>
                  <a:lnTo>
                    <a:pt x="592" y="368"/>
                  </a:lnTo>
                  <a:lnTo>
                    <a:pt x="601" y="317"/>
                  </a:lnTo>
                  <a:lnTo>
                    <a:pt x="392" y="296"/>
                  </a:lnTo>
                  <a:lnTo>
                    <a:pt x="339" y="176"/>
                  </a:lnTo>
                  <a:lnTo>
                    <a:pt x="313" y="1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7" name="Freeform 142"/>
            <p:cNvSpPr>
              <a:spLocks/>
            </p:cNvSpPr>
            <p:nvPr/>
          </p:nvSpPr>
          <p:spPr bwMode="auto">
            <a:xfrm>
              <a:off x="1681" y="3121"/>
              <a:ext cx="231" cy="356"/>
            </a:xfrm>
            <a:custGeom>
              <a:avLst/>
              <a:gdLst>
                <a:gd name="T0" fmla="*/ 0 w 692"/>
                <a:gd name="T1" fmla="*/ 0 h 1069"/>
                <a:gd name="T2" fmla="*/ 0 w 692"/>
                <a:gd name="T3" fmla="*/ 0 h 1069"/>
                <a:gd name="T4" fmla="*/ 0 w 692"/>
                <a:gd name="T5" fmla="*/ 0 h 1069"/>
                <a:gd name="T6" fmla="*/ 0 w 692"/>
                <a:gd name="T7" fmla="*/ 0 h 1069"/>
                <a:gd name="T8" fmla="*/ 0 w 692"/>
                <a:gd name="T9" fmla="*/ 0 h 1069"/>
                <a:gd name="T10" fmla="*/ 0 w 692"/>
                <a:gd name="T11" fmla="*/ 0 h 1069"/>
                <a:gd name="T12" fmla="*/ 0 w 692"/>
                <a:gd name="T13" fmla="*/ 0 h 1069"/>
                <a:gd name="T14" fmla="*/ 0 w 692"/>
                <a:gd name="T15" fmla="*/ 0 h 1069"/>
                <a:gd name="T16" fmla="*/ 0 w 692"/>
                <a:gd name="T17" fmla="*/ 0 h 1069"/>
                <a:gd name="T18" fmla="*/ 0 w 692"/>
                <a:gd name="T19" fmla="*/ 0 h 1069"/>
                <a:gd name="T20" fmla="*/ 0 w 692"/>
                <a:gd name="T21" fmla="*/ 0 h 1069"/>
                <a:gd name="T22" fmla="*/ 0 w 692"/>
                <a:gd name="T23" fmla="*/ 0 h 1069"/>
                <a:gd name="T24" fmla="*/ 0 w 692"/>
                <a:gd name="T25" fmla="*/ 0 h 1069"/>
                <a:gd name="T26" fmla="*/ 0 w 692"/>
                <a:gd name="T27" fmla="*/ 0 h 1069"/>
                <a:gd name="T28" fmla="*/ 0 w 692"/>
                <a:gd name="T29" fmla="*/ 0 h 1069"/>
                <a:gd name="T30" fmla="*/ 0 w 692"/>
                <a:gd name="T31" fmla="*/ 0 h 1069"/>
                <a:gd name="T32" fmla="*/ 0 w 692"/>
                <a:gd name="T33" fmla="*/ 0 h 1069"/>
                <a:gd name="T34" fmla="*/ 0 w 692"/>
                <a:gd name="T35" fmla="*/ 0 h 1069"/>
                <a:gd name="T36" fmla="*/ 0 w 692"/>
                <a:gd name="T37" fmla="*/ 0 h 1069"/>
                <a:gd name="T38" fmla="*/ 0 w 692"/>
                <a:gd name="T39" fmla="*/ 0 h 1069"/>
                <a:gd name="T40" fmla="*/ 0 w 692"/>
                <a:gd name="T41" fmla="*/ 0 h 1069"/>
                <a:gd name="T42" fmla="*/ 0 w 692"/>
                <a:gd name="T43" fmla="*/ 0 h 1069"/>
                <a:gd name="T44" fmla="*/ 0 w 692"/>
                <a:gd name="T45" fmla="*/ 0 h 1069"/>
                <a:gd name="T46" fmla="*/ 0 w 692"/>
                <a:gd name="T47" fmla="*/ 0 h 1069"/>
                <a:gd name="T48" fmla="*/ 0 w 692"/>
                <a:gd name="T49" fmla="*/ 0 h 1069"/>
                <a:gd name="T50" fmla="*/ 0 w 692"/>
                <a:gd name="T51" fmla="*/ 0 h 1069"/>
                <a:gd name="T52" fmla="*/ 0 w 692"/>
                <a:gd name="T53" fmla="*/ 0 h 1069"/>
                <a:gd name="T54" fmla="*/ 0 w 692"/>
                <a:gd name="T55" fmla="*/ 0 h 1069"/>
                <a:gd name="T56" fmla="*/ 0 w 692"/>
                <a:gd name="T57" fmla="*/ 0 h 1069"/>
                <a:gd name="T58" fmla="*/ 0 w 692"/>
                <a:gd name="T59" fmla="*/ 0 h 1069"/>
                <a:gd name="T60" fmla="*/ 0 w 692"/>
                <a:gd name="T61" fmla="*/ 0 h 1069"/>
                <a:gd name="T62" fmla="*/ 0 w 692"/>
                <a:gd name="T63" fmla="*/ 0 h 1069"/>
                <a:gd name="T64" fmla="*/ 0 w 692"/>
                <a:gd name="T65" fmla="*/ 0 h 1069"/>
                <a:gd name="T66" fmla="*/ 0 w 692"/>
                <a:gd name="T67" fmla="*/ 0 h 1069"/>
                <a:gd name="T68" fmla="*/ 0 w 692"/>
                <a:gd name="T69" fmla="*/ 0 h 1069"/>
                <a:gd name="T70" fmla="*/ 0 w 692"/>
                <a:gd name="T71" fmla="*/ 0 h 1069"/>
                <a:gd name="T72" fmla="*/ 0 w 692"/>
                <a:gd name="T73" fmla="*/ 0 h 1069"/>
                <a:gd name="T74" fmla="*/ 0 w 692"/>
                <a:gd name="T75" fmla="*/ 0 h 1069"/>
                <a:gd name="T76" fmla="*/ 0 w 692"/>
                <a:gd name="T77" fmla="*/ 0 h 1069"/>
                <a:gd name="T78" fmla="*/ 0 w 692"/>
                <a:gd name="T79" fmla="*/ 0 h 1069"/>
                <a:gd name="T80" fmla="*/ 0 w 692"/>
                <a:gd name="T81" fmla="*/ 0 h 1069"/>
                <a:gd name="T82" fmla="*/ 0 w 692"/>
                <a:gd name="T83" fmla="*/ 0 h 1069"/>
                <a:gd name="T84" fmla="*/ 0 w 692"/>
                <a:gd name="T85" fmla="*/ 0 h 1069"/>
                <a:gd name="T86" fmla="*/ 0 w 692"/>
                <a:gd name="T87" fmla="*/ 0 h 1069"/>
                <a:gd name="T88" fmla="*/ 0 w 692"/>
                <a:gd name="T89" fmla="*/ 0 h 106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92"/>
                <a:gd name="T136" fmla="*/ 0 h 1069"/>
                <a:gd name="T137" fmla="*/ 692 w 692"/>
                <a:gd name="T138" fmla="*/ 1069 h 106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92" h="1069">
                  <a:moveTo>
                    <a:pt x="403" y="25"/>
                  </a:moveTo>
                  <a:lnTo>
                    <a:pt x="490" y="0"/>
                  </a:lnTo>
                  <a:lnTo>
                    <a:pt x="560" y="4"/>
                  </a:lnTo>
                  <a:lnTo>
                    <a:pt x="613" y="42"/>
                  </a:lnTo>
                  <a:lnTo>
                    <a:pt x="648" y="102"/>
                  </a:lnTo>
                  <a:lnTo>
                    <a:pt x="635" y="165"/>
                  </a:lnTo>
                  <a:lnTo>
                    <a:pt x="586" y="165"/>
                  </a:lnTo>
                  <a:lnTo>
                    <a:pt x="599" y="114"/>
                  </a:lnTo>
                  <a:lnTo>
                    <a:pt x="560" y="68"/>
                  </a:lnTo>
                  <a:lnTo>
                    <a:pt x="522" y="51"/>
                  </a:lnTo>
                  <a:lnTo>
                    <a:pt x="456" y="68"/>
                  </a:lnTo>
                  <a:lnTo>
                    <a:pt x="482" y="119"/>
                  </a:lnTo>
                  <a:lnTo>
                    <a:pt x="490" y="165"/>
                  </a:lnTo>
                  <a:lnTo>
                    <a:pt x="482" y="205"/>
                  </a:lnTo>
                  <a:lnTo>
                    <a:pt x="417" y="222"/>
                  </a:lnTo>
                  <a:lnTo>
                    <a:pt x="347" y="209"/>
                  </a:lnTo>
                  <a:lnTo>
                    <a:pt x="334" y="179"/>
                  </a:lnTo>
                  <a:lnTo>
                    <a:pt x="260" y="260"/>
                  </a:lnTo>
                  <a:lnTo>
                    <a:pt x="217" y="350"/>
                  </a:lnTo>
                  <a:lnTo>
                    <a:pt x="156" y="465"/>
                  </a:lnTo>
                  <a:lnTo>
                    <a:pt x="117" y="568"/>
                  </a:lnTo>
                  <a:lnTo>
                    <a:pt x="100" y="667"/>
                  </a:lnTo>
                  <a:lnTo>
                    <a:pt x="113" y="718"/>
                  </a:lnTo>
                  <a:lnTo>
                    <a:pt x="182" y="783"/>
                  </a:lnTo>
                  <a:lnTo>
                    <a:pt x="326" y="838"/>
                  </a:lnTo>
                  <a:lnTo>
                    <a:pt x="403" y="863"/>
                  </a:lnTo>
                  <a:lnTo>
                    <a:pt x="482" y="876"/>
                  </a:lnTo>
                  <a:lnTo>
                    <a:pt x="599" y="923"/>
                  </a:lnTo>
                  <a:lnTo>
                    <a:pt x="686" y="954"/>
                  </a:lnTo>
                  <a:lnTo>
                    <a:pt x="692" y="1013"/>
                  </a:lnTo>
                  <a:lnTo>
                    <a:pt x="648" y="1056"/>
                  </a:lnTo>
                  <a:lnTo>
                    <a:pt x="596" y="1069"/>
                  </a:lnTo>
                  <a:lnTo>
                    <a:pt x="517" y="1030"/>
                  </a:lnTo>
                  <a:lnTo>
                    <a:pt x="334" y="936"/>
                  </a:lnTo>
                  <a:lnTo>
                    <a:pt x="182" y="872"/>
                  </a:lnTo>
                  <a:lnTo>
                    <a:pt x="77" y="800"/>
                  </a:lnTo>
                  <a:lnTo>
                    <a:pt x="8" y="735"/>
                  </a:lnTo>
                  <a:lnTo>
                    <a:pt x="0" y="658"/>
                  </a:lnTo>
                  <a:lnTo>
                    <a:pt x="38" y="555"/>
                  </a:lnTo>
                  <a:lnTo>
                    <a:pt x="117" y="401"/>
                  </a:lnTo>
                  <a:lnTo>
                    <a:pt x="190" y="273"/>
                  </a:lnTo>
                  <a:lnTo>
                    <a:pt x="282" y="140"/>
                  </a:lnTo>
                  <a:lnTo>
                    <a:pt x="352" y="63"/>
                  </a:lnTo>
                  <a:lnTo>
                    <a:pt x="439" y="25"/>
                  </a:lnTo>
                  <a:lnTo>
                    <a:pt x="403" y="2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8" name="Freeform 143"/>
            <p:cNvSpPr>
              <a:spLocks/>
            </p:cNvSpPr>
            <p:nvPr/>
          </p:nvSpPr>
          <p:spPr bwMode="auto">
            <a:xfrm>
              <a:off x="1898" y="3416"/>
              <a:ext cx="121" cy="335"/>
            </a:xfrm>
            <a:custGeom>
              <a:avLst/>
              <a:gdLst>
                <a:gd name="T0" fmla="*/ 0 w 362"/>
                <a:gd name="T1" fmla="*/ 0 h 1004"/>
                <a:gd name="T2" fmla="*/ 0 w 362"/>
                <a:gd name="T3" fmla="*/ 0 h 1004"/>
                <a:gd name="T4" fmla="*/ 0 w 362"/>
                <a:gd name="T5" fmla="*/ 0 h 1004"/>
                <a:gd name="T6" fmla="*/ 0 w 362"/>
                <a:gd name="T7" fmla="*/ 0 h 1004"/>
                <a:gd name="T8" fmla="*/ 0 w 362"/>
                <a:gd name="T9" fmla="*/ 0 h 1004"/>
                <a:gd name="T10" fmla="*/ 0 w 362"/>
                <a:gd name="T11" fmla="*/ 0 h 1004"/>
                <a:gd name="T12" fmla="*/ 0 w 362"/>
                <a:gd name="T13" fmla="*/ 0 h 1004"/>
                <a:gd name="T14" fmla="*/ 0 w 362"/>
                <a:gd name="T15" fmla="*/ 0 h 1004"/>
                <a:gd name="T16" fmla="*/ 0 w 362"/>
                <a:gd name="T17" fmla="*/ 0 h 1004"/>
                <a:gd name="T18" fmla="*/ 0 w 362"/>
                <a:gd name="T19" fmla="*/ 0 h 1004"/>
                <a:gd name="T20" fmla="*/ 0 w 362"/>
                <a:gd name="T21" fmla="*/ 0 h 1004"/>
                <a:gd name="T22" fmla="*/ 0 w 362"/>
                <a:gd name="T23" fmla="*/ 0 h 1004"/>
                <a:gd name="T24" fmla="*/ 0 w 362"/>
                <a:gd name="T25" fmla="*/ 0 h 1004"/>
                <a:gd name="T26" fmla="*/ 0 w 362"/>
                <a:gd name="T27" fmla="*/ 0 h 1004"/>
                <a:gd name="T28" fmla="*/ 0 w 362"/>
                <a:gd name="T29" fmla="*/ 0 h 1004"/>
                <a:gd name="T30" fmla="*/ 0 w 362"/>
                <a:gd name="T31" fmla="*/ 0 h 1004"/>
                <a:gd name="T32" fmla="*/ 0 w 362"/>
                <a:gd name="T33" fmla="*/ 0 h 1004"/>
                <a:gd name="T34" fmla="*/ 0 w 362"/>
                <a:gd name="T35" fmla="*/ 0 h 1004"/>
                <a:gd name="T36" fmla="*/ 0 w 362"/>
                <a:gd name="T37" fmla="*/ 0 h 1004"/>
                <a:gd name="T38" fmla="*/ 0 w 362"/>
                <a:gd name="T39" fmla="*/ 0 h 1004"/>
                <a:gd name="T40" fmla="*/ 0 w 362"/>
                <a:gd name="T41" fmla="*/ 0 h 1004"/>
                <a:gd name="T42" fmla="*/ 0 w 362"/>
                <a:gd name="T43" fmla="*/ 0 h 1004"/>
                <a:gd name="T44" fmla="*/ 0 w 362"/>
                <a:gd name="T45" fmla="*/ 0 h 10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2"/>
                <a:gd name="T70" fmla="*/ 0 h 1004"/>
                <a:gd name="T71" fmla="*/ 362 w 362"/>
                <a:gd name="T72" fmla="*/ 1004 h 100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2" h="1004">
                  <a:moveTo>
                    <a:pt x="22" y="78"/>
                  </a:moveTo>
                  <a:lnTo>
                    <a:pt x="36" y="27"/>
                  </a:lnTo>
                  <a:lnTo>
                    <a:pt x="92" y="0"/>
                  </a:lnTo>
                  <a:lnTo>
                    <a:pt x="143" y="0"/>
                  </a:lnTo>
                  <a:lnTo>
                    <a:pt x="209" y="39"/>
                  </a:lnTo>
                  <a:lnTo>
                    <a:pt x="271" y="129"/>
                  </a:lnTo>
                  <a:lnTo>
                    <a:pt x="314" y="223"/>
                  </a:lnTo>
                  <a:lnTo>
                    <a:pt x="335" y="350"/>
                  </a:lnTo>
                  <a:lnTo>
                    <a:pt x="354" y="500"/>
                  </a:lnTo>
                  <a:lnTo>
                    <a:pt x="362" y="645"/>
                  </a:lnTo>
                  <a:lnTo>
                    <a:pt x="362" y="833"/>
                  </a:lnTo>
                  <a:lnTo>
                    <a:pt x="335" y="949"/>
                  </a:lnTo>
                  <a:lnTo>
                    <a:pt x="288" y="991"/>
                  </a:lnTo>
                  <a:lnTo>
                    <a:pt x="205" y="1004"/>
                  </a:lnTo>
                  <a:lnTo>
                    <a:pt x="118" y="1001"/>
                  </a:lnTo>
                  <a:lnTo>
                    <a:pt x="74" y="949"/>
                  </a:lnTo>
                  <a:lnTo>
                    <a:pt x="49" y="860"/>
                  </a:lnTo>
                  <a:lnTo>
                    <a:pt x="26" y="770"/>
                  </a:lnTo>
                  <a:lnTo>
                    <a:pt x="9" y="607"/>
                  </a:lnTo>
                  <a:lnTo>
                    <a:pt x="0" y="424"/>
                  </a:lnTo>
                  <a:lnTo>
                    <a:pt x="0" y="210"/>
                  </a:lnTo>
                  <a:lnTo>
                    <a:pt x="22" y="116"/>
                  </a:lnTo>
                  <a:lnTo>
                    <a:pt x="22" y="7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9" name="Freeform 144"/>
            <p:cNvSpPr>
              <a:spLocks/>
            </p:cNvSpPr>
            <p:nvPr/>
          </p:nvSpPr>
          <p:spPr bwMode="auto">
            <a:xfrm>
              <a:off x="1954" y="3425"/>
              <a:ext cx="184" cy="257"/>
            </a:xfrm>
            <a:custGeom>
              <a:avLst/>
              <a:gdLst>
                <a:gd name="T0" fmla="*/ 0 w 553"/>
                <a:gd name="T1" fmla="*/ 0 h 771"/>
                <a:gd name="T2" fmla="*/ 0 w 553"/>
                <a:gd name="T3" fmla="*/ 0 h 771"/>
                <a:gd name="T4" fmla="*/ 0 w 553"/>
                <a:gd name="T5" fmla="*/ 0 h 771"/>
                <a:gd name="T6" fmla="*/ 0 w 553"/>
                <a:gd name="T7" fmla="*/ 0 h 771"/>
                <a:gd name="T8" fmla="*/ 0 w 553"/>
                <a:gd name="T9" fmla="*/ 0 h 771"/>
                <a:gd name="T10" fmla="*/ 0 w 553"/>
                <a:gd name="T11" fmla="*/ 0 h 771"/>
                <a:gd name="T12" fmla="*/ 0 w 553"/>
                <a:gd name="T13" fmla="*/ 0 h 771"/>
                <a:gd name="T14" fmla="*/ 0 w 553"/>
                <a:gd name="T15" fmla="*/ 0 h 771"/>
                <a:gd name="T16" fmla="*/ 0 w 553"/>
                <a:gd name="T17" fmla="*/ 0 h 771"/>
                <a:gd name="T18" fmla="*/ 0 w 553"/>
                <a:gd name="T19" fmla="*/ 0 h 771"/>
                <a:gd name="T20" fmla="*/ 0 w 553"/>
                <a:gd name="T21" fmla="*/ 0 h 771"/>
                <a:gd name="T22" fmla="*/ 0 w 553"/>
                <a:gd name="T23" fmla="*/ 0 h 771"/>
                <a:gd name="T24" fmla="*/ 0 w 553"/>
                <a:gd name="T25" fmla="*/ 0 h 771"/>
                <a:gd name="T26" fmla="*/ 0 w 553"/>
                <a:gd name="T27" fmla="*/ 0 h 771"/>
                <a:gd name="T28" fmla="*/ 0 w 553"/>
                <a:gd name="T29" fmla="*/ 0 h 771"/>
                <a:gd name="T30" fmla="*/ 0 w 553"/>
                <a:gd name="T31" fmla="*/ 0 h 771"/>
                <a:gd name="T32" fmla="*/ 0 w 553"/>
                <a:gd name="T33" fmla="*/ 0 h 771"/>
                <a:gd name="T34" fmla="*/ 0 w 553"/>
                <a:gd name="T35" fmla="*/ 0 h 771"/>
                <a:gd name="T36" fmla="*/ 0 w 553"/>
                <a:gd name="T37" fmla="*/ 0 h 771"/>
                <a:gd name="T38" fmla="*/ 0 w 553"/>
                <a:gd name="T39" fmla="*/ 0 h 771"/>
                <a:gd name="T40" fmla="*/ 0 w 553"/>
                <a:gd name="T41" fmla="*/ 0 h 771"/>
                <a:gd name="T42" fmla="*/ 0 w 553"/>
                <a:gd name="T43" fmla="*/ 0 h 771"/>
                <a:gd name="T44" fmla="*/ 0 w 553"/>
                <a:gd name="T45" fmla="*/ 0 h 771"/>
                <a:gd name="T46" fmla="*/ 0 w 553"/>
                <a:gd name="T47" fmla="*/ 0 h 771"/>
                <a:gd name="T48" fmla="*/ 0 w 553"/>
                <a:gd name="T49" fmla="*/ 0 h 771"/>
                <a:gd name="T50" fmla="*/ 0 w 553"/>
                <a:gd name="T51" fmla="*/ 0 h 771"/>
                <a:gd name="T52" fmla="*/ 0 w 553"/>
                <a:gd name="T53" fmla="*/ 0 h 771"/>
                <a:gd name="T54" fmla="*/ 0 w 553"/>
                <a:gd name="T55" fmla="*/ 0 h 771"/>
                <a:gd name="T56" fmla="*/ 0 w 553"/>
                <a:gd name="T57" fmla="*/ 0 h 771"/>
                <a:gd name="T58" fmla="*/ 0 w 553"/>
                <a:gd name="T59" fmla="*/ 0 h 771"/>
                <a:gd name="T60" fmla="*/ 0 w 553"/>
                <a:gd name="T61" fmla="*/ 0 h 771"/>
                <a:gd name="T62" fmla="*/ 0 w 553"/>
                <a:gd name="T63" fmla="*/ 0 h 771"/>
                <a:gd name="T64" fmla="*/ 0 w 553"/>
                <a:gd name="T65" fmla="*/ 0 h 771"/>
                <a:gd name="T66" fmla="*/ 0 w 553"/>
                <a:gd name="T67" fmla="*/ 0 h 771"/>
                <a:gd name="T68" fmla="*/ 0 w 553"/>
                <a:gd name="T69" fmla="*/ 0 h 7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3"/>
                <a:gd name="T106" fmla="*/ 0 h 771"/>
                <a:gd name="T107" fmla="*/ 553 w 553"/>
                <a:gd name="T108" fmla="*/ 771 h 7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3" h="771">
                  <a:moveTo>
                    <a:pt x="30" y="0"/>
                  </a:moveTo>
                  <a:lnTo>
                    <a:pt x="143" y="13"/>
                  </a:lnTo>
                  <a:lnTo>
                    <a:pt x="261" y="34"/>
                  </a:lnTo>
                  <a:lnTo>
                    <a:pt x="383" y="103"/>
                  </a:lnTo>
                  <a:lnTo>
                    <a:pt x="470" y="154"/>
                  </a:lnTo>
                  <a:lnTo>
                    <a:pt x="526" y="228"/>
                  </a:lnTo>
                  <a:lnTo>
                    <a:pt x="553" y="270"/>
                  </a:lnTo>
                  <a:lnTo>
                    <a:pt x="500" y="395"/>
                  </a:lnTo>
                  <a:lnTo>
                    <a:pt x="417" y="471"/>
                  </a:lnTo>
                  <a:lnTo>
                    <a:pt x="317" y="526"/>
                  </a:lnTo>
                  <a:lnTo>
                    <a:pt x="265" y="561"/>
                  </a:lnTo>
                  <a:lnTo>
                    <a:pt x="174" y="578"/>
                  </a:lnTo>
                  <a:lnTo>
                    <a:pt x="170" y="612"/>
                  </a:lnTo>
                  <a:lnTo>
                    <a:pt x="240" y="642"/>
                  </a:lnTo>
                  <a:lnTo>
                    <a:pt x="339" y="669"/>
                  </a:lnTo>
                  <a:lnTo>
                    <a:pt x="434" y="720"/>
                  </a:lnTo>
                  <a:lnTo>
                    <a:pt x="396" y="758"/>
                  </a:lnTo>
                  <a:lnTo>
                    <a:pt x="357" y="771"/>
                  </a:lnTo>
                  <a:lnTo>
                    <a:pt x="300" y="715"/>
                  </a:lnTo>
                  <a:lnTo>
                    <a:pt x="213" y="680"/>
                  </a:lnTo>
                  <a:lnTo>
                    <a:pt x="143" y="655"/>
                  </a:lnTo>
                  <a:lnTo>
                    <a:pt x="143" y="604"/>
                  </a:lnTo>
                  <a:lnTo>
                    <a:pt x="157" y="549"/>
                  </a:lnTo>
                  <a:lnTo>
                    <a:pt x="200" y="526"/>
                  </a:lnTo>
                  <a:lnTo>
                    <a:pt x="339" y="471"/>
                  </a:lnTo>
                  <a:lnTo>
                    <a:pt x="417" y="386"/>
                  </a:lnTo>
                  <a:lnTo>
                    <a:pt x="474" y="296"/>
                  </a:lnTo>
                  <a:lnTo>
                    <a:pt x="461" y="253"/>
                  </a:lnTo>
                  <a:lnTo>
                    <a:pt x="417" y="201"/>
                  </a:lnTo>
                  <a:lnTo>
                    <a:pt x="313" y="129"/>
                  </a:lnTo>
                  <a:lnTo>
                    <a:pt x="187" y="103"/>
                  </a:lnTo>
                  <a:lnTo>
                    <a:pt x="104" y="99"/>
                  </a:lnTo>
                  <a:lnTo>
                    <a:pt x="30" y="99"/>
                  </a:lnTo>
                  <a:lnTo>
                    <a:pt x="0" y="5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0" name="Freeform 145"/>
            <p:cNvSpPr>
              <a:spLocks/>
            </p:cNvSpPr>
            <p:nvPr/>
          </p:nvSpPr>
          <p:spPr bwMode="auto">
            <a:xfrm>
              <a:off x="1969" y="3717"/>
              <a:ext cx="224" cy="415"/>
            </a:xfrm>
            <a:custGeom>
              <a:avLst/>
              <a:gdLst>
                <a:gd name="T0" fmla="*/ 0 w 672"/>
                <a:gd name="T1" fmla="*/ 0 h 1246"/>
                <a:gd name="T2" fmla="*/ 0 w 672"/>
                <a:gd name="T3" fmla="*/ 0 h 1246"/>
                <a:gd name="T4" fmla="*/ 0 w 672"/>
                <a:gd name="T5" fmla="*/ 0 h 1246"/>
                <a:gd name="T6" fmla="*/ 0 w 672"/>
                <a:gd name="T7" fmla="*/ 0 h 1246"/>
                <a:gd name="T8" fmla="*/ 0 w 672"/>
                <a:gd name="T9" fmla="*/ 0 h 1246"/>
                <a:gd name="T10" fmla="*/ 0 w 672"/>
                <a:gd name="T11" fmla="*/ 0 h 1246"/>
                <a:gd name="T12" fmla="*/ 0 w 672"/>
                <a:gd name="T13" fmla="*/ 0 h 1246"/>
                <a:gd name="T14" fmla="*/ 0 w 672"/>
                <a:gd name="T15" fmla="*/ 0 h 1246"/>
                <a:gd name="T16" fmla="*/ 0 w 672"/>
                <a:gd name="T17" fmla="*/ 0 h 1246"/>
                <a:gd name="T18" fmla="*/ 0 w 672"/>
                <a:gd name="T19" fmla="*/ 0 h 1246"/>
                <a:gd name="T20" fmla="*/ 0 w 672"/>
                <a:gd name="T21" fmla="*/ 0 h 1246"/>
                <a:gd name="T22" fmla="*/ 0 w 672"/>
                <a:gd name="T23" fmla="*/ 0 h 1246"/>
                <a:gd name="T24" fmla="*/ 0 w 672"/>
                <a:gd name="T25" fmla="*/ 0 h 1246"/>
                <a:gd name="T26" fmla="*/ 0 w 672"/>
                <a:gd name="T27" fmla="*/ 0 h 1246"/>
                <a:gd name="T28" fmla="*/ 0 w 672"/>
                <a:gd name="T29" fmla="*/ 0 h 1246"/>
                <a:gd name="T30" fmla="*/ 0 w 672"/>
                <a:gd name="T31" fmla="*/ 0 h 1246"/>
                <a:gd name="T32" fmla="*/ 0 w 672"/>
                <a:gd name="T33" fmla="*/ 0 h 1246"/>
                <a:gd name="T34" fmla="*/ 0 w 672"/>
                <a:gd name="T35" fmla="*/ 0 h 1246"/>
                <a:gd name="T36" fmla="*/ 0 w 672"/>
                <a:gd name="T37" fmla="*/ 0 h 1246"/>
                <a:gd name="T38" fmla="*/ 0 w 672"/>
                <a:gd name="T39" fmla="*/ 0 h 1246"/>
                <a:gd name="T40" fmla="*/ 0 w 672"/>
                <a:gd name="T41" fmla="*/ 0 h 1246"/>
                <a:gd name="T42" fmla="*/ 0 w 672"/>
                <a:gd name="T43" fmla="*/ 0 h 1246"/>
                <a:gd name="T44" fmla="*/ 0 w 672"/>
                <a:gd name="T45" fmla="*/ 0 h 1246"/>
                <a:gd name="T46" fmla="*/ 0 w 672"/>
                <a:gd name="T47" fmla="*/ 0 h 1246"/>
                <a:gd name="T48" fmla="*/ 0 w 672"/>
                <a:gd name="T49" fmla="*/ 0 h 1246"/>
                <a:gd name="T50" fmla="*/ 0 w 672"/>
                <a:gd name="T51" fmla="*/ 0 h 1246"/>
                <a:gd name="T52" fmla="*/ 0 w 672"/>
                <a:gd name="T53" fmla="*/ 0 h 1246"/>
                <a:gd name="T54" fmla="*/ 0 w 672"/>
                <a:gd name="T55" fmla="*/ 0 h 1246"/>
                <a:gd name="T56" fmla="*/ 0 w 672"/>
                <a:gd name="T57" fmla="*/ 0 h 1246"/>
                <a:gd name="T58" fmla="*/ 0 w 672"/>
                <a:gd name="T59" fmla="*/ 0 h 1246"/>
                <a:gd name="T60" fmla="*/ 0 w 672"/>
                <a:gd name="T61" fmla="*/ 0 h 1246"/>
                <a:gd name="T62" fmla="*/ 0 w 672"/>
                <a:gd name="T63" fmla="*/ 0 h 1246"/>
                <a:gd name="T64" fmla="*/ 0 w 672"/>
                <a:gd name="T65" fmla="*/ 0 h 1246"/>
                <a:gd name="T66" fmla="*/ 0 w 672"/>
                <a:gd name="T67" fmla="*/ 0 h 12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72"/>
                <a:gd name="T103" fmla="*/ 0 h 1246"/>
                <a:gd name="T104" fmla="*/ 672 w 672"/>
                <a:gd name="T105" fmla="*/ 1246 h 12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72" h="1246">
                  <a:moveTo>
                    <a:pt x="77" y="0"/>
                  </a:moveTo>
                  <a:lnTo>
                    <a:pt x="17" y="0"/>
                  </a:lnTo>
                  <a:lnTo>
                    <a:pt x="0" y="89"/>
                  </a:lnTo>
                  <a:lnTo>
                    <a:pt x="43" y="142"/>
                  </a:lnTo>
                  <a:lnTo>
                    <a:pt x="182" y="266"/>
                  </a:lnTo>
                  <a:lnTo>
                    <a:pt x="305" y="424"/>
                  </a:lnTo>
                  <a:lnTo>
                    <a:pt x="384" y="587"/>
                  </a:lnTo>
                  <a:lnTo>
                    <a:pt x="395" y="693"/>
                  </a:lnTo>
                  <a:lnTo>
                    <a:pt x="392" y="771"/>
                  </a:lnTo>
                  <a:lnTo>
                    <a:pt x="357" y="946"/>
                  </a:lnTo>
                  <a:lnTo>
                    <a:pt x="313" y="1088"/>
                  </a:lnTo>
                  <a:lnTo>
                    <a:pt x="274" y="1170"/>
                  </a:lnTo>
                  <a:lnTo>
                    <a:pt x="265" y="1221"/>
                  </a:lnTo>
                  <a:lnTo>
                    <a:pt x="305" y="1221"/>
                  </a:lnTo>
                  <a:lnTo>
                    <a:pt x="365" y="1204"/>
                  </a:lnTo>
                  <a:lnTo>
                    <a:pt x="384" y="1208"/>
                  </a:lnTo>
                  <a:lnTo>
                    <a:pt x="510" y="1216"/>
                  </a:lnTo>
                  <a:lnTo>
                    <a:pt x="606" y="1246"/>
                  </a:lnTo>
                  <a:lnTo>
                    <a:pt x="640" y="1229"/>
                  </a:lnTo>
                  <a:lnTo>
                    <a:pt x="672" y="1164"/>
                  </a:lnTo>
                  <a:lnTo>
                    <a:pt x="640" y="1130"/>
                  </a:lnTo>
                  <a:lnTo>
                    <a:pt x="497" y="1126"/>
                  </a:lnTo>
                  <a:lnTo>
                    <a:pt x="395" y="1139"/>
                  </a:lnTo>
                  <a:lnTo>
                    <a:pt x="344" y="1164"/>
                  </a:lnTo>
                  <a:lnTo>
                    <a:pt x="352" y="1105"/>
                  </a:lnTo>
                  <a:lnTo>
                    <a:pt x="405" y="1014"/>
                  </a:lnTo>
                  <a:lnTo>
                    <a:pt x="448" y="874"/>
                  </a:lnTo>
                  <a:lnTo>
                    <a:pt x="484" y="754"/>
                  </a:lnTo>
                  <a:lnTo>
                    <a:pt x="457" y="617"/>
                  </a:lnTo>
                  <a:lnTo>
                    <a:pt x="418" y="471"/>
                  </a:lnTo>
                  <a:lnTo>
                    <a:pt x="339" y="304"/>
                  </a:lnTo>
                  <a:lnTo>
                    <a:pt x="226" y="150"/>
                  </a:lnTo>
                  <a:lnTo>
                    <a:pt x="130" y="3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1" name="Freeform 146"/>
            <p:cNvSpPr>
              <a:spLocks/>
            </p:cNvSpPr>
            <p:nvPr/>
          </p:nvSpPr>
          <p:spPr bwMode="auto">
            <a:xfrm>
              <a:off x="1828" y="3716"/>
              <a:ext cx="151" cy="423"/>
            </a:xfrm>
            <a:custGeom>
              <a:avLst/>
              <a:gdLst>
                <a:gd name="T0" fmla="*/ 0 w 453"/>
                <a:gd name="T1" fmla="*/ 0 h 1270"/>
                <a:gd name="T2" fmla="*/ 0 w 453"/>
                <a:gd name="T3" fmla="*/ 0 h 1270"/>
                <a:gd name="T4" fmla="*/ 0 w 453"/>
                <a:gd name="T5" fmla="*/ 0 h 1270"/>
                <a:gd name="T6" fmla="*/ 0 w 453"/>
                <a:gd name="T7" fmla="*/ 0 h 1270"/>
                <a:gd name="T8" fmla="*/ 0 w 453"/>
                <a:gd name="T9" fmla="*/ 0 h 1270"/>
                <a:gd name="T10" fmla="*/ 0 w 453"/>
                <a:gd name="T11" fmla="*/ 0 h 1270"/>
                <a:gd name="T12" fmla="*/ 0 w 453"/>
                <a:gd name="T13" fmla="*/ 0 h 1270"/>
                <a:gd name="T14" fmla="*/ 0 w 453"/>
                <a:gd name="T15" fmla="*/ 0 h 1270"/>
                <a:gd name="T16" fmla="*/ 0 w 453"/>
                <a:gd name="T17" fmla="*/ 0 h 1270"/>
                <a:gd name="T18" fmla="*/ 0 w 453"/>
                <a:gd name="T19" fmla="*/ 0 h 1270"/>
                <a:gd name="T20" fmla="*/ 0 w 453"/>
                <a:gd name="T21" fmla="*/ 0 h 1270"/>
                <a:gd name="T22" fmla="*/ 0 w 453"/>
                <a:gd name="T23" fmla="*/ 0 h 1270"/>
                <a:gd name="T24" fmla="*/ 0 w 453"/>
                <a:gd name="T25" fmla="*/ 0 h 1270"/>
                <a:gd name="T26" fmla="*/ 0 w 453"/>
                <a:gd name="T27" fmla="*/ 0 h 1270"/>
                <a:gd name="T28" fmla="*/ 0 w 453"/>
                <a:gd name="T29" fmla="*/ 0 h 1270"/>
                <a:gd name="T30" fmla="*/ 0 w 453"/>
                <a:gd name="T31" fmla="*/ 0 h 1270"/>
                <a:gd name="T32" fmla="*/ 0 w 453"/>
                <a:gd name="T33" fmla="*/ 0 h 1270"/>
                <a:gd name="T34" fmla="*/ 0 w 453"/>
                <a:gd name="T35" fmla="*/ 0 h 1270"/>
                <a:gd name="T36" fmla="*/ 0 w 453"/>
                <a:gd name="T37" fmla="*/ 0 h 1270"/>
                <a:gd name="T38" fmla="*/ 0 w 453"/>
                <a:gd name="T39" fmla="*/ 0 h 1270"/>
                <a:gd name="T40" fmla="*/ 0 w 453"/>
                <a:gd name="T41" fmla="*/ 0 h 1270"/>
                <a:gd name="T42" fmla="*/ 0 w 453"/>
                <a:gd name="T43" fmla="*/ 0 h 1270"/>
                <a:gd name="T44" fmla="*/ 0 w 453"/>
                <a:gd name="T45" fmla="*/ 0 h 1270"/>
                <a:gd name="T46" fmla="*/ 0 w 453"/>
                <a:gd name="T47" fmla="*/ 0 h 1270"/>
                <a:gd name="T48" fmla="*/ 0 w 453"/>
                <a:gd name="T49" fmla="*/ 0 h 1270"/>
                <a:gd name="T50" fmla="*/ 0 w 453"/>
                <a:gd name="T51" fmla="*/ 0 h 1270"/>
                <a:gd name="T52" fmla="*/ 0 w 453"/>
                <a:gd name="T53" fmla="*/ 0 h 1270"/>
                <a:gd name="T54" fmla="*/ 0 w 453"/>
                <a:gd name="T55" fmla="*/ 0 h 1270"/>
                <a:gd name="T56" fmla="*/ 0 w 453"/>
                <a:gd name="T57" fmla="*/ 0 h 1270"/>
                <a:gd name="T58" fmla="*/ 0 w 453"/>
                <a:gd name="T59" fmla="*/ 0 h 1270"/>
                <a:gd name="T60" fmla="*/ 0 w 453"/>
                <a:gd name="T61" fmla="*/ 0 h 1270"/>
                <a:gd name="T62" fmla="*/ 0 w 453"/>
                <a:gd name="T63" fmla="*/ 0 h 12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3"/>
                <a:gd name="T97" fmla="*/ 0 h 1270"/>
                <a:gd name="T98" fmla="*/ 453 w 453"/>
                <a:gd name="T99" fmla="*/ 1270 h 12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3" h="1270">
                  <a:moveTo>
                    <a:pt x="313" y="0"/>
                  </a:moveTo>
                  <a:lnTo>
                    <a:pt x="257" y="120"/>
                  </a:lnTo>
                  <a:lnTo>
                    <a:pt x="217" y="295"/>
                  </a:lnTo>
                  <a:lnTo>
                    <a:pt x="170" y="488"/>
                  </a:lnTo>
                  <a:lnTo>
                    <a:pt x="127" y="684"/>
                  </a:lnTo>
                  <a:lnTo>
                    <a:pt x="127" y="757"/>
                  </a:lnTo>
                  <a:lnTo>
                    <a:pt x="170" y="886"/>
                  </a:lnTo>
                  <a:lnTo>
                    <a:pt x="230" y="954"/>
                  </a:lnTo>
                  <a:lnTo>
                    <a:pt x="287" y="1040"/>
                  </a:lnTo>
                  <a:lnTo>
                    <a:pt x="327" y="1103"/>
                  </a:lnTo>
                  <a:lnTo>
                    <a:pt x="309" y="1133"/>
                  </a:lnTo>
                  <a:lnTo>
                    <a:pt x="209" y="1146"/>
                  </a:lnTo>
                  <a:lnTo>
                    <a:pt x="48" y="1171"/>
                  </a:lnTo>
                  <a:lnTo>
                    <a:pt x="0" y="1211"/>
                  </a:lnTo>
                  <a:lnTo>
                    <a:pt x="40" y="1245"/>
                  </a:lnTo>
                  <a:lnTo>
                    <a:pt x="131" y="1270"/>
                  </a:lnTo>
                  <a:lnTo>
                    <a:pt x="236" y="1219"/>
                  </a:lnTo>
                  <a:lnTo>
                    <a:pt x="313" y="1184"/>
                  </a:lnTo>
                  <a:lnTo>
                    <a:pt x="413" y="1171"/>
                  </a:lnTo>
                  <a:lnTo>
                    <a:pt x="453" y="1159"/>
                  </a:lnTo>
                  <a:lnTo>
                    <a:pt x="440" y="1116"/>
                  </a:lnTo>
                  <a:lnTo>
                    <a:pt x="327" y="1006"/>
                  </a:lnTo>
                  <a:lnTo>
                    <a:pt x="261" y="890"/>
                  </a:lnTo>
                  <a:lnTo>
                    <a:pt x="204" y="812"/>
                  </a:lnTo>
                  <a:lnTo>
                    <a:pt x="196" y="736"/>
                  </a:lnTo>
                  <a:lnTo>
                    <a:pt x="223" y="608"/>
                  </a:lnTo>
                  <a:lnTo>
                    <a:pt x="283" y="475"/>
                  </a:lnTo>
                  <a:lnTo>
                    <a:pt x="349" y="249"/>
                  </a:lnTo>
                  <a:lnTo>
                    <a:pt x="405" y="116"/>
                  </a:lnTo>
                  <a:lnTo>
                    <a:pt x="400" y="38"/>
                  </a:lnTo>
                  <a:lnTo>
                    <a:pt x="349" y="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2" name="Freeform 147"/>
            <p:cNvSpPr>
              <a:spLocks/>
            </p:cNvSpPr>
            <p:nvPr/>
          </p:nvSpPr>
          <p:spPr bwMode="auto">
            <a:xfrm>
              <a:off x="2007" y="3036"/>
              <a:ext cx="75" cy="87"/>
            </a:xfrm>
            <a:custGeom>
              <a:avLst/>
              <a:gdLst>
                <a:gd name="T0" fmla="*/ 0 w 224"/>
                <a:gd name="T1" fmla="*/ 0 h 260"/>
                <a:gd name="T2" fmla="*/ 0 w 224"/>
                <a:gd name="T3" fmla="*/ 0 h 260"/>
                <a:gd name="T4" fmla="*/ 0 w 224"/>
                <a:gd name="T5" fmla="*/ 0 h 260"/>
                <a:gd name="T6" fmla="*/ 0 w 224"/>
                <a:gd name="T7" fmla="*/ 0 h 260"/>
                <a:gd name="T8" fmla="*/ 0 w 224"/>
                <a:gd name="T9" fmla="*/ 0 h 260"/>
                <a:gd name="T10" fmla="*/ 0 w 224"/>
                <a:gd name="T11" fmla="*/ 0 h 260"/>
                <a:gd name="T12" fmla="*/ 0 w 224"/>
                <a:gd name="T13" fmla="*/ 0 h 260"/>
                <a:gd name="T14" fmla="*/ 0 w 224"/>
                <a:gd name="T15" fmla="*/ 0 h 260"/>
                <a:gd name="T16" fmla="*/ 0 w 224"/>
                <a:gd name="T17" fmla="*/ 0 h 260"/>
                <a:gd name="T18" fmla="*/ 0 w 224"/>
                <a:gd name="T19" fmla="*/ 0 h 260"/>
                <a:gd name="T20" fmla="*/ 0 w 224"/>
                <a:gd name="T21" fmla="*/ 0 h 260"/>
                <a:gd name="T22" fmla="*/ 0 w 224"/>
                <a:gd name="T23" fmla="*/ 0 h 260"/>
                <a:gd name="T24" fmla="*/ 0 w 224"/>
                <a:gd name="T25" fmla="*/ 0 h 260"/>
                <a:gd name="T26" fmla="*/ 0 w 224"/>
                <a:gd name="T27" fmla="*/ 0 h 260"/>
                <a:gd name="T28" fmla="*/ 0 w 224"/>
                <a:gd name="T29" fmla="*/ 0 h 260"/>
                <a:gd name="T30" fmla="*/ 0 w 224"/>
                <a:gd name="T31" fmla="*/ 0 h 260"/>
                <a:gd name="T32" fmla="*/ 0 w 224"/>
                <a:gd name="T33" fmla="*/ 0 h 260"/>
                <a:gd name="T34" fmla="*/ 0 w 224"/>
                <a:gd name="T35" fmla="*/ 0 h 260"/>
                <a:gd name="T36" fmla="*/ 0 w 224"/>
                <a:gd name="T37" fmla="*/ 0 h 260"/>
                <a:gd name="T38" fmla="*/ 0 w 224"/>
                <a:gd name="T39" fmla="*/ 0 h 260"/>
                <a:gd name="T40" fmla="*/ 0 w 224"/>
                <a:gd name="T41" fmla="*/ 0 h 260"/>
                <a:gd name="T42" fmla="*/ 0 w 224"/>
                <a:gd name="T43" fmla="*/ 0 h 2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24"/>
                <a:gd name="T67" fmla="*/ 0 h 260"/>
                <a:gd name="T68" fmla="*/ 224 w 224"/>
                <a:gd name="T69" fmla="*/ 260 h 26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24" h="260">
                  <a:moveTo>
                    <a:pt x="27" y="11"/>
                  </a:moveTo>
                  <a:lnTo>
                    <a:pt x="87" y="0"/>
                  </a:lnTo>
                  <a:lnTo>
                    <a:pt x="145" y="4"/>
                  </a:lnTo>
                  <a:lnTo>
                    <a:pt x="198" y="29"/>
                  </a:lnTo>
                  <a:lnTo>
                    <a:pt x="224" y="76"/>
                  </a:lnTo>
                  <a:lnTo>
                    <a:pt x="224" y="114"/>
                  </a:lnTo>
                  <a:lnTo>
                    <a:pt x="198" y="165"/>
                  </a:lnTo>
                  <a:lnTo>
                    <a:pt x="153" y="196"/>
                  </a:lnTo>
                  <a:lnTo>
                    <a:pt x="87" y="196"/>
                  </a:lnTo>
                  <a:lnTo>
                    <a:pt x="48" y="221"/>
                  </a:lnTo>
                  <a:lnTo>
                    <a:pt x="34" y="260"/>
                  </a:lnTo>
                  <a:lnTo>
                    <a:pt x="0" y="247"/>
                  </a:lnTo>
                  <a:lnTo>
                    <a:pt x="13" y="196"/>
                  </a:lnTo>
                  <a:lnTo>
                    <a:pt x="61" y="165"/>
                  </a:lnTo>
                  <a:lnTo>
                    <a:pt x="140" y="158"/>
                  </a:lnTo>
                  <a:lnTo>
                    <a:pt x="171" y="127"/>
                  </a:lnTo>
                  <a:lnTo>
                    <a:pt x="179" y="80"/>
                  </a:lnTo>
                  <a:lnTo>
                    <a:pt x="145" y="38"/>
                  </a:lnTo>
                  <a:lnTo>
                    <a:pt x="92" y="38"/>
                  </a:lnTo>
                  <a:lnTo>
                    <a:pt x="34" y="51"/>
                  </a:lnTo>
                  <a:lnTo>
                    <a:pt x="13" y="38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3" name="Freeform 148"/>
            <p:cNvSpPr>
              <a:spLocks/>
            </p:cNvSpPr>
            <p:nvPr/>
          </p:nvSpPr>
          <p:spPr bwMode="auto">
            <a:xfrm>
              <a:off x="1989" y="3137"/>
              <a:ext cx="23" cy="24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71"/>
                <a:gd name="T23" fmla="*/ 70 w 70"/>
                <a:gd name="T24" fmla="*/ 71 h 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71">
                  <a:moveTo>
                    <a:pt x="70" y="4"/>
                  </a:moveTo>
                  <a:lnTo>
                    <a:pt x="35" y="0"/>
                  </a:lnTo>
                  <a:lnTo>
                    <a:pt x="11" y="26"/>
                  </a:lnTo>
                  <a:lnTo>
                    <a:pt x="0" y="67"/>
                  </a:lnTo>
                  <a:lnTo>
                    <a:pt x="35" y="71"/>
                  </a:lnTo>
                  <a:lnTo>
                    <a:pt x="63" y="52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  <a:latin typeface="Times New Roman" pitchFamily="18" charset="0"/>
              </a:rPr>
              <a:t>Contracts</a:t>
            </a: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-9525" y="685800"/>
            <a:ext cx="5953125" cy="5715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Modularity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module has a well-specified job.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specified by pre &amp; post conditions 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the abstract interface 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programmer to implement it as she wishes.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user to reuse the module.</a:t>
            </a:r>
          </a:p>
        </p:txBody>
      </p:sp>
      <p:sp>
        <p:nvSpPr>
          <p:cNvPr id="17" name="Rectangle 12"/>
          <p:cNvSpPr>
            <a:spLocks noChangeArrowheads="1"/>
          </p:cNvSpPr>
          <p:nvPr/>
        </p:nvSpPr>
        <p:spPr bwMode="auto">
          <a:xfrm>
            <a:off x="6262688" y="1203325"/>
            <a:ext cx="28194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CA" altLang="en-US" sz="2000" i="0" dirty="0" err="1">
                <a:solidFill>
                  <a:srgbClr val="FFFF00"/>
                </a:solidFill>
              </a:rPr>
              <a:t>preCond</a:t>
            </a:r>
            <a:r>
              <a:rPr lang="en-CA" altLang="en-US" sz="2000" i="0" dirty="0">
                <a:solidFill>
                  <a:srgbClr val="FFFF00"/>
                </a:solidFill>
              </a:rPr>
              <a:t>: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Input has n numbers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 err="1">
                <a:solidFill>
                  <a:srgbClr val="FFFF00"/>
                </a:solidFill>
              </a:rPr>
              <a:t>postCond</a:t>
            </a:r>
            <a:r>
              <a:rPr lang="en-CA" altLang="en-US" sz="2000" i="0" dirty="0">
                <a:solidFill>
                  <a:srgbClr val="FFFF00"/>
                </a:solidFill>
              </a:rPr>
              <a:t>: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returns max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6019800" y="2819400"/>
            <a:ext cx="2492375" cy="830263"/>
            <a:chOff x="6157562" y="2822842"/>
            <a:chExt cx="2492191" cy="830253"/>
          </a:xfrm>
        </p:grpSpPr>
        <p:pic>
          <p:nvPicPr>
            <p:cNvPr id="17415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3337" y="3309935"/>
              <a:ext cx="2006416" cy="343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16" name="Picture 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3337" y="2822842"/>
              <a:ext cx="1433863" cy="371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Rectangle 118"/>
            <p:cNvSpPr>
              <a:spLocks noChangeArrowheads="1"/>
            </p:cNvSpPr>
            <p:nvPr/>
          </p:nvSpPr>
          <p:spPr bwMode="auto">
            <a:xfrm>
              <a:off x="6157562" y="3019690"/>
              <a:ext cx="398434" cy="400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i="0" dirty="0">
                  <a:solidFill>
                    <a:schemeClr val="accent6"/>
                  </a:solidFill>
                </a:rPr>
                <a:t>or</a:t>
              </a:r>
            </a:p>
          </p:txBody>
        </p:sp>
      </p:grp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6110288" y="4075113"/>
            <a:ext cx="3643312" cy="2554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chemeClr val="accent6"/>
                </a:solidFill>
              </a:rPr>
              <a:t>class Node</a:t>
            </a:r>
            <a:r>
              <a:rPr lang="en-CA" altLang="en-US" sz="2000" i="0" dirty="0">
                <a:solidFill>
                  <a:srgbClr val="FFFF00"/>
                </a:solidFill>
              </a:rPr>
              <a:t>&lt;E&gt;</a:t>
            </a:r>
            <a:r>
              <a:rPr lang="en-CA" altLang="en-US" sz="2000" i="0" dirty="0">
                <a:solidFill>
                  <a:schemeClr val="accent6"/>
                </a:solidFill>
              </a:rPr>
              <a:t> {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E </a:t>
            </a:r>
            <a:r>
              <a:rPr lang="en-CA" altLang="en-US" sz="2000" dirty="0">
                <a:solidFill>
                  <a:schemeClr val="accent6"/>
                </a:solidFill>
              </a:rPr>
              <a:t>element</a:t>
            </a:r>
            <a:r>
              <a:rPr lang="en-CA" altLang="en-US" sz="2000" i="0" dirty="0">
                <a:solidFill>
                  <a:schemeClr val="accent6"/>
                </a:solidFill>
              </a:rPr>
              <a:t>;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Node</a:t>
            </a:r>
            <a:r>
              <a:rPr lang="en-CA" altLang="en-US" sz="2000" i="0" dirty="0">
                <a:solidFill>
                  <a:srgbClr val="FFFF00"/>
                </a:solidFill>
              </a:rPr>
              <a:t>&lt;E&gt; </a:t>
            </a:r>
            <a:r>
              <a:rPr lang="en-CA" altLang="en-US" sz="2000" dirty="0">
                <a:solidFill>
                  <a:schemeClr val="accent6"/>
                </a:solidFill>
              </a:rPr>
              <a:t>next</a:t>
            </a:r>
            <a:r>
              <a:rPr lang="en-CA" altLang="en-US" sz="2000" i="0" dirty="0">
                <a:solidFill>
                  <a:schemeClr val="accent6"/>
                </a:solidFill>
              </a:rPr>
              <a:t>;    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}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chemeClr val="accent6"/>
                </a:solidFill>
              </a:rPr>
              <a:t>Node</a:t>
            </a:r>
            <a:r>
              <a:rPr lang="en-CA" altLang="en-US" sz="2000" i="0" dirty="0">
                <a:solidFill>
                  <a:srgbClr val="FFFF00"/>
                </a:solidFill>
              </a:rPr>
              <a:t>&lt;</a:t>
            </a:r>
            <a:r>
              <a:rPr lang="en-CA" altLang="en-US" sz="2000" i="0" dirty="0" err="1">
                <a:solidFill>
                  <a:srgbClr val="FFFF00"/>
                </a:solidFill>
              </a:rPr>
              <a:t>int</a:t>
            </a:r>
            <a:r>
              <a:rPr lang="en-CA" altLang="en-US" sz="2000" i="0" dirty="0">
                <a:solidFill>
                  <a:srgbClr val="FFFF00"/>
                </a:solidFill>
              </a:rPr>
              <a:t>&gt; </a:t>
            </a:r>
            <a:r>
              <a:rPr lang="en-CA" altLang="en-US" sz="2000" i="0" dirty="0">
                <a:solidFill>
                  <a:schemeClr val="accent6"/>
                </a:solidFill>
              </a:rPr>
              <a:t>age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= Node(5);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chemeClr val="accent6"/>
                </a:solidFill>
              </a:rPr>
              <a:t>Node</a:t>
            </a:r>
            <a:r>
              <a:rPr lang="en-CA" altLang="en-US" sz="2000" i="0" dirty="0">
                <a:solidFill>
                  <a:srgbClr val="FFFF00"/>
                </a:solidFill>
              </a:rPr>
              <a:t>&lt;string&gt;</a:t>
            </a:r>
            <a:r>
              <a:rPr lang="en-CA" altLang="en-US" sz="2000" i="0" dirty="0">
                <a:solidFill>
                  <a:schemeClr val="accent6"/>
                </a:solidFill>
              </a:rPr>
              <a:t> name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= Node(“Jeff”’);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457200" y="762000"/>
            <a:ext cx="5181600" cy="2667000"/>
            <a:chOff x="457200" y="762000"/>
            <a:chExt cx="5181600" cy="2667000"/>
          </a:xfrm>
        </p:grpSpPr>
        <p:pic>
          <p:nvPicPr>
            <p:cNvPr id="105476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0662" y="2286000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13"/>
            <p:cNvSpPr>
              <a:spLocks noChangeArrowheads="1"/>
            </p:cNvSpPr>
            <p:nvPr/>
          </p:nvSpPr>
          <p:spPr bwMode="auto">
            <a:xfrm>
              <a:off x="457200" y="762000"/>
              <a:ext cx="5181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Precondition: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  What is true </a:t>
              </a:r>
              <a:br>
                <a:rPr lang="en-US" altLang="en-US" sz="3000" i="0" dirty="0"/>
              </a:br>
              <a:r>
                <a:rPr lang="en-US" altLang="en-US" sz="3000" i="0" dirty="0"/>
                <a:t>      about input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410200" y="804902"/>
            <a:ext cx="3200400" cy="2649498"/>
            <a:chOff x="5410200" y="804902"/>
            <a:chExt cx="3200400" cy="2649498"/>
          </a:xfrm>
        </p:grpSpPr>
        <p:pic>
          <p:nvPicPr>
            <p:cNvPr id="105474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6837" y="2528887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Rectangle 13"/>
            <p:cNvSpPr>
              <a:spLocks noChangeArrowheads="1"/>
            </p:cNvSpPr>
            <p:nvPr/>
          </p:nvSpPr>
          <p:spPr bwMode="auto">
            <a:xfrm>
              <a:off x="5410200" y="804902"/>
              <a:ext cx="32004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Post condition:</a:t>
              </a:r>
              <a:br>
                <a:rPr lang="en-US" altLang="en-US" sz="3000" i="0" dirty="0"/>
              </a:br>
              <a:r>
                <a:rPr lang="en-US" altLang="en-US" sz="3000" i="0" dirty="0"/>
                <a:t>    What is true</a:t>
              </a:r>
              <a:br>
                <a:rPr lang="en-US" altLang="en-US" sz="3000" i="0" dirty="0"/>
              </a:br>
              <a:r>
                <a:rPr lang="en-US" altLang="en-US" sz="3000" i="0" dirty="0"/>
                <a:t>    about output.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086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381000" y="1231880"/>
            <a:ext cx="87630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i="0" dirty="0">
                <a:solidFill>
                  <a:schemeClr val="tx2"/>
                </a:solidFill>
              </a:rPr>
              <a:t>Goal: </a:t>
            </a:r>
            <a:r>
              <a:rPr lang="en-US" i="0" dirty="0"/>
              <a:t>Your goal is to prove that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/>
              <a:t>no matter what the input is, </a:t>
            </a:r>
            <a:br>
              <a:rPr lang="en-US" i="0" dirty="0"/>
            </a:br>
            <a:r>
              <a:rPr lang="en-US" i="0" dirty="0"/>
              <a:t>as long as it meets the precondition,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/>
              <a:t>and no matter how many times your algorithm iterates, </a:t>
            </a:r>
            <a:br>
              <a:rPr lang="en-US" i="0" dirty="0"/>
            </a:br>
            <a:r>
              <a:rPr lang="en-US" i="0" dirty="0"/>
              <a:t>as long as eventually the exit condition is met,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/>
              <a:t>then the post condition is guarantee to be achieved.</a:t>
            </a:r>
          </a:p>
        </p:txBody>
      </p:sp>
      <p:sp>
        <p:nvSpPr>
          <p:cNvPr id="49" name="Rectangle 3"/>
          <p:cNvSpPr txBox="1">
            <a:spLocks noChangeArrowheads="1"/>
          </p:cNvSpPr>
          <p:nvPr/>
        </p:nvSpPr>
        <p:spPr>
          <a:xfrm>
            <a:off x="304800" y="5029200"/>
            <a:ext cx="8458200" cy="1219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 kern="0" dirty="0"/>
              <a:t>Proves that </a:t>
            </a:r>
            <a:r>
              <a:rPr lang="en-US" altLang="en-US" sz="2800" i="0" kern="0" dirty="0">
                <a:solidFill>
                  <a:schemeClr val="hlink"/>
                </a:solidFill>
              </a:rPr>
              <a:t>IF</a:t>
            </a:r>
            <a:r>
              <a:rPr lang="en-US" altLang="en-US" sz="2800" i="0" kern="0" dirty="0"/>
              <a:t> the program terminates then it works </a:t>
            </a:r>
            <a:br>
              <a:rPr lang="en-US" altLang="en-US" sz="2800" i="0" kern="0" dirty="0"/>
            </a:br>
            <a:r>
              <a:rPr lang="en-CA" altLang="en-US" sz="2800" i="0" kern="0" dirty="0">
                <a:solidFill>
                  <a:srgbClr val="33CC33"/>
                </a:solidFill>
              </a:rPr>
              <a:t>&lt;</a:t>
            </a:r>
            <a:r>
              <a:rPr lang="en-CA" altLang="en-US" sz="2800" i="0" kern="0" dirty="0" err="1">
                <a:solidFill>
                  <a:srgbClr val="33CC33"/>
                </a:solidFill>
              </a:rPr>
              <a:t>PreCond</a:t>
            </a:r>
            <a:r>
              <a:rPr lang="en-CA" altLang="en-US" sz="2800" i="0" kern="0" dirty="0">
                <a:solidFill>
                  <a:srgbClr val="33CC33"/>
                </a:solidFill>
              </a:rPr>
              <a:t>&gt;</a:t>
            </a:r>
            <a:r>
              <a:rPr lang="en-CA" altLang="en-US" sz="2800" i="0" kern="0" dirty="0"/>
              <a:t> </a:t>
            </a:r>
            <a:r>
              <a:rPr lang="en-US" altLang="en-US" sz="2800" i="0" kern="0" dirty="0"/>
              <a:t>&amp;</a:t>
            </a:r>
            <a:r>
              <a:rPr lang="en-CA" altLang="en-US" sz="2800" i="0" kern="0" dirty="0"/>
              <a:t> </a:t>
            </a:r>
            <a:r>
              <a:rPr lang="en-CA" altLang="en-US" sz="2800" i="0" kern="0" dirty="0">
                <a:solidFill>
                  <a:schemeClr val="accent2"/>
                </a:solidFill>
              </a:rPr>
              <a:t>&lt;</a:t>
            </a:r>
            <a:r>
              <a:rPr lang="en-US" altLang="en-US" sz="2800" i="0" kern="0" dirty="0">
                <a:solidFill>
                  <a:schemeClr val="accent2"/>
                </a:solidFill>
              </a:rPr>
              <a:t>code</a:t>
            </a:r>
            <a:r>
              <a:rPr lang="en-CA" altLang="en-US" sz="2800" i="0" kern="0" dirty="0">
                <a:solidFill>
                  <a:schemeClr val="accent2"/>
                </a:solidFill>
              </a:rPr>
              <a:t>&gt;</a:t>
            </a:r>
            <a:r>
              <a:rPr lang="en-CA" altLang="en-US" sz="2800" i="0" kern="0" dirty="0"/>
              <a:t> </a:t>
            </a:r>
            <a:r>
              <a:rPr lang="en-CA" altLang="en-US" sz="3600" i="0" kern="0" dirty="0">
                <a:latin typeface="Symbol" pitchFamily="18" charset="2"/>
              </a:rPr>
              <a:t>Þ </a:t>
            </a:r>
            <a:r>
              <a:rPr lang="en-CA" altLang="en-US" sz="2800" i="0" kern="0" dirty="0">
                <a:solidFill>
                  <a:srgbClr val="33CC33"/>
                </a:solidFill>
              </a:rPr>
              <a:t>&lt;</a:t>
            </a:r>
            <a:r>
              <a:rPr lang="en-CA" altLang="en-US" sz="2800" i="0" kern="0" dirty="0" err="1">
                <a:solidFill>
                  <a:srgbClr val="33CC33"/>
                </a:solidFill>
              </a:rPr>
              <a:t>PostCond</a:t>
            </a:r>
            <a:r>
              <a:rPr lang="en-CA" altLang="en-US" sz="2800" i="0" kern="0" dirty="0">
                <a:solidFill>
                  <a:srgbClr val="33CC33"/>
                </a:solidFill>
              </a:rPr>
              <a:t>&gt;</a:t>
            </a:r>
            <a:r>
              <a:rPr lang="en-CA" altLang="en-US" sz="2800" i="0" kern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43932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457200" y="990600"/>
            <a:ext cx="8191500" cy="1600200"/>
            <a:chOff x="457200" y="838200"/>
            <a:chExt cx="8191500" cy="1600200"/>
          </a:xfrm>
        </p:grpSpPr>
        <p:sp>
          <p:nvSpPr>
            <p:cNvPr id="36" name="Rectangle 42"/>
            <p:cNvSpPr>
              <a:spLocks noChangeArrowheads="1"/>
            </p:cNvSpPr>
            <p:nvPr/>
          </p:nvSpPr>
          <p:spPr bwMode="auto">
            <a:xfrm>
              <a:off x="457200" y="838200"/>
              <a:ext cx="64770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Loop Invariant: </a:t>
              </a:r>
              <a:br>
                <a:rPr lang="en-US" altLang="en-US" sz="3000" i="0" dirty="0"/>
              </a:br>
              <a:r>
                <a:rPr lang="en-US" altLang="en-US" sz="3000" i="0" dirty="0"/>
                <a:t>    Picture of what is true at top of loop. </a:t>
              </a:r>
            </a:p>
          </p:txBody>
        </p:sp>
        <p:grpSp>
          <p:nvGrpSpPr>
            <p:cNvPr id="37" name="Group 19"/>
            <p:cNvGrpSpPr>
              <a:grpSpLocks/>
            </p:cNvGrpSpPr>
            <p:nvPr/>
          </p:nvGrpSpPr>
          <p:grpSpPr bwMode="auto">
            <a:xfrm>
              <a:off x="6781800" y="838200"/>
              <a:ext cx="1866900" cy="1600200"/>
              <a:chOff x="1224" y="2623"/>
              <a:chExt cx="2280" cy="1785"/>
            </a:xfrm>
          </p:grpSpPr>
          <p:sp>
            <p:nvSpPr>
              <p:cNvPr id="38" name="Freeform 20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" name="Group 2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0" name="Group 2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3" name="Freeform 2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 2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 2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 2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 2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" name="Freeform 2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" name="Group 2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2" name="Freeform 3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3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" name="Freeform 3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697459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02023" y="677558"/>
            <a:ext cx="7772400" cy="1391670"/>
            <a:chOff x="202023" y="677558"/>
            <a:chExt cx="7772400" cy="1391670"/>
          </a:xfrm>
        </p:grpSpPr>
        <p:sp>
          <p:nvSpPr>
            <p:cNvPr id="202" name="Rectangle 108"/>
            <p:cNvSpPr>
              <a:spLocks noChangeArrowheads="1"/>
            </p:cNvSpPr>
            <p:nvPr/>
          </p:nvSpPr>
          <p:spPr bwMode="auto">
            <a:xfrm>
              <a:off x="202023" y="677558"/>
              <a:ext cx="7772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i="0" dirty="0">
                  <a:solidFill>
                    <a:schemeClr val="tx2"/>
                  </a:solidFill>
                </a:rPr>
                <a:t>Establishing the Loop Invariant.</a:t>
              </a:r>
              <a:endParaRPr lang="en-CA" altLang="en-US" i="0" dirty="0">
                <a:solidFill>
                  <a:schemeClr val="tx2"/>
                </a:solidFill>
              </a:endParaRPr>
            </a:p>
          </p:txBody>
        </p:sp>
        <p:grpSp>
          <p:nvGrpSpPr>
            <p:cNvPr id="212" name="Group 118"/>
            <p:cNvGrpSpPr>
              <a:grpSpLocks noChangeAspect="1"/>
            </p:cNvGrpSpPr>
            <p:nvPr/>
          </p:nvGrpSpPr>
          <p:grpSpPr bwMode="auto">
            <a:xfrm>
              <a:off x="5791200" y="899240"/>
              <a:ext cx="1169987" cy="1169988"/>
              <a:chOff x="3077" y="2352"/>
              <a:chExt cx="907" cy="907"/>
            </a:xfrm>
          </p:grpSpPr>
          <p:grpSp>
            <p:nvGrpSpPr>
              <p:cNvPr id="213" name="Group 119"/>
              <p:cNvGrpSpPr>
                <a:grpSpLocks noChangeAspect="1"/>
              </p:cNvGrpSpPr>
              <p:nvPr/>
            </p:nvGrpSpPr>
            <p:grpSpPr bwMode="auto">
              <a:xfrm>
                <a:off x="3077" y="2352"/>
                <a:ext cx="907" cy="907"/>
                <a:chOff x="2976" y="2352"/>
                <a:chExt cx="907" cy="907"/>
              </a:xfrm>
            </p:grpSpPr>
            <p:sp>
              <p:nvSpPr>
                <p:cNvPr id="221" name="Freeform 120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3" name="Picture 12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14" name="Group 123"/>
              <p:cNvGrpSpPr>
                <a:grpSpLocks noChangeAspect="1"/>
              </p:cNvGrpSpPr>
              <p:nvPr/>
            </p:nvGrpSpPr>
            <p:grpSpPr bwMode="auto">
              <a:xfrm rot="2360341">
                <a:off x="3360" y="2401"/>
                <a:ext cx="421" cy="527"/>
                <a:chOff x="2227" y="1194"/>
                <a:chExt cx="1944" cy="2413"/>
              </a:xfrm>
            </p:grpSpPr>
            <p:sp>
              <p:nvSpPr>
                <p:cNvPr id="215" name="Freeform 12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2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2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2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2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2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8" name="Rectangle 47"/>
          <p:cNvSpPr/>
          <p:nvPr/>
        </p:nvSpPr>
        <p:spPr>
          <a:xfrm>
            <a:off x="914400" y="1513344"/>
            <a:ext cx="737455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Our computation has just begun.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All we know is that we have an input instance that meets the Pre Condition.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Being lazy, we want to do the minimum work.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And to prove that it follows that the Loop Invariant is then made true. </a:t>
            </a:r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>
            <a:off x="377825" y="4267200"/>
            <a:ext cx="8385175" cy="1866900"/>
            <a:chOff x="2" y="396"/>
            <a:chExt cx="5282" cy="1176"/>
          </a:xfrm>
        </p:grpSpPr>
        <p:grpSp>
          <p:nvGrpSpPr>
            <p:cNvPr id="51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56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64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66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57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58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2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53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54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55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</p:spTree>
    <p:extLst>
      <p:ext uri="{BB962C8B-B14F-4D97-AF65-F5344CB8AC3E}">
        <p14:creationId xmlns:p14="http://schemas.microsoft.com/office/powerpoint/2010/main" val="2247838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04800" y="685800"/>
            <a:ext cx="8637588" cy="1169988"/>
            <a:chOff x="304800" y="990600"/>
            <a:chExt cx="8637588" cy="1169988"/>
          </a:xfrm>
        </p:grpSpPr>
        <p:sp>
          <p:nvSpPr>
            <p:cNvPr id="32" name="Rectangle 2"/>
            <p:cNvSpPr txBox="1">
              <a:spLocks noChangeArrowheads="1"/>
            </p:cNvSpPr>
            <p:nvPr/>
          </p:nvSpPr>
          <p:spPr>
            <a:xfrm>
              <a:off x="304800" y="1066800"/>
              <a:ext cx="6934200" cy="10668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3200" i="0" kern="0" dirty="0"/>
                <a:t>Maintaining the loop invariant</a:t>
              </a:r>
              <a:br>
                <a:rPr lang="en-US" altLang="en-US" sz="2800" i="0" kern="0" dirty="0"/>
              </a:br>
              <a:r>
                <a:rPr lang="en-US" altLang="en-US" sz="2800" i="0" kern="0" dirty="0"/>
                <a:t>(while making progress)</a:t>
              </a:r>
              <a:endParaRPr lang="en-CA" altLang="en-US" sz="2800" i="0" kern="0" dirty="0"/>
            </a:p>
          </p:txBody>
        </p:sp>
        <p:grpSp>
          <p:nvGrpSpPr>
            <p:cNvPr id="86" name="Group 34"/>
            <p:cNvGrpSpPr>
              <a:grpSpLocks noChangeAspect="1"/>
            </p:cNvGrpSpPr>
            <p:nvPr/>
          </p:nvGrpSpPr>
          <p:grpSpPr bwMode="auto">
            <a:xfrm>
              <a:off x="6400800" y="990600"/>
              <a:ext cx="1166813" cy="1168400"/>
              <a:chOff x="3120" y="1872"/>
              <a:chExt cx="907" cy="907"/>
            </a:xfrm>
          </p:grpSpPr>
          <p:sp>
            <p:nvSpPr>
              <p:cNvPr id="87" name="Freeform 35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" name="Group 36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94" name="Freeform 37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8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9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40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41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42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" name="AutoShape 43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0" name="Line 44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AutoShape 45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2" name="Line 46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Oval 47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8" name="Group 75"/>
            <p:cNvGrpSpPr>
              <a:grpSpLocks noChangeAspect="1"/>
            </p:cNvGrpSpPr>
            <p:nvPr/>
          </p:nvGrpSpPr>
          <p:grpSpPr bwMode="auto">
            <a:xfrm>
              <a:off x="7772400" y="990600"/>
              <a:ext cx="1169988" cy="1169988"/>
              <a:chOff x="4320" y="2016"/>
              <a:chExt cx="912" cy="912"/>
            </a:xfrm>
          </p:grpSpPr>
          <p:grpSp>
            <p:nvGrpSpPr>
              <p:cNvPr id="109" name="Group 76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16" name="Group 77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18" name="Freeform 78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7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0" name="Group 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21" name="Freeform 8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2" name="Freeform 8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eform 8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eform 84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 8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 8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17" name="Oval 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10" name="Group 88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11" name="Group 89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14" name="AutoShap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15" name="Line 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" name="Line 9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" name="Rectangle 2"/>
          <p:cNvSpPr/>
          <p:nvPr/>
        </p:nvSpPr>
        <p:spPr>
          <a:xfrm>
            <a:off x="914400" y="1752600"/>
            <a:ext cx="7701334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i="0" dirty="0"/>
              <a:t>We arrived at the top of the loop knowing only 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sz="2400" i="0" dirty="0"/>
              <a:t>the Loop Invariant is true 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sz="2400" i="0" dirty="0"/>
              <a:t>and the Exit Condition is not.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i="0" dirty="0"/>
              <a:t>We must take one step (iteration) </a:t>
            </a:r>
            <a:br>
              <a:rPr lang="en-US" sz="2400" i="0" dirty="0"/>
            </a:br>
            <a:r>
              <a:rPr lang="en-US" sz="2400" i="0" dirty="0"/>
              <a:t>(making some kind of progress).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i="0" dirty="0"/>
              <a:t>And then prove that the Loop Invariant will be true when we arrive back at the top of the loop. </a:t>
            </a:r>
          </a:p>
        </p:txBody>
      </p:sp>
      <p:grpSp>
        <p:nvGrpSpPr>
          <p:cNvPr id="39" name="Group 41"/>
          <p:cNvGrpSpPr>
            <a:grpSpLocks/>
          </p:cNvGrpSpPr>
          <p:nvPr/>
        </p:nvGrpSpPr>
        <p:grpSpPr bwMode="auto">
          <a:xfrm>
            <a:off x="-20638" y="4876800"/>
            <a:ext cx="8753476" cy="1916113"/>
            <a:chOff x="-13" y="1488"/>
            <a:chExt cx="5514" cy="1207"/>
          </a:xfrm>
        </p:grpSpPr>
        <p:sp>
          <p:nvSpPr>
            <p:cNvPr id="40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41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42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43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44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45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52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54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6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57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0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3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46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47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50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51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5746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4876800"/>
            <a:ext cx="7753350" cy="1887538"/>
            <a:chOff x="-10" y="2592"/>
            <a:chExt cx="4884" cy="1189"/>
          </a:xfrm>
        </p:grpSpPr>
        <p:sp>
          <p:nvSpPr>
            <p:cNvPr id="68639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68640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41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42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80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i="0" dirty="0"/>
                <a:t>Obtain the Post Condition</a:t>
              </a:r>
              <a:endParaRPr lang="en-CA" altLang="en-US" sz="1600" i="0" dirty="0"/>
            </a:p>
          </p:txBody>
        </p:sp>
        <p:grpSp>
          <p:nvGrpSpPr>
            <p:cNvPr id="68643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68644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45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8655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656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8646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8647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8648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8649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0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1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2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3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4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9" name="Rectangle 48"/>
          <p:cNvSpPr/>
          <p:nvPr/>
        </p:nvSpPr>
        <p:spPr>
          <a:xfrm>
            <a:off x="304800" y="1463457"/>
            <a:ext cx="7848600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i="0" dirty="0"/>
              <a:t>We know the Loop Invariant is true </a:t>
            </a:r>
            <a:br>
              <a:rPr lang="en-US" sz="2800" i="0" dirty="0"/>
            </a:br>
            <a:r>
              <a:rPr lang="en-US" sz="2800" i="0" dirty="0"/>
              <a:t>because we have maintained it. </a:t>
            </a:r>
            <a:br>
              <a:rPr lang="en-US" sz="2800" i="0" dirty="0"/>
            </a:br>
            <a:r>
              <a:rPr lang="en-US" sz="2800" i="0" dirty="0"/>
              <a:t>We know the Exit Condition is true </a:t>
            </a:r>
            <a:br>
              <a:rPr lang="en-US" sz="2800" i="0" dirty="0"/>
            </a:br>
            <a:r>
              <a:rPr lang="en-US" sz="2800" i="0" dirty="0"/>
              <a:t>because we exited.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i="0" dirty="0"/>
              <a:t>We do a little extra work.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i="0" dirty="0"/>
              <a:t>And then prove that it follows that the Post Condition is then true.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52400" y="634206"/>
            <a:ext cx="8005542" cy="1169988"/>
            <a:chOff x="152400" y="634206"/>
            <a:chExt cx="8005542" cy="1169988"/>
          </a:xfrm>
        </p:grpSpPr>
        <p:sp>
          <p:nvSpPr>
            <p:cNvPr id="2" name="Rectangle 1"/>
            <p:cNvSpPr/>
            <p:nvPr/>
          </p:nvSpPr>
          <p:spPr>
            <a:xfrm>
              <a:off x="152400" y="838200"/>
              <a:ext cx="784860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457200" indent="-457200">
                <a:buFont typeface="Arial" panose="020B0604020202020204" pitchFamily="34" charset="0"/>
                <a:buChar char="•"/>
              </a:pPr>
              <a:r>
                <a:rPr lang="en-US" sz="3200" i="0" dirty="0">
                  <a:solidFill>
                    <a:schemeClr val="tx2"/>
                  </a:solidFill>
                </a:rPr>
                <a:t>Obtain the Post Condition: </a:t>
              </a:r>
              <a:endParaRPr lang="en-US" sz="3200" i="0" dirty="0"/>
            </a:p>
          </p:txBody>
        </p:sp>
        <p:grpSp>
          <p:nvGrpSpPr>
            <p:cNvPr id="55" name="Group 27"/>
            <p:cNvGrpSpPr>
              <a:grpSpLocks noChangeAspect="1"/>
            </p:cNvGrpSpPr>
            <p:nvPr/>
          </p:nvGrpSpPr>
          <p:grpSpPr bwMode="auto">
            <a:xfrm>
              <a:off x="7038754" y="634206"/>
              <a:ext cx="1119188" cy="1169988"/>
              <a:chOff x="4641" y="2352"/>
              <a:chExt cx="735" cy="768"/>
            </a:xfrm>
          </p:grpSpPr>
          <p:sp>
            <p:nvSpPr>
              <p:cNvPr id="56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7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9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0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1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71" name="Text Box 11"/>
          <p:cNvSpPr txBox="1">
            <a:spLocks noChangeArrowheads="1"/>
          </p:cNvSpPr>
          <p:nvPr/>
        </p:nvSpPr>
        <p:spPr bwMode="auto">
          <a:xfrm>
            <a:off x="-114322" y="76200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>
                <a:solidFill>
                  <a:schemeClr val="tx2"/>
                </a:solidFill>
              </a:rPr>
              <a:t>Iterative Algorithm with Loop Invariants</a:t>
            </a:r>
          </a:p>
        </p:txBody>
      </p:sp>
    </p:spTree>
    <p:extLst>
      <p:ext uri="{BB962C8B-B14F-4D97-AF65-F5344CB8AC3E}">
        <p14:creationId xmlns:p14="http://schemas.microsoft.com/office/powerpoint/2010/main" val="936308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ChangeArrowheads="1"/>
          </p:cNvSpPr>
          <p:nvPr/>
        </p:nvSpPr>
        <p:spPr bwMode="auto">
          <a:xfrm>
            <a:off x="15240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78531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0437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60646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60652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653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0647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0648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0649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60650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60651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438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60635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0643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4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0645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0636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0637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38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39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0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1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2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60439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440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41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0442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60633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4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43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60631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0632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44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60618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619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0629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630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620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0621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622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0623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4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5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6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7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8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5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60499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0500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0610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612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3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4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5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6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7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611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1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0602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604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5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6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7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8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9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603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0502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503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0594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96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7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8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9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0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1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95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4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0586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88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9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0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1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2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3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87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5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0578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80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1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2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3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4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5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79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6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0570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72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3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4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5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6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7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71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7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0562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64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5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6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7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8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9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63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8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0554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56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7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8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9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0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1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55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9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0546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48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9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0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1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2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3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47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0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0538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40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1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2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3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4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5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39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1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0530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32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3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4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5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6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7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31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2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0522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24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5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6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7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8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9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23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3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0514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16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7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8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9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0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1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15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6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60481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0488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0490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1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0492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0493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4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5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6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7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8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0489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0482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0483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0486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0487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0484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85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7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60461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0468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469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0475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6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7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8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9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80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470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71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72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73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74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0462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0463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0466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0467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0464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65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8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60459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0460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49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60451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60457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8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52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0453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60455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6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54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278766" name="Text Box 238"/>
          <p:cNvSpPr txBox="1">
            <a:spLocks noChangeArrowheads="1"/>
          </p:cNvSpPr>
          <p:nvPr/>
        </p:nvSpPr>
        <p:spPr bwMode="auto">
          <a:xfrm>
            <a:off x="5695950" y="0"/>
            <a:ext cx="3448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0"/>
              <a:t>Is this sufficient? </a:t>
            </a:r>
            <a:endParaRPr lang="en-CA" altLang="en-US" sz="36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8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8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766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3"/>
          <p:cNvSpPr>
            <a:spLocks noChangeArrowheads="1"/>
          </p:cNvSpPr>
          <p:nvPr/>
        </p:nvSpPr>
        <p:spPr bwMode="auto">
          <a:xfrm>
            <a:off x="1849438" y="0"/>
            <a:ext cx="54768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Consider an Algorithm </a:t>
            </a:r>
          </a:p>
        </p:txBody>
      </p:sp>
      <p:grpSp>
        <p:nvGrpSpPr>
          <p:cNvPr id="61443" name="Group 186"/>
          <p:cNvGrpSpPr>
            <a:grpSpLocks noChangeAspect="1"/>
          </p:cNvGrpSpPr>
          <p:nvPr/>
        </p:nvGrpSpPr>
        <p:grpSpPr bwMode="auto">
          <a:xfrm>
            <a:off x="2743200" y="914400"/>
            <a:ext cx="1166813" cy="1168400"/>
            <a:chOff x="1829" y="3170"/>
            <a:chExt cx="907" cy="907"/>
          </a:xfrm>
        </p:grpSpPr>
        <p:sp>
          <p:nvSpPr>
            <p:cNvPr id="61528" name="Oval 187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1529" name="Group 188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1639" name="Group 18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41" name="Freeform 19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2" name="Freeform 19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3" name="Freeform 19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4" name="Freeform 19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5" name="Freeform 19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46" name="Freeform 19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40" name="Line 19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0" name="Group 197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1631" name="Group 19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33" name="Freeform 19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4" name="Freeform 20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5" name="Freeform 20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6" name="Freeform 20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7" name="Freeform 20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8" name="Freeform 20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32" name="Line 20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1531" name="Picture 20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1532" name="Group 207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1623" name="Group 20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25" name="Freeform 20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6" name="Freeform 21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7" name="Freeform 21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8" name="Freeform 21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9" name="Freeform 21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30" name="Freeform 21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24" name="Line 21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3" name="Group 216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1615" name="Group 21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17" name="Freeform 21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8" name="Freeform 21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9" name="Freeform 22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0" name="Freeform 22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1" name="Freeform 22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22" name="Freeform 22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16" name="Line 22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4" name="Group 225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1607" name="Group 22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09" name="Freeform 22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0" name="Freeform 22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1" name="Freeform 22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2" name="Freeform 23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3" name="Freeform 23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14" name="Freeform 23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08" name="Line 23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5" name="Group 234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1599" name="Group 23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601" name="Freeform 23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2" name="Freeform 23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3" name="Freeform 23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4" name="Freeform 23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5" name="Freeform 24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606" name="Freeform 24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600" name="Line 24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6" name="Group 243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1591" name="Group 24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93" name="Freeform 24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4" name="Freeform 24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5" name="Freeform 24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6" name="Freeform 24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7" name="Freeform 24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8" name="Freeform 25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92" name="Line 25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7" name="Group 252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1583" name="Group 2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85" name="Freeform 2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6" name="Freeform 2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7" name="Freeform 2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8" name="Freeform 2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9" name="Freeform 2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90" name="Freeform 2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84" name="Line 2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8" name="Group 261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1575" name="Group 26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77" name="Freeform 26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8" name="Freeform 26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9" name="Freeform 26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0" name="Freeform 26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1" name="Freeform 26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82" name="Freeform 26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76" name="Line 26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39" name="Group 270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1567" name="Group 27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69" name="Freeform 27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0" name="Freeform 27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1" name="Freeform 27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2" name="Freeform 27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3" name="Freeform 27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74" name="Freeform 27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68" name="Line 27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40" name="Group 279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1559" name="Group 28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61" name="Freeform 28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2" name="Freeform 28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3" name="Freeform 28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4" name="Freeform 28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5" name="Freeform 28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66" name="Freeform 28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60" name="Line 28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41" name="Group 288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1551" name="Group 28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53" name="Freeform 29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4" name="Freeform 29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5" name="Freeform 29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6" name="Freeform 29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7" name="Freeform 29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8" name="Freeform 29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52" name="Line 29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42" name="Group 297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1543" name="Group 29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1545" name="Freeform 29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46" name="Freeform 30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47" name="Freeform 30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48" name="Freeform 30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49" name="Freeform 30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550" name="Freeform 30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544" name="Line 30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444" name="Group 342"/>
          <p:cNvGrpSpPr>
            <a:grpSpLocks noChangeAspect="1"/>
          </p:cNvGrpSpPr>
          <p:nvPr/>
        </p:nvGrpSpPr>
        <p:grpSpPr bwMode="auto">
          <a:xfrm>
            <a:off x="5334000" y="914400"/>
            <a:ext cx="1166813" cy="1168400"/>
            <a:chOff x="3408" y="1200"/>
            <a:chExt cx="907" cy="907"/>
          </a:xfrm>
        </p:grpSpPr>
        <p:grpSp>
          <p:nvGrpSpPr>
            <p:cNvPr id="61520" name="Group 343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61526" name="AutoShape 34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527" name="Line 34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1521" name="Picture 34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1522" name="Object 347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6" imgW="342603" imgH="177646" progId="Equation.3">
                    <p:embed/>
                  </p:oleObj>
                </mc:Choice>
                <mc:Fallback>
                  <p:oleObj name="Equation" r:id="rId6" imgW="342603" imgH="177646" progId="Equation.3">
                    <p:embed/>
                    <p:pic>
                      <p:nvPicPr>
                        <p:cNvPr id="0" name="Object 34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1523" name="Group 348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61524" name="Oval 349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61525" name="Line 350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1445" name="Group 356"/>
          <p:cNvGrpSpPr>
            <a:grpSpLocks noChangeAspect="1"/>
          </p:cNvGrpSpPr>
          <p:nvPr/>
        </p:nvGrpSpPr>
        <p:grpSpPr bwMode="auto">
          <a:xfrm>
            <a:off x="76200" y="914400"/>
            <a:ext cx="1169988" cy="1169988"/>
            <a:chOff x="3077" y="2352"/>
            <a:chExt cx="907" cy="907"/>
          </a:xfrm>
        </p:grpSpPr>
        <p:grpSp>
          <p:nvGrpSpPr>
            <p:cNvPr id="61509" name="Group 357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1517" name="Freeform 358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8" name="Oval 359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1519" name="Picture 36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1510" name="Group 361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1511" name="Freeform 36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36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3" name="Freeform 36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4" name="Freeform 36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5" name="Freeform 36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6" name="Freeform 36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446" name="Group 400"/>
          <p:cNvGrpSpPr>
            <a:grpSpLocks noChangeAspect="1"/>
          </p:cNvGrpSpPr>
          <p:nvPr/>
        </p:nvGrpSpPr>
        <p:grpSpPr bwMode="auto">
          <a:xfrm>
            <a:off x="7948613" y="914400"/>
            <a:ext cx="1119187" cy="1169988"/>
            <a:chOff x="4641" y="2352"/>
            <a:chExt cx="735" cy="768"/>
          </a:xfrm>
        </p:grpSpPr>
        <p:sp>
          <p:nvSpPr>
            <p:cNvPr id="61496" name="Freeform 401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497" name="Group 402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1507" name="AutoShape 40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508" name="Line 40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1498" name="Oval 405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1499" name="Picture 40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1500" name="Group 407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1501" name="Freeform 40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2" name="Freeform 40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3" name="Freeform 41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4" name="Freeform 41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5" name="Freeform 41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6" name="Freeform 41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447" name="Group 414"/>
          <p:cNvGrpSpPr>
            <a:grpSpLocks/>
          </p:cNvGrpSpPr>
          <p:nvPr/>
        </p:nvGrpSpPr>
        <p:grpSpPr bwMode="auto">
          <a:xfrm>
            <a:off x="6629400" y="914400"/>
            <a:ext cx="1166813" cy="1168400"/>
            <a:chOff x="1824" y="2928"/>
            <a:chExt cx="735" cy="736"/>
          </a:xfrm>
        </p:grpSpPr>
        <p:grpSp>
          <p:nvGrpSpPr>
            <p:cNvPr id="61488" name="Group 415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61494" name="AutoShape 41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495" name="Line 41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1489" name="Oval 418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1490" name="Group 419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61492" name="AutoShape 42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493" name="Line 42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1491" name="AutoShape 422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1448" name="Group 423"/>
          <p:cNvGrpSpPr>
            <a:grpSpLocks noChangeAspect="1"/>
          </p:cNvGrpSpPr>
          <p:nvPr/>
        </p:nvGrpSpPr>
        <p:grpSpPr bwMode="auto">
          <a:xfrm>
            <a:off x="1371600" y="914400"/>
            <a:ext cx="1169988" cy="1169988"/>
            <a:chOff x="4320" y="2016"/>
            <a:chExt cx="912" cy="912"/>
          </a:xfrm>
        </p:grpSpPr>
        <p:grpSp>
          <p:nvGrpSpPr>
            <p:cNvPr id="61470" name="Group 424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1477" name="Group 425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1479" name="Freeform 426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80" name="Freeform 427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1481" name="Group 428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1482" name="Freeform 42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3" name="Freeform 43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4" name="Freeform 43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5" name="Freeform 432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6" name="Freeform 43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487" name="Freeform 43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1478" name="Oval 435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1471" name="Group 436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1472" name="Group 43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1475" name="AutoShape 43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1476" name="Line 43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1473" name="Line 44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4" name="Line 441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449" name="Group 442"/>
          <p:cNvGrpSpPr>
            <a:grpSpLocks noChangeAspect="1"/>
          </p:cNvGrpSpPr>
          <p:nvPr/>
        </p:nvGrpSpPr>
        <p:grpSpPr bwMode="auto">
          <a:xfrm>
            <a:off x="4038600" y="914400"/>
            <a:ext cx="1169988" cy="1169988"/>
            <a:chOff x="528" y="3264"/>
            <a:chExt cx="907" cy="907"/>
          </a:xfrm>
        </p:grpSpPr>
        <p:grpSp>
          <p:nvGrpSpPr>
            <p:cNvPr id="61450" name="Group 443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1457" name="Freeform 44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1458" name="Group 445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1464" name="Freeform 446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5" name="Freeform 447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6" name="Freeform 448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7" name="Freeform 449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8" name="Freeform 450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469" name="Freeform 451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1459" name="AutoShape 45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460" name="Line 45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61" name="AutoShape 45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1462" name="Line 45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63" name="Oval 45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1451" name="Group 457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1452" name="Group 45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1455" name="AutoShape 45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1456" name="Line 46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1453" name="Line 4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54" name="Line 462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3"/>
          <p:cNvSpPr>
            <a:spLocks noChangeArrowheads="1"/>
          </p:cNvSpPr>
          <p:nvPr/>
        </p:nvSpPr>
        <p:spPr bwMode="auto">
          <a:xfrm>
            <a:off x="1487488" y="0"/>
            <a:ext cx="62039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Loop Invariant Maintained</a:t>
            </a:r>
          </a:p>
        </p:txBody>
      </p:sp>
      <p:grpSp>
        <p:nvGrpSpPr>
          <p:cNvPr id="62467" name="Group 234"/>
          <p:cNvGrpSpPr>
            <a:grpSpLocks/>
          </p:cNvGrpSpPr>
          <p:nvPr/>
        </p:nvGrpSpPr>
        <p:grpSpPr bwMode="auto">
          <a:xfrm>
            <a:off x="6553200" y="2971800"/>
            <a:ext cx="1447800" cy="1447800"/>
            <a:chOff x="4464" y="2736"/>
            <a:chExt cx="912" cy="912"/>
          </a:xfrm>
        </p:grpSpPr>
        <p:grpSp>
          <p:nvGrpSpPr>
            <p:cNvPr id="62501" name="Group 235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62503" name="Freeform 236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2504" name="Group 237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62505" name="Group 238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2510" name="Freeform 239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1" name="Freeform 240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2" name="Freeform 241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3" name="Freeform 242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4" name="Freeform 243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15" name="Freeform 244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506" name="Group 245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62507" name="Freeform 246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08" name="Freeform 247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509" name="Freeform 248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62502" name="Oval 249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aphicFrame>
        <p:nvGraphicFramePr>
          <p:cNvPr id="62468" name="Object 250"/>
          <p:cNvGraphicFramePr>
            <a:graphicFrameLocks noChangeAspect="1"/>
          </p:cNvGraphicFramePr>
          <p:nvPr/>
        </p:nvGraphicFramePr>
        <p:xfrm>
          <a:off x="3352800" y="1828800"/>
          <a:ext cx="2971800" cy="1298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4" imgW="4832350" imgH="2254250" progId="MS_ClipArt_Gallery.2">
                  <p:embed/>
                </p:oleObj>
              </mc:Choice>
              <mc:Fallback>
                <p:oleObj name="Clip" r:id="rId4" imgW="4832350" imgH="2254250" progId="MS_ClipArt_Gallery.2">
                  <p:embed/>
                  <p:pic>
                    <p:nvPicPr>
                      <p:cNvPr id="0" name="Object 2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2800" y="1828800"/>
                        <a:ext cx="2971800" cy="1298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2469" name="AutoShape 251"/>
          <p:cNvSpPr>
            <a:spLocks noChangeArrowheads="1"/>
          </p:cNvSpPr>
          <p:nvPr/>
        </p:nvSpPr>
        <p:spPr bwMode="auto">
          <a:xfrm>
            <a:off x="3962400" y="3429000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2470" name="Group 596"/>
          <p:cNvGrpSpPr>
            <a:grpSpLocks/>
          </p:cNvGrpSpPr>
          <p:nvPr/>
        </p:nvGrpSpPr>
        <p:grpSpPr bwMode="auto">
          <a:xfrm>
            <a:off x="1455738" y="1989138"/>
            <a:ext cx="1439862" cy="1439862"/>
            <a:chOff x="3077" y="2352"/>
            <a:chExt cx="907" cy="907"/>
          </a:xfrm>
        </p:grpSpPr>
        <p:grpSp>
          <p:nvGrpSpPr>
            <p:cNvPr id="62490" name="Group 597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2498" name="Freeform 598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9" name="Oval 599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2500" name="Picture 600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2491" name="Group 601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2492" name="Freeform 60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3" name="Freeform 60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4" name="Freeform 60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5" name="Freeform 60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6" name="Freeform 60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7" name="Freeform 60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2471" name="Group 852"/>
          <p:cNvGrpSpPr>
            <a:grpSpLocks/>
          </p:cNvGrpSpPr>
          <p:nvPr/>
        </p:nvGrpSpPr>
        <p:grpSpPr bwMode="auto">
          <a:xfrm>
            <a:off x="1447800" y="3886200"/>
            <a:ext cx="1447800" cy="1447800"/>
            <a:chOff x="4320" y="2016"/>
            <a:chExt cx="912" cy="912"/>
          </a:xfrm>
        </p:grpSpPr>
        <p:grpSp>
          <p:nvGrpSpPr>
            <p:cNvPr id="62472" name="Group 853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2479" name="Group 854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2481" name="Freeform 855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482" name="Freeform 856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2483" name="Group 857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2484" name="Freeform 858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5" name="Freeform 85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6" name="Freeform 86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7" name="Freeform 861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8" name="Freeform 86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2489" name="Freeform 86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2480" name="Oval 864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2473" name="Group 865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2474" name="Group 866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2477" name="AutoShape 86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8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8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2478" name="Line 86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2475" name="Line 869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6" name="Line 870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3"/>
          <p:cNvSpPr>
            <a:spLocks noChangeArrowheads="1"/>
          </p:cNvSpPr>
          <p:nvPr/>
        </p:nvSpPr>
        <p:spPr bwMode="auto">
          <a:xfrm>
            <a:off x="782638" y="0"/>
            <a:ext cx="76152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can always proceed</a:t>
            </a:r>
          </a:p>
        </p:txBody>
      </p:sp>
      <p:grpSp>
        <p:nvGrpSpPr>
          <p:cNvPr id="63491" name="Group 187"/>
          <p:cNvGrpSpPr>
            <a:grpSpLocks/>
          </p:cNvGrpSpPr>
          <p:nvPr/>
        </p:nvGrpSpPr>
        <p:grpSpPr bwMode="auto">
          <a:xfrm>
            <a:off x="1447800" y="1981200"/>
            <a:ext cx="1447800" cy="1447800"/>
            <a:chOff x="4464" y="2736"/>
            <a:chExt cx="912" cy="912"/>
          </a:xfrm>
        </p:grpSpPr>
        <p:grpSp>
          <p:nvGrpSpPr>
            <p:cNvPr id="63622" name="Group 188"/>
            <p:cNvGrpSpPr>
              <a:grpSpLocks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63624" name="Freeform 189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625" name="Group 190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63626" name="Group 191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3631" name="Freeform 192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2" name="Freeform 193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3" name="Freeform 194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4" name="Freeform 195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5" name="Freeform 196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6" name="Freeform 197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627" name="Group 198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63628" name="Freeform 199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29" name="Freeform 200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630" name="Freeform 201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63623" name="Oval 202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63492" name="AutoShape 204"/>
          <p:cNvSpPr>
            <a:spLocks noChangeArrowheads="1"/>
          </p:cNvSpPr>
          <p:nvPr/>
        </p:nvSpPr>
        <p:spPr bwMode="auto">
          <a:xfrm>
            <a:off x="3962400" y="3429000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3493" name="Group 370"/>
          <p:cNvGrpSpPr>
            <a:grpSpLocks/>
          </p:cNvGrpSpPr>
          <p:nvPr/>
        </p:nvGrpSpPr>
        <p:grpSpPr bwMode="auto">
          <a:xfrm>
            <a:off x="6400800" y="2971800"/>
            <a:ext cx="1447800" cy="1447800"/>
            <a:chOff x="4032" y="2448"/>
            <a:chExt cx="912" cy="912"/>
          </a:xfrm>
        </p:grpSpPr>
        <p:grpSp>
          <p:nvGrpSpPr>
            <p:cNvPr id="63614" name="Group 242"/>
            <p:cNvGrpSpPr>
              <a:grpSpLocks noChangeAspect="1"/>
            </p:cNvGrpSpPr>
            <p:nvPr/>
          </p:nvGrpSpPr>
          <p:grpSpPr bwMode="auto">
            <a:xfrm rot="2360341">
              <a:off x="4297" y="2602"/>
              <a:ext cx="421" cy="527"/>
              <a:chOff x="2227" y="1194"/>
              <a:chExt cx="1944" cy="2413"/>
            </a:xfrm>
          </p:grpSpPr>
          <p:sp>
            <p:nvSpPr>
              <p:cNvPr id="63616" name="Freeform 24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Freeform 24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Freeform 24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Freeform 24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0" name="Freeform 24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1" name="Freeform 24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615" name="Oval 249"/>
            <p:cNvSpPr>
              <a:spLocks noChangeAspect="1" noChangeArrowheads="1"/>
            </p:cNvSpPr>
            <p:nvPr/>
          </p:nvSpPr>
          <p:spPr bwMode="auto">
            <a:xfrm>
              <a:off x="4032" y="2448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3494" name="Group 250"/>
          <p:cNvGrpSpPr>
            <a:grpSpLocks/>
          </p:cNvGrpSpPr>
          <p:nvPr/>
        </p:nvGrpSpPr>
        <p:grpSpPr bwMode="auto">
          <a:xfrm>
            <a:off x="1455738" y="3657600"/>
            <a:ext cx="1439862" cy="1439863"/>
            <a:chOff x="1829" y="3170"/>
            <a:chExt cx="907" cy="907"/>
          </a:xfrm>
        </p:grpSpPr>
        <p:sp>
          <p:nvSpPr>
            <p:cNvPr id="63495" name="Oval 251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3496" name="Group 252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3606" name="Group 2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608" name="Freeform 2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9" name="Freeform 2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10" name="Freeform 2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11" name="Freeform 2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12" name="Freeform 2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13" name="Freeform 2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607" name="Line 2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497" name="Group 261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3598" name="Group 26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600" name="Freeform 26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1" name="Freeform 26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2" name="Freeform 26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3" name="Freeform 26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4" name="Freeform 26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605" name="Freeform 26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99" name="Line 26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3498" name="Picture 27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3499" name="Group 271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3590" name="Group 2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92" name="Freeform 2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3" name="Freeform 2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4" name="Freeform 2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5" name="Freeform 2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6" name="Freeform 2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97" name="Freeform 2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91" name="Line 2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0" name="Group 280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3582" name="Group 28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84" name="Freeform 28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5" name="Freeform 28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6" name="Freeform 28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7" name="Freeform 28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8" name="Freeform 28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9" name="Freeform 28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83" name="Line 28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1" name="Group 289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3574" name="Group 29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76" name="Freeform 29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7" name="Freeform 29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8" name="Freeform 29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9" name="Freeform 29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0" name="Freeform 29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81" name="Freeform 29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75" name="Line 29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2" name="Group 298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3566" name="Group 29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68" name="Freeform 30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9" name="Freeform 30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0" name="Freeform 30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1" name="Freeform 30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2" name="Freeform 30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73" name="Freeform 30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67" name="Line 30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3" name="Group 307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3558" name="Group 30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60" name="Freeform 30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1" name="Freeform 31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2" name="Freeform 31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3" name="Freeform 31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4" name="Freeform 31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65" name="Freeform 31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59" name="Line 31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4" name="Group 316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3550" name="Group 31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52" name="Freeform 31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3" name="Freeform 31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4" name="Freeform 32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5" name="Freeform 32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6" name="Freeform 32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57" name="Freeform 32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51" name="Line 32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5" name="Group 325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3542" name="Group 32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44" name="Freeform 32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5" name="Freeform 32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6" name="Freeform 32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7" name="Freeform 33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8" name="Freeform 33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9" name="Freeform 33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43" name="Line 33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6" name="Group 334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3534" name="Group 33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36" name="Freeform 33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7" name="Freeform 33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8" name="Freeform 33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9" name="Freeform 33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0" name="Freeform 34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41" name="Freeform 34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35" name="Line 34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7" name="Group 343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3526" name="Group 34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28" name="Freeform 34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9" name="Freeform 34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0" name="Freeform 34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1" name="Freeform 34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2" name="Freeform 34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33" name="Freeform 35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27" name="Line 35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8" name="Group 352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3518" name="Group 35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20" name="Freeform 35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1" name="Freeform 35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2" name="Freeform 35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3" name="Freeform 35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4" name="Freeform 35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25" name="Freeform 35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19" name="Line 36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09" name="Group 361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3510" name="Group 36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3512" name="Freeform 36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3" name="Freeform 36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4" name="Freeform 36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5" name="Freeform 36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6" name="Freeform 36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517" name="Freeform 36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511" name="Line 36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  <a:latin typeface="Times New Roman" pitchFamily="18" charset="0"/>
              </a:rPr>
              <a:t>Contracts</a:t>
            </a: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-9525" y="685800"/>
            <a:ext cx="5953125" cy="6172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Modularity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module has a well-specified job.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specified by pre &amp; post conditions 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the abstract interface 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programmer to implement it as she wishes.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user to reuse the module.</a:t>
            </a:r>
          </a:p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Hierarchical Design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800" i="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level depends on but does not micro manage the lower level </a:t>
            </a:r>
          </a:p>
        </p:txBody>
      </p:sp>
      <p:pic>
        <p:nvPicPr>
          <p:cNvPr id="17424" name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1213" y="2590800"/>
            <a:ext cx="5724525" cy="413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3"/>
          <p:cNvSpPr>
            <a:spLocks noChangeArrowheads="1"/>
          </p:cNvSpPr>
          <p:nvPr/>
        </p:nvSpPr>
        <p:spPr bwMode="auto">
          <a:xfrm>
            <a:off x="396875" y="0"/>
            <a:ext cx="83931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always makes progress</a:t>
            </a:r>
          </a:p>
        </p:txBody>
      </p:sp>
      <p:sp>
        <p:nvSpPr>
          <p:cNvPr id="64515" name="AutoShape 169"/>
          <p:cNvSpPr>
            <a:spLocks noChangeArrowheads="1"/>
          </p:cNvSpPr>
          <p:nvPr/>
        </p:nvSpPr>
        <p:spPr bwMode="auto">
          <a:xfrm>
            <a:off x="3962400" y="3352800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4516" name="Group 314"/>
          <p:cNvGrpSpPr>
            <a:grpSpLocks/>
          </p:cNvGrpSpPr>
          <p:nvPr/>
        </p:nvGrpSpPr>
        <p:grpSpPr bwMode="auto">
          <a:xfrm>
            <a:off x="1447800" y="1905000"/>
            <a:ext cx="1447800" cy="1447800"/>
            <a:chOff x="4032" y="2448"/>
            <a:chExt cx="912" cy="912"/>
          </a:xfrm>
        </p:grpSpPr>
        <p:grpSp>
          <p:nvGrpSpPr>
            <p:cNvPr id="64544" name="Group 186"/>
            <p:cNvGrpSpPr>
              <a:grpSpLocks noChangeAspect="1"/>
            </p:cNvGrpSpPr>
            <p:nvPr/>
          </p:nvGrpSpPr>
          <p:grpSpPr bwMode="auto">
            <a:xfrm rot="2360341">
              <a:off x="4297" y="2602"/>
              <a:ext cx="421" cy="527"/>
              <a:chOff x="2227" y="1194"/>
              <a:chExt cx="1944" cy="2413"/>
            </a:xfrm>
          </p:grpSpPr>
          <p:sp>
            <p:nvSpPr>
              <p:cNvPr id="64546" name="Freeform 18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7" name="Freeform 18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8" name="Freeform 18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9" name="Freeform 19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0" name="Freeform 19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1" name="Freeform 19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45" name="Oval 193"/>
            <p:cNvSpPr>
              <a:spLocks noChangeAspect="1" noChangeArrowheads="1"/>
            </p:cNvSpPr>
            <p:nvPr/>
          </p:nvSpPr>
          <p:spPr bwMode="auto">
            <a:xfrm>
              <a:off x="4032" y="2448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4517" name="Group 361"/>
          <p:cNvGrpSpPr>
            <a:grpSpLocks/>
          </p:cNvGrpSpPr>
          <p:nvPr/>
        </p:nvGrpSpPr>
        <p:grpSpPr bwMode="auto">
          <a:xfrm>
            <a:off x="6477000" y="2895600"/>
            <a:ext cx="1439863" cy="1439863"/>
            <a:chOff x="4080" y="2448"/>
            <a:chExt cx="907" cy="907"/>
          </a:xfrm>
        </p:grpSpPr>
        <p:sp>
          <p:nvSpPr>
            <p:cNvPr id="64539" name="AutoShape 356"/>
            <p:cNvSpPr>
              <a:spLocks noChangeAspect="1" noChangeArrowheads="1"/>
            </p:cNvSpPr>
            <p:nvPr/>
          </p:nvSpPr>
          <p:spPr bwMode="auto">
            <a:xfrm>
              <a:off x="4157" y="278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79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4540" name="Line 357"/>
            <p:cNvSpPr>
              <a:spLocks noChangeAspect="1" noChangeShapeType="1"/>
            </p:cNvSpPr>
            <p:nvPr/>
          </p:nvSpPr>
          <p:spPr bwMode="auto">
            <a:xfrm>
              <a:off x="4285" y="294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41" name="AutoShape 358"/>
            <p:cNvSpPr>
              <a:spLocks noChangeAspect="1" noChangeArrowheads="1"/>
            </p:cNvSpPr>
            <p:nvPr/>
          </p:nvSpPr>
          <p:spPr bwMode="auto">
            <a:xfrm>
              <a:off x="4654" y="2782"/>
              <a:ext cx="256" cy="180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i="0" baseline="-8000">
                  <a:solidFill>
                    <a:schemeClr val="bg2"/>
                  </a:solidFill>
                </a:rPr>
                <a:t>75 km</a:t>
              </a:r>
              <a:endParaRPr lang="en-CA" altLang="en-US" sz="1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4542" name="Line 359"/>
            <p:cNvSpPr>
              <a:spLocks noChangeAspect="1" noChangeShapeType="1"/>
            </p:cNvSpPr>
            <p:nvPr/>
          </p:nvSpPr>
          <p:spPr bwMode="auto">
            <a:xfrm>
              <a:off x="4782" y="2947"/>
              <a:ext cx="0" cy="45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43" name="Oval 360"/>
            <p:cNvSpPr>
              <a:spLocks noChangeAspect="1" noChangeArrowheads="1"/>
            </p:cNvSpPr>
            <p:nvPr/>
          </p:nvSpPr>
          <p:spPr bwMode="auto">
            <a:xfrm>
              <a:off x="4080" y="2448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4518" name="Group 581"/>
          <p:cNvGrpSpPr>
            <a:grpSpLocks noChangeAspect="1"/>
          </p:cNvGrpSpPr>
          <p:nvPr/>
        </p:nvGrpSpPr>
        <p:grpSpPr bwMode="auto">
          <a:xfrm>
            <a:off x="1447800" y="3657600"/>
            <a:ext cx="1439863" cy="1439863"/>
            <a:chOff x="528" y="3264"/>
            <a:chExt cx="907" cy="907"/>
          </a:xfrm>
        </p:grpSpPr>
        <p:grpSp>
          <p:nvGrpSpPr>
            <p:cNvPr id="64519" name="Group 582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4526" name="Freeform 583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4527" name="Group 584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4533" name="Freeform 585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4" name="Freeform 586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5" name="Freeform 587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6" name="Freeform 588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7" name="Freeform 589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538" name="Freeform 590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4528" name="AutoShape 591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4529" name="Line 592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30" name="AutoShape 593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4531" name="Line 594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532" name="Oval 595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4520" name="Group 596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4521" name="Group 59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4524" name="AutoShape 59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4525" name="Line 59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4522" name="Line 60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23" name="Line 601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3"/>
          <p:cNvSpPr>
            <a:spLocks noChangeArrowheads="1"/>
          </p:cNvSpPr>
          <p:nvPr/>
        </p:nvSpPr>
        <p:spPr bwMode="auto">
          <a:xfrm>
            <a:off x="1639888" y="0"/>
            <a:ext cx="5895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Terminates </a:t>
            </a:r>
          </a:p>
        </p:txBody>
      </p:sp>
      <p:sp>
        <p:nvSpPr>
          <p:cNvPr id="65539" name="AutoShape 4"/>
          <p:cNvSpPr>
            <a:spLocks noChangeArrowheads="1"/>
          </p:cNvSpPr>
          <p:nvPr/>
        </p:nvSpPr>
        <p:spPr bwMode="auto">
          <a:xfrm>
            <a:off x="1828800" y="3276600"/>
            <a:ext cx="990600" cy="457200"/>
          </a:xfrm>
          <a:prstGeom prst="rightArrow">
            <a:avLst>
              <a:gd name="adj1" fmla="val 50000"/>
              <a:gd name="adj2" fmla="val 54167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5540" name="Group 60"/>
          <p:cNvGrpSpPr>
            <a:grpSpLocks/>
          </p:cNvGrpSpPr>
          <p:nvPr/>
        </p:nvGrpSpPr>
        <p:grpSpPr bwMode="auto">
          <a:xfrm>
            <a:off x="381000" y="2209800"/>
            <a:ext cx="1169988" cy="2541588"/>
            <a:chOff x="240" y="1632"/>
            <a:chExt cx="737" cy="1601"/>
          </a:xfrm>
        </p:grpSpPr>
        <p:grpSp>
          <p:nvGrpSpPr>
            <p:cNvPr id="65567" name="Group 5"/>
            <p:cNvGrpSpPr>
              <a:grpSpLocks noChangeAspect="1"/>
            </p:cNvGrpSpPr>
            <p:nvPr/>
          </p:nvGrpSpPr>
          <p:grpSpPr bwMode="auto">
            <a:xfrm>
              <a:off x="241" y="1632"/>
              <a:ext cx="735" cy="736"/>
              <a:chOff x="3408" y="1200"/>
              <a:chExt cx="907" cy="907"/>
            </a:xfrm>
          </p:grpSpPr>
          <p:grpSp>
            <p:nvGrpSpPr>
              <p:cNvPr id="65574" name="Group 6"/>
              <p:cNvGrpSpPr>
                <a:grpSpLocks noChangeAspect="1"/>
              </p:cNvGrpSpPr>
              <p:nvPr/>
            </p:nvGrpSpPr>
            <p:grpSpPr bwMode="auto">
              <a:xfrm>
                <a:off x="3533" y="1582"/>
                <a:ext cx="256" cy="210"/>
                <a:chOff x="1728" y="2064"/>
                <a:chExt cx="768" cy="672"/>
              </a:xfrm>
            </p:grpSpPr>
            <p:sp>
              <p:nvSpPr>
                <p:cNvPr id="65580" name="AutoShape 7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5581" name="Line 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65575" name="Picture 9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88" y="1488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65576" name="Object 10"/>
              <p:cNvGraphicFramePr>
                <a:graphicFrameLocks noChangeAspect="1"/>
              </p:cNvGraphicFramePr>
              <p:nvPr/>
            </p:nvGraphicFramePr>
            <p:xfrm>
              <a:off x="3504" y="1584"/>
              <a:ext cx="336" cy="17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4" imgW="342603" imgH="177646" progId="Equation.3">
                      <p:embed/>
                    </p:oleObj>
                  </mc:Choice>
                  <mc:Fallback>
                    <p:oleObj name="Equation" r:id="rId4" imgW="342603" imgH="177646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504" y="1584"/>
                            <a:ext cx="336" cy="17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65577" name="Group 11"/>
              <p:cNvGrpSpPr>
                <a:grpSpLocks noChangeAspect="1"/>
              </p:cNvGrpSpPr>
              <p:nvPr/>
            </p:nvGrpSpPr>
            <p:grpSpPr bwMode="auto">
              <a:xfrm>
                <a:off x="3408" y="1200"/>
                <a:ext cx="907" cy="907"/>
                <a:chOff x="4704" y="3120"/>
                <a:chExt cx="907" cy="907"/>
              </a:xfrm>
            </p:grpSpPr>
            <p:sp>
              <p:nvSpPr>
                <p:cNvPr id="65578" name="Oval 12"/>
                <p:cNvSpPr>
                  <a:spLocks noChangeAspect="1" noChangeArrowheads="1"/>
                </p:cNvSpPr>
                <p:nvPr/>
              </p:nvSpPr>
              <p:spPr bwMode="auto">
                <a:xfrm>
                  <a:off x="4704" y="3120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65579" name="Line 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896" y="3216"/>
                  <a:ext cx="528" cy="720"/>
                </a:xfrm>
                <a:prstGeom prst="lin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5568" name="Group 28"/>
            <p:cNvGrpSpPr>
              <a:grpSpLocks noChangeAspect="1"/>
            </p:cNvGrpSpPr>
            <p:nvPr/>
          </p:nvGrpSpPr>
          <p:grpSpPr bwMode="auto">
            <a:xfrm>
              <a:off x="240" y="2496"/>
              <a:ext cx="737" cy="737"/>
              <a:chOff x="4080" y="2448"/>
              <a:chExt cx="907" cy="907"/>
            </a:xfrm>
          </p:grpSpPr>
          <p:sp>
            <p:nvSpPr>
              <p:cNvPr id="65569" name="AutoShape 29"/>
              <p:cNvSpPr>
                <a:spLocks noChangeAspect="1" noChangeArrowheads="1"/>
              </p:cNvSpPr>
              <p:nvPr/>
            </p:nvSpPr>
            <p:spPr bwMode="auto">
              <a:xfrm>
                <a:off x="4157" y="2782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</a:t>
                </a:r>
                <a:r>
                  <a:rPr lang="en-US" altLang="en-US" sz="2400" i="0" baseline="-8000">
                    <a:solidFill>
                      <a:schemeClr val="bg2"/>
                    </a:solidFill>
                  </a:rPr>
                  <a:t> </a:t>
                </a:r>
                <a:r>
                  <a:rPr lang="en-US" altLang="en-US" sz="1400" i="0" baseline="-8000">
                    <a:solidFill>
                      <a:schemeClr val="bg2"/>
                    </a:solidFill>
                  </a:rPr>
                  <a:t>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5570" name="Line 30"/>
              <p:cNvSpPr>
                <a:spLocks noChangeAspect="1" noChangeShapeType="1"/>
              </p:cNvSpPr>
              <p:nvPr/>
            </p:nvSpPr>
            <p:spPr bwMode="auto">
              <a:xfrm>
                <a:off x="4285" y="2947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571" name="AutoShape 31"/>
              <p:cNvSpPr>
                <a:spLocks noChangeAspect="1" noChangeArrowheads="1"/>
              </p:cNvSpPr>
              <p:nvPr/>
            </p:nvSpPr>
            <p:spPr bwMode="auto">
              <a:xfrm>
                <a:off x="4654" y="2782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5572" name="Line 32"/>
              <p:cNvSpPr>
                <a:spLocks noChangeAspect="1" noChangeShapeType="1"/>
              </p:cNvSpPr>
              <p:nvPr/>
            </p:nvSpPr>
            <p:spPr bwMode="auto">
              <a:xfrm>
                <a:off x="4782" y="2947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573" name="Oval 33"/>
              <p:cNvSpPr>
                <a:spLocks noChangeAspect="1" noChangeArrowheads="1"/>
              </p:cNvSpPr>
              <p:nvPr/>
            </p:nvSpPr>
            <p:spPr bwMode="auto">
              <a:xfrm>
                <a:off x="4080" y="2448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65541" name="Group 34"/>
          <p:cNvGrpSpPr>
            <a:grpSpLocks/>
          </p:cNvGrpSpPr>
          <p:nvPr/>
        </p:nvGrpSpPr>
        <p:grpSpPr bwMode="auto">
          <a:xfrm>
            <a:off x="3024188" y="2946400"/>
            <a:ext cx="1166812" cy="1168400"/>
            <a:chOff x="1905" y="2096"/>
            <a:chExt cx="735" cy="736"/>
          </a:xfrm>
        </p:grpSpPr>
        <p:grpSp>
          <p:nvGrpSpPr>
            <p:cNvPr id="65563" name="Group 35"/>
            <p:cNvGrpSpPr>
              <a:grpSpLocks noChangeAspect="1"/>
            </p:cNvGrpSpPr>
            <p:nvPr/>
          </p:nvGrpSpPr>
          <p:grpSpPr bwMode="auto">
            <a:xfrm>
              <a:off x="1967" y="2256"/>
              <a:ext cx="555" cy="454"/>
              <a:chOff x="1728" y="2064"/>
              <a:chExt cx="768" cy="672"/>
            </a:xfrm>
          </p:grpSpPr>
          <p:sp>
            <p:nvSpPr>
              <p:cNvPr id="65565" name="AutoShape 3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2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5566" name="Line 3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5564" name="Oval 38"/>
            <p:cNvSpPr>
              <a:spLocks noChangeAspect="1" noChangeArrowheads="1"/>
            </p:cNvSpPr>
            <p:nvPr/>
          </p:nvSpPr>
          <p:spPr bwMode="auto">
            <a:xfrm>
              <a:off x="1905" y="20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5542" name="Group 59"/>
          <p:cNvGrpSpPr>
            <a:grpSpLocks/>
          </p:cNvGrpSpPr>
          <p:nvPr/>
        </p:nvGrpSpPr>
        <p:grpSpPr bwMode="auto">
          <a:xfrm>
            <a:off x="5005388" y="2260600"/>
            <a:ext cx="1190625" cy="2540000"/>
            <a:chOff x="3153" y="1664"/>
            <a:chExt cx="750" cy="1600"/>
          </a:xfrm>
        </p:grpSpPr>
        <p:grpSp>
          <p:nvGrpSpPr>
            <p:cNvPr id="65549" name="Group 39"/>
            <p:cNvGrpSpPr>
              <a:grpSpLocks/>
            </p:cNvGrpSpPr>
            <p:nvPr/>
          </p:nvGrpSpPr>
          <p:grpSpPr bwMode="auto">
            <a:xfrm>
              <a:off x="3153" y="1664"/>
              <a:ext cx="735" cy="736"/>
              <a:chOff x="1905" y="2096"/>
              <a:chExt cx="735" cy="736"/>
            </a:xfrm>
          </p:grpSpPr>
          <p:grpSp>
            <p:nvGrpSpPr>
              <p:cNvPr id="65559" name="Group 40"/>
              <p:cNvGrpSpPr>
                <a:grpSpLocks noChangeAspect="1"/>
              </p:cNvGrpSpPr>
              <p:nvPr/>
            </p:nvGrpSpPr>
            <p:grpSpPr bwMode="auto">
              <a:xfrm>
                <a:off x="1967" y="2256"/>
                <a:ext cx="555" cy="454"/>
                <a:chOff x="1728" y="2064"/>
                <a:chExt cx="768" cy="672"/>
              </a:xfrm>
            </p:grpSpPr>
            <p:sp>
              <p:nvSpPr>
                <p:cNvPr id="65561" name="AutoShap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8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28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5562" name="Line 4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5560" name="Oval 43"/>
              <p:cNvSpPr>
                <a:spLocks noChangeAspect="1" noChangeArrowheads="1"/>
              </p:cNvSpPr>
              <p:nvPr/>
            </p:nvSpPr>
            <p:spPr bwMode="auto">
              <a:xfrm>
                <a:off x="1905" y="2096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5550" name="Group 44"/>
            <p:cNvGrpSpPr>
              <a:grpSpLocks/>
            </p:cNvGrpSpPr>
            <p:nvPr/>
          </p:nvGrpSpPr>
          <p:grpSpPr bwMode="auto">
            <a:xfrm>
              <a:off x="3168" y="2528"/>
              <a:ext cx="735" cy="736"/>
              <a:chOff x="1824" y="2928"/>
              <a:chExt cx="735" cy="736"/>
            </a:xfrm>
          </p:grpSpPr>
          <p:grpSp>
            <p:nvGrpSpPr>
              <p:cNvPr id="65551" name="Group 45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65557" name="AutoShape 46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5558" name="Line 47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5552" name="Oval 48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65553" name="Group 49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65555" name="AutoShape 5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5556" name="Line 5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5554" name="AutoShape 52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grpSp>
        <p:nvGrpSpPr>
          <p:cNvPr id="65543" name="Group 53"/>
          <p:cNvGrpSpPr>
            <a:grpSpLocks/>
          </p:cNvGrpSpPr>
          <p:nvPr/>
        </p:nvGrpSpPr>
        <p:grpSpPr bwMode="auto">
          <a:xfrm>
            <a:off x="7596188" y="2870200"/>
            <a:ext cx="1166812" cy="1168400"/>
            <a:chOff x="1905" y="2096"/>
            <a:chExt cx="735" cy="736"/>
          </a:xfrm>
        </p:grpSpPr>
        <p:grpSp>
          <p:nvGrpSpPr>
            <p:cNvPr id="65545" name="Group 54"/>
            <p:cNvGrpSpPr>
              <a:grpSpLocks noChangeAspect="1"/>
            </p:cNvGrpSpPr>
            <p:nvPr/>
          </p:nvGrpSpPr>
          <p:grpSpPr bwMode="auto">
            <a:xfrm>
              <a:off x="1967" y="2256"/>
              <a:ext cx="555" cy="454"/>
              <a:chOff x="1728" y="2064"/>
              <a:chExt cx="768" cy="672"/>
            </a:xfrm>
          </p:grpSpPr>
          <p:sp>
            <p:nvSpPr>
              <p:cNvPr id="65547" name="AutoShape 5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5548" name="Line 5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5546" name="Oval 57"/>
            <p:cNvSpPr>
              <a:spLocks noChangeAspect="1" noChangeArrowheads="1"/>
            </p:cNvSpPr>
            <p:nvPr/>
          </p:nvSpPr>
          <p:spPr bwMode="auto">
            <a:xfrm>
              <a:off x="1905" y="20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65544" name="AutoShape 58"/>
          <p:cNvSpPr>
            <a:spLocks noChangeArrowheads="1"/>
          </p:cNvSpPr>
          <p:nvPr/>
        </p:nvSpPr>
        <p:spPr bwMode="auto">
          <a:xfrm>
            <a:off x="6324600" y="3200400"/>
            <a:ext cx="990600" cy="457200"/>
          </a:xfrm>
          <a:prstGeom prst="rightArrow">
            <a:avLst>
              <a:gd name="adj1" fmla="val 50000"/>
              <a:gd name="adj2" fmla="val 54167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3"/>
          <p:cNvSpPr>
            <a:spLocks noChangeArrowheads="1"/>
          </p:cNvSpPr>
          <p:nvPr/>
        </p:nvSpPr>
        <p:spPr bwMode="auto">
          <a:xfrm>
            <a:off x="1639888" y="0"/>
            <a:ext cx="5895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Terminates </a:t>
            </a:r>
          </a:p>
        </p:txBody>
      </p:sp>
      <p:grpSp>
        <p:nvGrpSpPr>
          <p:cNvPr id="66563" name="Group 186"/>
          <p:cNvGrpSpPr>
            <a:grpSpLocks noChangeAspect="1"/>
          </p:cNvGrpSpPr>
          <p:nvPr/>
        </p:nvGrpSpPr>
        <p:grpSpPr bwMode="auto">
          <a:xfrm>
            <a:off x="2209800" y="1524000"/>
            <a:ext cx="1439863" cy="1441450"/>
            <a:chOff x="1905" y="2096"/>
            <a:chExt cx="735" cy="736"/>
          </a:xfrm>
        </p:grpSpPr>
        <p:grpSp>
          <p:nvGrpSpPr>
            <p:cNvPr id="66598" name="Group 187"/>
            <p:cNvGrpSpPr>
              <a:grpSpLocks noChangeAspect="1"/>
            </p:cNvGrpSpPr>
            <p:nvPr/>
          </p:nvGrpSpPr>
          <p:grpSpPr bwMode="auto">
            <a:xfrm>
              <a:off x="1967" y="2256"/>
              <a:ext cx="555" cy="454"/>
              <a:chOff x="1728" y="2064"/>
              <a:chExt cx="768" cy="672"/>
            </a:xfrm>
          </p:grpSpPr>
          <p:sp>
            <p:nvSpPr>
              <p:cNvPr id="66600" name="AutoShape 188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8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01" name="Line 189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599" name="Oval 190"/>
            <p:cNvSpPr>
              <a:spLocks noChangeAspect="1" noChangeArrowheads="1"/>
            </p:cNvSpPr>
            <p:nvPr/>
          </p:nvSpPr>
          <p:spPr bwMode="auto">
            <a:xfrm>
              <a:off x="1905" y="20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66564" name="AutoShape 197"/>
          <p:cNvSpPr>
            <a:spLocks noChangeArrowheads="1"/>
          </p:cNvSpPr>
          <p:nvPr/>
        </p:nvSpPr>
        <p:spPr bwMode="auto">
          <a:xfrm>
            <a:off x="4114800" y="3803650"/>
            <a:ext cx="990600" cy="457200"/>
          </a:xfrm>
          <a:prstGeom prst="rightArrow">
            <a:avLst>
              <a:gd name="adj1" fmla="val 50000"/>
              <a:gd name="adj2" fmla="val 54167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6565" name="Group 198"/>
          <p:cNvGrpSpPr>
            <a:grpSpLocks noChangeAspect="1"/>
          </p:cNvGrpSpPr>
          <p:nvPr/>
        </p:nvGrpSpPr>
        <p:grpSpPr bwMode="auto">
          <a:xfrm>
            <a:off x="2282825" y="4960938"/>
            <a:ext cx="1377950" cy="1439862"/>
            <a:chOff x="4641" y="2352"/>
            <a:chExt cx="735" cy="768"/>
          </a:xfrm>
        </p:grpSpPr>
        <p:sp>
          <p:nvSpPr>
            <p:cNvPr id="66585" name="Freeform 199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586" name="Group 200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6596" name="AutoShape 20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597" name="Line 20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587" name="Oval 203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6588" name="Picture 20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589" name="Group 205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6590" name="Freeform 2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1" name="Freeform 2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2" name="Freeform 2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3" name="Freeform 2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4" name="Freeform 2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95" name="Freeform 2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6566" name="Group 212"/>
          <p:cNvGrpSpPr>
            <a:grpSpLocks noChangeAspect="1"/>
          </p:cNvGrpSpPr>
          <p:nvPr/>
        </p:nvGrpSpPr>
        <p:grpSpPr bwMode="auto">
          <a:xfrm>
            <a:off x="2247900" y="3270250"/>
            <a:ext cx="1439863" cy="1439863"/>
            <a:chOff x="4464" y="2736"/>
            <a:chExt cx="912" cy="912"/>
          </a:xfrm>
        </p:grpSpPr>
        <p:grpSp>
          <p:nvGrpSpPr>
            <p:cNvPr id="66570" name="Group 213"/>
            <p:cNvGrpSpPr>
              <a:grpSpLocks noChangeAspect="1"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66572" name="Freeform 214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6573" name="Group 215"/>
              <p:cNvGrpSpPr>
                <a:grpSpLocks noChangeAspect="1"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66574" name="Group 216"/>
                <p:cNvGrpSpPr>
                  <a:grpSpLocks noChangeAspect="1"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6579" name="Freeform 217"/>
                  <p:cNvSpPr>
                    <a:spLocks noChangeAspect="1"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0" name="Freeform 218"/>
                  <p:cNvSpPr>
                    <a:spLocks noChangeAspect="1"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1" name="Freeform 219"/>
                  <p:cNvSpPr>
                    <a:spLocks noChangeAspect="1"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2" name="Freeform 220"/>
                  <p:cNvSpPr>
                    <a:spLocks noChangeAspect="1"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3" name="Freeform 221"/>
                  <p:cNvSpPr>
                    <a:spLocks noChangeAspect="1"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84" name="Freeform 222"/>
                  <p:cNvSpPr>
                    <a:spLocks noChangeAspect="1"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575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66576" name="Freeform 224"/>
                  <p:cNvSpPr>
                    <a:spLocks noChangeAspect="1"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7" name="Freeform 225"/>
                  <p:cNvSpPr>
                    <a:spLocks noChangeAspect="1"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8" name="Freeform 226"/>
                  <p:cNvSpPr>
                    <a:spLocks noChangeAspect="1"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66571" name="Oval 227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6567" name="Group 234"/>
          <p:cNvGrpSpPr>
            <a:grpSpLocks/>
          </p:cNvGrpSpPr>
          <p:nvPr/>
        </p:nvGrpSpPr>
        <p:grpSpPr bwMode="auto">
          <a:xfrm>
            <a:off x="5715000" y="3346450"/>
            <a:ext cx="1439863" cy="1439863"/>
            <a:chOff x="4512" y="2213"/>
            <a:chExt cx="907" cy="907"/>
          </a:xfrm>
        </p:grpSpPr>
        <p:sp>
          <p:nvSpPr>
            <p:cNvPr id="66568" name="Oval 232"/>
            <p:cNvSpPr>
              <a:spLocks noChangeAspect="1" noChangeArrowheads="1"/>
            </p:cNvSpPr>
            <p:nvPr/>
          </p:nvSpPr>
          <p:spPr bwMode="auto">
            <a:xfrm>
              <a:off x="4512" y="2213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6569" name="Picture 23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4" y="2352"/>
              <a:ext cx="624" cy="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3"/>
          <p:cNvSpPr>
            <a:spLocks noChangeArrowheads="1"/>
          </p:cNvSpPr>
          <p:nvPr/>
        </p:nvSpPr>
        <p:spPr bwMode="auto">
          <a:xfrm>
            <a:off x="1849438" y="0"/>
            <a:ext cx="54768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Consider an Algorithm </a:t>
            </a:r>
          </a:p>
        </p:txBody>
      </p:sp>
      <p:sp>
        <p:nvSpPr>
          <p:cNvPr id="67587" name="Text Box 170"/>
          <p:cNvSpPr txBox="1">
            <a:spLocks noChangeArrowheads="1"/>
          </p:cNvSpPr>
          <p:nvPr/>
        </p:nvSpPr>
        <p:spPr bwMode="auto">
          <a:xfrm>
            <a:off x="3086100" y="2362200"/>
            <a:ext cx="3524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0"/>
              <a:t>This is sufficient! </a:t>
            </a:r>
            <a:endParaRPr lang="en-CA" altLang="en-US" sz="3600" i="0"/>
          </a:p>
        </p:txBody>
      </p:sp>
      <p:grpSp>
        <p:nvGrpSpPr>
          <p:cNvPr id="67588" name="Group 171"/>
          <p:cNvGrpSpPr>
            <a:grpSpLocks/>
          </p:cNvGrpSpPr>
          <p:nvPr/>
        </p:nvGrpSpPr>
        <p:grpSpPr bwMode="auto">
          <a:xfrm>
            <a:off x="3962400" y="4953000"/>
            <a:ext cx="1439863" cy="1439863"/>
            <a:chOff x="4080" y="2448"/>
            <a:chExt cx="907" cy="907"/>
          </a:xfrm>
        </p:grpSpPr>
        <p:sp>
          <p:nvSpPr>
            <p:cNvPr id="67824" name="Oval 172"/>
            <p:cNvSpPr>
              <a:spLocks noChangeAspect="1" noChangeArrowheads="1"/>
            </p:cNvSpPr>
            <p:nvPr/>
          </p:nvSpPr>
          <p:spPr bwMode="auto">
            <a:xfrm>
              <a:off x="4080" y="2448"/>
              <a:ext cx="907" cy="907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7825" name="Group 173"/>
            <p:cNvGrpSpPr>
              <a:grpSpLocks noChangeAspect="1"/>
            </p:cNvGrpSpPr>
            <p:nvPr/>
          </p:nvGrpSpPr>
          <p:grpSpPr bwMode="auto">
            <a:xfrm>
              <a:off x="4224" y="2640"/>
              <a:ext cx="632" cy="612"/>
              <a:chOff x="1488" y="1008"/>
              <a:chExt cx="2470" cy="2392"/>
            </a:xfrm>
          </p:grpSpPr>
          <p:pic>
            <p:nvPicPr>
              <p:cNvPr id="67826" name="Picture 17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72" y="1200"/>
                <a:ext cx="886" cy="7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7827" name="Group 175"/>
              <p:cNvGrpSpPr>
                <a:grpSpLocks noChangeAspect="1"/>
              </p:cNvGrpSpPr>
              <p:nvPr/>
            </p:nvGrpSpPr>
            <p:grpSpPr bwMode="auto">
              <a:xfrm>
                <a:off x="2352" y="2304"/>
                <a:ext cx="744" cy="912"/>
                <a:chOff x="2352" y="2304"/>
                <a:chExt cx="744" cy="912"/>
              </a:xfrm>
            </p:grpSpPr>
            <p:sp>
              <p:nvSpPr>
                <p:cNvPr id="67830" name="Freeform 176"/>
                <p:cNvSpPr>
                  <a:spLocks noChangeAspect="1"/>
                </p:cNvSpPr>
                <p:nvPr/>
              </p:nvSpPr>
              <p:spPr bwMode="auto">
                <a:xfrm>
                  <a:off x="2714" y="243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1" name="Freeform 177"/>
                <p:cNvSpPr>
                  <a:spLocks noChangeAspect="1"/>
                </p:cNvSpPr>
                <p:nvPr/>
              </p:nvSpPr>
              <p:spPr bwMode="auto">
                <a:xfrm>
                  <a:off x="2616" y="265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2" name="Freeform 178"/>
                <p:cNvSpPr>
                  <a:spLocks noChangeAspect="1"/>
                </p:cNvSpPr>
                <p:nvPr/>
              </p:nvSpPr>
              <p:spPr bwMode="auto">
                <a:xfrm>
                  <a:off x="2630" y="294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3" name="Freeform 179"/>
                <p:cNvSpPr>
                  <a:spLocks noChangeAspect="1"/>
                </p:cNvSpPr>
                <p:nvPr/>
              </p:nvSpPr>
              <p:spPr bwMode="auto">
                <a:xfrm>
                  <a:off x="2352" y="288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4" name="Freeform 180"/>
                <p:cNvSpPr>
                  <a:spLocks noChangeAspect="1"/>
                </p:cNvSpPr>
                <p:nvPr/>
              </p:nvSpPr>
              <p:spPr bwMode="auto">
                <a:xfrm>
                  <a:off x="2509" y="230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835" name="Freeform 181"/>
                <p:cNvSpPr>
                  <a:spLocks noChangeAspect="1"/>
                </p:cNvSpPr>
                <p:nvPr/>
              </p:nvSpPr>
              <p:spPr bwMode="auto">
                <a:xfrm>
                  <a:off x="2791" y="234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67828" name="Picture 18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8" y="1008"/>
                <a:ext cx="770" cy="1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829" name="Freeform 183"/>
              <p:cNvSpPr>
                <a:spLocks noChangeAspect="1"/>
              </p:cNvSpPr>
              <p:nvPr/>
            </p:nvSpPr>
            <p:spPr bwMode="auto">
              <a:xfrm>
                <a:off x="1488" y="2016"/>
                <a:ext cx="2216" cy="1384"/>
              </a:xfrm>
              <a:custGeom>
                <a:avLst/>
                <a:gdLst>
                  <a:gd name="T0" fmla="*/ 480 w 2216"/>
                  <a:gd name="T1" fmla="*/ 144 h 1384"/>
                  <a:gd name="T2" fmla="*/ 240 w 2216"/>
                  <a:gd name="T3" fmla="*/ 1104 h 1384"/>
                  <a:gd name="T4" fmla="*/ 1920 w 2216"/>
                  <a:gd name="T5" fmla="*/ 1200 h 1384"/>
                  <a:gd name="T6" fmla="*/ 2016 w 2216"/>
                  <a:gd name="T7" fmla="*/ 0 h 138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16"/>
                  <a:gd name="T13" fmla="*/ 0 h 1384"/>
                  <a:gd name="T14" fmla="*/ 2216 w 2216"/>
                  <a:gd name="T15" fmla="*/ 1384 h 138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16" h="1384">
                    <a:moveTo>
                      <a:pt x="480" y="144"/>
                    </a:moveTo>
                    <a:cubicBezTo>
                      <a:pt x="240" y="536"/>
                      <a:pt x="0" y="928"/>
                      <a:pt x="240" y="1104"/>
                    </a:cubicBezTo>
                    <a:cubicBezTo>
                      <a:pt x="480" y="1280"/>
                      <a:pt x="1624" y="1384"/>
                      <a:pt x="1920" y="1200"/>
                    </a:cubicBezTo>
                    <a:cubicBezTo>
                      <a:pt x="2216" y="1016"/>
                      <a:pt x="2116" y="508"/>
                      <a:pt x="2016" y="0"/>
                    </a:cubicBezTo>
                  </a:path>
                </a:pathLst>
              </a:custGeom>
              <a:noFill/>
              <a:ln w="381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67589" name="AutoShape 184"/>
          <p:cNvSpPr>
            <a:spLocks noChangeArrowheads="1"/>
          </p:cNvSpPr>
          <p:nvPr/>
        </p:nvSpPr>
        <p:spPr bwMode="auto">
          <a:xfrm rot="5400000" flipV="1">
            <a:off x="3900488" y="3643312"/>
            <a:ext cx="1524000" cy="485775"/>
          </a:xfrm>
          <a:prstGeom prst="rightArrow">
            <a:avLst>
              <a:gd name="adj1" fmla="val 50000"/>
              <a:gd name="adj2" fmla="val 78431"/>
            </a:avLst>
          </a:prstGeom>
          <a:solidFill>
            <a:srgbClr val="339966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pSp>
        <p:nvGrpSpPr>
          <p:cNvPr id="67590" name="Group 398"/>
          <p:cNvGrpSpPr>
            <a:grpSpLocks/>
          </p:cNvGrpSpPr>
          <p:nvPr/>
        </p:nvGrpSpPr>
        <p:grpSpPr bwMode="auto">
          <a:xfrm>
            <a:off x="5581650" y="3810000"/>
            <a:ext cx="2952750" cy="2665413"/>
            <a:chOff x="3516" y="2914"/>
            <a:chExt cx="1187" cy="1165"/>
          </a:xfrm>
        </p:grpSpPr>
        <p:sp>
          <p:nvSpPr>
            <p:cNvPr id="67795" name="Freeform 366"/>
            <p:cNvSpPr>
              <a:spLocks/>
            </p:cNvSpPr>
            <p:nvPr/>
          </p:nvSpPr>
          <p:spPr bwMode="auto">
            <a:xfrm>
              <a:off x="3751" y="3215"/>
              <a:ext cx="166" cy="162"/>
            </a:xfrm>
            <a:custGeom>
              <a:avLst/>
              <a:gdLst>
                <a:gd name="T0" fmla="*/ 108 w 166"/>
                <a:gd name="T1" fmla="*/ 37 h 162"/>
                <a:gd name="T2" fmla="*/ 96 w 166"/>
                <a:gd name="T3" fmla="*/ 20 h 162"/>
                <a:gd name="T4" fmla="*/ 88 w 166"/>
                <a:gd name="T5" fmla="*/ 12 h 162"/>
                <a:gd name="T6" fmla="*/ 75 w 166"/>
                <a:gd name="T7" fmla="*/ 4 h 162"/>
                <a:gd name="T8" fmla="*/ 62 w 166"/>
                <a:gd name="T9" fmla="*/ 1 h 162"/>
                <a:gd name="T10" fmla="*/ 48 w 166"/>
                <a:gd name="T11" fmla="*/ 0 h 162"/>
                <a:gd name="T12" fmla="*/ 35 w 166"/>
                <a:gd name="T13" fmla="*/ 3 h 162"/>
                <a:gd name="T14" fmla="*/ 23 w 166"/>
                <a:gd name="T15" fmla="*/ 11 h 162"/>
                <a:gd name="T16" fmla="*/ 12 w 166"/>
                <a:gd name="T17" fmla="*/ 24 h 162"/>
                <a:gd name="T18" fmla="*/ 4 w 166"/>
                <a:gd name="T19" fmla="*/ 40 h 162"/>
                <a:gd name="T20" fmla="*/ 0 w 166"/>
                <a:gd name="T21" fmla="*/ 60 h 162"/>
                <a:gd name="T22" fmla="*/ 0 w 166"/>
                <a:gd name="T23" fmla="*/ 76 h 162"/>
                <a:gd name="T24" fmla="*/ 0 w 166"/>
                <a:gd name="T25" fmla="*/ 92 h 162"/>
                <a:gd name="T26" fmla="*/ 6 w 166"/>
                <a:gd name="T27" fmla="*/ 107 h 162"/>
                <a:gd name="T28" fmla="*/ 14 w 166"/>
                <a:gd name="T29" fmla="*/ 120 h 162"/>
                <a:gd name="T30" fmla="*/ 26 w 166"/>
                <a:gd name="T31" fmla="*/ 135 h 162"/>
                <a:gd name="T32" fmla="*/ 41 w 166"/>
                <a:gd name="T33" fmla="*/ 146 h 162"/>
                <a:gd name="T34" fmla="*/ 56 w 166"/>
                <a:gd name="T35" fmla="*/ 155 h 162"/>
                <a:gd name="T36" fmla="*/ 73 w 166"/>
                <a:gd name="T37" fmla="*/ 160 h 162"/>
                <a:gd name="T38" fmla="*/ 88 w 166"/>
                <a:gd name="T39" fmla="*/ 162 h 162"/>
                <a:gd name="T40" fmla="*/ 100 w 166"/>
                <a:gd name="T41" fmla="*/ 159 h 162"/>
                <a:gd name="T42" fmla="*/ 110 w 166"/>
                <a:gd name="T43" fmla="*/ 153 h 162"/>
                <a:gd name="T44" fmla="*/ 119 w 166"/>
                <a:gd name="T45" fmla="*/ 143 h 162"/>
                <a:gd name="T46" fmla="*/ 127 w 166"/>
                <a:gd name="T47" fmla="*/ 128 h 162"/>
                <a:gd name="T48" fmla="*/ 131 w 166"/>
                <a:gd name="T49" fmla="*/ 114 h 162"/>
                <a:gd name="T50" fmla="*/ 131 w 166"/>
                <a:gd name="T51" fmla="*/ 98 h 162"/>
                <a:gd name="T52" fmla="*/ 130 w 166"/>
                <a:gd name="T53" fmla="*/ 83 h 162"/>
                <a:gd name="T54" fmla="*/ 126 w 166"/>
                <a:gd name="T55" fmla="*/ 69 h 162"/>
                <a:gd name="T56" fmla="*/ 121 w 166"/>
                <a:gd name="T57" fmla="*/ 55 h 162"/>
                <a:gd name="T58" fmla="*/ 140 w 166"/>
                <a:gd name="T59" fmla="*/ 43 h 162"/>
                <a:gd name="T60" fmla="*/ 155 w 166"/>
                <a:gd name="T61" fmla="*/ 37 h 162"/>
                <a:gd name="T62" fmla="*/ 162 w 166"/>
                <a:gd name="T63" fmla="*/ 29 h 162"/>
                <a:gd name="T64" fmla="*/ 166 w 166"/>
                <a:gd name="T65" fmla="*/ 18 h 162"/>
                <a:gd name="T66" fmla="*/ 163 w 166"/>
                <a:gd name="T67" fmla="*/ 9 h 162"/>
                <a:gd name="T68" fmla="*/ 155 w 166"/>
                <a:gd name="T69" fmla="*/ 7 h 162"/>
                <a:gd name="T70" fmla="*/ 147 w 166"/>
                <a:gd name="T71" fmla="*/ 6 h 162"/>
                <a:gd name="T72" fmla="*/ 139 w 166"/>
                <a:gd name="T73" fmla="*/ 11 h 162"/>
                <a:gd name="T74" fmla="*/ 131 w 166"/>
                <a:gd name="T75" fmla="*/ 17 h 162"/>
                <a:gd name="T76" fmla="*/ 122 w 166"/>
                <a:gd name="T77" fmla="*/ 28 h 162"/>
                <a:gd name="T78" fmla="*/ 108 w 166"/>
                <a:gd name="T79" fmla="*/ 37 h 1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6"/>
                <a:gd name="T121" fmla="*/ 0 h 162"/>
                <a:gd name="T122" fmla="*/ 166 w 166"/>
                <a:gd name="T123" fmla="*/ 162 h 1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6" h="162">
                  <a:moveTo>
                    <a:pt x="108" y="37"/>
                  </a:moveTo>
                  <a:lnTo>
                    <a:pt x="96" y="20"/>
                  </a:lnTo>
                  <a:lnTo>
                    <a:pt x="88" y="12"/>
                  </a:lnTo>
                  <a:lnTo>
                    <a:pt x="75" y="4"/>
                  </a:lnTo>
                  <a:lnTo>
                    <a:pt x="62" y="1"/>
                  </a:lnTo>
                  <a:lnTo>
                    <a:pt x="48" y="0"/>
                  </a:lnTo>
                  <a:lnTo>
                    <a:pt x="35" y="3"/>
                  </a:lnTo>
                  <a:lnTo>
                    <a:pt x="23" y="11"/>
                  </a:lnTo>
                  <a:lnTo>
                    <a:pt x="12" y="24"/>
                  </a:lnTo>
                  <a:lnTo>
                    <a:pt x="4" y="40"/>
                  </a:lnTo>
                  <a:lnTo>
                    <a:pt x="0" y="60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6" y="107"/>
                  </a:lnTo>
                  <a:lnTo>
                    <a:pt x="14" y="120"/>
                  </a:lnTo>
                  <a:lnTo>
                    <a:pt x="26" y="135"/>
                  </a:lnTo>
                  <a:lnTo>
                    <a:pt x="41" y="146"/>
                  </a:lnTo>
                  <a:lnTo>
                    <a:pt x="56" y="155"/>
                  </a:lnTo>
                  <a:lnTo>
                    <a:pt x="73" y="160"/>
                  </a:lnTo>
                  <a:lnTo>
                    <a:pt x="88" y="162"/>
                  </a:lnTo>
                  <a:lnTo>
                    <a:pt x="100" y="159"/>
                  </a:lnTo>
                  <a:lnTo>
                    <a:pt x="110" y="153"/>
                  </a:lnTo>
                  <a:lnTo>
                    <a:pt x="119" y="143"/>
                  </a:lnTo>
                  <a:lnTo>
                    <a:pt x="127" y="128"/>
                  </a:lnTo>
                  <a:lnTo>
                    <a:pt x="131" y="114"/>
                  </a:lnTo>
                  <a:lnTo>
                    <a:pt x="131" y="98"/>
                  </a:lnTo>
                  <a:lnTo>
                    <a:pt x="130" y="83"/>
                  </a:lnTo>
                  <a:lnTo>
                    <a:pt x="126" y="69"/>
                  </a:lnTo>
                  <a:lnTo>
                    <a:pt x="121" y="55"/>
                  </a:lnTo>
                  <a:lnTo>
                    <a:pt x="140" y="43"/>
                  </a:lnTo>
                  <a:lnTo>
                    <a:pt x="155" y="37"/>
                  </a:lnTo>
                  <a:lnTo>
                    <a:pt x="162" y="29"/>
                  </a:lnTo>
                  <a:lnTo>
                    <a:pt x="166" y="18"/>
                  </a:lnTo>
                  <a:lnTo>
                    <a:pt x="163" y="9"/>
                  </a:lnTo>
                  <a:lnTo>
                    <a:pt x="155" y="7"/>
                  </a:lnTo>
                  <a:lnTo>
                    <a:pt x="147" y="6"/>
                  </a:lnTo>
                  <a:lnTo>
                    <a:pt x="139" y="11"/>
                  </a:lnTo>
                  <a:lnTo>
                    <a:pt x="131" y="17"/>
                  </a:lnTo>
                  <a:lnTo>
                    <a:pt x="122" y="28"/>
                  </a:lnTo>
                  <a:lnTo>
                    <a:pt x="108" y="3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6" name="Freeform 367"/>
            <p:cNvSpPr>
              <a:spLocks/>
            </p:cNvSpPr>
            <p:nvPr/>
          </p:nvSpPr>
          <p:spPr bwMode="auto">
            <a:xfrm>
              <a:off x="3831" y="3395"/>
              <a:ext cx="141" cy="226"/>
            </a:xfrm>
            <a:custGeom>
              <a:avLst/>
              <a:gdLst>
                <a:gd name="T0" fmla="*/ 12 w 141"/>
                <a:gd name="T1" fmla="*/ 18 h 226"/>
                <a:gd name="T2" fmla="*/ 22 w 141"/>
                <a:gd name="T3" fmla="*/ 8 h 226"/>
                <a:gd name="T4" fmla="*/ 35 w 141"/>
                <a:gd name="T5" fmla="*/ 2 h 226"/>
                <a:gd name="T6" fmla="*/ 54 w 141"/>
                <a:gd name="T7" fmla="*/ 0 h 226"/>
                <a:gd name="T8" fmla="*/ 70 w 141"/>
                <a:gd name="T9" fmla="*/ 3 h 226"/>
                <a:gd name="T10" fmla="*/ 86 w 141"/>
                <a:gd name="T11" fmla="*/ 8 h 226"/>
                <a:gd name="T12" fmla="*/ 101 w 141"/>
                <a:gd name="T13" fmla="*/ 18 h 226"/>
                <a:gd name="T14" fmla="*/ 112 w 141"/>
                <a:gd name="T15" fmla="*/ 31 h 226"/>
                <a:gd name="T16" fmla="*/ 122 w 141"/>
                <a:gd name="T17" fmla="*/ 47 h 226"/>
                <a:gd name="T18" fmla="*/ 128 w 141"/>
                <a:gd name="T19" fmla="*/ 63 h 226"/>
                <a:gd name="T20" fmla="*/ 135 w 141"/>
                <a:gd name="T21" fmla="*/ 87 h 226"/>
                <a:gd name="T22" fmla="*/ 138 w 141"/>
                <a:gd name="T23" fmla="*/ 107 h 226"/>
                <a:gd name="T24" fmla="*/ 140 w 141"/>
                <a:gd name="T25" fmla="*/ 123 h 226"/>
                <a:gd name="T26" fmla="*/ 141 w 141"/>
                <a:gd name="T27" fmla="*/ 143 h 226"/>
                <a:gd name="T28" fmla="*/ 141 w 141"/>
                <a:gd name="T29" fmla="*/ 158 h 226"/>
                <a:gd name="T30" fmla="*/ 136 w 141"/>
                <a:gd name="T31" fmla="*/ 176 h 226"/>
                <a:gd name="T32" fmla="*/ 131 w 141"/>
                <a:gd name="T33" fmla="*/ 194 h 226"/>
                <a:gd name="T34" fmla="*/ 122 w 141"/>
                <a:gd name="T35" fmla="*/ 206 h 226"/>
                <a:gd name="T36" fmla="*/ 109 w 141"/>
                <a:gd name="T37" fmla="*/ 214 h 226"/>
                <a:gd name="T38" fmla="*/ 97 w 141"/>
                <a:gd name="T39" fmla="*/ 222 h 226"/>
                <a:gd name="T40" fmla="*/ 77 w 141"/>
                <a:gd name="T41" fmla="*/ 226 h 226"/>
                <a:gd name="T42" fmla="*/ 60 w 141"/>
                <a:gd name="T43" fmla="*/ 226 h 226"/>
                <a:gd name="T44" fmla="*/ 44 w 141"/>
                <a:gd name="T45" fmla="*/ 224 h 226"/>
                <a:gd name="T46" fmla="*/ 32 w 141"/>
                <a:gd name="T47" fmla="*/ 218 h 226"/>
                <a:gd name="T48" fmla="*/ 21 w 141"/>
                <a:gd name="T49" fmla="*/ 210 h 226"/>
                <a:gd name="T50" fmla="*/ 17 w 141"/>
                <a:gd name="T51" fmla="*/ 202 h 226"/>
                <a:gd name="T52" fmla="*/ 11 w 141"/>
                <a:gd name="T53" fmla="*/ 189 h 226"/>
                <a:gd name="T54" fmla="*/ 11 w 141"/>
                <a:gd name="T55" fmla="*/ 175 h 226"/>
                <a:gd name="T56" fmla="*/ 12 w 141"/>
                <a:gd name="T57" fmla="*/ 160 h 226"/>
                <a:gd name="T58" fmla="*/ 15 w 141"/>
                <a:gd name="T59" fmla="*/ 148 h 226"/>
                <a:gd name="T60" fmla="*/ 19 w 141"/>
                <a:gd name="T61" fmla="*/ 139 h 226"/>
                <a:gd name="T62" fmla="*/ 26 w 141"/>
                <a:gd name="T63" fmla="*/ 131 h 226"/>
                <a:gd name="T64" fmla="*/ 32 w 141"/>
                <a:gd name="T65" fmla="*/ 121 h 226"/>
                <a:gd name="T66" fmla="*/ 33 w 141"/>
                <a:gd name="T67" fmla="*/ 108 h 226"/>
                <a:gd name="T68" fmla="*/ 26 w 141"/>
                <a:gd name="T69" fmla="*/ 100 h 226"/>
                <a:gd name="T70" fmla="*/ 13 w 141"/>
                <a:gd name="T71" fmla="*/ 91 h 226"/>
                <a:gd name="T72" fmla="*/ 7 w 141"/>
                <a:gd name="T73" fmla="*/ 81 h 226"/>
                <a:gd name="T74" fmla="*/ 0 w 141"/>
                <a:gd name="T75" fmla="*/ 69 h 226"/>
                <a:gd name="T76" fmla="*/ 0 w 141"/>
                <a:gd name="T77" fmla="*/ 54 h 226"/>
                <a:gd name="T78" fmla="*/ 2 w 141"/>
                <a:gd name="T79" fmla="*/ 44 h 226"/>
                <a:gd name="T80" fmla="*/ 4 w 141"/>
                <a:gd name="T81" fmla="*/ 31 h 226"/>
                <a:gd name="T82" fmla="*/ 9 w 141"/>
                <a:gd name="T83" fmla="*/ 23 h 226"/>
                <a:gd name="T84" fmla="*/ 12 w 141"/>
                <a:gd name="T85" fmla="*/ 18 h 2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1"/>
                <a:gd name="T130" fmla="*/ 0 h 226"/>
                <a:gd name="T131" fmla="*/ 141 w 141"/>
                <a:gd name="T132" fmla="*/ 226 h 2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1" h="226">
                  <a:moveTo>
                    <a:pt x="12" y="18"/>
                  </a:moveTo>
                  <a:lnTo>
                    <a:pt x="22" y="8"/>
                  </a:lnTo>
                  <a:lnTo>
                    <a:pt x="35" y="2"/>
                  </a:lnTo>
                  <a:lnTo>
                    <a:pt x="54" y="0"/>
                  </a:lnTo>
                  <a:lnTo>
                    <a:pt x="70" y="3"/>
                  </a:lnTo>
                  <a:lnTo>
                    <a:pt x="86" y="8"/>
                  </a:lnTo>
                  <a:lnTo>
                    <a:pt x="101" y="18"/>
                  </a:lnTo>
                  <a:lnTo>
                    <a:pt x="112" y="31"/>
                  </a:lnTo>
                  <a:lnTo>
                    <a:pt x="122" y="47"/>
                  </a:lnTo>
                  <a:lnTo>
                    <a:pt x="128" y="63"/>
                  </a:lnTo>
                  <a:lnTo>
                    <a:pt x="135" y="87"/>
                  </a:lnTo>
                  <a:lnTo>
                    <a:pt x="138" y="107"/>
                  </a:lnTo>
                  <a:lnTo>
                    <a:pt x="140" y="123"/>
                  </a:lnTo>
                  <a:lnTo>
                    <a:pt x="141" y="143"/>
                  </a:lnTo>
                  <a:lnTo>
                    <a:pt x="141" y="158"/>
                  </a:lnTo>
                  <a:lnTo>
                    <a:pt x="136" y="176"/>
                  </a:lnTo>
                  <a:lnTo>
                    <a:pt x="131" y="194"/>
                  </a:lnTo>
                  <a:lnTo>
                    <a:pt x="122" y="206"/>
                  </a:lnTo>
                  <a:lnTo>
                    <a:pt x="109" y="214"/>
                  </a:lnTo>
                  <a:lnTo>
                    <a:pt x="97" y="222"/>
                  </a:lnTo>
                  <a:lnTo>
                    <a:pt x="77" y="226"/>
                  </a:lnTo>
                  <a:lnTo>
                    <a:pt x="60" y="226"/>
                  </a:lnTo>
                  <a:lnTo>
                    <a:pt x="44" y="224"/>
                  </a:lnTo>
                  <a:lnTo>
                    <a:pt x="32" y="218"/>
                  </a:lnTo>
                  <a:lnTo>
                    <a:pt x="21" y="210"/>
                  </a:lnTo>
                  <a:lnTo>
                    <a:pt x="17" y="202"/>
                  </a:lnTo>
                  <a:lnTo>
                    <a:pt x="11" y="189"/>
                  </a:lnTo>
                  <a:lnTo>
                    <a:pt x="11" y="175"/>
                  </a:lnTo>
                  <a:lnTo>
                    <a:pt x="12" y="160"/>
                  </a:lnTo>
                  <a:lnTo>
                    <a:pt x="15" y="148"/>
                  </a:lnTo>
                  <a:lnTo>
                    <a:pt x="19" y="139"/>
                  </a:lnTo>
                  <a:lnTo>
                    <a:pt x="26" y="131"/>
                  </a:lnTo>
                  <a:lnTo>
                    <a:pt x="32" y="121"/>
                  </a:lnTo>
                  <a:lnTo>
                    <a:pt x="33" y="108"/>
                  </a:lnTo>
                  <a:lnTo>
                    <a:pt x="26" y="100"/>
                  </a:lnTo>
                  <a:lnTo>
                    <a:pt x="13" y="91"/>
                  </a:lnTo>
                  <a:lnTo>
                    <a:pt x="7" y="81"/>
                  </a:lnTo>
                  <a:lnTo>
                    <a:pt x="0" y="69"/>
                  </a:lnTo>
                  <a:lnTo>
                    <a:pt x="0" y="54"/>
                  </a:lnTo>
                  <a:lnTo>
                    <a:pt x="2" y="44"/>
                  </a:lnTo>
                  <a:lnTo>
                    <a:pt x="4" y="31"/>
                  </a:lnTo>
                  <a:lnTo>
                    <a:pt x="9" y="23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7" name="Freeform 368"/>
            <p:cNvSpPr>
              <a:spLocks/>
            </p:cNvSpPr>
            <p:nvPr/>
          </p:nvSpPr>
          <p:spPr bwMode="auto">
            <a:xfrm>
              <a:off x="3882" y="3283"/>
              <a:ext cx="311" cy="195"/>
            </a:xfrm>
            <a:custGeom>
              <a:avLst/>
              <a:gdLst>
                <a:gd name="T0" fmla="*/ 7 w 311"/>
                <a:gd name="T1" fmla="*/ 126 h 195"/>
                <a:gd name="T2" fmla="*/ 2 w 311"/>
                <a:gd name="T3" fmla="*/ 148 h 195"/>
                <a:gd name="T4" fmla="*/ 27 w 311"/>
                <a:gd name="T5" fmla="*/ 170 h 195"/>
                <a:gd name="T6" fmla="*/ 60 w 311"/>
                <a:gd name="T7" fmla="*/ 154 h 195"/>
                <a:gd name="T8" fmla="*/ 106 w 311"/>
                <a:gd name="T9" fmla="*/ 146 h 195"/>
                <a:gd name="T10" fmla="*/ 161 w 311"/>
                <a:gd name="T11" fmla="*/ 159 h 195"/>
                <a:gd name="T12" fmla="*/ 196 w 311"/>
                <a:gd name="T13" fmla="*/ 185 h 195"/>
                <a:gd name="T14" fmla="*/ 215 w 311"/>
                <a:gd name="T15" fmla="*/ 195 h 195"/>
                <a:gd name="T16" fmla="*/ 228 w 311"/>
                <a:gd name="T17" fmla="*/ 186 h 195"/>
                <a:gd name="T18" fmla="*/ 242 w 311"/>
                <a:gd name="T19" fmla="*/ 169 h 195"/>
                <a:gd name="T20" fmla="*/ 260 w 311"/>
                <a:gd name="T21" fmla="*/ 128 h 195"/>
                <a:gd name="T22" fmla="*/ 268 w 311"/>
                <a:gd name="T23" fmla="*/ 92 h 195"/>
                <a:gd name="T24" fmla="*/ 268 w 311"/>
                <a:gd name="T25" fmla="*/ 63 h 195"/>
                <a:gd name="T26" fmla="*/ 281 w 311"/>
                <a:gd name="T27" fmla="*/ 51 h 195"/>
                <a:gd name="T28" fmla="*/ 304 w 311"/>
                <a:gd name="T29" fmla="*/ 51 h 195"/>
                <a:gd name="T30" fmla="*/ 309 w 311"/>
                <a:gd name="T31" fmla="*/ 37 h 195"/>
                <a:gd name="T32" fmla="*/ 289 w 311"/>
                <a:gd name="T33" fmla="*/ 36 h 195"/>
                <a:gd name="T34" fmla="*/ 274 w 311"/>
                <a:gd name="T35" fmla="*/ 39 h 195"/>
                <a:gd name="T36" fmla="*/ 280 w 311"/>
                <a:gd name="T37" fmla="*/ 26 h 195"/>
                <a:gd name="T38" fmla="*/ 287 w 311"/>
                <a:gd name="T39" fmla="*/ 10 h 195"/>
                <a:gd name="T40" fmla="*/ 279 w 311"/>
                <a:gd name="T41" fmla="*/ 0 h 195"/>
                <a:gd name="T42" fmla="*/ 266 w 311"/>
                <a:gd name="T43" fmla="*/ 15 h 195"/>
                <a:gd name="T44" fmla="*/ 260 w 311"/>
                <a:gd name="T45" fmla="*/ 36 h 195"/>
                <a:gd name="T46" fmla="*/ 238 w 311"/>
                <a:gd name="T47" fmla="*/ 31 h 195"/>
                <a:gd name="T48" fmla="*/ 220 w 311"/>
                <a:gd name="T49" fmla="*/ 33 h 195"/>
                <a:gd name="T50" fmla="*/ 224 w 311"/>
                <a:gd name="T51" fmla="*/ 49 h 195"/>
                <a:gd name="T52" fmla="*/ 246 w 311"/>
                <a:gd name="T53" fmla="*/ 52 h 195"/>
                <a:gd name="T54" fmla="*/ 256 w 311"/>
                <a:gd name="T55" fmla="*/ 66 h 195"/>
                <a:gd name="T56" fmla="*/ 244 w 311"/>
                <a:gd name="T57" fmla="*/ 105 h 195"/>
                <a:gd name="T58" fmla="*/ 221 w 311"/>
                <a:gd name="T59" fmla="*/ 140 h 195"/>
                <a:gd name="T60" fmla="*/ 200 w 311"/>
                <a:gd name="T61" fmla="*/ 148 h 195"/>
                <a:gd name="T62" fmla="*/ 154 w 311"/>
                <a:gd name="T63" fmla="*/ 125 h 195"/>
                <a:gd name="T64" fmla="*/ 99 w 311"/>
                <a:gd name="T65" fmla="*/ 115 h 195"/>
                <a:gd name="T66" fmla="*/ 45 w 311"/>
                <a:gd name="T67" fmla="*/ 115 h 195"/>
                <a:gd name="T68" fmla="*/ 19 w 311"/>
                <a:gd name="T69" fmla="*/ 122 h 1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11"/>
                <a:gd name="T106" fmla="*/ 0 h 195"/>
                <a:gd name="T107" fmla="*/ 311 w 311"/>
                <a:gd name="T108" fmla="*/ 195 h 1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11" h="195">
                  <a:moveTo>
                    <a:pt x="19" y="122"/>
                  </a:moveTo>
                  <a:lnTo>
                    <a:pt x="7" y="126"/>
                  </a:lnTo>
                  <a:lnTo>
                    <a:pt x="0" y="136"/>
                  </a:lnTo>
                  <a:lnTo>
                    <a:pt x="2" y="148"/>
                  </a:lnTo>
                  <a:lnTo>
                    <a:pt x="11" y="164"/>
                  </a:lnTo>
                  <a:lnTo>
                    <a:pt x="27" y="170"/>
                  </a:lnTo>
                  <a:lnTo>
                    <a:pt x="46" y="162"/>
                  </a:lnTo>
                  <a:lnTo>
                    <a:pt x="60" y="154"/>
                  </a:lnTo>
                  <a:lnTo>
                    <a:pt x="80" y="148"/>
                  </a:lnTo>
                  <a:lnTo>
                    <a:pt x="106" y="146"/>
                  </a:lnTo>
                  <a:lnTo>
                    <a:pt x="133" y="148"/>
                  </a:lnTo>
                  <a:lnTo>
                    <a:pt x="161" y="159"/>
                  </a:lnTo>
                  <a:lnTo>
                    <a:pt x="181" y="170"/>
                  </a:lnTo>
                  <a:lnTo>
                    <a:pt x="196" y="185"/>
                  </a:lnTo>
                  <a:lnTo>
                    <a:pt x="202" y="191"/>
                  </a:lnTo>
                  <a:lnTo>
                    <a:pt x="215" y="195"/>
                  </a:lnTo>
                  <a:lnTo>
                    <a:pt x="222" y="192"/>
                  </a:lnTo>
                  <a:lnTo>
                    <a:pt x="228" y="186"/>
                  </a:lnTo>
                  <a:lnTo>
                    <a:pt x="233" y="180"/>
                  </a:lnTo>
                  <a:lnTo>
                    <a:pt x="242" y="169"/>
                  </a:lnTo>
                  <a:lnTo>
                    <a:pt x="252" y="149"/>
                  </a:lnTo>
                  <a:lnTo>
                    <a:pt x="260" y="128"/>
                  </a:lnTo>
                  <a:lnTo>
                    <a:pt x="265" y="107"/>
                  </a:lnTo>
                  <a:lnTo>
                    <a:pt x="268" y="92"/>
                  </a:lnTo>
                  <a:lnTo>
                    <a:pt x="271" y="72"/>
                  </a:lnTo>
                  <a:lnTo>
                    <a:pt x="268" y="63"/>
                  </a:lnTo>
                  <a:lnTo>
                    <a:pt x="272" y="55"/>
                  </a:lnTo>
                  <a:lnTo>
                    <a:pt x="281" y="51"/>
                  </a:lnTo>
                  <a:lnTo>
                    <a:pt x="293" y="52"/>
                  </a:lnTo>
                  <a:lnTo>
                    <a:pt x="304" y="51"/>
                  </a:lnTo>
                  <a:lnTo>
                    <a:pt x="311" y="45"/>
                  </a:lnTo>
                  <a:lnTo>
                    <a:pt x="309" y="37"/>
                  </a:lnTo>
                  <a:lnTo>
                    <a:pt x="301" y="34"/>
                  </a:lnTo>
                  <a:lnTo>
                    <a:pt x="289" y="36"/>
                  </a:lnTo>
                  <a:lnTo>
                    <a:pt x="279" y="39"/>
                  </a:lnTo>
                  <a:lnTo>
                    <a:pt x="274" y="39"/>
                  </a:lnTo>
                  <a:lnTo>
                    <a:pt x="273" y="35"/>
                  </a:lnTo>
                  <a:lnTo>
                    <a:pt x="280" y="26"/>
                  </a:lnTo>
                  <a:lnTo>
                    <a:pt x="286" y="19"/>
                  </a:lnTo>
                  <a:lnTo>
                    <a:pt x="287" y="10"/>
                  </a:lnTo>
                  <a:lnTo>
                    <a:pt x="286" y="4"/>
                  </a:lnTo>
                  <a:lnTo>
                    <a:pt x="279" y="0"/>
                  </a:lnTo>
                  <a:lnTo>
                    <a:pt x="271" y="4"/>
                  </a:lnTo>
                  <a:lnTo>
                    <a:pt x="266" y="15"/>
                  </a:lnTo>
                  <a:lnTo>
                    <a:pt x="264" y="29"/>
                  </a:lnTo>
                  <a:lnTo>
                    <a:pt x="260" y="36"/>
                  </a:lnTo>
                  <a:lnTo>
                    <a:pt x="252" y="37"/>
                  </a:lnTo>
                  <a:lnTo>
                    <a:pt x="238" y="31"/>
                  </a:lnTo>
                  <a:lnTo>
                    <a:pt x="228" y="28"/>
                  </a:lnTo>
                  <a:lnTo>
                    <a:pt x="220" y="33"/>
                  </a:lnTo>
                  <a:lnTo>
                    <a:pt x="218" y="44"/>
                  </a:lnTo>
                  <a:lnTo>
                    <a:pt x="224" y="49"/>
                  </a:lnTo>
                  <a:lnTo>
                    <a:pt x="235" y="51"/>
                  </a:lnTo>
                  <a:lnTo>
                    <a:pt x="246" y="52"/>
                  </a:lnTo>
                  <a:lnTo>
                    <a:pt x="255" y="55"/>
                  </a:lnTo>
                  <a:lnTo>
                    <a:pt x="256" y="66"/>
                  </a:lnTo>
                  <a:lnTo>
                    <a:pt x="252" y="86"/>
                  </a:lnTo>
                  <a:lnTo>
                    <a:pt x="244" y="105"/>
                  </a:lnTo>
                  <a:lnTo>
                    <a:pt x="233" y="125"/>
                  </a:lnTo>
                  <a:lnTo>
                    <a:pt x="221" y="140"/>
                  </a:lnTo>
                  <a:lnTo>
                    <a:pt x="212" y="148"/>
                  </a:lnTo>
                  <a:lnTo>
                    <a:pt x="200" y="148"/>
                  </a:lnTo>
                  <a:lnTo>
                    <a:pt x="178" y="134"/>
                  </a:lnTo>
                  <a:lnTo>
                    <a:pt x="154" y="125"/>
                  </a:lnTo>
                  <a:lnTo>
                    <a:pt x="128" y="117"/>
                  </a:lnTo>
                  <a:lnTo>
                    <a:pt x="99" y="115"/>
                  </a:lnTo>
                  <a:lnTo>
                    <a:pt x="71" y="114"/>
                  </a:lnTo>
                  <a:lnTo>
                    <a:pt x="45" y="115"/>
                  </a:lnTo>
                  <a:lnTo>
                    <a:pt x="28" y="120"/>
                  </a:lnTo>
                  <a:lnTo>
                    <a:pt x="19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8" name="Freeform 369"/>
            <p:cNvSpPr>
              <a:spLocks/>
            </p:cNvSpPr>
            <p:nvPr/>
          </p:nvSpPr>
          <p:spPr bwMode="auto">
            <a:xfrm>
              <a:off x="3516" y="3169"/>
              <a:ext cx="345" cy="306"/>
            </a:xfrm>
            <a:custGeom>
              <a:avLst/>
              <a:gdLst>
                <a:gd name="T0" fmla="*/ 307 w 345"/>
                <a:gd name="T1" fmla="*/ 242 h 306"/>
                <a:gd name="T2" fmla="*/ 345 w 345"/>
                <a:gd name="T3" fmla="*/ 266 h 306"/>
                <a:gd name="T4" fmla="*/ 339 w 345"/>
                <a:gd name="T5" fmla="*/ 295 h 306"/>
                <a:gd name="T6" fmla="*/ 300 w 345"/>
                <a:gd name="T7" fmla="*/ 296 h 306"/>
                <a:gd name="T8" fmla="*/ 235 w 345"/>
                <a:gd name="T9" fmla="*/ 257 h 306"/>
                <a:gd name="T10" fmla="*/ 176 w 345"/>
                <a:gd name="T11" fmla="*/ 241 h 306"/>
                <a:gd name="T12" fmla="*/ 145 w 345"/>
                <a:gd name="T13" fmla="*/ 236 h 306"/>
                <a:gd name="T14" fmla="*/ 135 w 345"/>
                <a:gd name="T15" fmla="*/ 236 h 306"/>
                <a:gd name="T16" fmla="*/ 122 w 345"/>
                <a:gd name="T17" fmla="*/ 221 h 306"/>
                <a:gd name="T18" fmla="*/ 112 w 345"/>
                <a:gd name="T19" fmla="*/ 185 h 306"/>
                <a:gd name="T20" fmla="*/ 96 w 345"/>
                <a:gd name="T21" fmla="*/ 141 h 306"/>
                <a:gd name="T22" fmla="*/ 72 w 345"/>
                <a:gd name="T23" fmla="*/ 108 h 306"/>
                <a:gd name="T24" fmla="*/ 51 w 345"/>
                <a:gd name="T25" fmla="*/ 93 h 306"/>
                <a:gd name="T26" fmla="*/ 24 w 345"/>
                <a:gd name="T27" fmla="*/ 90 h 306"/>
                <a:gd name="T28" fmla="*/ 0 w 345"/>
                <a:gd name="T29" fmla="*/ 75 h 306"/>
                <a:gd name="T30" fmla="*/ 6 w 345"/>
                <a:gd name="T31" fmla="*/ 53 h 306"/>
                <a:gd name="T32" fmla="*/ 21 w 345"/>
                <a:gd name="T33" fmla="*/ 57 h 306"/>
                <a:gd name="T34" fmla="*/ 20 w 345"/>
                <a:gd name="T35" fmla="*/ 67 h 306"/>
                <a:gd name="T36" fmla="*/ 41 w 345"/>
                <a:gd name="T37" fmla="*/ 74 h 306"/>
                <a:gd name="T38" fmla="*/ 52 w 345"/>
                <a:gd name="T39" fmla="*/ 50 h 306"/>
                <a:gd name="T40" fmla="*/ 38 w 345"/>
                <a:gd name="T41" fmla="*/ 42 h 306"/>
                <a:gd name="T42" fmla="*/ 25 w 345"/>
                <a:gd name="T43" fmla="*/ 47 h 306"/>
                <a:gd name="T44" fmla="*/ 25 w 345"/>
                <a:gd name="T45" fmla="*/ 33 h 306"/>
                <a:gd name="T46" fmla="*/ 42 w 345"/>
                <a:gd name="T47" fmla="*/ 24 h 306"/>
                <a:gd name="T48" fmla="*/ 62 w 345"/>
                <a:gd name="T49" fmla="*/ 31 h 306"/>
                <a:gd name="T50" fmla="*/ 63 w 345"/>
                <a:gd name="T51" fmla="*/ 9 h 306"/>
                <a:gd name="T52" fmla="*/ 86 w 345"/>
                <a:gd name="T53" fmla="*/ 3 h 306"/>
                <a:gd name="T54" fmla="*/ 85 w 345"/>
                <a:gd name="T55" fmla="*/ 16 h 306"/>
                <a:gd name="T56" fmla="*/ 78 w 345"/>
                <a:gd name="T57" fmla="*/ 28 h 306"/>
                <a:gd name="T58" fmla="*/ 72 w 345"/>
                <a:gd name="T59" fmla="*/ 41 h 306"/>
                <a:gd name="T60" fmla="*/ 71 w 345"/>
                <a:gd name="T61" fmla="*/ 71 h 306"/>
                <a:gd name="T62" fmla="*/ 82 w 345"/>
                <a:gd name="T63" fmla="*/ 86 h 306"/>
                <a:gd name="T64" fmla="*/ 101 w 345"/>
                <a:gd name="T65" fmla="*/ 112 h 306"/>
                <a:gd name="T66" fmla="*/ 118 w 345"/>
                <a:gd name="T67" fmla="*/ 142 h 306"/>
                <a:gd name="T68" fmla="*/ 134 w 345"/>
                <a:gd name="T69" fmla="*/ 180 h 306"/>
                <a:gd name="T70" fmla="*/ 149 w 345"/>
                <a:gd name="T71" fmla="*/ 201 h 306"/>
                <a:gd name="T72" fmla="*/ 189 w 345"/>
                <a:gd name="T73" fmla="*/ 211 h 306"/>
                <a:gd name="T74" fmla="*/ 239 w 345"/>
                <a:gd name="T75" fmla="*/ 223 h 306"/>
                <a:gd name="T76" fmla="*/ 263 w 345"/>
                <a:gd name="T77" fmla="*/ 231 h 3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5"/>
                <a:gd name="T118" fmla="*/ 0 h 306"/>
                <a:gd name="T119" fmla="*/ 345 w 345"/>
                <a:gd name="T120" fmla="*/ 306 h 30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5" h="306">
                  <a:moveTo>
                    <a:pt x="263" y="231"/>
                  </a:moveTo>
                  <a:lnTo>
                    <a:pt x="307" y="242"/>
                  </a:lnTo>
                  <a:lnTo>
                    <a:pt x="333" y="252"/>
                  </a:lnTo>
                  <a:lnTo>
                    <a:pt x="345" y="266"/>
                  </a:lnTo>
                  <a:lnTo>
                    <a:pt x="345" y="282"/>
                  </a:lnTo>
                  <a:lnTo>
                    <a:pt x="339" y="295"/>
                  </a:lnTo>
                  <a:lnTo>
                    <a:pt x="326" y="306"/>
                  </a:lnTo>
                  <a:lnTo>
                    <a:pt x="300" y="296"/>
                  </a:lnTo>
                  <a:lnTo>
                    <a:pt x="268" y="275"/>
                  </a:lnTo>
                  <a:lnTo>
                    <a:pt x="235" y="257"/>
                  </a:lnTo>
                  <a:lnTo>
                    <a:pt x="206" y="246"/>
                  </a:lnTo>
                  <a:lnTo>
                    <a:pt x="176" y="241"/>
                  </a:lnTo>
                  <a:lnTo>
                    <a:pt x="157" y="237"/>
                  </a:lnTo>
                  <a:lnTo>
                    <a:pt x="145" y="236"/>
                  </a:lnTo>
                  <a:lnTo>
                    <a:pt x="142" y="237"/>
                  </a:lnTo>
                  <a:lnTo>
                    <a:pt x="135" y="236"/>
                  </a:lnTo>
                  <a:lnTo>
                    <a:pt x="129" y="230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85"/>
                  </a:lnTo>
                  <a:lnTo>
                    <a:pt x="104" y="162"/>
                  </a:lnTo>
                  <a:lnTo>
                    <a:pt x="96" y="141"/>
                  </a:lnTo>
                  <a:lnTo>
                    <a:pt x="83" y="123"/>
                  </a:lnTo>
                  <a:lnTo>
                    <a:pt x="72" y="108"/>
                  </a:lnTo>
                  <a:lnTo>
                    <a:pt x="60" y="97"/>
                  </a:lnTo>
                  <a:lnTo>
                    <a:pt x="51" y="93"/>
                  </a:lnTo>
                  <a:lnTo>
                    <a:pt x="39" y="90"/>
                  </a:lnTo>
                  <a:lnTo>
                    <a:pt x="24" y="90"/>
                  </a:lnTo>
                  <a:lnTo>
                    <a:pt x="10" y="86"/>
                  </a:lnTo>
                  <a:lnTo>
                    <a:pt x="0" y="75"/>
                  </a:lnTo>
                  <a:lnTo>
                    <a:pt x="0" y="64"/>
                  </a:lnTo>
                  <a:lnTo>
                    <a:pt x="6" y="53"/>
                  </a:lnTo>
                  <a:lnTo>
                    <a:pt x="17" y="50"/>
                  </a:lnTo>
                  <a:lnTo>
                    <a:pt x="21" y="57"/>
                  </a:lnTo>
                  <a:lnTo>
                    <a:pt x="20" y="60"/>
                  </a:lnTo>
                  <a:lnTo>
                    <a:pt x="20" y="67"/>
                  </a:lnTo>
                  <a:lnTo>
                    <a:pt x="28" y="73"/>
                  </a:lnTo>
                  <a:lnTo>
                    <a:pt x="41" y="74"/>
                  </a:lnTo>
                  <a:lnTo>
                    <a:pt x="51" y="65"/>
                  </a:lnTo>
                  <a:lnTo>
                    <a:pt x="52" y="50"/>
                  </a:lnTo>
                  <a:lnTo>
                    <a:pt x="46" y="41"/>
                  </a:lnTo>
                  <a:lnTo>
                    <a:pt x="38" y="42"/>
                  </a:lnTo>
                  <a:lnTo>
                    <a:pt x="31" y="48"/>
                  </a:lnTo>
                  <a:lnTo>
                    <a:pt x="25" y="47"/>
                  </a:lnTo>
                  <a:lnTo>
                    <a:pt x="20" y="38"/>
                  </a:lnTo>
                  <a:lnTo>
                    <a:pt x="25" y="33"/>
                  </a:lnTo>
                  <a:lnTo>
                    <a:pt x="31" y="26"/>
                  </a:lnTo>
                  <a:lnTo>
                    <a:pt x="42" y="24"/>
                  </a:lnTo>
                  <a:lnTo>
                    <a:pt x="51" y="26"/>
                  </a:lnTo>
                  <a:lnTo>
                    <a:pt x="62" y="31"/>
                  </a:lnTo>
                  <a:lnTo>
                    <a:pt x="61" y="23"/>
                  </a:lnTo>
                  <a:lnTo>
                    <a:pt x="63" y="9"/>
                  </a:lnTo>
                  <a:lnTo>
                    <a:pt x="73" y="0"/>
                  </a:lnTo>
                  <a:lnTo>
                    <a:pt x="86" y="3"/>
                  </a:lnTo>
                  <a:lnTo>
                    <a:pt x="86" y="13"/>
                  </a:lnTo>
                  <a:lnTo>
                    <a:pt x="85" y="16"/>
                  </a:lnTo>
                  <a:lnTo>
                    <a:pt x="81" y="26"/>
                  </a:lnTo>
                  <a:lnTo>
                    <a:pt x="78" y="28"/>
                  </a:lnTo>
                  <a:lnTo>
                    <a:pt x="74" y="38"/>
                  </a:lnTo>
                  <a:lnTo>
                    <a:pt x="72" y="41"/>
                  </a:lnTo>
                  <a:lnTo>
                    <a:pt x="73" y="57"/>
                  </a:lnTo>
                  <a:lnTo>
                    <a:pt x="71" y="71"/>
                  </a:lnTo>
                  <a:lnTo>
                    <a:pt x="71" y="74"/>
                  </a:lnTo>
                  <a:lnTo>
                    <a:pt x="82" y="86"/>
                  </a:lnTo>
                  <a:lnTo>
                    <a:pt x="91" y="99"/>
                  </a:lnTo>
                  <a:lnTo>
                    <a:pt x="101" y="112"/>
                  </a:lnTo>
                  <a:lnTo>
                    <a:pt x="111" y="125"/>
                  </a:lnTo>
                  <a:lnTo>
                    <a:pt x="118" y="142"/>
                  </a:lnTo>
                  <a:lnTo>
                    <a:pt x="126" y="164"/>
                  </a:lnTo>
                  <a:lnTo>
                    <a:pt x="134" y="180"/>
                  </a:lnTo>
                  <a:lnTo>
                    <a:pt x="141" y="193"/>
                  </a:lnTo>
                  <a:lnTo>
                    <a:pt x="149" y="201"/>
                  </a:lnTo>
                  <a:lnTo>
                    <a:pt x="166" y="206"/>
                  </a:lnTo>
                  <a:lnTo>
                    <a:pt x="189" y="211"/>
                  </a:lnTo>
                  <a:lnTo>
                    <a:pt x="218" y="216"/>
                  </a:lnTo>
                  <a:lnTo>
                    <a:pt x="239" y="223"/>
                  </a:lnTo>
                  <a:lnTo>
                    <a:pt x="255" y="229"/>
                  </a:lnTo>
                  <a:lnTo>
                    <a:pt x="263" y="23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9" name="Freeform 370"/>
            <p:cNvSpPr>
              <a:spLocks/>
            </p:cNvSpPr>
            <p:nvPr/>
          </p:nvSpPr>
          <p:spPr bwMode="auto">
            <a:xfrm>
              <a:off x="3840" y="3557"/>
              <a:ext cx="100" cy="462"/>
            </a:xfrm>
            <a:custGeom>
              <a:avLst/>
              <a:gdLst>
                <a:gd name="T0" fmla="*/ 49 w 100"/>
                <a:gd name="T1" fmla="*/ 90 h 462"/>
                <a:gd name="T2" fmla="*/ 37 w 100"/>
                <a:gd name="T3" fmla="*/ 41 h 462"/>
                <a:gd name="T4" fmla="*/ 42 w 100"/>
                <a:gd name="T5" fmla="*/ 6 h 462"/>
                <a:gd name="T6" fmla="*/ 60 w 100"/>
                <a:gd name="T7" fmla="*/ 0 h 462"/>
                <a:gd name="T8" fmla="*/ 63 w 100"/>
                <a:gd name="T9" fmla="*/ 1 h 462"/>
                <a:gd name="T10" fmla="*/ 80 w 100"/>
                <a:gd name="T11" fmla="*/ 4 h 462"/>
                <a:gd name="T12" fmla="*/ 81 w 100"/>
                <a:gd name="T13" fmla="*/ 7 h 462"/>
                <a:gd name="T14" fmla="*/ 94 w 100"/>
                <a:gd name="T15" fmla="*/ 30 h 462"/>
                <a:gd name="T16" fmla="*/ 96 w 100"/>
                <a:gd name="T17" fmla="*/ 57 h 462"/>
                <a:gd name="T18" fmla="*/ 100 w 100"/>
                <a:gd name="T19" fmla="*/ 113 h 462"/>
                <a:gd name="T20" fmla="*/ 98 w 100"/>
                <a:gd name="T21" fmla="*/ 153 h 462"/>
                <a:gd name="T22" fmla="*/ 96 w 100"/>
                <a:gd name="T23" fmla="*/ 190 h 462"/>
                <a:gd name="T24" fmla="*/ 91 w 100"/>
                <a:gd name="T25" fmla="*/ 228 h 462"/>
                <a:gd name="T26" fmla="*/ 81 w 100"/>
                <a:gd name="T27" fmla="*/ 257 h 462"/>
                <a:gd name="T28" fmla="*/ 73 w 100"/>
                <a:gd name="T29" fmla="*/ 281 h 462"/>
                <a:gd name="T30" fmla="*/ 57 w 100"/>
                <a:gd name="T31" fmla="*/ 306 h 462"/>
                <a:gd name="T32" fmla="*/ 44 w 100"/>
                <a:gd name="T33" fmla="*/ 323 h 462"/>
                <a:gd name="T34" fmla="*/ 37 w 100"/>
                <a:gd name="T35" fmla="*/ 333 h 462"/>
                <a:gd name="T36" fmla="*/ 35 w 100"/>
                <a:gd name="T37" fmla="*/ 336 h 462"/>
                <a:gd name="T38" fmla="*/ 37 w 100"/>
                <a:gd name="T39" fmla="*/ 345 h 462"/>
                <a:gd name="T40" fmla="*/ 48 w 100"/>
                <a:gd name="T41" fmla="*/ 355 h 462"/>
                <a:gd name="T42" fmla="*/ 65 w 100"/>
                <a:gd name="T43" fmla="*/ 372 h 462"/>
                <a:gd name="T44" fmla="*/ 76 w 100"/>
                <a:gd name="T45" fmla="*/ 394 h 462"/>
                <a:gd name="T46" fmla="*/ 81 w 100"/>
                <a:gd name="T47" fmla="*/ 413 h 462"/>
                <a:gd name="T48" fmla="*/ 82 w 100"/>
                <a:gd name="T49" fmla="*/ 427 h 462"/>
                <a:gd name="T50" fmla="*/ 84 w 100"/>
                <a:gd name="T51" fmla="*/ 442 h 462"/>
                <a:gd name="T52" fmla="*/ 88 w 100"/>
                <a:gd name="T53" fmla="*/ 450 h 462"/>
                <a:gd name="T54" fmla="*/ 88 w 100"/>
                <a:gd name="T55" fmla="*/ 459 h 462"/>
                <a:gd name="T56" fmla="*/ 79 w 100"/>
                <a:gd name="T57" fmla="*/ 462 h 462"/>
                <a:gd name="T58" fmla="*/ 55 w 100"/>
                <a:gd name="T59" fmla="*/ 460 h 462"/>
                <a:gd name="T60" fmla="*/ 55 w 100"/>
                <a:gd name="T61" fmla="*/ 447 h 462"/>
                <a:gd name="T62" fmla="*/ 58 w 100"/>
                <a:gd name="T63" fmla="*/ 436 h 462"/>
                <a:gd name="T64" fmla="*/ 58 w 100"/>
                <a:gd name="T65" fmla="*/ 412 h 462"/>
                <a:gd name="T66" fmla="*/ 52 w 100"/>
                <a:gd name="T67" fmla="*/ 392 h 462"/>
                <a:gd name="T68" fmla="*/ 39 w 100"/>
                <a:gd name="T69" fmla="*/ 377 h 462"/>
                <a:gd name="T70" fmla="*/ 24 w 100"/>
                <a:gd name="T71" fmla="*/ 365 h 462"/>
                <a:gd name="T72" fmla="*/ 8 w 100"/>
                <a:gd name="T73" fmla="*/ 353 h 462"/>
                <a:gd name="T74" fmla="*/ 2 w 100"/>
                <a:gd name="T75" fmla="*/ 343 h 462"/>
                <a:gd name="T76" fmla="*/ 0 w 100"/>
                <a:gd name="T77" fmla="*/ 331 h 462"/>
                <a:gd name="T78" fmla="*/ 3 w 100"/>
                <a:gd name="T79" fmla="*/ 323 h 462"/>
                <a:gd name="T80" fmla="*/ 13 w 100"/>
                <a:gd name="T81" fmla="*/ 315 h 462"/>
                <a:gd name="T82" fmla="*/ 20 w 100"/>
                <a:gd name="T83" fmla="*/ 309 h 462"/>
                <a:gd name="T84" fmla="*/ 32 w 100"/>
                <a:gd name="T85" fmla="*/ 301 h 462"/>
                <a:gd name="T86" fmla="*/ 42 w 100"/>
                <a:gd name="T87" fmla="*/ 285 h 462"/>
                <a:gd name="T88" fmla="*/ 52 w 100"/>
                <a:gd name="T89" fmla="*/ 262 h 462"/>
                <a:gd name="T90" fmla="*/ 61 w 100"/>
                <a:gd name="T91" fmla="*/ 237 h 462"/>
                <a:gd name="T92" fmla="*/ 66 w 100"/>
                <a:gd name="T93" fmla="*/ 207 h 462"/>
                <a:gd name="T94" fmla="*/ 62 w 100"/>
                <a:gd name="T95" fmla="*/ 159 h 462"/>
                <a:gd name="T96" fmla="*/ 58 w 100"/>
                <a:gd name="T97" fmla="*/ 126 h 462"/>
                <a:gd name="T98" fmla="*/ 52 w 100"/>
                <a:gd name="T99" fmla="*/ 101 h 462"/>
                <a:gd name="T100" fmla="*/ 49 w 100"/>
                <a:gd name="T101" fmla="*/ 90 h 4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0"/>
                <a:gd name="T154" fmla="*/ 0 h 462"/>
                <a:gd name="T155" fmla="*/ 100 w 100"/>
                <a:gd name="T156" fmla="*/ 462 h 4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0" h="462">
                  <a:moveTo>
                    <a:pt x="49" y="90"/>
                  </a:moveTo>
                  <a:lnTo>
                    <a:pt x="37" y="41"/>
                  </a:lnTo>
                  <a:lnTo>
                    <a:pt x="42" y="6"/>
                  </a:lnTo>
                  <a:lnTo>
                    <a:pt x="60" y="0"/>
                  </a:lnTo>
                  <a:lnTo>
                    <a:pt x="63" y="1"/>
                  </a:lnTo>
                  <a:lnTo>
                    <a:pt x="80" y="4"/>
                  </a:lnTo>
                  <a:lnTo>
                    <a:pt x="81" y="7"/>
                  </a:lnTo>
                  <a:lnTo>
                    <a:pt x="94" y="30"/>
                  </a:lnTo>
                  <a:lnTo>
                    <a:pt x="96" y="57"/>
                  </a:lnTo>
                  <a:lnTo>
                    <a:pt x="100" y="113"/>
                  </a:lnTo>
                  <a:lnTo>
                    <a:pt x="98" y="153"/>
                  </a:lnTo>
                  <a:lnTo>
                    <a:pt x="96" y="190"/>
                  </a:lnTo>
                  <a:lnTo>
                    <a:pt x="91" y="228"/>
                  </a:lnTo>
                  <a:lnTo>
                    <a:pt x="81" y="257"/>
                  </a:lnTo>
                  <a:lnTo>
                    <a:pt x="73" y="281"/>
                  </a:lnTo>
                  <a:lnTo>
                    <a:pt x="57" y="306"/>
                  </a:lnTo>
                  <a:lnTo>
                    <a:pt x="44" y="323"/>
                  </a:lnTo>
                  <a:lnTo>
                    <a:pt x="37" y="333"/>
                  </a:lnTo>
                  <a:lnTo>
                    <a:pt x="35" y="336"/>
                  </a:lnTo>
                  <a:lnTo>
                    <a:pt x="37" y="345"/>
                  </a:lnTo>
                  <a:lnTo>
                    <a:pt x="48" y="355"/>
                  </a:lnTo>
                  <a:lnTo>
                    <a:pt x="65" y="372"/>
                  </a:lnTo>
                  <a:lnTo>
                    <a:pt x="76" y="394"/>
                  </a:lnTo>
                  <a:lnTo>
                    <a:pt x="81" y="413"/>
                  </a:lnTo>
                  <a:lnTo>
                    <a:pt x="82" y="427"/>
                  </a:lnTo>
                  <a:lnTo>
                    <a:pt x="84" y="442"/>
                  </a:lnTo>
                  <a:lnTo>
                    <a:pt x="88" y="450"/>
                  </a:lnTo>
                  <a:lnTo>
                    <a:pt x="88" y="459"/>
                  </a:lnTo>
                  <a:lnTo>
                    <a:pt x="79" y="462"/>
                  </a:lnTo>
                  <a:lnTo>
                    <a:pt x="55" y="460"/>
                  </a:lnTo>
                  <a:lnTo>
                    <a:pt x="55" y="447"/>
                  </a:lnTo>
                  <a:lnTo>
                    <a:pt x="58" y="436"/>
                  </a:lnTo>
                  <a:lnTo>
                    <a:pt x="58" y="412"/>
                  </a:lnTo>
                  <a:lnTo>
                    <a:pt x="52" y="392"/>
                  </a:lnTo>
                  <a:lnTo>
                    <a:pt x="39" y="377"/>
                  </a:lnTo>
                  <a:lnTo>
                    <a:pt x="24" y="365"/>
                  </a:lnTo>
                  <a:lnTo>
                    <a:pt x="8" y="353"/>
                  </a:lnTo>
                  <a:lnTo>
                    <a:pt x="2" y="343"/>
                  </a:lnTo>
                  <a:lnTo>
                    <a:pt x="0" y="331"/>
                  </a:lnTo>
                  <a:lnTo>
                    <a:pt x="3" y="323"/>
                  </a:lnTo>
                  <a:lnTo>
                    <a:pt x="13" y="315"/>
                  </a:lnTo>
                  <a:lnTo>
                    <a:pt x="20" y="309"/>
                  </a:lnTo>
                  <a:lnTo>
                    <a:pt x="32" y="301"/>
                  </a:lnTo>
                  <a:lnTo>
                    <a:pt x="42" y="285"/>
                  </a:lnTo>
                  <a:lnTo>
                    <a:pt x="52" y="262"/>
                  </a:lnTo>
                  <a:lnTo>
                    <a:pt x="61" y="237"/>
                  </a:lnTo>
                  <a:lnTo>
                    <a:pt x="66" y="207"/>
                  </a:lnTo>
                  <a:lnTo>
                    <a:pt x="62" y="159"/>
                  </a:lnTo>
                  <a:lnTo>
                    <a:pt x="58" y="126"/>
                  </a:lnTo>
                  <a:lnTo>
                    <a:pt x="52" y="101"/>
                  </a:lnTo>
                  <a:lnTo>
                    <a:pt x="49" y="9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0" name="Freeform 371"/>
            <p:cNvSpPr>
              <a:spLocks/>
            </p:cNvSpPr>
            <p:nvPr/>
          </p:nvSpPr>
          <p:spPr bwMode="auto">
            <a:xfrm>
              <a:off x="3641" y="3564"/>
              <a:ext cx="257" cy="298"/>
            </a:xfrm>
            <a:custGeom>
              <a:avLst/>
              <a:gdLst>
                <a:gd name="T0" fmla="*/ 154 w 257"/>
                <a:gd name="T1" fmla="*/ 156 h 298"/>
                <a:gd name="T2" fmla="*/ 126 w 257"/>
                <a:gd name="T3" fmla="*/ 148 h 298"/>
                <a:gd name="T4" fmla="*/ 101 w 257"/>
                <a:gd name="T5" fmla="*/ 144 h 298"/>
                <a:gd name="T6" fmla="*/ 71 w 257"/>
                <a:gd name="T7" fmla="*/ 144 h 298"/>
                <a:gd name="T8" fmla="*/ 46 w 257"/>
                <a:gd name="T9" fmla="*/ 148 h 298"/>
                <a:gd name="T10" fmla="*/ 19 w 257"/>
                <a:gd name="T11" fmla="*/ 155 h 298"/>
                <a:gd name="T12" fmla="*/ 3 w 257"/>
                <a:gd name="T13" fmla="*/ 165 h 298"/>
                <a:gd name="T14" fmla="*/ 0 w 257"/>
                <a:gd name="T15" fmla="*/ 174 h 298"/>
                <a:gd name="T16" fmla="*/ 0 w 257"/>
                <a:gd name="T17" fmla="*/ 177 h 298"/>
                <a:gd name="T18" fmla="*/ 3 w 257"/>
                <a:gd name="T19" fmla="*/ 185 h 298"/>
                <a:gd name="T20" fmla="*/ 14 w 257"/>
                <a:gd name="T21" fmla="*/ 193 h 298"/>
                <a:gd name="T22" fmla="*/ 15 w 257"/>
                <a:gd name="T23" fmla="*/ 196 h 298"/>
                <a:gd name="T24" fmla="*/ 27 w 257"/>
                <a:gd name="T25" fmla="*/ 205 h 298"/>
                <a:gd name="T26" fmla="*/ 36 w 257"/>
                <a:gd name="T27" fmla="*/ 221 h 298"/>
                <a:gd name="T28" fmla="*/ 36 w 257"/>
                <a:gd name="T29" fmla="*/ 225 h 298"/>
                <a:gd name="T30" fmla="*/ 38 w 257"/>
                <a:gd name="T31" fmla="*/ 243 h 298"/>
                <a:gd name="T32" fmla="*/ 32 w 257"/>
                <a:gd name="T33" fmla="*/ 260 h 298"/>
                <a:gd name="T34" fmla="*/ 31 w 257"/>
                <a:gd name="T35" fmla="*/ 263 h 298"/>
                <a:gd name="T36" fmla="*/ 26 w 257"/>
                <a:gd name="T37" fmla="*/ 272 h 298"/>
                <a:gd name="T38" fmla="*/ 23 w 257"/>
                <a:gd name="T39" fmla="*/ 273 h 298"/>
                <a:gd name="T40" fmla="*/ 21 w 257"/>
                <a:gd name="T41" fmla="*/ 278 h 298"/>
                <a:gd name="T42" fmla="*/ 18 w 257"/>
                <a:gd name="T43" fmla="*/ 279 h 298"/>
                <a:gd name="T44" fmla="*/ 21 w 257"/>
                <a:gd name="T45" fmla="*/ 290 h 298"/>
                <a:gd name="T46" fmla="*/ 31 w 257"/>
                <a:gd name="T47" fmla="*/ 298 h 298"/>
                <a:gd name="T48" fmla="*/ 38 w 257"/>
                <a:gd name="T49" fmla="*/ 293 h 298"/>
                <a:gd name="T50" fmla="*/ 44 w 257"/>
                <a:gd name="T51" fmla="*/ 278 h 298"/>
                <a:gd name="T52" fmla="*/ 52 w 257"/>
                <a:gd name="T53" fmla="*/ 259 h 298"/>
                <a:gd name="T54" fmla="*/ 54 w 257"/>
                <a:gd name="T55" fmla="*/ 241 h 298"/>
                <a:gd name="T56" fmla="*/ 53 w 257"/>
                <a:gd name="T57" fmla="*/ 221 h 298"/>
                <a:gd name="T58" fmla="*/ 49 w 257"/>
                <a:gd name="T59" fmla="*/ 208 h 298"/>
                <a:gd name="T60" fmla="*/ 44 w 257"/>
                <a:gd name="T61" fmla="*/ 195 h 298"/>
                <a:gd name="T62" fmla="*/ 34 w 257"/>
                <a:gd name="T63" fmla="*/ 184 h 298"/>
                <a:gd name="T64" fmla="*/ 32 w 257"/>
                <a:gd name="T65" fmla="*/ 173 h 298"/>
                <a:gd name="T66" fmla="*/ 46 w 257"/>
                <a:gd name="T67" fmla="*/ 168 h 298"/>
                <a:gd name="T68" fmla="*/ 72 w 257"/>
                <a:gd name="T69" fmla="*/ 168 h 298"/>
                <a:gd name="T70" fmla="*/ 102 w 257"/>
                <a:gd name="T71" fmla="*/ 170 h 298"/>
                <a:gd name="T72" fmla="*/ 137 w 257"/>
                <a:gd name="T73" fmla="*/ 178 h 298"/>
                <a:gd name="T74" fmla="*/ 161 w 257"/>
                <a:gd name="T75" fmla="*/ 186 h 298"/>
                <a:gd name="T76" fmla="*/ 180 w 257"/>
                <a:gd name="T77" fmla="*/ 195 h 298"/>
                <a:gd name="T78" fmla="*/ 189 w 257"/>
                <a:gd name="T79" fmla="*/ 196 h 298"/>
                <a:gd name="T80" fmla="*/ 200 w 257"/>
                <a:gd name="T81" fmla="*/ 195 h 298"/>
                <a:gd name="T82" fmla="*/ 207 w 257"/>
                <a:gd name="T83" fmla="*/ 193 h 298"/>
                <a:gd name="T84" fmla="*/ 213 w 257"/>
                <a:gd name="T85" fmla="*/ 185 h 298"/>
                <a:gd name="T86" fmla="*/ 222 w 257"/>
                <a:gd name="T87" fmla="*/ 168 h 298"/>
                <a:gd name="T88" fmla="*/ 232 w 257"/>
                <a:gd name="T89" fmla="*/ 134 h 298"/>
                <a:gd name="T90" fmla="*/ 241 w 257"/>
                <a:gd name="T91" fmla="*/ 100 h 298"/>
                <a:gd name="T92" fmla="*/ 247 w 257"/>
                <a:gd name="T93" fmla="*/ 67 h 298"/>
                <a:gd name="T94" fmla="*/ 255 w 257"/>
                <a:gd name="T95" fmla="*/ 37 h 298"/>
                <a:gd name="T96" fmla="*/ 257 w 257"/>
                <a:gd name="T97" fmla="*/ 13 h 298"/>
                <a:gd name="T98" fmla="*/ 240 w 257"/>
                <a:gd name="T99" fmla="*/ 0 h 298"/>
                <a:gd name="T100" fmla="*/ 219 w 257"/>
                <a:gd name="T101" fmla="*/ 4 h 298"/>
                <a:gd name="T102" fmla="*/ 204 w 257"/>
                <a:gd name="T103" fmla="*/ 12 h 298"/>
                <a:gd name="T104" fmla="*/ 201 w 257"/>
                <a:gd name="T105" fmla="*/ 23 h 298"/>
                <a:gd name="T106" fmla="*/ 199 w 257"/>
                <a:gd name="T107" fmla="*/ 60 h 298"/>
                <a:gd name="T108" fmla="*/ 196 w 257"/>
                <a:gd name="T109" fmla="*/ 106 h 298"/>
                <a:gd name="T110" fmla="*/ 194 w 257"/>
                <a:gd name="T111" fmla="*/ 136 h 298"/>
                <a:gd name="T112" fmla="*/ 191 w 257"/>
                <a:gd name="T113" fmla="*/ 153 h 298"/>
                <a:gd name="T114" fmla="*/ 187 w 257"/>
                <a:gd name="T115" fmla="*/ 161 h 298"/>
                <a:gd name="T116" fmla="*/ 181 w 257"/>
                <a:gd name="T117" fmla="*/ 163 h 298"/>
                <a:gd name="T118" fmla="*/ 171 w 257"/>
                <a:gd name="T119" fmla="*/ 163 h 298"/>
                <a:gd name="T120" fmla="*/ 159 w 257"/>
                <a:gd name="T121" fmla="*/ 157 h 298"/>
                <a:gd name="T122" fmla="*/ 154 w 257"/>
                <a:gd name="T123" fmla="*/ 156 h 2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7"/>
                <a:gd name="T187" fmla="*/ 0 h 298"/>
                <a:gd name="T188" fmla="*/ 257 w 257"/>
                <a:gd name="T189" fmla="*/ 298 h 2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7" h="298">
                  <a:moveTo>
                    <a:pt x="154" y="156"/>
                  </a:moveTo>
                  <a:lnTo>
                    <a:pt x="126" y="148"/>
                  </a:lnTo>
                  <a:lnTo>
                    <a:pt x="101" y="144"/>
                  </a:lnTo>
                  <a:lnTo>
                    <a:pt x="71" y="144"/>
                  </a:lnTo>
                  <a:lnTo>
                    <a:pt x="46" y="148"/>
                  </a:lnTo>
                  <a:lnTo>
                    <a:pt x="19" y="155"/>
                  </a:lnTo>
                  <a:lnTo>
                    <a:pt x="3" y="165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3" y="185"/>
                  </a:lnTo>
                  <a:lnTo>
                    <a:pt x="14" y="193"/>
                  </a:lnTo>
                  <a:lnTo>
                    <a:pt x="15" y="196"/>
                  </a:lnTo>
                  <a:lnTo>
                    <a:pt x="27" y="205"/>
                  </a:lnTo>
                  <a:lnTo>
                    <a:pt x="36" y="221"/>
                  </a:lnTo>
                  <a:lnTo>
                    <a:pt x="36" y="225"/>
                  </a:lnTo>
                  <a:lnTo>
                    <a:pt x="38" y="243"/>
                  </a:lnTo>
                  <a:lnTo>
                    <a:pt x="32" y="260"/>
                  </a:lnTo>
                  <a:lnTo>
                    <a:pt x="31" y="263"/>
                  </a:lnTo>
                  <a:lnTo>
                    <a:pt x="26" y="272"/>
                  </a:lnTo>
                  <a:lnTo>
                    <a:pt x="23" y="273"/>
                  </a:lnTo>
                  <a:lnTo>
                    <a:pt x="21" y="278"/>
                  </a:lnTo>
                  <a:lnTo>
                    <a:pt x="18" y="279"/>
                  </a:lnTo>
                  <a:lnTo>
                    <a:pt x="21" y="290"/>
                  </a:lnTo>
                  <a:lnTo>
                    <a:pt x="31" y="298"/>
                  </a:lnTo>
                  <a:lnTo>
                    <a:pt x="38" y="293"/>
                  </a:lnTo>
                  <a:lnTo>
                    <a:pt x="44" y="278"/>
                  </a:lnTo>
                  <a:lnTo>
                    <a:pt x="52" y="259"/>
                  </a:lnTo>
                  <a:lnTo>
                    <a:pt x="54" y="241"/>
                  </a:lnTo>
                  <a:lnTo>
                    <a:pt x="53" y="221"/>
                  </a:lnTo>
                  <a:lnTo>
                    <a:pt x="49" y="208"/>
                  </a:lnTo>
                  <a:lnTo>
                    <a:pt x="44" y="195"/>
                  </a:lnTo>
                  <a:lnTo>
                    <a:pt x="34" y="184"/>
                  </a:lnTo>
                  <a:lnTo>
                    <a:pt x="32" y="173"/>
                  </a:lnTo>
                  <a:lnTo>
                    <a:pt x="46" y="168"/>
                  </a:lnTo>
                  <a:lnTo>
                    <a:pt x="72" y="168"/>
                  </a:lnTo>
                  <a:lnTo>
                    <a:pt x="102" y="170"/>
                  </a:lnTo>
                  <a:lnTo>
                    <a:pt x="137" y="178"/>
                  </a:lnTo>
                  <a:lnTo>
                    <a:pt x="161" y="186"/>
                  </a:lnTo>
                  <a:lnTo>
                    <a:pt x="180" y="195"/>
                  </a:lnTo>
                  <a:lnTo>
                    <a:pt x="189" y="196"/>
                  </a:lnTo>
                  <a:lnTo>
                    <a:pt x="200" y="195"/>
                  </a:lnTo>
                  <a:lnTo>
                    <a:pt x="207" y="193"/>
                  </a:lnTo>
                  <a:lnTo>
                    <a:pt x="213" y="185"/>
                  </a:lnTo>
                  <a:lnTo>
                    <a:pt x="222" y="168"/>
                  </a:lnTo>
                  <a:lnTo>
                    <a:pt x="232" y="134"/>
                  </a:lnTo>
                  <a:lnTo>
                    <a:pt x="241" y="100"/>
                  </a:lnTo>
                  <a:lnTo>
                    <a:pt x="247" y="67"/>
                  </a:lnTo>
                  <a:lnTo>
                    <a:pt x="255" y="37"/>
                  </a:lnTo>
                  <a:lnTo>
                    <a:pt x="257" y="13"/>
                  </a:lnTo>
                  <a:lnTo>
                    <a:pt x="240" y="0"/>
                  </a:lnTo>
                  <a:lnTo>
                    <a:pt x="219" y="4"/>
                  </a:lnTo>
                  <a:lnTo>
                    <a:pt x="204" y="12"/>
                  </a:lnTo>
                  <a:lnTo>
                    <a:pt x="201" y="23"/>
                  </a:lnTo>
                  <a:lnTo>
                    <a:pt x="199" y="60"/>
                  </a:lnTo>
                  <a:lnTo>
                    <a:pt x="196" y="106"/>
                  </a:lnTo>
                  <a:lnTo>
                    <a:pt x="194" y="136"/>
                  </a:lnTo>
                  <a:lnTo>
                    <a:pt x="191" y="153"/>
                  </a:lnTo>
                  <a:lnTo>
                    <a:pt x="187" y="161"/>
                  </a:lnTo>
                  <a:lnTo>
                    <a:pt x="181" y="163"/>
                  </a:lnTo>
                  <a:lnTo>
                    <a:pt x="171" y="163"/>
                  </a:lnTo>
                  <a:lnTo>
                    <a:pt x="159" y="157"/>
                  </a:lnTo>
                  <a:lnTo>
                    <a:pt x="154" y="15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1" name="Freeform 373"/>
            <p:cNvSpPr>
              <a:spLocks/>
            </p:cNvSpPr>
            <p:nvPr/>
          </p:nvSpPr>
          <p:spPr bwMode="auto">
            <a:xfrm>
              <a:off x="4171" y="3066"/>
              <a:ext cx="52" cy="63"/>
            </a:xfrm>
            <a:custGeom>
              <a:avLst/>
              <a:gdLst>
                <a:gd name="T0" fmla="*/ 48 w 52"/>
                <a:gd name="T1" fmla="*/ 15 h 63"/>
                <a:gd name="T2" fmla="*/ 21 w 52"/>
                <a:gd name="T3" fmla="*/ 0 h 63"/>
                <a:gd name="T4" fmla="*/ 7 w 52"/>
                <a:gd name="T5" fmla="*/ 0 h 63"/>
                <a:gd name="T6" fmla="*/ 0 w 52"/>
                <a:gd name="T7" fmla="*/ 15 h 63"/>
                <a:gd name="T8" fmla="*/ 1 w 52"/>
                <a:gd name="T9" fmla="*/ 44 h 63"/>
                <a:gd name="T10" fmla="*/ 15 w 52"/>
                <a:gd name="T11" fmla="*/ 58 h 63"/>
                <a:gd name="T12" fmla="*/ 32 w 52"/>
                <a:gd name="T13" fmla="*/ 63 h 63"/>
                <a:gd name="T14" fmla="*/ 47 w 52"/>
                <a:gd name="T15" fmla="*/ 60 h 63"/>
                <a:gd name="T16" fmla="*/ 52 w 52"/>
                <a:gd name="T17" fmla="*/ 50 h 63"/>
                <a:gd name="T18" fmla="*/ 50 w 52"/>
                <a:gd name="T19" fmla="*/ 24 h 63"/>
                <a:gd name="T20" fmla="*/ 48 w 52"/>
                <a:gd name="T21" fmla="*/ 15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63"/>
                <a:gd name="T35" fmla="*/ 52 w 52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63">
                  <a:moveTo>
                    <a:pt x="48" y="15"/>
                  </a:moveTo>
                  <a:lnTo>
                    <a:pt x="21" y="0"/>
                  </a:lnTo>
                  <a:lnTo>
                    <a:pt x="7" y="0"/>
                  </a:lnTo>
                  <a:lnTo>
                    <a:pt x="0" y="15"/>
                  </a:lnTo>
                  <a:lnTo>
                    <a:pt x="1" y="44"/>
                  </a:lnTo>
                  <a:lnTo>
                    <a:pt x="15" y="58"/>
                  </a:lnTo>
                  <a:lnTo>
                    <a:pt x="32" y="63"/>
                  </a:lnTo>
                  <a:lnTo>
                    <a:pt x="47" y="60"/>
                  </a:lnTo>
                  <a:lnTo>
                    <a:pt x="52" y="50"/>
                  </a:lnTo>
                  <a:lnTo>
                    <a:pt x="50" y="24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2" name="Freeform 374"/>
            <p:cNvSpPr>
              <a:spLocks/>
            </p:cNvSpPr>
            <p:nvPr/>
          </p:nvSpPr>
          <p:spPr bwMode="auto">
            <a:xfrm>
              <a:off x="3848" y="3041"/>
              <a:ext cx="63" cy="52"/>
            </a:xfrm>
            <a:custGeom>
              <a:avLst/>
              <a:gdLst>
                <a:gd name="T0" fmla="*/ 14 w 63"/>
                <a:gd name="T1" fmla="*/ 11 h 52"/>
                <a:gd name="T2" fmla="*/ 33 w 63"/>
                <a:gd name="T3" fmla="*/ 4 h 52"/>
                <a:gd name="T4" fmla="*/ 53 w 63"/>
                <a:gd name="T5" fmla="*/ 0 h 52"/>
                <a:gd name="T6" fmla="*/ 63 w 63"/>
                <a:gd name="T7" fmla="*/ 21 h 52"/>
                <a:gd name="T8" fmla="*/ 52 w 63"/>
                <a:gd name="T9" fmla="*/ 45 h 52"/>
                <a:gd name="T10" fmla="*/ 41 w 63"/>
                <a:gd name="T11" fmla="*/ 51 h 52"/>
                <a:gd name="T12" fmla="*/ 15 w 63"/>
                <a:gd name="T13" fmla="*/ 52 h 52"/>
                <a:gd name="T14" fmla="*/ 12 w 63"/>
                <a:gd name="T15" fmla="*/ 52 h 52"/>
                <a:gd name="T16" fmla="*/ 0 w 63"/>
                <a:gd name="T17" fmla="*/ 41 h 52"/>
                <a:gd name="T18" fmla="*/ 0 w 63"/>
                <a:gd name="T19" fmla="*/ 27 h 52"/>
                <a:gd name="T20" fmla="*/ 14 w 63"/>
                <a:gd name="T21" fmla="*/ 11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52"/>
                <a:gd name="T35" fmla="*/ 63 w 63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52">
                  <a:moveTo>
                    <a:pt x="14" y="11"/>
                  </a:moveTo>
                  <a:lnTo>
                    <a:pt x="33" y="4"/>
                  </a:lnTo>
                  <a:lnTo>
                    <a:pt x="53" y="0"/>
                  </a:lnTo>
                  <a:lnTo>
                    <a:pt x="63" y="21"/>
                  </a:lnTo>
                  <a:lnTo>
                    <a:pt x="52" y="45"/>
                  </a:lnTo>
                  <a:lnTo>
                    <a:pt x="41" y="51"/>
                  </a:lnTo>
                  <a:lnTo>
                    <a:pt x="15" y="52"/>
                  </a:lnTo>
                  <a:lnTo>
                    <a:pt x="12" y="52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3" name="Freeform 375"/>
            <p:cNvSpPr>
              <a:spLocks/>
            </p:cNvSpPr>
            <p:nvPr/>
          </p:nvSpPr>
          <p:spPr bwMode="auto">
            <a:xfrm>
              <a:off x="3953" y="3044"/>
              <a:ext cx="64" cy="51"/>
            </a:xfrm>
            <a:custGeom>
              <a:avLst/>
              <a:gdLst>
                <a:gd name="T0" fmla="*/ 14 w 64"/>
                <a:gd name="T1" fmla="*/ 11 h 51"/>
                <a:gd name="T2" fmla="*/ 33 w 64"/>
                <a:gd name="T3" fmla="*/ 5 h 51"/>
                <a:gd name="T4" fmla="*/ 54 w 64"/>
                <a:gd name="T5" fmla="*/ 0 h 51"/>
                <a:gd name="T6" fmla="*/ 64 w 64"/>
                <a:gd name="T7" fmla="*/ 21 h 51"/>
                <a:gd name="T8" fmla="*/ 52 w 64"/>
                <a:gd name="T9" fmla="*/ 44 h 51"/>
                <a:gd name="T10" fmla="*/ 41 w 64"/>
                <a:gd name="T11" fmla="*/ 50 h 51"/>
                <a:gd name="T12" fmla="*/ 15 w 64"/>
                <a:gd name="T13" fmla="*/ 51 h 51"/>
                <a:gd name="T14" fmla="*/ 12 w 64"/>
                <a:gd name="T15" fmla="*/ 51 h 51"/>
                <a:gd name="T16" fmla="*/ 0 w 64"/>
                <a:gd name="T17" fmla="*/ 41 h 51"/>
                <a:gd name="T18" fmla="*/ 0 w 64"/>
                <a:gd name="T19" fmla="*/ 27 h 51"/>
                <a:gd name="T20" fmla="*/ 14 w 64"/>
                <a:gd name="T21" fmla="*/ 11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"/>
                <a:gd name="T34" fmla="*/ 0 h 51"/>
                <a:gd name="T35" fmla="*/ 64 w 64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" h="51">
                  <a:moveTo>
                    <a:pt x="14" y="11"/>
                  </a:moveTo>
                  <a:lnTo>
                    <a:pt x="33" y="5"/>
                  </a:lnTo>
                  <a:lnTo>
                    <a:pt x="54" y="0"/>
                  </a:lnTo>
                  <a:lnTo>
                    <a:pt x="64" y="21"/>
                  </a:lnTo>
                  <a:lnTo>
                    <a:pt x="52" y="44"/>
                  </a:lnTo>
                  <a:lnTo>
                    <a:pt x="41" y="50"/>
                  </a:lnTo>
                  <a:lnTo>
                    <a:pt x="15" y="51"/>
                  </a:lnTo>
                  <a:lnTo>
                    <a:pt x="12" y="51"/>
                  </a:lnTo>
                  <a:lnTo>
                    <a:pt x="0" y="41"/>
                  </a:lnTo>
                  <a:lnTo>
                    <a:pt x="0" y="27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804" name="Group 379"/>
            <p:cNvGrpSpPr>
              <a:grpSpLocks/>
            </p:cNvGrpSpPr>
            <p:nvPr/>
          </p:nvGrpSpPr>
          <p:grpSpPr bwMode="auto">
            <a:xfrm>
              <a:off x="3843" y="2914"/>
              <a:ext cx="179" cy="191"/>
              <a:chOff x="3843" y="2914"/>
              <a:chExt cx="179" cy="191"/>
            </a:xfrm>
          </p:grpSpPr>
          <p:sp>
            <p:nvSpPr>
              <p:cNvPr id="67821" name="Freeform 376"/>
              <p:cNvSpPr>
                <a:spLocks/>
              </p:cNvSpPr>
              <p:nvPr/>
            </p:nvSpPr>
            <p:spPr bwMode="auto">
              <a:xfrm>
                <a:off x="3843" y="3037"/>
                <a:ext cx="76" cy="64"/>
              </a:xfrm>
              <a:custGeom>
                <a:avLst/>
                <a:gdLst>
                  <a:gd name="T0" fmla="*/ 44 w 76"/>
                  <a:gd name="T1" fmla="*/ 1 h 64"/>
                  <a:gd name="T2" fmla="*/ 30 w 76"/>
                  <a:gd name="T3" fmla="*/ 3 h 64"/>
                  <a:gd name="T4" fmla="*/ 16 w 76"/>
                  <a:gd name="T5" fmla="*/ 9 h 64"/>
                  <a:gd name="T6" fmla="*/ 5 w 76"/>
                  <a:gd name="T7" fmla="*/ 19 h 64"/>
                  <a:gd name="T8" fmla="*/ 0 w 76"/>
                  <a:gd name="T9" fmla="*/ 34 h 64"/>
                  <a:gd name="T10" fmla="*/ 2 w 76"/>
                  <a:gd name="T11" fmla="*/ 46 h 64"/>
                  <a:gd name="T12" fmla="*/ 11 w 76"/>
                  <a:gd name="T13" fmla="*/ 59 h 64"/>
                  <a:gd name="T14" fmla="*/ 21 w 76"/>
                  <a:gd name="T15" fmla="*/ 63 h 64"/>
                  <a:gd name="T16" fmla="*/ 36 w 76"/>
                  <a:gd name="T17" fmla="*/ 64 h 64"/>
                  <a:gd name="T18" fmla="*/ 51 w 76"/>
                  <a:gd name="T19" fmla="*/ 62 h 64"/>
                  <a:gd name="T20" fmla="*/ 62 w 76"/>
                  <a:gd name="T21" fmla="*/ 59 h 64"/>
                  <a:gd name="T22" fmla="*/ 66 w 76"/>
                  <a:gd name="T23" fmla="*/ 49 h 64"/>
                  <a:gd name="T24" fmla="*/ 72 w 76"/>
                  <a:gd name="T25" fmla="*/ 41 h 64"/>
                  <a:gd name="T26" fmla="*/ 76 w 76"/>
                  <a:gd name="T27" fmla="*/ 30 h 64"/>
                  <a:gd name="T28" fmla="*/ 73 w 76"/>
                  <a:gd name="T29" fmla="*/ 21 h 64"/>
                  <a:gd name="T30" fmla="*/ 64 w 76"/>
                  <a:gd name="T31" fmla="*/ 20 h 64"/>
                  <a:gd name="T32" fmla="*/ 58 w 76"/>
                  <a:gd name="T33" fmla="*/ 35 h 64"/>
                  <a:gd name="T34" fmla="*/ 58 w 76"/>
                  <a:gd name="T35" fmla="*/ 38 h 64"/>
                  <a:gd name="T36" fmla="*/ 52 w 76"/>
                  <a:gd name="T37" fmla="*/ 46 h 64"/>
                  <a:gd name="T38" fmla="*/ 34 w 76"/>
                  <a:gd name="T39" fmla="*/ 49 h 64"/>
                  <a:gd name="T40" fmla="*/ 31 w 76"/>
                  <a:gd name="T41" fmla="*/ 50 h 64"/>
                  <a:gd name="T42" fmla="*/ 21 w 76"/>
                  <a:gd name="T43" fmla="*/ 48 h 64"/>
                  <a:gd name="T44" fmla="*/ 13 w 76"/>
                  <a:gd name="T45" fmla="*/ 41 h 64"/>
                  <a:gd name="T46" fmla="*/ 14 w 76"/>
                  <a:gd name="T47" fmla="*/ 34 h 64"/>
                  <a:gd name="T48" fmla="*/ 19 w 76"/>
                  <a:gd name="T49" fmla="*/ 24 h 64"/>
                  <a:gd name="T50" fmla="*/ 30 w 76"/>
                  <a:gd name="T51" fmla="*/ 18 h 64"/>
                  <a:gd name="T52" fmla="*/ 44 w 76"/>
                  <a:gd name="T53" fmla="*/ 12 h 64"/>
                  <a:gd name="T54" fmla="*/ 58 w 76"/>
                  <a:gd name="T55" fmla="*/ 10 h 64"/>
                  <a:gd name="T56" fmla="*/ 64 w 76"/>
                  <a:gd name="T57" fmla="*/ 7 h 64"/>
                  <a:gd name="T58" fmla="*/ 58 w 76"/>
                  <a:gd name="T59" fmla="*/ 1 h 64"/>
                  <a:gd name="T60" fmla="*/ 49 w 76"/>
                  <a:gd name="T61" fmla="*/ 0 h 64"/>
                  <a:gd name="T62" fmla="*/ 44 w 76"/>
                  <a:gd name="T63" fmla="*/ 1 h 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6"/>
                  <a:gd name="T97" fmla="*/ 0 h 64"/>
                  <a:gd name="T98" fmla="*/ 76 w 76"/>
                  <a:gd name="T99" fmla="*/ 64 h 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6" h="64">
                    <a:moveTo>
                      <a:pt x="44" y="1"/>
                    </a:moveTo>
                    <a:lnTo>
                      <a:pt x="30" y="3"/>
                    </a:lnTo>
                    <a:lnTo>
                      <a:pt x="16" y="9"/>
                    </a:lnTo>
                    <a:lnTo>
                      <a:pt x="5" y="19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11" y="59"/>
                    </a:lnTo>
                    <a:lnTo>
                      <a:pt x="21" y="63"/>
                    </a:lnTo>
                    <a:lnTo>
                      <a:pt x="36" y="64"/>
                    </a:lnTo>
                    <a:lnTo>
                      <a:pt x="51" y="62"/>
                    </a:lnTo>
                    <a:lnTo>
                      <a:pt x="62" y="59"/>
                    </a:lnTo>
                    <a:lnTo>
                      <a:pt x="66" y="49"/>
                    </a:lnTo>
                    <a:lnTo>
                      <a:pt x="72" y="41"/>
                    </a:lnTo>
                    <a:lnTo>
                      <a:pt x="76" y="30"/>
                    </a:lnTo>
                    <a:lnTo>
                      <a:pt x="73" y="21"/>
                    </a:lnTo>
                    <a:lnTo>
                      <a:pt x="64" y="20"/>
                    </a:lnTo>
                    <a:lnTo>
                      <a:pt x="58" y="35"/>
                    </a:lnTo>
                    <a:lnTo>
                      <a:pt x="58" y="38"/>
                    </a:lnTo>
                    <a:lnTo>
                      <a:pt x="52" y="46"/>
                    </a:lnTo>
                    <a:lnTo>
                      <a:pt x="34" y="49"/>
                    </a:lnTo>
                    <a:lnTo>
                      <a:pt x="31" y="50"/>
                    </a:lnTo>
                    <a:lnTo>
                      <a:pt x="21" y="48"/>
                    </a:lnTo>
                    <a:lnTo>
                      <a:pt x="13" y="41"/>
                    </a:lnTo>
                    <a:lnTo>
                      <a:pt x="14" y="34"/>
                    </a:lnTo>
                    <a:lnTo>
                      <a:pt x="19" y="24"/>
                    </a:lnTo>
                    <a:lnTo>
                      <a:pt x="30" y="18"/>
                    </a:lnTo>
                    <a:lnTo>
                      <a:pt x="44" y="12"/>
                    </a:lnTo>
                    <a:lnTo>
                      <a:pt x="58" y="10"/>
                    </a:lnTo>
                    <a:lnTo>
                      <a:pt x="64" y="7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2" name="Freeform 377"/>
              <p:cNvSpPr>
                <a:spLocks/>
              </p:cNvSpPr>
              <p:nvPr/>
            </p:nvSpPr>
            <p:spPr bwMode="auto">
              <a:xfrm>
                <a:off x="3946" y="3041"/>
                <a:ext cx="76" cy="64"/>
              </a:xfrm>
              <a:custGeom>
                <a:avLst/>
                <a:gdLst>
                  <a:gd name="T0" fmla="*/ 44 w 76"/>
                  <a:gd name="T1" fmla="*/ 1 h 64"/>
                  <a:gd name="T2" fmla="*/ 30 w 76"/>
                  <a:gd name="T3" fmla="*/ 3 h 64"/>
                  <a:gd name="T4" fmla="*/ 16 w 76"/>
                  <a:gd name="T5" fmla="*/ 9 h 64"/>
                  <a:gd name="T6" fmla="*/ 5 w 76"/>
                  <a:gd name="T7" fmla="*/ 19 h 64"/>
                  <a:gd name="T8" fmla="*/ 0 w 76"/>
                  <a:gd name="T9" fmla="*/ 34 h 64"/>
                  <a:gd name="T10" fmla="*/ 2 w 76"/>
                  <a:gd name="T11" fmla="*/ 46 h 64"/>
                  <a:gd name="T12" fmla="*/ 11 w 76"/>
                  <a:gd name="T13" fmla="*/ 59 h 64"/>
                  <a:gd name="T14" fmla="*/ 21 w 76"/>
                  <a:gd name="T15" fmla="*/ 63 h 64"/>
                  <a:gd name="T16" fmla="*/ 36 w 76"/>
                  <a:gd name="T17" fmla="*/ 64 h 64"/>
                  <a:gd name="T18" fmla="*/ 51 w 76"/>
                  <a:gd name="T19" fmla="*/ 62 h 64"/>
                  <a:gd name="T20" fmla="*/ 62 w 76"/>
                  <a:gd name="T21" fmla="*/ 59 h 64"/>
                  <a:gd name="T22" fmla="*/ 66 w 76"/>
                  <a:gd name="T23" fmla="*/ 49 h 64"/>
                  <a:gd name="T24" fmla="*/ 72 w 76"/>
                  <a:gd name="T25" fmla="*/ 41 h 64"/>
                  <a:gd name="T26" fmla="*/ 76 w 76"/>
                  <a:gd name="T27" fmla="*/ 30 h 64"/>
                  <a:gd name="T28" fmla="*/ 73 w 76"/>
                  <a:gd name="T29" fmla="*/ 21 h 64"/>
                  <a:gd name="T30" fmla="*/ 64 w 76"/>
                  <a:gd name="T31" fmla="*/ 20 h 64"/>
                  <a:gd name="T32" fmla="*/ 58 w 76"/>
                  <a:gd name="T33" fmla="*/ 35 h 64"/>
                  <a:gd name="T34" fmla="*/ 58 w 76"/>
                  <a:gd name="T35" fmla="*/ 38 h 64"/>
                  <a:gd name="T36" fmla="*/ 52 w 76"/>
                  <a:gd name="T37" fmla="*/ 46 h 64"/>
                  <a:gd name="T38" fmla="*/ 34 w 76"/>
                  <a:gd name="T39" fmla="*/ 49 h 64"/>
                  <a:gd name="T40" fmla="*/ 31 w 76"/>
                  <a:gd name="T41" fmla="*/ 50 h 64"/>
                  <a:gd name="T42" fmla="*/ 21 w 76"/>
                  <a:gd name="T43" fmla="*/ 48 h 64"/>
                  <a:gd name="T44" fmla="*/ 13 w 76"/>
                  <a:gd name="T45" fmla="*/ 41 h 64"/>
                  <a:gd name="T46" fmla="*/ 14 w 76"/>
                  <a:gd name="T47" fmla="*/ 34 h 64"/>
                  <a:gd name="T48" fmla="*/ 19 w 76"/>
                  <a:gd name="T49" fmla="*/ 24 h 64"/>
                  <a:gd name="T50" fmla="*/ 30 w 76"/>
                  <a:gd name="T51" fmla="*/ 18 h 64"/>
                  <a:gd name="T52" fmla="*/ 44 w 76"/>
                  <a:gd name="T53" fmla="*/ 12 h 64"/>
                  <a:gd name="T54" fmla="*/ 58 w 76"/>
                  <a:gd name="T55" fmla="*/ 10 h 64"/>
                  <a:gd name="T56" fmla="*/ 64 w 76"/>
                  <a:gd name="T57" fmla="*/ 7 h 64"/>
                  <a:gd name="T58" fmla="*/ 58 w 76"/>
                  <a:gd name="T59" fmla="*/ 1 h 64"/>
                  <a:gd name="T60" fmla="*/ 49 w 76"/>
                  <a:gd name="T61" fmla="*/ 0 h 64"/>
                  <a:gd name="T62" fmla="*/ 44 w 76"/>
                  <a:gd name="T63" fmla="*/ 1 h 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6"/>
                  <a:gd name="T97" fmla="*/ 0 h 64"/>
                  <a:gd name="T98" fmla="*/ 76 w 76"/>
                  <a:gd name="T99" fmla="*/ 64 h 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6" h="64">
                    <a:moveTo>
                      <a:pt x="44" y="1"/>
                    </a:moveTo>
                    <a:lnTo>
                      <a:pt x="30" y="3"/>
                    </a:lnTo>
                    <a:lnTo>
                      <a:pt x="16" y="9"/>
                    </a:lnTo>
                    <a:lnTo>
                      <a:pt x="5" y="19"/>
                    </a:lnTo>
                    <a:lnTo>
                      <a:pt x="0" y="34"/>
                    </a:lnTo>
                    <a:lnTo>
                      <a:pt x="2" y="46"/>
                    </a:lnTo>
                    <a:lnTo>
                      <a:pt x="11" y="59"/>
                    </a:lnTo>
                    <a:lnTo>
                      <a:pt x="21" y="63"/>
                    </a:lnTo>
                    <a:lnTo>
                      <a:pt x="36" y="64"/>
                    </a:lnTo>
                    <a:lnTo>
                      <a:pt x="51" y="62"/>
                    </a:lnTo>
                    <a:lnTo>
                      <a:pt x="62" y="59"/>
                    </a:lnTo>
                    <a:lnTo>
                      <a:pt x="66" y="49"/>
                    </a:lnTo>
                    <a:lnTo>
                      <a:pt x="72" y="41"/>
                    </a:lnTo>
                    <a:lnTo>
                      <a:pt x="76" y="30"/>
                    </a:lnTo>
                    <a:lnTo>
                      <a:pt x="73" y="21"/>
                    </a:lnTo>
                    <a:lnTo>
                      <a:pt x="64" y="20"/>
                    </a:lnTo>
                    <a:lnTo>
                      <a:pt x="58" y="35"/>
                    </a:lnTo>
                    <a:lnTo>
                      <a:pt x="58" y="38"/>
                    </a:lnTo>
                    <a:lnTo>
                      <a:pt x="52" y="46"/>
                    </a:lnTo>
                    <a:lnTo>
                      <a:pt x="34" y="49"/>
                    </a:lnTo>
                    <a:lnTo>
                      <a:pt x="31" y="50"/>
                    </a:lnTo>
                    <a:lnTo>
                      <a:pt x="21" y="48"/>
                    </a:lnTo>
                    <a:lnTo>
                      <a:pt x="13" y="41"/>
                    </a:lnTo>
                    <a:lnTo>
                      <a:pt x="14" y="34"/>
                    </a:lnTo>
                    <a:lnTo>
                      <a:pt x="19" y="24"/>
                    </a:lnTo>
                    <a:lnTo>
                      <a:pt x="30" y="18"/>
                    </a:lnTo>
                    <a:lnTo>
                      <a:pt x="44" y="12"/>
                    </a:lnTo>
                    <a:lnTo>
                      <a:pt x="58" y="10"/>
                    </a:lnTo>
                    <a:lnTo>
                      <a:pt x="64" y="7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3" name="Freeform 378"/>
              <p:cNvSpPr>
                <a:spLocks/>
              </p:cNvSpPr>
              <p:nvPr/>
            </p:nvSpPr>
            <p:spPr bwMode="auto">
              <a:xfrm>
                <a:off x="3869" y="2914"/>
                <a:ext cx="152" cy="164"/>
              </a:xfrm>
              <a:custGeom>
                <a:avLst/>
                <a:gdLst>
                  <a:gd name="T0" fmla="*/ 26 w 152"/>
                  <a:gd name="T1" fmla="*/ 127 h 164"/>
                  <a:gd name="T2" fmla="*/ 42 w 152"/>
                  <a:gd name="T3" fmla="*/ 155 h 164"/>
                  <a:gd name="T4" fmla="*/ 50 w 152"/>
                  <a:gd name="T5" fmla="*/ 152 h 164"/>
                  <a:gd name="T6" fmla="*/ 49 w 152"/>
                  <a:gd name="T7" fmla="*/ 142 h 164"/>
                  <a:gd name="T8" fmla="*/ 38 w 152"/>
                  <a:gd name="T9" fmla="*/ 116 h 164"/>
                  <a:gd name="T10" fmla="*/ 26 w 152"/>
                  <a:gd name="T11" fmla="*/ 91 h 164"/>
                  <a:gd name="T12" fmla="*/ 17 w 152"/>
                  <a:gd name="T13" fmla="*/ 64 h 164"/>
                  <a:gd name="T14" fmla="*/ 16 w 152"/>
                  <a:gd name="T15" fmla="*/ 41 h 164"/>
                  <a:gd name="T16" fmla="*/ 16 w 152"/>
                  <a:gd name="T17" fmla="*/ 22 h 164"/>
                  <a:gd name="T18" fmla="*/ 42 w 152"/>
                  <a:gd name="T19" fmla="*/ 37 h 164"/>
                  <a:gd name="T20" fmla="*/ 71 w 152"/>
                  <a:gd name="T21" fmla="*/ 43 h 164"/>
                  <a:gd name="T22" fmla="*/ 97 w 152"/>
                  <a:gd name="T23" fmla="*/ 45 h 164"/>
                  <a:gd name="T24" fmla="*/ 104 w 152"/>
                  <a:gd name="T25" fmla="*/ 76 h 164"/>
                  <a:gd name="T26" fmla="*/ 112 w 152"/>
                  <a:gd name="T27" fmla="*/ 99 h 164"/>
                  <a:gd name="T28" fmla="*/ 118 w 152"/>
                  <a:gd name="T29" fmla="*/ 120 h 164"/>
                  <a:gd name="T30" fmla="*/ 126 w 152"/>
                  <a:gd name="T31" fmla="*/ 132 h 164"/>
                  <a:gd name="T32" fmla="*/ 133 w 152"/>
                  <a:gd name="T33" fmla="*/ 146 h 164"/>
                  <a:gd name="T34" fmla="*/ 142 w 152"/>
                  <a:gd name="T35" fmla="*/ 161 h 164"/>
                  <a:gd name="T36" fmla="*/ 146 w 152"/>
                  <a:gd name="T37" fmla="*/ 164 h 164"/>
                  <a:gd name="T38" fmla="*/ 152 w 152"/>
                  <a:gd name="T39" fmla="*/ 157 h 164"/>
                  <a:gd name="T40" fmla="*/ 151 w 152"/>
                  <a:gd name="T41" fmla="*/ 143 h 164"/>
                  <a:gd name="T42" fmla="*/ 137 w 152"/>
                  <a:gd name="T43" fmla="*/ 123 h 164"/>
                  <a:gd name="T44" fmla="*/ 127 w 152"/>
                  <a:gd name="T45" fmla="*/ 104 h 164"/>
                  <a:gd name="T46" fmla="*/ 120 w 152"/>
                  <a:gd name="T47" fmla="*/ 81 h 164"/>
                  <a:gd name="T48" fmla="*/ 114 w 152"/>
                  <a:gd name="T49" fmla="*/ 58 h 164"/>
                  <a:gd name="T50" fmla="*/ 110 w 152"/>
                  <a:gd name="T51" fmla="*/ 37 h 164"/>
                  <a:gd name="T52" fmla="*/ 109 w 152"/>
                  <a:gd name="T53" fmla="*/ 28 h 164"/>
                  <a:gd name="T54" fmla="*/ 88 w 152"/>
                  <a:gd name="T55" fmla="*/ 32 h 164"/>
                  <a:gd name="T56" fmla="*/ 53 w 152"/>
                  <a:gd name="T57" fmla="*/ 25 h 164"/>
                  <a:gd name="T58" fmla="*/ 34 w 152"/>
                  <a:gd name="T59" fmla="*/ 14 h 164"/>
                  <a:gd name="T60" fmla="*/ 13 w 152"/>
                  <a:gd name="T61" fmla="*/ 0 h 164"/>
                  <a:gd name="T62" fmla="*/ 2 w 152"/>
                  <a:gd name="T63" fmla="*/ 2 h 164"/>
                  <a:gd name="T64" fmla="*/ 0 w 152"/>
                  <a:gd name="T65" fmla="*/ 12 h 164"/>
                  <a:gd name="T66" fmla="*/ 1 w 152"/>
                  <a:gd name="T67" fmla="*/ 47 h 164"/>
                  <a:gd name="T68" fmla="*/ 5 w 152"/>
                  <a:gd name="T69" fmla="*/ 74 h 164"/>
                  <a:gd name="T70" fmla="*/ 12 w 152"/>
                  <a:gd name="T71" fmla="*/ 94 h 164"/>
                  <a:gd name="T72" fmla="*/ 18 w 152"/>
                  <a:gd name="T73" fmla="*/ 111 h 164"/>
                  <a:gd name="T74" fmla="*/ 26 w 152"/>
                  <a:gd name="T75" fmla="*/ 127 h 16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2"/>
                  <a:gd name="T115" fmla="*/ 0 h 164"/>
                  <a:gd name="T116" fmla="*/ 152 w 152"/>
                  <a:gd name="T117" fmla="*/ 164 h 16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2" h="164">
                    <a:moveTo>
                      <a:pt x="26" y="127"/>
                    </a:moveTo>
                    <a:lnTo>
                      <a:pt x="42" y="155"/>
                    </a:lnTo>
                    <a:lnTo>
                      <a:pt x="50" y="152"/>
                    </a:lnTo>
                    <a:lnTo>
                      <a:pt x="49" y="142"/>
                    </a:lnTo>
                    <a:lnTo>
                      <a:pt x="38" y="116"/>
                    </a:lnTo>
                    <a:lnTo>
                      <a:pt x="26" y="91"/>
                    </a:lnTo>
                    <a:lnTo>
                      <a:pt x="17" y="64"/>
                    </a:lnTo>
                    <a:lnTo>
                      <a:pt x="16" y="41"/>
                    </a:lnTo>
                    <a:lnTo>
                      <a:pt x="16" y="22"/>
                    </a:lnTo>
                    <a:lnTo>
                      <a:pt x="42" y="37"/>
                    </a:lnTo>
                    <a:lnTo>
                      <a:pt x="71" y="43"/>
                    </a:lnTo>
                    <a:lnTo>
                      <a:pt x="97" y="45"/>
                    </a:lnTo>
                    <a:lnTo>
                      <a:pt x="104" y="76"/>
                    </a:lnTo>
                    <a:lnTo>
                      <a:pt x="112" y="99"/>
                    </a:lnTo>
                    <a:lnTo>
                      <a:pt x="118" y="120"/>
                    </a:lnTo>
                    <a:lnTo>
                      <a:pt x="126" y="132"/>
                    </a:lnTo>
                    <a:lnTo>
                      <a:pt x="133" y="146"/>
                    </a:lnTo>
                    <a:lnTo>
                      <a:pt x="142" y="161"/>
                    </a:lnTo>
                    <a:lnTo>
                      <a:pt x="146" y="164"/>
                    </a:lnTo>
                    <a:lnTo>
                      <a:pt x="152" y="157"/>
                    </a:lnTo>
                    <a:lnTo>
                      <a:pt x="151" y="143"/>
                    </a:lnTo>
                    <a:lnTo>
                      <a:pt x="137" y="123"/>
                    </a:lnTo>
                    <a:lnTo>
                      <a:pt x="127" y="104"/>
                    </a:lnTo>
                    <a:lnTo>
                      <a:pt x="120" y="81"/>
                    </a:lnTo>
                    <a:lnTo>
                      <a:pt x="114" y="58"/>
                    </a:lnTo>
                    <a:lnTo>
                      <a:pt x="110" y="37"/>
                    </a:lnTo>
                    <a:lnTo>
                      <a:pt x="109" y="28"/>
                    </a:lnTo>
                    <a:lnTo>
                      <a:pt x="88" y="32"/>
                    </a:lnTo>
                    <a:lnTo>
                      <a:pt x="53" y="25"/>
                    </a:lnTo>
                    <a:lnTo>
                      <a:pt x="34" y="14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12"/>
                    </a:lnTo>
                    <a:lnTo>
                      <a:pt x="1" y="47"/>
                    </a:lnTo>
                    <a:lnTo>
                      <a:pt x="5" y="74"/>
                    </a:lnTo>
                    <a:lnTo>
                      <a:pt x="12" y="94"/>
                    </a:lnTo>
                    <a:lnTo>
                      <a:pt x="18" y="111"/>
                    </a:lnTo>
                    <a:lnTo>
                      <a:pt x="26" y="12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805" name="Group 382"/>
            <p:cNvGrpSpPr>
              <a:grpSpLocks/>
            </p:cNvGrpSpPr>
            <p:nvPr/>
          </p:nvGrpSpPr>
          <p:grpSpPr bwMode="auto">
            <a:xfrm>
              <a:off x="4164" y="2942"/>
              <a:ext cx="128" cy="193"/>
              <a:chOff x="4164" y="2942"/>
              <a:chExt cx="128" cy="193"/>
            </a:xfrm>
          </p:grpSpPr>
          <p:sp>
            <p:nvSpPr>
              <p:cNvPr id="67819" name="Freeform 380"/>
              <p:cNvSpPr>
                <a:spLocks/>
              </p:cNvSpPr>
              <p:nvPr/>
            </p:nvSpPr>
            <p:spPr bwMode="auto">
              <a:xfrm>
                <a:off x="4164" y="3057"/>
                <a:ext cx="62" cy="78"/>
              </a:xfrm>
              <a:custGeom>
                <a:avLst/>
                <a:gdLst>
                  <a:gd name="T0" fmla="*/ 59 w 62"/>
                  <a:gd name="T1" fmla="*/ 24 h 78"/>
                  <a:gd name="T2" fmla="*/ 47 w 62"/>
                  <a:gd name="T3" fmla="*/ 12 h 78"/>
                  <a:gd name="T4" fmla="*/ 30 w 62"/>
                  <a:gd name="T5" fmla="*/ 2 h 78"/>
                  <a:gd name="T6" fmla="*/ 15 w 62"/>
                  <a:gd name="T7" fmla="*/ 0 h 78"/>
                  <a:gd name="T8" fmla="*/ 3 w 62"/>
                  <a:gd name="T9" fmla="*/ 11 h 78"/>
                  <a:gd name="T10" fmla="*/ 0 w 62"/>
                  <a:gd name="T11" fmla="*/ 30 h 78"/>
                  <a:gd name="T12" fmla="*/ 1 w 62"/>
                  <a:gd name="T13" fmla="*/ 48 h 78"/>
                  <a:gd name="T14" fmla="*/ 5 w 62"/>
                  <a:gd name="T15" fmla="*/ 62 h 78"/>
                  <a:gd name="T16" fmla="*/ 19 w 62"/>
                  <a:gd name="T17" fmla="*/ 74 h 78"/>
                  <a:gd name="T18" fmla="*/ 35 w 62"/>
                  <a:gd name="T19" fmla="*/ 78 h 78"/>
                  <a:gd name="T20" fmla="*/ 51 w 62"/>
                  <a:gd name="T21" fmla="*/ 77 h 78"/>
                  <a:gd name="T22" fmla="*/ 57 w 62"/>
                  <a:gd name="T23" fmla="*/ 73 h 78"/>
                  <a:gd name="T24" fmla="*/ 62 w 62"/>
                  <a:gd name="T25" fmla="*/ 63 h 78"/>
                  <a:gd name="T26" fmla="*/ 57 w 62"/>
                  <a:gd name="T27" fmla="*/ 57 h 78"/>
                  <a:gd name="T28" fmla="*/ 48 w 62"/>
                  <a:gd name="T29" fmla="*/ 63 h 78"/>
                  <a:gd name="T30" fmla="*/ 37 w 62"/>
                  <a:gd name="T31" fmla="*/ 64 h 78"/>
                  <a:gd name="T32" fmla="*/ 34 w 62"/>
                  <a:gd name="T33" fmla="*/ 65 h 78"/>
                  <a:gd name="T34" fmla="*/ 23 w 62"/>
                  <a:gd name="T35" fmla="*/ 59 h 78"/>
                  <a:gd name="T36" fmla="*/ 15 w 62"/>
                  <a:gd name="T37" fmla="*/ 51 h 78"/>
                  <a:gd name="T38" fmla="*/ 14 w 62"/>
                  <a:gd name="T39" fmla="*/ 38 h 78"/>
                  <a:gd name="T40" fmla="*/ 14 w 62"/>
                  <a:gd name="T41" fmla="*/ 25 h 78"/>
                  <a:gd name="T42" fmla="*/ 16 w 62"/>
                  <a:gd name="T43" fmla="*/ 15 h 78"/>
                  <a:gd name="T44" fmla="*/ 25 w 62"/>
                  <a:gd name="T45" fmla="*/ 12 h 78"/>
                  <a:gd name="T46" fmla="*/ 39 w 62"/>
                  <a:gd name="T47" fmla="*/ 21 h 78"/>
                  <a:gd name="T48" fmla="*/ 54 w 62"/>
                  <a:gd name="T49" fmla="*/ 33 h 78"/>
                  <a:gd name="T50" fmla="*/ 60 w 62"/>
                  <a:gd name="T51" fmla="*/ 40 h 78"/>
                  <a:gd name="T52" fmla="*/ 59 w 62"/>
                  <a:gd name="T53" fmla="*/ 24 h 7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2"/>
                  <a:gd name="T82" fmla="*/ 0 h 78"/>
                  <a:gd name="T83" fmla="*/ 62 w 62"/>
                  <a:gd name="T84" fmla="*/ 78 h 7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2" h="78">
                    <a:moveTo>
                      <a:pt x="59" y="24"/>
                    </a:moveTo>
                    <a:lnTo>
                      <a:pt x="47" y="12"/>
                    </a:lnTo>
                    <a:lnTo>
                      <a:pt x="30" y="2"/>
                    </a:lnTo>
                    <a:lnTo>
                      <a:pt x="15" y="0"/>
                    </a:lnTo>
                    <a:lnTo>
                      <a:pt x="3" y="11"/>
                    </a:lnTo>
                    <a:lnTo>
                      <a:pt x="0" y="30"/>
                    </a:lnTo>
                    <a:lnTo>
                      <a:pt x="1" y="48"/>
                    </a:lnTo>
                    <a:lnTo>
                      <a:pt x="5" y="62"/>
                    </a:lnTo>
                    <a:lnTo>
                      <a:pt x="19" y="74"/>
                    </a:lnTo>
                    <a:lnTo>
                      <a:pt x="35" y="78"/>
                    </a:lnTo>
                    <a:lnTo>
                      <a:pt x="51" y="77"/>
                    </a:lnTo>
                    <a:lnTo>
                      <a:pt x="57" y="73"/>
                    </a:lnTo>
                    <a:lnTo>
                      <a:pt x="62" y="63"/>
                    </a:lnTo>
                    <a:lnTo>
                      <a:pt x="57" y="57"/>
                    </a:lnTo>
                    <a:lnTo>
                      <a:pt x="48" y="63"/>
                    </a:lnTo>
                    <a:lnTo>
                      <a:pt x="37" y="64"/>
                    </a:lnTo>
                    <a:lnTo>
                      <a:pt x="34" y="65"/>
                    </a:lnTo>
                    <a:lnTo>
                      <a:pt x="23" y="59"/>
                    </a:lnTo>
                    <a:lnTo>
                      <a:pt x="15" y="51"/>
                    </a:lnTo>
                    <a:lnTo>
                      <a:pt x="14" y="38"/>
                    </a:lnTo>
                    <a:lnTo>
                      <a:pt x="14" y="25"/>
                    </a:lnTo>
                    <a:lnTo>
                      <a:pt x="16" y="15"/>
                    </a:lnTo>
                    <a:lnTo>
                      <a:pt x="25" y="12"/>
                    </a:lnTo>
                    <a:lnTo>
                      <a:pt x="39" y="21"/>
                    </a:lnTo>
                    <a:lnTo>
                      <a:pt x="54" y="33"/>
                    </a:lnTo>
                    <a:lnTo>
                      <a:pt x="60" y="40"/>
                    </a:lnTo>
                    <a:lnTo>
                      <a:pt x="59" y="2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0" name="Freeform 381"/>
              <p:cNvSpPr>
                <a:spLocks/>
              </p:cNvSpPr>
              <p:nvPr/>
            </p:nvSpPr>
            <p:spPr bwMode="auto">
              <a:xfrm>
                <a:off x="4213" y="2942"/>
                <a:ext cx="79" cy="183"/>
              </a:xfrm>
              <a:custGeom>
                <a:avLst/>
                <a:gdLst>
                  <a:gd name="T0" fmla="*/ 3 w 79"/>
                  <a:gd name="T1" fmla="*/ 183 h 183"/>
                  <a:gd name="T2" fmla="*/ 1 w 79"/>
                  <a:gd name="T3" fmla="*/ 132 h 183"/>
                  <a:gd name="T4" fmla="*/ 1 w 79"/>
                  <a:gd name="T5" fmla="*/ 83 h 183"/>
                  <a:gd name="T6" fmla="*/ 0 w 79"/>
                  <a:gd name="T7" fmla="*/ 79 h 183"/>
                  <a:gd name="T8" fmla="*/ 1 w 79"/>
                  <a:gd name="T9" fmla="*/ 37 h 183"/>
                  <a:gd name="T10" fmla="*/ 1 w 79"/>
                  <a:gd name="T11" fmla="*/ 34 h 183"/>
                  <a:gd name="T12" fmla="*/ 6 w 79"/>
                  <a:gd name="T13" fmla="*/ 14 h 183"/>
                  <a:gd name="T14" fmla="*/ 18 w 79"/>
                  <a:gd name="T15" fmla="*/ 0 h 183"/>
                  <a:gd name="T16" fmla="*/ 27 w 79"/>
                  <a:gd name="T17" fmla="*/ 19 h 183"/>
                  <a:gd name="T18" fmla="*/ 47 w 79"/>
                  <a:gd name="T19" fmla="*/ 42 h 183"/>
                  <a:gd name="T20" fmla="*/ 79 w 79"/>
                  <a:gd name="T21" fmla="*/ 57 h 183"/>
                  <a:gd name="T22" fmla="*/ 61 w 79"/>
                  <a:gd name="T23" fmla="*/ 65 h 183"/>
                  <a:gd name="T24" fmla="*/ 43 w 79"/>
                  <a:gd name="T25" fmla="*/ 60 h 183"/>
                  <a:gd name="T26" fmla="*/ 29 w 79"/>
                  <a:gd name="T27" fmla="*/ 51 h 183"/>
                  <a:gd name="T28" fmla="*/ 26 w 79"/>
                  <a:gd name="T29" fmla="*/ 50 h 183"/>
                  <a:gd name="T30" fmla="*/ 15 w 79"/>
                  <a:gd name="T31" fmla="*/ 42 h 183"/>
                  <a:gd name="T32" fmla="*/ 15 w 79"/>
                  <a:gd name="T33" fmla="*/ 75 h 183"/>
                  <a:gd name="T34" fmla="*/ 14 w 79"/>
                  <a:gd name="T35" fmla="*/ 110 h 183"/>
                  <a:gd name="T36" fmla="*/ 13 w 79"/>
                  <a:gd name="T37" fmla="*/ 144 h 183"/>
                  <a:gd name="T38" fmla="*/ 12 w 79"/>
                  <a:gd name="T39" fmla="*/ 175 h 183"/>
                  <a:gd name="T40" fmla="*/ 9 w 79"/>
                  <a:gd name="T41" fmla="*/ 183 h 183"/>
                  <a:gd name="T42" fmla="*/ 3 w 79"/>
                  <a:gd name="T43" fmla="*/ 183 h 18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79"/>
                  <a:gd name="T67" fmla="*/ 0 h 183"/>
                  <a:gd name="T68" fmla="*/ 79 w 79"/>
                  <a:gd name="T69" fmla="*/ 183 h 18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79" h="183">
                    <a:moveTo>
                      <a:pt x="3" y="183"/>
                    </a:moveTo>
                    <a:lnTo>
                      <a:pt x="1" y="132"/>
                    </a:lnTo>
                    <a:lnTo>
                      <a:pt x="1" y="83"/>
                    </a:lnTo>
                    <a:lnTo>
                      <a:pt x="0" y="79"/>
                    </a:lnTo>
                    <a:lnTo>
                      <a:pt x="1" y="37"/>
                    </a:lnTo>
                    <a:lnTo>
                      <a:pt x="1" y="34"/>
                    </a:lnTo>
                    <a:lnTo>
                      <a:pt x="6" y="14"/>
                    </a:lnTo>
                    <a:lnTo>
                      <a:pt x="18" y="0"/>
                    </a:lnTo>
                    <a:lnTo>
                      <a:pt x="27" y="19"/>
                    </a:lnTo>
                    <a:lnTo>
                      <a:pt x="47" y="42"/>
                    </a:lnTo>
                    <a:lnTo>
                      <a:pt x="79" y="57"/>
                    </a:lnTo>
                    <a:lnTo>
                      <a:pt x="61" y="65"/>
                    </a:lnTo>
                    <a:lnTo>
                      <a:pt x="43" y="60"/>
                    </a:lnTo>
                    <a:lnTo>
                      <a:pt x="29" y="51"/>
                    </a:lnTo>
                    <a:lnTo>
                      <a:pt x="26" y="50"/>
                    </a:lnTo>
                    <a:lnTo>
                      <a:pt x="15" y="42"/>
                    </a:lnTo>
                    <a:lnTo>
                      <a:pt x="15" y="75"/>
                    </a:lnTo>
                    <a:lnTo>
                      <a:pt x="14" y="110"/>
                    </a:lnTo>
                    <a:lnTo>
                      <a:pt x="13" y="144"/>
                    </a:lnTo>
                    <a:lnTo>
                      <a:pt x="12" y="175"/>
                    </a:lnTo>
                    <a:lnTo>
                      <a:pt x="9" y="183"/>
                    </a:lnTo>
                    <a:lnTo>
                      <a:pt x="3" y="18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7806" name="Freeform 383"/>
            <p:cNvSpPr>
              <a:spLocks/>
            </p:cNvSpPr>
            <p:nvPr/>
          </p:nvSpPr>
          <p:spPr bwMode="auto">
            <a:xfrm>
              <a:off x="4347" y="3079"/>
              <a:ext cx="143" cy="166"/>
            </a:xfrm>
            <a:custGeom>
              <a:avLst/>
              <a:gdLst>
                <a:gd name="T0" fmla="*/ 84 w 143"/>
                <a:gd name="T1" fmla="*/ 6 h 166"/>
                <a:gd name="T2" fmla="*/ 92 w 143"/>
                <a:gd name="T3" fmla="*/ 0 h 166"/>
                <a:gd name="T4" fmla="*/ 98 w 143"/>
                <a:gd name="T5" fmla="*/ 5 h 166"/>
                <a:gd name="T6" fmla="*/ 110 w 143"/>
                <a:gd name="T7" fmla="*/ 33 h 166"/>
                <a:gd name="T8" fmla="*/ 128 w 143"/>
                <a:gd name="T9" fmla="*/ 57 h 166"/>
                <a:gd name="T10" fmla="*/ 143 w 143"/>
                <a:gd name="T11" fmla="*/ 72 h 166"/>
                <a:gd name="T12" fmla="*/ 130 w 143"/>
                <a:gd name="T13" fmla="*/ 75 h 166"/>
                <a:gd name="T14" fmla="*/ 113 w 143"/>
                <a:gd name="T15" fmla="*/ 71 h 166"/>
                <a:gd name="T16" fmla="*/ 97 w 143"/>
                <a:gd name="T17" fmla="*/ 58 h 166"/>
                <a:gd name="T18" fmla="*/ 91 w 143"/>
                <a:gd name="T19" fmla="*/ 94 h 166"/>
                <a:gd name="T20" fmla="*/ 82 w 143"/>
                <a:gd name="T21" fmla="*/ 128 h 166"/>
                <a:gd name="T22" fmla="*/ 72 w 143"/>
                <a:gd name="T23" fmla="*/ 151 h 166"/>
                <a:gd name="T24" fmla="*/ 69 w 143"/>
                <a:gd name="T25" fmla="*/ 153 h 166"/>
                <a:gd name="T26" fmla="*/ 58 w 143"/>
                <a:gd name="T27" fmla="*/ 165 h 166"/>
                <a:gd name="T28" fmla="*/ 47 w 143"/>
                <a:gd name="T29" fmla="*/ 166 h 166"/>
                <a:gd name="T30" fmla="*/ 32 w 143"/>
                <a:gd name="T31" fmla="*/ 161 h 166"/>
                <a:gd name="T32" fmla="*/ 14 w 143"/>
                <a:gd name="T33" fmla="*/ 147 h 166"/>
                <a:gd name="T34" fmla="*/ 5 w 143"/>
                <a:gd name="T35" fmla="*/ 134 h 166"/>
                <a:gd name="T36" fmla="*/ 0 w 143"/>
                <a:gd name="T37" fmla="*/ 123 h 166"/>
                <a:gd name="T38" fmla="*/ 1 w 143"/>
                <a:gd name="T39" fmla="*/ 107 h 166"/>
                <a:gd name="T40" fmla="*/ 7 w 143"/>
                <a:gd name="T41" fmla="*/ 94 h 166"/>
                <a:gd name="T42" fmla="*/ 18 w 143"/>
                <a:gd name="T43" fmla="*/ 90 h 166"/>
                <a:gd name="T44" fmla="*/ 22 w 143"/>
                <a:gd name="T45" fmla="*/ 90 h 166"/>
                <a:gd name="T46" fmla="*/ 32 w 143"/>
                <a:gd name="T47" fmla="*/ 93 h 166"/>
                <a:gd name="T48" fmla="*/ 35 w 143"/>
                <a:gd name="T49" fmla="*/ 95 h 166"/>
                <a:gd name="T50" fmla="*/ 47 w 143"/>
                <a:gd name="T51" fmla="*/ 103 h 166"/>
                <a:gd name="T52" fmla="*/ 59 w 143"/>
                <a:gd name="T53" fmla="*/ 116 h 166"/>
                <a:gd name="T54" fmla="*/ 65 w 143"/>
                <a:gd name="T55" fmla="*/ 128 h 166"/>
                <a:gd name="T56" fmla="*/ 71 w 143"/>
                <a:gd name="T57" fmla="*/ 116 h 166"/>
                <a:gd name="T58" fmla="*/ 77 w 143"/>
                <a:gd name="T59" fmla="*/ 92 h 166"/>
                <a:gd name="T60" fmla="*/ 83 w 143"/>
                <a:gd name="T61" fmla="*/ 68 h 166"/>
                <a:gd name="T62" fmla="*/ 85 w 143"/>
                <a:gd name="T63" fmla="*/ 47 h 166"/>
                <a:gd name="T64" fmla="*/ 86 w 143"/>
                <a:gd name="T65" fmla="*/ 22 h 166"/>
                <a:gd name="T66" fmla="*/ 84 w 143"/>
                <a:gd name="T67" fmla="*/ 6 h 1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"/>
                <a:gd name="T103" fmla="*/ 0 h 166"/>
                <a:gd name="T104" fmla="*/ 143 w 143"/>
                <a:gd name="T105" fmla="*/ 166 h 16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" h="166">
                  <a:moveTo>
                    <a:pt x="84" y="6"/>
                  </a:moveTo>
                  <a:lnTo>
                    <a:pt x="92" y="0"/>
                  </a:lnTo>
                  <a:lnTo>
                    <a:pt x="98" y="5"/>
                  </a:lnTo>
                  <a:lnTo>
                    <a:pt x="110" y="33"/>
                  </a:lnTo>
                  <a:lnTo>
                    <a:pt x="128" y="57"/>
                  </a:lnTo>
                  <a:lnTo>
                    <a:pt x="143" y="72"/>
                  </a:lnTo>
                  <a:lnTo>
                    <a:pt x="130" y="75"/>
                  </a:lnTo>
                  <a:lnTo>
                    <a:pt x="113" y="71"/>
                  </a:lnTo>
                  <a:lnTo>
                    <a:pt x="97" y="58"/>
                  </a:lnTo>
                  <a:lnTo>
                    <a:pt x="91" y="94"/>
                  </a:lnTo>
                  <a:lnTo>
                    <a:pt x="82" y="128"/>
                  </a:lnTo>
                  <a:lnTo>
                    <a:pt x="72" y="151"/>
                  </a:lnTo>
                  <a:lnTo>
                    <a:pt x="69" y="153"/>
                  </a:lnTo>
                  <a:lnTo>
                    <a:pt x="58" y="165"/>
                  </a:lnTo>
                  <a:lnTo>
                    <a:pt x="47" y="166"/>
                  </a:lnTo>
                  <a:lnTo>
                    <a:pt x="32" y="161"/>
                  </a:lnTo>
                  <a:lnTo>
                    <a:pt x="14" y="147"/>
                  </a:lnTo>
                  <a:lnTo>
                    <a:pt x="5" y="134"/>
                  </a:lnTo>
                  <a:lnTo>
                    <a:pt x="0" y="123"/>
                  </a:lnTo>
                  <a:lnTo>
                    <a:pt x="1" y="107"/>
                  </a:lnTo>
                  <a:lnTo>
                    <a:pt x="7" y="94"/>
                  </a:lnTo>
                  <a:lnTo>
                    <a:pt x="18" y="90"/>
                  </a:lnTo>
                  <a:lnTo>
                    <a:pt x="22" y="90"/>
                  </a:lnTo>
                  <a:lnTo>
                    <a:pt x="32" y="93"/>
                  </a:lnTo>
                  <a:lnTo>
                    <a:pt x="35" y="95"/>
                  </a:lnTo>
                  <a:lnTo>
                    <a:pt x="47" y="103"/>
                  </a:lnTo>
                  <a:lnTo>
                    <a:pt x="59" y="116"/>
                  </a:lnTo>
                  <a:lnTo>
                    <a:pt x="65" y="128"/>
                  </a:lnTo>
                  <a:lnTo>
                    <a:pt x="71" y="116"/>
                  </a:lnTo>
                  <a:lnTo>
                    <a:pt x="77" y="92"/>
                  </a:lnTo>
                  <a:lnTo>
                    <a:pt x="83" y="68"/>
                  </a:lnTo>
                  <a:lnTo>
                    <a:pt x="85" y="47"/>
                  </a:lnTo>
                  <a:lnTo>
                    <a:pt x="86" y="22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7" name="Freeform 384"/>
            <p:cNvSpPr>
              <a:spLocks/>
            </p:cNvSpPr>
            <p:nvPr/>
          </p:nvSpPr>
          <p:spPr bwMode="auto">
            <a:xfrm>
              <a:off x="4518" y="3258"/>
              <a:ext cx="97" cy="150"/>
            </a:xfrm>
            <a:custGeom>
              <a:avLst/>
              <a:gdLst>
                <a:gd name="T0" fmla="*/ 75 w 97"/>
                <a:gd name="T1" fmla="*/ 9 h 150"/>
                <a:gd name="T2" fmla="*/ 81 w 97"/>
                <a:gd name="T3" fmla="*/ 45 h 150"/>
                <a:gd name="T4" fmla="*/ 82 w 97"/>
                <a:gd name="T5" fmla="*/ 76 h 150"/>
                <a:gd name="T6" fmla="*/ 78 w 97"/>
                <a:gd name="T7" fmla="*/ 101 h 150"/>
                <a:gd name="T8" fmla="*/ 68 w 97"/>
                <a:gd name="T9" fmla="*/ 115 h 150"/>
                <a:gd name="T10" fmla="*/ 56 w 97"/>
                <a:gd name="T11" fmla="*/ 101 h 150"/>
                <a:gd name="T12" fmla="*/ 40 w 97"/>
                <a:gd name="T13" fmla="*/ 93 h 150"/>
                <a:gd name="T14" fmla="*/ 25 w 97"/>
                <a:gd name="T15" fmla="*/ 88 h 150"/>
                <a:gd name="T16" fmla="*/ 13 w 97"/>
                <a:gd name="T17" fmla="*/ 88 h 150"/>
                <a:gd name="T18" fmla="*/ 6 w 97"/>
                <a:gd name="T19" fmla="*/ 92 h 150"/>
                <a:gd name="T20" fmla="*/ 1 w 97"/>
                <a:gd name="T21" fmla="*/ 102 h 150"/>
                <a:gd name="T22" fmla="*/ 1 w 97"/>
                <a:gd name="T23" fmla="*/ 105 h 150"/>
                <a:gd name="T24" fmla="*/ 0 w 97"/>
                <a:gd name="T25" fmla="*/ 115 h 150"/>
                <a:gd name="T26" fmla="*/ 1 w 97"/>
                <a:gd name="T27" fmla="*/ 119 h 150"/>
                <a:gd name="T28" fmla="*/ 4 w 97"/>
                <a:gd name="T29" fmla="*/ 129 h 150"/>
                <a:gd name="T30" fmla="*/ 15 w 97"/>
                <a:gd name="T31" fmla="*/ 140 h 150"/>
                <a:gd name="T32" fmla="*/ 29 w 97"/>
                <a:gd name="T33" fmla="*/ 148 h 150"/>
                <a:gd name="T34" fmla="*/ 48 w 97"/>
                <a:gd name="T35" fmla="*/ 150 h 150"/>
                <a:gd name="T36" fmla="*/ 65 w 97"/>
                <a:gd name="T37" fmla="*/ 149 h 150"/>
                <a:gd name="T38" fmla="*/ 74 w 97"/>
                <a:gd name="T39" fmla="*/ 144 h 150"/>
                <a:gd name="T40" fmla="*/ 84 w 97"/>
                <a:gd name="T41" fmla="*/ 128 h 150"/>
                <a:gd name="T42" fmla="*/ 91 w 97"/>
                <a:gd name="T43" fmla="*/ 110 h 150"/>
                <a:gd name="T44" fmla="*/ 95 w 97"/>
                <a:gd name="T45" fmla="*/ 87 h 150"/>
                <a:gd name="T46" fmla="*/ 97 w 97"/>
                <a:gd name="T47" fmla="*/ 69 h 150"/>
                <a:gd name="T48" fmla="*/ 95 w 97"/>
                <a:gd name="T49" fmla="*/ 46 h 150"/>
                <a:gd name="T50" fmla="*/ 93 w 97"/>
                <a:gd name="T51" fmla="*/ 22 h 150"/>
                <a:gd name="T52" fmla="*/ 88 w 97"/>
                <a:gd name="T53" fmla="*/ 2 h 150"/>
                <a:gd name="T54" fmla="*/ 80 w 97"/>
                <a:gd name="T55" fmla="*/ 0 h 150"/>
                <a:gd name="T56" fmla="*/ 73 w 97"/>
                <a:gd name="T57" fmla="*/ 5 h 150"/>
                <a:gd name="T58" fmla="*/ 75 w 97"/>
                <a:gd name="T59" fmla="*/ 9 h 1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7"/>
                <a:gd name="T91" fmla="*/ 0 h 150"/>
                <a:gd name="T92" fmla="*/ 97 w 97"/>
                <a:gd name="T93" fmla="*/ 150 h 1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7" h="150">
                  <a:moveTo>
                    <a:pt x="75" y="9"/>
                  </a:moveTo>
                  <a:lnTo>
                    <a:pt x="81" y="45"/>
                  </a:lnTo>
                  <a:lnTo>
                    <a:pt x="82" y="76"/>
                  </a:lnTo>
                  <a:lnTo>
                    <a:pt x="78" y="101"/>
                  </a:lnTo>
                  <a:lnTo>
                    <a:pt x="68" y="115"/>
                  </a:lnTo>
                  <a:lnTo>
                    <a:pt x="56" y="101"/>
                  </a:lnTo>
                  <a:lnTo>
                    <a:pt x="40" y="93"/>
                  </a:lnTo>
                  <a:lnTo>
                    <a:pt x="25" y="88"/>
                  </a:lnTo>
                  <a:lnTo>
                    <a:pt x="13" y="88"/>
                  </a:lnTo>
                  <a:lnTo>
                    <a:pt x="6" y="92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0" y="115"/>
                  </a:lnTo>
                  <a:lnTo>
                    <a:pt x="1" y="119"/>
                  </a:lnTo>
                  <a:lnTo>
                    <a:pt x="4" y="129"/>
                  </a:lnTo>
                  <a:lnTo>
                    <a:pt x="15" y="140"/>
                  </a:lnTo>
                  <a:lnTo>
                    <a:pt x="29" y="148"/>
                  </a:lnTo>
                  <a:lnTo>
                    <a:pt x="48" y="150"/>
                  </a:lnTo>
                  <a:lnTo>
                    <a:pt x="65" y="149"/>
                  </a:lnTo>
                  <a:lnTo>
                    <a:pt x="74" y="144"/>
                  </a:lnTo>
                  <a:lnTo>
                    <a:pt x="84" y="128"/>
                  </a:lnTo>
                  <a:lnTo>
                    <a:pt x="91" y="110"/>
                  </a:lnTo>
                  <a:lnTo>
                    <a:pt x="95" y="87"/>
                  </a:lnTo>
                  <a:lnTo>
                    <a:pt x="97" y="69"/>
                  </a:lnTo>
                  <a:lnTo>
                    <a:pt x="95" y="46"/>
                  </a:lnTo>
                  <a:lnTo>
                    <a:pt x="93" y="22"/>
                  </a:lnTo>
                  <a:lnTo>
                    <a:pt x="88" y="2"/>
                  </a:lnTo>
                  <a:lnTo>
                    <a:pt x="80" y="0"/>
                  </a:lnTo>
                  <a:lnTo>
                    <a:pt x="73" y="5"/>
                  </a:lnTo>
                  <a:lnTo>
                    <a:pt x="75" y="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8" name="Freeform 386"/>
            <p:cNvSpPr>
              <a:spLocks/>
            </p:cNvSpPr>
            <p:nvPr/>
          </p:nvSpPr>
          <p:spPr bwMode="auto">
            <a:xfrm>
              <a:off x="4252" y="3402"/>
              <a:ext cx="178" cy="164"/>
            </a:xfrm>
            <a:custGeom>
              <a:avLst/>
              <a:gdLst>
                <a:gd name="T0" fmla="*/ 74 w 178"/>
                <a:gd name="T1" fmla="*/ 38 h 164"/>
                <a:gd name="T2" fmla="*/ 58 w 178"/>
                <a:gd name="T3" fmla="*/ 25 h 164"/>
                <a:gd name="T4" fmla="*/ 42 w 178"/>
                <a:gd name="T5" fmla="*/ 16 h 164"/>
                <a:gd name="T6" fmla="*/ 26 w 178"/>
                <a:gd name="T7" fmla="*/ 13 h 164"/>
                <a:gd name="T8" fmla="*/ 14 w 178"/>
                <a:gd name="T9" fmla="*/ 12 h 164"/>
                <a:gd name="T10" fmla="*/ 10 w 178"/>
                <a:gd name="T11" fmla="*/ 13 h 164"/>
                <a:gd name="T12" fmla="*/ 5 w 178"/>
                <a:gd name="T13" fmla="*/ 15 h 164"/>
                <a:gd name="T14" fmla="*/ 0 w 178"/>
                <a:gd name="T15" fmla="*/ 23 h 164"/>
                <a:gd name="T16" fmla="*/ 5 w 178"/>
                <a:gd name="T17" fmla="*/ 34 h 164"/>
                <a:gd name="T18" fmla="*/ 17 w 178"/>
                <a:gd name="T19" fmla="*/ 39 h 164"/>
                <a:gd name="T20" fmla="*/ 34 w 178"/>
                <a:gd name="T21" fmla="*/ 37 h 164"/>
                <a:gd name="T22" fmla="*/ 53 w 178"/>
                <a:gd name="T23" fmla="*/ 42 h 164"/>
                <a:gd name="T24" fmla="*/ 65 w 178"/>
                <a:gd name="T25" fmla="*/ 53 h 164"/>
                <a:gd name="T26" fmla="*/ 69 w 178"/>
                <a:gd name="T27" fmla="*/ 57 h 164"/>
                <a:gd name="T28" fmla="*/ 66 w 178"/>
                <a:gd name="T29" fmla="*/ 74 h 164"/>
                <a:gd name="T30" fmla="*/ 63 w 178"/>
                <a:gd name="T31" fmla="*/ 101 h 164"/>
                <a:gd name="T32" fmla="*/ 62 w 178"/>
                <a:gd name="T33" fmla="*/ 120 h 164"/>
                <a:gd name="T34" fmla="*/ 64 w 178"/>
                <a:gd name="T35" fmla="*/ 134 h 164"/>
                <a:gd name="T36" fmla="*/ 68 w 178"/>
                <a:gd name="T37" fmla="*/ 146 h 164"/>
                <a:gd name="T38" fmla="*/ 75 w 178"/>
                <a:gd name="T39" fmla="*/ 155 h 164"/>
                <a:gd name="T40" fmla="*/ 86 w 178"/>
                <a:gd name="T41" fmla="*/ 161 h 164"/>
                <a:gd name="T42" fmla="*/ 96 w 178"/>
                <a:gd name="T43" fmla="*/ 164 h 164"/>
                <a:gd name="T44" fmla="*/ 111 w 178"/>
                <a:gd name="T45" fmla="*/ 164 h 164"/>
                <a:gd name="T46" fmla="*/ 126 w 178"/>
                <a:gd name="T47" fmla="*/ 160 h 164"/>
                <a:gd name="T48" fmla="*/ 138 w 178"/>
                <a:gd name="T49" fmla="*/ 153 h 164"/>
                <a:gd name="T50" fmla="*/ 150 w 178"/>
                <a:gd name="T51" fmla="*/ 142 h 164"/>
                <a:gd name="T52" fmla="*/ 159 w 178"/>
                <a:gd name="T53" fmla="*/ 129 h 164"/>
                <a:gd name="T54" fmla="*/ 166 w 178"/>
                <a:gd name="T55" fmla="*/ 114 h 164"/>
                <a:gd name="T56" fmla="*/ 170 w 178"/>
                <a:gd name="T57" fmla="*/ 101 h 164"/>
                <a:gd name="T58" fmla="*/ 175 w 178"/>
                <a:gd name="T59" fmla="*/ 86 h 164"/>
                <a:gd name="T60" fmla="*/ 178 w 178"/>
                <a:gd name="T61" fmla="*/ 71 h 164"/>
                <a:gd name="T62" fmla="*/ 177 w 178"/>
                <a:gd name="T63" fmla="*/ 56 h 164"/>
                <a:gd name="T64" fmla="*/ 177 w 178"/>
                <a:gd name="T65" fmla="*/ 41 h 164"/>
                <a:gd name="T66" fmla="*/ 174 w 178"/>
                <a:gd name="T67" fmla="*/ 26 h 164"/>
                <a:gd name="T68" fmla="*/ 169 w 178"/>
                <a:gd name="T69" fmla="*/ 15 h 164"/>
                <a:gd name="T70" fmla="*/ 160 w 178"/>
                <a:gd name="T71" fmla="*/ 7 h 164"/>
                <a:gd name="T72" fmla="*/ 152 w 178"/>
                <a:gd name="T73" fmla="*/ 4 h 164"/>
                <a:gd name="T74" fmla="*/ 139 w 178"/>
                <a:gd name="T75" fmla="*/ 0 h 164"/>
                <a:gd name="T76" fmla="*/ 125 w 178"/>
                <a:gd name="T77" fmla="*/ 0 h 164"/>
                <a:gd name="T78" fmla="*/ 114 w 178"/>
                <a:gd name="T79" fmla="*/ 4 h 164"/>
                <a:gd name="T80" fmla="*/ 107 w 178"/>
                <a:gd name="T81" fmla="*/ 8 h 164"/>
                <a:gd name="T82" fmla="*/ 99 w 178"/>
                <a:gd name="T83" fmla="*/ 14 h 164"/>
                <a:gd name="T84" fmla="*/ 93 w 178"/>
                <a:gd name="T85" fmla="*/ 19 h 164"/>
                <a:gd name="T86" fmla="*/ 85 w 178"/>
                <a:gd name="T87" fmla="*/ 27 h 164"/>
                <a:gd name="T88" fmla="*/ 80 w 178"/>
                <a:gd name="T89" fmla="*/ 33 h 164"/>
                <a:gd name="T90" fmla="*/ 74 w 178"/>
                <a:gd name="T91" fmla="*/ 38 h 1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8"/>
                <a:gd name="T139" fmla="*/ 0 h 164"/>
                <a:gd name="T140" fmla="*/ 178 w 178"/>
                <a:gd name="T141" fmla="*/ 164 h 16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8" h="164">
                  <a:moveTo>
                    <a:pt x="74" y="38"/>
                  </a:moveTo>
                  <a:lnTo>
                    <a:pt x="58" y="25"/>
                  </a:lnTo>
                  <a:lnTo>
                    <a:pt x="42" y="16"/>
                  </a:lnTo>
                  <a:lnTo>
                    <a:pt x="26" y="13"/>
                  </a:lnTo>
                  <a:lnTo>
                    <a:pt x="14" y="12"/>
                  </a:lnTo>
                  <a:lnTo>
                    <a:pt x="10" y="13"/>
                  </a:lnTo>
                  <a:lnTo>
                    <a:pt x="5" y="15"/>
                  </a:lnTo>
                  <a:lnTo>
                    <a:pt x="0" y="23"/>
                  </a:lnTo>
                  <a:lnTo>
                    <a:pt x="5" y="34"/>
                  </a:lnTo>
                  <a:lnTo>
                    <a:pt x="17" y="39"/>
                  </a:lnTo>
                  <a:lnTo>
                    <a:pt x="34" y="37"/>
                  </a:lnTo>
                  <a:lnTo>
                    <a:pt x="53" y="42"/>
                  </a:lnTo>
                  <a:lnTo>
                    <a:pt x="65" y="53"/>
                  </a:lnTo>
                  <a:lnTo>
                    <a:pt x="69" y="57"/>
                  </a:lnTo>
                  <a:lnTo>
                    <a:pt x="66" y="74"/>
                  </a:lnTo>
                  <a:lnTo>
                    <a:pt x="63" y="101"/>
                  </a:lnTo>
                  <a:lnTo>
                    <a:pt x="62" y="120"/>
                  </a:lnTo>
                  <a:lnTo>
                    <a:pt x="64" y="134"/>
                  </a:lnTo>
                  <a:lnTo>
                    <a:pt x="68" y="146"/>
                  </a:lnTo>
                  <a:lnTo>
                    <a:pt x="75" y="155"/>
                  </a:lnTo>
                  <a:lnTo>
                    <a:pt x="86" y="161"/>
                  </a:lnTo>
                  <a:lnTo>
                    <a:pt x="96" y="164"/>
                  </a:lnTo>
                  <a:lnTo>
                    <a:pt x="111" y="164"/>
                  </a:lnTo>
                  <a:lnTo>
                    <a:pt x="126" y="160"/>
                  </a:lnTo>
                  <a:lnTo>
                    <a:pt x="138" y="153"/>
                  </a:lnTo>
                  <a:lnTo>
                    <a:pt x="150" y="142"/>
                  </a:lnTo>
                  <a:lnTo>
                    <a:pt x="159" y="129"/>
                  </a:lnTo>
                  <a:lnTo>
                    <a:pt x="166" y="114"/>
                  </a:lnTo>
                  <a:lnTo>
                    <a:pt x="170" y="101"/>
                  </a:lnTo>
                  <a:lnTo>
                    <a:pt x="175" y="86"/>
                  </a:lnTo>
                  <a:lnTo>
                    <a:pt x="178" y="71"/>
                  </a:lnTo>
                  <a:lnTo>
                    <a:pt x="177" y="56"/>
                  </a:lnTo>
                  <a:lnTo>
                    <a:pt x="177" y="41"/>
                  </a:lnTo>
                  <a:lnTo>
                    <a:pt x="174" y="26"/>
                  </a:lnTo>
                  <a:lnTo>
                    <a:pt x="169" y="15"/>
                  </a:lnTo>
                  <a:lnTo>
                    <a:pt x="160" y="7"/>
                  </a:lnTo>
                  <a:lnTo>
                    <a:pt x="152" y="4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4" y="4"/>
                  </a:lnTo>
                  <a:lnTo>
                    <a:pt x="107" y="8"/>
                  </a:lnTo>
                  <a:lnTo>
                    <a:pt x="99" y="14"/>
                  </a:lnTo>
                  <a:lnTo>
                    <a:pt x="93" y="19"/>
                  </a:lnTo>
                  <a:lnTo>
                    <a:pt x="85" y="27"/>
                  </a:lnTo>
                  <a:lnTo>
                    <a:pt x="80" y="33"/>
                  </a:lnTo>
                  <a:lnTo>
                    <a:pt x="74" y="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9" name="Freeform 387"/>
            <p:cNvSpPr>
              <a:spLocks/>
            </p:cNvSpPr>
            <p:nvPr/>
          </p:nvSpPr>
          <p:spPr bwMode="auto">
            <a:xfrm>
              <a:off x="4232" y="3604"/>
              <a:ext cx="153" cy="234"/>
            </a:xfrm>
            <a:custGeom>
              <a:avLst/>
              <a:gdLst>
                <a:gd name="T0" fmla="*/ 43 w 153"/>
                <a:gd name="T1" fmla="*/ 29 h 234"/>
                <a:gd name="T2" fmla="*/ 61 w 153"/>
                <a:gd name="T3" fmla="*/ 13 h 234"/>
                <a:gd name="T4" fmla="*/ 80 w 153"/>
                <a:gd name="T5" fmla="*/ 5 h 234"/>
                <a:gd name="T6" fmla="*/ 102 w 153"/>
                <a:gd name="T7" fmla="*/ 1 h 234"/>
                <a:gd name="T8" fmla="*/ 119 w 153"/>
                <a:gd name="T9" fmla="*/ 0 h 234"/>
                <a:gd name="T10" fmla="*/ 132 w 153"/>
                <a:gd name="T11" fmla="*/ 4 h 234"/>
                <a:gd name="T12" fmla="*/ 144 w 153"/>
                <a:gd name="T13" fmla="*/ 12 h 234"/>
                <a:gd name="T14" fmla="*/ 151 w 153"/>
                <a:gd name="T15" fmla="*/ 23 h 234"/>
                <a:gd name="T16" fmla="*/ 153 w 153"/>
                <a:gd name="T17" fmla="*/ 36 h 234"/>
                <a:gd name="T18" fmla="*/ 153 w 153"/>
                <a:gd name="T19" fmla="*/ 54 h 234"/>
                <a:gd name="T20" fmla="*/ 149 w 153"/>
                <a:gd name="T21" fmla="*/ 55 h 234"/>
                <a:gd name="T22" fmla="*/ 144 w 153"/>
                <a:gd name="T23" fmla="*/ 71 h 234"/>
                <a:gd name="T24" fmla="*/ 138 w 153"/>
                <a:gd name="T25" fmla="*/ 84 h 234"/>
                <a:gd name="T26" fmla="*/ 127 w 153"/>
                <a:gd name="T27" fmla="*/ 97 h 234"/>
                <a:gd name="T28" fmla="*/ 118 w 153"/>
                <a:gd name="T29" fmla="*/ 106 h 234"/>
                <a:gd name="T30" fmla="*/ 111 w 153"/>
                <a:gd name="T31" fmla="*/ 121 h 234"/>
                <a:gd name="T32" fmla="*/ 110 w 153"/>
                <a:gd name="T33" fmla="*/ 132 h 234"/>
                <a:gd name="T34" fmla="*/ 113 w 153"/>
                <a:gd name="T35" fmla="*/ 146 h 234"/>
                <a:gd name="T36" fmla="*/ 121 w 153"/>
                <a:gd name="T37" fmla="*/ 157 h 234"/>
                <a:gd name="T38" fmla="*/ 127 w 153"/>
                <a:gd name="T39" fmla="*/ 168 h 234"/>
                <a:gd name="T40" fmla="*/ 130 w 153"/>
                <a:gd name="T41" fmla="*/ 180 h 234"/>
                <a:gd name="T42" fmla="*/ 130 w 153"/>
                <a:gd name="T43" fmla="*/ 194 h 234"/>
                <a:gd name="T44" fmla="*/ 127 w 153"/>
                <a:gd name="T45" fmla="*/ 208 h 234"/>
                <a:gd name="T46" fmla="*/ 121 w 153"/>
                <a:gd name="T47" fmla="*/ 219 h 234"/>
                <a:gd name="T48" fmla="*/ 110 w 153"/>
                <a:gd name="T49" fmla="*/ 227 h 234"/>
                <a:gd name="T50" fmla="*/ 97 w 153"/>
                <a:gd name="T51" fmla="*/ 232 h 234"/>
                <a:gd name="T52" fmla="*/ 79 w 153"/>
                <a:gd name="T53" fmla="*/ 234 h 234"/>
                <a:gd name="T54" fmla="*/ 62 w 153"/>
                <a:gd name="T55" fmla="*/ 234 h 234"/>
                <a:gd name="T56" fmla="*/ 45 w 153"/>
                <a:gd name="T57" fmla="*/ 231 h 234"/>
                <a:gd name="T58" fmla="*/ 31 w 153"/>
                <a:gd name="T59" fmla="*/ 222 h 234"/>
                <a:gd name="T60" fmla="*/ 22 w 153"/>
                <a:gd name="T61" fmla="*/ 213 h 234"/>
                <a:gd name="T62" fmla="*/ 14 w 153"/>
                <a:gd name="T63" fmla="*/ 197 h 234"/>
                <a:gd name="T64" fmla="*/ 8 w 153"/>
                <a:gd name="T65" fmla="*/ 183 h 234"/>
                <a:gd name="T66" fmla="*/ 3 w 153"/>
                <a:gd name="T67" fmla="*/ 166 h 234"/>
                <a:gd name="T68" fmla="*/ 0 w 153"/>
                <a:gd name="T69" fmla="*/ 145 h 234"/>
                <a:gd name="T70" fmla="*/ 1 w 153"/>
                <a:gd name="T71" fmla="*/ 122 h 234"/>
                <a:gd name="T72" fmla="*/ 6 w 153"/>
                <a:gd name="T73" fmla="*/ 102 h 234"/>
                <a:gd name="T74" fmla="*/ 10 w 153"/>
                <a:gd name="T75" fmla="*/ 84 h 234"/>
                <a:gd name="T76" fmla="*/ 17 w 153"/>
                <a:gd name="T77" fmla="*/ 66 h 234"/>
                <a:gd name="T78" fmla="*/ 24 w 153"/>
                <a:gd name="T79" fmla="*/ 51 h 234"/>
                <a:gd name="T80" fmla="*/ 35 w 153"/>
                <a:gd name="T81" fmla="*/ 38 h 234"/>
                <a:gd name="T82" fmla="*/ 43 w 153"/>
                <a:gd name="T83" fmla="*/ 29 h 2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3"/>
                <a:gd name="T127" fmla="*/ 0 h 234"/>
                <a:gd name="T128" fmla="*/ 153 w 153"/>
                <a:gd name="T129" fmla="*/ 234 h 2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3" h="234">
                  <a:moveTo>
                    <a:pt x="43" y="29"/>
                  </a:moveTo>
                  <a:lnTo>
                    <a:pt x="61" y="13"/>
                  </a:lnTo>
                  <a:lnTo>
                    <a:pt x="80" y="5"/>
                  </a:lnTo>
                  <a:lnTo>
                    <a:pt x="102" y="1"/>
                  </a:lnTo>
                  <a:lnTo>
                    <a:pt x="119" y="0"/>
                  </a:lnTo>
                  <a:lnTo>
                    <a:pt x="132" y="4"/>
                  </a:lnTo>
                  <a:lnTo>
                    <a:pt x="144" y="12"/>
                  </a:lnTo>
                  <a:lnTo>
                    <a:pt x="151" y="23"/>
                  </a:lnTo>
                  <a:lnTo>
                    <a:pt x="153" y="36"/>
                  </a:lnTo>
                  <a:lnTo>
                    <a:pt x="153" y="54"/>
                  </a:lnTo>
                  <a:lnTo>
                    <a:pt x="149" y="55"/>
                  </a:lnTo>
                  <a:lnTo>
                    <a:pt x="144" y="71"/>
                  </a:lnTo>
                  <a:lnTo>
                    <a:pt x="138" y="84"/>
                  </a:lnTo>
                  <a:lnTo>
                    <a:pt x="127" y="97"/>
                  </a:lnTo>
                  <a:lnTo>
                    <a:pt x="118" y="106"/>
                  </a:lnTo>
                  <a:lnTo>
                    <a:pt x="111" y="121"/>
                  </a:lnTo>
                  <a:lnTo>
                    <a:pt x="110" y="132"/>
                  </a:lnTo>
                  <a:lnTo>
                    <a:pt x="113" y="146"/>
                  </a:lnTo>
                  <a:lnTo>
                    <a:pt x="121" y="157"/>
                  </a:lnTo>
                  <a:lnTo>
                    <a:pt x="127" y="168"/>
                  </a:lnTo>
                  <a:lnTo>
                    <a:pt x="130" y="180"/>
                  </a:lnTo>
                  <a:lnTo>
                    <a:pt x="130" y="194"/>
                  </a:lnTo>
                  <a:lnTo>
                    <a:pt x="127" y="208"/>
                  </a:lnTo>
                  <a:lnTo>
                    <a:pt x="121" y="219"/>
                  </a:lnTo>
                  <a:lnTo>
                    <a:pt x="110" y="227"/>
                  </a:lnTo>
                  <a:lnTo>
                    <a:pt x="97" y="232"/>
                  </a:lnTo>
                  <a:lnTo>
                    <a:pt x="79" y="234"/>
                  </a:lnTo>
                  <a:lnTo>
                    <a:pt x="62" y="234"/>
                  </a:lnTo>
                  <a:lnTo>
                    <a:pt x="45" y="231"/>
                  </a:lnTo>
                  <a:lnTo>
                    <a:pt x="31" y="222"/>
                  </a:lnTo>
                  <a:lnTo>
                    <a:pt x="22" y="213"/>
                  </a:lnTo>
                  <a:lnTo>
                    <a:pt x="14" y="197"/>
                  </a:lnTo>
                  <a:lnTo>
                    <a:pt x="8" y="183"/>
                  </a:lnTo>
                  <a:lnTo>
                    <a:pt x="3" y="166"/>
                  </a:lnTo>
                  <a:lnTo>
                    <a:pt x="0" y="145"/>
                  </a:lnTo>
                  <a:lnTo>
                    <a:pt x="1" y="122"/>
                  </a:lnTo>
                  <a:lnTo>
                    <a:pt x="6" y="102"/>
                  </a:lnTo>
                  <a:lnTo>
                    <a:pt x="10" y="84"/>
                  </a:lnTo>
                  <a:lnTo>
                    <a:pt x="17" y="66"/>
                  </a:lnTo>
                  <a:lnTo>
                    <a:pt x="24" y="51"/>
                  </a:lnTo>
                  <a:lnTo>
                    <a:pt x="35" y="38"/>
                  </a:lnTo>
                  <a:lnTo>
                    <a:pt x="43" y="2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0" name="Freeform 388"/>
            <p:cNvSpPr>
              <a:spLocks/>
            </p:cNvSpPr>
            <p:nvPr/>
          </p:nvSpPr>
          <p:spPr bwMode="auto">
            <a:xfrm>
              <a:off x="4343" y="3560"/>
              <a:ext cx="360" cy="166"/>
            </a:xfrm>
            <a:custGeom>
              <a:avLst/>
              <a:gdLst>
                <a:gd name="T0" fmla="*/ 9 w 360"/>
                <a:gd name="T1" fmla="*/ 51 h 166"/>
                <a:gd name="T2" fmla="*/ 20 w 360"/>
                <a:gd name="T3" fmla="*/ 40 h 166"/>
                <a:gd name="T4" fmla="*/ 82 w 360"/>
                <a:gd name="T5" fmla="*/ 15 h 166"/>
                <a:gd name="T6" fmla="*/ 152 w 360"/>
                <a:gd name="T7" fmla="*/ 1 h 166"/>
                <a:gd name="T8" fmla="*/ 182 w 360"/>
                <a:gd name="T9" fmla="*/ 9 h 166"/>
                <a:gd name="T10" fmla="*/ 205 w 360"/>
                <a:gd name="T11" fmla="*/ 50 h 166"/>
                <a:gd name="T12" fmla="*/ 235 w 360"/>
                <a:gd name="T13" fmla="*/ 88 h 166"/>
                <a:gd name="T14" fmla="*/ 277 w 360"/>
                <a:gd name="T15" fmla="*/ 109 h 166"/>
                <a:gd name="T16" fmla="*/ 308 w 360"/>
                <a:gd name="T17" fmla="*/ 112 h 166"/>
                <a:gd name="T18" fmla="*/ 337 w 360"/>
                <a:gd name="T19" fmla="*/ 100 h 166"/>
                <a:gd name="T20" fmla="*/ 352 w 360"/>
                <a:gd name="T21" fmla="*/ 99 h 166"/>
                <a:gd name="T22" fmla="*/ 360 w 360"/>
                <a:gd name="T23" fmla="*/ 113 h 166"/>
                <a:gd name="T24" fmla="*/ 346 w 360"/>
                <a:gd name="T25" fmla="*/ 119 h 166"/>
                <a:gd name="T26" fmla="*/ 333 w 360"/>
                <a:gd name="T27" fmla="*/ 120 h 166"/>
                <a:gd name="T28" fmla="*/ 315 w 360"/>
                <a:gd name="T29" fmla="*/ 121 h 166"/>
                <a:gd name="T30" fmla="*/ 331 w 360"/>
                <a:gd name="T31" fmla="*/ 128 h 166"/>
                <a:gd name="T32" fmla="*/ 355 w 360"/>
                <a:gd name="T33" fmla="*/ 137 h 166"/>
                <a:gd name="T34" fmla="*/ 358 w 360"/>
                <a:gd name="T35" fmla="*/ 145 h 166"/>
                <a:gd name="T36" fmla="*/ 353 w 360"/>
                <a:gd name="T37" fmla="*/ 155 h 166"/>
                <a:gd name="T38" fmla="*/ 343 w 360"/>
                <a:gd name="T39" fmla="*/ 152 h 166"/>
                <a:gd name="T40" fmla="*/ 323 w 360"/>
                <a:gd name="T41" fmla="*/ 138 h 166"/>
                <a:gd name="T42" fmla="*/ 306 w 360"/>
                <a:gd name="T43" fmla="*/ 136 h 166"/>
                <a:gd name="T44" fmla="*/ 305 w 360"/>
                <a:gd name="T45" fmla="*/ 150 h 166"/>
                <a:gd name="T46" fmla="*/ 299 w 360"/>
                <a:gd name="T47" fmla="*/ 166 h 166"/>
                <a:gd name="T48" fmla="*/ 285 w 360"/>
                <a:gd name="T49" fmla="*/ 157 h 166"/>
                <a:gd name="T50" fmla="*/ 289 w 360"/>
                <a:gd name="T51" fmla="*/ 139 h 166"/>
                <a:gd name="T52" fmla="*/ 278 w 360"/>
                <a:gd name="T53" fmla="*/ 123 h 166"/>
                <a:gd name="T54" fmla="*/ 223 w 360"/>
                <a:gd name="T55" fmla="*/ 110 h 166"/>
                <a:gd name="T56" fmla="*/ 187 w 360"/>
                <a:gd name="T57" fmla="*/ 78 h 166"/>
                <a:gd name="T58" fmla="*/ 162 w 360"/>
                <a:gd name="T59" fmla="*/ 38 h 166"/>
                <a:gd name="T60" fmla="*/ 125 w 360"/>
                <a:gd name="T61" fmla="*/ 41 h 166"/>
                <a:gd name="T62" fmla="*/ 66 w 360"/>
                <a:gd name="T63" fmla="*/ 65 h 166"/>
                <a:gd name="T64" fmla="*/ 23 w 360"/>
                <a:gd name="T65" fmla="*/ 88 h 166"/>
                <a:gd name="T66" fmla="*/ 2 w 360"/>
                <a:gd name="T67" fmla="*/ 73 h 1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0"/>
                <a:gd name="T103" fmla="*/ 0 h 166"/>
                <a:gd name="T104" fmla="*/ 360 w 360"/>
                <a:gd name="T105" fmla="*/ 166 h 16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0" h="166">
                  <a:moveTo>
                    <a:pt x="0" y="65"/>
                  </a:moveTo>
                  <a:lnTo>
                    <a:pt x="9" y="51"/>
                  </a:lnTo>
                  <a:lnTo>
                    <a:pt x="24" y="39"/>
                  </a:lnTo>
                  <a:lnTo>
                    <a:pt x="20" y="40"/>
                  </a:lnTo>
                  <a:lnTo>
                    <a:pt x="51" y="27"/>
                  </a:lnTo>
                  <a:lnTo>
                    <a:pt x="82" y="15"/>
                  </a:lnTo>
                  <a:lnTo>
                    <a:pt x="119" y="5"/>
                  </a:lnTo>
                  <a:lnTo>
                    <a:pt x="152" y="1"/>
                  </a:lnTo>
                  <a:lnTo>
                    <a:pt x="173" y="0"/>
                  </a:lnTo>
                  <a:lnTo>
                    <a:pt x="182" y="9"/>
                  </a:lnTo>
                  <a:lnTo>
                    <a:pt x="194" y="30"/>
                  </a:lnTo>
                  <a:lnTo>
                    <a:pt x="205" y="50"/>
                  </a:lnTo>
                  <a:lnTo>
                    <a:pt x="218" y="71"/>
                  </a:lnTo>
                  <a:lnTo>
                    <a:pt x="235" y="88"/>
                  </a:lnTo>
                  <a:lnTo>
                    <a:pt x="262" y="101"/>
                  </a:lnTo>
                  <a:lnTo>
                    <a:pt x="277" y="109"/>
                  </a:lnTo>
                  <a:lnTo>
                    <a:pt x="292" y="114"/>
                  </a:lnTo>
                  <a:lnTo>
                    <a:pt x="308" y="112"/>
                  </a:lnTo>
                  <a:lnTo>
                    <a:pt x="325" y="106"/>
                  </a:lnTo>
                  <a:lnTo>
                    <a:pt x="337" y="100"/>
                  </a:lnTo>
                  <a:lnTo>
                    <a:pt x="349" y="98"/>
                  </a:lnTo>
                  <a:lnTo>
                    <a:pt x="352" y="99"/>
                  </a:lnTo>
                  <a:lnTo>
                    <a:pt x="358" y="104"/>
                  </a:lnTo>
                  <a:lnTo>
                    <a:pt x="360" y="113"/>
                  </a:lnTo>
                  <a:lnTo>
                    <a:pt x="349" y="118"/>
                  </a:lnTo>
                  <a:lnTo>
                    <a:pt x="346" y="119"/>
                  </a:lnTo>
                  <a:lnTo>
                    <a:pt x="336" y="120"/>
                  </a:lnTo>
                  <a:lnTo>
                    <a:pt x="333" y="120"/>
                  </a:lnTo>
                  <a:lnTo>
                    <a:pt x="320" y="119"/>
                  </a:lnTo>
                  <a:lnTo>
                    <a:pt x="315" y="121"/>
                  </a:lnTo>
                  <a:lnTo>
                    <a:pt x="320" y="125"/>
                  </a:lnTo>
                  <a:lnTo>
                    <a:pt x="331" y="128"/>
                  </a:lnTo>
                  <a:lnTo>
                    <a:pt x="349" y="132"/>
                  </a:lnTo>
                  <a:lnTo>
                    <a:pt x="355" y="137"/>
                  </a:lnTo>
                  <a:lnTo>
                    <a:pt x="356" y="140"/>
                  </a:lnTo>
                  <a:lnTo>
                    <a:pt x="358" y="145"/>
                  </a:lnTo>
                  <a:lnTo>
                    <a:pt x="356" y="148"/>
                  </a:lnTo>
                  <a:lnTo>
                    <a:pt x="353" y="155"/>
                  </a:lnTo>
                  <a:lnTo>
                    <a:pt x="350" y="155"/>
                  </a:lnTo>
                  <a:lnTo>
                    <a:pt x="343" y="152"/>
                  </a:lnTo>
                  <a:lnTo>
                    <a:pt x="334" y="145"/>
                  </a:lnTo>
                  <a:lnTo>
                    <a:pt x="323" y="138"/>
                  </a:lnTo>
                  <a:lnTo>
                    <a:pt x="312" y="132"/>
                  </a:lnTo>
                  <a:lnTo>
                    <a:pt x="306" y="136"/>
                  </a:lnTo>
                  <a:lnTo>
                    <a:pt x="305" y="139"/>
                  </a:lnTo>
                  <a:lnTo>
                    <a:pt x="305" y="150"/>
                  </a:lnTo>
                  <a:lnTo>
                    <a:pt x="304" y="161"/>
                  </a:lnTo>
                  <a:lnTo>
                    <a:pt x="299" y="166"/>
                  </a:lnTo>
                  <a:lnTo>
                    <a:pt x="291" y="163"/>
                  </a:lnTo>
                  <a:lnTo>
                    <a:pt x="285" y="157"/>
                  </a:lnTo>
                  <a:lnTo>
                    <a:pt x="286" y="146"/>
                  </a:lnTo>
                  <a:lnTo>
                    <a:pt x="289" y="139"/>
                  </a:lnTo>
                  <a:lnTo>
                    <a:pt x="286" y="131"/>
                  </a:lnTo>
                  <a:lnTo>
                    <a:pt x="278" y="123"/>
                  </a:lnTo>
                  <a:lnTo>
                    <a:pt x="244" y="116"/>
                  </a:lnTo>
                  <a:lnTo>
                    <a:pt x="223" y="110"/>
                  </a:lnTo>
                  <a:lnTo>
                    <a:pt x="203" y="97"/>
                  </a:lnTo>
                  <a:lnTo>
                    <a:pt x="187" y="78"/>
                  </a:lnTo>
                  <a:lnTo>
                    <a:pt x="173" y="56"/>
                  </a:lnTo>
                  <a:lnTo>
                    <a:pt x="162" y="38"/>
                  </a:lnTo>
                  <a:lnTo>
                    <a:pt x="154" y="34"/>
                  </a:lnTo>
                  <a:lnTo>
                    <a:pt x="125" y="41"/>
                  </a:lnTo>
                  <a:lnTo>
                    <a:pt x="97" y="50"/>
                  </a:lnTo>
                  <a:lnTo>
                    <a:pt x="66" y="65"/>
                  </a:lnTo>
                  <a:lnTo>
                    <a:pt x="37" y="82"/>
                  </a:lnTo>
                  <a:lnTo>
                    <a:pt x="23" y="88"/>
                  </a:lnTo>
                  <a:lnTo>
                    <a:pt x="9" y="82"/>
                  </a:lnTo>
                  <a:lnTo>
                    <a:pt x="2" y="73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1" name="Freeform 389"/>
            <p:cNvSpPr>
              <a:spLocks/>
            </p:cNvSpPr>
            <p:nvPr/>
          </p:nvSpPr>
          <p:spPr bwMode="auto">
            <a:xfrm>
              <a:off x="4049" y="3606"/>
              <a:ext cx="276" cy="212"/>
            </a:xfrm>
            <a:custGeom>
              <a:avLst/>
              <a:gdLst>
                <a:gd name="T0" fmla="*/ 238 w 276"/>
                <a:gd name="T1" fmla="*/ 0 h 212"/>
                <a:gd name="T2" fmla="*/ 276 w 276"/>
                <a:gd name="T3" fmla="*/ 12 h 212"/>
                <a:gd name="T4" fmla="*/ 254 w 276"/>
                <a:gd name="T5" fmla="*/ 41 h 212"/>
                <a:gd name="T6" fmla="*/ 235 w 276"/>
                <a:gd name="T7" fmla="*/ 44 h 212"/>
                <a:gd name="T8" fmla="*/ 205 w 276"/>
                <a:gd name="T9" fmla="*/ 40 h 212"/>
                <a:gd name="T10" fmla="*/ 150 w 276"/>
                <a:gd name="T11" fmla="*/ 34 h 212"/>
                <a:gd name="T12" fmla="*/ 102 w 276"/>
                <a:gd name="T13" fmla="*/ 38 h 212"/>
                <a:gd name="T14" fmla="*/ 100 w 276"/>
                <a:gd name="T15" fmla="*/ 61 h 212"/>
                <a:gd name="T16" fmla="*/ 99 w 276"/>
                <a:gd name="T17" fmla="*/ 117 h 212"/>
                <a:gd name="T18" fmla="*/ 88 w 276"/>
                <a:gd name="T19" fmla="*/ 157 h 212"/>
                <a:gd name="T20" fmla="*/ 82 w 276"/>
                <a:gd name="T21" fmla="*/ 171 h 212"/>
                <a:gd name="T22" fmla="*/ 101 w 276"/>
                <a:gd name="T23" fmla="*/ 189 h 212"/>
                <a:gd name="T24" fmla="*/ 110 w 276"/>
                <a:gd name="T25" fmla="*/ 205 h 212"/>
                <a:gd name="T26" fmla="*/ 87 w 276"/>
                <a:gd name="T27" fmla="*/ 206 h 212"/>
                <a:gd name="T28" fmla="*/ 72 w 276"/>
                <a:gd name="T29" fmla="*/ 185 h 212"/>
                <a:gd name="T30" fmla="*/ 23 w 276"/>
                <a:gd name="T31" fmla="*/ 185 h 212"/>
                <a:gd name="T32" fmla="*/ 8 w 276"/>
                <a:gd name="T33" fmla="*/ 180 h 212"/>
                <a:gd name="T34" fmla="*/ 6 w 276"/>
                <a:gd name="T35" fmla="*/ 165 h 212"/>
                <a:gd name="T36" fmla="*/ 25 w 276"/>
                <a:gd name="T37" fmla="*/ 164 h 212"/>
                <a:gd name="T38" fmla="*/ 53 w 276"/>
                <a:gd name="T39" fmla="*/ 170 h 212"/>
                <a:gd name="T40" fmla="*/ 51 w 276"/>
                <a:gd name="T41" fmla="*/ 163 h 212"/>
                <a:gd name="T42" fmla="*/ 39 w 276"/>
                <a:gd name="T43" fmla="*/ 160 h 212"/>
                <a:gd name="T44" fmla="*/ 27 w 276"/>
                <a:gd name="T45" fmla="*/ 146 h 212"/>
                <a:gd name="T46" fmla="*/ 44 w 276"/>
                <a:gd name="T47" fmla="*/ 139 h 212"/>
                <a:gd name="T48" fmla="*/ 63 w 276"/>
                <a:gd name="T49" fmla="*/ 154 h 212"/>
                <a:gd name="T50" fmla="*/ 74 w 276"/>
                <a:gd name="T51" fmla="*/ 144 h 212"/>
                <a:gd name="T52" fmla="*/ 81 w 276"/>
                <a:gd name="T53" fmla="*/ 101 h 212"/>
                <a:gd name="T54" fmla="*/ 78 w 276"/>
                <a:gd name="T55" fmla="*/ 63 h 212"/>
                <a:gd name="T56" fmla="*/ 77 w 276"/>
                <a:gd name="T57" fmla="*/ 27 h 212"/>
                <a:gd name="T58" fmla="*/ 90 w 276"/>
                <a:gd name="T59" fmla="*/ 15 h 212"/>
                <a:gd name="T60" fmla="*/ 141 w 276"/>
                <a:gd name="T61" fmla="*/ 8 h 212"/>
                <a:gd name="T62" fmla="*/ 182 w 276"/>
                <a:gd name="T63" fmla="*/ 4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6"/>
                <a:gd name="T97" fmla="*/ 0 h 212"/>
                <a:gd name="T98" fmla="*/ 276 w 276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6" h="212">
                  <a:moveTo>
                    <a:pt x="211" y="3"/>
                  </a:moveTo>
                  <a:lnTo>
                    <a:pt x="238" y="0"/>
                  </a:lnTo>
                  <a:lnTo>
                    <a:pt x="266" y="4"/>
                  </a:lnTo>
                  <a:lnTo>
                    <a:pt x="276" y="12"/>
                  </a:lnTo>
                  <a:lnTo>
                    <a:pt x="273" y="30"/>
                  </a:lnTo>
                  <a:lnTo>
                    <a:pt x="254" y="41"/>
                  </a:lnTo>
                  <a:lnTo>
                    <a:pt x="251" y="42"/>
                  </a:lnTo>
                  <a:lnTo>
                    <a:pt x="235" y="44"/>
                  </a:lnTo>
                  <a:lnTo>
                    <a:pt x="232" y="45"/>
                  </a:lnTo>
                  <a:lnTo>
                    <a:pt x="205" y="40"/>
                  </a:lnTo>
                  <a:lnTo>
                    <a:pt x="179" y="37"/>
                  </a:lnTo>
                  <a:lnTo>
                    <a:pt x="150" y="34"/>
                  </a:lnTo>
                  <a:lnTo>
                    <a:pt x="121" y="36"/>
                  </a:lnTo>
                  <a:lnTo>
                    <a:pt x="102" y="38"/>
                  </a:lnTo>
                  <a:lnTo>
                    <a:pt x="99" y="44"/>
                  </a:lnTo>
                  <a:lnTo>
                    <a:pt x="100" y="61"/>
                  </a:lnTo>
                  <a:lnTo>
                    <a:pt x="102" y="90"/>
                  </a:lnTo>
                  <a:lnTo>
                    <a:pt x="99" y="117"/>
                  </a:lnTo>
                  <a:lnTo>
                    <a:pt x="94" y="140"/>
                  </a:lnTo>
                  <a:lnTo>
                    <a:pt x="88" y="157"/>
                  </a:lnTo>
                  <a:lnTo>
                    <a:pt x="86" y="160"/>
                  </a:lnTo>
                  <a:lnTo>
                    <a:pt x="82" y="171"/>
                  </a:lnTo>
                  <a:lnTo>
                    <a:pt x="86" y="181"/>
                  </a:lnTo>
                  <a:lnTo>
                    <a:pt x="101" y="189"/>
                  </a:lnTo>
                  <a:lnTo>
                    <a:pt x="109" y="196"/>
                  </a:lnTo>
                  <a:lnTo>
                    <a:pt x="110" y="205"/>
                  </a:lnTo>
                  <a:lnTo>
                    <a:pt x="99" y="212"/>
                  </a:lnTo>
                  <a:lnTo>
                    <a:pt x="87" y="206"/>
                  </a:lnTo>
                  <a:lnTo>
                    <a:pt x="81" y="194"/>
                  </a:lnTo>
                  <a:lnTo>
                    <a:pt x="72" y="185"/>
                  </a:lnTo>
                  <a:lnTo>
                    <a:pt x="49" y="183"/>
                  </a:lnTo>
                  <a:lnTo>
                    <a:pt x="23" y="185"/>
                  </a:lnTo>
                  <a:lnTo>
                    <a:pt x="20" y="186"/>
                  </a:lnTo>
                  <a:lnTo>
                    <a:pt x="8" y="180"/>
                  </a:lnTo>
                  <a:lnTo>
                    <a:pt x="0" y="173"/>
                  </a:lnTo>
                  <a:lnTo>
                    <a:pt x="6" y="165"/>
                  </a:lnTo>
                  <a:lnTo>
                    <a:pt x="18" y="162"/>
                  </a:lnTo>
                  <a:lnTo>
                    <a:pt x="25" y="164"/>
                  </a:lnTo>
                  <a:lnTo>
                    <a:pt x="43" y="170"/>
                  </a:lnTo>
                  <a:lnTo>
                    <a:pt x="53" y="170"/>
                  </a:lnTo>
                  <a:lnTo>
                    <a:pt x="60" y="166"/>
                  </a:lnTo>
                  <a:lnTo>
                    <a:pt x="51" y="163"/>
                  </a:lnTo>
                  <a:lnTo>
                    <a:pt x="48" y="164"/>
                  </a:lnTo>
                  <a:lnTo>
                    <a:pt x="39" y="160"/>
                  </a:lnTo>
                  <a:lnTo>
                    <a:pt x="27" y="153"/>
                  </a:lnTo>
                  <a:lnTo>
                    <a:pt x="27" y="146"/>
                  </a:lnTo>
                  <a:lnTo>
                    <a:pt x="35" y="141"/>
                  </a:lnTo>
                  <a:lnTo>
                    <a:pt x="44" y="139"/>
                  </a:lnTo>
                  <a:lnTo>
                    <a:pt x="53" y="145"/>
                  </a:lnTo>
                  <a:lnTo>
                    <a:pt x="63" y="154"/>
                  </a:lnTo>
                  <a:lnTo>
                    <a:pt x="69" y="156"/>
                  </a:lnTo>
                  <a:lnTo>
                    <a:pt x="74" y="144"/>
                  </a:lnTo>
                  <a:lnTo>
                    <a:pt x="79" y="126"/>
                  </a:lnTo>
                  <a:lnTo>
                    <a:pt x="81" y="101"/>
                  </a:lnTo>
                  <a:lnTo>
                    <a:pt x="81" y="82"/>
                  </a:lnTo>
                  <a:lnTo>
                    <a:pt x="78" y="63"/>
                  </a:lnTo>
                  <a:lnTo>
                    <a:pt x="77" y="44"/>
                  </a:lnTo>
                  <a:lnTo>
                    <a:pt x="77" y="27"/>
                  </a:lnTo>
                  <a:lnTo>
                    <a:pt x="83" y="18"/>
                  </a:lnTo>
                  <a:lnTo>
                    <a:pt x="90" y="15"/>
                  </a:lnTo>
                  <a:lnTo>
                    <a:pt x="112" y="11"/>
                  </a:lnTo>
                  <a:lnTo>
                    <a:pt x="141" y="8"/>
                  </a:lnTo>
                  <a:lnTo>
                    <a:pt x="162" y="6"/>
                  </a:lnTo>
                  <a:lnTo>
                    <a:pt x="182" y="4"/>
                  </a:lnTo>
                  <a:lnTo>
                    <a:pt x="211" y="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2" name="Freeform 390"/>
            <p:cNvSpPr>
              <a:spLocks/>
            </p:cNvSpPr>
            <p:nvPr/>
          </p:nvSpPr>
          <p:spPr bwMode="auto">
            <a:xfrm>
              <a:off x="4186" y="3796"/>
              <a:ext cx="130" cy="283"/>
            </a:xfrm>
            <a:custGeom>
              <a:avLst/>
              <a:gdLst>
                <a:gd name="T0" fmla="*/ 53 w 130"/>
                <a:gd name="T1" fmla="*/ 40 h 283"/>
                <a:gd name="T2" fmla="*/ 78 w 130"/>
                <a:gd name="T3" fmla="*/ 5 h 283"/>
                <a:gd name="T4" fmla="*/ 99 w 130"/>
                <a:gd name="T5" fmla="*/ 0 h 283"/>
                <a:gd name="T6" fmla="*/ 102 w 130"/>
                <a:gd name="T7" fmla="*/ 0 h 283"/>
                <a:gd name="T8" fmla="*/ 121 w 130"/>
                <a:gd name="T9" fmla="*/ 7 h 283"/>
                <a:gd name="T10" fmla="*/ 130 w 130"/>
                <a:gd name="T11" fmla="*/ 22 h 283"/>
                <a:gd name="T12" fmla="*/ 128 w 130"/>
                <a:gd name="T13" fmla="*/ 35 h 283"/>
                <a:gd name="T14" fmla="*/ 118 w 130"/>
                <a:gd name="T15" fmla="*/ 44 h 283"/>
                <a:gd name="T16" fmla="*/ 79 w 130"/>
                <a:gd name="T17" fmla="*/ 68 h 283"/>
                <a:gd name="T18" fmla="*/ 48 w 130"/>
                <a:gd name="T19" fmla="*/ 89 h 283"/>
                <a:gd name="T20" fmla="*/ 43 w 130"/>
                <a:gd name="T21" fmla="*/ 97 h 283"/>
                <a:gd name="T22" fmla="*/ 41 w 130"/>
                <a:gd name="T23" fmla="*/ 105 h 283"/>
                <a:gd name="T24" fmla="*/ 40 w 130"/>
                <a:gd name="T25" fmla="*/ 109 h 283"/>
                <a:gd name="T26" fmla="*/ 44 w 130"/>
                <a:gd name="T27" fmla="*/ 118 h 283"/>
                <a:gd name="T28" fmla="*/ 55 w 130"/>
                <a:gd name="T29" fmla="*/ 132 h 283"/>
                <a:gd name="T30" fmla="*/ 68 w 130"/>
                <a:gd name="T31" fmla="*/ 149 h 283"/>
                <a:gd name="T32" fmla="*/ 83 w 130"/>
                <a:gd name="T33" fmla="*/ 164 h 283"/>
                <a:gd name="T34" fmla="*/ 92 w 130"/>
                <a:gd name="T35" fmla="*/ 177 h 283"/>
                <a:gd name="T36" fmla="*/ 101 w 130"/>
                <a:gd name="T37" fmla="*/ 189 h 283"/>
                <a:gd name="T38" fmla="*/ 108 w 130"/>
                <a:gd name="T39" fmla="*/ 206 h 283"/>
                <a:gd name="T40" fmla="*/ 115 w 130"/>
                <a:gd name="T41" fmla="*/ 216 h 283"/>
                <a:gd name="T42" fmla="*/ 117 w 130"/>
                <a:gd name="T43" fmla="*/ 224 h 283"/>
                <a:gd name="T44" fmla="*/ 116 w 130"/>
                <a:gd name="T45" fmla="*/ 233 h 283"/>
                <a:gd name="T46" fmla="*/ 110 w 130"/>
                <a:gd name="T47" fmla="*/ 240 h 283"/>
                <a:gd name="T48" fmla="*/ 96 w 130"/>
                <a:gd name="T49" fmla="*/ 244 h 283"/>
                <a:gd name="T50" fmla="*/ 81 w 130"/>
                <a:gd name="T51" fmla="*/ 248 h 283"/>
                <a:gd name="T52" fmla="*/ 78 w 130"/>
                <a:gd name="T53" fmla="*/ 249 h 283"/>
                <a:gd name="T54" fmla="*/ 63 w 130"/>
                <a:gd name="T55" fmla="*/ 252 h 283"/>
                <a:gd name="T56" fmla="*/ 46 w 130"/>
                <a:gd name="T57" fmla="*/ 260 h 283"/>
                <a:gd name="T58" fmla="*/ 31 w 130"/>
                <a:gd name="T59" fmla="*/ 272 h 283"/>
                <a:gd name="T60" fmla="*/ 23 w 130"/>
                <a:gd name="T61" fmla="*/ 281 h 283"/>
                <a:gd name="T62" fmla="*/ 15 w 130"/>
                <a:gd name="T63" fmla="*/ 283 h 283"/>
                <a:gd name="T64" fmla="*/ 12 w 130"/>
                <a:gd name="T65" fmla="*/ 283 h 283"/>
                <a:gd name="T66" fmla="*/ 6 w 130"/>
                <a:gd name="T67" fmla="*/ 276 h 283"/>
                <a:gd name="T68" fmla="*/ 0 w 130"/>
                <a:gd name="T69" fmla="*/ 264 h 283"/>
                <a:gd name="T70" fmla="*/ 0 w 130"/>
                <a:gd name="T71" fmla="*/ 247 h 283"/>
                <a:gd name="T72" fmla="*/ 8 w 130"/>
                <a:gd name="T73" fmla="*/ 241 h 283"/>
                <a:gd name="T74" fmla="*/ 22 w 130"/>
                <a:gd name="T75" fmla="*/ 235 h 283"/>
                <a:gd name="T76" fmla="*/ 46 w 130"/>
                <a:gd name="T77" fmla="*/ 228 h 283"/>
                <a:gd name="T78" fmla="*/ 72 w 130"/>
                <a:gd name="T79" fmla="*/ 222 h 283"/>
                <a:gd name="T80" fmla="*/ 82 w 130"/>
                <a:gd name="T81" fmla="*/ 219 h 283"/>
                <a:gd name="T82" fmla="*/ 85 w 130"/>
                <a:gd name="T83" fmla="*/ 208 h 283"/>
                <a:gd name="T84" fmla="*/ 84 w 130"/>
                <a:gd name="T85" fmla="*/ 196 h 283"/>
                <a:gd name="T86" fmla="*/ 78 w 130"/>
                <a:gd name="T87" fmla="*/ 186 h 283"/>
                <a:gd name="T88" fmla="*/ 61 w 130"/>
                <a:gd name="T89" fmla="*/ 170 h 283"/>
                <a:gd name="T90" fmla="*/ 41 w 130"/>
                <a:gd name="T91" fmla="*/ 154 h 283"/>
                <a:gd name="T92" fmla="*/ 24 w 130"/>
                <a:gd name="T93" fmla="*/ 137 h 283"/>
                <a:gd name="T94" fmla="*/ 13 w 130"/>
                <a:gd name="T95" fmla="*/ 118 h 283"/>
                <a:gd name="T96" fmla="*/ 12 w 130"/>
                <a:gd name="T97" fmla="*/ 106 h 283"/>
                <a:gd name="T98" fmla="*/ 14 w 130"/>
                <a:gd name="T99" fmla="*/ 93 h 283"/>
                <a:gd name="T100" fmla="*/ 22 w 130"/>
                <a:gd name="T101" fmla="*/ 78 h 283"/>
                <a:gd name="T102" fmla="*/ 31 w 130"/>
                <a:gd name="T103" fmla="*/ 64 h 283"/>
                <a:gd name="T104" fmla="*/ 42 w 130"/>
                <a:gd name="T105" fmla="*/ 52 h 283"/>
                <a:gd name="T106" fmla="*/ 53 w 130"/>
                <a:gd name="T107" fmla="*/ 40 h 2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0"/>
                <a:gd name="T163" fmla="*/ 0 h 283"/>
                <a:gd name="T164" fmla="*/ 130 w 130"/>
                <a:gd name="T165" fmla="*/ 283 h 2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0" h="283">
                  <a:moveTo>
                    <a:pt x="53" y="40"/>
                  </a:moveTo>
                  <a:lnTo>
                    <a:pt x="78" y="5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21" y="7"/>
                  </a:lnTo>
                  <a:lnTo>
                    <a:pt x="130" y="22"/>
                  </a:lnTo>
                  <a:lnTo>
                    <a:pt x="128" y="35"/>
                  </a:lnTo>
                  <a:lnTo>
                    <a:pt x="118" y="44"/>
                  </a:lnTo>
                  <a:lnTo>
                    <a:pt x="79" y="68"/>
                  </a:lnTo>
                  <a:lnTo>
                    <a:pt x="48" y="89"/>
                  </a:lnTo>
                  <a:lnTo>
                    <a:pt x="43" y="97"/>
                  </a:lnTo>
                  <a:lnTo>
                    <a:pt x="41" y="105"/>
                  </a:lnTo>
                  <a:lnTo>
                    <a:pt x="40" y="109"/>
                  </a:lnTo>
                  <a:lnTo>
                    <a:pt x="44" y="118"/>
                  </a:lnTo>
                  <a:lnTo>
                    <a:pt x="55" y="132"/>
                  </a:lnTo>
                  <a:lnTo>
                    <a:pt x="68" y="149"/>
                  </a:lnTo>
                  <a:lnTo>
                    <a:pt x="83" y="164"/>
                  </a:lnTo>
                  <a:lnTo>
                    <a:pt x="92" y="177"/>
                  </a:lnTo>
                  <a:lnTo>
                    <a:pt x="101" y="189"/>
                  </a:lnTo>
                  <a:lnTo>
                    <a:pt x="108" y="206"/>
                  </a:lnTo>
                  <a:lnTo>
                    <a:pt x="115" y="216"/>
                  </a:lnTo>
                  <a:lnTo>
                    <a:pt x="117" y="224"/>
                  </a:lnTo>
                  <a:lnTo>
                    <a:pt x="116" y="233"/>
                  </a:lnTo>
                  <a:lnTo>
                    <a:pt x="110" y="240"/>
                  </a:lnTo>
                  <a:lnTo>
                    <a:pt x="96" y="244"/>
                  </a:lnTo>
                  <a:lnTo>
                    <a:pt x="81" y="248"/>
                  </a:lnTo>
                  <a:lnTo>
                    <a:pt x="78" y="249"/>
                  </a:lnTo>
                  <a:lnTo>
                    <a:pt x="63" y="252"/>
                  </a:lnTo>
                  <a:lnTo>
                    <a:pt x="46" y="260"/>
                  </a:lnTo>
                  <a:lnTo>
                    <a:pt x="31" y="272"/>
                  </a:lnTo>
                  <a:lnTo>
                    <a:pt x="23" y="281"/>
                  </a:lnTo>
                  <a:lnTo>
                    <a:pt x="15" y="283"/>
                  </a:lnTo>
                  <a:lnTo>
                    <a:pt x="12" y="283"/>
                  </a:lnTo>
                  <a:lnTo>
                    <a:pt x="6" y="276"/>
                  </a:lnTo>
                  <a:lnTo>
                    <a:pt x="0" y="264"/>
                  </a:lnTo>
                  <a:lnTo>
                    <a:pt x="0" y="247"/>
                  </a:lnTo>
                  <a:lnTo>
                    <a:pt x="8" y="241"/>
                  </a:lnTo>
                  <a:lnTo>
                    <a:pt x="22" y="235"/>
                  </a:lnTo>
                  <a:lnTo>
                    <a:pt x="46" y="228"/>
                  </a:lnTo>
                  <a:lnTo>
                    <a:pt x="72" y="222"/>
                  </a:lnTo>
                  <a:lnTo>
                    <a:pt x="82" y="219"/>
                  </a:lnTo>
                  <a:lnTo>
                    <a:pt x="85" y="208"/>
                  </a:lnTo>
                  <a:lnTo>
                    <a:pt x="84" y="196"/>
                  </a:lnTo>
                  <a:lnTo>
                    <a:pt x="78" y="186"/>
                  </a:lnTo>
                  <a:lnTo>
                    <a:pt x="61" y="170"/>
                  </a:lnTo>
                  <a:lnTo>
                    <a:pt x="41" y="154"/>
                  </a:lnTo>
                  <a:lnTo>
                    <a:pt x="24" y="137"/>
                  </a:lnTo>
                  <a:lnTo>
                    <a:pt x="13" y="118"/>
                  </a:lnTo>
                  <a:lnTo>
                    <a:pt x="12" y="106"/>
                  </a:lnTo>
                  <a:lnTo>
                    <a:pt x="14" y="93"/>
                  </a:lnTo>
                  <a:lnTo>
                    <a:pt x="22" y="78"/>
                  </a:lnTo>
                  <a:lnTo>
                    <a:pt x="31" y="64"/>
                  </a:lnTo>
                  <a:lnTo>
                    <a:pt x="42" y="52"/>
                  </a:lnTo>
                  <a:lnTo>
                    <a:pt x="53" y="4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3" name="Freeform 391"/>
            <p:cNvSpPr>
              <a:spLocks/>
            </p:cNvSpPr>
            <p:nvPr/>
          </p:nvSpPr>
          <p:spPr bwMode="auto">
            <a:xfrm>
              <a:off x="4295" y="3780"/>
              <a:ext cx="160" cy="235"/>
            </a:xfrm>
            <a:custGeom>
              <a:avLst/>
              <a:gdLst>
                <a:gd name="T0" fmla="*/ 9 w 160"/>
                <a:gd name="T1" fmla="*/ 38 h 235"/>
                <a:gd name="T2" fmla="*/ 17 w 160"/>
                <a:gd name="T3" fmla="*/ 22 h 235"/>
                <a:gd name="T4" fmla="*/ 25 w 160"/>
                <a:gd name="T5" fmla="*/ 6 h 235"/>
                <a:gd name="T6" fmla="*/ 41 w 160"/>
                <a:gd name="T7" fmla="*/ 0 h 235"/>
                <a:gd name="T8" fmla="*/ 55 w 160"/>
                <a:gd name="T9" fmla="*/ 3 h 235"/>
                <a:gd name="T10" fmla="*/ 62 w 160"/>
                <a:gd name="T11" fmla="*/ 15 h 235"/>
                <a:gd name="T12" fmla="*/ 63 w 160"/>
                <a:gd name="T13" fmla="*/ 32 h 235"/>
                <a:gd name="T14" fmla="*/ 55 w 160"/>
                <a:gd name="T15" fmla="*/ 57 h 235"/>
                <a:gd name="T16" fmla="*/ 42 w 160"/>
                <a:gd name="T17" fmla="*/ 89 h 235"/>
                <a:gd name="T18" fmla="*/ 33 w 160"/>
                <a:gd name="T19" fmla="*/ 111 h 235"/>
                <a:gd name="T20" fmla="*/ 32 w 160"/>
                <a:gd name="T21" fmla="*/ 120 h 235"/>
                <a:gd name="T22" fmla="*/ 35 w 160"/>
                <a:gd name="T23" fmla="*/ 130 h 235"/>
                <a:gd name="T24" fmla="*/ 48 w 160"/>
                <a:gd name="T25" fmla="*/ 135 h 235"/>
                <a:gd name="T26" fmla="*/ 77 w 160"/>
                <a:gd name="T27" fmla="*/ 137 h 235"/>
                <a:gd name="T28" fmla="*/ 104 w 160"/>
                <a:gd name="T29" fmla="*/ 134 h 235"/>
                <a:gd name="T30" fmla="*/ 131 w 160"/>
                <a:gd name="T31" fmla="*/ 131 h 235"/>
                <a:gd name="T32" fmla="*/ 142 w 160"/>
                <a:gd name="T33" fmla="*/ 126 h 235"/>
                <a:gd name="T34" fmla="*/ 149 w 160"/>
                <a:gd name="T35" fmla="*/ 125 h 235"/>
                <a:gd name="T36" fmla="*/ 159 w 160"/>
                <a:gd name="T37" fmla="*/ 131 h 235"/>
                <a:gd name="T38" fmla="*/ 160 w 160"/>
                <a:gd name="T39" fmla="*/ 141 h 235"/>
                <a:gd name="T40" fmla="*/ 155 w 160"/>
                <a:gd name="T41" fmla="*/ 158 h 235"/>
                <a:gd name="T42" fmla="*/ 143 w 160"/>
                <a:gd name="T43" fmla="*/ 178 h 235"/>
                <a:gd name="T44" fmla="*/ 138 w 160"/>
                <a:gd name="T45" fmla="*/ 195 h 235"/>
                <a:gd name="T46" fmla="*/ 138 w 160"/>
                <a:gd name="T47" fmla="*/ 198 h 235"/>
                <a:gd name="T48" fmla="*/ 137 w 160"/>
                <a:gd name="T49" fmla="*/ 216 h 235"/>
                <a:gd name="T50" fmla="*/ 136 w 160"/>
                <a:gd name="T51" fmla="*/ 227 h 235"/>
                <a:gd name="T52" fmla="*/ 116 w 160"/>
                <a:gd name="T53" fmla="*/ 235 h 235"/>
                <a:gd name="T54" fmla="*/ 104 w 160"/>
                <a:gd name="T55" fmla="*/ 232 h 235"/>
                <a:gd name="T56" fmla="*/ 99 w 160"/>
                <a:gd name="T57" fmla="*/ 225 h 235"/>
                <a:gd name="T58" fmla="*/ 99 w 160"/>
                <a:gd name="T59" fmla="*/ 214 h 235"/>
                <a:gd name="T60" fmla="*/ 106 w 160"/>
                <a:gd name="T61" fmla="*/ 194 h 235"/>
                <a:gd name="T62" fmla="*/ 118 w 160"/>
                <a:gd name="T63" fmla="*/ 178 h 235"/>
                <a:gd name="T64" fmla="*/ 128 w 160"/>
                <a:gd name="T65" fmla="*/ 158 h 235"/>
                <a:gd name="T66" fmla="*/ 133 w 160"/>
                <a:gd name="T67" fmla="*/ 151 h 235"/>
                <a:gd name="T68" fmla="*/ 108 w 160"/>
                <a:gd name="T69" fmla="*/ 158 h 235"/>
                <a:gd name="T70" fmla="*/ 83 w 160"/>
                <a:gd name="T71" fmla="*/ 161 h 235"/>
                <a:gd name="T72" fmla="*/ 58 w 160"/>
                <a:gd name="T73" fmla="*/ 160 h 235"/>
                <a:gd name="T74" fmla="*/ 36 w 160"/>
                <a:gd name="T75" fmla="*/ 158 h 235"/>
                <a:gd name="T76" fmla="*/ 18 w 160"/>
                <a:gd name="T77" fmla="*/ 152 h 235"/>
                <a:gd name="T78" fmla="*/ 5 w 160"/>
                <a:gd name="T79" fmla="*/ 142 h 235"/>
                <a:gd name="T80" fmla="*/ 2 w 160"/>
                <a:gd name="T81" fmla="*/ 133 h 235"/>
                <a:gd name="T82" fmla="*/ 0 w 160"/>
                <a:gd name="T83" fmla="*/ 119 h 235"/>
                <a:gd name="T84" fmla="*/ 3 w 160"/>
                <a:gd name="T85" fmla="*/ 97 h 235"/>
                <a:gd name="T86" fmla="*/ 4 w 160"/>
                <a:gd name="T87" fmla="*/ 71 h 235"/>
                <a:gd name="T88" fmla="*/ 5 w 160"/>
                <a:gd name="T89" fmla="*/ 54 h 235"/>
                <a:gd name="T90" fmla="*/ 9 w 160"/>
                <a:gd name="T91" fmla="*/ 38 h 2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0"/>
                <a:gd name="T139" fmla="*/ 0 h 235"/>
                <a:gd name="T140" fmla="*/ 160 w 160"/>
                <a:gd name="T141" fmla="*/ 235 h 2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0" h="235">
                  <a:moveTo>
                    <a:pt x="9" y="38"/>
                  </a:moveTo>
                  <a:lnTo>
                    <a:pt x="17" y="22"/>
                  </a:lnTo>
                  <a:lnTo>
                    <a:pt x="25" y="6"/>
                  </a:lnTo>
                  <a:lnTo>
                    <a:pt x="41" y="0"/>
                  </a:lnTo>
                  <a:lnTo>
                    <a:pt x="55" y="3"/>
                  </a:lnTo>
                  <a:lnTo>
                    <a:pt x="62" y="15"/>
                  </a:lnTo>
                  <a:lnTo>
                    <a:pt x="63" y="32"/>
                  </a:lnTo>
                  <a:lnTo>
                    <a:pt x="55" y="57"/>
                  </a:lnTo>
                  <a:lnTo>
                    <a:pt x="42" y="89"/>
                  </a:lnTo>
                  <a:lnTo>
                    <a:pt x="33" y="111"/>
                  </a:lnTo>
                  <a:lnTo>
                    <a:pt x="32" y="120"/>
                  </a:lnTo>
                  <a:lnTo>
                    <a:pt x="35" y="130"/>
                  </a:lnTo>
                  <a:lnTo>
                    <a:pt x="48" y="135"/>
                  </a:lnTo>
                  <a:lnTo>
                    <a:pt x="77" y="137"/>
                  </a:lnTo>
                  <a:lnTo>
                    <a:pt x="104" y="134"/>
                  </a:lnTo>
                  <a:lnTo>
                    <a:pt x="131" y="131"/>
                  </a:lnTo>
                  <a:lnTo>
                    <a:pt x="142" y="126"/>
                  </a:lnTo>
                  <a:lnTo>
                    <a:pt x="149" y="125"/>
                  </a:lnTo>
                  <a:lnTo>
                    <a:pt x="159" y="131"/>
                  </a:lnTo>
                  <a:lnTo>
                    <a:pt x="160" y="141"/>
                  </a:lnTo>
                  <a:lnTo>
                    <a:pt x="155" y="158"/>
                  </a:lnTo>
                  <a:lnTo>
                    <a:pt x="143" y="178"/>
                  </a:lnTo>
                  <a:lnTo>
                    <a:pt x="138" y="195"/>
                  </a:lnTo>
                  <a:lnTo>
                    <a:pt x="138" y="198"/>
                  </a:lnTo>
                  <a:lnTo>
                    <a:pt x="137" y="216"/>
                  </a:lnTo>
                  <a:lnTo>
                    <a:pt x="136" y="227"/>
                  </a:lnTo>
                  <a:lnTo>
                    <a:pt x="116" y="235"/>
                  </a:lnTo>
                  <a:lnTo>
                    <a:pt x="104" y="232"/>
                  </a:lnTo>
                  <a:lnTo>
                    <a:pt x="99" y="225"/>
                  </a:lnTo>
                  <a:lnTo>
                    <a:pt x="99" y="214"/>
                  </a:lnTo>
                  <a:lnTo>
                    <a:pt x="106" y="194"/>
                  </a:lnTo>
                  <a:lnTo>
                    <a:pt x="118" y="178"/>
                  </a:lnTo>
                  <a:lnTo>
                    <a:pt x="128" y="158"/>
                  </a:lnTo>
                  <a:lnTo>
                    <a:pt x="133" y="151"/>
                  </a:lnTo>
                  <a:lnTo>
                    <a:pt x="108" y="158"/>
                  </a:lnTo>
                  <a:lnTo>
                    <a:pt x="83" y="161"/>
                  </a:lnTo>
                  <a:lnTo>
                    <a:pt x="58" y="160"/>
                  </a:lnTo>
                  <a:lnTo>
                    <a:pt x="36" y="158"/>
                  </a:lnTo>
                  <a:lnTo>
                    <a:pt x="18" y="152"/>
                  </a:lnTo>
                  <a:lnTo>
                    <a:pt x="5" y="142"/>
                  </a:lnTo>
                  <a:lnTo>
                    <a:pt x="2" y="133"/>
                  </a:lnTo>
                  <a:lnTo>
                    <a:pt x="0" y="119"/>
                  </a:lnTo>
                  <a:lnTo>
                    <a:pt x="3" y="97"/>
                  </a:lnTo>
                  <a:lnTo>
                    <a:pt x="4" y="71"/>
                  </a:lnTo>
                  <a:lnTo>
                    <a:pt x="5" y="54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4" name="Freeform 393"/>
            <p:cNvSpPr>
              <a:spLocks/>
            </p:cNvSpPr>
            <p:nvPr/>
          </p:nvSpPr>
          <p:spPr bwMode="auto">
            <a:xfrm>
              <a:off x="4509" y="3714"/>
              <a:ext cx="101" cy="51"/>
            </a:xfrm>
            <a:custGeom>
              <a:avLst/>
              <a:gdLst>
                <a:gd name="T0" fmla="*/ 13 w 101"/>
                <a:gd name="T1" fmla="*/ 2 h 51"/>
                <a:gd name="T2" fmla="*/ 76 w 101"/>
                <a:gd name="T3" fmla="*/ 22 h 51"/>
                <a:gd name="T4" fmla="*/ 95 w 101"/>
                <a:gd name="T5" fmla="*/ 33 h 51"/>
                <a:gd name="T6" fmla="*/ 101 w 101"/>
                <a:gd name="T7" fmla="*/ 40 h 51"/>
                <a:gd name="T8" fmla="*/ 100 w 101"/>
                <a:gd name="T9" fmla="*/ 47 h 51"/>
                <a:gd name="T10" fmla="*/ 95 w 101"/>
                <a:gd name="T11" fmla="*/ 51 h 51"/>
                <a:gd name="T12" fmla="*/ 92 w 101"/>
                <a:gd name="T13" fmla="*/ 51 h 51"/>
                <a:gd name="T14" fmla="*/ 86 w 101"/>
                <a:gd name="T15" fmla="*/ 47 h 51"/>
                <a:gd name="T16" fmla="*/ 72 w 101"/>
                <a:gd name="T17" fmla="*/ 42 h 51"/>
                <a:gd name="T18" fmla="*/ 49 w 101"/>
                <a:gd name="T19" fmla="*/ 31 h 51"/>
                <a:gd name="T20" fmla="*/ 0 w 101"/>
                <a:gd name="T21" fmla="*/ 4 h 51"/>
                <a:gd name="T22" fmla="*/ 3 w 101"/>
                <a:gd name="T23" fmla="*/ 0 h 51"/>
                <a:gd name="T24" fmla="*/ 13 w 101"/>
                <a:gd name="T25" fmla="*/ 2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1"/>
                <a:gd name="T40" fmla="*/ 0 h 51"/>
                <a:gd name="T41" fmla="*/ 101 w 101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1" h="51">
                  <a:moveTo>
                    <a:pt x="13" y="2"/>
                  </a:moveTo>
                  <a:lnTo>
                    <a:pt x="76" y="22"/>
                  </a:lnTo>
                  <a:lnTo>
                    <a:pt x="95" y="33"/>
                  </a:lnTo>
                  <a:lnTo>
                    <a:pt x="101" y="40"/>
                  </a:lnTo>
                  <a:lnTo>
                    <a:pt x="100" y="47"/>
                  </a:lnTo>
                  <a:lnTo>
                    <a:pt x="95" y="51"/>
                  </a:lnTo>
                  <a:lnTo>
                    <a:pt x="92" y="51"/>
                  </a:lnTo>
                  <a:lnTo>
                    <a:pt x="86" y="47"/>
                  </a:lnTo>
                  <a:lnTo>
                    <a:pt x="72" y="42"/>
                  </a:lnTo>
                  <a:lnTo>
                    <a:pt x="49" y="31"/>
                  </a:lnTo>
                  <a:lnTo>
                    <a:pt x="0" y="4"/>
                  </a:lnTo>
                  <a:lnTo>
                    <a:pt x="3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5" name="Freeform 394"/>
            <p:cNvSpPr>
              <a:spLocks/>
            </p:cNvSpPr>
            <p:nvPr/>
          </p:nvSpPr>
          <p:spPr bwMode="auto">
            <a:xfrm>
              <a:off x="4478" y="3786"/>
              <a:ext cx="76" cy="48"/>
            </a:xfrm>
            <a:custGeom>
              <a:avLst/>
              <a:gdLst>
                <a:gd name="T0" fmla="*/ 0 w 76"/>
                <a:gd name="T1" fmla="*/ 0 h 48"/>
                <a:gd name="T2" fmla="*/ 72 w 76"/>
                <a:gd name="T3" fmla="*/ 28 h 48"/>
                <a:gd name="T4" fmla="*/ 76 w 76"/>
                <a:gd name="T5" fmla="*/ 37 h 48"/>
                <a:gd name="T6" fmla="*/ 73 w 76"/>
                <a:gd name="T7" fmla="*/ 43 h 48"/>
                <a:gd name="T8" fmla="*/ 62 w 76"/>
                <a:gd name="T9" fmla="*/ 48 h 48"/>
                <a:gd name="T10" fmla="*/ 49 w 76"/>
                <a:gd name="T11" fmla="*/ 45 h 48"/>
                <a:gd name="T12" fmla="*/ 37 w 76"/>
                <a:gd name="T13" fmla="*/ 34 h 48"/>
                <a:gd name="T14" fmla="*/ 0 w 76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6"/>
                <a:gd name="T25" fmla="*/ 0 h 48"/>
                <a:gd name="T26" fmla="*/ 76 w 76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6" h="48">
                  <a:moveTo>
                    <a:pt x="0" y="0"/>
                  </a:moveTo>
                  <a:lnTo>
                    <a:pt x="72" y="28"/>
                  </a:lnTo>
                  <a:lnTo>
                    <a:pt x="76" y="37"/>
                  </a:lnTo>
                  <a:lnTo>
                    <a:pt x="73" y="43"/>
                  </a:lnTo>
                  <a:lnTo>
                    <a:pt x="62" y="48"/>
                  </a:lnTo>
                  <a:lnTo>
                    <a:pt x="49" y="45"/>
                  </a:lnTo>
                  <a:lnTo>
                    <a:pt x="37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6" name="Freeform 395"/>
            <p:cNvSpPr>
              <a:spLocks/>
            </p:cNvSpPr>
            <p:nvPr/>
          </p:nvSpPr>
          <p:spPr bwMode="auto">
            <a:xfrm>
              <a:off x="3967" y="3856"/>
              <a:ext cx="73" cy="68"/>
            </a:xfrm>
            <a:custGeom>
              <a:avLst/>
              <a:gdLst>
                <a:gd name="T0" fmla="*/ 0 w 73"/>
                <a:gd name="T1" fmla="*/ 0 h 68"/>
                <a:gd name="T2" fmla="*/ 30 w 73"/>
                <a:gd name="T3" fmla="*/ 10 h 68"/>
                <a:gd name="T4" fmla="*/ 51 w 73"/>
                <a:gd name="T5" fmla="*/ 22 h 68"/>
                <a:gd name="T6" fmla="*/ 68 w 73"/>
                <a:gd name="T7" fmla="*/ 40 h 68"/>
                <a:gd name="T8" fmla="*/ 73 w 73"/>
                <a:gd name="T9" fmla="*/ 55 h 68"/>
                <a:gd name="T10" fmla="*/ 72 w 73"/>
                <a:gd name="T11" fmla="*/ 59 h 68"/>
                <a:gd name="T12" fmla="*/ 69 w 73"/>
                <a:gd name="T13" fmla="*/ 67 h 68"/>
                <a:gd name="T14" fmla="*/ 66 w 73"/>
                <a:gd name="T15" fmla="*/ 68 h 68"/>
                <a:gd name="T16" fmla="*/ 55 w 73"/>
                <a:gd name="T17" fmla="*/ 66 h 68"/>
                <a:gd name="T18" fmla="*/ 46 w 73"/>
                <a:gd name="T19" fmla="*/ 52 h 68"/>
                <a:gd name="T20" fmla="*/ 43 w 73"/>
                <a:gd name="T21" fmla="*/ 35 h 68"/>
                <a:gd name="T22" fmla="*/ 30 w 73"/>
                <a:gd name="T23" fmla="*/ 22 h 68"/>
                <a:gd name="T24" fmla="*/ 15 w 73"/>
                <a:gd name="T25" fmla="*/ 15 h 68"/>
                <a:gd name="T26" fmla="*/ 0 w 73"/>
                <a:gd name="T27" fmla="*/ 0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68"/>
                <a:gd name="T44" fmla="*/ 73 w 73"/>
                <a:gd name="T45" fmla="*/ 68 h 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68">
                  <a:moveTo>
                    <a:pt x="0" y="0"/>
                  </a:moveTo>
                  <a:lnTo>
                    <a:pt x="30" y="10"/>
                  </a:lnTo>
                  <a:lnTo>
                    <a:pt x="51" y="22"/>
                  </a:lnTo>
                  <a:lnTo>
                    <a:pt x="68" y="40"/>
                  </a:lnTo>
                  <a:lnTo>
                    <a:pt x="73" y="55"/>
                  </a:lnTo>
                  <a:lnTo>
                    <a:pt x="72" y="59"/>
                  </a:lnTo>
                  <a:lnTo>
                    <a:pt x="69" y="67"/>
                  </a:lnTo>
                  <a:lnTo>
                    <a:pt x="66" y="68"/>
                  </a:lnTo>
                  <a:lnTo>
                    <a:pt x="55" y="66"/>
                  </a:lnTo>
                  <a:lnTo>
                    <a:pt x="46" y="52"/>
                  </a:lnTo>
                  <a:lnTo>
                    <a:pt x="43" y="35"/>
                  </a:lnTo>
                  <a:lnTo>
                    <a:pt x="30" y="22"/>
                  </a:lnTo>
                  <a:lnTo>
                    <a:pt x="1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7" name="Freeform 396"/>
            <p:cNvSpPr>
              <a:spLocks/>
            </p:cNvSpPr>
            <p:nvPr/>
          </p:nvSpPr>
          <p:spPr bwMode="auto">
            <a:xfrm>
              <a:off x="3570" y="3490"/>
              <a:ext cx="126" cy="42"/>
            </a:xfrm>
            <a:custGeom>
              <a:avLst/>
              <a:gdLst>
                <a:gd name="T0" fmla="*/ 108 w 126"/>
                <a:gd name="T1" fmla="*/ 13 h 42"/>
                <a:gd name="T2" fmla="*/ 85 w 126"/>
                <a:gd name="T3" fmla="*/ 4 h 42"/>
                <a:gd name="T4" fmla="*/ 58 w 126"/>
                <a:gd name="T5" fmla="*/ 0 h 42"/>
                <a:gd name="T6" fmla="*/ 30 w 126"/>
                <a:gd name="T7" fmla="*/ 2 h 42"/>
                <a:gd name="T8" fmla="*/ 10 w 126"/>
                <a:gd name="T9" fmla="*/ 11 h 42"/>
                <a:gd name="T10" fmla="*/ 0 w 126"/>
                <a:gd name="T11" fmla="*/ 24 h 42"/>
                <a:gd name="T12" fmla="*/ 1 w 126"/>
                <a:gd name="T13" fmla="*/ 38 h 42"/>
                <a:gd name="T14" fmla="*/ 13 w 126"/>
                <a:gd name="T15" fmla="*/ 42 h 42"/>
                <a:gd name="T16" fmla="*/ 24 w 126"/>
                <a:gd name="T17" fmla="*/ 34 h 42"/>
                <a:gd name="T18" fmla="*/ 36 w 126"/>
                <a:gd name="T19" fmla="*/ 23 h 42"/>
                <a:gd name="T20" fmla="*/ 52 w 126"/>
                <a:gd name="T21" fmla="*/ 15 h 42"/>
                <a:gd name="T22" fmla="*/ 71 w 126"/>
                <a:gd name="T23" fmla="*/ 12 h 42"/>
                <a:gd name="T24" fmla="*/ 92 w 126"/>
                <a:gd name="T25" fmla="*/ 15 h 42"/>
                <a:gd name="T26" fmla="*/ 126 w 126"/>
                <a:gd name="T27" fmla="*/ 23 h 42"/>
                <a:gd name="T28" fmla="*/ 104 w 126"/>
                <a:gd name="T29" fmla="*/ 12 h 42"/>
                <a:gd name="T30" fmla="*/ 108 w 126"/>
                <a:gd name="T31" fmla="*/ 13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6"/>
                <a:gd name="T49" fmla="*/ 0 h 42"/>
                <a:gd name="T50" fmla="*/ 126 w 126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6" h="42">
                  <a:moveTo>
                    <a:pt x="108" y="13"/>
                  </a:moveTo>
                  <a:lnTo>
                    <a:pt x="85" y="4"/>
                  </a:lnTo>
                  <a:lnTo>
                    <a:pt x="58" y="0"/>
                  </a:lnTo>
                  <a:lnTo>
                    <a:pt x="30" y="2"/>
                  </a:lnTo>
                  <a:lnTo>
                    <a:pt x="10" y="11"/>
                  </a:lnTo>
                  <a:lnTo>
                    <a:pt x="0" y="24"/>
                  </a:lnTo>
                  <a:lnTo>
                    <a:pt x="1" y="38"/>
                  </a:lnTo>
                  <a:lnTo>
                    <a:pt x="13" y="42"/>
                  </a:lnTo>
                  <a:lnTo>
                    <a:pt x="24" y="34"/>
                  </a:lnTo>
                  <a:lnTo>
                    <a:pt x="36" y="23"/>
                  </a:lnTo>
                  <a:lnTo>
                    <a:pt x="52" y="15"/>
                  </a:lnTo>
                  <a:lnTo>
                    <a:pt x="71" y="12"/>
                  </a:lnTo>
                  <a:lnTo>
                    <a:pt x="92" y="15"/>
                  </a:lnTo>
                  <a:lnTo>
                    <a:pt x="126" y="23"/>
                  </a:lnTo>
                  <a:lnTo>
                    <a:pt x="104" y="12"/>
                  </a:lnTo>
                  <a:lnTo>
                    <a:pt x="108" y="1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8" name="Freeform 397"/>
            <p:cNvSpPr>
              <a:spLocks/>
            </p:cNvSpPr>
            <p:nvPr/>
          </p:nvSpPr>
          <p:spPr bwMode="auto">
            <a:xfrm>
              <a:off x="3608" y="3567"/>
              <a:ext cx="106" cy="79"/>
            </a:xfrm>
            <a:custGeom>
              <a:avLst/>
              <a:gdLst>
                <a:gd name="T0" fmla="*/ 86 w 106"/>
                <a:gd name="T1" fmla="*/ 1 h 79"/>
                <a:gd name="T2" fmla="*/ 62 w 106"/>
                <a:gd name="T3" fmla="*/ 6 h 79"/>
                <a:gd name="T4" fmla="*/ 37 w 106"/>
                <a:gd name="T5" fmla="*/ 17 h 79"/>
                <a:gd name="T6" fmla="*/ 15 w 106"/>
                <a:gd name="T7" fmla="*/ 33 h 79"/>
                <a:gd name="T8" fmla="*/ 2 w 106"/>
                <a:gd name="T9" fmla="*/ 51 h 79"/>
                <a:gd name="T10" fmla="*/ 0 w 106"/>
                <a:gd name="T11" fmla="*/ 67 h 79"/>
                <a:gd name="T12" fmla="*/ 8 w 106"/>
                <a:gd name="T13" fmla="*/ 79 h 79"/>
                <a:gd name="T14" fmla="*/ 20 w 106"/>
                <a:gd name="T15" fmla="*/ 76 h 79"/>
                <a:gd name="T16" fmla="*/ 26 w 106"/>
                <a:gd name="T17" fmla="*/ 63 h 79"/>
                <a:gd name="T18" fmla="*/ 29 w 106"/>
                <a:gd name="T19" fmla="*/ 47 h 79"/>
                <a:gd name="T20" fmla="*/ 40 w 106"/>
                <a:gd name="T21" fmla="*/ 32 h 79"/>
                <a:gd name="T22" fmla="*/ 55 w 106"/>
                <a:gd name="T23" fmla="*/ 20 h 79"/>
                <a:gd name="T24" fmla="*/ 74 w 106"/>
                <a:gd name="T25" fmla="*/ 11 h 79"/>
                <a:gd name="T26" fmla="*/ 106 w 106"/>
                <a:gd name="T27" fmla="*/ 0 h 79"/>
                <a:gd name="T28" fmla="*/ 82 w 106"/>
                <a:gd name="T29" fmla="*/ 2 h 79"/>
                <a:gd name="T30" fmla="*/ 86 w 106"/>
                <a:gd name="T31" fmla="*/ 1 h 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6"/>
                <a:gd name="T49" fmla="*/ 0 h 79"/>
                <a:gd name="T50" fmla="*/ 106 w 106"/>
                <a:gd name="T51" fmla="*/ 79 h 7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6" h="79">
                  <a:moveTo>
                    <a:pt x="86" y="1"/>
                  </a:moveTo>
                  <a:lnTo>
                    <a:pt x="62" y="6"/>
                  </a:lnTo>
                  <a:lnTo>
                    <a:pt x="37" y="17"/>
                  </a:lnTo>
                  <a:lnTo>
                    <a:pt x="15" y="33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8" y="79"/>
                  </a:lnTo>
                  <a:lnTo>
                    <a:pt x="20" y="76"/>
                  </a:lnTo>
                  <a:lnTo>
                    <a:pt x="26" y="63"/>
                  </a:lnTo>
                  <a:lnTo>
                    <a:pt x="29" y="47"/>
                  </a:lnTo>
                  <a:lnTo>
                    <a:pt x="40" y="32"/>
                  </a:lnTo>
                  <a:lnTo>
                    <a:pt x="55" y="20"/>
                  </a:lnTo>
                  <a:lnTo>
                    <a:pt x="74" y="11"/>
                  </a:lnTo>
                  <a:lnTo>
                    <a:pt x="106" y="0"/>
                  </a:lnTo>
                  <a:lnTo>
                    <a:pt x="82" y="2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91" name="Group 399"/>
          <p:cNvGrpSpPr>
            <a:grpSpLocks noChangeAspect="1"/>
          </p:cNvGrpSpPr>
          <p:nvPr/>
        </p:nvGrpSpPr>
        <p:grpSpPr bwMode="auto">
          <a:xfrm>
            <a:off x="2743200" y="914400"/>
            <a:ext cx="1166813" cy="1168400"/>
            <a:chOff x="1829" y="3170"/>
            <a:chExt cx="907" cy="907"/>
          </a:xfrm>
        </p:grpSpPr>
        <p:sp>
          <p:nvSpPr>
            <p:cNvPr id="67676" name="Oval 400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7677" name="Group 401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7787" name="Group 40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89" name="Freeform 40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0" name="Freeform 40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1" name="Freeform 40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2" name="Freeform 40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3" name="Freeform 40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94" name="Freeform 40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88" name="Line 40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78" name="Group 410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7779" name="Group 41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81" name="Freeform 41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2" name="Freeform 41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3" name="Freeform 41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4" name="Freeform 41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5" name="Freeform 41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86" name="Freeform 41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80" name="Line 41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7679" name="Picture 41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7680" name="Group 420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7771" name="Group 42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73" name="Freeform 42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4" name="Freeform 42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5" name="Freeform 42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6" name="Freeform 42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7" name="Freeform 42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8" name="Freeform 42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72" name="Line 42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1" name="Group 429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7763" name="Group 43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65" name="Freeform 43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6" name="Freeform 43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7" name="Freeform 43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8" name="Freeform 43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9" name="Freeform 43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70" name="Freeform 43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64" name="Line 43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2" name="Group 438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7755" name="Group 4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57" name="Freeform 4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8" name="Freeform 4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9" name="Freeform 4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0" name="Freeform 4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1" name="Freeform 4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62" name="Freeform 4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56" name="Line 4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3" name="Group 447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7747" name="Group 4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49" name="Freeform 4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0" name="Freeform 4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1" name="Freeform 4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2" name="Freeform 4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3" name="Freeform 4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54" name="Freeform 4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48" name="Line 4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4" name="Group 456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7739" name="Group 45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41" name="Freeform 45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2" name="Freeform 45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3" name="Freeform 46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4" name="Freeform 46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5" name="Freeform 46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46" name="Freeform 46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40" name="Line 46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5" name="Group 465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7731" name="Group 46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33" name="Freeform 46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4" name="Freeform 46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5" name="Freeform 46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6" name="Freeform 47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7" name="Freeform 47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8" name="Freeform 47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32" name="Line 47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6" name="Group 474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7723" name="Group 47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25" name="Freeform 47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6" name="Freeform 47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7" name="Freeform 47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8" name="Freeform 47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9" name="Freeform 48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30" name="Freeform 48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24" name="Line 48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7" name="Group 483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7715" name="Group 48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17" name="Freeform 48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8" name="Freeform 48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9" name="Freeform 48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0" name="Freeform 48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1" name="Freeform 48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22" name="Freeform 49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16" name="Line 49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8" name="Group 492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7707" name="Group 49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09" name="Freeform 49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0" name="Freeform 49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1" name="Freeform 49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2" name="Freeform 49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3" name="Freeform 49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14" name="Freeform 49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08" name="Line 50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89" name="Group 501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7699" name="Group 50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701" name="Freeform 50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2" name="Freeform 50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3" name="Freeform 50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4" name="Freeform 50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5" name="Freeform 50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06" name="Freeform 50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700" name="Line 50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7690" name="Group 510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7691" name="Group 51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7693" name="Freeform 51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4" name="Freeform 51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5" name="Freeform 51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6" name="Freeform 51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7" name="Freeform 51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98" name="Freeform 51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692" name="Line 51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592" name="Group 519"/>
          <p:cNvGrpSpPr>
            <a:grpSpLocks noChangeAspect="1"/>
          </p:cNvGrpSpPr>
          <p:nvPr/>
        </p:nvGrpSpPr>
        <p:grpSpPr bwMode="auto">
          <a:xfrm>
            <a:off x="5334000" y="914400"/>
            <a:ext cx="1166813" cy="1168400"/>
            <a:chOff x="3408" y="1200"/>
            <a:chExt cx="907" cy="907"/>
          </a:xfrm>
        </p:grpSpPr>
        <p:grpSp>
          <p:nvGrpSpPr>
            <p:cNvPr id="67668" name="Group 520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67674" name="AutoShape 52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75" name="Line 52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7669" name="Picture 52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7670" name="Object 524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6" imgW="342603" imgH="177646" progId="Equation.3">
                    <p:embed/>
                  </p:oleObj>
                </mc:Choice>
                <mc:Fallback>
                  <p:oleObj name="Equation" r:id="rId6" imgW="342603" imgH="177646" progId="Equation.3">
                    <p:embed/>
                    <p:pic>
                      <p:nvPicPr>
                        <p:cNvPr id="0" name="Object 5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7671" name="Group 525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67672" name="Oval 526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67673" name="Line 527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593" name="Group 528"/>
          <p:cNvGrpSpPr>
            <a:grpSpLocks noChangeAspect="1"/>
          </p:cNvGrpSpPr>
          <p:nvPr/>
        </p:nvGrpSpPr>
        <p:grpSpPr bwMode="auto">
          <a:xfrm>
            <a:off x="76200" y="914400"/>
            <a:ext cx="1169988" cy="1169988"/>
            <a:chOff x="3077" y="2352"/>
            <a:chExt cx="907" cy="907"/>
          </a:xfrm>
        </p:grpSpPr>
        <p:grpSp>
          <p:nvGrpSpPr>
            <p:cNvPr id="67657" name="Group 529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7665" name="Freeform 530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" name="Oval 531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7667" name="Picture 53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7658" name="Group 533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7659" name="Freeform 534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" name="Freeform 535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" name="Freeform 536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" name="Freeform 537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" name="Freeform 538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" name="Freeform 539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594" name="Group 540"/>
          <p:cNvGrpSpPr>
            <a:grpSpLocks noChangeAspect="1"/>
          </p:cNvGrpSpPr>
          <p:nvPr/>
        </p:nvGrpSpPr>
        <p:grpSpPr bwMode="auto">
          <a:xfrm>
            <a:off x="7948613" y="914400"/>
            <a:ext cx="1119187" cy="1169988"/>
            <a:chOff x="4641" y="2352"/>
            <a:chExt cx="735" cy="768"/>
          </a:xfrm>
        </p:grpSpPr>
        <p:sp>
          <p:nvSpPr>
            <p:cNvPr id="67644" name="Freeform 541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645" name="Group 542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7655" name="AutoShape 54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56" name="Line 54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7646" name="Oval 545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7647" name="Picture 54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7648" name="Group 547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7649" name="Freeform 548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0" name="Freeform 549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1" name="Freeform 550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2" name="Freeform 551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3" name="Freeform 552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4" name="Freeform 553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595" name="Group 554"/>
          <p:cNvGrpSpPr>
            <a:grpSpLocks/>
          </p:cNvGrpSpPr>
          <p:nvPr/>
        </p:nvGrpSpPr>
        <p:grpSpPr bwMode="auto">
          <a:xfrm>
            <a:off x="6629400" y="914400"/>
            <a:ext cx="1166813" cy="1168400"/>
            <a:chOff x="1824" y="2928"/>
            <a:chExt cx="735" cy="736"/>
          </a:xfrm>
        </p:grpSpPr>
        <p:grpSp>
          <p:nvGrpSpPr>
            <p:cNvPr id="67636" name="Group 555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67642" name="AutoShape 556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43" name="Line 557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7637" name="Oval 558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7638" name="Group 559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67640" name="AutoShape 56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41" name="Line 56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7639" name="AutoShape 562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67596" name="Group 563"/>
          <p:cNvGrpSpPr>
            <a:grpSpLocks noChangeAspect="1"/>
          </p:cNvGrpSpPr>
          <p:nvPr/>
        </p:nvGrpSpPr>
        <p:grpSpPr bwMode="auto">
          <a:xfrm>
            <a:off x="1371600" y="914400"/>
            <a:ext cx="1169988" cy="1169988"/>
            <a:chOff x="4320" y="2016"/>
            <a:chExt cx="912" cy="912"/>
          </a:xfrm>
        </p:grpSpPr>
        <p:grpSp>
          <p:nvGrpSpPr>
            <p:cNvPr id="67618" name="Group 564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7625" name="Group 565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7627" name="Freeform 566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28" name="Freeform 567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7629" name="Group 568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7630" name="Freeform 56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1" name="Freeform 57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2" name="Freeform 57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3" name="Freeform 572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4" name="Freeform 57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635" name="Freeform 57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7626" name="Oval 575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7619" name="Group 576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7620" name="Group 57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7623" name="AutoShape 57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7624" name="Line 57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7621" name="Line 580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2" name="Line 581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7597" name="Group 582"/>
          <p:cNvGrpSpPr>
            <a:grpSpLocks noChangeAspect="1"/>
          </p:cNvGrpSpPr>
          <p:nvPr/>
        </p:nvGrpSpPr>
        <p:grpSpPr bwMode="auto">
          <a:xfrm>
            <a:off x="4038600" y="914400"/>
            <a:ext cx="1169988" cy="1169988"/>
            <a:chOff x="528" y="3264"/>
            <a:chExt cx="907" cy="907"/>
          </a:xfrm>
        </p:grpSpPr>
        <p:grpSp>
          <p:nvGrpSpPr>
            <p:cNvPr id="67598" name="Group 583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7605" name="Freeform 58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7606" name="Group 585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7612" name="Freeform 586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3" name="Freeform 587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4" name="Freeform 588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5" name="Freeform 589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6" name="Freeform 590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17" name="Freeform 591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607" name="AutoShape 59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08" name="Line 59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609" name="AutoShape 59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7610" name="Line 59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611" name="Oval 59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7599" name="Group 597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7600" name="Group 59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7603" name="AutoShape 59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7604" name="Line 60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7601" name="Line 6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2" name="Line 602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Partial Correctness</a:t>
            </a:r>
            <a:endParaRPr lang="en-CA" altLang="en-US"/>
          </a:p>
        </p:txBody>
      </p:sp>
      <p:sp>
        <p:nvSpPr>
          <p:cNvPr id="995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5867400"/>
            <a:ext cx="8458200" cy="12192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Proves that </a:t>
            </a:r>
            <a:r>
              <a:rPr lang="en-US" altLang="en-US" sz="2800">
                <a:solidFill>
                  <a:schemeClr val="hlink"/>
                </a:solidFill>
              </a:rPr>
              <a:t>IF</a:t>
            </a:r>
            <a:r>
              <a:rPr lang="en-US" altLang="en-US" sz="2800"/>
              <a:t> the program terminates then it works </a:t>
            </a:r>
            <a:br>
              <a:rPr lang="en-US" altLang="en-US" sz="2800"/>
            </a:br>
            <a:r>
              <a:rPr lang="en-CA" altLang="en-US" sz="2800">
                <a:solidFill>
                  <a:srgbClr val="33CC33"/>
                </a:solidFill>
              </a:rPr>
              <a:t>&lt;PreCond&gt;</a:t>
            </a:r>
            <a:r>
              <a:rPr lang="en-CA" altLang="en-US" sz="2800"/>
              <a:t> </a:t>
            </a:r>
            <a:r>
              <a:rPr lang="en-US" altLang="en-US" sz="2800"/>
              <a:t>&amp;</a:t>
            </a:r>
            <a:r>
              <a:rPr lang="en-CA" altLang="en-US" sz="2800"/>
              <a:t> </a:t>
            </a:r>
            <a:r>
              <a:rPr lang="en-CA" altLang="en-US" sz="2800">
                <a:solidFill>
                  <a:schemeClr val="accent2"/>
                </a:solidFill>
              </a:rPr>
              <a:t>&lt;</a:t>
            </a:r>
            <a:r>
              <a:rPr lang="en-US" altLang="en-US" sz="2800">
                <a:solidFill>
                  <a:schemeClr val="accent2"/>
                </a:solidFill>
              </a:rPr>
              <a:t>code</a:t>
            </a:r>
            <a:r>
              <a:rPr lang="en-CA" altLang="en-US" sz="2800">
                <a:solidFill>
                  <a:schemeClr val="accent2"/>
                </a:solidFill>
              </a:rPr>
              <a:t>&gt;</a:t>
            </a:r>
            <a:r>
              <a:rPr lang="en-CA" altLang="en-US" sz="2800"/>
              <a:t> </a:t>
            </a:r>
            <a:r>
              <a:rPr lang="en-CA" altLang="en-US" sz="3600">
                <a:latin typeface="Symbol" pitchFamily="18" charset="2"/>
              </a:rPr>
              <a:t>Þ </a:t>
            </a:r>
            <a:r>
              <a:rPr lang="en-CA" altLang="en-US" sz="2800">
                <a:solidFill>
                  <a:srgbClr val="33CC33"/>
                </a:solidFill>
              </a:rPr>
              <a:t>&lt;PostCond&gt;</a:t>
            </a:r>
            <a:r>
              <a:rPr lang="en-CA" altLang="en-US" sz="2800"/>
              <a:t> </a:t>
            </a:r>
          </a:p>
        </p:txBody>
      </p:sp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175" y="628650"/>
            <a:ext cx="8385175" cy="1866900"/>
            <a:chOff x="2" y="396"/>
            <a:chExt cx="5282" cy="1176"/>
          </a:xfrm>
        </p:grpSpPr>
        <p:grpSp>
          <p:nvGrpSpPr>
            <p:cNvPr id="68657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68662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68670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71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68672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8663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68664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5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6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7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8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9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8658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68659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68660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61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4114800"/>
            <a:ext cx="7753350" cy="1887538"/>
            <a:chOff x="-10" y="2592"/>
            <a:chExt cx="4884" cy="1189"/>
          </a:xfrm>
        </p:grpSpPr>
        <p:sp>
          <p:nvSpPr>
            <p:cNvPr id="68639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68640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41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42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Clean up loose ends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600" i="0"/>
            </a:p>
          </p:txBody>
        </p:sp>
        <p:grpSp>
          <p:nvGrpSpPr>
            <p:cNvPr id="68643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68644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45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8655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656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8646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8647" name="Picture 3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8648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8649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0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1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2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3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4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0" name="Group 41"/>
          <p:cNvGrpSpPr>
            <a:grpSpLocks/>
          </p:cNvGrpSpPr>
          <p:nvPr/>
        </p:nvGrpSpPr>
        <p:grpSpPr bwMode="auto">
          <a:xfrm>
            <a:off x="-20638" y="2362200"/>
            <a:ext cx="8753476" cy="1916113"/>
            <a:chOff x="-13" y="1488"/>
            <a:chExt cx="5514" cy="1207"/>
          </a:xfrm>
        </p:grpSpPr>
        <p:sp>
          <p:nvSpPr>
            <p:cNvPr id="68616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68617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18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19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68620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68621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68628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68630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631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8632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68633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4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5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6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7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8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68629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68622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68623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68626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68627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8624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25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5331" grpId="0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6" name="Text Box 6"/>
          <p:cNvSpPr txBox="1">
            <a:spLocks noChangeArrowheads="1"/>
          </p:cNvSpPr>
          <p:nvPr/>
        </p:nvSpPr>
        <p:spPr bwMode="auto">
          <a:xfrm>
            <a:off x="2773363" y="58738"/>
            <a:ext cx="42481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General Principle </a:t>
            </a:r>
          </a:p>
        </p:txBody>
      </p:sp>
      <p:sp>
        <p:nvSpPr>
          <p:cNvPr id="37893" name="Rectangle 7"/>
          <p:cNvSpPr>
            <a:spLocks noChangeArrowheads="1"/>
          </p:cNvSpPr>
          <p:nvPr/>
        </p:nvSpPr>
        <p:spPr bwMode="auto">
          <a:xfrm>
            <a:off x="838200" y="838200"/>
            <a:ext cx="7543800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Do not worry about the entire computation.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Take one step at a time!</a:t>
            </a:r>
          </a:p>
        </p:txBody>
      </p:sp>
      <p:grpSp>
        <p:nvGrpSpPr>
          <p:cNvPr id="69638" name="Group 15"/>
          <p:cNvGrpSpPr>
            <a:grpSpLocks/>
          </p:cNvGrpSpPr>
          <p:nvPr/>
        </p:nvGrpSpPr>
        <p:grpSpPr bwMode="auto">
          <a:xfrm>
            <a:off x="2832100" y="4648200"/>
            <a:ext cx="339725" cy="330200"/>
            <a:chOff x="1784" y="2928"/>
            <a:chExt cx="214" cy="208"/>
          </a:xfrm>
        </p:grpSpPr>
        <p:sp>
          <p:nvSpPr>
            <p:cNvPr id="69648" name="Freeform 10"/>
            <p:cNvSpPr>
              <a:spLocks/>
            </p:cNvSpPr>
            <p:nvPr/>
          </p:nvSpPr>
          <p:spPr bwMode="auto">
            <a:xfrm>
              <a:off x="1861" y="3009"/>
              <a:ext cx="72" cy="127"/>
            </a:xfrm>
            <a:custGeom>
              <a:avLst/>
              <a:gdLst>
                <a:gd name="T0" fmla="*/ 0 w 215"/>
                <a:gd name="T1" fmla="*/ 0 h 382"/>
                <a:gd name="T2" fmla="*/ 0 w 215"/>
                <a:gd name="T3" fmla="*/ 0 h 382"/>
                <a:gd name="T4" fmla="*/ 0 w 215"/>
                <a:gd name="T5" fmla="*/ 0 h 382"/>
                <a:gd name="T6" fmla="*/ 0 w 215"/>
                <a:gd name="T7" fmla="*/ 0 h 382"/>
                <a:gd name="T8" fmla="*/ 0 w 215"/>
                <a:gd name="T9" fmla="*/ 0 h 382"/>
                <a:gd name="T10" fmla="*/ 0 w 215"/>
                <a:gd name="T11" fmla="*/ 0 h 382"/>
                <a:gd name="T12" fmla="*/ 0 w 215"/>
                <a:gd name="T13" fmla="*/ 0 h 382"/>
                <a:gd name="T14" fmla="*/ 0 w 215"/>
                <a:gd name="T15" fmla="*/ 0 h 382"/>
                <a:gd name="T16" fmla="*/ 0 w 215"/>
                <a:gd name="T17" fmla="*/ 0 h 382"/>
                <a:gd name="T18" fmla="*/ 0 w 215"/>
                <a:gd name="T19" fmla="*/ 0 h 382"/>
                <a:gd name="T20" fmla="*/ 0 w 215"/>
                <a:gd name="T21" fmla="*/ 0 h 382"/>
                <a:gd name="T22" fmla="*/ 0 w 215"/>
                <a:gd name="T23" fmla="*/ 0 h 382"/>
                <a:gd name="T24" fmla="*/ 0 w 215"/>
                <a:gd name="T25" fmla="*/ 0 h 382"/>
                <a:gd name="T26" fmla="*/ 0 w 215"/>
                <a:gd name="T27" fmla="*/ 0 h 382"/>
                <a:gd name="T28" fmla="*/ 0 w 215"/>
                <a:gd name="T29" fmla="*/ 0 h 382"/>
                <a:gd name="T30" fmla="*/ 0 w 215"/>
                <a:gd name="T31" fmla="*/ 0 h 382"/>
                <a:gd name="T32" fmla="*/ 0 w 215"/>
                <a:gd name="T33" fmla="*/ 0 h 382"/>
                <a:gd name="T34" fmla="*/ 0 w 215"/>
                <a:gd name="T35" fmla="*/ 0 h 382"/>
                <a:gd name="T36" fmla="*/ 0 w 215"/>
                <a:gd name="T37" fmla="*/ 0 h 382"/>
                <a:gd name="T38" fmla="*/ 0 w 215"/>
                <a:gd name="T39" fmla="*/ 0 h 382"/>
                <a:gd name="T40" fmla="*/ 0 w 215"/>
                <a:gd name="T41" fmla="*/ 0 h 3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5"/>
                <a:gd name="T64" fmla="*/ 0 h 382"/>
                <a:gd name="T65" fmla="*/ 215 w 215"/>
                <a:gd name="T66" fmla="*/ 382 h 3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5" h="382">
                  <a:moveTo>
                    <a:pt x="69" y="346"/>
                  </a:moveTo>
                  <a:lnTo>
                    <a:pt x="72" y="284"/>
                  </a:lnTo>
                  <a:lnTo>
                    <a:pt x="57" y="236"/>
                  </a:lnTo>
                  <a:lnTo>
                    <a:pt x="31" y="196"/>
                  </a:lnTo>
                  <a:lnTo>
                    <a:pt x="0" y="134"/>
                  </a:lnTo>
                  <a:lnTo>
                    <a:pt x="3" y="94"/>
                  </a:lnTo>
                  <a:lnTo>
                    <a:pt x="24" y="43"/>
                  </a:lnTo>
                  <a:lnTo>
                    <a:pt x="65" y="10"/>
                  </a:lnTo>
                  <a:lnTo>
                    <a:pt x="101" y="0"/>
                  </a:lnTo>
                  <a:lnTo>
                    <a:pt x="138" y="7"/>
                  </a:lnTo>
                  <a:lnTo>
                    <a:pt x="163" y="21"/>
                  </a:lnTo>
                  <a:lnTo>
                    <a:pt x="196" y="50"/>
                  </a:lnTo>
                  <a:lnTo>
                    <a:pt x="215" y="94"/>
                  </a:lnTo>
                  <a:lnTo>
                    <a:pt x="207" y="138"/>
                  </a:lnTo>
                  <a:lnTo>
                    <a:pt x="182" y="177"/>
                  </a:lnTo>
                  <a:lnTo>
                    <a:pt x="145" y="239"/>
                  </a:lnTo>
                  <a:lnTo>
                    <a:pt x="138" y="284"/>
                  </a:lnTo>
                  <a:lnTo>
                    <a:pt x="141" y="320"/>
                  </a:lnTo>
                  <a:lnTo>
                    <a:pt x="124" y="356"/>
                  </a:lnTo>
                  <a:lnTo>
                    <a:pt x="105" y="382"/>
                  </a:lnTo>
                  <a:lnTo>
                    <a:pt x="69" y="346"/>
                  </a:lnTo>
                  <a:close/>
                </a:path>
              </a:pathLst>
            </a:custGeom>
            <a:solidFill>
              <a:schemeClr val="tx2"/>
            </a:solidFill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Freeform 11"/>
            <p:cNvSpPr>
              <a:spLocks/>
            </p:cNvSpPr>
            <p:nvPr/>
          </p:nvSpPr>
          <p:spPr bwMode="auto">
            <a:xfrm>
              <a:off x="1784" y="3002"/>
              <a:ext cx="53" cy="25"/>
            </a:xfrm>
            <a:custGeom>
              <a:avLst/>
              <a:gdLst>
                <a:gd name="T0" fmla="*/ 0 w 157"/>
                <a:gd name="T1" fmla="*/ 0 h 74"/>
                <a:gd name="T2" fmla="*/ 0 w 157"/>
                <a:gd name="T3" fmla="*/ 0 h 74"/>
                <a:gd name="T4" fmla="*/ 0 w 157"/>
                <a:gd name="T5" fmla="*/ 0 h 74"/>
                <a:gd name="T6" fmla="*/ 0 w 157"/>
                <a:gd name="T7" fmla="*/ 0 h 74"/>
                <a:gd name="T8" fmla="*/ 0 w 157"/>
                <a:gd name="T9" fmla="*/ 0 h 74"/>
                <a:gd name="T10" fmla="*/ 0 w 157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7"/>
                <a:gd name="T19" fmla="*/ 0 h 74"/>
                <a:gd name="T20" fmla="*/ 157 w 157"/>
                <a:gd name="T21" fmla="*/ 74 h 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7" h="74">
                  <a:moveTo>
                    <a:pt x="157" y="74"/>
                  </a:moveTo>
                  <a:lnTo>
                    <a:pt x="26" y="51"/>
                  </a:lnTo>
                  <a:lnTo>
                    <a:pt x="0" y="25"/>
                  </a:lnTo>
                  <a:lnTo>
                    <a:pt x="10" y="3"/>
                  </a:lnTo>
                  <a:lnTo>
                    <a:pt x="40" y="0"/>
                  </a:lnTo>
                  <a:lnTo>
                    <a:pt x="157" y="7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0" name="Freeform 12"/>
            <p:cNvSpPr>
              <a:spLocks/>
            </p:cNvSpPr>
            <p:nvPr/>
          </p:nvSpPr>
          <p:spPr bwMode="auto">
            <a:xfrm>
              <a:off x="1837" y="2938"/>
              <a:ext cx="23" cy="41"/>
            </a:xfrm>
            <a:custGeom>
              <a:avLst/>
              <a:gdLst>
                <a:gd name="T0" fmla="*/ 0 w 69"/>
                <a:gd name="T1" fmla="*/ 0 h 122"/>
                <a:gd name="T2" fmla="*/ 0 w 69"/>
                <a:gd name="T3" fmla="*/ 0 h 122"/>
                <a:gd name="T4" fmla="*/ 0 w 69"/>
                <a:gd name="T5" fmla="*/ 0 h 122"/>
                <a:gd name="T6" fmla="*/ 0 w 69"/>
                <a:gd name="T7" fmla="*/ 0 h 122"/>
                <a:gd name="T8" fmla="*/ 0 w 69"/>
                <a:gd name="T9" fmla="*/ 0 h 122"/>
                <a:gd name="T10" fmla="*/ 0 w 69"/>
                <a:gd name="T11" fmla="*/ 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122"/>
                <a:gd name="T20" fmla="*/ 69 w 69"/>
                <a:gd name="T21" fmla="*/ 122 h 1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122">
                  <a:moveTo>
                    <a:pt x="69" y="122"/>
                  </a:moveTo>
                  <a:lnTo>
                    <a:pt x="0" y="45"/>
                  </a:lnTo>
                  <a:lnTo>
                    <a:pt x="7" y="12"/>
                  </a:lnTo>
                  <a:lnTo>
                    <a:pt x="41" y="0"/>
                  </a:lnTo>
                  <a:lnTo>
                    <a:pt x="59" y="23"/>
                  </a:lnTo>
                  <a:lnTo>
                    <a:pt x="69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13"/>
            <p:cNvSpPr>
              <a:spLocks/>
            </p:cNvSpPr>
            <p:nvPr/>
          </p:nvSpPr>
          <p:spPr bwMode="auto">
            <a:xfrm>
              <a:off x="1911" y="2928"/>
              <a:ext cx="19" cy="48"/>
            </a:xfrm>
            <a:custGeom>
              <a:avLst/>
              <a:gdLst>
                <a:gd name="T0" fmla="*/ 0 w 59"/>
                <a:gd name="T1" fmla="*/ 0 h 145"/>
                <a:gd name="T2" fmla="*/ 0 w 59"/>
                <a:gd name="T3" fmla="*/ 0 h 145"/>
                <a:gd name="T4" fmla="*/ 0 w 59"/>
                <a:gd name="T5" fmla="*/ 0 h 145"/>
                <a:gd name="T6" fmla="*/ 0 w 59"/>
                <a:gd name="T7" fmla="*/ 0 h 145"/>
                <a:gd name="T8" fmla="*/ 0 w 59"/>
                <a:gd name="T9" fmla="*/ 0 h 145"/>
                <a:gd name="T10" fmla="*/ 0 w 59"/>
                <a:gd name="T11" fmla="*/ 0 h 1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"/>
                <a:gd name="T19" fmla="*/ 0 h 145"/>
                <a:gd name="T20" fmla="*/ 59 w 59"/>
                <a:gd name="T21" fmla="*/ 145 h 1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" h="145">
                  <a:moveTo>
                    <a:pt x="9" y="145"/>
                  </a:moveTo>
                  <a:lnTo>
                    <a:pt x="0" y="37"/>
                  </a:lnTo>
                  <a:lnTo>
                    <a:pt x="32" y="0"/>
                  </a:lnTo>
                  <a:lnTo>
                    <a:pt x="59" y="15"/>
                  </a:lnTo>
                  <a:lnTo>
                    <a:pt x="55" y="44"/>
                  </a:lnTo>
                  <a:lnTo>
                    <a:pt x="9" y="14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Freeform 14"/>
            <p:cNvSpPr>
              <a:spLocks/>
            </p:cNvSpPr>
            <p:nvPr/>
          </p:nvSpPr>
          <p:spPr bwMode="auto">
            <a:xfrm>
              <a:off x="1951" y="2965"/>
              <a:ext cx="47" cy="30"/>
            </a:xfrm>
            <a:custGeom>
              <a:avLst/>
              <a:gdLst>
                <a:gd name="T0" fmla="*/ 0 w 141"/>
                <a:gd name="T1" fmla="*/ 0 h 91"/>
                <a:gd name="T2" fmla="*/ 0 w 141"/>
                <a:gd name="T3" fmla="*/ 0 h 91"/>
                <a:gd name="T4" fmla="*/ 0 w 141"/>
                <a:gd name="T5" fmla="*/ 0 h 91"/>
                <a:gd name="T6" fmla="*/ 0 w 141"/>
                <a:gd name="T7" fmla="*/ 0 h 91"/>
                <a:gd name="T8" fmla="*/ 0 w 141"/>
                <a:gd name="T9" fmla="*/ 0 h 91"/>
                <a:gd name="T10" fmla="*/ 0 w 141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1"/>
                <a:gd name="T19" fmla="*/ 0 h 91"/>
                <a:gd name="T20" fmla="*/ 141 w 141"/>
                <a:gd name="T21" fmla="*/ 91 h 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1" h="91">
                  <a:moveTo>
                    <a:pt x="0" y="91"/>
                  </a:moveTo>
                  <a:lnTo>
                    <a:pt x="105" y="0"/>
                  </a:lnTo>
                  <a:lnTo>
                    <a:pt x="141" y="18"/>
                  </a:lnTo>
                  <a:lnTo>
                    <a:pt x="138" y="48"/>
                  </a:lnTo>
                  <a:lnTo>
                    <a:pt x="119" y="62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639" name="Group 22"/>
          <p:cNvGrpSpPr>
            <a:grpSpLocks/>
          </p:cNvGrpSpPr>
          <p:nvPr/>
        </p:nvGrpSpPr>
        <p:grpSpPr bwMode="auto">
          <a:xfrm>
            <a:off x="2743200" y="4759325"/>
            <a:ext cx="622300" cy="1779588"/>
            <a:chOff x="1728" y="2998"/>
            <a:chExt cx="392" cy="1121"/>
          </a:xfrm>
        </p:grpSpPr>
        <p:sp>
          <p:nvSpPr>
            <p:cNvPr id="69642" name="Freeform 16"/>
            <p:cNvSpPr>
              <a:spLocks/>
            </p:cNvSpPr>
            <p:nvPr/>
          </p:nvSpPr>
          <p:spPr bwMode="auto">
            <a:xfrm>
              <a:off x="1799" y="3183"/>
              <a:ext cx="196" cy="195"/>
            </a:xfrm>
            <a:custGeom>
              <a:avLst/>
              <a:gdLst>
                <a:gd name="T0" fmla="*/ 0 w 590"/>
                <a:gd name="T1" fmla="*/ 0 h 585"/>
                <a:gd name="T2" fmla="*/ 0 w 590"/>
                <a:gd name="T3" fmla="*/ 0 h 585"/>
                <a:gd name="T4" fmla="*/ 0 w 590"/>
                <a:gd name="T5" fmla="*/ 0 h 585"/>
                <a:gd name="T6" fmla="*/ 0 w 590"/>
                <a:gd name="T7" fmla="*/ 0 h 585"/>
                <a:gd name="T8" fmla="*/ 0 w 590"/>
                <a:gd name="T9" fmla="*/ 0 h 585"/>
                <a:gd name="T10" fmla="*/ 0 w 590"/>
                <a:gd name="T11" fmla="*/ 0 h 585"/>
                <a:gd name="T12" fmla="*/ 0 w 590"/>
                <a:gd name="T13" fmla="*/ 0 h 585"/>
                <a:gd name="T14" fmla="*/ 0 w 590"/>
                <a:gd name="T15" fmla="*/ 0 h 585"/>
                <a:gd name="T16" fmla="*/ 0 w 590"/>
                <a:gd name="T17" fmla="*/ 0 h 585"/>
                <a:gd name="T18" fmla="*/ 0 w 590"/>
                <a:gd name="T19" fmla="*/ 0 h 585"/>
                <a:gd name="T20" fmla="*/ 0 w 590"/>
                <a:gd name="T21" fmla="*/ 0 h 585"/>
                <a:gd name="T22" fmla="*/ 0 w 590"/>
                <a:gd name="T23" fmla="*/ 0 h 585"/>
                <a:gd name="T24" fmla="*/ 0 w 590"/>
                <a:gd name="T25" fmla="*/ 0 h 585"/>
                <a:gd name="T26" fmla="*/ 0 w 590"/>
                <a:gd name="T27" fmla="*/ 0 h 585"/>
                <a:gd name="T28" fmla="*/ 0 w 590"/>
                <a:gd name="T29" fmla="*/ 0 h 585"/>
                <a:gd name="T30" fmla="*/ 0 w 590"/>
                <a:gd name="T31" fmla="*/ 0 h 585"/>
                <a:gd name="T32" fmla="*/ 0 w 590"/>
                <a:gd name="T33" fmla="*/ 0 h 585"/>
                <a:gd name="T34" fmla="*/ 0 w 590"/>
                <a:gd name="T35" fmla="*/ 0 h 585"/>
                <a:gd name="T36" fmla="*/ 0 w 590"/>
                <a:gd name="T37" fmla="*/ 0 h 585"/>
                <a:gd name="T38" fmla="*/ 0 w 590"/>
                <a:gd name="T39" fmla="*/ 0 h 585"/>
                <a:gd name="T40" fmla="*/ 0 w 590"/>
                <a:gd name="T41" fmla="*/ 0 h 585"/>
                <a:gd name="T42" fmla="*/ 0 w 590"/>
                <a:gd name="T43" fmla="*/ 0 h 5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90"/>
                <a:gd name="T67" fmla="*/ 0 h 585"/>
                <a:gd name="T68" fmla="*/ 590 w 590"/>
                <a:gd name="T69" fmla="*/ 585 h 58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90" h="585">
                  <a:moveTo>
                    <a:pt x="385" y="169"/>
                  </a:moveTo>
                  <a:lnTo>
                    <a:pt x="313" y="60"/>
                  </a:lnTo>
                  <a:lnTo>
                    <a:pt x="240" y="0"/>
                  </a:lnTo>
                  <a:lnTo>
                    <a:pt x="153" y="0"/>
                  </a:lnTo>
                  <a:lnTo>
                    <a:pt x="58" y="38"/>
                  </a:lnTo>
                  <a:lnTo>
                    <a:pt x="15" y="103"/>
                  </a:lnTo>
                  <a:lnTo>
                    <a:pt x="0" y="191"/>
                  </a:lnTo>
                  <a:lnTo>
                    <a:pt x="15" y="308"/>
                  </a:lnTo>
                  <a:lnTo>
                    <a:pt x="72" y="439"/>
                  </a:lnTo>
                  <a:lnTo>
                    <a:pt x="175" y="528"/>
                  </a:lnTo>
                  <a:lnTo>
                    <a:pt x="254" y="571"/>
                  </a:lnTo>
                  <a:lnTo>
                    <a:pt x="335" y="585"/>
                  </a:lnTo>
                  <a:lnTo>
                    <a:pt x="400" y="564"/>
                  </a:lnTo>
                  <a:lnTo>
                    <a:pt x="436" y="528"/>
                  </a:lnTo>
                  <a:lnTo>
                    <a:pt x="459" y="439"/>
                  </a:lnTo>
                  <a:lnTo>
                    <a:pt x="452" y="337"/>
                  </a:lnTo>
                  <a:lnTo>
                    <a:pt x="429" y="250"/>
                  </a:lnTo>
                  <a:lnTo>
                    <a:pt x="574" y="169"/>
                  </a:lnTo>
                  <a:lnTo>
                    <a:pt x="590" y="133"/>
                  </a:lnTo>
                  <a:lnTo>
                    <a:pt x="574" y="117"/>
                  </a:lnTo>
                  <a:lnTo>
                    <a:pt x="414" y="213"/>
                  </a:lnTo>
                  <a:lnTo>
                    <a:pt x="385" y="16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3" name="Freeform 17"/>
            <p:cNvSpPr>
              <a:spLocks/>
            </p:cNvSpPr>
            <p:nvPr/>
          </p:nvSpPr>
          <p:spPr bwMode="auto">
            <a:xfrm>
              <a:off x="1940" y="2998"/>
              <a:ext cx="175" cy="436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4" name="Freeform 18"/>
            <p:cNvSpPr>
              <a:spLocks/>
            </p:cNvSpPr>
            <p:nvPr/>
          </p:nvSpPr>
          <p:spPr bwMode="auto">
            <a:xfrm>
              <a:off x="1728" y="3400"/>
              <a:ext cx="158" cy="263"/>
            </a:xfrm>
            <a:custGeom>
              <a:avLst/>
              <a:gdLst>
                <a:gd name="T0" fmla="*/ 0 w 475"/>
                <a:gd name="T1" fmla="*/ 0 h 788"/>
                <a:gd name="T2" fmla="*/ 0 w 475"/>
                <a:gd name="T3" fmla="*/ 0 h 788"/>
                <a:gd name="T4" fmla="*/ 0 w 475"/>
                <a:gd name="T5" fmla="*/ 0 h 788"/>
                <a:gd name="T6" fmla="*/ 0 w 475"/>
                <a:gd name="T7" fmla="*/ 0 h 788"/>
                <a:gd name="T8" fmla="*/ 0 w 475"/>
                <a:gd name="T9" fmla="*/ 0 h 788"/>
                <a:gd name="T10" fmla="*/ 0 w 475"/>
                <a:gd name="T11" fmla="*/ 0 h 788"/>
                <a:gd name="T12" fmla="*/ 0 w 475"/>
                <a:gd name="T13" fmla="*/ 0 h 788"/>
                <a:gd name="T14" fmla="*/ 0 w 475"/>
                <a:gd name="T15" fmla="*/ 0 h 788"/>
                <a:gd name="T16" fmla="*/ 0 w 475"/>
                <a:gd name="T17" fmla="*/ 0 h 788"/>
                <a:gd name="T18" fmla="*/ 0 w 475"/>
                <a:gd name="T19" fmla="*/ 0 h 788"/>
                <a:gd name="T20" fmla="*/ 0 w 475"/>
                <a:gd name="T21" fmla="*/ 0 h 788"/>
                <a:gd name="T22" fmla="*/ 0 w 475"/>
                <a:gd name="T23" fmla="*/ 0 h 788"/>
                <a:gd name="T24" fmla="*/ 0 w 475"/>
                <a:gd name="T25" fmla="*/ 0 h 788"/>
                <a:gd name="T26" fmla="*/ 0 w 475"/>
                <a:gd name="T27" fmla="*/ 0 h 788"/>
                <a:gd name="T28" fmla="*/ 0 w 475"/>
                <a:gd name="T29" fmla="*/ 0 h 788"/>
                <a:gd name="T30" fmla="*/ 0 w 475"/>
                <a:gd name="T31" fmla="*/ 0 h 788"/>
                <a:gd name="T32" fmla="*/ 0 w 475"/>
                <a:gd name="T33" fmla="*/ 0 h 788"/>
                <a:gd name="T34" fmla="*/ 0 w 475"/>
                <a:gd name="T35" fmla="*/ 0 h 788"/>
                <a:gd name="T36" fmla="*/ 0 w 475"/>
                <a:gd name="T37" fmla="*/ 0 h 788"/>
                <a:gd name="T38" fmla="*/ 0 w 475"/>
                <a:gd name="T39" fmla="*/ 0 h 788"/>
                <a:gd name="T40" fmla="*/ 0 w 475"/>
                <a:gd name="T41" fmla="*/ 0 h 788"/>
                <a:gd name="T42" fmla="*/ 0 w 475"/>
                <a:gd name="T43" fmla="*/ 0 h 788"/>
                <a:gd name="T44" fmla="*/ 0 w 475"/>
                <a:gd name="T45" fmla="*/ 0 h 788"/>
                <a:gd name="T46" fmla="*/ 0 w 475"/>
                <a:gd name="T47" fmla="*/ 0 h 788"/>
                <a:gd name="T48" fmla="*/ 0 w 475"/>
                <a:gd name="T49" fmla="*/ 0 h 788"/>
                <a:gd name="T50" fmla="*/ 0 w 475"/>
                <a:gd name="T51" fmla="*/ 0 h 788"/>
                <a:gd name="T52" fmla="*/ 0 w 475"/>
                <a:gd name="T53" fmla="*/ 0 h 788"/>
                <a:gd name="T54" fmla="*/ 0 w 475"/>
                <a:gd name="T55" fmla="*/ 0 h 788"/>
                <a:gd name="T56" fmla="*/ 0 w 475"/>
                <a:gd name="T57" fmla="*/ 0 h 788"/>
                <a:gd name="T58" fmla="*/ 0 w 475"/>
                <a:gd name="T59" fmla="*/ 0 h 788"/>
                <a:gd name="T60" fmla="*/ 0 w 475"/>
                <a:gd name="T61" fmla="*/ 0 h 788"/>
                <a:gd name="T62" fmla="*/ 0 w 475"/>
                <a:gd name="T63" fmla="*/ 0 h 788"/>
                <a:gd name="T64" fmla="*/ 0 w 475"/>
                <a:gd name="T65" fmla="*/ 0 h 788"/>
                <a:gd name="T66" fmla="*/ 0 w 475"/>
                <a:gd name="T67" fmla="*/ 0 h 788"/>
                <a:gd name="T68" fmla="*/ 0 w 475"/>
                <a:gd name="T69" fmla="*/ 0 h 788"/>
                <a:gd name="T70" fmla="*/ 0 w 475"/>
                <a:gd name="T71" fmla="*/ 0 h 7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5"/>
                <a:gd name="T109" fmla="*/ 0 h 788"/>
                <a:gd name="T110" fmla="*/ 475 w 475"/>
                <a:gd name="T111" fmla="*/ 788 h 7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5" h="788">
                  <a:moveTo>
                    <a:pt x="475" y="21"/>
                  </a:moveTo>
                  <a:lnTo>
                    <a:pt x="423" y="0"/>
                  </a:lnTo>
                  <a:lnTo>
                    <a:pt x="313" y="7"/>
                  </a:lnTo>
                  <a:lnTo>
                    <a:pt x="218" y="81"/>
                  </a:lnTo>
                  <a:lnTo>
                    <a:pt x="79" y="234"/>
                  </a:lnTo>
                  <a:lnTo>
                    <a:pt x="7" y="358"/>
                  </a:lnTo>
                  <a:lnTo>
                    <a:pt x="0" y="401"/>
                  </a:lnTo>
                  <a:lnTo>
                    <a:pt x="36" y="482"/>
                  </a:lnTo>
                  <a:lnTo>
                    <a:pt x="115" y="518"/>
                  </a:lnTo>
                  <a:lnTo>
                    <a:pt x="218" y="562"/>
                  </a:lnTo>
                  <a:lnTo>
                    <a:pt x="299" y="583"/>
                  </a:lnTo>
                  <a:lnTo>
                    <a:pt x="335" y="621"/>
                  </a:lnTo>
                  <a:lnTo>
                    <a:pt x="313" y="671"/>
                  </a:lnTo>
                  <a:lnTo>
                    <a:pt x="255" y="731"/>
                  </a:lnTo>
                  <a:lnTo>
                    <a:pt x="182" y="738"/>
                  </a:lnTo>
                  <a:lnTo>
                    <a:pt x="131" y="715"/>
                  </a:lnTo>
                  <a:lnTo>
                    <a:pt x="101" y="738"/>
                  </a:lnTo>
                  <a:lnTo>
                    <a:pt x="108" y="767"/>
                  </a:lnTo>
                  <a:lnTo>
                    <a:pt x="167" y="788"/>
                  </a:lnTo>
                  <a:lnTo>
                    <a:pt x="255" y="788"/>
                  </a:lnTo>
                  <a:lnTo>
                    <a:pt x="335" y="767"/>
                  </a:lnTo>
                  <a:lnTo>
                    <a:pt x="379" y="738"/>
                  </a:lnTo>
                  <a:lnTo>
                    <a:pt x="408" y="686"/>
                  </a:lnTo>
                  <a:lnTo>
                    <a:pt x="423" y="628"/>
                  </a:lnTo>
                  <a:lnTo>
                    <a:pt x="387" y="576"/>
                  </a:lnTo>
                  <a:lnTo>
                    <a:pt x="299" y="540"/>
                  </a:lnTo>
                  <a:lnTo>
                    <a:pt x="196" y="511"/>
                  </a:lnTo>
                  <a:lnTo>
                    <a:pt x="108" y="460"/>
                  </a:lnTo>
                  <a:lnTo>
                    <a:pt x="87" y="416"/>
                  </a:lnTo>
                  <a:lnTo>
                    <a:pt x="101" y="336"/>
                  </a:lnTo>
                  <a:lnTo>
                    <a:pt x="167" y="234"/>
                  </a:lnTo>
                  <a:lnTo>
                    <a:pt x="248" y="175"/>
                  </a:lnTo>
                  <a:lnTo>
                    <a:pt x="372" y="131"/>
                  </a:lnTo>
                  <a:lnTo>
                    <a:pt x="475" y="110"/>
                  </a:lnTo>
                  <a:lnTo>
                    <a:pt x="475" y="50"/>
                  </a:lnTo>
                  <a:lnTo>
                    <a:pt x="475" y="2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Freeform 19"/>
            <p:cNvSpPr>
              <a:spLocks/>
            </p:cNvSpPr>
            <p:nvPr/>
          </p:nvSpPr>
          <p:spPr bwMode="auto">
            <a:xfrm>
              <a:off x="1857" y="3388"/>
              <a:ext cx="148" cy="324"/>
            </a:xfrm>
            <a:custGeom>
              <a:avLst/>
              <a:gdLst>
                <a:gd name="T0" fmla="*/ 0 w 444"/>
                <a:gd name="T1" fmla="*/ 0 h 970"/>
                <a:gd name="T2" fmla="*/ 0 w 444"/>
                <a:gd name="T3" fmla="*/ 0 h 970"/>
                <a:gd name="T4" fmla="*/ 0 w 444"/>
                <a:gd name="T5" fmla="*/ 0 h 970"/>
                <a:gd name="T6" fmla="*/ 0 w 444"/>
                <a:gd name="T7" fmla="*/ 0 h 970"/>
                <a:gd name="T8" fmla="*/ 0 w 444"/>
                <a:gd name="T9" fmla="*/ 0 h 970"/>
                <a:gd name="T10" fmla="*/ 0 w 444"/>
                <a:gd name="T11" fmla="*/ 0 h 970"/>
                <a:gd name="T12" fmla="*/ 0 w 444"/>
                <a:gd name="T13" fmla="*/ 0 h 970"/>
                <a:gd name="T14" fmla="*/ 0 w 444"/>
                <a:gd name="T15" fmla="*/ 0 h 970"/>
                <a:gd name="T16" fmla="*/ 0 w 444"/>
                <a:gd name="T17" fmla="*/ 0 h 970"/>
                <a:gd name="T18" fmla="*/ 0 w 444"/>
                <a:gd name="T19" fmla="*/ 0 h 970"/>
                <a:gd name="T20" fmla="*/ 0 w 444"/>
                <a:gd name="T21" fmla="*/ 0 h 970"/>
                <a:gd name="T22" fmla="*/ 0 w 444"/>
                <a:gd name="T23" fmla="*/ 0 h 970"/>
                <a:gd name="T24" fmla="*/ 0 w 444"/>
                <a:gd name="T25" fmla="*/ 0 h 970"/>
                <a:gd name="T26" fmla="*/ 0 w 444"/>
                <a:gd name="T27" fmla="*/ 0 h 970"/>
                <a:gd name="T28" fmla="*/ 0 w 444"/>
                <a:gd name="T29" fmla="*/ 0 h 970"/>
                <a:gd name="T30" fmla="*/ 0 w 444"/>
                <a:gd name="T31" fmla="*/ 0 h 970"/>
                <a:gd name="T32" fmla="*/ 0 w 444"/>
                <a:gd name="T33" fmla="*/ 0 h 970"/>
                <a:gd name="T34" fmla="*/ 0 w 444"/>
                <a:gd name="T35" fmla="*/ 0 h 970"/>
                <a:gd name="T36" fmla="*/ 0 w 444"/>
                <a:gd name="T37" fmla="*/ 0 h 970"/>
                <a:gd name="T38" fmla="*/ 0 w 444"/>
                <a:gd name="T39" fmla="*/ 0 h 970"/>
                <a:gd name="T40" fmla="*/ 0 w 444"/>
                <a:gd name="T41" fmla="*/ 0 h 9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4"/>
                <a:gd name="T64" fmla="*/ 0 h 970"/>
                <a:gd name="T65" fmla="*/ 444 w 444"/>
                <a:gd name="T66" fmla="*/ 970 h 9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4" h="970">
                  <a:moveTo>
                    <a:pt x="386" y="306"/>
                  </a:moveTo>
                  <a:lnTo>
                    <a:pt x="342" y="124"/>
                  </a:lnTo>
                  <a:lnTo>
                    <a:pt x="291" y="36"/>
                  </a:lnTo>
                  <a:lnTo>
                    <a:pt x="182" y="0"/>
                  </a:lnTo>
                  <a:lnTo>
                    <a:pt x="72" y="14"/>
                  </a:lnTo>
                  <a:lnTo>
                    <a:pt x="21" y="109"/>
                  </a:lnTo>
                  <a:lnTo>
                    <a:pt x="29" y="226"/>
                  </a:lnTo>
                  <a:lnTo>
                    <a:pt x="57" y="416"/>
                  </a:lnTo>
                  <a:lnTo>
                    <a:pt x="57" y="583"/>
                  </a:lnTo>
                  <a:lnTo>
                    <a:pt x="21" y="729"/>
                  </a:lnTo>
                  <a:lnTo>
                    <a:pt x="0" y="810"/>
                  </a:lnTo>
                  <a:lnTo>
                    <a:pt x="14" y="882"/>
                  </a:lnTo>
                  <a:lnTo>
                    <a:pt x="65" y="920"/>
                  </a:lnTo>
                  <a:lnTo>
                    <a:pt x="131" y="956"/>
                  </a:lnTo>
                  <a:lnTo>
                    <a:pt x="196" y="970"/>
                  </a:lnTo>
                  <a:lnTo>
                    <a:pt x="277" y="970"/>
                  </a:lnTo>
                  <a:lnTo>
                    <a:pt x="372" y="897"/>
                  </a:lnTo>
                  <a:lnTo>
                    <a:pt x="444" y="743"/>
                  </a:lnTo>
                  <a:lnTo>
                    <a:pt x="437" y="605"/>
                  </a:lnTo>
                  <a:lnTo>
                    <a:pt x="394" y="444"/>
                  </a:lnTo>
                  <a:lnTo>
                    <a:pt x="386" y="3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6" name="Freeform 20"/>
            <p:cNvSpPr>
              <a:spLocks/>
            </p:cNvSpPr>
            <p:nvPr/>
          </p:nvSpPr>
          <p:spPr bwMode="auto">
            <a:xfrm>
              <a:off x="1813" y="3651"/>
              <a:ext cx="112" cy="468"/>
            </a:xfrm>
            <a:custGeom>
              <a:avLst/>
              <a:gdLst>
                <a:gd name="T0" fmla="*/ 0 w 338"/>
                <a:gd name="T1" fmla="*/ 0 h 1403"/>
                <a:gd name="T2" fmla="*/ 0 w 338"/>
                <a:gd name="T3" fmla="*/ 0 h 1403"/>
                <a:gd name="T4" fmla="*/ 0 w 338"/>
                <a:gd name="T5" fmla="*/ 0 h 1403"/>
                <a:gd name="T6" fmla="*/ 0 w 338"/>
                <a:gd name="T7" fmla="*/ 0 h 1403"/>
                <a:gd name="T8" fmla="*/ 0 w 338"/>
                <a:gd name="T9" fmla="*/ 0 h 1403"/>
                <a:gd name="T10" fmla="*/ 0 w 338"/>
                <a:gd name="T11" fmla="*/ 0 h 1403"/>
                <a:gd name="T12" fmla="*/ 0 w 338"/>
                <a:gd name="T13" fmla="*/ 0 h 1403"/>
                <a:gd name="T14" fmla="*/ 0 w 338"/>
                <a:gd name="T15" fmla="*/ 0 h 1403"/>
                <a:gd name="T16" fmla="*/ 0 w 338"/>
                <a:gd name="T17" fmla="*/ 0 h 1403"/>
                <a:gd name="T18" fmla="*/ 0 w 338"/>
                <a:gd name="T19" fmla="*/ 0 h 1403"/>
                <a:gd name="T20" fmla="*/ 0 w 338"/>
                <a:gd name="T21" fmla="*/ 0 h 1403"/>
                <a:gd name="T22" fmla="*/ 0 w 338"/>
                <a:gd name="T23" fmla="*/ 0 h 1403"/>
                <a:gd name="T24" fmla="*/ 0 w 338"/>
                <a:gd name="T25" fmla="*/ 0 h 1403"/>
                <a:gd name="T26" fmla="*/ 0 w 338"/>
                <a:gd name="T27" fmla="*/ 0 h 1403"/>
                <a:gd name="T28" fmla="*/ 0 w 338"/>
                <a:gd name="T29" fmla="*/ 0 h 1403"/>
                <a:gd name="T30" fmla="*/ 0 w 338"/>
                <a:gd name="T31" fmla="*/ 0 h 1403"/>
                <a:gd name="T32" fmla="*/ 0 w 338"/>
                <a:gd name="T33" fmla="*/ 0 h 1403"/>
                <a:gd name="T34" fmla="*/ 0 w 338"/>
                <a:gd name="T35" fmla="*/ 0 h 1403"/>
                <a:gd name="T36" fmla="*/ 0 w 338"/>
                <a:gd name="T37" fmla="*/ 0 h 1403"/>
                <a:gd name="T38" fmla="*/ 0 w 338"/>
                <a:gd name="T39" fmla="*/ 0 h 1403"/>
                <a:gd name="T40" fmla="*/ 0 w 338"/>
                <a:gd name="T41" fmla="*/ 0 h 1403"/>
                <a:gd name="T42" fmla="*/ 0 w 338"/>
                <a:gd name="T43" fmla="*/ 0 h 1403"/>
                <a:gd name="T44" fmla="*/ 0 w 338"/>
                <a:gd name="T45" fmla="*/ 0 h 1403"/>
                <a:gd name="T46" fmla="*/ 0 w 338"/>
                <a:gd name="T47" fmla="*/ 0 h 1403"/>
                <a:gd name="T48" fmla="*/ 0 w 338"/>
                <a:gd name="T49" fmla="*/ 0 h 1403"/>
                <a:gd name="T50" fmla="*/ 0 w 338"/>
                <a:gd name="T51" fmla="*/ 0 h 1403"/>
                <a:gd name="T52" fmla="*/ 0 w 338"/>
                <a:gd name="T53" fmla="*/ 0 h 1403"/>
                <a:gd name="T54" fmla="*/ 0 w 338"/>
                <a:gd name="T55" fmla="*/ 0 h 1403"/>
                <a:gd name="T56" fmla="*/ 0 w 338"/>
                <a:gd name="T57" fmla="*/ 0 h 140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8"/>
                <a:gd name="T88" fmla="*/ 0 h 1403"/>
                <a:gd name="T89" fmla="*/ 338 w 338"/>
                <a:gd name="T90" fmla="*/ 1403 h 140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8" h="1403">
                  <a:moveTo>
                    <a:pt x="322" y="22"/>
                  </a:moveTo>
                  <a:lnTo>
                    <a:pt x="235" y="0"/>
                  </a:lnTo>
                  <a:lnTo>
                    <a:pt x="183" y="22"/>
                  </a:lnTo>
                  <a:lnTo>
                    <a:pt x="162" y="94"/>
                  </a:lnTo>
                  <a:lnTo>
                    <a:pt x="183" y="496"/>
                  </a:lnTo>
                  <a:lnTo>
                    <a:pt x="183" y="591"/>
                  </a:lnTo>
                  <a:lnTo>
                    <a:pt x="154" y="767"/>
                  </a:lnTo>
                  <a:lnTo>
                    <a:pt x="147" y="971"/>
                  </a:lnTo>
                  <a:lnTo>
                    <a:pt x="162" y="1073"/>
                  </a:lnTo>
                  <a:lnTo>
                    <a:pt x="147" y="1131"/>
                  </a:lnTo>
                  <a:lnTo>
                    <a:pt x="45" y="1219"/>
                  </a:lnTo>
                  <a:lnTo>
                    <a:pt x="0" y="1329"/>
                  </a:lnTo>
                  <a:lnTo>
                    <a:pt x="9" y="1365"/>
                  </a:lnTo>
                  <a:lnTo>
                    <a:pt x="88" y="1403"/>
                  </a:lnTo>
                  <a:lnTo>
                    <a:pt x="110" y="1387"/>
                  </a:lnTo>
                  <a:lnTo>
                    <a:pt x="118" y="1322"/>
                  </a:lnTo>
                  <a:lnTo>
                    <a:pt x="140" y="1226"/>
                  </a:lnTo>
                  <a:lnTo>
                    <a:pt x="176" y="1183"/>
                  </a:lnTo>
                  <a:lnTo>
                    <a:pt x="219" y="1154"/>
                  </a:lnTo>
                  <a:lnTo>
                    <a:pt x="257" y="1117"/>
                  </a:lnTo>
                  <a:lnTo>
                    <a:pt x="264" y="1088"/>
                  </a:lnTo>
                  <a:lnTo>
                    <a:pt x="242" y="1052"/>
                  </a:lnTo>
                  <a:lnTo>
                    <a:pt x="219" y="1030"/>
                  </a:lnTo>
                  <a:lnTo>
                    <a:pt x="205" y="942"/>
                  </a:lnTo>
                  <a:lnTo>
                    <a:pt x="219" y="758"/>
                  </a:lnTo>
                  <a:lnTo>
                    <a:pt x="271" y="548"/>
                  </a:lnTo>
                  <a:lnTo>
                    <a:pt x="322" y="379"/>
                  </a:lnTo>
                  <a:lnTo>
                    <a:pt x="338" y="175"/>
                  </a:lnTo>
                  <a:lnTo>
                    <a:pt x="322" y="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7" name="Freeform 21"/>
            <p:cNvSpPr>
              <a:spLocks/>
            </p:cNvSpPr>
            <p:nvPr/>
          </p:nvSpPr>
          <p:spPr bwMode="auto">
            <a:xfrm>
              <a:off x="1935" y="3651"/>
              <a:ext cx="185" cy="394"/>
            </a:xfrm>
            <a:custGeom>
              <a:avLst/>
              <a:gdLst>
                <a:gd name="T0" fmla="*/ 0 w 555"/>
                <a:gd name="T1" fmla="*/ 0 h 1183"/>
                <a:gd name="T2" fmla="*/ 0 w 555"/>
                <a:gd name="T3" fmla="*/ 0 h 1183"/>
                <a:gd name="T4" fmla="*/ 0 w 555"/>
                <a:gd name="T5" fmla="*/ 0 h 1183"/>
                <a:gd name="T6" fmla="*/ 0 w 555"/>
                <a:gd name="T7" fmla="*/ 0 h 1183"/>
                <a:gd name="T8" fmla="*/ 0 w 555"/>
                <a:gd name="T9" fmla="*/ 0 h 1183"/>
                <a:gd name="T10" fmla="*/ 0 w 555"/>
                <a:gd name="T11" fmla="*/ 0 h 1183"/>
                <a:gd name="T12" fmla="*/ 0 w 555"/>
                <a:gd name="T13" fmla="*/ 0 h 1183"/>
                <a:gd name="T14" fmla="*/ 0 w 555"/>
                <a:gd name="T15" fmla="*/ 0 h 1183"/>
                <a:gd name="T16" fmla="*/ 0 w 555"/>
                <a:gd name="T17" fmla="*/ 0 h 1183"/>
                <a:gd name="T18" fmla="*/ 0 w 555"/>
                <a:gd name="T19" fmla="*/ 0 h 1183"/>
                <a:gd name="T20" fmla="*/ 0 w 555"/>
                <a:gd name="T21" fmla="*/ 0 h 1183"/>
                <a:gd name="T22" fmla="*/ 0 w 555"/>
                <a:gd name="T23" fmla="*/ 0 h 1183"/>
                <a:gd name="T24" fmla="*/ 0 w 555"/>
                <a:gd name="T25" fmla="*/ 0 h 1183"/>
                <a:gd name="T26" fmla="*/ 0 w 555"/>
                <a:gd name="T27" fmla="*/ 0 h 1183"/>
                <a:gd name="T28" fmla="*/ 0 w 555"/>
                <a:gd name="T29" fmla="*/ 0 h 1183"/>
                <a:gd name="T30" fmla="*/ 0 w 555"/>
                <a:gd name="T31" fmla="*/ 0 h 1183"/>
                <a:gd name="T32" fmla="*/ 0 w 555"/>
                <a:gd name="T33" fmla="*/ 0 h 1183"/>
                <a:gd name="T34" fmla="*/ 0 w 555"/>
                <a:gd name="T35" fmla="*/ 0 h 1183"/>
                <a:gd name="T36" fmla="*/ 0 w 555"/>
                <a:gd name="T37" fmla="*/ 0 h 1183"/>
                <a:gd name="T38" fmla="*/ 0 w 555"/>
                <a:gd name="T39" fmla="*/ 0 h 1183"/>
                <a:gd name="T40" fmla="*/ 0 w 555"/>
                <a:gd name="T41" fmla="*/ 0 h 1183"/>
                <a:gd name="T42" fmla="*/ 0 w 555"/>
                <a:gd name="T43" fmla="*/ 0 h 1183"/>
                <a:gd name="T44" fmla="*/ 0 w 555"/>
                <a:gd name="T45" fmla="*/ 0 h 1183"/>
                <a:gd name="T46" fmla="*/ 0 w 555"/>
                <a:gd name="T47" fmla="*/ 0 h 1183"/>
                <a:gd name="T48" fmla="*/ 0 w 555"/>
                <a:gd name="T49" fmla="*/ 0 h 1183"/>
                <a:gd name="T50" fmla="*/ 0 w 555"/>
                <a:gd name="T51" fmla="*/ 0 h 1183"/>
                <a:gd name="T52" fmla="*/ 0 w 555"/>
                <a:gd name="T53" fmla="*/ 0 h 1183"/>
                <a:gd name="T54" fmla="*/ 0 w 555"/>
                <a:gd name="T55" fmla="*/ 0 h 1183"/>
                <a:gd name="T56" fmla="*/ 0 w 555"/>
                <a:gd name="T57" fmla="*/ 0 h 1183"/>
                <a:gd name="T58" fmla="*/ 0 w 555"/>
                <a:gd name="T59" fmla="*/ 0 h 1183"/>
                <a:gd name="T60" fmla="*/ 0 w 555"/>
                <a:gd name="T61" fmla="*/ 0 h 1183"/>
                <a:gd name="T62" fmla="*/ 0 w 555"/>
                <a:gd name="T63" fmla="*/ 0 h 1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5"/>
                <a:gd name="T97" fmla="*/ 0 h 1183"/>
                <a:gd name="T98" fmla="*/ 555 w 555"/>
                <a:gd name="T99" fmla="*/ 1183 h 118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5" h="1183">
                  <a:moveTo>
                    <a:pt x="182" y="175"/>
                  </a:moveTo>
                  <a:lnTo>
                    <a:pt x="168" y="58"/>
                  </a:lnTo>
                  <a:lnTo>
                    <a:pt x="103" y="0"/>
                  </a:lnTo>
                  <a:lnTo>
                    <a:pt x="8" y="7"/>
                  </a:lnTo>
                  <a:lnTo>
                    <a:pt x="0" y="58"/>
                  </a:lnTo>
                  <a:lnTo>
                    <a:pt x="8" y="168"/>
                  </a:lnTo>
                  <a:lnTo>
                    <a:pt x="58" y="335"/>
                  </a:lnTo>
                  <a:lnTo>
                    <a:pt x="96" y="459"/>
                  </a:lnTo>
                  <a:lnTo>
                    <a:pt x="139" y="627"/>
                  </a:lnTo>
                  <a:lnTo>
                    <a:pt x="153" y="773"/>
                  </a:lnTo>
                  <a:lnTo>
                    <a:pt x="153" y="890"/>
                  </a:lnTo>
                  <a:lnTo>
                    <a:pt x="132" y="978"/>
                  </a:lnTo>
                  <a:lnTo>
                    <a:pt x="110" y="1007"/>
                  </a:lnTo>
                  <a:lnTo>
                    <a:pt x="110" y="1036"/>
                  </a:lnTo>
                  <a:lnTo>
                    <a:pt x="139" y="1080"/>
                  </a:lnTo>
                  <a:lnTo>
                    <a:pt x="189" y="1095"/>
                  </a:lnTo>
                  <a:lnTo>
                    <a:pt x="270" y="1095"/>
                  </a:lnTo>
                  <a:lnTo>
                    <a:pt x="416" y="1131"/>
                  </a:lnTo>
                  <a:lnTo>
                    <a:pt x="459" y="1183"/>
                  </a:lnTo>
                  <a:lnTo>
                    <a:pt x="526" y="1153"/>
                  </a:lnTo>
                  <a:lnTo>
                    <a:pt x="555" y="1080"/>
                  </a:lnTo>
                  <a:lnTo>
                    <a:pt x="526" y="1052"/>
                  </a:lnTo>
                  <a:lnTo>
                    <a:pt x="402" y="1036"/>
                  </a:lnTo>
                  <a:lnTo>
                    <a:pt x="263" y="1036"/>
                  </a:lnTo>
                  <a:lnTo>
                    <a:pt x="204" y="1029"/>
                  </a:lnTo>
                  <a:lnTo>
                    <a:pt x="189" y="985"/>
                  </a:lnTo>
                  <a:lnTo>
                    <a:pt x="204" y="904"/>
                  </a:lnTo>
                  <a:lnTo>
                    <a:pt x="213" y="766"/>
                  </a:lnTo>
                  <a:lnTo>
                    <a:pt x="197" y="613"/>
                  </a:lnTo>
                  <a:lnTo>
                    <a:pt x="175" y="409"/>
                  </a:lnTo>
                  <a:lnTo>
                    <a:pt x="182" y="233"/>
                  </a:lnTo>
                  <a:lnTo>
                    <a:pt x="182" y="17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1460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2438400"/>
            <a:ext cx="30480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4340225" y="4429125"/>
            <a:ext cx="841375" cy="523875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latin typeface="Tempus Sans ITC" pitchFamily="82" charset="0"/>
              </a:rPr>
              <a:t>next</a:t>
            </a:r>
            <a:endParaRPr lang="en-CA" altLang="en-US" sz="2800">
              <a:latin typeface="Tempus Sans ITC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3" grpId="0"/>
      <p:bldP spid="20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59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4" name="Rectangle 6"/>
          <p:cNvSpPr>
            <a:spLocks noChangeArrowheads="1"/>
          </p:cNvSpPr>
          <p:nvPr/>
        </p:nvSpPr>
        <p:spPr bwMode="auto">
          <a:xfrm>
            <a:off x="838200" y="838200"/>
            <a:ext cx="769620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Some locations are too confusing for algorithm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 i="0"/>
              <a:t> Algorithm too lazy to define step for every location.</a:t>
            </a:r>
          </a:p>
        </p:txBody>
      </p:sp>
      <p:sp>
        <p:nvSpPr>
          <p:cNvPr id="70661" name="Rectangle 15"/>
          <p:cNvSpPr>
            <a:spLocks noChangeArrowheads="1"/>
          </p:cNvSpPr>
          <p:nvPr/>
        </p:nvSpPr>
        <p:spPr bwMode="auto">
          <a:xfrm>
            <a:off x="2257425" y="152400"/>
            <a:ext cx="46561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Computation Stuck </a:t>
            </a:r>
          </a:p>
        </p:txBody>
      </p:sp>
      <p:grpSp>
        <p:nvGrpSpPr>
          <p:cNvPr id="46086" name="Group 31"/>
          <p:cNvGrpSpPr>
            <a:grpSpLocks/>
          </p:cNvGrpSpPr>
          <p:nvPr/>
        </p:nvGrpSpPr>
        <p:grpSpPr bwMode="auto">
          <a:xfrm>
            <a:off x="2590800" y="2667000"/>
            <a:ext cx="3533775" cy="3581400"/>
            <a:chOff x="1632" y="1680"/>
            <a:chExt cx="2226" cy="2256"/>
          </a:xfrm>
        </p:grpSpPr>
        <p:pic>
          <p:nvPicPr>
            <p:cNvPr id="70663" name="Picture 18" descr="j011600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1680"/>
              <a:ext cx="2226" cy="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0664" name="Group 19"/>
            <p:cNvGrpSpPr>
              <a:grpSpLocks noChangeAspect="1"/>
            </p:cNvGrpSpPr>
            <p:nvPr/>
          </p:nvGrpSpPr>
          <p:grpSpPr bwMode="auto">
            <a:xfrm>
              <a:off x="2064" y="2592"/>
              <a:ext cx="1001" cy="1188"/>
              <a:chOff x="143" y="1729"/>
              <a:chExt cx="1974" cy="2472"/>
            </a:xfrm>
          </p:grpSpPr>
          <p:sp>
            <p:nvSpPr>
              <p:cNvPr id="70665" name="Freeform 20"/>
              <p:cNvSpPr>
                <a:spLocks noChangeAspect="1"/>
              </p:cNvSpPr>
              <p:nvPr/>
            </p:nvSpPr>
            <p:spPr bwMode="auto">
              <a:xfrm>
                <a:off x="608" y="2033"/>
                <a:ext cx="464" cy="672"/>
              </a:xfrm>
              <a:custGeom>
                <a:avLst/>
                <a:gdLst>
                  <a:gd name="T0" fmla="*/ 281 w 464"/>
                  <a:gd name="T1" fmla="*/ 195 h 672"/>
                  <a:gd name="T2" fmla="*/ 223 w 464"/>
                  <a:gd name="T3" fmla="*/ 144 h 672"/>
                  <a:gd name="T4" fmla="*/ 147 w 464"/>
                  <a:gd name="T5" fmla="*/ 125 h 672"/>
                  <a:gd name="T6" fmla="*/ 79 w 464"/>
                  <a:gd name="T7" fmla="*/ 141 h 672"/>
                  <a:gd name="T8" fmla="*/ 24 w 464"/>
                  <a:gd name="T9" fmla="*/ 186 h 672"/>
                  <a:gd name="T10" fmla="*/ 0 w 464"/>
                  <a:gd name="T11" fmla="*/ 266 h 672"/>
                  <a:gd name="T12" fmla="*/ 15 w 464"/>
                  <a:gd name="T13" fmla="*/ 382 h 672"/>
                  <a:gd name="T14" fmla="*/ 79 w 464"/>
                  <a:gd name="T15" fmla="*/ 510 h 672"/>
                  <a:gd name="T16" fmla="*/ 159 w 464"/>
                  <a:gd name="T17" fmla="*/ 611 h 672"/>
                  <a:gd name="T18" fmla="*/ 232 w 464"/>
                  <a:gd name="T19" fmla="*/ 657 h 672"/>
                  <a:gd name="T20" fmla="*/ 314 w 464"/>
                  <a:gd name="T21" fmla="*/ 672 h 672"/>
                  <a:gd name="T22" fmla="*/ 382 w 464"/>
                  <a:gd name="T23" fmla="*/ 663 h 672"/>
                  <a:gd name="T24" fmla="*/ 455 w 464"/>
                  <a:gd name="T25" fmla="*/ 605 h 672"/>
                  <a:gd name="T26" fmla="*/ 464 w 464"/>
                  <a:gd name="T27" fmla="*/ 544 h 672"/>
                  <a:gd name="T28" fmla="*/ 452 w 464"/>
                  <a:gd name="T29" fmla="*/ 446 h 672"/>
                  <a:gd name="T30" fmla="*/ 406 w 464"/>
                  <a:gd name="T31" fmla="*/ 477 h 672"/>
                  <a:gd name="T32" fmla="*/ 327 w 464"/>
                  <a:gd name="T33" fmla="*/ 495 h 672"/>
                  <a:gd name="T34" fmla="*/ 263 w 464"/>
                  <a:gd name="T35" fmla="*/ 449 h 672"/>
                  <a:gd name="T36" fmla="*/ 333 w 464"/>
                  <a:gd name="T37" fmla="*/ 425 h 672"/>
                  <a:gd name="T38" fmla="*/ 388 w 464"/>
                  <a:gd name="T39" fmla="*/ 385 h 672"/>
                  <a:gd name="T40" fmla="*/ 403 w 464"/>
                  <a:gd name="T41" fmla="*/ 327 h 672"/>
                  <a:gd name="T42" fmla="*/ 336 w 464"/>
                  <a:gd name="T43" fmla="*/ 226 h 672"/>
                  <a:gd name="T44" fmla="*/ 397 w 464"/>
                  <a:gd name="T45" fmla="*/ 46 h 672"/>
                  <a:gd name="T46" fmla="*/ 388 w 464"/>
                  <a:gd name="T47" fmla="*/ 15 h 672"/>
                  <a:gd name="T48" fmla="*/ 354 w 464"/>
                  <a:gd name="T49" fmla="*/ 0 h 672"/>
                  <a:gd name="T50" fmla="*/ 336 w 464"/>
                  <a:gd name="T51" fmla="*/ 21 h 672"/>
                  <a:gd name="T52" fmla="*/ 281 w 464"/>
                  <a:gd name="T53" fmla="*/ 195 h 6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64"/>
                  <a:gd name="T82" fmla="*/ 0 h 672"/>
                  <a:gd name="T83" fmla="*/ 464 w 464"/>
                  <a:gd name="T84" fmla="*/ 672 h 6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64" h="672">
                    <a:moveTo>
                      <a:pt x="281" y="195"/>
                    </a:moveTo>
                    <a:lnTo>
                      <a:pt x="223" y="144"/>
                    </a:lnTo>
                    <a:lnTo>
                      <a:pt x="147" y="125"/>
                    </a:lnTo>
                    <a:lnTo>
                      <a:pt x="79" y="141"/>
                    </a:lnTo>
                    <a:lnTo>
                      <a:pt x="24" y="186"/>
                    </a:lnTo>
                    <a:lnTo>
                      <a:pt x="0" y="266"/>
                    </a:lnTo>
                    <a:lnTo>
                      <a:pt x="15" y="382"/>
                    </a:lnTo>
                    <a:lnTo>
                      <a:pt x="79" y="510"/>
                    </a:lnTo>
                    <a:lnTo>
                      <a:pt x="159" y="611"/>
                    </a:lnTo>
                    <a:lnTo>
                      <a:pt x="232" y="657"/>
                    </a:lnTo>
                    <a:lnTo>
                      <a:pt x="314" y="672"/>
                    </a:lnTo>
                    <a:lnTo>
                      <a:pt x="382" y="663"/>
                    </a:lnTo>
                    <a:lnTo>
                      <a:pt x="455" y="605"/>
                    </a:lnTo>
                    <a:lnTo>
                      <a:pt x="464" y="544"/>
                    </a:lnTo>
                    <a:lnTo>
                      <a:pt x="452" y="446"/>
                    </a:lnTo>
                    <a:lnTo>
                      <a:pt x="406" y="477"/>
                    </a:lnTo>
                    <a:lnTo>
                      <a:pt x="327" y="495"/>
                    </a:lnTo>
                    <a:lnTo>
                      <a:pt x="263" y="449"/>
                    </a:lnTo>
                    <a:lnTo>
                      <a:pt x="333" y="425"/>
                    </a:lnTo>
                    <a:lnTo>
                      <a:pt x="388" y="385"/>
                    </a:lnTo>
                    <a:lnTo>
                      <a:pt x="403" y="327"/>
                    </a:lnTo>
                    <a:lnTo>
                      <a:pt x="336" y="226"/>
                    </a:lnTo>
                    <a:lnTo>
                      <a:pt x="397" y="46"/>
                    </a:lnTo>
                    <a:lnTo>
                      <a:pt x="388" y="15"/>
                    </a:lnTo>
                    <a:lnTo>
                      <a:pt x="354" y="0"/>
                    </a:lnTo>
                    <a:lnTo>
                      <a:pt x="336" y="21"/>
                    </a:lnTo>
                    <a:lnTo>
                      <a:pt x="281" y="19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6" name="Freeform 21"/>
              <p:cNvSpPr>
                <a:spLocks noChangeAspect="1"/>
              </p:cNvSpPr>
              <p:nvPr/>
            </p:nvSpPr>
            <p:spPr bwMode="auto">
              <a:xfrm>
                <a:off x="952" y="2703"/>
                <a:ext cx="418" cy="797"/>
              </a:xfrm>
              <a:custGeom>
                <a:avLst/>
                <a:gdLst>
                  <a:gd name="T0" fmla="*/ 234 w 418"/>
                  <a:gd name="T1" fmla="*/ 37 h 797"/>
                  <a:gd name="T2" fmla="*/ 176 w 418"/>
                  <a:gd name="T3" fmla="*/ 0 h 797"/>
                  <a:gd name="T4" fmla="*/ 100 w 418"/>
                  <a:gd name="T5" fmla="*/ 0 h 797"/>
                  <a:gd name="T6" fmla="*/ 42 w 418"/>
                  <a:gd name="T7" fmla="*/ 31 h 797"/>
                  <a:gd name="T8" fmla="*/ 3 w 418"/>
                  <a:gd name="T9" fmla="*/ 89 h 797"/>
                  <a:gd name="T10" fmla="*/ 0 w 418"/>
                  <a:gd name="T11" fmla="*/ 128 h 797"/>
                  <a:gd name="T12" fmla="*/ 12 w 418"/>
                  <a:gd name="T13" fmla="*/ 177 h 797"/>
                  <a:gd name="T14" fmla="*/ 42 w 418"/>
                  <a:gd name="T15" fmla="*/ 214 h 797"/>
                  <a:gd name="T16" fmla="*/ 91 w 418"/>
                  <a:gd name="T17" fmla="*/ 278 h 797"/>
                  <a:gd name="T18" fmla="*/ 122 w 418"/>
                  <a:gd name="T19" fmla="*/ 357 h 797"/>
                  <a:gd name="T20" fmla="*/ 140 w 418"/>
                  <a:gd name="T21" fmla="*/ 424 h 797"/>
                  <a:gd name="T22" fmla="*/ 140 w 418"/>
                  <a:gd name="T23" fmla="*/ 507 h 797"/>
                  <a:gd name="T24" fmla="*/ 115 w 418"/>
                  <a:gd name="T25" fmla="*/ 589 h 797"/>
                  <a:gd name="T26" fmla="*/ 115 w 418"/>
                  <a:gd name="T27" fmla="*/ 669 h 797"/>
                  <a:gd name="T28" fmla="*/ 131 w 418"/>
                  <a:gd name="T29" fmla="*/ 733 h 797"/>
                  <a:gd name="T30" fmla="*/ 173 w 418"/>
                  <a:gd name="T31" fmla="*/ 779 h 797"/>
                  <a:gd name="T32" fmla="*/ 219 w 418"/>
                  <a:gd name="T33" fmla="*/ 797 h 797"/>
                  <a:gd name="T34" fmla="*/ 274 w 418"/>
                  <a:gd name="T35" fmla="*/ 788 h 797"/>
                  <a:gd name="T36" fmla="*/ 335 w 418"/>
                  <a:gd name="T37" fmla="*/ 773 h 797"/>
                  <a:gd name="T38" fmla="*/ 378 w 418"/>
                  <a:gd name="T39" fmla="*/ 730 h 797"/>
                  <a:gd name="T40" fmla="*/ 402 w 418"/>
                  <a:gd name="T41" fmla="*/ 629 h 797"/>
                  <a:gd name="T42" fmla="*/ 418 w 418"/>
                  <a:gd name="T43" fmla="*/ 541 h 797"/>
                  <a:gd name="T44" fmla="*/ 405 w 418"/>
                  <a:gd name="T45" fmla="*/ 418 h 797"/>
                  <a:gd name="T46" fmla="*/ 375 w 418"/>
                  <a:gd name="T47" fmla="*/ 315 h 797"/>
                  <a:gd name="T48" fmla="*/ 332 w 418"/>
                  <a:gd name="T49" fmla="*/ 208 h 797"/>
                  <a:gd name="T50" fmla="*/ 280 w 418"/>
                  <a:gd name="T51" fmla="*/ 98 h 797"/>
                  <a:gd name="T52" fmla="*/ 234 w 418"/>
                  <a:gd name="T53" fmla="*/ 37 h 7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18"/>
                  <a:gd name="T82" fmla="*/ 0 h 797"/>
                  <a:gd name="T83" fmla="*/ 418 w 418"/>
                  <a:gd name="T84" fmla="*/ 797 h 7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18" h="797">
                    <a:moveTo>
                      <a:pt x="234" y="37"/>
                    </a:moveTo>
                    <a:lnTo>
                      <a:pt x="176" y="0"/>
                    </a:lnTo>
                    <a:lnTo>
                      <a:pt x="100" y="0"/>
                    </a:lnTo>
                    <a:lnTo>
                      <a:pt x="42" y="31"/>
                    </a:lnTo>
                    <a:lnTo>
                      <a:pt x="3" y="89"/>
                    </a:lnTo>
                    <a:lnTo>
                      <a:pt x="0" y="128"/>
                    </a:lnTo>
                    <a:lnTo>
                      <a:pt x="12" y="177"/>
                    </a:lnTo>
                    <a:lnTo>
                      <a:pt x="42" y="214"/>
                    </a:lnTo>
                    <a:lnTo>
                      <a:pt x="91" y="278"/>
                    </a:lnTo>
                    <a:lnTo>
                      <a:pt x="122" y="357"/>
                    </a:lnTo>
                    <a:lnTo>
                      <a:pt x="140" y="424"/>
                    </a:lnTo>
                    <a:lnTo>
                      <a:pt x="140" y="507"/>
                    </a:lnTo>
                    <a:lnTo>
                      <a:pt x="115" y="589"/>
                    </a:lnTo>
                    <a:lnTo>
                      <a:pt x="115" y="669"/>
                    </a:lnTo>
                    <a:lnTo>
                      <a:pt x="131" y="733"/>
                    </a:lnTo>
                    <a:lnTo>
                      <a:pt x="173" y="779"/>
                    </a:lnTo>
                    <a:lnTo>
                      <a:pt x="219" y="797"/>
                    </a:lnTo>
                    <a:lnTo>
                      <a:pt x="274" y="788"/>
                    </a:lnTo>
                    <a:lnTo>
                      <a:pt x="335" y="773"/>
                    </a:lnTo>
                    <a:lnTo>
                      <a:pt x="378" y="730"/>
                    </a:lnTo>
                    <a:lnTo>
                      <a:pt x="402" y="629"/>
                    </a:lnTo>
                    <a:lnTo>
                      <a:pt x="418" y="541"/>
                    </a:lnTo>
                    <a:lnTo>
                      <a:pt x="405" y="418"/>
                    </a:lnTo>
                    <a:lnTo>
                      <a:pt x="375" y="315"/>
                    </a:lnTo>
                    <a:lnTo>
                      <a:pt x="332" y="208"/>
                    </a:lnTo>
                    <a:lnTo>
                      <a:pt x="280" y="98"/>
                    </a:lnTo>
                    <a:lnTo>
                      <a:pt x="234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7" name="Freeform 22"/>
              <p:cNvSpPr>
                <a:spLocks noChangeAspect="1"/>
              </p:cNvSpPr>
              <p:nvPr/>
            </p:nvSpPr>
            <p:spPr bwMode="auto">
              <a:xfrm>
                <a:off x="525" y="1729"/>
                <a:ext cx="192" cy="253"/>
              </a:xfrm>
              <a:custGeom>
                <a:avLst/>
                <a:gdLst>
                  <a:gd name="T0" fmla="*/ 192 w 192"/>
                  <a:gd name="T1" fmla="*/ 247 h 253"/>
                  <a:gd name="T2" fmla="*/ 164 w 192"/>
                  <a:gd name="T3" fmla="*/ 152 h 253"/>
                  <a:gd name="T4" fmla="*/ 88 w 192"/>
                  <a:gd name="T5" fmla="*/ 55 h 253"/>
                  <a:gd name="T6" fmla="*/ 21 w 192"/>
                  <a:gd name="T7" fmla="*/ 0 h 253"/>
                  <a:gd name="T8" fmla="*/ 0 w 192"/>
                  <a:gd name="T9" fmla="*/ 21 h 253"/>
                  <a:gd name="T10" fmla="*/ 73 w 192"/>
                  <a:gd name="T11" fmla="*/ 76 h 253"/>
                  <a:gd name="T12" fmla="*/ 100 w 192"/>
                  <a:gd name="T13" fmla="*/ 110 h 253"/>
                  <a:gd name="T14" fmla="*/ 140 w 192"/>
                  <a:gd name="T15" fmla="*/ 174 h 253"/>
                  <a:gd name="T16" fmla="*/ 161 w 192"/>
                  <a:gd name="T17" fmla="*/ 253 h 253"/>
                  <a:gd name="T18" fmla="*/ 192 w 192"/>
                  <a:gd name="T19" fmla="*/ 247 h 2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92"/>
                  <a:gd name="T31" fmla="*/ 0 h 253"/>
                  <a:gd name="T32" fmla="*/ 192 w 192"/>
                  <a:gd name="T33" fmla="*/ 253 h 25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92" h="253">
                    <a:moveTo>
                      <a:pt x="192" y="247"/>
                    </a:moveTo>
                    <a:lnTo>
                      <a:pt x="164" y="152"/>
                    </a:lnTo>
                    <a:lnTo>
                      <a:pt x="88" y="5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73" y="76"/>
                    </a:lnTo>
                    <a:lnTo>
                      <a:pt x="100" y="110"/>
                    </a:lnTo>
                    <a:lnTo>
                      <a:pt x="140" y="174"/>
                    </a:lnTo>
                    <a:lnTo>
                      <a:pt x="161" y="253"/>
                    </a:lnTo>
                    <a:lnTo>
                      <a:pt x="192" y="24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8" name="Freeform 23"/>
              <p:cNvSpPr>
                <a:spLocks noChangeAspect="1"/>
              </p:cNvSpPr>
              <p:nvPr/>
            </p:nvSpPr>
            <p:spPr bwMode="auto">
              <a:xfrm>
                <a:off x="143" y="2023"/>
                <a:ext cx="317" cy="159"/>
              </a:xfrm>
              <a:custGeom>
                <a:avLst/>
                <a:gdLst>
                  <a:gd name="T0" fmla="*/ 317 w 317"/>
                  <a:gd name="T1" fmla="*/ 138 h 159"/>
                  <a:gd name="T2" fmla="*/ 226 w 317"/>
                  <a:gd name="T3" fmla="*/ 74 h 159"/>
                  <a:gd name="T4" fmla="*/ 113 w 317"/>
                  <a:gd name="T5" fmla="*/ 25 h 159"/>
                  <a:gd name="T6" fmla="*/ 13 w 317"/>
                  <a:gd name="T7" fmla="*/ 0 h 159"/>
                  <a:gd name="T8" fmla="*/ 0 w 317"/>
                  <a:gd name="T9" fmla="*/ 40 h 159"/>
                  <a:gd name="T10" fmla="*/ 141 w 317"/>
                  <a:gd name="T11" fmla="*/ 68 h 159"/>
                  <a:gd name="T12" fmla="*/ 257 w 317"/>
                  <a:gd name="T13" fmla="*/ 129 h 159"/>
                  <a:gd name="T14" fmla="*/ 308 w 317"/>
                  <a:gd name="T15" fmla="*/ 159 h 159"/>
                  <a:gd name="T16" fmla="*/ 317 w 317"/>
                  <a:gd name="T17" fmla="*/ 138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7"/>
                  <a:gd name="T28" fmla="*/ 0 h 159"/>
                  <a:gd name="T29" fmla="*/ 317 w 317"/>
                  <a:gd name="T30" fmla="*/ 159 h 1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7" h="159">
                    <a:moveTo>
                      <a:pt x="317" y="138"/>
                    </a:moveTo>
                    <a:lnTo>
                      <a:pt x="226" y="74"/>
                    </a:lnTo>
                    <a:lnTo>
                      <a:pt x="113" y="25"/>
                    </a:lnTo>
                    <a:lnTo>
                      <a:pt x="13" y="0"/>
                    </a:lnTo>
                    <a:lnTo>
                      <a:pt x="0" y="40"/>
                    </a:lnTo>
                    <a:lnTo>
                      <a:pt x="141" y="68"/>
                    </a:lnTo>
                    <a:lnTo>
                      <a:pt x="257" y="129"/>
                    </a:lnTo>
                    <a:lnTo>
                      <a:pt x="308" y="159"/>
                    </a:lnTo>
                    <a:lnTo>
                      <a:pt x="317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9" name="Freeform 24"/>
              <p:cNvSpPr>
                <a:spLocks noChangeAspect="1"/>
              </p:cNvSpPr>
              <p:nvPr/>
            </p:nvSpPr>
            <p:spPr bwMode="auto">
              <a:xfrm>
                <a:off x="183" y="2467"/>
                <a:ext cx="314" cy="226"/>
              </a:xfrm>
              <a:custGeom>
                <a:avLst/>
                <a:gdLst>
                  <a:gd name="T0" fmla="*/ 283 w 314"/>
                  <a:gd name="T1" fmla="*/ 0 h 226"/>
                  <a:gd name="T2" fmla="*/ 158 w 314"/>
                  <a:gd name="T3" fmla="*/ 64 h 226"/>
                  <a:gd name="T4" fmla="*/ 57 w 314"/>
                  <a:gd name="T5" fmla="*/ 131 h 226"/>
                  <a:gd name="T6" fmla="*/ 0 w 314"/>
                  <a:gd name="T7" fmla="*/ 186 h 226"/>
                  <a:gd name="T8" fmla="*/ 51 w 314"/>
                  <a:gd name="T9" fmla="*/ 226 h 226"/>
                  <a:gd name="T10" fmla="*/ 115 w 314"/>
                  <a:gd name="T11" fmla="*/ 131 h 226"/>
                  <a:gd name="T12" fmla="*/ 219 w 314"/>
                  <a:gd name="T13" fmla="*/ 70 h 226"/>
                  <a:gd name="T14" fmla="*/ 314 w 314"/>
                  <a:gd name="T15" fmla="*/ 15 h 226"/>
                  <a:gd name="T16" fmla="*/ 283 w 314"/>
                  <a:gd name="T17" fmla="*/ 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4"/>
                  <a:gd name="T28" fmla="*/ 0 h 226"/>
                  <a:gd name="T29" fmla="*/ 314 w 31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4" h="226">
                    <a:moveTo>
                      <a:pt x="283" y="0"/>
                    </a:moveTo>
                    <a:lnTo>
                      <a:pt x="158" y="64"/>
                    </a:lnTo>
                    <a:lnTo>
                      <a:pt x="57" y="131"/>
                    </a:lnTo>
                    <a:lnTo>
                      <a:pt x="0" y="186"/>
                    </a:lnTo>
                    <a:lnTo>
                      <a:pt x="51" y="226"/>
                    </a:lnTo>
                    <a:lnTo>
                      <a:pt x="115" y="131"/>
                    </a:lnTo>
                    <a:lnTo>
                      <a:pt x="219" y="70"/>
                    </a:lnTo>
                    <a:lnTo>
                      <a:pt x="314" y="15"/>
                    </a:lnTo>
                    <a:lnTo>
                      <a:pt x="28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0" name="Freeform 25"/>
              <p:cNvSpPr>
                <a:spLocks noChangeAspect="1"/>
              </p:cNvSpPr>
              <p:nvPr/>
            </p:nvSpPr>
            <p:spPr bwMode="auto">
              <a:xfrm>
                <a:off x="577" y="2784"/>
                <a:ext cx="526" cy="580"/>
              </a:xfrm>
              <a:custGeom>
                <a:avLst/>
                <a:gdLst>
                  <a:gd name="T0" fmla="*/ 453 w 526"/>
                  <a:gd name="T1" fmla="*/ 37 h 580"/>
                  <a:gd name="T2" fmla="*/ 422 w 526"/>
                  <a:gd name="T3" fmla="*/ 12 h 580"/>
                  <a:gd name="T4" fmla="*/ 361 w 526"/>
                  <a:gd name="T5" fmla="*/ 0 h 580"/>
                  <a:gd name="T6" fmla="*/ 287 w 526"/>
                  <a:gd name="T7" fmla="*/ 43 h 580"/>
                  <a:gd name="T8" fmla="*/ 177 w 526"/>
                  <a:gd name="T9" fmla="*/ 92 h 580"/>
                  <a:gd name="T10" fmla="*/ 92 w 526"/>
                  <a:gd name="T11" fmla="*/ 177 h 580"/>
                  <a:gd name="T12" fmla="*/ 24 w 526"/>
                  <a:gd name="T13" fmla="*/ 281 h 580"/>
                  <a:gd name="T14" fmla="*/ 0 w 526"/>
                  <a:gd name="T15" fmla="*/ 342 h 580"/>
                  <a:gd name="T16" fmla="*/ 6 w 526"/>
                  <a:gd name="T17" fmla="*/ 372 h 580"/>
                  <a:gd name="T18" fmla="*/ 61 w 526"/>
                  <a:gd name="T19" fmla="*/ 409 h 580"/>
                  <a:gd name="T20" fmla="*/ 190 w 526"/>
                  <a:gd name="T21" fmla="*/ 427 h 580"/>
                  <a:gd name="T22" fmla="*/ 330 w 526"/>
                  <a:gd name="T23" fmla="*/ 421 h 580"/>
                  <a:gd name="T24" fmla="*/ 385 w 526"/>
                  <a:gd name="T25" fmla="*/ 446 h 580"/>
                  <a:gd name="T26" fmla="*/ 379 w 526"/>
                  <a:gd name="T27" fmla="*/ 488 h 580"/>
                  <a:gd name="T28" fmla="*/ 324 w 526"/>
                  <a:gd name="T29" fmla="*/ 549 h 580"/>
                  <a:gd name="T30" fmla="*/ 343 w 526"/>
                  <a:gd name="T31" fmla="*/ 562 h 580"/>
                  <a:gd name="T32" fmla="*/ 404 w 526"/>
                  <a:gd name="T33" fmla="*/ 501 h 580"/>
                  <a:gd name="T34" fmla="*/ 416 w 526"/>
                  <a:gd name="T35" fmla="*/ 507 h 580"/>
                  <a:gd name="T36" fmla="*/ 422 w 526"/>
                  <a:gd name="T37" fmla="*/ 580 h 580"/>
                  <a:gd name="T38" fmla="*/ 440 w 526"/>
                  <a:gd name="T39" fmla="*/ 580 h 580"/>
                  <a:gd name="T40" fmla="*/ 440 w 526"/>
                  <a:gd name="T41" fmla="*/ 495 h 580"/>
                  <a:gd name="T42" fmla="*/ 453 w 526"/>
                  <a:gd name="T43" fmla="*/ 488 h 580"/>
                  <a:gd name="T44" fmla="*/ 502 w 526"/>
                  <a:gd name="T45" fmla="*/ 537 h 580"/>
                  <a:gd name="T46" fmla="*/ 514 w 526"/>
                  <a:gd name="T47" fmla="*/ 519 h 580"/>
                  <a:gd name="T48" fmla="*/ 459 w 526"/>
                  <a:gd name="T49" fmla="*/ 470 h 580"/>
                  <a:gd name="T50" fmla="*/ 459 w 526"/>
                  <a:gd name="T51" fmla="*/ 452 h 580"/>
                  <a:gd name="T52" fmla="*/ 526 w 526"/>
                  <a:gd name="T53" fmla="*/ 421 h 580"/>
                  <a:gd name="T54" fmla="*/ 520 w 526"/>
                  <a:gd name="T55" fmla="*/ 409 h 580"/>
                  <a:gd name="T56" fmla="*/ 440 w 526"/>
                  <a:gd name="T57" fmla="*/ 421 h 580"/>
                  <a:gd name="T58" fmla="*/ 391 w 526"/>
                  <a:gd name="T59" fmla="*/ 409 h 580"/>
                  <a:gd name="T60" fmla="*/ 343 w 526"/>
                  <a:gd name="T61" fmla="*/ 391 h 580"/>
                  <a:gd name="T62" fmla="*/ 281 w 526"/>
                  <a:gd name="T63" fmla="*/ 385 h 580"/>
                  <a:gd name="T64" fmla="*/ 202 w 526"/>
                  <a:gd name="T65" fmla="*/ 379 h 580"/>
                  <a:gd name="T66" fmla="*/ 122 w 526"/>
                  <a:gd name="T67" fmla="*/ 366 h 580"/>
                  <a:gd name="T68" fmla="*/ 73 w 526"/>
                  <a:gd name="T69" fmla="*/ 336 h 580"/>
                  <a:gd name="T70" fmla="*/ 73 w 526"/>
                  <a:gd name="T71" fmla="*/ 317 h 580"/>
                  <a:gd name="T72" fmla="*/ 110 w 526"/>
                  <a:gd name="T73" fmla="*/ 263 h 580"/>
                  <a:gd name="T74" fmla="*/ 177 w 526"/>
                  <a:gd name="T75" fmla="*/ 214 h 580"/>
                  <a:gd name="T76" fmla="*/ 251 w 526"/>
                  <a:gd name="T77" fmla="*/ 177 h 580"/>
                  <a:gd name="T78" fmla="*/ 367 w 526"/>
                  <a:gd name="T79" fmla="*/ 147 h 580"/>
                  <a:gd name="T80" fmla="*/ 434 w 526"/>
                  <a:gd name="T81" fmla="*/ 110 h 580"/>
                  <a:gd name="T82" fmla="*/ 453 w 526"/>
                  <a:gd name="T83" fmla="*/ 37 h 5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6"/>
                  <a:gd name="T127" fmla="*/ 0 h 580"/>
                  <a:gd name="T128" fmla="*/ 526 w 526"/>
                  <a:gd name="T129" fmla="*/ 580 h 5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6" h="580">
                    <a:moveTo>
                      <a:pt x="453" y="37"/>
                    </a:moveTo>
                    <a:lnTo>
                      <a:pt x="422" y="12"/>
                    </a:lnTo>
                    <a:lnTo>
                      <a:pt x="361" y="0"/>
                    </a:lnTo>
                    <a:lnTo>
                      <a:pt x="287" y="43"/>
                    </a:lnTo>
                    <a:lnTo>
                      <a:pt x="177" y="92"/>
                    </a:lnTo>
                    <a:lnTo>
                      <a:pt x="92" y="177"/>
                    </a:lnTo>
                    <a:lnTo>
                      <a:pt x="24" y="281"/>
                    </a:lnTo>
                    <a:lnTo>
                      <a:pt x="0" y="342"/>
                    </a:lnTo>
                    <a:lnTo>
                      <a:pt x="6" y="372"/>
                    </a:lnTo>
                    <a:lnTo>
                      <a:pt x="61" y="409"/>
                    </a:lnTo>
                    <a:lnTo>
                      <a:pt x="190" y="427"/>
                    </a:lnTo>
                    <a:lnTo>
                      <a:pt x="330" y="421"/>
                    </a:lnTo>
                    <a:lnTo>
                      <a:pt x="385" y="446"/>
                    </a:lnTo>
                    <a:lnTo>
                      <a:pt x="379" y="488"/>
                    </a:lnTo>
                    <a:lnTo>
                      <a:pt x="324" y="549"/>
                    </a:lnTo>
                    <a:lnTo>
                      <a:pt x="343" y="562"/>
                    </a:lnTo>
                    <a:lnTo>
                      <a:pt x="404" y="501"/>
                    </a:lnTo>
                    <a:lnTo>
                      <a:pt x="416" y="507"/>
                    </a:lnTo>
                    <a:lnTo>
                      <a:pt x="422" y="580"/>
                    </a:lnTo>
                    <a:lnTo>
                      <a:pt x="440" y="580"/>
                    </a:lnTo>
                    <a:lnTo>
                      <a:pt x="440" y="495"/>
                    </a:lnTo>
                    <a:lnTo>
                      <a:pt x="453" y="488"/>
                    </a:lnTo>
                    <a:lnTo>
                      <a:pt x="502" y="537"/>
                    </a:lnTo>
                    <a:lnTo>
                      <a:pt x="514" y="519"/>
                    </a:lnTo>
                    <a:lnTo>
                      <a:pt x="459" y="470"/>
                    </a:lnTo>
                    <a:lnTo>
                      <a:pt x="459" y="452"/>
                    </a:lnTo>
                    <a:lnTo>
                      <a:pt x="526" y="421"/>
                    </a:lnTo>
                    <a:lnTo>
                      <a:pt x="520" y="409"/>
                    </a:lnTo>
                    <a:lnTo>
                      <a:pt x="440" y="421"/>
                    </a:lnTo>
                    <a:lnTo>
                      <a:pt x="391" y="409"/>
                    </a:lnTo>
                    <a:lnTo>
                      <a:pt x="343" y="391"/>
                    </a:lnTo>
                    <a:lnTo>
                      <a:pt x="281" y="385"/>
                    </a:lnTo>
                    <a:lnTo>
                      <a:pt x="202" y="379"/>
                    </a:lnTo>
                    <a:lnTo>
                      <a:pt x="122" y="366"/>
                    </a:lnTo>
                    <a:lnTo>
                      <a:pt x="73" y="336"/>
                    </a:lnTo>
                    <a:lnTo>
                      <a:pt x="73" y="317"/>
                    </a:lnTo>
                    <a:lnTo>
                      <a:pt x="110" y="263"/>
                    </a:lnTo>
                    <a:lnTo>
                      <a:pt x="177" y="214"/>
                    </a:lnTo>
                    <a:lnTo>
                      <a:pt x="251" y="177"/>
                    </a:lnTo>
                    <a:lnTo>
                      <a:pt x="367" y="147"/>
                    </a:lnTo>
                    <a:lnTo>
                      <a:pt x="434" y="110"/>
                    </a:lnTo>
                    <a:lnTo>
                      <a:pt x="453" y="3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1" name="Freeform 26"/>
              <p:cNvSpPr>
                <a:spLocks noChangeAspect="1"/>
              </p:cNvSpPr>
              <p:nvPr/>
            </p:nvSpPr>
            <p:spPr bwMode="auto">
              <a:xfrm>
                <a:off x="882" y="2190"/>
                <a:ext cx="638" cy="601"/>
              </a:xfrm>
              <a:custGeom>
                <a:avLst/>
                <a:gdLst>
                  <a:gd name="T0" fmla="*/ 256 w 638"/>
                  <a:gd name="T1" fmla="*/ 516 h 601"/>
                  <a:gd name="T2" fmla="*/ 323 w 638"/>
                  <a:gd name="T3" fmla="*/ 482 h 601"/>
                  <a:gd name="T4" fmla="*/ 445 w 638"/>
                  <a:gd name="T5" fmla="*/ 467 h 601"/>
                  <a:gd name="T6" fmla="*/ 515 w 638"/>
                  <a:gd name="T7" fmla="*/ 442 h 601"/>
                  <a:gd name="T8" fmla="*/ 549 w 638"/>
                  <a:gd name="T9" fmla="*/ 400 h 601"/>
                  <a:gd name="T10" fmla="*/ 561 w 638"/>
                  <a:gd name="T11" fmla="*/ 305 h 601"/>
                  <a:gd name="T12" fmla="*/ 552 w 638"/>
                  <a:gd name="T13" fmla="*/ 265 h 601"/>
                  <a:gd name="T14" fmla="*/ 488 w 638"/>
                  <a:gd name="T15" fmla="*/ 226 h 601"/>
                  <a:gd name="T16" fmla="*/ 409 w 638"/>
                  <a:gd name="T17" fmla="*/ 195 h 601"/>
                  <a:gd name="T18" fmla="*/ 314 w 638"/>
                  <a:gd name="T19" fmla="*/ 195 h 601"/>
                  <a:gd name="T20" fmla="*/ 213 w 638"/>
                  <a:gd name="T21" fmla="*/ 207 h 601"/>
                  <a:gd name="T22" fmla="*/ 186 w 638"/>
                  <a:gd name="T23" fmla="*/ 186 h 601"/>
                  <a:gd name="T24" fmla="*/ 158 w 638"/>
                  <a:gd name="T25" fmla="*/ 128 h 601"/>
                  <a:gd name="T26" fmla="*/ 103 w 638"/>
                  <a:gd name="T27" fmla="*/ 95 h 601"/>
                  <a:gd name="T28" fmla="*/ 48 w 638"/>
                  <a:gd name="T29" fmla="*/ 95 h 601"/>
                  <a:gd name="T30" fmla="*/ 12 w 638"/>
                  <a:gd name="T31" fmla="*/ 107 h 601"/>
                  <a:gd name="T32" fmla="*/ 0 w 638"/>
                  <a:gd name="T33" fmla="*/ 76 h 601"/>
                  <a:gd name="T34" fmla="*/ 30 w 638"/>
                  <a:gd name="T35" fmla="*/ 6 h 601"/>
                  <a:gd name="T36" fmla="*/ 67 w 638"/>
                  <a:gd name="T37" fmla="*/ 0 h 601"/>
                  <a:gd name="T38" fmla="*/ 134 w 638"/>
                  <a:gd name="T39" fmla="*/ 43 h 601"/>
                  <a:gd name="T40" fmla="*/ 177 w 638"/>
                  <a:gd name="T41" fmla="*/ 79 h 601"/>
                  <a:gd name="T42" fmla="*/ 216 w 638"/>
                  <a:gd name="T43" fmla="*/ 140 h 601"/>
                  <a:gd name="T44" fmla="*/ 225 w 638"/>
                  <a:gd name="T45" fmla="*/ 162 h 601"/>
                  <a:gd name="T46" fmla="*/ 302 w 638"/>
                  <a:gd name="T47" fmla="*/ 146 h 601"/>
                  <a:gd name="T48" fmla="*/ 406 w 638"/>
                  <a:gd name="T49" fmla="*/ 140 h 601"/>
                  <a:gd name="T50" fmla="*/ 494 w 638"/>
                  <a:gd name="T51" fmla="*/ 159 h 601"/>
                  <a:gd name="T52" fmla="*/ 570 w 638"/>
                  <a:gd name="T53" fmla="*/ 195 h 601"/>
                  <a:gd name="T54" fmla="*/ 625 w 638"/>
                  <a:gd name="T55" fmla="*/ 247 h 601"/>
                  <a:gd name="T56" fmla="*/ 638 w 638"/>
                  <a:gd name="T57" fmla="*/ 287 h 601"/>
                  <a:gd name="T58" fmla="*/ 619 w 638"/>
                  <a:gd name="T59" fmla="*/ 397 h 601"/>
                  <a:gd name="T60" fmla="*/ 576 w 638"/>
                  <a:gd name="T61" fmla="*/ 479 h 601"/>
                  <a:gd name="T62" fmla="*/ 460 w 638"/>
                  <a:gd name="T63" fmla="*/ 561 h 601"/>
                  <a:gd name="T64" fmla="*/ 332 w 638"/>
                  <a:gd name="T65" fmla="*/ 601 h 601"/>
                  <a:gd name="T66" fmla="*/ 265 w 638"/>
                  <a:gd name="T67" fmla="*/ 595 h 601"/>
                  <a:gd name="T68" fmla="*/ 244 w 638"/>
                  <a:gd name="T69" fmla="*/ 558 h 601"/>
                  <a:gd name="T70" fmla="*/ 256 w 638"/>
                  <a:gd name="T71" fmla="*/ 516 h 60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38"/>
                  <a:gd name="T109" fmla="*/ 0 h 601"/>
                  <a:gd name="T110" fmla="*/ 638 w 638"/>
                  <a:gd name="T111" fmla="*/ 601 h 60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38" h="601">
                    <a:moveTo>
                      <a:pt x="256" y="516"/>
                    </a:moveTo>
                    <a:lnTo>
                      <a:pt x="323" y="482"/>
                    </a:lnTo>
                    <a:lnTo>
                      <a:pt x="445" y="467"/>
                    </a:lnTo>
                    <a:lnTo>
                      <a:pt x="515" y="442"/>
                    </a:lnTo>
                    <a:lnTo>
                      <a:pt x="549" y="400"/>
                    </a:lnTo>
                    <a:lnTo>
                      <a:pt x="561" y="305"/>
                    </a:lnTo>
                    <a:lnTo>
                      <a:pt x="552" y="265"/>
                    </a:lnTo>
                    <a:lnTo>
                      <a:pt x="488" y="226"/>
                    </a:lnTo>
                    <a:lnTo>
                      <a:pt x="409" y="195"/>
                    </a:lnTo>
                    <a:lnTo>
                      <a:pt x="314" y="195"/>
                    </a:lnTo>
                    <a:lnTo>
                      <a:pt x="213" y="207"/>
                    </a:lnTo>
                    <a:lnTo>
                      <a:pt x="186" y="186"/>
                    </a:lnTo>
                    <a:lnTo>
                      <a:pt x="158" y="128"/>
                    </a:lnTo>
                    <a:lnTo>
                      <a:pt x="103" y="95"/>
                    </a:lnTo>
                    <a:lnTo>
                      <a:pt x="48" y="95"/>
                    </a:lnTo>
                    <a:lnTo>
                      <a:pt x="12" y="107"/>
                    </a:lnTo>
                    <a:lnTo>
                      <a:pt x="0" y="76"/>
                    </a:lnTo>
                    <a:lnTo>
                      <a:pt x="30" y="6"/>
                    </a:lnTo>
                    <a:lnTo>
                      <a:pt x="67" y="0"/>
                    </a:lnTo>
                    <a:lnTo>
                      <a:pt x="134" y="43"/>
                    </a:lnTo>
                    <a:lnTo>
                      <a:pt x="177" y="79"/>
                    </a:lnTo>
                    <a:lnTo>
                      <a:pt x="216" y="140"/>
                    </a:lnTo>
                    <a:lnTo>
                      <a:pt x="225" y="162"/>
                    </a:lnTo>
                    <a:lnTo>
                      <a:pt x="302" y="146"/>
                    </a:lnTo>
                    <a:lnTo>
                      <a:pt x="406" y="140"/>
                    </a:lnTo>
                    <a:lnTo>
                      <a:pt x="494" y="159"/>
                    </a:lnTo>
                    <a:lnTo>
                      <a:pt x="570" y="195"/>
                    </a:lnTo>
                    <a:lnTo>
                      <a:pt x="625" y="247"/>
                    </a:lnTo>
                    <a:lnTo>
                      <a:pt x="638" y="287"/>
                    </a:lnTo>
                    <a:lnTo>
                      <a:pt x="619" y="397"/>
                    </a:lnTo>
                    <a:lnTo>
                      <a:pt x="576" y="479"/>
                    </a:lnTo>
                    <a:lnTo>
                      <a:pt x="460" y="561"/>
                    </a:lnTo>
                    <a:lnTo>
                      <a:pt x="332" y="601"/>
                    </a:lnTo>
                    <a:lnTo>
                      <a:pt x="265" y="595"/>
                    </a:lnTo>
                    <a:lnTo>
                      <a:pt x="244" y="558"/>
                    </a:lnTo>
                    <a:lnTo>
                      <a:pt x="256" y="51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2" name="Freeform 27"/>
              <p:cNvSpPr>
                <a:spLocks noChangeAspect="1"/>
              </p:cNvSpPr>
              <p:nvPr/>
            </p:nvSpPr>
            <p:spPr bwMode="auto">
              <a:xfrm>
                <a:off x="1212" y="3382"/>
                <a:ext cx="416" cy="751"/>
              </a:xfrm>
              <a:custGeom>
                <a:avLst/>
                <a:gdLst>
                  <a:gd name="T0" fmla="*/ 232 w 416"/>
                  <a:gd name="T1" fmla="*/ 92 h 751"/>
                  <a:gd name="T2" fmla="*/ 147 w 416"/>
                  <a:gd name="T3" fmla="*/ 19 h 751"/>
                  <a:gd name="T4" fmla="*/ 61 w 416"/>
                  <a:gd name="T5" fmla="*/ 0 h 751"/>
                  <a:gd name="T6" fmla="*/ 0 w 416"/>
                  <a:gd name="T7" fmla="*/ 49 h 751"/>
                  <a:gd name="T8" fmla="*/ 49 w 416"/>
                  <a:gd name="T9" fmla="*/ 117 h 751"/>
                  <a:gd name="T10" fmla="*/ 122 w 416"/>
                  <a:gd name="T11" fmla="*/ 147 h 751"/>
                  <a:gd name="T12" fmla="*/ 294 w 416"/>
                  <a:gd name="T13" fmla="*/ 245 h 751"/>
                  <a:gd name="T14" fmla="*/ 336 w 416"/>
                  <a:gd name="T15" fmla="*/ 275 h 751"/>
                  <a:gd name="T16" fmla="*/ 336 w 416"/>
                  <a:gd name="T17" fmla="*/ 306 h 751"/>
                  <a:gd name="T18" fmla="*/ 269 w 416"/>
                  <a:gd name="T19" fmla="*/ 373 h 751"/>
                  <a:gd name="T20" fmla="*/ 153 w 416"/>
                  <a:gd name="T21" fmla="*/ 483 h 751"/>
                  <a:gd name="T22" fmla="*/ 92 w 416"/>
                  <a:gd name="T23" fmla="*/ 568 h 751"/>
                  <a:gd name="T24" fmla="*/ 92 w 416"/>
                  <a:gd name="T25" fmla="*/ 605 h 751"/>
                  <a:gd name="T26" fmla="*/ 98 w 416"/>
                  <a:gd name="T27" fmla="*/ 623 h 751"/>
                  <a:gd name="T28" fmla="*/ 153 w 416"/>
                  <a:gd name="T29" fmla="*/ 629 h 751"/>
                  <a:gd name="T30" fmla="*/ 245 w 416"/>
                  <a:gd name="T31" fmla="*/ 666 h 751"/>
                  <a:gd name="T32" fmla="*/ 306 w 416"/>
                  <a:gd name="T33" fmla="*/ 721 h 751"/>
                  <a:gd name="T34" fmla="*/ 349 w 416"/>
                  <a:gd name="T35" fmla="*/ 751 h 751"/>
                  <a:gd name="T36" fmla="*/ 373 w 416"/>
                  <a:gd name="T37" fmla="*/ 745 h 751"/>
                  <a:gd name="T38" fmla="*/ 410 w 416"/>
                  <a:gd name="T39" fmla="*/ 678 h 751"/>
                  <a:gd name="T40" fmla="*/ 379 w 416"/>
                  <a:gd name="T41" fmla="*/ 648 h 751"/>
                  <a:gd name="T42" fmla="*/ 281 w 416"/>
                  <a:gd name="T43" fmla="*/ 617 h 751"/>
                  <a:gd name="T44" fmla="*/ 184 w 416"/>
                  <a:gd name="T45" fmla="*/ 593 h 751"/>
                  <a:gd name="T46" fmla="*/ 141 w 416"/>
                  <a:gd name="T47" fmla="*/ 593 h 751"/>
                  <a:gd name="T48" fmla="*/ 128 w 416"/>
                  <a:gd name="T49" fmla="*/ 581 h 751"/>
                  <a:gd name="T50" fmla="*/ 153 w 416"/>
                  <a:gd name="T51" fmla="*/ 550 h 751"/>
                  <a:gd name="T52" fmla="*/ 220 w 416"/>
                  <a:gd name="T53" fmla="*/ 501 h 751"/>
                  <a:gd name="T54" fmla="*/ 312 w 416"/>
                  <a:gd name="T55" fmla="*/ 446 h 751"/>
                  <a:gd name="T56" fmla="*/ 392 w 416"/>
                  <a:gd name="T57" fmla="*/ 367 h 751"/>
                  <a:gd name="T58" fmla="*/ 416 w 416"/>
                  <a:gd name="T59" fmla="*/ 306 h 751"/>
                  <a:gd name="T60" fmla="*/ 404 w 416"/>
                  <a:gd name="T61" fmla="*/ 245 h 751"/>
                  <a:gd name="T62" fmla="*/ 343 w 416"/>
                  <a:gd name="T63" fmla="*/ 178 h 751"/>
                  <a:gd name="T64" fmla="*/ 288 w 416"/>
                  <a:gd name="T65" fmla="*/ 129 h 751"/>
                  <a:gd name="T66" fmla="*/ 232 w 416"/>
                  <a:gd name="T67" fmla="*/ 92 h 7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16"/>
                  <a:gd name="T103" fmla="*/ 0 h 751"/>
                  <a:gd name="T104" fmla="*/ 416 w 416"/>
                  <a:gd name="T105" fmla="*/ 751 h 7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16" h="751">
                    <a:moveTo>
                      <a:pt x="232" y="92"/>
                    </a:moveTo>
                    <a:lnTo>
                      <a:pt x="147" y="19"/>
                    </a:lnTo>
                    <a:lnTo>
                      <a:pt x="61" y="0"/>
                    </a:lnTo>
                    <a:lnTo>
                      <a:pt x="0" y="49"/>
                    </a:lnTo>
                    <a:lnTo>
                      <a:pt x="49" y="117"/>
                    </a:lnTo>
                    <a:lnTo>
                      <a:pt x="122" y="147"/>
                    </a:lnTo>
                    <a:lnTo>
                      <a:pt x="294" y="245"/>
                    </a:lnTo>
                    <a:lnTo>
                      <a:pt x="336" y="275"/>
                    </a:lnTo>
                    <a:lnTo>
                      <a:pt x="336" y="306"/>
                    </a:lnTo>
                    <a:lnTo>
                      <a:pt x="269" y="373"/>
                    </a:lnTo>
                    <a:lnTo>
                      <a:pt x="153" y="483"/>
                    </a:lnTo>
                    <a:lnTo>
                      <a:pt x="92" y="568"/>
                    </a:lnTo>
                    <a:lnTo>
                      <a:pt x="92" y="605"/>
                    </a:lnTo>
                    <a:lnTo>
                      <a:pt x="98" y="623"/>
                    </a:lnTo>
                    <a:lnTo>
                      <a:pt x="153" y="629"/>
                    </a:lnTo>
                    <a:lnTo>
                      <a:pt x="245" y="666"/>
                    </a:lnTo>
                    <a:lnTo>
                      <a:pt x="306" y="721"/>
                    </a:lnTo>
                    <a:lnTo>
                      <a:pt x="349" y="751"/>
                    </a:lnTo>
                    <a:lnTo>
                      <a:pt x="373" y="745"/>
                    </a:lnTo>
                    <a:lnTo>
                      <a:pt x="410" y="678"/>
                    </a:lnTo>
                    <a:lnTo>
                      <a:pt x="379" y="648"/>
                    </a:lnTo>
                    <a:lnTo>
                      <a:pt x="281" y="617"/>
                    </a:lnTo>
                    <a:lnTo>
                      <a:pt x="184" y="593"/>
                    </a:lnTo>
                    <a:lnTo>
                      <a:pt x="141" y="593"/>
                    </a:lnTo>
                    <a:lnTo>
                      <a:pt x="128" y="581"/>
                    </a:lnTo>
                    <a:lnTo>
                      <a:pt x="153" y="550"/>
                    </a:lnTo>
                    <a:lnTo>
                      <a:pt x="220" y="501"/>
                    </a:lnTo>
                    <a:lnTo>
                      <a:pt x="312" y="446"/>
                    </a:lnTo>
                    <a:lnTo>
                      <a:pt x="392" y="367"/>
                    </a:lnTo>
                    <a:lnTo>
                      <a:pt x="416" y="306"/>
                    </a:lnTo>
                    <a:lnTo>
                      <a:pt x="404" y="245"/>
                    </a:lnTo>
                    <a:lnTo>
                      <a:pt x="343" y="178"/>
                    </a:lnTo>
                    <a:lnTo>
                      <a:pt x="288" y="129"/>
                    </a:lnTo>
                    <a:lnTo>
                      <a:pt x="232" y="9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3" name="Freeform 28"/>
              <p:cNvSpPr>
                <a:spLocks noChangeAspect="1"/>
              </p:cNvSpPr>
              <p:nvPr/>
            </p:nvSpPr>
            <p:spPr bwMode="auto">
              <a:xfrm>
                <a:off x="1017" y="3383"/>
                <a:ext cx="372" cy="818"/>
              </a:xfrm>
              <a:custGeom>
                <a:avLst/>
                <a:gdLst>
                  <a:gd name="T0" fmla="*/ 262 w 372"/>
                  <a:gd name="T1" fmla="*/ 165 h 818"/>
                  <a:gd name="T2" fmla="*/ 195 w 372"/>
                  <a:gd name="T3" fmla="*/ 73 h 818"/>
                  <a:gd name="T4" fmla="*/ 146 w 372"/>
                  <a:gd name="T5" fmla="*/ 6 h 818"/>
                  <a:gd name="T6" fmla="*/ 85 w 372"/>
                  <a:gd name="T7" fmla="*/ 0 h 818"/>
                  <a:gd name="T8" fmla="*/ 43 w 372"/>
                  <a:gd name="T9" fmla="*/ 31 h 818"/>
                  <a:gd name="T10" fmla="*/ 49 w 372"/>
                  <a:gd name="T11" fmla="*/ 85 h 818"/>
                  <a:gd name="T12" fmla="*/ 104 w 372"/>
                  <a:gd name="T13" fmla="*/ 140 h 818"/>
                  <a:gd name="T14" fmla="*/ 256 w 372"/>
                  <a:gd name="T15" fmla="*/ 305 h 818"/>
                  <a:gd name="T16" fmla="*/ 293 w 372"/>
                  <a:gd name="T17" fmla="*/ 360 h 818"/>
                  <a:gd name="T18" fmla="*/ 293 w 372"/>
                  <a:gd name="T19" fmla="*/ 385 h 818"/>
                  <a:gd name="T20" fmla="*/ 250 w 372"/>
                  <a:gd name="T21" fmla="*/ 427 h 818"/>
                  <a:gd name="T22" fmla="*/ 128 w 372"/>
                  <a:gd name="T23" fmla="*/ 476 h 818"/>
                  <a:gd name="T24" fmla="*/ 37 w 372"/>
                  <a:gd name="T25" fmla="*/ 525 h 818"/>
                  <a:gd name="T26" fmla="*/ 12 w 372"/>
                  <a:gd name="T27" fmla="*/ 562 h 818"/>
                  <a:gd name="T28" fmla="*/ 0 w 372"/>
                  <a:gd name="T29" fmla="*/ 604 h 818"/>
                  <a:gd name="T30" fmla="*/ 6 w 372"/>
                  <a:gd name="T31" fmla="*/ 696 h 818"/>
                  <a:gd name="T32" fmla="*/ 24 w 372"/>
                  <a:gd name="T33" fmla="*/ 751 h 818"/>
                  <a:gd name="T34" fmla="*/ 73 w 372"/>
                  <a:gd name="T35" fmla="*/ 818 h 818"/>
                  <a:gd name="T36" fmla="*/ 116 w 372"/>
                  <a:gd name="T37" fmla="*/ 818 h 818"/>
                  <a:gd name="T38" fmla="*/ 165 w 372"/>
                  <a:gd name="T39" fmla="*/ 787 h 818"/>
                  <a:gd name="T40" fmla="*/ 165 w 372"/>
                  <a:gd name="T41" fmla="*/ 763 h 818"/>
                  <a:gd name="T42" fmla="*/ 122 w 372"/>
                  <a:gd name="T43" fmla="*/ 739 h 818"/>
                  <a:gd name="T44" fmla="*/ 73 w 372"/>
                  <a:gd name="T45" fmla="*/ 708 h 818"/>
                  <a:gd name="T46" fmla="*/ 43 w 372"/>
                  <a:gd name="T47" fmla="*/ 671 h 818"/>
                  <a:gd name="T48" fmla="*/ 37 w 372"/>
                  <a:gd name="T49" fmla="*/ 592 h 818"/>
                  <a:gd name="T50" fmla="*/ 61 w 372"/>
                  <a:gd name="T51" fmla="*/ 562 h 818"/>
                  <a:gd name="T52" fmla="*/ 110 w 372"/>
                  <a:gd name="T53" fmla="*/ 537 h 818"/>
                  <a:gd name="T54" fmla="*/ 201 w 372"/>
                  <a:gd name="T55" fmla="*/ 507 h 818"/>
                  <a:gd name="T56" fmla="*/ 335 w 372"/>
                  <a:gd name="T57" fmla="*/ 458 h 818"/>
                  <a:gd name="T58" fmla="*/ 372 w 372"/>
                  <a:gd name="T59" fmla="*/ 421 h 818"/>
                  <a:gd name="T60" fmla="*/ 372 w 372"/>
                  <a:gd name="T61" fmla="*/ 366 h 818"/>
                  <a:gd name="T62" fmla="*/ 335 w 372"/>
                  <a:gd name="T63" fmla="*/ 293 h 818"/>
                  <a:gd name="T64" fmla="*/ 299 w 372"/>
                  <a:gd name="T65" fmla="*/ 232 h 818"/>
                  <a:gd name="T66" fmla="*/ 262 w 372"/>
                  <a:gd name="T67" fmla="*/ 165 h 8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2"/>
                  <a:gd name="T103" fmla="*/ 0 h 818"/>
                  <a:gd name="T104" fmla="*/ 372 w 372"/>
                  <a:gd name="T105" fmla="*/ 818 h 81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2" h="818">
                    <a:moveTo>
                      <a:pt x="262" y="165"/>
                    </a:moveTo>
                    <a:lnTo>
                      <a:pt x="195" y="73"/>
                    </a:lnTo>
                    <a:lnTo>
                      <a:pt x="146" y="6"/>
                    </a:lnTo>
                    <a:lnTo>
                      <a:pt x="85" y="0"/>
                    </a:lnTo>
                    <a:lnTo>
                      <a:pt x="43" y="31"/>
                    </a:lnTo>
                    <a:lnTo>
                      <a:pt x="49" y="85"/>
                    </a:lnTo>
                    <a:lnTo>
                      <a:pt x="104" y="140"/>
                    </a:lnTo>
                    <a:lnTo>
                      <a:pt x="256" y="305"/>
                    </a:lnTo>
                    <a:lnTo>
                      <a:pt x="293" y="360"/>
                    </a:lnTo>
                    <a:lnTo>
                      <a:pt x="293" y="385"/>
                    </a:lnTo>
                    <a:lnTo>
                      <a:pt x="250" y="427"/>
                    </a:lnTo>
                    <a:lnTo>
                      <a:pt x="128" y="476"/>
                    </a:lnTo>
                    <a:lnTo>
                      <a:pt x="37" y="525"/>
                    </a:lnTo>
                    <a:lnTo>
                      <a:pt x="12" y="562"/>
                    </a:lnTo>
                    <a:lnTo>
                      <a:pt x="0" y="604"/>
                    </a:lnTo>
                    <a:lnTo>
                      <a:pt x="6" y="696"/>
                    </a:lnTo>
                    <a:lnTo>
                      <a:pt x="24" y="751"/>
                    </a:lnTo>
                    <a:lnTo>
                      <a:pt x="73" y="818"/>
                    </a:lnTo>
                    <a:lnTo>
                      <a:pt x="116" y="818"/>
                    </a:lnTo>
                    <a:lnTo>
                      <a:pt x="165" y="787"/>
                    </a:lnTo>
                    <a:lnTo>
                      <a:pt x="165" y="763"/>
                    </a:lnTo>
                    <a:lnTo>
                      <a:pt x="122" y="739"/>
                    </a:lnTo>
                    <a:lnTo>
                      <a:pt x="73" y="708"/>
                    </a:lnTo>
                    <a:lnTo>
                      <a:pt x="43" y="671"/>
                    </a:lnTo>
                    <a:lnTo>
                      <a:pt x="37" y="592"/>
                    </a:lnTo>
                    <a:lnTo>
                      <a:pt x="61" y="562"/>
                    </a:lnTo>
                    <a:lnTo>
                      <a:pt x="110" y="537"/>
                    </a:lnTo>
                    <a:lnTo>
                      <a:pt x="201" y="507"/>
                    </a:lnTo>
                    <a:lnTo>
                      <a:pt x="335" y="458"/>
                    </a:lnTo>
                    <a:lnTo>
                      <a:pt x="372" y="421"/>
                    </a:lnTo>
                    <a:lnTo>
                      <a:pt x="372" y="366"/>
                    </a:lnTo>
                    <a:lnTo>
                      <a:pt x="335" y="293"/>
                    </a:lnTo>
                    <a:lnTo>
                      <a:pt x="299" y="232"/>
                    </a:lnTo>
                    <a:lnTo>
                      <a:pt x="262" y="1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4" name="Freeform 29"/>
              <p:cNvSpPr>
                <a:spLocks noChangeAspect="1"/>
              </p:cNvSpPr>
              <p:nvPr/>
            </p:nvSpPr>
            <p:spPr bwMode="auto">
              <a:xfrm>
                <a:off x="1784" y="2633"/>
                <a:ext cx="333" cy="107"/>
              </a:xfrm>
              <a:custGeom>
                <a:avLst/>
                <a:gdLst>
                  <a:gd name="T0" fmla="*/ 6 w 333"/>
                  <a:gd name="T1" fmla="*/ 0 h 107"/>
                  <a:gd name="T2" fmla="*/ 116 w 333"/>
                  <a:gd name="T3" fmla="*/ 0 h 107"/>
                  <a:gd name="T4" fmla="*/ 238 w 333"/>
                  <a:gd name="T5" fmla="*/ 28 h 107"/>
                  <a:gd name="T6" fmla="*/ 333 w 333"/>
                  <a:gd name="T7" fmla="*/ 67 h 107"/>
                  <a:gd name="T8" fmla="*/ 321 w 333"/>
                  <a:gd name="T9" fmla="*/ 107 h 107"/>
                  <a:gd name="T10" fmla="*/ 189 w 333"/>
                  <a:gd name="T11" fmla="*/ 46 h 107"/>
                  <a:gd name="T12" fmla="*/ 61 w 333"/>
                  <a:gd name="T13" fmla="*/ 28 h 107"/>
                  <a:gd name="T14" fmla="*/ 0 w 333"/>
                  <a:gd name="T15" fmla="*/ 21 h 107"/>
                  <a:gd name="T16" fmla="*/ 6 w 333"/>
                  <a:gd name="T17" fmla="*/ 0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3"/>
                  <a:gd name="T28" fmla="*/ 0 h 107"/>
                  <a:gd name="T29" fmla="*/ 333 w 333"/>
                  <a:gd name="T30" fmla="*/ 107 h 1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3" h="107">
                    <a:moveTo>
                      <a:pt x="6" y="0"/>
                    </a:moveTo>
                    <a:lnTo>
                      <a:pt x="116" y="0"/>
                    </a:lnTo>
                    <a:lnTo>
                      <a:pt x="238" y="28"/>
                    </a:lnTo>
                    <a:lnTo>
                      <a:pt x="333" y="67"/>
                    </a:lnTo>
                    <a:lnTo>
                      <a:pt x="321" y="107"/>
                    </a:lnTo>
                    <a:lnTo>
                      <a:pt x="189" y="46"/>
                    </a:lnTo>
                    <a:lnTo>
                      <a:pt x="61" y="28"/>
                    </a:lnTo>
                    <a:lnTo>
                      <a:pt x="0" y="2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5" name="Freeform 30"/>
              <p:cNvSpPr>
                <a:spLocks noChangeAspect="1"/>
              </p:cNvSpPr>
              <p:nvPr/>
            </p:nvSpPr>
            <p:spPr bwMode="auto">
              <a:xfrm>
                <a:off x="1694" y="2815"/>
                <a:ext cx="314" cy="226"/>
              </a:xfrm>
              <a:custGeom>
                <a:avLst/>
                <a:gdLst>
                  <a:gd name="T0" fmla="*/ 30 w 314"/>
                  <a:gd name="T1" fmla="*/ 0 h 226"/>
                  <a:gd name="T2" fmla="*/ 155 w 314"/>
                  <a:gd name="T3" fmla="*/ 64 h 226"/>
                  <a:gd name="T4" fmla="*/ 256 w 314"/>
                  <a:gd name="T5" fmla="*/ 131 h 226"/>
                  <a:gd name="T6" fmla="*/ 314 w 314"/>
                  <a:gd name="T7" fmla="*/ 186 h 226"/>
                  <a:gd name="T8" fmla="*/ 262 w 314"/>
                  <a:gd name="T9" fmla="*/ 226 h 226"/>
                  <a:gd name="T10" fmla="*/ 198 w 314"/>
                  <a:gd name="T11" fmla="*/ 131 h 226"/>
                  <a:gd name="T12" fmla="*/ 94 w 314"/>
                  <a:gd name="T13" fmla="*/ 70 h 226"/>
                  <a:gd name="T14" fmla="*/ 0 w 314"/>
                  <a:gd name="T15" fmla="*/ 15 h 226"/>
                  <a:gd name="T16" fmla="*/ 30 w 314"/>
                  <a:gd name="T17" fmla="*/ 0 h 2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4"/>
                  <a:gd name="T28" fmla="*/ 0 h 226"/>
                  <a:gd name="T29" fmla="*/ 314 w 314"/>
                  <a:gd name="T30" fmla="*/ 226 h 2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4" h="226">
                    <a:moveTo>
                      <a:pt x="30" y="0"/>
                    </a:moveTo>
                    <a:lnTo>
                      <a:pt x="155" y="64"/>
                    </a:lnTo>
                    <a:lnTo>
                      <a:pt x="256" y="131"/>
                    </a:lnTo>
                    <a:lnTo>
                      <a:pt x="314" y="186"/>
                    </a:lnTo>
                    <a:lnTo>
                      <a:pt x="262" y="226"/>
                    </a:lnTo>
                    <a:lnTo>
                      <a:pt x="198" y="131"/>
                    </a:lnTo>
                    <a:lnTo>
                      <a:pt x="94" y="70"/>
                    </a:lnTo>
                    <a:lnTo>
                      <a:pt x="0" y="1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0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0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4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683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4" name="Rectangle 15"/>
          <p:cNvSpPr>
            <a:spLocks noChangeArrowheads="1"/>
          </p:cNvSpPr>
          <p:nvPr/>
        </p:nvSpPr>
        <p:spPr bwMode="auto">
          <a:xfrm>
            <a:off x="2827338" y="152400"/>
            <a:ext cx="351948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Safe Locations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652463" y="838200"/>
            <a:ext cx="8272462" cy="6159500"/>
            <a:chOff x="652463" y="838200"/>
            <a:chExt cx="8272462" cy="6159500"/>
          </a:xfrm>
        </p:grpSpPr>
        <p:sp>
          <p:nvSpPr>
            <p:cNvPr id="71686" name="Freeform 21" descr="Green marble"/>
            <p:cNvSpPr>
              <a:spLocks/>
            </p:cNvSpPr>
            <p:nvPr/>
          </p:nvSpPr>
          <p:spPr bwMode="auto">
            <a:xfrm>
              <a:off x="4851400" y="2717800"/>
              <a:ext cx="2082800" cy="2057400"/>
            </a:xfrm>
            <a:custGeom>
              <a:avLst/>
              <a:gdLst>
                <a:gd name="T0" fmla="*/ 2147483647 w 1312"/>
                <a:gd name="T1" fmla="*/ 2147483647 h 1296"/>
                <a:gd name="T2" fmla="*/ 2147483647 w 1312"/>
                <a:gd name="T3" fmla="*/ 2147483647 h 1296"/>
                <a:gd name="T4" fmla="*/ 2147483647 w 1312"/>
                <a:gd name="T5" fmla="*/ 2147483647 h 1296"/>
                <a:gd name="T6" fmla="*/ 2147483647 w 1312"/>
                <a:gd name="T7" fmla="*/ 2147483647 h 1296"/>
                <a:gd name="T8" fmla="*/ 2147483647 w 1312"/>
                <a:gd name="T9" fmla="*/ 2147483647 h 1296"/>
                <a:gd name="T10" fmla="*/ 2147483647 w 1312"/>
                <a:gd name="T11" fmla="*/ 2147483647 h 1296"/>
                <a:gd name="T12" fmla="*/ 2147483647 w 1312"/>
                <a:gd name="T13" fmla="*/ 2147483647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22" descr="Green marble"/>
            <p:cNvSpPr>
              <a:spLocks/>
            </p:cNvSpPr>
            <p:nvPr/>
          </p:nvSpPr>
          <p:spPr bwMode="auto">
            <a:xfrm>
              <a:off x="5372100" y="4978400"/>
              <a:ext cx="1892300" cy="1828800"/>
            </a:xfrm>
            <a:custGeom>
              <a:avLst/>
              <a:gdLst>
                <a:gd name="T0" fmla="*/ 2147483647 w 1192"/>
                <a:gd name="T1" fmla="*/ 2147483647 h 1152"/>
                <a:gd name="T2" fmla="*/ 2147483647 w 1192"/>
                <a:gd name="T3" fmla="*/ 2147483647 h 1152"/>
                <a:gd name="T4" fmla="*/ 2147483647 w 1192"/>
                <a:gd name="T5" fmla="*/ 2147483647 h 1152"/>
                <a:gd name="T6" fmla="*/ 2147483647 w 1192"/>
                <a:gd name="T7" fmla="*/ 2147483647 h 1152"/>
                <a:gd name="T8" fmla="*/ 2147483647 w 1192"/>
                <a:gd name="T9" fmla="*/ 2147483647 h 1152"/>
                <a:gd name="T10" fmla="*/ 2147483647 w 1192"/>
                <a:gd name="T11" fmla="*/ 2147483647 h 1152"/>
                <a:gd name="T12" fmla="*/ 2147483647 w 1192"/>
                <a:gd name="T13" fmla="*/ 2147483647 h 1152"/>
                <a:gd name="T14" fmla="*/ 2147483647 w 1192"/>
                <a:gd name="T15" fmla="*/ 2147483647 h 1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92"/>
                <a:gd name="T25" fmla="*/ 0 h 1152"/>
                <a:gd name="T26" fmla="*/ 1192 w 1192"/>
                <a:gd name="T27" fmla="*/ 1152 h 1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92" h="1152">
                  <a:moveTo>
                    <a:pt x="408" y="224"/>
                  </a:moveTo>
                  <a:cubicBezTo>
                    <a:pt x="336" y="304"/>
                    <a:pt x="320" y="392"/>
                    <a:pt x="264" y="512"/>
                  </a:cubicBezTo>
                  <a:cubicBezTo>
                    <a:pt x="208" y="632"/>
                    <a:pt x="0" y="848"/>
                    <a:pt x="72" y="944"/>
                  </a:cubicBezTo>
                  <a:cubicBezTo>
                    <a:pt x="144" y="1040"/>
                    <a:pt x="576" y="1152"/>
                    <a:pt x="696" y="1088"/>
                  </a:cubicBezTo>
                  <a:cubicBezTo>
                    <a:pt x="816" y="1024"/>
                    <a:pt x="712" y="672"/>
                    <a:pt x="792" y="560"/>
                  </a:cubicBezTo>
                  <a:cubicBezTo>
                    <a:pt x="872" y="448"/>
                    <a:pt x="1192" y="504"/>
                    <a:pt x="1176" y="416"/>
                  </a:cubicBezTo>
                  <a:cubicBezTo>
                    <a:pt x="1160" y="328"/>
                    <a:pt x="824" y="64"/>
                    <a:pt x="696" y="32"/>
                  </a:cubicBezTo>
                  <a:cubicBezTo>
                    <a:pt x="568" y="0"/>
                    <a:pt x="480" y="144"/>
                    <a:pt x="408" y="224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Freeform 24" descr="Green marble"/>
            <p:cNvSpPr>
              <a:spLocks/>
            </p:cNvSpPr>
            <p:nvPr/>
          </p:nvSpPr>
          <p:spPr bwMode="auto">
            <a:xfrm>
              <a:off x="6948488" y="1295400"/>
              <a:ext cx="1447800" cy="1227138"/>
            </a:xfrm>
            <a:custGeom>
              <a:avLst/>
              <a:gdLst>
                <a:gd name="T0" fmla="*/ 2147483647 w 912"/>
                <a:gd name="T1" fmla="*/ 2147483647 h 773"/>
                <a:gd name="T2" fmla="*/ 2147483647 w 912"/>
                <a:gd name="T3" fmla="*/ 2147483647 h 773"/>
                <a:gd name="T4" fmla="*/ 2147483647 w 912"/>
                <a:gd name="T5" fmla="*/ 2147483647 h 773"/>
                <a:gd name="T6" fmla="*/ 2147483647 w 912"/>
                <a:gd name="T7" fmla="*/ 2147483647 h 773"/>
                <a:gd name="T8" fmla="*/ 2147483647 w 912"/>
                <a:gd name="T9" fmla="*/ 2147483647 h 773"/>
                <a:gd name="T10" fmla="*/ 2147483647 w 912"/>
                <a:gd name="T11" fmla="*/ 2147483647 h 773"/>
                <a:gd name="T12" fmla="*/ 2147483647 w 912"/>
                <a:gd name="T13" fmla="*/ 2147483647 h 773"/>
                <a:gd name="T14" fmla="*/ 2147483647 w 912"/>
                <a:gd name="T15" fmla="*/ 2147483647 h 7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12"/>
                <a:gd name="T25" fmla="*/ 0 h 773"/>
                <a:gd name="T26" fmla="*/ 912 w 912"/>
                <a:gd name="T27" fmla="*/ 773 h 7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12" h="773">
                  <a:moveTo>
                    <a:pt x="303" y="168"/>
                  </a:moveTo>
                  <a:cubicBezTo>
                    <a:pt x="248" y="228"/>
                    <a:pt x="236" y="294"/>
                    <a:pt x="193" y="384"/>
                  </a:cubicBezTo>
                  <a:cubicBezTo>
                    <a:pt x="150" y="474"/>
                    <a:pt x="0" y="649"/>
                    <a:pt x="46" y="708"/>
                  </a:cubicBezTo>
                  <a:cubicBezTo>
                    <a:pt x="92" y="767"/>
                    <a:pt x="366" y="773"/>
                    <a:pt x="467" y="737"/>
                  </a:cubicBezTo>
                  <a:cubicBezTo>
                    <a:pt x="568" y="701"/>
                    <a:pt x="579" y="564"/>
                    <a:pt x="650" y="493"/>
                  </a:cubicBezTo>
                  <a:cubicBezTo>
                    <a:pt x="721" y="422"/>
                    <a:pt x="912" y="390"/>
                    <a:pt x="891" y="312"/>
                  </a:cubicBezTo>
                  <a:cubicBezTo>
                    <a:pt x="870" y="234"/>
                    <a:pt x="621" y="48"/>
                    <a:pt x="524" y="24"/>
                  </a:cubicBezTo>
                  <a:cubicBezTo>
                    <a:pt x="426" y="0"/>
                    <a:pt x="358" y="108"/>
                    <a:pt x="303" y="168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Freeform 25" descr="Green marble"/>
            <p:cNvSpPr>
              <a:spLocks/>
            </p:cNvSpPr>
            <p:nvPr/>
          </p:nvSpPr>
          <p:spPr bwMode="auto">
            <a:xfrm>
              <a:off x="7377113" y="5159375"/>
              <a:ext cx="1547812" cy="1589088"/>
            </a:xfrm>
            <a:custGeom>
              <a:avLst/>
              <a:gdLst>
                <a:gd name="T0" fmla="*/ 2147483647 w 975"/>
                <a:gd name="T1" fmla="*/ 2147483647 h 1001"/>
                <a:gd name="T2" fmla="*/ 2147483647 w 975"/>
                <a:gd name="T3" fmla="*/ 2147483647 h 1001"/>
                <a:gd name="T4" fmla="*/ 2147483647 w 975"/>
                <a:gd name="T5" fmla="*/ 2147483647 h 1001"/>
                <a:gd name="T6" fmla="*/ 2147483647 w 975"/>
                <a:gd name="T7" fmla="*/ 2147483647 h 1001"/>
                <a:gd name="T8" fmla="*/ 2147483647 w 975"/>
                <a:gd name="T9" fmla="*/ 2147483647 h 1001"/>
                <a:gd name="T10" fmla="*/ 2147483647 w 975"/>
                <a:gd name="T11" fmla="*/ 2147483647 h 1001"/>
                <a:gd name="T12" fmla="*/ 2147483647 w 975"/>
                <a:gd name="T13" fmla="*/ 2147483647 h 1001"/>
                <a:gd name="T14" fmla="*/ 2147483647 w 975"/>
                <a:gd name="T15" fmla="*/ 2147483647 h 1001"/>
                <a:gd name="T16" fmla="*/ 2147483647 w 975"/>
                <a:gd name="T17" fmla="*/ 2147483647 h 10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5"/>
                <a:gd name="T28" fmla="*/ 0 h 1001"/>
                <a:gd name="T29" fmla="*/ 975 w 975"/>
                <a:gd name="T30" fmla="*/ 1001 h 10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5" h="1001">
                  <a:moveTo>
                    <a:pt x="328" y="144"/>
                  </a:moveTo>
                  <a:cubicBezTo>
                    <a:pt x="249" y="212"/>
                    <a:pt x="249" y="405"/>
                    <a:pt x="197" y="485"/>
                  </a:cubicBezTo>
                  <a:cubicBezTo>
                    <a:pt x="145" y="565"/>
                    <a:pt x="26" y="568"/>
                    <a:pt x="13" y="625"/>
                  </a:cubicBezTo>
                  <a:cubicBezTo>
                    <a:pt x="0" y="682"/>
                    <a:pt x="77" y="782"/>
                    <a:pt x="118" y="826"/>
                  </a:cubicBezTo>
                  <a:cubicBezTo>
                    <a:pt x="159" y="870"/>
                    <a:pt x="152" y="865"/>
                    <a:pt x="258" y="887"/>
                  </a:cubicBezTo>
                  <a:cubicBezTo>
                    <a:pt x="364" y="909"/>
                    <a:pt x="638" y="1001"/>
                    <a:pt x="755" y="957"/>
                  </a:cubicBezTo>
                  <a:cubicBezTo>
                    <a:pt x="872" y="913"/>
                    <a:pt x="975" y="766"/>
                    <a:pt x="961" y="620"/>
                  </a:cubicBezTo>
                  <a:cubicBezTo>
                    <a:pt x="947" y="474"/>
                    <a:pt x="774" y="158"/>
                    <a:pt x="668" y="79"/>
                  </a:cubicBezTo>
                  <a:cubicBezTo>
                    <a:pt x="563" y="0"/>
                    <a:pt x="426" y="98"/>
                    <a:pt x="328" y="144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Freeform 26" descr="Green marble"/>
            <p:cNvSpPr>
              <a:spLocks/>
            </p:cNvSpPr>
            <p:nvPr/>
          </p:nvSpPr>
          <p:spPr bwMode="auto">
            <a:xfrm>
              <a:off x="652463" y="5068888"/>
              <a:ext cx="1152525" cy="906462"/>
            </a:xfrm>
            <a:custGeom>
              <a:avLst/>
              <a:gdLst>
                <a:gd name="T0" fmla="*/ 2147483647 w 726"/>
                <a:gd name="T1" fmla="*/ 2147483647 h 571"/>
                <a:gd name="T2" fmla="*/ 2147483647 w 726"/>
                <a:gd name="T3" fmla="*/ 2147483647 h 571"/>
                <a:gd name="T4" fmla="*/ 2147483647 w 726"/>
                <a:gd name="T5" fmla="*/ 2147483647 h 571"/>
                <a:gd name="T6" fmla="*/ 2147483647 w 726"/>
                <a:gd name="T7" fmla="*/ 2147483647 h 571"/>
                <a:gd name="T8" fmla="*/ 2147483647 w 726"/>
                <a:gd name="T9" fmla="*/ 2147483647 h 571"/>
                <a:gd name="T10" fmla="*/ 2147483647 w 726"/>
                <a:gd name="T11" fmla="*/ 2147483647 h 571"/>
                <a:gd name="T12" fmla="*/ 2147483647 w 726"/>
                <a:gd name="T13" fmla="*/ 2147483647 h 571"/>
                <a:gd name="T14" fmla="*/ 2147483647 w 726"/>
                <a:gd name="T15" fmla="*/ 2147483647 h 5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26"/>
                <a:gd name="T25" fmla="*/ 0 h 571"/>
                <a:gd name="T26" fmla="*/ 726 w 726"/>
                <a:gd name="T27" fmla="*/ 571 h 57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26" h="571">
                  <a:moveTo>
                    <a:pt x="599" y="338"/>
                  </a:moveTo>
                  <a:cubicBezTo>
                    <a:pt x="551" y="283"/>
                    <a:pt x="489" y="259"/>
                    <a:pt x="409" y="206"/>
                  </a:cubicBezTo>
                  <a:cubicBezTo>
                    <a:pt x="330" y="152"/>
                    <a:pt x="187" y="0"/>
                    <a:pt x="122" y="20"/>
                  </a:cubicBezTo>
                  <a:cubicBezTo>
                    <a:pt x="56" y="39"/>
                    <a:pt x="0" y="240"/>
                    <a:pt x="17" y="323"/>
                  </a:cubicBezTo>
                  <a:cubicBezTo>
                    <a:pt x="33" y="407"/>
                    <a:pt x="150" y="479"/>
                    <a:pt x="220" y="517"/>
                  </a:cubicBezTo>
                  <a:cubicBezTo>
                    <a:pt x="290" y="555"/>
                    <a:pt x="356" y="548"/>
                    <a:pt x="436" y="551"/>
                  </a:cubicBezTo>
                  <a:cubicBezTo>
                    <a:pt x="516" y="554"/>
                    <a:pt x="672" y="571"/>
                    <a:pt x="699" y="536"/>
                  </a:cubicBezTo>
                  <a:cubicBezTo>
                    <a:pt x="726" y="501"/>
                    <a:pt x="647" y="394"/>
                    <a:pt x="599" y="338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Rectangle 6"/>
            <p:cNvSpPr>
              <a:spLocks noChangeArrowheads="1"/>
            </p:cNvSpPr>
            <p:nvPr/>
          </p:nvSpPr>
          <p:spPr bwMode="auto">
            <a:xfrm>
              <a:off x="838200" y="838200"/>
              <a:ext cx="7010400" cy="100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/>
                <a:t> Algorithm specifies from which locations it  knows how to step.</a:t>
              </a:r>
            </a:p>
          </p:txBody>
        </p:sp>
        <p:grpSp>
          <p:nvGrpSpPr>
            <p:cNvPr id="71692" name="Group 30"/>
            <p:cNvGrpSpPr>
              <a:grpSpLocks/>
            </p:cNvGrpSpPr>
            <p:nvPr/>
          </p:nvGrpSpPr>
          <p:grpSpPr bwMode="auto">
            <a:xfrm>
              <a:off x="1943100" y="4164013"/>
              <a:ext cx="3619500" cy="2833687"/>
              <a:chOff x="1224" y="2623"/>
              <a:chExt cx="2280" cy="1785"/>
            </a:xfrm>
          </p:grpSpPr>
          <p:sp>
            <p:nvSpPr>
              <p:cNvPr id="71695" name="Freeform 17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5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1696" name="Group 7"/>
              <p:cNvGrpSpPr>
                <a:grpSpLocks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71697" name="Freeform 8"/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8" name="Freeform 9"/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9" name="Freeform 10"/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0" name="Freeform 11"/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1" name="Freeform 12"/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2" name="Freeform 13"/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71693" name="Line 14"/>
            <p:cNvSpPr>
              <a:spLocks noChangeShapeType="1"/>
            </p:cNvSpPr>
            <p:nvPr/>
          </p:nvSpPr>
          <p:spPr bwMode="auto">
            <a:xfrm flipV="1">
              <a:off x="2895600" y="6096000"/>
              <a:ext cx="914400" cy="30638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8" descr="Green marble"/>
            <p:cNvSpPr>
              <a:spLocks/>
            </p:cNvSpPr>
            <p:nvPr/>
          </p:nvSpPr>
          <p:spPr bwMode="auto">
            <a:xfrm>
              <a:off x="1828800" y="2209800"/>
              <a:ext cx="1892300" cy="1828800"/>
            </a:xfrm>
            <a:custGeom>
              <a:avLst/>
              <a:gdLst>
                <a:gd name="T0" fmla="*/ 2147483647 w 1192"/>
                <a:gd name="T1" fmla="*/ 2147483647 h 1152"/>
                <a:gd name="T2" fmla="*/ 2147483647 w 1192"/>
                <a:gd name="T3" fmla="*/ 2147483647 h 1152"/>
                <a:gd name="T4" fmla="*/ 2147483647 w 1192"/>
                <a:gd name="T5" fmla="*/ 2147483647 h 1152"/>
                <a:gd name="T6" fmla="*/ 2147483647 w 1192"/>
                <a:gd name="T7" fmla="*/ 2147483647 h 1152"/>
                <a:gd name="T8" fmla="*/ 2147483647 w 1192"/>
                <a:gd name="T9" fmla="*/ 2147483647 h 1152"/>
                <a:gd name="T10" fmla="*/ 2147483647 w 1192"/>
                <a:gd name="T11" fmla="*/ 2147483647 h 1152"/>
                <a:gd name="T12" fmla="*/ 2147483647 w 1192"/>
                <a:gd name="T13" fmla="*/ 2147483647 h 1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92"/>
                <a:gd name="T22" fmla="*/ 0 h 1152"/>
                <a:gd name="T23" fmla="*/ 1192 w 1192"/>
                <a:gd name="T24" fmla="*/ 1152 h 11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92" h="1152">
                  <a:moveTo>
                    <a:pt x="112" y="200"/>
                  </a:moveTo>
                  <a:cubicBezTo>
                    <a:pt x="64" y="352"/>
                    <a:pt x="0" y="816"/>
                    <a:pt x="64" y="968"/>
                  </a:cubicBezTo>
                  <a:cubicBezTo>
                    <a:pt x="128" y="1120"/>
                    <a:pt x="376" y="1152"/>
                    <a:pt x="496" y="1112"/>
                  </a:cubicBezTo>
                  <a:cubicBezTo>
                    <a:pt x="616" y="1072"/>
                    <a:pt x="680" y="824"/>
                    <a:pt x="784" y="728"/>
                  </a:cubicBezTo>
                  <a:cubicBezTo>
                    <a:pt x="888" y="632"/>
                    <a:pt x="1192" y="648"/>
                    <a:pt x="1120" y="536"/>
                  </a:cubicBezTo>
                  <a:cubicBezTo>
                    <a:pt x="1048" y="424"/>
                    <a:pt x="512" y="112"/>
                    <a:pt x="352" y="56"/>
                  </a:cubicBezTo>
                  <a:cubicBezTo>
                    <a:pt x="192" y="0"/>
                    <a:pt x="160" y="48"/>
                    <a:pt x="112" y="20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Freeform 3" descr="Green marble"/>
          <p:cNvSpPr>
            <a:spLocks/>
          </p:cNvSpPr>
          <p:nvPr/>
        </p:nvSpPr>
        <p:spPr bwMode="auto">
          <a:xfrm>
            <a:off x="1828800" y="2209800"/>
            <a:ext cx="1892300" cy="1828800"/>
          </a:xfrm>
          <a:custGeom>
            <a:avLst/>
            <a:gdLst>
              <a:gd name="T0" fmla="*/ 2147483647 w 1192"/>
              <a:gd name="T1" fmla="*/ 2147483647 h 1152"/>
              <a:gd name="T2" fmla="*/ 2147483647 w 1192"/>
              <a:gd name="T3" fmla="*/ 2147483647 h 1152"/>
              <a:gd name="T4" fmla="*/ 2147483647 w 1192"/>
              <a:gd name="T5" fmla="*/ 2147483647 h 1152"/>
              <a:gd name="T6" fmla="*/ 2147483647 w 1192"/>
              <a:gd name="T7" fmla="*/ 2147483647 h 1152"/>
              <a:gd name="T8" fmla="*/ 2147483647 w 1192"/>
              <a:gd name="T9" fmla="*/ 2147483647 h 1152"/>
              <a:gd name="T10" fmla="*/ 2147483647 w 1192"/>
              <a:gd name="T11" fmla="*/ 2147483647 h 1152"/>
              <a:gd name="T12" fmla="*/ 2147483647 w 1192"/>
              <a:gd name="T13" fmla="*/ 2147483647 h 11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92"/>
              <a:gd name="T22" fmla="*/ 0 h 1152"/>
              <a:gd name="T23" fmla="*/ 1192 w 1192"/>
              <a:gd name="T24" fmla="*/ 1152 h 11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92" h="1152">
                <a:moveTo>
                  <a:pt x="112" y="200"/>
                </a:moveTo>
                <a:cubicBezTo>
                  <a:pt x="64" y="352"/>
                  <a:pt x="0" y="816"/>
                  <a:pt x="64" y="968"/>
                </a:cubicBezTo>
                <a:cubicBezTo>
                  <a:pt x="128" y="1120"/>
                  <a:pt x="376" y="1152"/>
                  <a:pt x="496" y="1112"/>
                </a:cubicBezTo>
                <a:cubicBezTo>
                  <a:pt x="616" y="1072"/>
                  <a:pt x="680" y="824"/>
                  <a:pt x="784" y="728"/>
                </a:cubicBezTo>
                <a:cubicBezTo>
                  <a:pt x="888" y="632"/>
                  <a:pt x="1192" y="648"/>
                  <a:pt x="1120" y="536"/>
                </a:cubicBezTo>
                <a:cubicBezTo>
                  <a:pt x="1048" y="424"/>
                  <a:pt x="512" y="112"/>
                  <a:pt x="352" y="56"/>
                </a:cubicBezTo>
                <a:cubicBezTo>
                  <a:pt x="192" y="0"/>
                  <a:pt x="160" y="48"/>
                  <a:pt x="112" y="200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07" name="Freeform 4" descr="Green marble"/>
          <p:cNvSpPr>
            <a:spLocks noChangeAspect="1"/>
          </p:cNvSpPr>
          <p:nvPr/>
        </p:nvSpPr>
        <p:spPr bwMode="auto">
          <a:xfrm>
            <a:off x="4851400" y="2717800"/>
            <a:ext cx="2082800" cy="2057400"/>
          </a:xfrm>
          <a:custGeom>
            <a:avLst/>
            <a:gdLst>
              <a:gd name="T0" fmla="*/ 2147483647 w 1312"/>
              <a:gd name="T1" fmla="*/ 2147483647 h 1296"/>
              <a:gd name="T2" fmla="*/ 2147483647 w 1312"/>
              <a:gd name="T3" fmla="*/ 2147483647 h 1296"/>
              <a:gd name="T4" fmla="*/ 2147483647 w 1312"/>
              <a:gd name="T5" fmla="*/ 2147483647 h 1296"/>
              <a:gd name="T6" fmla="*/ 2147483647 w 1312"/>
              <a:gd name="T7" fmla="*/ 2147483647 h 1296"/>
              <a:gd name="T8" fmla="*/ 2147483647 w 1312"/>
              <a:gd name="T9" fmla="*/ 2147483647 h 1296"/>
              <a:gd name="T10" fmla="*/ 2147483647 w 1312"/>
              <a:gd name="T11" fmla="*/ 2147483647 h 1296"/>
              <a:gd name="T12" fmla="*/ 2147483647 w 1312"/>
              <a:gd name="T13" fmla="*/ 2147483647 h 12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12"/>
              <a:gd name="T22" fmla="*/ 0 h 1296"/>
              <a:gd name="T23" fmla="*/ 1312 w 1312"/>
              <a:gd name="T24" fmla="*/ 1296 h 12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12" h="1296">
                <a:moveTo>
                  <a:pt x="592" y="160"/>
                </a:moveTo>
                <a:cubicBezTo>
                  <a:pt x="408" y="256"/>
                  <a:pt x="32" y="496"/>
                  <a:pt x="16" y="640"/>
                </a:cubicBezTo>
                <a:cubicBezTo>
                  <a:pt x="0" y="784"/>
                  <a:pt x="296" y="928"/>
                  <a:pt x="496" y="1024"/>
                </a:cubicBezTo>
                <a:cubicBezTo>
                  <a:pt x="696" y="1120"/>
                  <a:pt x="1120" y="1296"/>
                  <a:pt x="1216" y="1216"/>
                </a:cubicBezTo>
                <a:cubicBezTo>
                  <a:pt x="1312" y="1136"/>
                  <a:pt x="1088" y="736"/>
                  <a:pt x="1072" y="544"/>
                </a:cubicBezTo>
                <a:cubicBezTo>
                  <a:pt x="1056" y="352"/>
                  <a:pt x="1208" y="128"/>
                  <a:pt x="1120" y="64"/>
                </a:cubicBezTo>
                <a:cubicBezTo>
                  <a:pt x="1032" y="0"/>
                  <a:pt x="776" y="64"/>
                  <a:pt x="592" y="160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08" name="Freeform 5" descr="Green marble"/>
          <p:cNvSpPr>
            <a:spLocks/>
          </p:cNvSpPr>
          <p:nvPr/>
        </p:nvSpPr>
        <p:spPr bwMode="auto">
          <a:xfrm>
            <a:off x="5372100" y="4978400"/>
            <a:ext cx="1892300" cy="1828800"/>
          </a:xfrm>
          <a:custGeom>
            <a:avLst/>
            <a:gdLst>
              <a:gd name="T0" fmla="*/ 2147483647 w 1192"/>
              <a:gd name="T1" fmla="*/ 2147483647 h 1152"/>
              <a:gd name="T2" fmla="*/ 2147483647 w 1192"/>
              <a:gd name="T3" fmla="*/ 2147483647 h 1152"/>
              <a:gd name="T4" fmla="*/ 2147483647 w 1192"/>
              <a:gd name="T5" fmla="*/ 2147483647 h 1152"/>
              <a:gd name="T6" fmla="*/ 2147483647 w 1192"/>
              <a:gd name="T7" fmla="*/ 2147483647 h 1152"/>
              <a:gd name="T8" fmla="*/ 2147483647 w 1192"/>
              <a:gd name="T9" fmla="*/ 2147483647 h 1152"/>
              <a:gd name="T10" fmla="*/ 2147483647 w 1192"/>
              <a:gd name="T11" fmla="*/ 2147483647 h 1152"/>
              <a:gd name="T12" fmla="*/ 2147483647 w 1192"/>
              <a:gd name="T13" fmla="*/ 2147483647 h 1152"/>
              <a:gd name="T14" fmla="*/ 2147483647 w 1192"/>
              <a:gd name="T15" fmla="*/ 2147483647 h 115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92"/>
              <a:gd name="T25" fmla="*/ 0 h 1152"/>
              <a:gd name="T26" fmla="*/ 1192 w 1192"/>
              <a:gd name="T27" fmla="*/ 1152 h 115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92" h="1152">
                <a:moveTo>
                  <a:pt x="408" y="224"/>
                </a:moveTo>
                <a:cubicBezTo>
                  <a:pt x="336" y="304"/>
                  <a:pt x="320" y="392"/>
                  <a:pt x="264" y="512"/>
                </a:cubicBezTo>
                <a:cubicBezTo>
                  <a:pt x="208" y="632"/>
                  <a:pt x="0" y="848"/>
                  <a:pt x="72" y="944"/>
                </a:cubicBezTo>
                <a:cubicBezTo>
                  <a:pt x="144" y="1040"/>
                  <a:pt x="576" y="1152"/>
                  <a:pt x="696" y="1088"/>
                </a:cubicBezTo>
                <a:cubicBezTo>
                  <a:pt x="816" y="1024"/>
                  <a:pt x="712" y="672"/>
                  <a:pt x="792" y="560"/>
                </a:cubicBezTo>
                <a:cubicBezTo>
                  <a:pt x="872" y="448"/>
                  <a:pt x="1192" y="504"/>
                  <a:pt x="1176" y="416"/>
                </a:cubicBezTo>
                <a:cubicBezTo>
                  <a:pt x="1160" y="328"/>
                  <a:pt x="824" y="64"/>
                  <a:pt x="696" y="32"/>
                </a:cubicBezTo>
                <a:cubicBezTo>
                  <a:pt x="568" y="0"/>
                  <a:pt x="480" y="144"/>
                  <a:pt x="408" y="224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09" name="Freeform 6" descr="Green marble"/>
          <p:cNvSpPr>
            <a:spLocks/>
          </p:cNvSpPr>
          <p:nvPr/>
        </p:nvSpPr>
        <p:spPr bwMode="auto">
          <a:xfrm>
            <a:off x="6948488" y="1295400"/>
            <a:ext cx="1447800" cy="1227138"/>
          </a:xfrm>
          <a:custGeom>
            <a:avLst/>
            <a:gdLst>
              <a:gd name="T0" fmla="*/ 2147483647 w 912"/>
              <a:gd name="T1" fmla="*/ 2147483647 h 773"/>
              <a:gd name="T2" fmla="*/ 2147483647 w 912"/>
              <a:gd name="T3" fmla="*/ 2147483647 h 773"/>
              <a:gd name="T4" fmla="*/ 2147483647 w 912"/>
              <a:gd name="T5" fmla="*/ 2147483647 h 773"/>
              <a:gd name="T6" fmla="*/ 2147483647 w 912"/>
              <a:gd name="T7" fmla="*/ 2147483647 h 773"/>
              <a:gd name="T8" fmla="*/ 2147483647 w 912"/>
              <a:gd name="T9" fmla="*/ 2147483647 h 773"/>
              <a:gd name="T10" fmla="*/ 2147483647 w 912"/>
              <a:gd name="T11" fmla="*/ 2147483647 h 773"/>
              <a:gd name="T12" fmla="*/ 2147483647 w 912"/>
              <a:gd name="T13" fmla="*/ 2147483647 h 773"/>
              <a:gd name="T14" fmla="*/ 2147483647 w 912"/>
              <a:gd name="T15" fmla="*/ 2147483647 h 77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2"/>
              <a:gd name="T25" fmla="*/ 0 h 773"/>
              <a:gd name="T26" fmla="*/ 912 w 912"/>
              <a:gd name="T27" fmla="*/ 773 h 77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2" h="773">
                <a:moveTo>
                  <a:pt x="303" y="168"/>
                </a:moveTo>
                <a:cubicBezTo>
                  <a:pt x="248" y="228"/>
                  <a:pt x="236" y="294"/>
                  <a:pt x="193" y="384"/>
                </a:cubicBezTo>
                <a:cubicBezTo>
                  <a:pt x="150" y="474"/>
                  <a:pt x="0" y="649"/>
                  <a:pt x="46" y="708"/>
                </a:cubicBezTo>
                <a:cubicBezTo>
                  <a:pt x="92" y="767"/>
                  <a:pt x="366" y="773"/>
                  <a:pt x="467" y="737"/>
                </a:cubicBezTo>
                <a:cubicBezTo>
                  <a:pt x="568" y="701"/>
                  <a:pt x="579" y="564"/>
                  <a:pt x="650" y="493"/>
                </a:cubicBezTo>
                <a:cubicBezTo>
                  <a:pt x="721" y="422"/>
                  <a:pt x="912" y="390"/>
                  <a:pt x="891" y="312"/>
                </a:cubicBezTo>
                <a:cubicBezTo>
                  <a:pt x="870" y="234"/>
                  <a:pt x="621" y="48"/>
                  <a:pt x="524" y="24"/>
                </a:cubicBezTo>
                <a:cubicBezTo>
                  <a:pt x="426" y="0"/>
                  <a:pt x="358" y="108"/>
                  <a:pt x="303" y="168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10" name="Freeform 7" descr="Green marble"/>
          <p:cNvSpPr>
            <a:spLocks/>
          </p:cNvSpPr>
          <p:nvPr/>
        </p:nvSpPr>
        <p:spPr bwMode="auto">
          <a:xfrm>
            <a:off x="7377113" y="5159375"/>
            <a:ext cx="1547812" cy="1589088"/>
          </a:xfrm>
          <a:custGeom>
            <a:avLst/>
            <a:gdLst>
              <a:gd name="T0" fmla="*/ 2147483647 w 975"/>
              <a:gd name="T1" fmla="*/ 2147483647 h 1001"/>
              <a:gd name="T2" fmla="*/ 2147483647 w 975"/>
              <a:gd name="T3" fmla="*/ 2147483647 h 1001"/>
              <a:gd name="T4" fmla="*/ 2147483647 w 975"/>
              <a:gd name="T5" fmla="*/ 2147483647 h 1001"/>
              <a:gd name="T6" fmla="*/ 2147483647 w 975"/>
              <a:gd name="T7" fmla="*/ 2147483647 h 1001"/>
              <a:gd name="T8" fmla="*/ 2147483647 w 975"/>
              <a:gd name="T9" fmla="*/ 2147483647 h 1001"/>
              <a:gd name="T10" fmla="*/ 2147483647 w 975"/>
              <a:gd name="T11" fmla="*/ 2147483647 h 1001"/>
              <a:gd name="T12" fmla="*/ 2147483647 w 975"/>
              <a:gd name="T13" fmla="*/ 2147483647 h 1001"/>
              <a:gd name="T14" fmla="*/ 2147483647 w 975"/>
              <a:gd name="T15" fmla="*/ 2147483647 h 1001"/>
              <a:gd name="T16" fmla="*/ 2147483647 w 975"/>
              <a:gd name="T17" fmla="*/ 2147483647 h 100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5"/>
              <a:gd name="T28" fmla="*/ 0 h 1001"/>
              <a:gd name="T29" fmla="*/ 975 w 975"/>
              <a:gd name="T30" fmla="*/ 1001 h 100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5" h="1001">
                <a:moveTo>
                  <a:pt x="328" y="144"/>
                </a:moveTo>
                <a:cubicBezTo>
                  <a:pt x="249" y="212"/>
                  <a:pt x="249" y="405"/>
                  <a:pt x="197" y="485"/>
                </a:cubicBezTo>
                <a:cubicBezTo>
                  <a:pt x="145" y="565"/>
                  <a:pt x="26" y="568"/>
                  <a:pt x="13" y="625"/>
                </a:cubicBezTo>
                <a:cubicBezTo>
                  <a:pt x="0" y="682"/>
                  <a:pt x="77" y="782"/>
                  <a:pt x="118" y="826"/>
                </a:cubicBezTo>
                <a:cubicBezTo>
                  <a:pt x="159" y="870"/>
                  <a:pt x="152" y="865"/>
                  <a:pt x="258" y="887"/>
                </a:cubicBezTo>
                <a:cubicBezTo>
                  <a:pt x="364" y="909"/>
                  <a:pt x="638" y="1001"/>
                  <a:pt x="755" y="957"/>
                </a:cubicBezTo>
                <a:cubicBezTo>
                  <a:pt x="872" y="913"/>
                  <a:pt x="975" y="766"/>
                  <a:pt x="961" y="620"/>
                </a:cubicBezTo>
                <a:cubicBezTo>
                  <a:pt x="947" y="474"/>
                  <a:pt x="774" y="158"/>
                  <a:pt x="668" y="79"/>
                </a:cubicBezTo>
                <a:cubicBezTo>
                  <a:pt x="563" y="0"/>
                  <a:pt x="426" y="98"/>
                  <a:pt x="328" y="144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711" name="Freeform 8" descr="Green marble"/>
          <p:cNvSpPr>
            <a:spLocks/>
          </p:cNvSpPr>
          <p:nvPr/>
        </p:nvSpPr>
        <p:spPr bwMode="auto">
          <a:xfrm>
            <a:off x="652463" y="5068888"/>
            <a:ext cx="1152525" cy="906462"/>
          </a:xfrm>
          <a:custGeom>
            <a:avLst/>
            <a:gdLst>
              <a:gd name="T0" fmla="*/ 2147483647 w 726"/>
              <a:gd name="T1" fmla="*/ 2147483647 h 571"/>
              <a:gd name="T2" fmla="*/ 2147483647 w 726"/>
              <a:gd name="T3" fmla="*/ 2147483647 h 571"/>
              <a:gd name="T4" fmla="*/ 2147483647 w 726"/>
              <a:gd name="T5" fmla="*/ 2147483647 h 571"/>
              <a:gd name="T6" fmla="*/ 2147483647 w 726"/>
              <a:gd name="T7" fmla="*/ 2147483647 h 571"/>
              <a:gd name="T8" fmla="*/ 2147483647 w 726"/>
              <a:gd name="T9" fmla="*/ 2147483647 h 571"/>
              <a:gd name="T10" fmla="*/ 2147483647 w 726"/>
              <a:gd name="T11" fmla="*/ 2147483647 h 571"/>
              <a:gd name="T12" fmla="*/ 2147483647 w 726"/>
              <a:gd name="T13" fmla="*/ 2147483647 h 571"/>
              <a:gd name="T14" fmla="*/ 2147483647 w 726"/>
              <a:gd name="T15" fmla="*/ 2147483647 h 5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26"/>
              <a:gd name="T25" fmla="*/ 0 h 571"/>
              <a:gd name="T26" fmla="*/ 726 w 726"/>
              <a:gd name="T27" fmla="*/ 571 h 57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26" h="571">
                <a:moveTo>
                  <a:pt x="599" y="338"/>
                </a:moveTo>
                <a:cubicBezTo>
                  <a:pt x="551" y="283"/>
                  <a:pt x="489" y="259"/>
                  <a:pt x="409" y="206"/>
                </a:cubicBezTo>
                <a:cubicBezTo>
                  <a:pt x="330" y="152"/>
                  <a:pt x="187" y="0"/>
                  <a:pt x="122" y="20"/>
                </a:cubicBezTo>
                <a:cubicBezTo>
                  <a:pt x="56" y="39"/>
                  <a:pt x="0" y="240"/>
                  <a:pt x="17" y="323"/>
                </a:cubicBezTo>
                <a:cubicBezTo>
                  <a:pt x="33" y="407"/>
                  <a:pt x="150" y="479"/>
                  <a:pt x="220" y="517"/>
                </a:cubicBezTo>
                <a:cubicBezTo>
                  <a:pt x="290" y="555"/>
                  <a:pt x="356" y="548"/>
                  <a:pt x="436" y="551"/>
                </a:cubicBezTo>
                <a:cubicBezTo>
                  <a:pt x="516" y="554"/>
                  <a:pt x="672" y="571"/>
                  <a:pt x="699" y="536"/>
                </a:cubicBezTo>
                <a:cubicBezTo>
                  <a:pt x="726" y="501"/>
                  <a:pt x="647" y="394"/>
                  <a:pt x="599" y="338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2712" name="Picture 10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3352800"/>
            <a:ext cx="1406525" cy="126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13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124200"/>
            <a:ext cx="1222375" cy="178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4" name="Rectangle 22"/>
          <p:cNvSpPr>
            <a:spLocks noChangeArrowheads="1"/>
          </p:cNvSpPr>
          <p:nvPr/>
        </p:nvSpPr>
        <p:spPr bwMode="auto">
          <a:xfrm>
            <a:off x="2828925" y="152400"/>
            <a:ext cx="351948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Loop Invariant</a:t>
            </a:r>
          </a:p>
        </p:txBody>
      </p:sp>
      <p:sp>
        <p:nvSpPr>
          <p:cNvPr id="72715" name="Freeform 2" descr="Green marble"/>
          <p:cNvSpPr>
            <a:spLocks/>
          </p:cNvSpPr>
          <p:nvPr/>
        </p:nvSpPr>
        <p:spPr bwMode="auto">
          <a:xfrm>
            <a:off x="1943100" y="4176713"/>
            <a:ext cx="3619500" cy="2833687"/>
          </a:xfrm>
          <a:custGeom>
            <a:avLst/>
            <a:gdLst>
              <a:gd name="T0" fmla="*/ 2147483647 w 2280"/>
              <a:gd name="T1" fmla="*/ 2147483647 h 1785"/>
              <a:gd name="T2" fmla="*/ 2147483647 w 2280"/>
              <a:gd name="T3" fmla="*/ 2147483647 h 1785"/>
              <a:gd name="T4" fmla="*/ 2147483647 w 2280"/>
              <a:gd name="T5" fmla="*/ 2147483647 h 1785"/>
              <a:gd name="T6" fmla="*/ 2147483647 w 2280"/>
              <a:gd name="T7" fmla="*/ 2147483647 h 1785"/>
              <a:gd name="T8" fmla="*/ 2147483647 w 2280"/>
              <a:gd name="T9" fmla="*/ 2147483647 h 1785"/>
              <a:gd name="T10" fmla="*/ 2147483647 w 2280"/>
              <a:gd name="T11" fmla="*/ 2147483647 h 1785"/>
              <a:gd name="T12" fmla="*/ 2147483647 w 2280"/>
              <a:gd name="T13" fmla="*/ 2147483647 h 1785"/>
              <a:gd name="T14" fmla="*/ 2147483647 w 2280"/>
              <a:gd name="T15" fmla="*/ 2147483647 h 1785"/>
              <a:gd name="T16" fmla="*/ 2147483647 w 2280"/>
              <a:gd name="T17" fmla="*/ 2147483647 h 1785"/>
              <a:gd name="T18" fmla="*/ 2147483647 w 2280"/>
              <a:gd name="T19" fmla="*/ 2147483647 h 1785"/>
              <a:gd name="T20" fmla="*/ 2147483647 w 2280"/>
              <a:gd name="T21" fmla="*/ 2147483647 h 1785"/>
              <a:gd name="T22" fmla="*/ 2147483647 w 2280"/>
              <a:gd name="T23" fmla="*/ 2147483647 h 178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80"/>
              <a:gd name="T37" fmla="*/ 0 h 1785"/>
              <a:gd name="T38" fmla="*/ 2280 w 2280"/>
              <a:gd name="T39" fmla="*/ 1785 h 178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80" h="1785">
                <a:moveTo>
                  <a:pt x="748" y="30"/>
                </a:moveTo>
                <a:cubicBezTo>
                  <a:pt x="881" y="60"/>
                  <a:pt x="985" y="267"/>
                  <a:pt x="1224" y="305"/>
                </a:cubicBezTo>
                <a:cubicBezTo>
                  <a:pt x="1463" y="343"/>
                  <a:pt x="2088" y="121"/>
                  <a:pt x="2184" y="257"/>
                </a:cubicBezTo>
                <a:cubicBezTo>
                  <a:pt x="2280" y="393"/>
                  <a:pt x="1873" y="945"/>
                  <a:pt x="1800" y="1121"/>
                </a:cubicBezTo>
                <a:cubicBezTo>
                  <a:pt x="1727" y="1297"/>
                  <a:pt x="1757" y="1253"/>
                  <a:pt x="1743" y="1313"/>
                </a:cubicBezTo>
                <a:cubicBezTo>
                  <a:pt x="1729" y="1373"/>
                  <a:pt x="1747" y="1440"/>
                  <a:pt x="1717" y="1479"/>
                </a:cubicBezTo>
                <a:cubicBezTo>
                  <a:pt x="1687" y="1518"/>
                  <a:pt x="1634" y="1537"/>
                  <a:pt x="1560" y="1549"/>
                </a:cubicBezTo>
                <a:cubicBezTo>
                  <a:pt x="1486" y="1561"/>
                  <a:pt x="1504" y="1536"/>
                  <a:pt x="1272" y="1553"/>
                </a:cubicBezTo>
                <a:cubicBezTo>
                  <a:pt x="1040" y="1570"/>
                  <a:pt x="336" y="1785"/>
                  <a:pt x="168" y="1649"/>
                </a:cubicBezTo>
                <a:cubicBezTo>
                  <a:pt x="0" y="1513"/>
                  <a:pt x="221" y="991"/>
                  <a:pt x="264" y="737"/>
                </a:cubicBezTo>
                <a:cubicBezTo>
                  <a:pt x="307" y="483"/>
                  <a:pt x="344" y="244"/>
                  <a:pt x="425" y="126"/>
                </a:cubicBezTo>
                <a:cubicBezTo>
                  <a:pt x="506" y="8"/>
                  <a:pt x="615" y="0"/>
                  <a:pt x="748" y="30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838200" y="838200"/>
            <a:ext cx="8001000" cy="5791200"/>
            <a:chOff x="838200" y="838200"/>
            <a:chExt cx="8001000" cy="5791200"/>
          </a:xfrm>
        </p:grpSpPr>
        <p:sp>
          <p:nvSpPr>
            <p:cNvPr id="72717" name="Rectangle 13"/>
            <p:cNvSpPr>
              <a:spLocks noChangeArrowheads="1"/>
            </p:cNvSpPr>
            <p:nvPr/>
          </p:nvSpPr>
          <p:spPr bwMode="auto">
            <a:xfrm>
              <a:off x="838200" y="838200"/>
              <a:ext cx="8001000" cy="150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10000"/>
                </a:spcBef>
              </a:pPr>
              <a:r>
                <a:rPr lang="en-US" altLang="en-US" sz="3000" i="0"/>
                <a:t> “The computation is presently in a safe location.”</a:t>
              </a:r>
            </a:p>
            <a:p>
              <a:pPr eaLnBrk="1" hangingPunct="1">
                <a:spcBef>
                  <a:spcPct val="10000"/>
                </a:spcBef>
              </a:pPr>
              <a:r>
                <a:rPr lang="en-US" altLang="en-US" sz="3000" i="0"/>
                <a:t> Maybe true and maybe not.</a:t>
              </a:r>
              <a:br>
                <a:rPr lang="en-US" altLang="en-US" sz="3000" i="0"/>
              </a:br>
              <a:r>
                <a:rPr lang="en-US" altLang="en-US" sz="3000" i="0"/>
                <a:t>       If not something has gone wrong.</a:t>
              </a:r>
            </a:p>
          </p:txBody>
        </p:sp>
        <p:grpSp>
          <p:nvGrpSpPr>
            <p:cNvPr id="72718" name="Group 56"/>
            <p:cNvGrpSpPr>
              <a:grpSpLocks/>
            </p:cNvGrpSpPr>
            <p:nvPr/>
          </p:nvGrpSpPr>
          <p:grpSpPr bwMode="auto">
            <a:xfrm>
              <a:off x="2514600" y="4343400"/>
              <a:ext cx="1930400" cy="2286000"/>
              <a:chOff x="2641" y="1488"/>
              <a:chExt cx="2655" cy="2488"/>
            </a:xfrm>
          </p:grpSpPr>
          <p:grpSp>
            <p:nvGrpSpPr>
              <p:cNvPr id="72729" name="Group 51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72734" name="Freeform 45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5" name="Freeform 46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6" name="Freeform 47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7" name="Freeform 48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8" name="Freeform 49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9" name="Freeform 50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730" name="Group 5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72731" name="Freeform 52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2" name="Freeform 53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3" name="Freeform 54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2719" name="Group 24"/>
            <p:cNvGrpSpPr>
              <a:grpSpLocks/>
            </p:cNvGrpSpPr>
            <p:nvPr/>
          </p:nvGrpSpPr>
          <p:grpSpPr bwMode="auto">
            <a:xfrm>
              <a:off x="3733800" y="2379663"/>
              <a:ext cx="1606550" cy="2192337"/>
              <a:chOff x="2098" y="1779"/>
              <a:chExt cx="1352" cy="1994"/>
            </a:xfrm>
          </p:grpSpPr>
          <p:sp>
            <p:nvSpPr>
              <p:cNvPr id="72720" name="Freeform 25"/>
              <p:cNvSpPr>
                <a:spLocks/>
              </p:cNvSpPr>
              <p:nvPr/>
            </p:nvSpPr>
            <p:spPr bwMode="auto">
              <a:xfrm>
                <a:off x="2528" y="2086"/>
                <a:ext cx="447" cy="423"/>
              </a:xfrm>
              <a:custGeom>
                <a:avLst/>
                <a:gdLst>
                  <a:gd name="T0" fmla="*/ 1 w 894"/>
                  <a:gd name="T1" fmla="*/ 0 h 847"/>
                  <a:gd name="T2" fmla="*/ 0 w 894"/>
                  <a:gd name="T3" fmla="*/ 0 h 847"/>
                  <a:gd name="T4" fmla="*/ 1 w 894"/>
                  <a:gd name="T5" fmla="*/ 0 h 847"/>
                  <a:gd name="T6" fmla="*/ 1 w 894"/>
                  <a:gd name="T7" fmla="*/ 0 h 847"/>
                  <a:gd name="T8" fmla="*/ 1 w 894"/>
                  <a:gd name="T9" fmla="*/ 0 h 847"/>
                  <a:gd name="T10" fmla="*/ 1 w 894"/>
                  <a:gd name="T11" fmla="*/ 0 h 847"/>
                  <a:gd name="T12" fmla="*/ 1 w 894"/>
                  <a:gd name="T13" fmla="*/ 0 h 847"/>
                  <a:gd name="T14" fmla="*/ 1 w 894"/>
                  <a:gd name="T15" fmla="*/ 0 h 847"/>
                  <a:gd name="T16" fmla="*/ 1 w 894"/>
                  <a:gd name="T17" fmla="*/ 0 h 847"/>
                  <a:gd name="T18" fmla="*/ 1 w 894"/>
                  <a:gd name="T19" fmla="*/ 0 h 847"/>
                  <a:gd name="T20" fmla="*/ 1 w 894"/>
                  <a:gd name="T21" fmla="*/ 0 h 847"/>
                  <a:gd name="T22" fmla="*/ 1 w 894"/>
                  <a:gd name="T23" fmla="*/ 0 h 847"/>
                  <a:gd name="T24" fmla="*/ 1 w 894"/>
                  <a:gd name="T25" fmla="*/ 0 h 847"/>
                  <a:gd name="T26" fmla="*/ 1 w 894"/>
                  <a:gd name="T27" fmla="*/ 0 h 847"/>
                  <a:gd name="T28" fmla="*/ 1 w 894"/>
                  <a:gd name="T29" fmla="*/ 0 h 847"/>
                  <a:gd name="T30" fmla="*/ 1 w 894"/>
                  <a:gd name="T31" fmla="*/ 0 h 847"/>
                  <a:gd name="T32" fmla="*/ 1 w 894"/>
                  <a:gd name="T33" fmla="*/ 0 h 847"/>
                  <a:gd name="T34" fmla="*/ 1 w 894"/>
                  <a:gd name="T35" fmla="*/ 0 h 847"/>
                  <a:gd name="T36" fmla="*/ 1 w 894"/>
                  <a:gd name="T37" fmla="*/ 0 h 847"/>
                  <a:gd name="T38" fmla="*/ 1 w 894"/>
                  <a:gd name="T39" fmla="*/ 0 h 847"/>
                  <a:gd name="T40" fmla="*/ 1 w 894"/>
                  <a:gd name="T41" fmla="*/ 0 h 847"/>
                  <a:gd name="T42" fmla="*/ 1 w 894"/>
                  <a:gd name="T43" fmla="*/ 0 h 847"/>
                  <a:gd name="T44" fmla="*/ 1 w 894"/>
                  <a:gd name="T45" fmla="*/ 0 h 8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4"/>
                  <a:gd name="T70" fmla="*/ 0 h 847"/>
                  <a:gd name="T71" fmla="*/ 894 w 894"/>
                  <a:gd name="T72" fmla="*/ 847 h 8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4" h="847">
                    <a:moveTo>
                      <a:pt x="265" y="491"/>
                    </a:moveTo>
                    <a:lnTo>
                      <a:pt x="0" y="311"/>
                    </a:lnTo>
                    <a:lnTo>
                      <a:pt x="44" y="271"/>
                    </a:lnTo>
                    <a:lnTo>
                      <a:pt x="252" y="395"/>
                    </a:lnTo>
                    <a:lnTo>
                      <a:pt x="328" y="271"/>
                    </a:lnTo>
                    <a:lnTo>
                      <a:pt x="422" y="158"/>
                    </a:lnTo>
                    <a:lnTo>
                      <a:pt x="536" y="85"/>
                    </a:lnTo>
                    <a:lnTo>
                      <a:pt x="642" y="17"/>
                    </a:lnTo>
                    <a:lnTo>
                      <a:pt x="725" y="0"/>
                    </a:lnTo>
                    <a:lnTo>
                      <a:pt x="793" y="6"/>
                    </a:lnTo>
                    <a:lnTo>
                      <a:pt x="850" y="39"/>
                    </a:lnTo>
                    <a:lnTo>
                      <a:pt x="894" y="169"/>
                    </a:lnTo>
                    <a:lnTo>
                      <a:pt x="888" y="361"/>
                    </a:lnTo>
                    <a:lnTo>
                      <a:pt x="812" y="507"/>
                    </a:lnTo>
                    <a:lnTo>
                      <a:pt x="687" y="677"/>
                    </a:lnTo>
                    <a:lnTo>
                      <a:pt x="555" y="801"/>
                    </a:lnTo>
                    <a:lnTo>
                      <a:pt x="479" y="847"/>
                    </a:lnTo>
                    <a:lnTo>
                      <a:pt x="377" y="847"/>
                    </a:lnTo>
                    <a:lnTo>
                      <a:pt x="290" y="812"/>
                    </a:lnTo>
                    <a:lnTo>
                      <a:pt x="252" y="728"/>
                    </a:lnTo>
                    <a:lnTo>
                      <a:pt x="227" y="615"/>
                    </a:lnTo>
                    <a:lnTo>
                      <a:pt x="233" y="531"/>
                    </a:lnTo>
                    <a:lnTo>
                      <a:pt x="265" y="4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1" name="Freeform 26"/>
              <p:cNvSpPr>
                <a:spLocks/>
              </p:cNvSpPr>
              <p:nvPr/>
            </p:nvSpPr>
            <p:spPr bwMode="auto">
              <a:xfrm>
                <a:off x="2955" y="1779"/>
                <a:ext cx="141" cy="203"/>
              </a:xfrm>
              <a:custGeom>
                <a:avLst/>
                <a:gdLst>
                  <a:gd name="T0" fmla="*/ 0 w 282"/>
                  <a:gd name="T1" fmla="*/ 1 h 406"/>
                  <a:gd name="T2" fmla="*/ 1 w 282"/>
                  <a:gd name="T3" fmla="*/ 1 h 406"/>
                  <a:gd name="T4" fmla="*/ 1 w 282"/>
                  <a:gd name="T5" fmla="*/ 1 h 406"/>
                  <a:gd name="T6" fmla="*/ 1 w 282"/>
                  <a:gd name="T7" fmla="*/ 0 h 406"/>
                  <a:gd name="T8" fmla="*/ 1 w 282"/>
                  <a:gd name="T9" fmla="*/ 1 h 406"/>
                  <a:gd name="T10" fmla="*/ 1 w 282"/>
                  <a:gd name="T11" fmla="*/ 1 h 406"/>
                  <a:gd name="T12" fmla="*/ 1 w 282"/>
                  <a:gd name="T13" fmla="*/ 1 h 406"/>
                  <a:gd name="T14" fmla="*/ 1 w 282"/>
                  <a:gd name="T15" fmla="*/ 1 h 406"/>
                  <a:gd name="T16" fmla="*/ 1 w 282"/>
                  <a:gd name="T17" fmla="*/ 1 h 406"/>
                  <a:gd name="T18" fmla="*/ 0 w 282"/>
                  <a:gd name="T19" fmla="*/ 1 h 4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2"/>
                  <a:gd name="T31" fmla="*/ 0 h 406"/>
                  <a:gd name="T32" fmla="*/ 282 w 282"/>
                  <a:gd name="T33" fmla="*/ 406 h 40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2" h="406">
                    <a:moveTo>
                      <a:pt x="0" y="395"/>
                    </a:moveTo>
                    <a:lnTo>
                      <a:pt x="38" y="243"/>
                    </a:lnTo>
                    <a:lnTo>
                      <a:pt x="151" y="84"/>
                    </a:lnTo>
                    <a:lnTo>
                      <a:pt x="251" y="0"/>
                    </a:lnTo>
                    <a:lnTo>
                      <a:pt x="282" y="33"/>
                    </a:lnTo>
                    <a:lnTo>
                      <a:pt x="176" y="119"/>
                    </a:lnTo>
                    <a:lnTo>
                      <a:pt x="132" y="174"/>
                    </a:lnTo>
                    <a:lnTo>
                      <a:pt x="75" y="276"/>
                    </a:lnTo>
                    <a:lnTo>
                      <a:pt x="44" y="406"/>
                    </a:lnTo>
                    <a:lnTo>
                      <a:pt x="0" y="39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2" name="Freeform 27"/>
              <p:cNvSpPr>
                <a:spLocks/>
              </p:cNvSpPr>
              <p:nvPr/>
            </p:nvSpPr>
            <p:spPr bwMode="auto">
              <a:xfrm>
                <a:off x="3148" y="1950"/>
                <a:ext cx="232" cy="129"/>
              </a:xfrm>
              <a:custGeom>
                <a:avLst/>
                <a:gdLst>
                  <a:gd name="T0" fmla="*/ 0 w 463"/>
                  <a:gd name="T1" fmla="*/ 1 h 257"/>
                  <a:gd name="T2" fmla="*/ 1 w 463"/>
                  <a:gd name="T3" fmla="*/ 1 h 257"/>
                  <a:gd name="T4" fmla="*/ 1 w 463"/>
                  <a:gd name="T5" fmla="*/ 1 h 257"/>
                  <a:gd name="T6" fmla="*/ 1 w 463"/>
                  <a:gd name="T7" fmla="*/ 0 h 257"/>
                  <a:gd name="T8" fmla="*/ 1 w 463"/>
                  <a:gd name="T9" fmla="*/ 1 h 257"/>
                  <a:gd name="T10" fmla="*/ 1 w 463"/>
                  <a:gd name="T11" fmla="*/ 1 h 257"/>
                  <a:gd name="T12" fmla="*/ 1 w 463"/>
                  <a:gd name="T13" fmla="*/ 1 h 257"/>
                  <a:gd name="T14" fmla="*/ 1 w 463"/>
                  <a:gd name="T15" fmla="*/ 1 h 257"/>
                  <a:gd name="T16" fmla="*/ 0 w 463"/>
                  <a:gd name="T17" fmla="*/ 1 h 2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3"/>
                  <a:gd name="T28" fmla="*/ 0 h 257"/>
                  <a:gd name="T29" fmla="*/ 463 w 463"/>
                  <a:gd name="T30" fmla="*/ 257 h 2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3" h="257">
                    <a:moveTo>
                      <a:pt x="0" y="222"/>
                    </a:moveTo>
                    <a:lnTo>
                      <a:pt x="132" y="119"/>
                    </a:lnTo>
                    <a:lnTo>
                      <a:pt x="300" y="39"/>
                    </a:lnTo>
                    <a:lnTo>
                      <a:pt x="444" y="0"/>
                    </a:lnTo>
                    <a:lnTo>
                      <a:pt x="463" y="68"/>
                    </a:lnTo>
                    <a:lnTo>
                      <a:pt x="257" y="107"/>
                    </a:lnTo>
                    <a:lnTo>
                      <a:pt x="87" y="211"/>
                    </a:lnTo>
                    <a:lnTo>
                      <a:pt x="13" y="257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3" name="Freeform 28"/>
              <p:cNvSpPr>
                <a:spLocks/>
              </p:cNvSpPr>
              <p:nvPr/>
            </p:nvSpPr>
            <p:spPr bwMode="auto">
              <a:xfrm>
                <a:off x="3186" y="2281"/>
                <a:ext cx="264" cy="86"/>
              </a:xfrm>
              <a:custGeom>
                <a:avLst/>
                <a:gdLst>
                  <a:gd name="T0" fmla="*/ 1 w 528"/>
                  <a:gd name="T1" fmla="*/ 0 h 171"/>
                  <a:gd name="T2" fmla="*/ 1 w 528"/>
                  <a:gd name="T3" fmla="*/ 1 h 171"/>
                  <a:gd name="T4" fmla="*/ 1 w 528"/>
                  <a:gd name="T5" fmla="*/ 1 h 171"/>
                  <a:gd name="T6" fmla="*/ 1 w 528"/>
                  <a:gd name="T7" fmla="*/ 1 h 171"/>
                  <a:gd name="T8" fmla="*/ 1 w 528"/>
                  <a:gd name="T9" fmla="*/ 1 h 171"/>
                  <a:gd name="T10" fmla="*/ 1 w 528"/>
                  <a:gd name="T11" fmla="*/ 1 h 171"/>
                  <a:gd name="T12" fmla="*/ 1 w 528"/>
                  <a:gd name="T13" fmla="*/ 1 h 171"/>
                  <a:gd name="T14" fmla="*/ 0 w 528"/>
                  <a:gd name="T15" fmla="*/ 1 h 171"/>
                  <a:gd name="T16" fmla="*/ 1 w 528"/>
                  <a:gd name="T17" fmla="*/ 0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28"/>
                  <a:gd name="T28" fmla="*/ 0 h 171"/>
                  <a:gd name="T29" fmla="*/ 528 w 528"/>
                  <a:gd name="T30" fmla="*/ 171 h 1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28" h="171">
                    <a:moveTo>
                      <a:pt x="30" y="0"/>
                    </a:moveTo>
                    <a:lnTo>
                      <a:pt x="238" y="6"/>
                    </a:lnTo>
                    <a:lnTo>
                      <a:pt x="414" y="35"/>
                    </a:lnTo>
                    <a:lnTo>
                      <a:pt x="528" y="74"/>
                    </a:lnTo>
                    <a:lnTo>
                      <a:pt x="484" y="171"/>
                    </a:lnTo>
                    <a:lnTo>
                      <a:pt x="340" y="74"/>
                    </a:lnTo>
                    <a:lnTo>
                      <a:pt x="164" y="57"/>
                    </a:lnTo>
                    <a:lnTo>
                      <a:pt x="0" y="4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4" name="Freeform 29"/>
              <p:cNvSpPr>
                <a:spLocks/>
              </p:cNvSpPr>
              <p:nvPr/>
            </p:nvSpPr>
            <p:spPr bwMode="auto">
              <a:xfrm>
                <a:off x="2418" y="2548"/>
                <a:ext cx="344" cy="666"/>
              </a:xfrm>
              <a:custGeom>
                <a:avLst/>
                <a:gdLst>
                  <a:gd name="T0" fmla="*/ 0 w 689"/>
                  <a:gd name="T1" fmla="*/ 0 h 1333"/>
                  <a:gd name="T2" fmla="*/ 0 w 689"/>
                  <a:gd name="T3" fmla="*/ 0 h 1333"/>
                  <a:gd name="T4" fmla="*/ 0 w 689"/>
                  <a:gd name="T5" fmla="*/ 0 h 1333"/>
                  <a:gd name="T6" fmla="*/ 0 w 689"/>
                  <a:gd name="T7" fmla="*/ 0 h 1333"/>
                  <a:gd name="T8" fmla="*/ 0 w 689"/>
                  <a:gd name="T9" fmla="*/ 0 h 1333"/>
                  <a:gd name="T10" fmla="*/ 0 w 689"/>
                  <a:gd name="T11" fmla="*/ 0 h 1333"/>
                  <a:gd name="T12" fmla="*/ 0 w 689"/>
                  <a:gd name="T13" fmla="*/ 0 h 1333"/>
                  <a:gd name="T14" fmla="*/ 0 w 689"/>
                  <a:gd name="T15" fmla="*/ 0 h 1333"/>
                  <a:gd name="T16" fmla="*/ 0 w 689"/>
                  <a:gd name="T17" fmla="*/ 0 h 1333"/>
                  <a:gd name="T18" fmla="*/ 0 w 689"/>
                  <a:gd name="T19" fmla="*/ 0 h 1333"/>
                  <a:gd name="T20" fmla="*/ 0 w 689"/>
                  <a:gd name="T21" fmla="*/ 0 h 1333"/>
                  <a:gd name="T22" fmla="*/ 0 w 689"/>
                  <a:gd name="T23" fmla="*/ 0 h 1333"/>
                  <a:gd name="T24" fmla="*/ 0 w 689"/>
                  <a:gd name="T25" fmla="*/ 0 h 1333"/>
                  <a:gd name="T26" fmla="*/ 0 w 689"/>
                  <a:gd name="T27" fmla="*/ 0 h 1333"/>
                  <a:gd name="T28" fmla="*/ 0 w 689"/>
                  <a:gd name="T29" fmla="*/ 0 h 1333"/>
                  <a:gd name="T30" fmla="*/ 0 w 689"/>
                  <a:gd name="T31" fmla="*/ 0 h 1333"/>
                  <a:gd name="T32" fmla="*/ 0 w 689"/>
                  <a:gd name="T33" fmla="*/ 0 h 1333"/>
                  <a:gd name="T34" fmla="*/ 0 w 689"/>
                  <a:gd name="T35" fmla="*/ 0 h 1333"/>
                  <a:gd name="T36" fmla="*/ 0 w 689"/>
                  <a:gd name="T37" fmla="*/ 0 h 1333"/>
                  <a:gd name="T38" fmla="*/ 0 w 689"/>
                  <a:gd name="T39" fmla="*/ 0 h 1333"/>
                  <a:gd name="T40" fmla="*/ 0 w 689"/>
                  <a:gd name="T41" fmla="*/ 0 h 1333"/>
                  <a:gd name="T42" fmla="*/ 0 w 689"/>
                  <a:gd name="T43" fmla="*/ 0 h 1333"/>
                  <a:gd name="T44" fmla="*/ 0 w 689"/>
                  <a:gd name="T45" fmla="*/ 0 h 1333"/>
                  <a:gd name="T46" fmla="*/ 0 w 689"/>
                  <a:gd name="T47" fmla="*/ 0 h 1333"/>
                  <a:gd name="T48" fmla="*/ 0 w 689"/>
                  <a:gd name="T49" fmla="*/ 0 h 1333"/>
                  <a:gd name="T50" fmla="*/ 0 w 689"/>
                  <a:gd name="T51" fmla="*/ 0 h 1333"/>
                  <a:gd name="T52" fmla="*/ 0 w 689"/>
                  <a:gd name="T53" fmla="*/ 0 h 1333"/>
                  <a:gd name="T54" fmla="*/ 0 w 689"/>
                  <a:gd name="T55" fmla="*/ 0 h 133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9"/>
                  <a:gd name="T85" fmla="*/ 0 h 1333"/>
                  <a:gd name="T86" fmla="*/ 689 w 689"/>
                  <a:gd name="T87" fmla="*/ 1333 h 133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9" h="1333">
                    <a:moveTo>
                      <a:pt x="563" y="18"/>
                    </a:moveTo>
                    <a:lnTo>
                      <a:pt x="451" y="0"/>
                    </a:lnTo>
                    <a:lnTo>
                      <a:pt x="332" y="0"/>
                    </a:lnTo>
                    <a:lnTo>
                      <a:pt x="200" y="80"/>
                    </a:lnTo>
                    <a:lnTo>
                      <a:pt x="113" y="188"/>
                    </a:lnTo>
                    <a:lnTo>
                      <a:pt x="57" y="341"/>
                    </a:lnTo>
                    <a:lnTo>
                      <a:pt x="13" y="506"/>
                    </a:lnTo>
                    <a:lnTo>
                      <a:pt x="0" y="684"/>
                    </a:lnTo>
                    <a:lnTo>
                      <a:pt x="19" y="889"/>
                    </a:lnTo>
                    <a:lnTo>
                      <a:pt x="68" y="1146"/>
                    </a:lnTo>
                    <a:lnTo>
                      <a:pt x="126" y="1230"/>
                    </a:lnTo>
                    <a:lnTo>
                      <a:pt x="200" y="1315"/>
                    </a:lnTo>
                    <a:lnTo>
                      <a:pt x="283" y="1333"/>
                    </a:lnTo>
                    <a:lnTo>
                      <a:pt x="351" y="1315"/>
                    </a:lnTo>
                    <a:lnTo>
                      <a:pt x="413" y="1282"/>
                    </a:lnTo>
                    <a:lnTo>
                      <a:pt x="451" y="1172"/>
                    </a:lnTo>
                    <a:lnTo>
                      <a:pt x="444" y="1076"/>
                    </a:lnTo>
                    <a:lnTo>
                      <a:pt x="389" y="985"/>
                    </a:lnTo>
                    <a:lnTo>
                      <a:pt x="389" y="866"/>
                    </a:lnTo>
                    <a:lnTo>
                      <a:pt x="413" y="752"/>
                    </a:lnTo>
                    <a:lnTo>
                      <a:pt x="463" y="616"/>
                    </a:lnTo>
                    <a:lnTo>
                      <a:pt x="563" y="530"/>
                    </a:lnTo>
                    <a:lnTo>
                      <a:pt x="632" y="394"/>
                    </a:lnTo>
                    <a:lnTo>
                      <a:pt x="689" y="216"/>
                    </a:lnTo>
                    <a:lnTo>
                      <a:pt x="657" y="97"/>
                    </a:lnTo>
                    <a:lnTo>
                      <a:pt x="614" y="18"/>
                    </a:lnTo>
                    <a:lnTo>
                      <a:pt x="508" y="0"/>
                    </a:lnTo>
                    <a:lnTo>
                      <a:pt x="563" y="1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5" name="Freeform 30"/>
              <p:cNvSpPr>
                <a:spLocks/>
              </p:cNvSpPr>
              <p:nvPr/>
            </p:nvSpPr>
            <p:spPr bwMode="auto">
              <a:xfrm>
                <a:off x="2098" y="2327"/>
                <a:ext cx="450" cy="278"/>
              </a:xfrm>
              <a:custGeom>
                <a:avLst/>
                <a:gdLst>
                  <a:gd name="T0" fmla="*/ 0 w 901"/>
                  <a:gd name="T1" fmla="*/ 1 h 555"/>
                  <a:gd name="T2" fmla="*/ 0 w 901"/>
                  <a:gd name="T3" fmla="*/ 1 h 555"/>
                  <a:gd name="T4" fmla="*/ 0 w 901"/>
                  <a:gd name="T5" fmla="*/ 1 h 555"/>
                  <a:gd name="T6" fmla="*/ 0 w 901"/>
                  <a:gd name="T7" fmla="*/ 1 h 555"/>
                  <a:gd name="T8" fmla="*/ 0 w 901"/>
                  <a:gd name="T9" fmla="*/ 1 h 555"/>
                  <a:gd name="T10" fmla="*/ 0 w 901"/>
                  <a:gd name="T11" fmla="*/ 1 h 555"/>
                  <a:gd name="T12" fmla="*/ 0 w 901"/>
                  <a:gd name="T13" fmla="*/ 1 h 555"/>
                  <a:gd name="T14" fmla="*/ 0 w 901"/>
                  <a:gd name="T15" fmla="*/ 0 h 555"/>
                  <a:gd name="T16" fmla="*/ 0 w 901"/>
                  <a:gd name="T17" fmla="*/ 1 h 555"/>
                  <a:gd name="T18" fmla="*/ 0 w 901"/>
                  <a:gd name="T19" fmla="*/ 1 h 555"/>
                  <a:gd name="T20" fmla="*/ 0 w 901"/>
                  <a:gd name="T21" fmla="*/ 1 h 555"/>
                  <a:gd name="T22" fmla="*/ 0 w 901"/>
                  <a:gd name="T23" fmla="*/ 1 h 555"/>
                  <a:gd name="T24" fmla="*/ 0 w 901"/>
                  <a:gd name="T25" fmla="*/ 1 h 555"/>
                  <a:gd name="T26" fmla="*/ 0 w 901"/>
                  <a:gd name="T27" fmla="*/ 1 h 555"/>
                  <a:gd name="T28" fmla="*/ 0 w 901"/>
                  <a:gd name="T29" fmla="*/ 1 h 555"/>
                  <a:gd name="T30" fmla="*/ 0 w 901"/>
                  <a:gd name="T31" fmla="*/ 1 h 555"/>
                  <a:gd name="T32" fmla="*/ 0 w 901"/>
                  <a:gd name="T33" fmla="*/ 1 h 555"/>
                  <a:gd name="T34" fmla="*/ 0 w 901"/>
                  <a:gd name="T35" fmla="*/ 1 h 555"/>
                  <a:gd name="T36" fmla="*/ 0 w 901"/>
                  <a:gd name="T37" fmla="*/ 1 h 555"/>
                  <a:gd name="T38" fmla="*/ 0 w 901"/>
                  <a:gd name="T39" fmla="*/ 1 h 555"/>
                  <a:gd name="T40" fmla="*/ 0 w 901"/>
                  <a:gd name="T41" fmla="*/ 1 h 555"/>
                  <a:gd name="T42" fmla="*/ 0 w 901"/>
                  <a:gd name="T43" fmla="*/ 1 h 555"/>
                  <a:gd name="T44" fmla="*/ 0 w 901"/>
                  <a:gd name="T45" fmla="*/ 1 h 555"/>
                  <a:gd name="T46" fmla="*/ 0 w 901"/>
                  <a:gd name="T47" fmla="*/ 1 h 555"/>
                  <a:gd name="T48" fmla="*/ 0 w 901"/>
                  <a:gd name="T49" fmla="*/ 1 h 555"/>
                  <a:gd name="T50" fmla="*/ 0 w 901"/>
                  <a:gd name="T51" fmla="*/ 1 h 555"/>
                  <a:gd name="T52" fmla="*/ 0 w 901"/>
                  <a:gd name="T53" fmla="*/ 1 h 555"/>
                  <a:gd name="T54" fmla="*/ 0 w 901"/>
                  <a:gd name="T55" fmla="*/ 1 h 555"/>
                  <a:gd name="T56" fmla="*/ 0 w 901"/>
                  <a:gd name="T57" fmla="*/ 1 h 555"/>
                  <a:gd name="T58" fmla="*/ 0 w 901"/>
                  <a:gd name="T59" fmla="*/ 1 h 555"/>
                  <a:gd name="T60" fmla="*/ 0 w 901"/>
                  <a:gd name="T61" fmla="*/ 1 h 555"/>
                  <a:gd name="T62" fmla="*/ 0 w 901"/>
                  <a:gd name="T63" fmla="*/ 1 h 555"/>
                  <a:gd name="T64" fmla="*/ 0 w 901"/>
                  <a:gd name="T65" fmla="*/ 1 h 55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1"/>
                  <a:gd name="T100" fmla="*/ 0 h 555"/>
                  <a:gd name="T101" fmla="*/ 901 w 901"/>
                  <a:gd name="T102" fmla="*/ 555 h 55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1" h="555">
                    <a:moveTo>
                      <a:pt x="901" y="487"/>
                    </a:moveTo>
                    <a:lnTo>
                      <a:pt x="711" y="469"/>
                    </a:lnTo>
                    <a:lnTo>
                      <a:pt x="558" y="419"/>
                    </a:lnTo>
                    <a:lnTo>
                      <a:pt x="438" y="350"/>
                    </a:lnTo>
                    <a:lnTo>
                      <a:pt x="362" y="289"/>
                    </a:lnTo>
                    <a:lnTo>
                      <a:pt x="324" y="165"/>
                    </a:lnTo>
                    <a:lnTo>
                      <a:pt x="324" y="11"/>
                    </a:lnTo>
                    <a:lnTo>
                      <a:pt x="286" y="0"/>
                    </a:lnTo>
                    <a:lnTo>
                      <a:pt x="266" y="136"/>
                    </a:lnTo>
                    <a:lnTo>
                      <a:pt x="273" y="216"/>
                    </a:lnTo>
                    <a:lnTo>
                      <a:pt x="292" y="289"/>
                    </a:lnTo>
                    <a:lnTo>
                      <a:pt x="197" y="205"/>
                    </a:lnTo>
                    <a:lnTo>
                      <a:pt x="121" y="101"/>
                    </a:lnTo>
                    <a:lnTo>
                      <a:pt x="102" y="136"/>
                    </a:lnTo>
                    <a:lnTo>
                      <a:pt x="152" y="220"/>
                    </a:lnTo>
                    <a:lnTo>
                      <a:pt x="247" y="335"/>
                    </a:lnTo>
                    <a:lnTo>
                      <a:pt x="76" y="323"/>
                    </a:lnTo>
                    <a:lnTo>
                      <a:pt x="0" y="335"/>
                    </a:lnTo>
                    <a:lnTo>
                      <a:pt x="19" y="374"/>
                    </a:lnTo>
                    <a:lnTo>
                      <a:pt x="159" y="385"/>
                    </a:lnTo>
                    <a:lnTo>
                      <a:pt x="273" y="390"/>
                    </a:lnTo>
                    <a:lnTo>
                      <a:pt x="140" y="436"/>
                    </a:lnTo>
                    <a:lnTo>
                      <a:pt x="38" y="493"/>
                    </a:lnTo>
                    <a:lnTo>
                      <a:pt x="25" y="526"/>
                    </a:lnTo>
                    <a:lnTo>
                      <a:pt x="57" y="555"/>
                    </a:lnTo>
                    <a:lnTo>
                      <a:pt x="121" y="504"/>
                    </a:lnTo>
                    <a:lnTo>
                      <a:pt x="216" y="469"/>
                    </a:lnTo>
                    <a:lnTo>
                      <a:pt x="343" y="419"/>
                    </a:lnTo>
                    <a:lnTo>
                      <a:pt x="406" y="425"/>
                    </a:lnTo>
                    <a:lnTo>
                      <a:pt x="552" y="476"/>
                    </a:lnTo>
                    <a:lnTo>
                      <a:pt x="666" y="526"/>
                    </a:lnTo>
                    <a:lnTo>
                      <a:pt x="895" y="555"/>
                    </a:lnTo>
                    <a:lnTo>
                      <a:pt x="901" y="48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6" name="Freeform 31"/>
              <p:cNvSpPr>
                <a:spLocks/>
              </p:cNvSpPr>
              <p:nvPr/>
            </p:nvSpPr>
            <p:spPr bwMode="auto">
              <a:xfrm>
                <a:off x="2728" y="2606"/>
                <a:ext cx="635" cy="311"/>
              </a:xfrm>
              <a:custGeom>
                <a:avLst/>
                <a:gdLst>
                  <a:gd name="T0" fmla="*/ 0 w 1271"/>
                  <a:gd name="T1" fmla="*/ 0 h 622"/>
                  <a:gd name="T2" fmla="*/ 0 w 1271"/>
                  <a:gd name="T3" fmla="*/ 1 h 622"/>
                  <a:gd name="T4" fmla="*/ 0 w 1271"/>
                  <a:gd name="T5" fmla="*/ 1 h 622"/>
                  <a:gd name="T6" fmla="*/ 0 w 1271"/>
                  <a:gd name="T7" fmla="*/ 1 h 622"/>
                  <a:gd name="T8" fmla="*/ 0 w 1271"/>
                  <a:gd name="T9" fmla="*/ 1 h 622"/>
                  <a:gd name="T10" fmla="*/ 0 w 1271"/>
                  <a:gd name="T11" fmla="*/ 1 h 622"/>
                  <a:gd name="T12" fmla="*/ 0 w 1271"/>
                  <a:gd name="T13" fmla="*/ 1 h 622"/>
                  <a:gd name="T14" fmla="*/ 0 w 1271"/>
                  <a:gd name="T15" fmla="*/ 1 h 622"/>
                  <a:gd name="T16" fmla="*/ 0 w 1271"/>
                  <a:gd name="T17" fmla="*/ 1 h 622"/>
                  <a:gd name="T18" fmla="*/ 0 w 1271"/>
                  <a:gd name="T19" fmla="*/ 1 h 622"/>
                  <a:gd name="T20" fmla="*/ 0 w 1271"/>
                  <a:gd name="T21" fmla="*/ 1 h 622"/>
                  <a:gd name="T22" fmla="*/ 0 w 1271"/>
                  <a:gd name="T23" fmla="*/ 1 h 622"/>
                  <a:gd name="T24" fmla="*/ 0 w 1271"/>
                  <a:gd name="T25" fmla="*/ 1 h 622"/>
                  <a:gd name="T26" fmla="*/ 0 w 1271"/>
                  <a:gd name="T27" fmla="*/ 1 h 622"/>
                  <a:gd name="T28" fmla="*/ 0 w 1271"/>
                  <a:gd name="T29" fmla="*/ 1 h 622"/>
                  <a:gd name="T30" fmla="*/ 0 w 1271"/>
                  <a:gd name="T31" fmla="*/ 1 h 622"/>
                  <a:gd name="T32" fmla="*/ 0 w 1271"/>
                  <a:gd name="T33" fmla="*/ 1 h 622"/>
                  <a:gd name="T34" fmla="*/ 0 w 1271"/>
                  <a:gd name="T35" fmla="*/ 1 h 622"/>
                  <a:gd name="T36" fmla="*/ 0 w 1271"/>
                  <a:gd name="T37" fmla="*/ 1 h 622"/>
                  <a:gd name="T38" fmla="*/ 0 w 1271"/>
                  <a:gd name="T39" fmla="*/ 1 h 622"/>
                  <a:gd name="T40" fmla="*/ 0 w 1271"/>
                  <a:gd name="T41" fmla="*/ 1 h 622"/>
                  <a:gd name="T42" fmla="*/ 0 w 1271"/>
                  <a:gd name="T43" fmla="*/ 1 h 622"/>
                  <a:gd name="T44" fmla="*/ 0 w 1271"/>
                  <a:gd name="T45" fmla="*/ 1 h 622"/>
                  <a:gd name="T46" fmla="*/ 0 w 1271"/>
                  <a:gd name="T47" fmla="*/ 1 h 622"/>
                  <a:gd name="T48" fmla="*/ 0 w 1271"/>
                  <a:gd name="T49" fmla="*/ 1 h 622"/>
                  <a:gd name="T50" fmla="*/ 0 w 1271"/>
                  <a:gd name="T51" fmla="*/ 1 h 622"/>
                  <a:gd name="T52" fmla="*/ 0 w 1271"/>
                  <a:gd name="T53" fmla="*/ 1 h 622"/>
                  <a:gd name="T54" fmla="*/ 0 w 1271"/>
                  <a:gd name="T55" fmla="*/ 1 h 622"/>
                  <a:gd name="T56" fmla="*/ 0 w 1271"/>
                  <a:gd name="T57" fmla="*/ 1 h 622"/>
                  <a:gd name="T58" fmla="*/ 0 w 1271"/>
                  <a:gd name="T59" fmla="*/ 1 h 622"/>
                  <a:gd name="T60" fmla="*/ 0 w 1271"/>
                  <a:gd name="T61" fmla="*/ 1 h 622"/>
                  <a:gd name="T62" fmla="*/ 0 w 1271"/>
                  <a:gd name="T63" fmla="*/ 0 h 6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1"/>
                  <a:gd name="T97" fmla="*/ 0 h 622"/>
                  <a:gd name="T98" fmla="*/ 1271 w 1271"/>
                  <a:gd name="T99" fmla="*/ 622 h 6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1" h="622">
                    <a:moveTo>
                      <a:pt x="38" y="0"/>
                    </a:moveTo>
                    <a:lnTo>
                      <a:pt x="242" y="137"/>
                    </a:lnTo>
                    <a:lnTo>
                      <a:pt x="413" y="244"/>
                    </a:lnTo>
                    <a:lnTo>
                      <a:pt x="603" y="290"/>
                    </a:lnTo>
                    <a:lnTo>
                      <a:pt x="819" y="325"/>
                    </a:lnTo>
                    <a:lnTo>
                      <a:pt x="1123" y="244"/>
                    </a:lnTo>
                    <a:lnTo>
                      <a:pt x="1212" y="187"/>
                    </a:lnTo>
                    <a:lnTo>
                      <a:pt x="1231" y="229"/>
                    </a:lnTo>
                    <a:lnTo>
                      <a:pt x="1085" y="308"/>
                    </a:lnTo>
                    <a:lnTo>
                      <a:pt x="1003" y="330"/>
                    </a:lnTo>
                    <a:lnTo>
                      <a:pt x="1174" y="343"/>
                    </a:lnTo>
                    <a:lnTo>
                      <a:pt x="1271" y="343"/>
                    </a:lnTo>
                    <a:lnTo>
                      <a:pt x="1271" y="382"/>
                    </a:lnTo>
                    <a:lnTo>
                      <a:pt x="1098" y="394"/>
                    </a:lnTo>
                    <a:lnTo>
                      <a:pt x="984" y="382"/>
                    </a:lnTo>
                    <a:lnTo>
                      <a:pt x="1104" y="462"/>
                    </a:lnTo>
                    <a:lnTo>
                      <a:pt x="1181" y="484"/>
                    </a:lnTo>
                    <a:lnTo>
                      <a:pt x="1123" y="536"/>
                    </a:lnTo>
                    <a:lnTo>
                      <a:pt x="1009" y="468"/>
                    </a:lnTo>
                    <a:lnTo>
                      <a:pt x="914" y="411"/>
                    </a:lnTo>
                    <a:lnTo>
                      <a:pt x="952" y="530"/>
                    </a:lnTo>
                    <a:lnTo>
                      <a:pt x="1060" y="604"/>
                    </a:lnTo>
                    <a:lnTo>
                      <a:pt x="1028" y="622"/>
                    </a:lnTo>
                    <a:lnTo>
                      <a:pt x="908" y="565"/>
                    </a:lnTo>
                    <a:lnTo>
                      <a:pt x="832" y="451"/>
                    </a:lnTo>
                    <a:lnTo>
                      <a:pt x="793" y="400"/>
                    </a:lnTo>
                    <a:lnTo>
                      <a:pt x="603" y="382"/>
                    </a:lnTo>
                    <a:lnTo>
                      <a:pt x="362" y="325"/>
                    </a:lnTo>
                    <a:lnTo>
                      <a:pt x="165" y="194"/>
                    </a:lnTo>
                    <a:lnTo>
                      <a:pt x="38" y="91"/>
                    </a:lnTo>
                    <a:lnTo>
                      <a:pt x="0" y="5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7" name="Freeform 32"/>
              <p:cNvSpPr>
                <a:spLocks/>
              </p:cNvSpPr>
              <p:nvPr/>
            </p:nvSpPr>
            <p:spPr bwMode="auto">
              <a:xfrm>
                <a:off x="2197" y="3131"/>
                <a:ext cx="340" cy="489"/>
              </a:xfrm>
              <a:custGeom>
                <a:avLst/>
                <a:gdLst>
                  <a:gd name="T0" fmla="*/ 1 w 679"/>
                  <a:gd name="T1" fmla="*/ 0 h 979"/>
                  <a:gd name="T2" fmla="*/ 1 w 679"/>
                  <a:gd name="T3" fmla="*/ 0 h 979"/>
                  <a:gd name="T4" fmla="*/ 1 w 679"/>
                  <a:gd name="T5" fmla="*/ 0 h 979"/>
                  <a:gd name="T6" fmla="*/ 1 w 679"/>
                  <a:gd name="T7" fmla="*/ 0 h 979"/>
                  <a:gd name="T8" fmla="*/ 1 w 679"/>
                  <a:gd name="T9" fmla="*/ 0 h 979"/>
                  <a:gd name="T10" fmla="*/ 1 w 679"/>
                  <a:gd name="T11" fmla="*/ 0 h 979"/>
                  <a:gd name="T12" fmla="*/ 1 w 679"/>
                  <a:gd name="T13" fmla="*/ 0 h 979"/>
                  <a:gd name="T14" fmla="*/ 1 w 679"/>
                  <a:gd name="T15" fmla="*/ 0 h 979"/>
                  <a:gd name="T16" fmla="*/ 1 w 679"/>
                  <a:gd name="T17" fmla="*/ 0 h 979"/>
                  <a:gd name="T18" fmla="*/ 1 w 679"/>
                  <a:gd name="T19" fmla="*/ 0 h 979"/>
                  <a:gd name="T20" fmla="*/ 1 w 679"/>
                  <a:gd name="T21" fmla="*/ 0 h 979"/>
                  <a:gd name="T22" fmla="*/ 1 w 679"/>
                  <a:gd name="T23" fmla="*/ 0 h 979"/>
                  <a:gd name="T24" fmla="*/ 0 w 679"/>
                  <a:gd name="T25" fmla="*/ 0 h 979"/>
                  <a:gd name="T26" fmla="*/ 1 w 679"/>
                  <a:gd name="T27" fmla="*/ 0 h 979"/>
                  <a:gd name="T28" fmla="*/ 1 w 679"/>
                  <a:gd name="T29" fmla="*/ 0 h 979"/>
                  <a:gd name="T30" fmla="*/ 1 w 679"/>
                  <a:gd name="T31" fmla="*/ 0 h 979"/>
                  <a:gd name="T32" fmla="*/ 1 w 679"/>
                  <a:gd name="T33" fmla="*/ 0 h 979"/>
                  <a:gd name="T34" fmla="*/ 1 w 679"/>
                  <a:gd name="T35" fmla="*/ 0 h 979"/>
                  <a:gd name="T36" fmla="*/ 1 w 679"/>
                  <a:gd name="T37" fmla="*/ 0 h 979"/>
                  <a:gd name="T38" fmla="*/ 1 w 679"/>
                  <a:gd name="T39" fmla="*/ 0 h 979"/>
                  <a:gd name="T40" fmla="*/ 1 w 679"/>
                  <a:gd name="T41" fmla="*/ 0 h 979"/>
                  <a:gd name="T42" fmla="*/ 1 w 679"/>
                  <a:gd name="T43" fmla="*/ 0 h 979"/>
                  <a:gd name="T44" fmla="*/ 1 w 679"/>
                  <a:gd name="T45" fmla="*/ 0 h 979"/>
                  <a:gd name="T46" fmla="*/ 1 w 679"/>
                  <a:gd name="T47" fmla="*/ 0 h 979"/>
                  <a:gd name="T48" fmla="*/ 1 w 679"/>
                  <a:gd name="T49" fmla="*/ 0 h 979"/>
                  <a:gd name="T50" fmla="*/ 1 w 679"/>
                  <a:gd name="T51" fmla="*/ 0 h 979"/>
                  <a:gd name="T52" fmla="*/ 1 w 679"/>
                  <a:gd name="T53" fmla="*/ 0 h 979"/>
                  <a:gd name="T54" fmla="*/ 1 w 679"/>
                  <a:gd name="T55" fmla="*/ 0 h 979"/>
                  <a:gd name="T56" fmla="*/ 1 w 679"/>
                  <a:gd name="T57" fmla="*/ 0 h 979"/>
                  <a:gd name="T58" fmla="*/ 1 w 679"/>
                  <a:gd name="T59" fmla="*/ 0 h 979"/>
                  <a:gd name="T60" fmla="*/ 1 w 679"/>
                  <a:gd name="T61" fmla="*/ 0 h 979"/>
                  <a:gd name="T62" fmla="*/ 1 w 679"/>
                  <a:gd name="T63" fmla="*/ 0 h 979"/>
                  <a:gd name="T64" fmla="*/ 1 w 679"/>
                  <a:gd name="T65" fmla="*/ 0 h 979"/>
                  <a:gd name="T66" fmla="*/ 1 w 679"/>
                  <a:gd name="T67" fmla="*/ 0 h 97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9"/>
                  <a:gd name="T103" fmla="*/ 0 h 979"/>
                  <a:gd name="T104" fmla="*/ 679 w 679"/>
                  <a:gd name="T105" fmla="*/ 979 h 97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9" h="979">
                    <a:moveTo>
                      <a:pt x="565" y="16"/>
                    </a:moveTo>
                    <a:lnTo>
                      <a:pt x="438" y="152"/>
                    </a:lnTo>
                    <a:lnTo>
                      <a:pt x="343" y="262"/>
                    </a:lnTo>
                    <a:lnTo>
                      <a:pt x="318" y="357"/>
                    </a:lnTo>
                    <a:lnTo>
                      <a:pt x="324" y="449"/>
                    </a:lnTo>
                    <a:lnTo>
                      <a:pt x="375" y="551"/>
                    </a:lnTo>
                    <a:lnTo>
                      <a:pt x="457" y="671"/>
                    </a:lnTo>
                    <a:lnTo>
                      <a:pt x="527" y="768"/>
                    </a:lnTo>
                    <a:lnTo>
                      <a:pt x="546" y="841"/>
                    </a:lnTo>
                    <a:lnTo>
                      <a:pt x="432" y="819"/>
                    </a:lnTo>
                    <a:lnTo>
                      <a:pt x="260" y="807"/>
                    </a:lnTo>
                    <a:lnTo>
                      <a:pt x="95" y="841"/>
                    </a:lnTo>
                    <a:lnTo>
                      <a:pt x="0" y="893"/>
                    </a:lnTo>
                    <a:lnTo>
                      <a:pt x="38" y="955"/>
                    </a:lnTo>
                    <a:lnTo>
                      <a:pt x="127" y="979"/>
                    </a:lnTo>
                    <a:lnTo>
                      <a:pt x="191" y="922"/>
                    </a:lnTo>
                    <a:lnTo>
                      <a:pt x="279" y="887"/>
                    </a:lnTo>
                    <a:lnTo>
                      <a:pt x="381" y="887"/>
                    </a:lnTo>
                    <a:lnTo>
                      <a:pt x="508" y="909"/>
                    </a:lnTo>
                    <a:lnTo>
                      <a:pt x="571" y="955"/>
                    </a:lnTo>
                    <a:lnTo>
                      <a:pt x="647" y="955"/>
                    </a:lnTo>
                    <a:lnTo>
                      <a:pt x="679" y="909"/>
                    </a:lnTo>
                    <a:lnTo>
                      <a:pt x="679" y="858"/>
                    </a:lnTo>
                    <a:lnTo>
                      <a:pt x="622" y="801"/>
                    </a:lnTo>
                    <a:lnTo>
                      <a:pt x="546" y="688"/>
                    </a:lnTo>
                    <a:lnTo>
                      <a:pt x="470" y="579"/>
                    </a:lnTo>
                    <a:lnTo>
                      <a:pt x="400" y="460"/>
                    </a:lnTo>
                    <a:lnTo>
                      <a:pt x="400" y="341"/>
                    </a:lnTo>
                    <a:lnTo>
                      <a:pt x="438" y="273"/>
                    </a:lnTo>
                    <a:lnTo>
                      <a:pt x="533" y="187"/>
                    </a:lnTo>
                    <a:lnTo>
                      <a:pt x="609" y="124"/>
                    </a:lnTo>
                    <a:lnTo>
                      <a:pt x="666" y="68"/>
                    </a:lnTo>
                    <a:lnTo>
                      <a:pt x="603" y="0"/>
                    </a:lnTo>
                    <a:lnTo>
                      <a:pt x="565" y="1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8" name="Freeform 33"/>
              <p:cNvSpPr>
                <a:spLocks/>
              </p:cNvSpPr>
              <p:nvPr/>
            </p:nvSpPr>
            <p:spPr bwMode="auto">
              <a:xfrm>
                <a:off x="2538" y="3148"/>
                <a:ext cx="367" cy="625"/>
              </a:xfrm>
              <a:custGeom>
                <a:avLst/>
                <a:gdLst>
                  <a:gd name="T0" fmla="*/ 1 w 733"/>
                  <a:gd name="T1" fmla="*/ 0 h 1252"/>
                  <a:gd name="T2" fmla="*/ 1 w 733"/>
                  <a:gd name="T3" fmla="*/ 0 h 1252"/>
                  <a:gd name="T4" fmla="*/ 1 w 733"/>
                  <a:gd name="T5" fmla="*/ 0 h 1252"/>
                  <a:gd name="T6" fmla="*/ 1 w 733"/>
                  <a:gd name="T7" fmla="*/ 0 h 1252"/>
                  <a:gd name="T8" fmla="*/ 1 w 733"/>
                  <a:gd name="T9" fmla="*/ 0 h 1252"/>
                  <a:gd name="T10" fmla="*/ 1 w 733"/>
                  <a:gd name="T11" fmla="*/ 0 h 1252"/>
                  <a:gd name="T12" fmla="*/ 1 w 733"/>
                  <a:gd name="T13" fmla="*/ 0 h 1252"/>
                  <a:gd name="T14" fmla="*/ 1 w 733"/>
                  <a:gd name="T15" fmla="*/ 0 h 1252"/>
                  <a:gd name="T16" fmla="*/ 1 w 733"/>
                  <a:gd name="T17" fmla="*/ 0 h 1252"/>
                  <a:gd name="T18" fmla="*/ 1 w 733"/>
                  <a:gd name="T19" fmla="*/ 0 h 1252"/>
                  <a:gd name="T20" fmla="*/ 1 w 733"/>
                  <a:gd name="T21" fmla="*/ 0 h 1252"/>
                  <a:gd name="T22" fmla="*/ 1 w 733"/>
                  <a:gd name="T23" fmla="*/ 0 h 1252"/>
                  <a:gd name="T24" fmla="*/ 1 w 733"/>
                  <a:gd name="T25" fmla="*/ 0 h 1252"/>
                  <a:gd name="T26" fmla="*/ 1 w 733"/>
                  <a:gd name="T27" fmla="*/ 0 h 1252"/>
                  <a:gd name="T28" fmla="*/ 1 w 733"/>
                  <a:gd name="T29" fmla="*/ 0 h 1252"/>
                  <a:gd name="T30" fmla="*/ 1 w 733"/>
                  <a:gd name="T31" fmla="*/ 0 h 1252"/>
                  <a:gd name="T32" fmla="*/ 1 w 733"/>
                  <a:gd name="T33" fmla="*/ 0 h 1252"/>
                  <a:gd name="T34" fmla="*/ 1 w 733"/>
                  <a:gd name="T35" fmla="*/ 0 h 1252"/>
                  <a:gd name="T36" fmla="*/ 1 w 733"/>
                  <a:gd name="T37" fmla="*/ 0 h 1252"/>
                  <a:gd name="T38" fmla="*/ 1 w 733"/>
                  <a:gd name="T39" fmla="*/ 0 h 1252"/>
                  <a:gd name="T40" fmla="*/ 1 w 733"/>
                  <a:gd name="T41" fmla="*/ 0 h 1252"/>
                  <a:gd name="T42" fmla="*/ 1 w 733"/>
                  <a:gd name="T43" fmla="*/ 0 h 1252"/>
                  <a:gd name="T44" fmla="*/ 1 w 733"/>
                  <a:gd name="T45" fmla="*/ 0 h 1252"/>
                  <a:gd name="T46" fmla="*/ 1 w 733"/>
                  <a:gd name="T47" fmla="*/ 0 h 1252"/>
                  <a:gd name="T48" fmla="*/ 1 w 733"/>
                  <a:gd name="T49" fmla="*/ 0 h 1252"/>
                  <a:gd name="T50" fmla="*/ 1 w 733"/>
                  <a:gd name="T51" fmla="*/ 0 h 1252"/>
                  <a:gd name="T52" fmla="*/ 1 w 733"/>
                  <a:gd name="T53" fmla="*/ 0 h 1252"/>
                  <a:gd name="T54" fmla="*/ 1 w 733"/>
                  <a:gd name="T55" fmla="*/ 0 h 1252"/>
                  <a:gd name="T56" fmla="*/ 1 w 733"/>
                  <a:gd name="T57" fmla="*/ 0 h 1252"/>
                  <a:gd name="T58" fmla="*/ 1 w 733"/>
                  <a:gd name="T59" fmla="*/ 0 h 1252"/>
                  <a:gd name="T60" fmla="*/ 0 w 733"/>
                  <a:gd name="T61" fmla="*/ 0 h 1252"/>
                  <a:gd name="T62" fmla="*/ 0 w 733"/>
                  <a:gd name="T63" fmla="*/ 0 h 1252"/>
                  <a:gd name="T64" fmla="*/ 1 w 733"/>
                  <a:gd name="T65" fmla="*/ 0 h 1252"/>
                  <a:gd name="T66" fmla="*/ 1 w 733"/>
                  <a:gd name="T67" fmla="*/ 0 h 1252"/>
                  <a:gd name="T68" fmla="*/ 1 w 733"/>
                  <a:gd name="T69" fmla="*/ 0 h 12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33"/>
                  <a:gd name="T106" fmla="*/ 0 h 1252"/>
                  <a:gd name="T107" fmla="*/ 733 w 733"/>
                  <a:gd name="T108" fmla="*/ 1252 h 125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33" h="1252">
                    <a:moveTo>
                      <a:pt x="172" y="42"/>
                    </a:moveTo>
                    <a:lnTo>
                      <a:pt x="153" y="246"/>
                    </a:lnTo>
                    <a:lnTo>
                      <a:pt x="153" y="383"/>
                    </a:lnTo>
                    <a:lnTo>
                      <a:pt x="184" y="519"/>
                    </a:lnTo>
                    <a:lnTo>
                      <a:pt x="259" y="638"/>
                    </a:lnTo>
                    <a:lnTo>
                      <a:pt x="373" y="757"/>
                    </a:lnTo>
                    <a:lnTo>
                      <a:pt x="494" y="843"/>
                    </a:lnTo>
                    <a:lnTo>
                      <a:pt x="587" y="895"/>
                    </a:lnTo>
                    <a:lnTo>
                      <a:pt x="695" y="906"/>
                    </a:lnTo>
                    <a:lnTo>
                      <a:pt x="733" y="957"/>
                    </a:lnTo>
                    <a:lnTo>
                      <a:pt x="733" y="996"/>
                    </a:lnTo>
                    <a:lnTo>
                      <a:pt x="663" y="1031"/>
                    </a:lnTo>
                    <a:lnTo>
                      <a:pt x="587" y="1060"/>
                    </a:lnTo>
                    <a:lnTo>
                      <a:pt x="513" y="1076"/>
                    </a:lnTo>
                    <a:lnTo>
                      <a:pt x="392" y="1144"/>
                    </a:lnTo>
                    <a:lnTo>
                      <a:pt x="354" y="1196"/>
                    </a:lnTo>
                    <a:lnTo>
                      <a:pt x="341" y="1252"/>
                    </a:lnTo>
                    <a:lnTo>
                      <a:pt x="265" y="1247"/>
                    </a:lnTo>
                    <a:lnTo>
                      <a:pt x="189" y="1196"/>
                    </a:lnTo>
                    <a:lnTo>
                      <a:pt x="265" y="1128"/>
                    </a:lnTo>
                    <a:lnTo>
                      <a:pt x="335" y="1076"/>
                    </a:lnTo>
                    <a:lnTo>
                      <a:pt x="449" y="1031"/>
                    </a:lnTo>
                    <a:lnTo>
                      <a:pt x="532" y="1008"/>
                    </a:lnTo>
                    <a:lnTo>
                      <a:pt x="638" y="979"/>
                    </a:lnTo>
                    <a:lnTo>
                      <a:pt x="456" y="922"/>
                    </a:lnTo>
                    <a:lnTo>
                      <a:pt x="322" y="827"/>
                    </a:lnTo>
                    <a:lnTo>
                      <a:pt x="227" y="724"/>
                    </a:lnTo>
                    <a:lnTo>
                      <a:pt x="146" y="616"/>
                    </a:lnTo>
                    <a:lnTo>
                      <a:pt x="89" y="479"/>
                    </a:lnTo>
                    <a:lnTo>
                      <a:pt x="32" y="326"/>
                    </a:lnTo>
                    <a:lnTo>
                      <a:pt x="0" y="178"/>
                    </a:lnTo>
                    <a:lnTo>
                      <a:pt x="0" y="53"/>
                    </a:lnTo>
                    <a:lnTo>
                      <a:pt x="57" y="7"/>
                    </a:lnTo>
                    <a:lnTo>
                      <a:pt x="146" y="0"/>
                    </a:lnTo>
                    <a:lnTo>
                      <a:pt x="172" y="4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Picture from the Middle</a:t>
            </a:r>
          </a:p>
        </p:txBody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8288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/>
              <a:t>Leap into the middle of the algorithm.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What would you like your data structure to look like when you are half done?</a:t>
            </a:r>
          </a:p>
          <a:p>
            <a:pPr algn="ctr" eaLnBrk="1" hangingPunct="1">
              <a:buFontTx/>
              <a:buNone/>
            </a:pPr>
            <a:endParaRPr lang="en-CA" altLang="en-US"/>
          </a:p>
        </p:txBody>
      </p:sp>
      <p:pic>
        <p:nvPicPr>
          <p:cNvPr id="7373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4564063"/>
            <a:ext cx="1406525" cy="126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335463"/>
            <a:ext cx="1222375" cy="178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Freeform 6"/>
          <p:cNvSpPr>
            <a:spLocks/>
          </p:cNvSpPr>
          <p:nvPr/>
        </p:nvSpPr>
        <p:spPr bwMode="auto">
          <a:xfrm>
            <a:off x="1295400" y="5853113"/>
            <a:ext cx="6705600" cy="852487"/>
          </a:xfrm>
          <a:custGeom>
            <a:avLst/>
            <a:gdLst>
              <a:gd name="T0" fmla="*/ 0 w 4224"/>
              <a:gd name="T1" fmla="*/ 2147483647 h 537"/>
              <a:gd name="T2" fmla="*/ 2147483647 w 4224"/>
              <a:gd name="T3" fmla="*/ 2147483647 h 537"/>
              <a:gd name="T4" fmla="*/ 2147483647 w 4224"/>
              <a:gd name="T5" fmla="*/ 2147483647 h 537"/>
              <a:gd name="T6" fmla="*/ 2147483647 w 4224"/>
              <a:gd name="T7" fmla="*/ 2147483647 h 537"/>
              <a:gd name="T8" fmla="*/ 2147483647 w 4224"/>
              <a:gd name="T9" fmla="*/ 2147483647 h 537"/>
              <a:gd name="T10" fmla="*/ 2147483647 w 4224"/>
              <a:gd name="T11" fmla="*/ 2147483647 h 5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224"/>
              <a:gd name="T19" fmla="*/ 0 h 537"/>
              <a:gd name="T20" fmla="*/ 4224 w 4224"/>
              <a:gd name="T21" fmla="*/ 537 h 53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224" h="537">
                <a:moveTo>
                  <a:pt x="0" y="148"/>
                </a:moveTo>
                <a:cubicBezTo>
                  <a:pt x="119" y="209"/>
                  <a:pt x="422" y="537"/>
                  <a:pt x="711" y="515"/>
                </a:cubicBezTo>
                <a:cubicBezTo>
                  <a:pt x="1000" y="493"/>
                  <a:pt x="1336" y="34"/>
                  <a:pt x="1732" y="17"/>
                </a:cubicBezTo>
                <a:cubicBezTo>
                  <a:pt x="2128" y="0"/>
                  <a:pt x="2764" y="345"/>
                  <a:pt x="3085" y="410"/>
                </a:cubicBezTo>
                <a:cubicBezTo>
                  <a:pt x="3406" y="475"/>
                  <a:pt x="3471" y="478"/>
                  <a:pt x="3661" y="410"/>
                </a:cubicBezTo>
                <a:cubicBezTo>
                  <a:pt x="3851" y="342"/>
                  <a:pt x="4107" y="89"/>
                  <a:pt x="4224" y="4"/>
                </a:cubicBezTo>
              </a:path>
            </a:pathLst>
          </a:custGeom>
          <a:noFill/>
          <a:ln w="571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73735" name="Group 7"/>
          <p:cNvGrpSpPr>
            <a:grpSpLocks/>
          </p:cNvGrpSpPr>
          <p:nvPr/>
        </p:nvGrpSpPr>
        <p:grpSpPr bwMode="auto">
          <a:xfrm>
            <a:off x="4040188" y="4337050"/>
            <a:ext cx="812800" cy="1751013"/>
            <a:chOff x="2545" y="1969"/>
            <a:chExt cx="512" cy="1103"/>
          </a:xfrm>
        </p:grpSpPr>
        <p:grpSp>
          <p:nvGrpSpPr>
            <p:cNvPr id="73736" name="Group 8"/>
            <p:cNvGrpSpPr>
              <a:grpSpLocks/>
            </p:cNvGrpSpPr>
            <p:nvPr/>
          </p:nvGrpSpPr>
          <p:grpSpPr bwMode="auto">
            <a:xfrm>
              <a:off x="2545" y="2054"/>
              <a:ext cx="512" cy="1018"/>
              <a:chOff x="2545" y="2054"/>
              <a:chExt cx="512" cy="1018"/>
            </a:xfrm>
          </p:grpSpPr>
          <p:sp>
            <p:nvSpPr>
              <p:cNvPr id="73740" name="Freeform 9"/>
              <p:cNvSpPr>
                <a:spLocks/>
              </p:cNvSpPr>
              <p:nvPr/>
            </p:nvSpPr>
            <p:spPr bwMode="auto">
              <a:xfrm>
                <a:off x="2708" y="2111"/>
                <a:ext cx="200" cy="222"/>
              </a:xfrm>
              <a:custGeom>
                <a:avLst/>
                <a:gdLst>
                  <a:gd name="T0" fmla="*/ 0 w 601"/>
                  <a:gd name="T1" fmla="*/ 0 h 667"/>
                  <a:gd name="T2" fmla="*/ 0 w 601"/>
                  <a:gd name="T3" fmla="*/ 0 h 667"/>
                  <a:gd name="T4" fmla="*/ 0 w 601"/>
                  <a:gd name="T5" fmla="*/ 0 h 667"/>
                  <a:gd name="T6" fmla="*/ 0 w 601"/>
                  <a:gd name="T7" fmla="*/ 0 h 667"/>
                  <a:gd name="T8" fmla="*/ 0 w 601"/>
                  <a:gd name="T9" fmla="*/ 0 h 667"/>
                  <a:gd name="T10" fmla="*/ 0 w 601"/>
                  <a:gd name="T11" fmla="*/ 0 h 667"/>
                  <a:gd name="T12" fmla="*/ 0 w 601"/>
                  <a:gd name="T13" fmla="*/ 0 h 667"/>
                  <a:gd name="T14" fmla="*/ 0 w 601"/>
                  <a:gd name="T15" fmla="*/ 0 h 667"/>
                  <a:gd name="T16" fmla="*/ 0 w 601"/>
                  <a:gd name="T17" fmla="*/ 0 h 667"/>
                  <a:gd name="T18" fmla="*/ 0 w 601"/>
                  <a:gd name="T19" fmla="*/ 0 h 667"/>
                  <a:gd name="T20" fmla="*/ 0 w 601"/>
                  <a:gd name="T21" fmla="*/ 0 h 667"/>
                  <a:gd name="T22" fmla="*/ 0 w 601"/>
                  <a:gd name="T23" fmla="*/ 0 h 667"/>
                  <a:gd name="T24" fmla="*/ 0 w 601"/>
                  <a:gd name="T25" fmla="*/ 0 h 667"/>
                  <a:gd name="T26" fmla="*/ 0 w 601"/>
                  <a:gd name="T27" fmla="*/ 0 h 667"/>
                  <a:gd name="T28" fmla="*/ 0 w 601"/>
                  <a:gd name="T29" fmla="*/ 0 h 667"/>
                  <a:gd name="T30" fmla="*/ 0 w 601"/>
                  <a:gd name="T31" fmla="*/ 0 h 667"/>
                  <a:gd name="T32" fmla="*/ 0 w 601"/>
                  <a:gd name="T33" fmla="*/ 0 h 667"/>
                  <a:gd name="T34" fmla="*/ 0 w 601"/>
                  <a:gd name="T35" fmla="*/ 0 h 667"/>
                  <a:gd name="T36" fmla="*/ 0 w 601"/>
                  <a:gd name="T37" fmla="*/ 0 h 667"/>
                  <a:gd name="T38" fmla="*/ 0 w 601"/>
                  <a:gd name="T39" fmla="*/ 0 h 667"/>
                  <a:gd name="T40" fmla="*/ 0 w 601"/>
                  <a:gd name="T41" fmla="*/ 0 h 667"/>
                  <a:gd name="T42" fmla="*/ 0 w 601"/>
                  <a:gd name="T43" fmla="*/ 0 h 6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1"/>
                  <a:gd name="T67" fmla="*/ 0 h 667"/>
                  <a:gd name="T68" fmla="*/ 601 w 601"/>
                  <a:gd name="T69" fmla="*/ 667 h 66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1" h="667">
                    <a:moveTo>
                      <a:pt x="313" y="154"/>
                    </a:moveTo>
                    <a:lnTo>
                      <a:pt x="260" y="85"/>
                    </a:lnTo>
                    <a:lnTo>
                      <a:pt x="187" y="34"/>
                    </a:lnTo>
                    <a:lnTo>
                      <a:pt x="121" y="0"/>
                    </a:lnTo>
                    <a:lnTo>
                      <a:pt x="68" y="9"/>
                    </a:lnTo>
                    <a:lnTo>
                      <a:pt x="30" y="47"/>
                    </a:lnTo>
                    <a:lnTo>
                      <a:pt x="0" y="163"/>
                    </a:lnTo>
                    <a:lnTo>
                      <a:pt x="12" y="296"/>
                    </a:lnTo>
                    <a:lnTo>
                      <a:pt x="43" y="423"/>
                    </a:lnTo>
                    <a:lnTo>
                      <a:pt x="78" y="522"/>
                    </a:lnTo>
                    <a:lnTo>
                      <a:pt x="143" y="625"/>
                    </a:lnTo>
                    <a:lnTo>
                      <a:pt x="200" y="667"/>
                    </a:lnTo>
                    <a:lnTo>
                      <a:pt x="278" y="667"/>
                    </a:lnTo>
                    <a:lnTo>
                      <a:pt x="356" y="638"/>
                    </a:lnTo>
                    <a:lnTo>
                      <a:pt x="396" y="564"/>
                    </a:lnTo>
                    <a:lnTo>
                      <a:pt x="417" y="471"/>
                    </a:lnTo>
                    <a:lnTo>
                      <a:pt x="409" y="355"/>
                    </a:lnTo>
                    <a:lnTo>
                      <a:pt x="592" y="368"/>
                    </a:lnTo>
                    <a:lnTo>
                      <a:pt x="601" y="317"/>
                    </a:lnTo>
                    <a:lnTo>
                      <a:pt x="392" y="296"/>
                    </a:lnTo>
                    <a:lnTo>
                      <a:pt x="339" y="176"/>
                    </a:lnTo>
                    <a:lnTo>
                      <a:pt x="313" y="15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1" name="Freeform 10"/>
              <p:cNvSpPr>
                <a:spLocks/>
              </p:cNvSpPr>
              <p:nvPr/>
            </p:nvSpPr>
            <p:spPr bwMode="auto">
              <a:xfrm>
                <a:off x="2545" y="2054"/>
                <a:ext cx="231" cy="356"/>
              </a:xfrm>
              <a:custGeom>
                <a:avLst/>
                <a:gdLst>
                  <a:gd name="T0" fmla="*/ 0 w 692"/>
                  <a:gd name="T1" fmla="*/ 0 h 1069"/>
                  <a:gd name="T2" fmla="*/ 0 w 692"/>
                  <a:gd name="T3" fmla="*/ 0 h 1069"/>
                  <a:gd name="T4" fmla="*/ 0 w 692"/>
                  <a:gd name="T5" fmla="*/ 0 h 1069"/>
                  <a:gd name="T6" fmla="*/ 0 w 692"/>
                  <a:gd name="T7" fmla="*/ 0 h 1069"/>
                  <a:gd name="T8" fmla="*/ 0 w 692"/>
                  <a:gd name="T9" fmla="*/ 0 h 1069"/>
                  <a:gd name="T10" fmla="*/ 0 w 692"/>
                  <a:gd name="T11" fmla="*/ 0 h 1069"/>
                  <a:gd name="T12" fmla="*/ 0 w 692"/>
                  <a:gd name="T13" fmla="*/ 0 h 1069"/>
                  <a:gd name="T14" fmla="*/ 0 w 692"/>
                  <a:gd name="T15" fmla="*/ 0 h 1069"/>
                  <a:gd name="T16" fmla="*/ 0 w 692"/>
                  <a:gd name="T17" fmla="*/ 0 h 1069"/>
                  <a:gd name="T18" fmla="*/ 0 w 692"/>
                  <a:gd name="T19" fmla="*/ 0 h 1069"/>
                  <a:gd name="T20" fmla="*/ 0 w 692"/>
                  <a:gd name="T21" fmla="*/ 0 h 1069"/>
                  <a:gd name="T22" fmla="*/ 0 w 692"/>
                  <a:gd name="T23" fmla="*/ 0 h 1069"/>
                  <a:gd name="T24" fmla="*/ 0 w 692"/>
                  <a:gd name="T25" fmla="*/ 0 h 1069"/>
                  <a:gd name="T26" fmla="*/ 0 w 692"/>
                  <a:gd name="T27" fmla="*/ 0 h 1069"/>
                  <a:gd name="T28" fmla="*/ 0 w 692"/>
                  <a:gd name="T29" fmla="*/ 0 h 1069"/>
                  <a:gd name="T30" fmla="*/ 0 w 692"/>
                  <a:gd name="T31" fmla="*/ 0 h 1069"/>
                  <a:gd name="T32" fmla="*/ 0 w 692"/>
                  <a:gd name="T33" fmla="*/ 0 h 1069"/>
                  <a:gd name="T34" fmla="*/ 0 w 692"/>
                  <a:gd name="T35" fmla="*/ 0 h 1069"/>
                  <a:gd name="T36" fmla="*/ 0 w 692"/>
                  <a:gd name="T37" fmla="*/ 0 h 1069"/>
                  <a:gd name="T38" fmla="*/ 0 w 692"/>
                  <a:gd name="T39" fmla="*/ 0 h 1069"/>
                  <a:gd name="T40" fmla="*/ 0 w 692"/>
                  <a:gd name="T41" fmla="*/ 0 h 1069"/>
                  <a:gd name="T42" fmla="*/ 0 w 692"/>
                  <a:gd name="T43" fmla="*/ 0 h 1069"/>
                  <a:gd name="T44" fmla="*/ 0 w 692"/>
                  <a:gd name="T45" fmla="*/ 0 h 1069"/>
                  <a:gd name="T46" fmla="*/ 0 w 692"/>
                  <a:gd name="T47" fmla="*/ 0 h 1069"/>
                  <a:gd name="T48" fmla="*/ 0 w 692"/>
                  <a:gd name="T49" fmla="*/ 0 h 1069"/>
                  <a:gd name="T50" fmla="*/ 0 w 692"/>
                  <a:gd name="T51" fmla="*/ 0 h 1069"/>
                  <a:gd name="T52" fmla="*/ 0 w 692"/>
                  <a:gd name="T53" fmla="*/ 0 h 1069"/>
                  <a:gd name="T54" fmla="*/ 0 w 692"/>
                  <a:gd name="T55" fmla="*/ 0 h 1069"/>
                  <a:gd name="T56" fmla="*/ 0 w 692"/>
                  <a:gd name="T57" fmla="*/ 0 h 1069"/>
                  <a:gd name="T58" fmla="*/ 0 w 692"/>
                  <a:gd name="T59" fmla="*/ 0 h 1069"/>
                  <a:gd name="T60" fmla="*/ 0 w 692"/>
                  <a:gd name="T61" fmla="*/ 0 h 1069"/>
                  <a:gd name="T62" fmla="*/ 0 w 692"/>
                  <a:gd name="T63" fmla="*/ 0 h 1069"/>
                  <a:gd name="T64" fmla="*/ 0 w 692"/>
                  <a:gd name="T65" fmla="*/ 0 h 1069"/>
                  <a:gd name="T66" fmla="*/ 0 w 692"/>
                  <a:gd name="T67" fmla="*/ 0 h 1069"/>
                  <a:gd name="T68" fmla="*/ 0 w 692"/>
                  <a:gd name="T69" fmla="*/ 0 h 1069"/>
                  <a:gd name="T70" fmla="*/ 0 w 692"/>
                  <a:gd name="T71" fmla="*/ 0 h 1069"/>
                  <a:gd name="T72" fmla="*/ 0 w 692"/>
                  <a:gd name="T73" fmla="*/ 0 h 1069"/>
                  <a:gd name="T74" fmla="*/ 0 w 692"/>
                  <a:gd name="T75" fmla="*/ 0 h 1069"/>
                  <a:gd name="T76" fmla="*/ 0 w 692"/>
                  <a:gd name="T77" fmla="*/ 0 h 1069"/>
                  <a:gd name="T78" fmla="*/ 0 w 692"/>
                  <a:gd name="T79" fmla="*/ 0 h 1069"/>
                  <a:gd name="T80" fmla="*/ 0 w 692"/>
                  <a:gd name="T81" fmla="*/ 0 h 1069"/>
                  <a:gd name="T82" fmla="*/ 0 w 692"/>
                  <a:gd name="T83" fmla="*/ 0 h 1069"/>
                  <a:gd name="T84" fmla="*/ 0 w 692"/>
                  <a:gd name="T85" fmla="*/ 0 h 1069"/>
                  <a:gd name="T86" fmla="*/ 0 w 692"/>
                  <a:gd name="T87" fmla="*/ 0 h 1069"/>
                  <a:gd name="T88" fmla="*/ 0 w 692"/>
                  <a:gd name="T89" fmla="*/ 0 h 10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2"/>
                  <a:gd name="T136" fmla="*/ 0 h 1069"/>
                  <a:gd name="T137" fmla="*/ 692 w 692"/>
                  <a:gd name="T138" fmla="*/ 1069 h 10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2" h="1069">
                    <a:moveTo>
                      <a:pt x="403" y="25"/>
                    </a:moveTo>
                    <a:lnTo>
                      <a:pt x="490" y="0"/>
                    </a:lnTo>
                    <a:lnTo>
                      <a:pt x="560" y="4"/>
                    </a:lnTo>
                    <a:lnTo>
                      <a:pt x="613" y="42"/>
                    </a:lnTo>
                    <a:lnTo>
                      <a:pt x="648" y="102"/>
                    </a:lnTo>
                    <a:lnTo>
                      <a:pt x="635" y="165"/>
                    </a:lnTo>
                    <a:lnTo>
                      <a:pt x="586" y="165"/>
                    </a:lnTo>
                    <a:lnTo>
                      <a:pt x="599" y="114"/>
                    </a:lnTo>
                    <a:lnTo>
                      <a:pt x="560" y="68"/>
                    </a:lnTo>
                    <a:lnTo>
                      <a:pt x="522" y="51"/>
                    </a:lnTo>
                    <a:lnTo>
                      <a:pt x="456" y="68"/>
                    </a:lnTo>
                    <a:lnTo>
                      <a:pt x="482" y="119"/>
                    </a:lnTo>
                    <a:lnTo>
                      <a:pt x="490" y="165"/>
                    </a:lnTo>
                    <a:lnTo>
                      <a:pt x="482" y="205"/>
                    </a:lnTo>
                    <a:lnTo>
                      <a:pt x="417" y="222"/>
                    </a:lnTo>
                    <a:lnTo>
                      <a:pt x="347" y="209"/>
                    </a:lnTo>
                    <a:lnTo>
                      <a:pt x="334" y="179"/>
                    </a:lnTo>
                    <a:lnTo>
                      <a:pt x="260" y="260"/>
                    </a:lnTo>
                    <a:lnTo>
                      <a:pt x="217" y="350"/>
                    </a:lnTo>
                    <a:lnTo>
                      <a:pt x="156" y="465"/>
                    </a:lnTo>
                    <a:lnTo>
                      <a:pt x="117" y="568"/>
                    </a:lnTo>
                    <a:lnTo>
                      <a:pt x="100" y="667"/>
                    </a:lnTo>
                    <a:lnTo>
                      <a:pt x="113" y="718"/>
                    </a:lnTo>
                    <a:lnTo>
                      <a:pt x="182" y="783"/>
                    </a:lnTo>
                    <a:lnTo>
                      <a:pt x="326" y="838"/>
                    </a:lnTo>
                    <a:lnTo>
                      <a:pt x="403" y="863"/>
                    </a:lnTo>
                    <a:lnTo>
                      <a:pt x="482" y="876"/>
                    </a:lnTo>
                    <a:lnTo>
                      <a:pt x="599" y="923"/>
                    </a:lnTo>
                    <a:lnTo>
                      <a:pt x="686" y="954"/>
                    </a:lnTo>
                    <a:lnTo>
                      <a:pt x="692" y="1013"/>
                    </a:lnTo>
                    <a:lnTo>
                      <a:pt x="648" y="1056"/>
                    </a:lnTo>
                    <a:lnTo>
                      <a:pt x="596" y="1069"/>
                    </a:lnTo>
                    <a:lnTo>
                      <a:pt x="517" y="1030"/>
                    </a:lnTo>
                    <a:lnTo>
                      <a:pt x="334" y="936"/>
                    </a:lnTo>
                    <a:lnTo>
                      <a:pt x="182" y="872"/>
                    </a:lnTo>
                    <a:lnTo>
                      <a:pt x="77" y="800"/>
                    </a:lnTo>
                    <a:lnTo>
                      <a:pt x="8" y="735"/>
                    </a:lnTo>
                    <a:lnTo>
                      <a:pt x="0" y="658"/>
                    </a:lnTo>
                    <a:lnTo>
                      <a:pt x="38" y="555"/>
                    </a:lnTo>
                    <a:lnTo>
                      <a:pt x="117" y="401"/>
                    </a:lnTo>
                    <a:lnTo>
                      <a:pt x="190" y="273"/>
                    </a:lnTo>
                    <a:lnTo>
                      <a:pt x="282" y="140"/>
                    </a:lnTo>
                    <a:lnTo>
                      <a:pt x="352" y="63"/>
                    </a:lnTo>
                    <a:lnTo>
                      <a:pt x="439" y="25"/>
                    </a:lnTo>
                    <a:lnTo>
                      <a:pt x="403" y="2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2" name="Freeform 11"/>
              <p:cNvSpPr>
                <a:spLocks/>
              </p:cNvSpPr>
              <p:nvPr/>
            </p:nvSpPr>
            <p:spPr bwMode="auto">
              <a:xfrm>
                <a:off x="2762" y="2349"/>
                <a:ext cx="121" cy="335"/>
              </a:xfrm>
              <a:custGeom>
                <a:avLst/>
                <a:gdLst>
                  <a:gd name="T0" fmla="*/ 0 w 362"/>
                  <a:gd name="T1" fmla="*/ 0 h 1004"/>
                  <a:gd name="T2" fmla="*/ 0 w 362"/>
                  <a:gd name="T3" fmla="*/ 0 h 1004"/>
                  <a:gd name="T4" fmla="*/ 0 w 362"/>
                  <a:gd name="T5" fmla="*/ 0 h 1004"/>
                  <a:gd name="T6" fmla="*/ 0 w 362"/>
                  <a:gd name="T7" fmla="*/ 0 h 1004"/>
                  <a:gd name="T8" fmla="*/ 0 w 362"/>
                  <a:gd name="T9" fmla="*/ 0 h 1004"/>
                  <a:gd name="T10" fmla="*/ 0 w 362"/>
                  <a:gd name="T11" fmla="*/ 0 h 1004"/>
                  <a:gd name="T12" fmla="*/ 0 w 362"/>
                  <a:gd name="T13" fmla="*/ 0 h 1004"/>
                  <a:gd name="T14" fmla="*/ 0 w 362"/>
                  <a:gd name="T15" fmla="*/ 0 h 1004"/>
                  <a:gd name="T16" fmla="*/ 0 w 362"/>
                  <a:gd name="T17" fmla="*/ 0 h 1004"/>
                  <a:gd name="T18" fmla="*/ 0 w 362"/>
                  <a:gd name="T19" fmla="*/ 0 h 1004"/>
                  <a:gd name="T20" fmla="*/ 0 w 362"/>
                  <a:gd name="T21" fmla="*/ 0 h 1004"/>
                  <a:gd name="T22" fmla="*/ 0 w 362"/>
                  <a:gd name="T23" fmla="*/ 0 h 1004"/>
                  <a:gd name="T24" fmla="*/ 0 w 362"/>
                  <a:gd name="T25" fmla="*/ 0 h 1004"/>
                  <a:gd name="T26" fmla="*/ 0 w 362"/>
                  <a:gd name="T27" fmla="*/ 0 h 1004"/>
                  <a:gd name="T28" fmla="*/ 0 w 362"/>
                  <a:gd name="T29" fmla="*/ 0 h 1004"/>
                  <a:gd name="T30" fmla="*/ 0 w 362"/>
                  <a:gd name="T31" fmla="*/ 0 h 1004"/>
                  <a:gd name="T32" fmla="*/ 0 w 362"/>
                  <a:gd name="T33" fmla="*/ 0 h 1004"/>
                  <a:gd name="T34" fmla="*/ 0 w 362"/>
                  <a:gd name="T35" fmla="*/ 0 h 1004"/>
                  <a:gd name="T36" fmla="*/ 0 w 362"/>
                  <a:gd name="T37" fmla="*/ 0 h 1004"/>
                  <a:gd name="T38" fmla="*/ 0 w 362"/>
                  <a:gd name="T39" fmla="*/ 0 h 1004"/>
                  <a:gd name="T40" fmla="*/ 0 w 362"/>
                  <a:gd name="T41" fmla="*/ 0 h 1004"/>
                  <a:gd name="T42" fmla="*/ 0 w 362"/>
                  <a:gd name="T43" fmla="*/ 0 h 1004"/>
                  <a:gd name="T44" fmla="*/ 0 w 362"/>
                  <a:gd name="T45" fmla="*/ 0 h 100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2"/>
                  <a:gd name="T70" fmla="*/ 0 h 1004"/>
                  <a:gd name="T71" fmla="*/ 362 w 362"/>
                  <a:gd name="T72" fmla="*/ 1004 h 100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2" h="1004">
                    <a:moveTo>
                      <a:pt x="22" y="78"/>
                    </a:moveTo>
                    <a:lnTo>
                      <a:pt x="36" y="27"/>
                    </a:lnTo>
                    <a:lnTo>
                      <a:pt x="92" y="0"/>
                    </a:lnTo>
                    <a:lnTo>
                      <a:pt x="143" y="0"/>
                    </a:lnTo>
                    <a:lnTo>
                      <a:pt x="209" y="39"/>
                    </a:lnTo>
                    <a:lnTo>
                      <a:pt x="271" y="129"/>
                    </a:lnTo>
                    <a:lnTo>
                      <a:pt x="314" y="223"/>
                    </a:lnTo>
                    <a:lnTo>
                      <a:pt x="335" y="350"/>
                    </a:lnTo>
                    <a:lnTo>
                      <a:pt x="354" y="500"/>
                    </a:lnTo>
                    <a:lnTo>
                      <a:pt x="362" y="645"/>
                    </a:lnTo>
                    <a:lnTo>
                      <a:pt x="362" y="833"/>
                    </a:lnTo>
                    <a:lnTo>
                      <a:pt x="335" y="949"/>
                    </a:lnTo>
                    <a:lnTo>
                      <a:pt x="288" y="991"/>
                    </a:lnTo>
                    <a:lnTo>
                      <a:pt x="205" y="1004"/>
                    </a:lnTo>
                    <a:lnTo>
                      <a:pt x="118" y="1001"/>
                    </a:lnTo>
                    <a:lnTo>
                      <a:pt x="74" y="949"/>
                    </a:lnTo>
                    <a:lnTo>
                      <a:pt x="49" y="860"/>
                    </a:lnTo>
                    <a:lnTo>
                      <a:pt x="26" y="770"/>
                    </a:lnTo>
                    <a:lnTo>
                      <a:pt x="9" y="607"/>
                    </a:lnTo>
                    <a:lnTo>
                      <a:pt x="0" y="424"/>
                    </a:lnTo>
                    <a:lnTo>
                      <a:pt x="0" y="210"/>
                    </a:lnTo>
                    <a:lnTo>
                      <a:pt x="22" y="116"/>
                    </a:lnTo>
                    <a:lnTo>
                      <a:pt x="22" y="7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3" name="Freeform 12"/>
              <p:cNvSpPr>
                <a:spLocks/>
              </p:cNvSpPr>
              <p:nvPr/>
            </p:nvSpPr>
            <p:spPr bwMode="auto">
              <a:xfrm>
                <a:off x="2818" y="2358"/>
                <a:ext cx="184" cy="257"/>
              </a:xfrm>
              <a:custGeom>
                <a:avLst/>
                <a:gdLst>
                  <a:gd name="T0" fmla="*/ 0 w 553"/>
                  <a:gd name="T1" fmla="*/ 0 h 771"/>
                  <a:gd name="T2" fmla="*/ 0 w 553"/>
                  <a:gd name="T3" fmla="*/ 0 h 771"/>
                  <a:gd name="T4" fmla="*/ 0 w 553"/>
                  <a:gd name="T5" fmla="*/ 0 h 771"/>
                  <a:gd name="T6" fmla="*/ 0 w 553"/>
                  <a:gd name="T7" fmla="*/ 0 h 771"/>
                  <a:gd name="T8" fmla="*/ 0 w 553"/>
                  <a:gd name="T9" fmla="*/ 0 h 771"/>
                  <a:gd name="T10" fmla="*/ 0 w 553"/>
                  <a:gd name="T11" fmla="*/ 0 h 771"/>
                  <a:gd name="T12" fmla="*/ 0 w 553"/>
                  <a:gd name="T13" fmla="*/ 0 h 771"/>
                  <a:gd name="T14" fmla="*/ 0 w 553"/>
                  <a:gd name="T15" fmla="*/ 0 h 771"/>
                  <a:gd name="T16" fmla="*/ 0 w 553"/>
                  <a:gd name="T17" fmla="*/ 0 h 771"/>
                  <a:gd name="T18" fmla="*/ 0 w 553"/>
                  <a:gd name="T19" fmla="*/ 0 h 771"/>
                  <a:gd name="T20" fmla="*/ 0 w 553"/>
                  <a:gd name="T21" fmla="*/ 0 h 771"/>
                  <a:gd name="T22" fmla="*/ 0 w 553"/>
                  <a:gd name="T23" fmla="*/ 0 h 771"/>
                  <a:gd name="T24" fmla="*/ 0 w 553"/>
                  <a:gd name="T25" fmla="*/ 0 h 771"/>
                  <a:gd name="T26" fmla="*/ 0 w 553"/>
                  <a:gd name="T27" fmla="*/ 0 h 771"/>
                  <a:gd name="T28" fmla="*/ 0 w 553"/>
                  <a:gd name="T29" fmla="*/ 0 h 771"/>
                  <a:gd name="T30" fmla="*/ 0 w 553"/>
                  <a:gd name="T31" fmla="*/ 0 h 771"/>
                  <a:gd name="T32" fmla="*/ 0 w 553"/>
                  <a:gd name="T33" fmla="*/ 0 h 771"/>
                  <a:gd name="T34" fmla="*/ 0 w 553"/>
                  <a:gd name="T35" fmla="*/ 0 h 771"/>
                  <a:gd name="T36" fmla="*/ 0 w 553"/>
                  <a:gd name="T37" fmla="*/ 0 h 771"/>
                  <a:gd name="T38" fmla="*/ 0 w 553"/>
                  <a:gd name="T39" fmla="*/ 0 h 771"/>
                  <a:gd name="T40" fmla="*/ 0 w 553"/>
                  <a:gd name="T41" fmla="*/ 0 h 771"/>
                  <a:gd name="T42" fmla="*/ 0 w 553"/>
                  <a:gd name="T43" fmla="*/ 0 h 771"/>
                  <a:gd name="T44" fmla="*/ 0 w 553"/>
                  <a:gd name="T45" fmla="*/ 0 h 771"/>
                  <a:gd name="T46" fmla="*/ 0 w 553"/>
                  <a:gd name="T47" fmla="*/ 0 h 771"/>
                  <a:gd name="T48" fmla="*/ 0 w 553"/>
                  <a:gd name="T49" fmla="*/ 0 h 771"/>
                  <a:gd name="T50" fmla="*/ 0 w 553"/>
                  <a:gd name="T51" fmla="*/ 0 h 771"/>
                  <a:gd name="T52" fmla="*/ 0 w 553"/>
                  <a:gd name="T53" fmla="*/ 0 h 771"/>
                  <a:gd name="T54" fmla="*/ 0 w 553"/>
                  <a:gd name="T55" fmla="*/ 0 h 771"/>
                  <a:gd name="T56" fmla="*/ 0 w 553"/>
                  <a:gd name="T57" fmla="*/ 0 h 771"/>
                  <a:gd name="T58" fmla="*/ 0 w 553"/>
                  <a:gd name="T59" fmla="*/ 0 h 771"/>
                  <a:gd name="T60" fmla="*/ 0 w 553"/>
                  <a:gd name="T61" fmla="*/ 0 h 771"/>
                  <a:gd name="T62" fmla="*/ 0 w 553"/>
                  <a:gd name="T63" fmla="*/ 0 h 771"/>
                  <a:gd name="T64" fmla="*/ 0 w 553"/>
                  <a:gd name="T65" fmla="*/ 0 h 771"/>
                  <a:gd name="T66" fmla="*/ 0 w 553"/>
                  <a:gd name="T67" fmla="*/ 0 h 771"/>
                  <a:gd name="T68" fmla="*/ 0 w 553"/>
                  <a:gd name="T69" fmla="*/ 0 h 77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53"/>
                  <a:gd name="T106" fmla="*/ 0 h 771"/>
                  <a:gd name="T107" fmla="*/ 553 w 553"/>
                  <a:gd name="T108" fmla="*/ 771 h 77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53" h="771">
                    <a:moveTo>
                      <a:pt x="30" y="0"/>
                    </a:moveTo>
                    <a:lnTo>
                      <a:pt x="143" y="13"/>
                    </a:lnTo>
                    <a:lnTo>
                      <a:pt x="261" y="34"/>
                    </a:lnTo>
                    <a:lnTo>
                      <a:pt x="383" y="103"/>
                    </a:lnTo>
                    <a:lnTo>
                      <a:pt x="470" y="154"/>
                    </a:lnTo>
                    <a:lnTo>
                      <a:pt x="526" y="228"/>
                    </a:lnTo>
                    <a:lnTo>
                      <a:pt x="553" y="270"/>
                    </a:lnTo>
                    <a:lnTo>
                      <a:pt x="500" y="395"/>
                    </a:lnTo>
                    <a:lnTo>
                      <a:pt x="417" y="471"/>
                    </a:lnTo>
                    <a:lnTo>
                      <a:pt x="317" y="526"/>
                    </a:lnTo>
                    <a:lnTo>
                      <a:pt x="265" y="561"/>
                    </a:lnTo>
                    <a:lnTo>
                      <a:pt x="174" y="578"/>
                    </a:lnTo>
                    <a:lnTo>
                      <a:pt x="170" y="612"/>
                    </a:lnTo>
                    <a:lnTo>
                      <a:pt x="240" y="642"/>
                    </a:lnTo>
                    <a:lnTo>
                      <a:pt x="339" y="669"/>
                    </a:lnTo>
                    <a:lnTo>
                      <a:pt x="434" y="720"/>
                    </a:lnTo>
                    <a:lnTo>
                      <a:pt x="396" y="758"/>
                    </a:lnTo>
                    <a:lnTo>
                      <a:pt x="357" y="771"/>
                    </a:lnTo>
                    <a:lnTo>
                      <a:pt x="300" y="715"/>
                    </a:lnTo>
                    <a:lnTo>
                      <a:pt x="213" y="680"/>
                    </a:lnTo>
                    <a:lnTo>
                      <a:pt x="143" y="655"/>
                    </a:lnTo>
                    <a:lnTo>
                      <a:pt x="143" y="604"/>
                    </a:lnTo>
                    <a:lnTo>
                      <a:pt x="157" y="549"/>
                    </a:lnTo>
                    <a:lnTo>
                      <a:pt x="200" y="526"/>
                    </a:lnTo>
                    <a:lnTo>
                      <a:pt x="339" y="471"/>
                    </a:lnTo>
                    <a:lnTo>
                      <a:pt x="417" y="386"/>
                    </a:lnTo>
                    <a:lnTo>
                      <a:pt x="474" y="296"/>
                    </a:lnTo>
                    <a:lnTo>
                      <a:pt x="461" y="253"/>
                    </a:lnTo>
                    <a:lnTo>
                      <a:pt x="417" y="201"/>
                    </a:lnTo>
                    <a:lnTo>
                      <a:pt x="313" y="129"/>
                    </a:lnTo>
                    <a:lnTo>
                      <a:pt x="187" y="103"/>
                    </a:lnTo>
                    <a:lnTo>
                      <a:pt x="104" y="99"/>
                    </a:lnTo>
                    <a:lnTo>
                      <a:pt x="30" y="99"/>
                    </a:lnTo>
                    <a:lnTo>
                      <a:pt x="0" y="5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4" name="Freeform 13"/>
              <p:cNvSpPr>
                <a:spLocks/>
              </p:cNvSpPr>
              <p:nvPr/>
            </p:nvSpPr>
            <p:spPr bwMode="auto">
              <a:xfrm>
                <a:off x="2833" y="2650"/>
                <a:ext cx="224" cy="415"/>
              </a:xfrm>
              <a:custGeom>
                <a:avLst/>
                <a:gdLst>
                  <a:gd name="T0" fmla="*/ 0 w 672"/>
                  <a:gd name="T1" fmla="*/ 0 h 1246"/>
                  <a:gd name="T2" fmla="*/ 0 w 672"/>
                  <a:gd name="T3" fmla="*/ 0 h 1246"/>
                  <a:gd name="T4" fmla="*/ 0 w 672"/>
                  <a:gd name="T5" fmla="*/ 0 h 1246"/>
                  <a:gd name="T6" fmla="*/ 0 w 672"/>
                  <a:gd name="T7" fmla="*/ 0 h 1246"/>
                  <a:gd name="T8" fmla="*/ 0 w 672"/>
                  <a:gd name="T9" fmla="*/ 0 h 1246"/>
                  <a:gd name="T10" fmla="*/ 0 w 672"/>
                  <a:gd name="T11" fmla="*/ 0 h 1246"/>
                  <a:gd name="T12" fmla="*/ 0 w 672"/>
                  <a:gd name="T13" fmla="*/ 0 h 1246"/>
                  <a:gd name="T14" fmla="*/ 0 w 672"/>
                  <a:gd name="T15" fmla="*/ 0 h 1246"/>
                  <a:gd name="T16" fmla="*/ 0 w 672"/>
                  <a:gd name="T17" fmla="*/ 0 h 1246"/>
                  <a:gd name="T18" fmla="*/ 0 w 672"/>
                  <a:gd name="T19" fmla="*/ 0 h 1246"/>
                  <a:gd name="T20" fmla="*/ 0 w 672"/>
                  <a:gd name="T21" fmla="*/ 0 h 1246"/>
                  <a:gd name="T22" fmla="*/ 0 w 672"/>
                  <a:gd name="T23" fmla="*/ 0 h 1246"/>
                  <a:gd name="T24" fmla="*/ 0 w 672"/>
                  <a:gd name="T25" fmla="*/ 0 h 1246"/>
                  <a:gd name="T26" fmla="*/ 0 w 672"/>
                  <a:gd name="T27" fmla="*/ 0 h 1246"/>
                  <a:gd name="T28" fmla="*/ 0 w 672"/>
                  <a:gd name="T29" fmla="*/ 0 h 1246"/>
                  <a:gd name="T30" fmla="*/ 0 w 672"/>
                  <a:gd name="T31" fmla="*/ 0 h 1246"/>
                  <a:gd name="T32" fmla="*/ 0 w 672"/>
                  <a:gd name="T33" fmla="*/ 0 h 1246"/>
                  <a:gd name="T34" fmla="*/ 0 w 672"/>
                  <a:gd name="T35" fmla="*/ 0 h 1246"/>
                  <a:gd name="T36" fmla="*/ 0 w 672"/>
                  <a:gd name="T37" fmla="*/ 0 h 1246"/>
                  <a:gd name="T38" fmla="*/ 0 w 672"/>
                  <a:gd name="T39" fmla="*/ 0 h 1246"/>
                  <a:gd name="T40" fmla="*/ 0 w 672"/>
                  <a:gd name="T41" fmla="*/ 0 h 1246"/>
                  <a:gd name="T42" fmla="*/ 0 w 672"/>
                  <a:gd name="T43" fmla="*/ 0 h 1246"/>
                  <a:gd name="T44" fmla="*/ 0 w 672"/>
                  <a:gd name="T45" fmla="*/ 0 h 1246"/>
                  <a:gd name="T46" fmla="*/ 0 w 672"/>
                  <a:gd name="T47" fmla="*/ 0 h 1246"/>
                  <a:gd name="T48" fmla="*/ 0 w 672"/>
                  <a:gd name="T49" fmla="*/ 0 h 1246"/>
                  <a:gd name="T50" fmla="*/ 0 w 672"/>
                  <a:gd name="T51" fmla="*/ 0 h 1246"/>
                  <a:gd name="T52" fmla="*/ 0 w 672"/>
                  <a:gd name="T53" fmla="*/ 0 h 1246"/>
                  <a:gd name="T54" fmla="*/ 0 w 672"/>
                  <a:gd name="T55" fmla="*/ 0 h 1246"/>
                  <a:gd name="T56" fmla="*/ 0 w 672"/>
                  <a:gd name="T57" fmla="*/ 0 h 1246"/>
                  <a:gd name="T58" fmla="*/ 0 w 672"/>
                  <a:gd name="T59" fmla="*/ 0 h 1246"/>
                  <a:gd name="T60" fmla="*/ 0 w 672"/>
                  <a:gd name="T61" fmla="*/ 0 h 1246"/>
                  <a:gd name="T62" fmla="*/ 0 w 672"/>
                  <a:gd name="T63" fmla="*/ 0 h 1246"/>
                  <a:gd name="T64" fmla="*/ 0 w 672"/>
                  <a:gd name="T65" fmla="*/ 0 h 1246"/>
                  <a:gd name="T66" fmla="*/ 0 w 672"/>
                  <a:gd name="T67" fmla="*/ 0 h 12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2"/>
                  <a:gd name="T103" fmla="*/ 0 h 1246"/>
                  <a:gd name="T104" fmla="*/ 672 w 672"/>
                  <a:gd name="T105" fmla="*/ 1246 h 12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2" h="1246">
                    <a:moveTo>
                      <a:pt x="77" y="0"/>
                    </a:moveTo>
                    <a:lnTo>
                      <a:pt x="17" y="0"/>
                    </a:lnTo>
                    <a:lnTo>
                      <a:pt x="0" y="89"/>
                    </a:lnTo>
                    <a:lnTo>
                      <a:pt x="43" y="142"/>
                    </a:lnTo>
                    <a:lnTo>
                      <a:pt x="182" y="266"/>
                    </a:lnTo>
                    <a:lnTo>
                      <a:pt x="305" y="424"/>
                    </a:lnTo>
                    <a:lnTo>
                      <a:pt x="384" y="587"/>
                    </a:lnTo>
                    <a:lnTo>
                      <a:pt x="395" y="693"/>
                    </a:lnTo>
                    <a:lnTo>
                      <a:pt x="392" y="771"/>
                    </a:lnTo>
                    <a:lnTo>
                      <a:pt x="357" y="946"/>
                    </a:lnTo>
                    <a:lnTo>
                      <a:pt x="313" y="1088"/>
                    </a:lnTo>
                    <a:lnTo>
                      <a:pt x="274" y="1170"/>
                    </a:lnTo>
                    <a:lnTo>
                      <a:pt x="265" y="1221"/>
                    </a:lnTo>
                    <a:lnTo>
                      <a:pt x="305" y="1221"/>
                    </a:lnTo>
                    <a:lnTo>
                      <a:pt x="365" y="1204"/>
                    </a:lnTo>
                    <a:lnTo>
                      <a:pt x="384" y="1208"/>
                    </a:lnTo>
                    <a:lnTo>
                      <a:pt x="510" y="1216"/>
                    </a:lnTo>
                    <a:lnTo>
                      <a:pt x="606" y="1246"/>
                    </a:lnTo>
                    <a:lnTo>
                      <a:pt x="640" y="1229"/>
                    </a:lnTo>
                    <a:lnTo>
                      <a:pt x="672" y="1164"/>
                    </a:lnTo>
                    <a:lnTo>
                      <a:pt x="640" y="1130"/>
                    </a:lnTo>
                    <a:lnTo>
                      <a:pt x="497" y="1126"/>
                    </a:lnTo>
                    <a:lnTo>
                      <a:pt x="395" y="1139"/>
                    </a:lnTo>
                    <a:lnTo>
                      <a:pt x="344" y="1164"/>
                    </a:lnTo>
                    <a:lnTo>
                      <a:pt x="352" y="1105"/>
                    </a:lnTo>
                    <a:lnTo>
                      <a:pt x="405" y="1014"/>
                    </a:lnTo>
                    <a:lnTo>
                      <a:pt x="448" y="874"/>
                    </a:lnTo>
                    <a:lnTo>
                      <a:pt x="484" y="754"/>
                    </a:lnTo>
                    <a:lnTo>
                      <a:pt x="457" y="617"/>
                    </a:lnTo>
                    <a:lnTo>
                      <a:pt x="418" y="471"/>
                    </a:lnTo>
                    <a:lnTo>
                      <a:pt x="339" y="304"/>
                    </a:lnTo>
                    <a:lnTo>
                      <a:pt x="226" y="150"/>
                    </a:lnTo>
                    <a:lnTo>
                      <a:pt x="130" y="3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5" name="Freeform 14"/>
              <p:cNvSpPr>
                <a:spLocks/>
              </p:cNvSpPr>
              <p:nvPr/>
            </p:nvSpPr>
            <p:spPr bwMode="auto">
              <a:xfrm>
                <a:off x="2692" y="2649"/>
                <a:ext cx="151" cy="423"/>
              </a:xfrm>
              <a:custGeom>
                <a:avLst/>
                <a:gdLst>
                  <a:gd name="T0" fmla="*/ 0 w 453"/>
                  <a:gd name="T1" fmla="*/ 0 h 1270"/>
                  <a:gd name="T2" fmla="*/ 0 w 453"/>
                  <a:gd name="T3" fmla="*/ 0 h 1270"/>
                  <a:gd name="T4" fmla="*/ 0 w 453"/>
                  <a:gd name="T5" fmla="*/ 0 h 1270"/>
                  <a:gd name="T6" fmla="*/ 0 w 453"/>
                  <a:gd name="T7" fmla="*/ 0 h 1270"/>
                  <a:gd name="T8" fmla="*/ 0 w 453"/>
                  <a:gd name="T9" fmla="*/ 0 h 1270"/>
                  <a:gd name="T10" fmla="*/ 0 w 453"/>
                  <a:gd name="T11" fmla="*/ 0 h 1270"/>
                  <a:gd name="T12" fmla="*/ 0 w 453"/>
                  <a:gd name="T13" fmla="*/ 0 h 1270"/>
                  <a:gd name="T14" fmla="*/ 0 w 453"/>
                  <a:gd name="T15" fmla="*/ 0 h 1270"/>
                  <a:gd name="T16" fmla="*/ 0 w 453"/>
                  <a:gd name="T17" fmla="*/ 0 h 1270"/>
                  <a:gd name="T18" fmla="*/ 0 w 453"/>
                  <a:gd name="T19" fmla="*/ 0 h 1270"/>
                  <a:gd name="T20" fmla="*/ 0 w 453"/>
                  <a:gd name="T21" fmla="*/ 0 h 1270"/>
                  <a:gd name="T22" fmla="*/ 0 w 453"/>
                  <a:gd name="T23" fmla="*/ 0 h 1270"/>
                  <a:gd name="T24" fmla="*/ 0 w 453"/>
                  <a:gd name="T25" fmla="*/ 0 h 1270"/>
                  <a:gd name="T26" fmla="*/ 0 w 453"/>
                  <a:gd name="T27" fmla="*/ 0 h 1270"/>
                  <a:gd name="T28" fmla="*/ 0 w 453"/>
                  <a:gd name="T29" fmla="*/ 0 h 1270"/>
                  <a:gd name="T30" fmla="*/ 0 w 453"/>
                  <a:gd name="T31" fmla="*/ 0 h 1270"/>
                  <a:gd name="T32" fmla="*/ 0 w 453"/>
                  <a:gd name="T33" fmla="*/ 0 h 1270"/>
                  <a:gd name="T34" fmla="*/ 0 w 453"/>
                  <a:gd name="T35" fmla="*/ 0 h 1270"/>
                  <a:gd name="T36" fmla="*/ 0 w 453"/>
                  <a:gd name="T37" fmla="*/ 0 h 1270"/>
                  <a:gd name="T38" fmla="*/ 0 w 453"/>
                  <a:gd name="T39" fmla="*/ 0 h 1270"/>
                  <a:gd name="T40" fmla="*/ 0 w 453"/>
                  <a:gd name="T41" fmla="*/ 0 h 1270"/>
                  <a:gd name="T42" fmla="*/ 0 w 453"/>
                  <a:gd name="T43" fmla="*/ 0 h 1270"/>
                  <a:gd name="T44" fmla="*/ 0 w 453"/>
                  <a:gd name="T45" fmla="*/ 0 h 1270"/>
                  <a:gd name="T46" fmla="*/ 0 w 453"/>
                  <a:gd name="T47" fmla="*/ 0 h 1270"/>
                  <a:gd name="T48" fmla="*/ 0 w 453"/>
                  <a:gd name="T49" fmla="*/ 0 h 1270"/>
                  <a:gd name="T50" fmla="*/ 0 w 453"/>
                  <a:gd name="T51" fmla="*/ 0 h 1270"/>
                  <a:gd name="T52" fmla="*/ 0 w 453"/>
                  <a:gd name="T53" fmla="*/ 0 h 1270"/>
                  <a:gd name="T54" fmla="*/ 0 w 453"/>
                  <a:gd name="T55" fmla="*/ 0 h 1270"/>
                  <a:gd name="T56" fmla="*/ 0 w 453"/>
                  <a:gd name="T57" fmla="*/ 0 h 1270"/>
                  <a:gd name="T58" fmla="*/ 0 w 453"/>
                  <a:gd name="T59" fmla="*/ 0 h 1270"/>
                  <a:gd name="T60" fmla="*/ 0 w 453"/>
                  <a:gd name="T61" fmla="*/ 0 h 1270"/>
                  <a:gd name="T62" fmla="*/ 0 w 453"/>
                  <a:gd name="T63" fmla="*/ 0 h 12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53"/>
                  <a:gd name="T97" fmla="*/ 0 h 1270"/>
                  <a:gd name="T98" fmla="*/ 453 w 453"/>
                  <a:gd name="T99" fmla="*/ 1270 h 12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53" h="1270">
                    <a:moveTo>
                      <a:pt x="313" y="0"/>
                    </a:moveTo>
                    <a:lnTo>
                      <a:pt x="257" y="120"/>
                    </a:lnTo>
                    <a:lnTo>
                      <a:pt x="217" y="295"/>
                    </a:lnTo>
                    <a:lnTo>
                      <a:pt x="170" y="488"/>
                    </a:lnTo>
                    <a:lnTo>
                      <a:pt x="127" y="684"/>
                    </a:lnTo>
                    <a:lnTo>
                      <a:pt x="127" y="757"/>
                    </a:lnTo>
                    <a:lnTo>
                      <a:pt x="170" y="886"/>
                    </a:lnTo>
                    <a:lnTo>
                      <a:pt x="230" y="954"/>
                    </a:lnTo>
                    <a:lnTo>
                      <a:pt x="287" y="1040"/>
                    </a:lnTo>
                    <a:lnTo>
                      <a:pt x="327" y="1103"/>
                    </a:lnTo>
                    <a:lnTo>
                      <a:pt x="309" y="1133"/>
                    </a:lnTo>
                    <a:lnTo>
                      <a:pt x="209" y="1146"/>
                    </a:lnTo>
                    <a:lnTo>
                      <a:pt x="48" y="1171"/>
                    </a:lnTo>
                    <a:lnTo>
                      <a:pt x="0" y="1211"/>
                    </a:lnTo>
                    <a:lnTo>
                      <a:pt x="40" y="1245"/>
                    </a:lnTo>
                    <a:lnTo>
                      <a:pt x="131" y="1270"/>
                    </a:lnTo>
                    <a:lnTo>
                      <a:pt x="236" y="1219"/>
                    </a:lnTo>
                    <a:lnTo>
                      <a:pt x="313" y="1184"/>
                    </a:lnTo>
                    <a:lnTo>
                      <a:pt x="413" y="1171"/>
                    </a:lnTo>
                    <a:lnTo>
                      <a:pt x="453" y="1159"/>
                    </a:lnTo>
                    <a:lnTo>
                      <a:pt x="440" y="1116"/>
                    </a:lnTo>
                    <a:lnTo>
                      <a:pt x="327" y="1006"/>
                    </a:lnTo>
                    <a:lnTo>
                      <a:pt x="261" y="890"/>
                    </a:lnTo>
                    <a:lnTo>
                      <a:pt x="204" y="812"/>
                    </a:lnTo>
                    <a:lnTo>
                      <a:pt x="196" y="736"/>
                    </a:lnTo>
                    <a:lnTo>
                      <a:pt x="223" y="608"/>
                    </a:lnTo>
                    <a:lnTo>
                      <a:pt x="283" y="475"/>
                    </a:lnTo>
                    <a:lnTo>
                      <a:pt x="349" y="249"/>
                    </a:lnTo>
                    <a:lnTo>
                      <a:pt x="405" y="116"/>
                    </a:lnTo>
                    <a:lnTo>
                      <a:pt x="400" y="38"/>
                    </a:lnTo>
                    <a:lnTo>
                      <a:pt x="34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37" name="Group 15"/>
            <p:cNvGrpSpPr>
              <a:grpSpLocks/>
            </p:cNvGrpSpPr>
            <p:nvPr/>
          </p:nvGrpSpPr>
          <p:grpSpPr bwMode="auto">
            <a:xfrm>
              <a:off x="2853" y="1969"/>
              <a:ext cx="93" cy="125"/>
              <a:chOff x="2853" y="1969"/>
              <a:chExt cx="93" cy="125"/>
            </a:xfrm>
          </p:grpSpPr>
          <p:sp>
            <p:nvSpPr>
              <p:cNvPr id="73738" name="Freeform 16"/>
              <p:cNvSpPr>
                <a:spLocks/>
              </p:cNvSpPr>
              <p:nvPr/>
            </p:nvSpPr>
            <p:spPr bwMode="auto">
              <a:xfrm>
                <a:off x="2871" y="1969"/>
                <a:ext cx="75" cy="87"/>
              </a:xfrm>
              <a:custGeom>
                <a:avLst/>
                <a:gdLst>
                  <a:gd name="T0" fmla="*/ 0 w 224"/>
                  <a:gd name="T1" fmla="*/ 0 h 260"/>
                  <a:gd name="T2" fmla="*/ 0 w 224"/>
                  <a:gd name="T3" fmla="*/ 0 h 260"/>
                  <a:gd name="T4" fmla="*/ 0 w 224"/>
                  <a:gd name="T5" fmla="*/ 0 h 260"/>
                  <a:gd name="T6" fmla="*/ 0 w 224"/>
                  <a:gd name="T7" fmla="*/ 0 h 260"/>
                  <a:gd name="T8" fmla="*/ 0 w 224"/>
                  <a:gd name="T9" fmla="*/ 0 h 260"/>
                  <a:gd name="T10" fmla="*/ 0 w 224"/>
                  <a:gd name="T11" fmla="*/ 0 h 260"/>
                  <a:gd name="T12" fmla="*/ 0 w 224"/>
                  <a:gd name="T13" fmla="*/ 0 h 260"/>
                  <a:gd name="T14" fmla="*/ 0 w 224"/>
                  <a:gd name="T15" fmla="*/ 0 h 260"/>
                  <a:gd name="T16" fmla="*/ 0 w 224"/>
                  <a:gd name="T17" fmla="*/ 0 h 260"/>
                  <a:gd name="T18" fmla="*/ 0 w 224"/>
                  <a:gd name="T19" fmla="*/ 0 h 260"/>
                  <a:gd name="T20" fmla="*/ 0 w 224"/>
                  <a:gd name="T21" fmla="*/ 0 h 260"/>
                  <a:gd name="T22" fmla="*/ 0 w 224"/>
                  <a:gd name="T23" fmla="*/ 0 h 260"/>
                  <a:gd name="T24" fmla="*/ 0 w 224"/>
                  <a:gd name="T25" fmla="*/ 0 h 260"/>
                  <a:gd name="T26" fmla="*/ 0 w 224"/>
                  <a:gd name="T27" fmla="*/ 0 h 260"/>
                  <a:gd name="T28" fmla="*/ 0 w 224"/>
                  <a:gd name="T29" fmla="*/ 0 h 260"/>
                  <a:gd name="T30" fmla="*/ 0 w 224"/>
                  <a:gd name="T31" fmla="*/ 0 h 260"/>
                  <a:gd name="T32" fmla="*/ 0 w 224"/>
                  <a:gd name="T33" fmla="*/ 0 h 260"/>
                  <a:gd name="T34" fmla="*/ 0 w 224"/>
                  <a:gd name="T35" fmla="*/ 0 h 260"/>
                  <a:gd name="T36" fmla="*/ 0 w 224"/>
                  <a:gd name="T37" fmla="*/ 0 h 260"/>
                  <a:gd name="T38" fmla="*/ 0 w 224"/>
                  <a:gd name="T39" fmla="*/ 0 h 260"/>
                  <a:gd name="T40" fmla="*/ 0 w 224"/>
                  <a:gd name="T41" fmla="*/ 0 h 260"/>
                  <a:gd name="T42" fmla="*/ 0 w 224"/>
                  <a:gd name="T43" fmla="*/ 0 h 2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4"/>
                  <a:gd name="T67" fmla="*/ 0 h 260"/>
                  <a:gd name="T68" fmla="*/ 224 w 224"/>
                  <a:gd name="T69" fmla="*/ 260 h 26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9" name="Freeform 17"/>
              <p:cNvSpPr>
                <a:spLocks/>
              </p:cNvSpPr>
              <p:nvPr/>
            </p:nvSpPr>
            <p:spPr bwMode="auto">
              <a:xfrm>
                <a:off x="2853" y="2070"/>
                <a:ext cx="23" cy="24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71"/>
                  <a:gd name="T23" fmla="*/ 70 w 70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71">
                    <a:moveTo>
                      <a:pt x="70" y="4"/>
                    </a:moveTo>
                    <a:lnTo>
                      <a:pt x="35" y="0"/>
                    </a:lnTo>
                    <a:lnTo>
                      <a:pt x="11" y="26"/>
                    </a:lnTo>
                    <a:lnTo>
                      <a:pt x="0" y="67"/>
                    </a:lnTo>
                    <a:lnTo>
                      <a:pt x="35" y="71"/>
                    </a:lnTo>
                    <a:lnTo>
                      <a:pt x="63" y="5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  <a:latin typeface="Times New Roman" pitchFamily="18" charset="0"/>
              </a:rPr>
              <a:t>Contracts</a:t>
            </a:r>
          </a:p>
        </p:txBody>
      </p:sp>
      <p:sp>
        <p:nvSpPr>
          <p:cNvPr id="16" name="Content Placeholder 2"/>
          <p:cNvSpPr txBox="1">
            <a:spLocks/>
          </p:cNvSpPr>
          <p:nvPr/>
        </p:nvSpPr>
        <p:spPr>
          <a:xfrm>
            <a:off x="-9525" y="685800"/>
            <a:ext cx="5953125" cy="5715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Modularity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module has a well-specified job.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specified by pre &amp; post conditions </a:t>
            </a:r>
            <a:b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the abstract interface 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programmer to implement it as she wishes.</a:t>
            </a:r>
          </a:p>
          <a:p>
            <a:pPr eaLnBrk="1" hangingPunct="1"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Allows the user to reuse the module.</a:t>
            </a:r>
          </a:p>
          <a:p>
            <a:pPr marL="0" indent="0" eaLnBrk="1" hangingPunct="1"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Hierarchical Design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sz="2800" i="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level depends on but does not micro manage the lower level </a:t>
            </a:r>
          </a:p>
          <a:p>
            <a:pPr marL="0" indent="0">
              <a:spcBef>
                <a:spcPts val="0"/>
              </a:spcBef>
              <a:buFont typeface="Arial" pitchFamily="34" charset="0"/>
              <a:buNone/>
              <a:defRPr/>
            </a:pPr>
            <a:r>
              <a:rPr lang="en-US" altLang="en-US" sz="2800" i="0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Encapsulation</a:t>
            </a:r>
          </a:p>
          <a:p>
            <a:pPr>
              <a:spcBef>
                <a:spcPts val="0"/>
              </a:spcBef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Internal details are kept private.</a:t>
            </a:r>
          </a:p>
          <a:p>
            <a:pPr>
              <a:spcBef>
                <a:spcPts val="0"/>
              </a:spcBef>
              <a:defRPr/>
            </a:pPr>
            <a:r>
              <a:rPr lang="en-US" altLang="en-US" sz="2800" i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 lack of trust.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5715000" y="500063"/>
            <a:ext cx="3643313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rgbClr val="FFFF00"/>
                </a:solidFill>
              </a:rPr>
              <a:t>private</a:t>
            </a:r>
            <a:r>
              <a:rPr lang="en-CA" altLang="en-US" sz="2000" i="0" dirty="0">
                <a:solidFill>
                  <a:schemeClr val="accent6"/>
                </a:solidFill>
              </a:rPr>
              <a:t> class Node&lt;E&gt; {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E </a:t>
            </a:r>
            <a:r>
              <a:rPr lang="en-CA" altLang="en-US" sz="2000" dirty="0">
                <a:solidFill>
                  <a:schemeClr val="accent6"/>
                </a:solidFill>
              </a:rPr>
              <a:t>element</a:t>
            </a:r>
            <a:r>
              <a:rPr lang="en-CA" altLang="en-US" sz="2000" i="0" dirty="0">
                <a:solidFill>
                  <a:schemeClr val="accent6"/>
                </a:solidFill>
              </a:rPr>
              <a:t>;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  Node&lt;E&gt; </a:t>
            </a:r>
            <a:r>
              <a:rPr lang="en-CA" altLang="en-US" sz="2000" dirty="0">
                <a:solidFill>
                  <a:schemeClr val="accent6"/>
                </a:solidFill>
              </a:rPr>
              <a:t>next</a:t>
            </a:r>
            <a:r>
              <a:rPr lang="en-CA" altLang="en-US" sz="2000" i="0" dirty="0">
                <a:solidFill>
                  <a:schemeClr val="accent6"/>
                </a:solidFill>
              </a:rPr>
              <a:t>;     </a:t>
            </a:r>
            <a:br>
              <a:rPr lang="en-CA" altLang="en-US" sz="2000" i="0" dirty="0">
                <a:solidFill>
                  <a:schemeClr val="accent6"/>
                </a:solidFill>
              </a:rPr>
            </a:br>
            <a:r>
              <a:rPr lang="en-CA" altLang="en-US" sz="2000" i="0" dirty="0">
                <a:solidFill>
                  <a:schemeClr val="accent6"/>
                </a:solidFill>
              </a:rPr>
              <a:t>      }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>
                <a:solidFill>
                  <a:schemeClr val="bg1"/>
                </a:solidFill>
              </a:rPr>
              <a:t>Outside of the stack ADT</a:t>
            </a:r>
            <a:br>
              <a:rPr lang="en-CA" altLang="en-US" sz="2000" i="0" dirty="0">
                <a:solidFill>
                  <a:schemeClr val="bg1"/>
                </a:solidFill>
              </a:rPr>
            </a:br>
            <a:r>
              <a:rPr lang="en-CA" altLang="en-US" sz="2000" i="0" dirty="0">
                <a:solidFill>
                  <a:schemeClr val="bg1"/>
                </a:solidFill>
              </a:rPr>
              <a:t>  no one can touch the nodes.</a:t>
            </a:r>
          </a:p>
        </p:txBody>
      </p:sp>
      <p:grpSp>
        <p:nvGrpSpPr>
          <p:cNvPr id="28" name="Group 27"/>
          <p:cNvGrpSpPr>
            <a:grpSpLocks/>
          </p:cNvGrpSpPr>
          <p:nvPr/>
        </p:nvGrpSpPr>
        <p:grpSpPr bwMode="auto">
          <a:xfrm>
            <a:off x="3657600" y="2438400"/>
            <a:ext cx="5372100" cy="4364038"/>
            <a:chOff x="127686" y="2590800"/>
            <a:chExt cx="5373352" cy="4364830"/>
          </a:xfrm>
        </p:grpSpPr>
        <p:sp>
          <p:nvSpPr>
            <p:cNvPr id="19464" name="Rectangle 28"/>
            <p:cNvSpPr>
              <a:spLocks noChangeArrowheads="1"/>
            </p:cNvSpPr>
            <p:nvPr/>
          </p:nvSpPr>
          <p:spPr bwMode="auto">
            <a:xfrm>
              <a:off x="127686" y="4159983"/>
              <a:ext cx="5373352" cy="279564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Font typeface="Arial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>
                <a:latin typeface="Times New Roman" pitchFamily="18" charset="0"/>
              </a:endParaRPr>
            </a:p>
          </p:txBody>
        </p:sp>
        <p:pic>
          <p:nvPicPr>
            <p:cNvPr id="19465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938" y="2590800"/>
              <a:ext cx="5372100" cy="1847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3671888" y="4235450"/>
            <a:ext cx="5373687" cy="2554288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/>
              <a:t>Goal of C is to write </a:t>
            </a:r>
            <a:r>
              <a:rPr lang="en-CA" altLang="en-US" sz="2000" i="0" dirty="0">
                <a:solidFill>
                  <a:srgbClr val="FF0000"/>
                </a:solidFill>
              </a:rPr>
              <a:t>efficient </a:t>
            </a:r>
            <a:r>
              <a:rPr lang="en-CA" altLang="en-US" sz="2000" i="0" dirty="0"/>
              <a:t>code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000" i="0" dirty="0"/>
              <a:t>In some ways close to machine code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000" i="0" dirty="0"/>
              <a:t>But highly prone to hard to find bugs.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000" i="0" dirty="0"/>
              <a:t>And computer security can be compromised by programs intentionally accessing memory in unintended ways.</a:t>
            </a:r>
          </a:p>
          <a:p>
            <a:pPr eaLnBrk="1" hangingPunct="1">
              <a:spcBef>
                <a:spcPts val="0"/>
              </a:spcBef>
              <a:defRPr/>
            </a:pPr>
            <a:r>
              <a:rPr lang="en-CA" altLang="en-US" sz="2000" i="0" dirty="0"/>
              <a:t>Goal of Java is </a:t>
            </a:r>
            <a:r>
              <a:rPr lang="en-CA" altLang="en-US" sz="2000" i="0" dirty="0">
                <a:solidFill>
                  <a:srgbClr val="FF0000"/>
                </a:solidFill>
              </a:rPr>
              <a:t>encapsulation</a:t>
            </a:r>
            <a:r>
              <a:rPr lang="en-CA" altLang="en-US" sz="2000" i="0" dirty="0"/>
              <a:t> (and lack of trust)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000" i="0" dirty="0"/>
              <a:t>the modal validates everything the user sends.</a:t>
            </a:r>
          </a:p>
        </p:txBody>
      </p:sp>
      <p:pic>
        <p:nvPicPr>
          <p:cNvPr id="19466" name="Picture 10" descr="http://www.westfordcomputer.com/images/virus-detected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2738" y="4127500"/>
            <a:ext cx="2659062" cy="1993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9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utoUpdateAnimBg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/>
              <a:t>Flow Smoothly</a:t>
            </a:r>
          </a:p>
        </p:txBody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6858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CA" altLang="en-US"/>
              <a:t>The loop invariant should flow smoothly from the beginning to the end of the algorithm.  </a:t>
            </a:r>
          </a:p>
          <a:p>
            <a:pPr lvl="1" eaLnBrk="1" hangingPunct="1"/>
            <a:r>
              <a:rPr lang="en-CA" altLang="en-US"/>
              <a:t>At the beginning, it should follow easily from the preconditions. </a:t>
            </a:r>
          </a:p>
          <a:p>
            <a:pPr lvl="1" eaLnBrk="1" hangingPunct="1"/>
            <a:r>
              <a:rPr lang="en-CA" altLang="en-US"/>
              <a:t>It should progress in small natural steps. </a:t>
            </a:r>
          </a:p>
          <a:p>
            <a:pPr lvl="1" eaLnBrk="1" hangingPunct="1"/>
            <a:r>
              <a:rPr lang="en-CA" altLang="en-US"/>
              <a:t>Once the exit condition has been met, the postconditions should easily follow. </a:t>
            </a:r>
          </a:p>
          <a:p>
            <a:pPr lvl="1" eaLnBrk="1" hangingPunct="1"/>
            <a:endParaRPr lang="en-CA" altLang="en-US"/>
          </a:p>
        </p:txBody>
      </p:sp>
      <p:pic>
        <p:nvPicPr>
          <p:cNvPr id="7475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4564063"/>
            <a:ext cx="1406525" cy="126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335463"/>
            <a:ext cx="1222375" cy="178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8" name="Freeform 6"/>
          <p:cNvSpPr>
            <a:spLocks/>
          </p:cNvSpPr>
          <p:nvPr/>
        </p:nvSpPr>
        <p:spPr bwMode="auto">
          <a:xfrm>
            <a:off x="1295400" y="5853113"/>
            <a:ext cx="6705600" cy="852487"/>
          </a:xfrm>
          <a:custGeom>
            <a:avLst/>
            <a:gdLst>
              <a:gd name="T0" fmla="*/ 0 w 4224"/>
              <a:gd name="T1" fmla="*/ 2147483647 h 537"/>
              <a:gd name="T2" fmla="*/ 2147483647 w 4224"/>
              <a:gd name="T3" fmla="*/ 2147483647 h 537"/>
              <a:gd name="T4" fmla="*/ 2147483647 w 4224"/>
              <a:gd name="T5" fmla="*/ 2147483647 h 537"/>
              <a:gd name="T6" fmla="*/ 2147483647 w 4224"/>
              <a:gd name="T7" fmla="*/ 2147483647 h 537"/>
              <a:gd name="T8" fmla="*/ 2147483647 w 4224"/>
              <a:gd name="T9" fmla="*/ 2147483647 h 537"/>
              <a:gd name="T10" fmla="*/ 2147483647 w 4224"/>
              <a:gd name="T11" fmla="*/ 2147483647 h 5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224"/>
              <a:gd name="T19" fmla="*/ 0 h 537"/>
              <a:gd name="T20" fmla="*/ 4224 w 4224"/>
              <a:gd name="T21" fmla="*/ 537 h 53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224" h="537">
                <a:moveTo>
                  <a:pt x="0" y="148"/>
                </a:moveTo>
                <a:cubicBezTo>
                  <a:pt x="119" y="209"/>
                  <a:pt x="422" y="537"/>
                  <a:pt x="711" y="515"/>
                </a:cubicBezTo>
                <a:cubicBezTo>
                  <a:pt x="1000" y="493"/>
                  <a:pt x="1336" y="34"/>
                  <a:pt x="1732" y="17"/>
                </a:cubicBezTo>
                <a:cubicBezTo>
                  <a:pt x="2128" y="0"/>
                  <a:pt x="2764" y="345"/>
                  <a:pt x="3085" y="410"/>
                </a:cubicBezTo>
                <a:cubicBezTo>
                  <a:pt x="3406" y="475"/>
                  <a:pt x="3471" y="478"/>
                  <a:pt x="3661" y="410"/>
                </a:cubicBezTo>
                <a:cubicBezTo>
                  <a:pt x="3851" y="342"/>
                  <a:pt x="4107" y="89"/>
                  <a:pt x="4224" y="4"/>
                </a:cubicBezTo>
              </a:path>
            </a:pathLst>
          </a:custGeom>
          <a:noFill/>
          <a:ln w="5715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74759" name="Group 7"/>
          <p:cNvGrpSpPr>
            <a:grpSpLocks/>
          </p:cNvGrpSpPr>
          <p:nvPr/>
        </p:nvGrpSpPr>
        <p:grpSpPr bwMode="auto">
          <a:xfrm>
            <a:off x="5010150" y="5037138"/>
            <a:ext cx="392113" cy="403225"/>
            <a:chOff x="3156" y="3173"/>
            <a:chExt cx="247" cy="254"/>
          </a:xfrm>
        </p:grpSpPr>
        <p:sp>
          <p:nvSpPr>
            <p:cNvPr id="74827" name="Freeform 8"/>
            <p:cNvSpPr>
              <a:spLocks/>
            </p:cNvSpPr>
            <p:nvPr/>
          </p:nvSpPr>
          <p:spPr bwMode="auto">
            <a:xfrm>
              <a:off x="3164" y="3245"/>
              <a:ext cx="200" cy="89"/>
            </a:xfrm>
            <a:custGeom>
              <a:avLst/>
              <a:gdLst>
                <a:gd name="T0" fmla="*/ 2 w 200"/>
                <a:gd name="T1" fmla="*/ 72 h 89"/>
                <a:gd name="T2" fmla="*/ 10 w 200"/>
                <a:gd name="T3" fmla="*/ 52 h 89"/>
                <a:gd name="T4" fmla="*/ 26 w 200"/>
                <a:gd name="T5" fmla="*/ 33 h 89"/>
                <a:gd name="T6" fmla="*/ 62 w 200"/>
                <a:gd name="T7" fmla="*/ 17 h 89"/>
                <a:gd name="T8" fmla="*/ 99 w 200"/>
                <a:gd name="T9" fmla="*/ 5 h 89"/>
                <a:gd name="T10" fmla="*/ 132 w 200"/>
                <a:gd name="T11" fmla="*/ 0 h 89"/>
                <a:gd name="T12" fmla="*/ 165 w 200"/>
                <a:gd name="T13" fmla="*/ 6 h 89"/>
                <a:gd name="T14" fmla="*/ 189 w 200"/>
                <a:gd name="T15" fmla="*/ 17 h 89"/>
                <a:gd name="T16" fmla="*/ 200 w 200"/>
                <a:gd name="T17" fmla="*/ 31 h 89"/>
                <a:gd name="T18" fmla="*/ 182 w 200"/>
                <a:gd name="T19" fmla="*/ 47 h 89"/>
                <a:gd name="T20" fmla="*/ 160 w 200"/>
                <a:gd name="T21" fmla="*/ 62 h 89"/>
                <a:gd name="T22" fmla="*/ 121 w 200"/>
                <a:gd name="T23" fmla="*/ 80 h 89"/>
                <a:gd name="T24" fmla="*/ 85 w 200"/>
                <a:gd name="T25" fmla="*/ 89 h 89"/>
                <a:gd name="T26" fmla="*/ 47 w 200"/>
                <a:gd name="T27" fmla="*/ 88 h 89"/>
                <a:gd name="T28" fmla="*/ 12 w 200"/>
                <a:gd name="T29" fmla="*/ 86 h 89"/>
                <a:gd name="T30" fmla="*/ 0 w 200"/>
                <a:gd name="T31" fmla="*/ 76 h 89"/>
                <a:gd name="T32" fmla="*/ 2 w 200"/>
                <a:gd name="T33" fmla="*/ 72 h 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0"/>
                <a:gd name="T52" fmla="*/ 0 h 89"/>
                <a:gd name="T53" fmla="*/ 200 w 200"/>
                <a:gd name="T54" fmla="*/ 89 h 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0" h="89">
                  <a:moveTo>
                    <a:pt x="2" y="72"/>
                  </a:moveTo>
                  <a:lnTo>
                    <a:pt x="10" y="52"/>
                  </a:lnTo>
                  <a:lnTo>
                    <a:pt x="26" y="33"/>
                  </a:lnTo>
                  <a:lnTo>
                    <a:pt x="62" y="17"/>
                  </a:lnTo>
                  <a:lnTo>
                    <a:pt x="99" y="5"/>
                  </a:lnTo>
                  <a:lnTo>
                    <a:pt x="132" y="0"/>
                  </a:lnTo>
                  <a:lnTo>
                    <a:pt x="165" y="6"/>
                  </a:lnTo>
                  <a:lnTo>
                    <a:pt x="189" y="17"/>
                  </a:lnTo>
                  <a:lnTo>
                    <a:pt x="200" y="31"/>
                  </a:lnTo>
                  <a:lnTo>
                    <a:pt x="182" y="47"/>
                  </a:lnTo>
                  <a:lnTo>
                    <a:pt x="160" y="62"/>
                  </a:lnTo>
                  <a:lnTo>
                    <a:pt x="121" y="80"/>
                  </a:lnTo>
                  <a:lnTo>
                    <a:pt x="85" y="89"/>
                  </a:lnTo>
                  <a:lnTo>
                    <a:pt x="47" y="88"/>
                  </a:lnTo>
                  <a:lnTo>
                    <a:pt x="12" y="86"/>
                  </a:lnTo>
                  <a:lnTo>
                    <a:pt x="0" y="76"/>
                  </a:lnTo>
                  <a:lnTo>
                    <a:pt x="2" y="72"/>
                  </a:ln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8" name="Freeform 9"/>
            <p:cNvSpPr>
              <a:spLocks/>
            </p:cNvSpPr>
            <p:nvPr/>
          </p:nvSpPr>
          <p:spPr bwMode="auto">
            <a:xfrm>
              <a:off x="3167" y="3256"/>
              <a:ext cx="229" cy="164"/>
            </a:xfrm>
            <a:custGeom>
              <a:avLst/>
              <a:gdLst>
                <a:gd name="T0" fmla="*/ 1 w 229"/>
                <a:gd name="T1" fmla="*/ 69 h 164"/>
                <a:gd name="T2" fmla="*/ 38 w 229"/>
                <a:gd name="T3" fmla="*/ 79 h 164"/>
                <a:gd name="T4" fmla="*/ 81 w 229"/>
                <a:gd name="T5" fmla="*/ 75 h 164"/>
                <a:gd name="T6" fmla="*/ 123 w 229"/>
                <a:gd name="T7" fmla="*/ 70 h 164"/>
                <a:gd name="T8" fmla="*/ 162 w 229"/>
                <a:gd name="T9" fmla="*/ 52 h 164"/>
                <a:gd name="T10" fmla="*/ 185 w 229"/>
                <a:gd name="T11" fmla="*/ 33 h 164"/>
                <a:gd name="T12" fmla="*/ 189 w 229"/>
                <a:gd name="T13" fmla="*/ 21 h 164"/>
                <a:gd name="T14" fmla="*/ 181 w 229"/>
                <a:gd name="T15" fmla="*/ 7 h 164"/>
                <a:gd name="T16" fmla="*/ 190 w 229"/>
                <a:gd name="T17" fmla="*/ 0 h 164"/>
                <a:gd name="T18" fmla="*/ 219 w 229"/>
                <a:gd name="T19" fmla="*/ 22 h 164"/>
                <a:gd name="T20" fmla="*/ 229 w 229"/>
                <a:gd name="T21" fmla="*/ 47 h 164"/>
                <a:gd name="T22" fmla="*/ 229 w 229"/>
                <a:gd name="T23" fmla="*/ 85 h 164"/>
                <a:gd name="T24" fmla="*/ 227 w 229"/>
                <a:gd name="T25" fmla="*/ 89 h 164"/>
                <a:gd name="T26" fmla="*/ 219 w 229"/>
                <a:gd name="T27" fmla="*/ 118 h 164"/>
                <a:gd name="T28" fmla="*/ 200 w 229"/>
                <a:gd name="T29" fmla="*/ 139 h 164"/>
                <a:gd name="T30" fmla="*/ 197 w 229"/>
                <a:gd name="T31" fmla="*/ 140 h 164"/>
                <a:gd name="T32" fmla="*/ 161 w 229"/>
                <a:gd name="T33" fmla="*/ 156 h 164"/>
                <a:gd name="T34" fmla="*/ 128 w 229"/>
                <a:gd name="T35" fmla="*/ 162 h 164"/>
                <a:gd name="T36" fmla="*/ 125 w 229"/>
                <a:gd name="T37" fmla="*/ 161 h 164"/>
                <a:gd name="T38" fmla="*/ 95 w 229"/>
                <a:gd name="T39" fmla="*/ 164 h 164"/>
                <a:gd name="T40" fmla="*/ 67 w 229"/>
                <a:gd name="T41" fmla="*/ 157 h 164"/>
                <a:gd name="T42" fmla="*/ 64 w 229"/>
                <a:gd name="T43" fmla="*/ 156 h 164"/>
                <a:gd name="T44" fmla="*/ 42 w 229"/>
                <a:gd name="T45" fmla="*/ 140 h 164"/>
                <a:gd name="T46" fmla="*/ 17 w 229"/>
                <a:gd name="T47" fmla="*/ 123 h 164"/>
                <a:gd name="T48" fmla="*/ 6 w 229"/>
                <a:gd name="T49" fmla="*/ 103 h 164"/>
                <a:gd name="T50" fmla="*/ 0 w 229"/>
                <a:gd name="T51" fmla="*/ 78 h 164"/>
                <a:gd name="T52" fmla="*/ 1 w 229"/>
                <a:gd name="T53" fmla="*/ 69 h 16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9"/>
                <a:gd name="T82" fmla="*/ 0 h 164"/>
                <a:gd name="T83" fmla="*/ 229 w 229"/>
                <a:gd name="T84" fmla="*/ 164 h 16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9" h="164">
                  <a:moveTo>
                    <a:pt x="1" y="69"/>
                  </a:moveTo>
                  <a:lnTo>
                    <a:pt x="38" y="79"/>
                  </a:lnTo>
                  <a:lnTo>
                    <a:pt x="81" y="75"/>
                  </a:lnTo>
                  <a:lnTo>
                    <a:pt x="123" y="70"/>
                  </a:lnTo>
                  <a:lnTo>
                    <a:pt x="162" y="52"/>
                  </a:lnTo>
                  <a:lnTo>
                    <a:pt x="185" y="33"/>
                  </a:lnTo>
                  <a:lnTo>
                    <a:pt x="189" y="21"/>
                  </a:lnTo>
                  <a:lnTo>
                    <a:pt x="181" y="7"/>
                  </a:lnTo>
                  <a:lnTo>
                    <a:pt x="190" y="0"/>
                  </a:lnTo>
                  <a:lnTo>
                    <a:pt x="219" y="22"/>
                  </a:lnTo>
                  <a:lnTo>
                    <a:pt x="229" y="47"/>
                  </a:lnTo>
                  <a:lnTo>
                    <a:pt x="229" y="85"/>
                  </a:lnTo>
                  <a:lnTo>
                    <a:pt x="227" y="89"/>
                  </a:lnTo>
                  <a:lnTo>
                    <a:pt x="219" y="118"/>
                  </a:lnTo>
                  <a:lnTo>
                    <a:pt x="200" y="139"/>
                  </a:lnTo>
                  <a:lnTo>
                    <a:pt x="197" y="140"/>
                  </a:lnTo>
                  <a:lnTo>
                    <a:pt x="161" y="156"/>
                  </a:lnTo>
                  <a:lnTo>
                    <a:pt x="128" y="162"/>
                  </a:lnTo>
                  <a:lnTo>
                    <a:pt x="125" y="161"/>
                  </a:lnTo>
                  <a:lnTo>
                    <a:pt x="95" y="164"/>
                  </a:lnTo>
                  <a:lnTo>
                    <a:pt x="67" y="157"/>
                  </a:lnTo>
                  <a:lnTo>
                    <a:pt x="64" y="156"/>
                  </a:lnTo>
                  <a:lnTo>
                    <a:pt x="42" y="140"/>
                  </a:lnTo>
                  <a:lnTo>
                    <a:pt x="17" y="123"/>
                  </a:lnTo>
                  <a:lnTo>
                    <a:pt x="6" y="103"/>
                  </a:lnTo>
                  <a:lnTo>
                    <a:pt x="0" y="78"/>
                  </a:lnTo>
                  <a:lnTo>
                    <a:pt x="1" y="69"/>
                  </a:ln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9" name="Freeform 10"/>
            <p:cNvSpPr>
              <a:spLocks/>
            </p:cNvSpPr>
            <p:nvPr/>
          </p:nvSpPr>
          <p:spPr bwMode="auto">
            <a:xfrm>
              <a:off x="3156" y="3240"/>
              <a:ext cx="247" cy="187"/>
            </a:xfrm>
            <a:custGeom>
              <a:avLst/>
              <a:gdLst>
                <a:gd name="T0" fmla="*/ 88 w 247"/>
                <a:gd name="T1" fmla="*/ 113 h 187"/>
                <a:gd name="T2" fmla="*/ 156 w 247"/>
                <a:gd name="T3" fmla="*/ 100 h 187"/>
                <a:gd name="T4" fmla="*/ 205 w 247"/>
                <a:gd name="T5" fmla="*/ 76 h 187"/>
                <a:gd name="T6" fmla="*/ 222 w 247"/>
                <a:gd name="T7" fmla="*/ 46 h 187"/>
                <a:gd name="T8" fmla="*/ 237 w 247"/>
                <a:gd name="T9" fmla="*/ 41 h 187"/>
                <a:gd name="T10" fmla="*/ 247 w 247"/>
                <a:gd name="T11" fmla="*/ 84 h 187"/>
                <a:gd name="T12" fmla="*/ 234 w 247"/>
                <a:gd name="T13" fmla="*/ 143 h 187"/>
                <a:gd name="T14" fmla="*/ 206 w 247"/>
                <a:gd name="T15" fmla="*/ 167 h 187"/>
                <a:gd name="T16" fmla="*/ 163 w 247"/>
                <a:gd name="T17" fmla="*/ 182 h 187"/>
                <a:gd name="T18" fmla="*/ 114 w 247"/>
                <a:gd name="T19" fmla="*/ 187 h 187"/>
                <a:gd name="T20" fmla="*/ 76 w 247"/>
                <a:gd name="T21" fmla="*/ 181 h 187"/>
                <a:gd name="T22" fmla="*/ 43 w 247"/>
                <a:gd name="T23" fmla="*/ 165 h 187"/>
                <a:gd name="T24" fmla="*/ 15 w 247"/>
                <a:gd name="T25" fmla="*/ 139 h 187"/>
                <a:gd name="T26" fmla="*/ 0 w 247"/>
                <a:gd name="T27" fmla="*/ 91 h 187"/>
                <a:gd name="T28" fmla="*/ 9 w 247"/>
                <a:gd name="T29" fmla="*/ 53 h 187"/>
                <a:gd name="T30" fmla="*/ 38 w 247"/>
                <a:gd name="T31" fmla="*/ 28 h 187"/>
                <a:gd name="T32" fmla="*/ 86 w 247"/>
                <a:gd name="T33" fmla="*/ 9 h 187"/>
                <a:gd name="T34" fmla="*/ 132 w 247"/>
                <a:gd name="T35" fmla="*/ 0 h 187"/>
                <a:gd name="T36" fmla="*/ 178 w 247"/>
                <a:gd name="T37" fmla="*/ 5 h 187"/>
                <a:gd name="T38" fmla="*/ 202 w 247"/>
                <a:gd name="T39" fmla="*/ 13 h 187"/>
                <a:gd name="T40" fmla="*/ 197 w 247"/>
                <a:gd name="T41" fmla="*/ 27 h 187"/>
                <a:gd name="T42" fmla="*/ 143 w 247"/>
                <a:gd name="T43" fmla="*/ 15 h 187"/>
                <a:gd name="T44" fmla="*/ 98 w 247"/>
                <a:gd name="T45" fmla="*/ 21 h 187"/>
                <a:gd name="T46" fmla="*/ 53 w 247"/>
                <a:gd name="T47" fmla="*/ 34 h 187"/>
                <a:gd name="T48" fmla="*/ 24 w 247"/>
                <a:gd name="T49" fmla="*/ 53 h 187"/>
                <a:gd name="T50" fmla="*/ 16 w 247"/>
                <a:gd name="T51" fmla="*/ 74 h 187"/>
                <a:gd name="T52" fmla="*/ 38 w 247"/>
                <a:gd name="T53" fmla="*/ 86 h 187"/>
                <a:gd name="T54" fmla="*/ 64 w 247"/>
                <a:gd name="T55" fmla="*/ 86 h 187"/>
                <a:gd name="T56" fmla="*/ 130 w 247"/>
                <a:gd name="T57" fmla="*/ 77 h 187"/>
                <a:gd name="T58" fmla="*/ 172 w 247"/>
                <a:gd name="T59" fmla="*/ 62 h 187"/>
                <a:gd name="T60" fmla="*/ 194 w 247"/>
                <a:gd name="T61" fmla="*/ 43 h 187"/>
                <a:gd name="T62" fmla="*/ 209 w 247"/>
                <a:gd name="T63" fmla="*/ 20 h 187"/>
                <a:gd name="T64" fmla="*/ 207 w 247"/>
                <a:gd name="T65" fmla="*/ 48 h 187"/>
                <a:gd name="T66" fmla="*/ 157 w 247"/>
                <a:gd name="T67" fmla="*/ 83 h 187"/>
                <a:gd name="T68" fmla="*/ 96 w 247"/>
                <a:gd name="T69" fmla="*/ 98 h 187"/>
                <a:gd name="T70" fmla="*/ 38 w 247"/>
                <a:gd name="T71" fmla="*/ 100 h 187"/>
                <a:gd name="T72" fmla="*/ 20 w 247"/>
                <a:gd name="T73" fmla="*/ 96 h 187"/>
                <a:gd name="T74" fmla="*/ 30 w 247"/>
                <a:gd name="T75" fmla="*/ 125 h 187"/>
                <a:gd name="T76" fmla="*/ 64 w 247"/>
                <a:gd name="T77" fmla="*/ 155 h 187"/>
                <a:gd name="T78" fmla="*/ 104 w 247"/>
                <a:gd name="T79" fmla="*/ 170 h 187"/>
                <a:gd name="T80" fmla="*/ 149 w 247"/>
                <a:gd name="T81" fmla="*/ 169 h 187"/>
                <a:gd name="T82" fmla="*/ 194 w 247"/>
                <a:gd name="T83" fmla="*/ 154 h 187"/>
                <a:gd name="T84" fmla="*/ 222 w 247"/>
                <a:gd name="T85" fmla="*/ 132 h 187"/>
                <a:gd name="T86" fmla="*/ 232 w 247"/>
                <a:gd name="T87" fmla="*/ 97 h 187"/>
                <a:gd name="T88" fmla="*/ 228 w 247"/>
                <a:gd name="T89" fmla="*/ 63 h 187"/>
                <a:gd name="T90" fmla="*/ 209 w 247"/>
                <a:gd name="T91" fmla="*/ 92 h 187"/>
                <a:gd name="T92" fmla="*/ 168 w 247"/>
                <a:gd name="T93" fmla="*/ 113 h 187"/>
                <a:gd name="T94" fmla="*/ 126 w 247"/>
                <a:gd name="T95" fmla="*/ 125 h 187"/>
                <a:gd name="T96" fmla="*/ 74 w 247"/>
                <a:gd name="T97" fmla="*/ 126 h 187"/>
                <a:gd name="T98" fmla="*/ 30 w 247"/>
                <a:gd name="T99" fmla="*/ 110 h 1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47"/>
                <a:gd name="T151" fmla="*/ 0 h 187"/>
                <a:gd name="T152" fmla="*/ 247 w 247"/>
                <a:gd name="T153" fmla="*/ 187 h 18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47" h="187">
                  <a:moveTo>
                    <a:pt x="61" y="112"/>
                  </a:moveTo>
                  <a:lnTo>
                    <a:pt x="88" y="113"/>
                  </a:lnTo>
                  <a:lnTo>
                    <a:pt x="124" y="110"/>
                  </a:lnTo>
                  <a:lnTo>
                    <a:pt x="156" y="100"/>
                  </a:lnTo>
                  <a:lnTo>
                    <a:pt x="184" y="88"/>
                  </a:lnTo>
                  <a:lnTo>
                    <a:pt x="205" y="76"/>
                  </a:lnTo>
                  <a:lnTo>
                    <a:pt x="217" y="58"/>
                  </a:lnTo>
                  <a:lnTo>
                    <a:pt x="222" y="46"/>
                  </a:lnTo>
                  <a:lnTo>
                    <a:pt x="220" y="29"/>
                  </a:lnTo>
                  <a:lnTo>
                    <a:pt x="237" y="41"/>
                  </a:lnTo>
                  <a:lnTo>
                    <a:pt x="243" y="57"/>
                  </a:lnTo>
                  <a:lnTo>
                    <a:pt x="247" y="84"/>
                  </a:lnTo>
                  <a:lnTo>
                    <a:pt x="242" y="118"/>
                  </a:lnTo>
                  <a:lnTo>
                    <a:pt x="234" y="143"/>
                  </a:lnTo>
                  <a:lnTo>
                    <a:pt x="225" y="156"/>
                  </a:lnTo>
                  <a:lnTo>
                    <a:pt x="206" y="167"/>
                  </a:lnTo>
                  <a:lnTo>
                    <a:pt x="186" y="174"/>
                  </a:lnTo>
                  <a:lnTo>
                    <a:pt x="163" y="182"/>
                  </a:lnTo>
                  <a:lnTo>
                    <a:pt x="142" y="185"/>
                  </a:lnTo>
                  <a:lnTo>
                    <a:pt x="114" y="187"/>
                  </a:lnTo>
                  <a:lnTo>
                    <a:pt x="92" y="183"/>
                  </a:lnTo>
                  <a:lnTo>
                    <a:pt x="76" y="181"/>
                  </a:lnTo>
                  <a:lnTo>
                    <a:pt x="59" y="173"/>
                  </a:lnTo>
                  <a:lnTo>
                    <a:pt x="43" y="165"/>
                  </a:lnTo>
                  <a:lnTo>
                    <a:pt x="29" y="153"/>
                  </a:lnTo>
                  <a:lnTo>
                    <a:pt x="15" y="139"/>
                  </a:lnTo>
                  <a:lnTo>
                    <a:pt x="6" y="122"/>
                  </a:lnTo>
                  <a:lnTo>
                    <a:pt x="0" y="91"/>
                  </a:lnTo>
                  <a:lnTo>
                    <a:pt x="1" y="69"/>
                  </a:lnTo>
                  <a:lnTo>
                    <a:pt x="9" y="53"/>
                  </a:lnTo>
                  <a:lnTo>
                    <a:pt x="21" y="39"/>
                  </a:lnTo>
                  <a:lnTo>
                    <a:pt x="38" y="28"/>
                  </a:lnTo>
                  <a:lnTo>
                    <a:pt x="59" y="18"/>
                  </a:lnTo>
                  <a:lnTo>
                    <a:pt x="86" y="9"/>
                  </a:lnTo>
                  <a:lnTo>
                    <a:pt x="107" y="5"/>
                  </a:lnTo>
                  <a:lnTo>
                    <a:pt x="132" y="0"/>
                  </a:lnTo>
                  <a:lnTo>
                    <a:pt x="159" y="0"/>
                  </a:lnTo>
                  <a:lnTo>
                    <a:pt x="178" y="5"/>
                  </a:lnTo>
                  <a:lnTo>
                    <a:pt x="195" y="9"/>
                  </a:lnTo>
                  <a:lnTo>
                    <a:pt x="202" y="13"/>
                  </a:lnTo>
                  <a:lnTo>
                    <a:pt x="203" y="19"/>
                  </a:lnTo>
                  <a:lnTo>
                    <a:pt x="197" y="27"/>
                  </a:lnTo>
                  <a:lnTo>
                    <a:pt x="169" y="18"/>
                  </a:lnTo>
                  <a:lnTo>
                    <a:pt x="143" y="15"/>
                  </a:lnTo>
                  <a:lnTo>
                    <a:pt x="121" y="16"/>
                  </a:lnTo>
                  <a:lnTo>
                    <a:pt x="98" y="21"/>
                  </a:lnTo>
                  <a:lnTo>
                    <a:pt x="73" y="27"/>
                  </a:lnTo>
                  <a:lnTo>
                    <a:pt x="53" y="34"/>
                  </a:lnTo>
                  <a:lnTo>
                    <a:pt x="34" y="43"/>
                  </a:lnTo>
                  <a:lnTo>
                    <a:pt x="24" y="53"/>
                  </a:lnTo>
                  <a:lnTo>
                    <a:pt x="17" y="64"/>
                  </a:lnTo>
                  <a:lnTo>
                    <a:pt x="16" y="74"/>
                  </a:lnTo>
                  <a:lnTo>
                    <a:pt x="20" y="81"/>
                  </a:lnTo>
                  <a:lnTo>
                    <a:pt x="38" y="86"/>
                  </a:lnTo>
                  <a:lnTo>
                    <a:pt x="41" y="86"/>
                  </a:lnTo>
                  <a:lnTo>
                    <a:pt x="64" y="86"/>
                  </a:lnTo>
                  <a:lnTo>
                    <a:pt x="101" y="83"/>
                  </a:lnTo>
                  <a:lnTo>
                    <a:pt x="130" y="77"/>
                  </a:lnTo>
                  <a:lnTo>
                    <a:pt x="154" y="72"/>
                  </a:lnTo>
                  <a:lnTo>
                    <a:pt x="172" y="62"/>
                  </a:lnTo>
                  <a:lnTo>
                    <a:pt x="186" y="53"/>
                  </a:lnTo>
                  <a:lnTo>
                    <a:pt x="194" y="43"/>
                  </a:lnTo>
                  <a:lnTo>
                    <a:pt x="201" y="25"/>
                  </a:lnTo>
                  <a:lnTo>
                    <a:pt x="209" y="20"/>
                  </a:lnTo>
                  <a:lnTo>
                    <a:pt x="216" y="27"/>
                  </a:lnTo>
                  <a:lnTo>
                    <a:pt x="207" y="48"/>
                  </a:lnTo>
                  <a:lnTo>
                    <a:pt x="186" y="67"/>
                  </a:lnTo>
                  <a:lnTo>
                    <a:pt x="157" y="83"/>
                  </a:lnTo>
                  <a:lnTo>
                    <a:pt x="127" y="90"/>
                  </a:lnTo>
                  <a:lnTo>
                    <a:pt x="96" y="98"/>
                  </a:lnTo>
                  <a:lnTo>
                    <a:pt x="64" y="101"/>
                  </a:lnTo>
                  <a:lnTo>
                    <a:pt x="38" y="100"/>
                  </a:lnTo>
                  <a:lnTo>
                    <a:pt x="34" y="100"/>
                  </a:lnTo>
                  <a:lnTo>
                    <a:pt x="20" y="96"/>
                  </a:lnTo>
                  <a:lnTo>
                    <a:pt x="21" y="107"/>
                  </a:lnTo>
                  <a:lnTo>
                    <a:pt x="30" y="125"/>
                  </a:lnTo>
                  <a:lnTo>
                    <a:pt x="43" y="144"/>
                  </a:lnTo>
                  <a:lnTo>
                    <a:pt x="64" y="155"/>
                  </a:lnTo>
                  <a:lnTo>
                    <a:pt x="81" y="167"/>
                  </a:lnTo>
                  <a:lnTo>
                    <a:pt x="104" y="170"/>
                  </a:lnTo>
                  <a:lnTo>
                    <a:pt x="127" y="171"/>
                  </a:lnTo>
                  <a:lnTo>
                    <a:pt x="149" y="169"/>
                  </a:lnTo>
                  <a:lnTo>
                    <a:pt x="173" y="163"/>
                  </a:lnTo>
                  <a:lnTo>
                    <a:pt x="194" y="154"/>
                  </a:lnTo>
                  <a:lnTo>
                    <a:pt x="213" y="144"/>
                  </a:lnTo>
                  <a:lnTo>
                    <a:pt x="222" y="132"/>
                  </a:lnTo>
                  <a:lnTo>
                    <a:pt x="230" y="116"/>
                  </a:lnTo>
                  <a:lnTo>
                    <a:pt x="232" y="97"/>
                  </a:lnTo>
                  <a:lnTo>
                    <a:pt x="233" y="78"/>
                  </a:lnTo>
                  <a:lnTo>
                    <a:pt x="228" y="63"/>
                  </a:lnTo>
                  <a:lnTo>
                    <a:pt x="221" y="81"/>
                  </a:lnTo>
                  <a:lnTo>
                    <a:pt x="209" y="92"/>
                  </a:lnTo>
                  <a:lnTo>
                    <a:pt x="192" y="104"/>
                  </a:lnTo>
                  <a:lnTo>
                    <a:pt x="168" y="113"/>
                  </a:lnTo>
                  <a:lnTo>
                    <a:pt x="147" y="121"/>
                  </a:lnTo>
                  <a:lnTo>
                    <a:pt x="126" y="125"/>
                  </a:lnTo>
                  <a:lnTo>
                    <a:pt x="100" y="130"/>
                  </a:lnTo>
                  <a:lnTo>
                    <a:pt x="74" y="126"/>
                  </a:lnTo>
                  <a:lnTo>
                    <a:pt x="48" y="123"/>
                  </a:lnTo>
                  <a:lnTo>
                    <a:pt x="30" y="110"/>
                  </a:lnTo>
                  <a:lnTo>
                    <a:pt x="61" y="112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0" name="Freeform 11"/>
            <p:cNvSpPr>
              <a:spLocks/>
            </p:cNvSpPr>
            <p:nvPr/>
          </p:nvSpPr>
          <p:spPr bwMode="auto">
            <a:xfrm>
              <a:off x="3170" y="3173"/>
              <a:ext cx="180" cy="182"/>
            </a:xfrm>
            <a:custGeom>
              <a:avLst/>
              <a:gdLst>
                <a:gd name="T0" fmla="*/ 109 w 180"/>
                <a:gd name="T1" fmla="*/ 2 h 182"/>
                <a:gd name="T2" fmla="*/ 132 w 180"/>
                <a:gd name="T3" fmla="*/ 11 h 182"/>
                <a:gd name="T4" fmla="*/ 135 w 180"/>
                <a:gd name="T5" fmla="*/ 13 h 182"/>
                <a:gd name="T6" fmla="*/ 158 w 180"/>
                <a:gd name="T7" fmla="*/ 33 h 182"/>
                <a:gd name="T8" fmla="*/ 172 w 180"/>
                <a:gd name="T9" fmla="*/ 56 h 182"/>
                <a:gd name="T10" fmla="*/ 180 w 180"/>
                <a:gd name="T11" fmla="*/ 80 h 182"/>
                <a:gd name="T12" fmla="*/ 179 w 180"/>
                <a:gd name="T13" fmla="*/ 86 h 182"/>
                <a:gd name="T14" fmla="*/ 146 w 180"/>
                <a:gd name="T15" fmla="*/ 73 h 182"/>
                <a:gd name="T16" fmla="*/ 135 w 180"/>
                <a:gd name="T17" fmla="*/ 71 h 182"/>
                <a:gd name="T18" fmla="*/ 135 w 180"/>
                <a:gd name="T19" fmla="*/ 52 h 182"/>
                <a:gd name="T20" fmla="*/ 129 w 180"/>
                <a:gd name="T21" fmla="*/ 37 h 182"/>
                <a:gd name="T22" fmla="*/ 119 w 180"/>
                <a:gd name="T23" fmla="*/ 24 h 182"/>
                <a:gd name="T24" fmla="*/ 99 w 180"/>
                <a:gd name="T25" fmla="*/ 15 h 182"/>
                <a:gd name="T26" fmla="*/ 83 w 180"/>
                <a:gd name="T27" fmla="*/ 11 h 182"/>
                <a:gd name="T28" fmla="*/ 65 w 180"/>
                <a:gd name="T29" fmla="*/ 13 h 182"/>
                <a:gd name="T30" fmla="*/ 46 w 180"/>
                <a:gd name="T31" fmla="*/ 21 h 182"/>
                <a:gd name="T32" fmla="*/ 32 w 180"/>
                <a:gd name="T33" fmla="*/ 33 h 182"/>
                <a:gd name="T34" fmla="*/ 24 w 180"/>
                <a:gd name="T35" fmla="*/ 59 h 182"/>
                <a:gd name="T36" fmla="*/ 20 w 180"/>
                <a:gd name="T37" fmla="*/ 92 h 182"/>
                <a:gd name="T38" fmla="*/ 22 w 180"/>
                <a:gd name="T39" fmla="*/ 123 h 182"/>
                <a:gd name="T40" fmla="*/ 28 w 180"/>
                <a:gd name="T41" fmla="*/ 143 h 182"/>
                <a:gd name="T42" fmla="*/ 34 w 180"/>
                <a:gd name="T43" fmla="*/ 160 h 182"/>
                <a:gd name="T44" fmla="*/ 49 w 180"/>
                <a:gd name="T45" fmla="*/ 182 h 182"/>
                <a:gd name="T46" fmla="*/ 22 w 180"/>
                <a:gd name="T47" fmla="*/ 180 h 182"/>
                <a:gd name="T48" fmla="*/ 15 w 180"/>
                <a:gd name="T49" fmla="*/ 175 h 182"/>
                <a:gd name="T50" fmla="*/ 7 w 180"/>
                <a:gd name="T51" fmla="*/ 155 h 182"/>
                <a:gd name="T52" fmla="*/ 0 w 180"/>
                <a:gd name="T53" fmla="*/ 128 h 182"/>
                <a:gd name="T54" fmla="*/ 0 w 180"/>
                <a:gd name="T55" fmla="*/ 99 h 182"/>
                <a:gd name="T56" fmla="*/ 1 w 180"/>
                <a:gd name="T57" fmla="*/ 74 h 182"/>
                <a:gd name="T58" fmla="*/ 9 w 180"/>
                <a:gd name="T59" fmla="*/ 47 h 182"/>
                <a:gd name="T60" fmla="*/ 20 w 180"/>
                <a:gd name="T61" fmla="*/ 29 h 182"/>
                <a:gd name="T62" fmla="*/ 39 w 180"/>
                <a:gd name="T63" fmla="*/ 14 h 182"/>
                <a:gd name="T64" fmla="*/ 70 w 180"/>
                <a:gd name="T65" fmla="*/ 4 h 182"/>
                <a:gd name="T66" fmla="*/ 93 w 180"/>
                <a:gd name="T67" fmla="*/ 0 h 182"/>
                <a:gd name="T68" fmla="*/ 109 w 180"/>
                <a:gd name="T69" fmla="*/ 2 h 1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0"/>
                <a:gd name="T106" fmla="*/ 0 h 182"/>
                <a:gd name="T107" fmla="*/ 180 w 180"/>
                <a:gd name="T108" fmla="*/ 182 h 18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0" h="182">
                  <a:moveTo>
                    <a:pt x="109" y="2"/>
                  </a:moveTo>
                  <a:lnTo>
                    <a:pt x="132" y="11"/>
                  </a:lnTo>
                  <a:lnTo>
                    <a:pt x="135" y="13"/>
                  </a:lnTo>
                  <a:lnTo>
                    <a:pt x="158" y="33"/>
                  </a:lnTo>
                  <a:lnTo>
                    <a:pt x="172" y="56"/>
                  </a:lnTo>
                  <a:lnTo>
                    <a:pt x="180" y="80"/>
                  </a:lnTo>
                  <a:lnTo>
                    <a:pt x="179" y="86"/>
                  </a:lnTo>
                  <a:lnTo>
                    <a:pt x="146" y="73"/>
                  </a:lnTo>
                  <a:lnTo>
                    <a:pt x="135" y="71"/>
                  </a:lnTo>
                  <a:lnTo>
                    <a:pt x="135" y="52"/>
                  </a:lnTo>
                  <a:lnTo>
                    <a:pt x="129" y="37"/>
                  </a:lnTo>
                  <a:lnTo>
                    <a:pt x="119" y="24"/>
                  </a:lnTo>
                  <a:lnTo>
                    <a:pt x="99" y="15"/>
                  </a:lnTo>
                  <a:lnTo>
                    <a:pt x="83" y="11"/>
                  </a:lnTo>
                  <a:lnTo>
                    <a:pt x="65" y="13"/>
                  </a:lnTo>
                  <a:lnTo>
                    <a:pt x="46" y="21"/>
                  </a:lnTo>
                  <a:lnTo>
                    <a:pt x="32" y="33"/>
                  </a:lnTo>
                  <a:lnTo>
                    <a:pt x="24" y="59"/>
                  </a:lnTo>
                  <a:lnTo>
                    <a:pt x="20" y="92"/>
                  </a:lnTo>
                  <a:lnTo>
                    <a:pt x="22" y="123"/>
                  </a:lnTo>
                  <a:lnTo>
                    <a:pt x="28" y="143"/>
                  </a:lnTo>
                  <a:lnTo>
                    <a:pt x="34" y="160"/>
                  </a:lnTo>
                  <a:lnTo>
                    <a:pt x="49" y="182"/>
                  </a:lnTo>
                  <a:lnTo>
                    <a:pt x="22" y="180"/>
                  </a:lnTo>
                  <a:lnTo>
                    <a:pt x="15" y="175"/>
                  </a:lnTo>
                  <a:lnTo>
                    <a:pt x="7" y="155"/>
                  </a:lnTo>
                  <a:lnTo>
                    <a:pt x="0" y="128"/>
                  </a:lnTo>
                  <a:lnTo>
                    <a:pt x="0" y="99"/>
                  </a:lnTo>
                  <a:lnTo>
                    <a:pt x="1" y="74"/>
                  </a:lnTo>
                  <a:lnTo>
                    <a:pt x="9" y="47"/>
                  </a:lnTo>
                  <a:lnTo>
                    <a:pt x="20" y="29"/>
                  </a:lnTo>
                  <a:lnTo>
                    <a:pt x="39" y="14"/>
                  </a:lnTo>
                  <a:lnTo>
                    <a:pt x="70" y="4"/>
                  </a:lnTo>
                  <a:lnTo>
                    <a:pt x="93" y="0"/>
                  </a:lnTo>
                  <a:lnTo>
                    <a:pt x="109" y="2"/>
                  </a:lnTo>
                  <a:close/>
                </a:path>
              </a:pathLst>
            </a:cu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831" name="Group 12"/>
            <p:cNvGrpSpPr>
              <a:grpSpLocks/>
            </p:cNvGrpSpPr>
            <p:nvPr/>
          </p:nvGrpSpPr>
          <p:grpSpPr bwMode="auto">
            <a:xfrm>
              <a:off x="3191" y="3248"/>
              <a:ext cx="92" cy="94"/>
              <a:chOff x="3191" y="3248"/>
              <a:chExt cx="92" cy="94"/>
            </a:xfrm>
          </p:grpSpPr>
          <p:sp>
            <p:nvSpPr>
              <p:cNvPr id="74836" name="Freeform 13"/>
              <p:cNvSpPr>
                <a:spLocks/>
              </p:cNvSpPr>
              <p:nvPr/>
            </p:nvSpPr>
            <p:spPr bwMode="auto">
              <a:xfrm>
                <a:off x="3191" y="3248"/>
                <a:ext cx="92" cy="94"/>
              </a:xfrm>
              <a:custGeom>
                <a:avLst/>
                <a:gdLst>
                  <a:gd name="T0" fmla="*/ 20 w 92"/>
                  <a:gd name="T1" fmla="*/ 22 h 94"/>
                  <a:gd name="T2" fmla="*/ 23 w 92"/>
                  <a:gd name="T3" fmla="*/ 8 h 94"/>
                  <a:gd name="T4" fmla="*/ 33 w 92"/>
                  <a:gd name="T5" fmla="*/ 1 h 94"/>
                  <a:gd name="T6" fmla="*/ 43 w 92"/>
                  <a:gd name="T7" fmla="*/ 0 h 94"/>
                  <a:gd name="T8" fmla="*/ 52 w 92"/>
                  <a:gd name="T9" fmla="*/ 7 h 94"/>
                  <a:gd name="T10" fmla="*/ 57 w 92"/>
                  <a:gd name="T11" fmla="*/ 18 h 94"/>
                  <a:gd name="T12" fmla="*/ 71 w 92"/>
                  <a:gd name="T13" fmla="*/ 16 h 94"/>
                  <a:gd name="T14" fmla="*/ 85 w 92"/>
                  <a:gd name="T15" fmla="*/ 20 h 94"/>
                  <a:gd name="T16" fmla="*/ 88 w 92"/>
                  <a:gd name="T17" fmla="*/ 20 h 94"/>
                  <a:gd name="T18" fmla="*/ 92 w 92"/>
                  <a:gd name="T19" fmla="*/ 32 h 94"/>
                  <a:gd name="T20" fmla="*/ 88 w 92"/>
                  <a:gd name="T21" fmla="*/ 43 h 94"/>
                  <a:gd name="T22" fmla="*/ 79 w 92"/>
                  <a:gd name="T23" fmla="*/ 53 h 94"/>
                  <a:gd name="T24" fmla="*/ 74 w 92"/>
                  <a:gd name="T25" fmla="*/ 55 h 94"/>
                  <a:gd name="T26" fmla="*/ 77 w 92"/>
                  <a:gd name="T27" fmla="*/ 65 h 94"/>
                  <a:gd name="T28" fmla="*/ 73 w 92"/>
                  <a:gd name="T29" fmla="*/ 76 h 94"/>
                  <a:gd name="T30" fmla="*/ 66 w 92"/>
                  <a:gd name="T31" fmla="*/ 85 h 94"/>
                  <a:gd name="T32" fmla="*/ 55 w 92"/>
                  <a:gd name="T33" fmla="*/ 92 h 94"/>
                  <a:gd name="T34" fmla="*/ 52 w 92"/>
                  <a:gd name="T35" fmla="*/ 94 h 94"/>
                  <a:gd name="T36" fmla="*/ 39 w 92"/>
                  <a:gd name="T37" fmla="*/ 93 h 94"/>
                  <a:gd name="T38" fmla="*/ 29 w 92"/>
                  <a:gd name="T39" fmla="*/ 85 h 94"/>
                  <a:gd name="T40" fmla="*/ 24 w 92"/>
                  <a:gd name="T41" fmla="*/ 82 h 94"/>
                  <a:gd name="T42" fmla="*/ 12 w 92"/>
                  <a:gd name="T43" fmla="*/ 81 h 94"/>
                  <a:gd name="T44" fmla="*/ 2 w 92"/>
                  <a:gd name="T45" fmla="*/ 69 h 94"/>
                  <a:gd name="T46" fmla="*/ 0 w 92"/>
                  <a:gd name="T47" fmla="*/ 56 h 94"/>
                  <a:gd name="T48" fmla="*/ 3 w 92"/>
                  <a:gd name="T49" fmla="*/ 44 h 94"/>
                  <a:gd name="T50" fmla="*/ 8 w 92"/>
                  <a:gd name="T51" fmla="*/ 41 h 94"/>
                  <a:gd name="T52" fmla="*/ 2 w 92"/>
                  <a:gd name="T53" fmla="*/ 32 h 94"/>
                  <a:gd name="T54" fmla="*/ 8 w 92"/>
                  <a:gd name="T55" fmla="*/ 25 h 94"/>
                  <a:gd name="T56" fmla="*/ 13 w 92"/>
                  <a:gd name="T57" fmla="*/ 22 h 94"/>
                  <a:gd name="T58" fmla="*/ 20 w 92"/>
                  <a:gd name="T59" fmla="*/ 22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2"/>
                  <a:gd name="T91" fmla="*/ 0 h 94"/>
                  <a:gd name="T92" fmla="*/ 92 w 9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2" h="94">
                    <a:moveTo>
                      <a:pt x="20" y="22"/>
                    </a:moveTo>
                    <a:lnTo>
                      <a:pt x="23" y="8"/>
                    </a:lnTo>
                    <a:lnTo>
                      <a:pt x="33" y="1"/>
                    </a:lnTo>
                    <a:lnTo>
                      <a:pt x="43" y="0"/>
                    </a:lnTo>
                    <a:lnTo>
                      <a:pt x="52" y="7"/>
                    </a:lnTo>
                    <a:lnTo>
                      <a:pt x="57" y="18"/>
                    </a:lnTo>
                    <a:lnTo>
                      <a:pt x="71" y="16"/>
                    </a:lnTo>
                    <a:lnTo>
                      <a:pt x="85" y="20"/>
                    </a:lnTo>
                    <a:lnTo>
                      <a:pt x="88" y="20"/>
                    </a:lnTo>
                    <a:lnTo>
                      <a:pt x="92" y="32"/>
                    </a:lnTo>
                    <a:lnTo>
                      <a:pt x="88" y="43"/>
                    </a:lnTo>
                    <a:lnTo>
                      <a:pt x="79" y="53"/>
                    </a:lnTo>
                    <a:lnTo>
                      <a:pt x="74" y="55"/>
                    </a:lnTo>
                    <a:lnTo>
                      <a:pt x="77" y="65"/>
                    </a:lnTo>
                    <a:lnTo>
                      <a:pt x="73" y="76"/>
                    </a:lnTo>
                    <a:lnTo>
                      <a:pt x="66" y="85"/>
                    </a:lnTo>
                    <a:lnTo>
                      <a:pt x="55" y="92"/>
                    </a:lnTo>
                    <a:lnTo>
                      <a:pt x="52" y="94"/>
                    </a:lnTo>
                    <a:lnTo>
                      <a:pt x="39" y="93"/>
                    </a:lnTo>
                    <a:lnTo>
                      <a:pt x="29" y="85"/>
                    </a:lnTo>
                    <a:lnTo>
                      <a:pt x="24" y="82"/>
                    </a:lnTo>
                    <a:lnTo>
                      <a:pt x="12" y="81"/>
                    </a:lnTo>
                    <a:lnTo>
                      <a:pt x="2" y="69"/>
                    </a:lnTo>
                    <a:lnTo>
                      <a:pt x="0" y="56"/>
                    </a:lnTo>
                    <a:lnTo>
                      <a:pt x="3" y="44"/>
                    </a:lnTo>
                    <a:lnTo>
                      <a:pt x="8" y="41"/>
                    </a:lnTo>
                    <a:lnTo>
                      <a:pt x="2" y="32"/>
                    </a:lnTo>
                    <a:lnTo>
                      <a:pt x="8" y="25"/>
                    </a:lnTo>
                    <a:lnTo>
                      <a:pt x="13" y="22"/>
                    </a:lnTo>
                    <a:lnTo>
                      <a:pt x="20" y="22"/>
                    </a:ln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7" name="Freeform 14"/>
              <p:cNvSpPr>
                <a:spLocks/>
              </p:cNvSpPr>
              <p:nvPr/>
            </p:nvSpPr>
            <p:spPr bwMode="auto">
              <a:xfrm>
                <a:off x="3205" y="3254"/>
                <a:ext cx="67" cy="76"/>
              </a:xfrm>
              <a:custGeom>
                <a:avLst/>
                <a:gdLst>
                  <a:gd name="T0" fmla="*/ 21 w 67"/>
                  <a:gd name="T1" fmla="*/ 35 h 76"/>
                  <a:gd name="T2" fmla="*/ 18 w 67"/>
                  <a:gd name="T3" fmla="*/ 25 h 76"/>
                  <a:gd name="T4" fmla="*/ 14 w 67"/>
                  <a:gd name="T5" fmla="*/ 15 h 76"/>
                  <a:gd name="T6" fmla="*/ 18 w 67"/>
                  <a:gd name="T7" fmla="*/ 6 h 76"/>
                  <a:gd name="T8" fmla="*/ 23 w 67"/>
                  <a:gd name="T9" fmla="*/ 0 h 76"/>
                  <a:gd name="T10" fmla="*/ 28 w 67"/>
                  <a:gd name="T11" fmla="*/ 2 h 76"/>
                  <a:gd name="T12" fmla="*/ 33 w 67"/>
                  <a:gd name="T13" fmla="*/ 5 h 76"/>
                  <a:gd name="T14" fmla="*/ 34 w 67"/>
                  <a:gd name="T15" fmla="*/ 13 h 76"/>
                  <a:gd name="T16" fmla="*/ 32 w 67"/>
                  <a:gd name="T17" fmla="*/ 21 h 76"/>
                  <a:gd name="T18" fmla="*/ 32 w 67"/>
                  <a:gd name="T19" fmla="*/ 29 h 76"/>
                  <a:gd name="T20" fmla="*/ 37 w 67"/>
                  <a:gd name="T21" fmla="*/ 27 h 76"/>
                  <a:gd name="T22" fmla="*/ 41 w 67"/>
                  <a:gd name="T23" fmla="*/ 20 h 76"/>
                  <a:gd name="T24" fmla="*/ 48 w 67"/>
                  <a:gd name="T25" fmla="*/ 16 h 76"/>
                  <a:gd name="T26" fmla="*/ 51 w 67"/>
                  <a:gd name="T27" fmla="*/ 16 h 76"/>
                  <a:gd name="T28" fmla="*/ 58 w 67"/>
                  <a:gd name="T29" fmla="*/ 15 h 76"/>
                  <a:gd name="T30" fmla="*/ 63 w 67"/>
                  <a:gd name="T31" fmla="*/ 19 h 76"/>
                  <a:gd name="T32" fmla="*/ 67 w 67"/>
                  <a:gd name="T33" fmla="*/ 28 h 76"/>
                  <a:gd name="T34" fmla="*/ 64 w 67"/>
                  <a:gd name="T35" fmla="*/ 37 h 76"/>
                  <a:gd name="T36" fmla="*/ 56 w 67"/>
                  <a:gd name="T37" fmla="*/ 42 h 76"/>
                  <a:gd name="T38" fmla="*/ 46 w 67"/>
                  <a:gd name="T39" fmla="*/ 42 h 76"/>
                  <a:gd name="T40" fmla="*/ 38 w 67"/>
                  <a:gd name="T41" fmla="*/ 40 h 76"/>
                  <a:gd name="T42" fmla="*/ 39 w 67"/>
                  <a:gd name="T43" fmla="*/ 47 h 76"/>
                  <a:gd name="T44" fmla="*/ 48 w 67"/>
                  <a:gd name="T45" fmla="*/ 49 h 76"/>
                  <a:gd name="T46" fmla="*/ 55 w 67"/>
                  <a:gd name="T47" fmla="*/ 54 h 76"/>
                  <a:gd name="T48" fmla="*/ 53 w 67"/>
                  <a:gd name="T49" fmla="*/ 65 h 76"/>
                  <a:gd name="T50" fmla="*/ 46 w 67"/>
                  <a:gd name="T51" fmla="*/ 74 h 76"/>
                  <a:gd name="T52" fmla="*/ 36 w 67"/>
                  <a:gd name="T53" fmla="*/ 76 h 76"/>
                  <a:gd name="T54" fmla="*/ 28 w 67"/>
                  <a:gd name="T55" fmla="*/ 72 h 76"/>
                  <a:gd name="T56" fmla="*/ 23 w 67"/>
                  <a:gd name="T57" fmla="*/ 64 h 76"/>
                  <a:gd name="T58" fmla="*/ 27 w 67"/>
                  <a:gd name="T59" fmla="*/ 56 h 76"/>
                  <a:gd name="T60" fmla="*/ 30 w 67"/>
                  <a:gd name="T61" fmla="*/ 48 h 76"/>
                  <a:gd name="T62" fmla="*/ 25 w 67"/>
                  <a:gd name="T63" fmla="*/ 46 h 76"/>
                  <a:gd name="T64" fmla="*/ 23 w 67"/>
                  <a:gd name="T65" fmla="*/ 55 h 76"/>
                  <a:gd name="T66" fmla="*/ 18 w 67"/>
                  <a:gd name="T67" fmla="*/ 62 h 76"/>
                  <a:gd name="T68" fmla="*/ 7 w 67"/>
                  <a:gd name="T69" fmla="*/ 63 h 76"/>
                  <a:gd name="T70" fmla="*/ 0 w 67"/>
                  <a:gd name="T71" fmla="*/ 57 h 76"/>
                  <a:gd name="T72" fmla="*/ 0 w 67"/>
                  <a:gd name="T73" fmla="*/ 50 h 76"/>
                  <a:gd name="T74" fmla="*/ 2 w 67"/>
                  <a:gd name="T75" fmla="*/ 44 h 76"/>
                  <a:gd name="T76" fmla="*/ 6 w 67"/>
                  <a:gd name="T77" fmla="*/ 39 h 76"/>
                  <a:gd name="T78" fmla="*/ 4 w 67"/>
                  <a:gd name="T79" fmla="*/ 32 h 76"/>
                  <a:gd name="T80" fmla="*/ 4 w 67"/>
                  <a:gd name="T81" fmla="*/ 25 h 76"/>
                  <a:gd name="T82" fmla="*/ 9 w 67"/>
                  <a:gd name="T83" fmla="*/ 25 h 76"/>
                  <a:gd name="T84" fmla="*/ 14 w 67"/>
                  <a:gd name="T85" fmla="*/ 28 h 76"/>
                  <a:gd name="T86" fmla="*/ 21 w 67"/>
                  <a:gd name="T87" fmla="*/ 35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7"/>
                  <a:gd name="T133" fmla="*/ 0 h 76"/>
                  <a:gd name="T134" fmla="*/ 67 w 67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7" h="76">
                    <a:moveTo>
                      <a:pt x="21" y="35"/>
                    </a:moveTo>
                    <a:lnTo>
                      <a:pt x="18" y="25"/>
                    </a:lnTo>
                    <a:lnTo>
                      <a:pt x="14" y="15"/>
                    </a:lnTo>
                    <a:lnTo>
                      <a:pt x="18" y="6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33" y="5"/>
                    </a:lnTo>
                    <a:lnTo>
                      <a:pt x="34" y="13"/>
                    </a:lnTo>
                    <a:lnTo>
                      <a:pt x="32" y="21"/>
                    </a:lnTo>
                    <a:lnTo>
                      <a:pt x="32" y="29"/>
                    </a:lnTo>
                    <a:lnTo>
                      <a:pt x="37" y="27"/>
                    </a:lnTo>
                    <a:lnTo>
                      <a:pt x="41" y="20"/>
                    </a:lnTo>
                    <a:lnTo>
                      <a:pt x="48" y="16"/>
                    </a:lnTo>
                    <a:lnTo>
                      <a:pt x="51" y="16"/>
                    </a:lnTo>
                    <a:lnTo>
                      <a:pt x="58" y="15"/>
                    </a:lnTo>
                    <a:lnTo>
                      <a:pt x="63" y="19"/>
                    </a:lnTo>
                    <a:lnTo>
                      <a:pt x="67" y="28"/>
                    </a:lnTo>
                    <a:lnTo>
                      <a:pt x="64" y="37"/>
                    </a:lnTo>
                    <a:lnTo>
                      <a:pt x="56" y="42"/>
                    </a:lnTo>
                    <a:lnTo>
                      <a:pt x="46" y="42"/>
                    </a:lnTo>
                    <a:lnTo>
                      <a:pt x="38" y="40"/>
                    </a:lnTo>
                    <a:lnTo>
                      <a:pt x="39" y="47"/>
                    </a:lnTo>
                    <a:lnTo>
                      <a:pt x="48" y="49"/>
                    </a:lnTo>
                    <a:lnTo>
                      <a:pt x="55" y="54"/>
                    </a:lnTo>
                    <a:lnTo>
                      <a:pt x="53" y="65"/>
                    </a:lnTo>
                    <a:lnTo>
                      <a:pt x="46" y="74"/>
                    </a:lnTo>
                    <a:lnTo>
                      <a:pt x="36" y="76"/>
                    </a:lnTo>
                    <a:lnTo>
                      <a:pt x="28" y="72"/>
                    </a:lnTo>
                    <a:lnTo>
                      <a:pt x="23" y="64"/>
                    </a:lnTo>
                    <a:lnTo>
                      <a:pt x="27" y="56"/>
                    </a:lnTo>
                    <a:lnTo>
                      <a:pt x="30" y="48"/>
                    </a:lnTo>
                    <a:lnTo>
                      <a:pt x="25" y="46"/>
                    </a:lnTo>
                    <a:lnTo>
                      <a:pt x="23" y="55"/>
                    </a:lnTo>
                    <a:lnTo>
                      <a:pt x="18" y="62"/>
                    </a:lnTo>
                    <a:lnTo>
                      <a:pt x="7" y="63"/>
                    </a:lnTo>
                    <a:lnTo>
                      <a:pt x="0" y="57"/>
                    </a:lnTo>
                    <a:lnTo>
                      <a:pt x="0" y="50"/>
                    </a:lnTo>
                    <a:lnTo>
                      <a:pt x="2" y="44"/>
                    </a:lnTo>
                    <a:lnTo>
                      <a:pt x="6" y="39"/>
                    </a:lnTo>
                    <a:lnTo>
                      <a:pt x="4" y="32"/>
                    </a:lnTo>
                    <a:lnTo>
                      <a:pt x="4" y="25"/>
                    </a:lnTo>
                    <a:lnTo>
                      <a:pt x="9" y="25"/>
                    </a:lnTo>
                    <a:lnTo>
                      <a:pt x="14" y="28"/>
                    </a:lnTo>
                    <a:lnTo>
                      <a:pt x="21" y="35"/>
                    </a:ln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8" name="Freeform 15"/>
              <p:cNvSpPr>
                <a:spLocks/>
              </p:cNvSpPr>
              <p:nvPr/>
            </p:nvSpPr>
            <p:spPr bwMode="auto">
              <a:xfrm>
                <a:off x="3228" y="3285"/>
                <a:ext cx="16" cy="16"/>
              </a:xfrm>
              <a:custGeom>
                <a:avLst/>
                <a:gdLst>
                  <a:gd name="T0" fmla="*/ 0 w 16"/>
                  <a:gd name="T1" fmla="*/ 5 h 16"/>
                  <a:gd name="T2" fmla="*/ 8 w 16"/>
                  <a:gd name="T3" fmla="*/ 0 h 16"/>
                  <a:gd name="T4" fmla="*/ 14 w 16"/>
                  <a:gd name="T5" fmla="*/ 2 h 16"/>
                  <a:gd name="T6" fmla="*/ 16 w 16"/>
                  <a:gd name="T7" fmla="*/ 12 h 16"/>
                  <a:gd name="T8" fmla="*/ 9 w 16"/>
                  <a:gd name="T9" fmla="*/ 16 h 16"/>
                  <a:gd name="T10" fmla="*/ 2 w 16"/>
                  <a:gd name="T11" fmla="*/ 12 h 16"/>
                  <a:gd name="T12" fmla="*/ 0 w 16"/>
                  <a:gd name="T13" fmla="*/ 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6"/>
                  <a:gd name="T23" fmla="*/ 16 w 16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6">
                    <a:moveTo>
                      <a:pt x="0" y="5"/>
                    </a:moveTo>
                    <a:lnTo>
                      <a:pt x="8" y="0"/>
                    </a:lnTo>
                    <a:lnTo>
                      <a:pt x="14" y="2"/>
                    </a:lnTo>
                    <a:lnTo>
                      <a:pt x="16" y="12"/>
                    </a:lnTo>
                    <a:lnTo>
                      <a:pt x="9" y="16"/>
                    </a:lnTo>
                    <a:lnTo>
                      <a:pt x="2" y="12"/>
                    </a:lnTo>
                    <a:lnTo>
                      <a:pt x="0" y="5"/>
                    </a:ln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832" name="Group 16"/>
            <p:cNvGrpSpPr>
              <a:grpSpLocks/>
            </p:cNvGrpSpPr>
            <p:nvPr/>
          </p:nvGrpSpPr>
          <p:grpSpPr bwMode="auto">
            <a:xfrm>
              <a:off x="3248" y="3231"/>
              <a:ext cx="105" cy="103"/>
              <a:chOff x="3248" y="3231"/>
              <a:chExt cx="105" cy="103"/>
            </a:xfrm>
          </p:grpSpPr>
          <p:sp>
            <p:nvSpPr>
              <p:cNvPr id="74833" name="Freeform 17"/>
              <p:cNvSpPr>
                <a:spLocks/>
              </p:cNvSpPr>
              <p:nvPr/>
            </p:nvSpPr>
            <p:spPr bwMode="auto">
              <a:xfrm>
                <a:off x="3248" y="3231"/>
                <a:ext cx="105" cy="103"/>
              </a:xfrm>
              <a:custGeom>
                <a:avLst/>
                <a:gdLst>
                  <a:gd name="T0" fmla="*/ 22 w 105"/>
                  <a:gd name="T1" fmla="*/ 23 h 103"/>
                  <a:gd name="T2" fmla="*/ 26 w 105"/>
                  <a:gd name="T3" fmla="*/ 9 h 103"/>
                  <a:gd name="T4" fmla="*/ 37 w 105"/>
                  <a:gd name="T5" fmla="*/ 0 h 103"/>
                  <a:gd name="T6" fmla="*/ 48 w 105"/>
                  <a:gd name="T7" fmla="*/ 0 h 103"/>
                  <a:gd name="T8" fmla="*/ 59 w 105"/>
                  <a:gd name="T9" fmla="*/ 7 h 103"/>
                  <a:gd name="T10" fmla="*/ 65 w 105"/>
                  <a:gd name="T11" fmla="*/ 20 h 103"/>
                  <a:gd name="T12" fmla="*/ 81 w 105"/>
                  <a:gd name="T13" fmla="*/ 17 h 103"/>
                  <a:gd name="T14" fmla="*/ 97 w 105"/>
                  <a:gd name="T15" fmla="*/ 21 h 103"/>
                  <a:gd name="T16" fmla="*/ 100 w 105"/>
                  <a:gd name="T17" fmla="*/ 22 h 103"/>
                  <a:gd name="T18" fmla="*/ 105 w 105"/>
                  <a:gd name="T19" fmla="*/ 35 h 103"/>
                  <a:gd name="T20" fmla="*/ 99 w 105"/>
                  <a:gd name="T21" fmla="*/ 47 h 103"/>
                  <a:gd name="T22" fmla="*/ 90 w 105"/>
                  <a:gd name="T23" fmla="*/ 57 h 103"/>
                  <a:gd name="T24" fmla="*/ 84 w 105"/>
                  <a:gd name="T25" fmla="*/ 60 h 103"/>
                  <a:gd name="T26" fmla="*/ 87 w 105"/>
                  <a:gd name="T27" fmla="*/ 70 h 103"/>
                  <a:gd name="T28" fmla="*/ 83 w 105"/>
                  <a:gd name="T29" fmla="*/ 83 h 103"/>
                  <a:gd name="T30" fmla="*/ 75 w 105"/>
                  <a:gd name="T31" fmla="*/ 93 h 103"/>
                  <a:gd name="T32" fmla="*/ 62 w 105"/>
                  <a:gd name="T33" fmla="*/ 101 h 103"/>
                  <a:gd name="T34" fmla="*/ 59 w 105"/>
                  <a:gd name="T35" fmla="*/ 103 h 103"/>
                  <a:gd name="T36" fmla="*/ 45 w 105"/>
                  <a:gd name="T37" fmla="*/ 101 h 103"/>
                  <a:gd name="T38" fmla="*/ 32 w 105"/>
                  <a:gd name="T39" fmla="*/ 93 h 103"/>
                  <a:gd name="T40" fmla="*/ 27 w 105"/>
                  <a:gd name="T41" fmla="*/ 89 h 103"/>
                  <a:gd name="T42" fmla="*/ 13 w 105"/>
                  <a:gd name="T43" fmla="*/ 88 h 103"/>
                  <a:gd name="T44" fmla="*/ 1 w 105"/>
                  <a:gd name="T45" fmla="*/ 75 h 103"/>
                  <a:gd name="T46" fmla="*/ 0 w 105"/>
                  <a:gd name="T47" fmla="*/ 61 h 103"/>
                  <a:gd name="T48" fmla="*/ 3 w 105"/>
                  <a:gd name="T49" fmla="*/ 48 h 103"/>
                  <a:gd name="T50" fmla="*/ 8 w 105"/>
                  <a:gd name="T51" fmla="*/ 45 h 103"/>
                  <a:gd name="T52" fmla="*/ 2 w 105"/>
                  <a:gd name="T53" fmla="*/ 35 h 103"/>
                  <a:gd name="T54" fmla="*/ 8 w 105"/>
                  <a:gd name="T55" fmla="*/ 27 h 103"/>
                  <a:gd name="T56" fmla="*/ 15 w 105"/>
                  <a:gd name="T57" fmla="*/ 24 h 103"/>
                  <a:gd name="T58" fmla="*/ 22 w 105"/>
                  <a:gd name="T59" fmla="*/ 23 h 10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5"/>
                  <a:gd name="T91" fmla="*/ 0 h 103"/>
                  <a:gd name="T92" fmla="*/ 105 w 105"/>
                  <a:gd name="T93" fmla="*/ 103 h 10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5" h="103">
                    <a:moveTo>
                      <a:pt x="22" y="23"/>
                    </a:moveTo>
                    <a:lnTo>
                      <a:pt x="26" y="9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9" y="7"/>
                    </a:lnTo>
                    <a:lnTo>
                      <a:pt x="65" y="20"/>
                    </a:lnTo>
                    <a:lnTo>
                      <a:pt x="81" y="17"/>
                    </a:lnTo>
                    <a:lnTo>
                      <a:pt x="97" y="21"/>
                    </a:lnTo>
                    <a:lnTo>
                      <a:pt x="100" y="22"/>
                    </a:lnTo>
                    <a:lnTo>
                      <a:pt x="105" y="35"/>
                    </a:lnTo>
                    <a:lnTo>
                      <a:pt x="99" y="47"/>
                    </a:lnTo>
                    <a:lnTo>
                      <a:pt x="90" y="57"/>
                    </a:lnTo>
                    <a:lnTo>
                      <a:pt x="84" y="60"/>
                    </a:lnTo>
                    <a:lnTo>
                      <a:pt x="87" y="70"/>
                    </a:lnTo>
                    <a:lnTo>
                      <a:pt x="83" y="83"/>
                    </a:lnTo>
                    <a:lnTo>
                      <a:pt x="75" y="93"/>
                    </a:lnTo>
                    <a:lnTo>
                      <a:pt x="62" y="101"/>
                    </a:lnTo>
                    <a:lnTo>
                      <a:pt x="59" y="103"/>
                    </a:lnTo>
                    <a:lnTo>
                      <a:pt x="45" y="101"/>
                    </a:lnTo>
                    <a:lnTo>
                      <a:pt x="32" y="93"/>
                    </a:lnTo>
                    <a:lnTo>
                      <a:pt x="27" y="89"/>
                    </a:lnTo>
                    <a:lnTo>
                      <a:pt x="13" y="88"/>
                    </a:lnTo>
                    <a:lnTo>
                      <a:pt x="1" y="75"/>
                    </a:lnTo>
                    <a:lnTo>
                      <a:pt x="0" y="61"/>
                    </a:lnTo>
                    <a:lnTo>
                      <a:pt x="3" y="48"/>
                    </a:lnTo>
                    <a:lnTo>
                      <a:pt x="8" y="45"/>
                    </a:lnTo>
                    <a:lnTo>
                      <a:pt x="2" y="35"/>
                    </a:lnTo>
                    <a:lnTo>
                      <a:pt x="8" y="27"/>
                    </a:lnTo>
                    <a:lnTo>
                      <a:pt x="15" y="24"/>
                    </a:lnTo>
                    <a:lnTo>
                      <a:pt x="22" y="23"/>
                    </a:ln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4" name="Freeform 18"/>
              <p:cNvSpPr>
                <a:spLocks/>
              </p:cNvSpPr>
              <p:nvPr/>
            </p:nvSpPr>
            <p:spPr bwMode="auto">
              <a:xfrm>
                <a:off x="3263" y="3239"/>
                <a:ext cx="78" cy="82"/>
              </a:xfrm>
              <a:custGeom>
                <a:avLst/>
                <a:gdLst>
                  <a:gd name="T0" fmla="*/ 25 w 78"/>
                  <a:gd name="T1" fmla="*/ 37 h 82"/>
                  <a:gd name="T2" fmla="*/ 22 w 78"/>
                  <a:gd name="T3" fmla="*/ 26 h 82"/>
                  <a:gd name="T4" fmla="*/ 16 w 78"/>
                  <a:gd name="T5" fmla="*/ 16 h 82"/>
                  <a:gd name="T6" fmla="*/ 21 w 78"/>
                  <a:gd name="T7" fmla="*/ 6 h 82"/>
                  <a:gd name="T8" fmla="*/ 27 w 78"/>
                  <a:gd name="T9" fmla="*/ 0 h 82"/>
                  <a:gd name="T10" fmla="*/ 33 w 78"/>
                  <a:gd name="T11" fmla="*/ 2 h 82"/>
                  <a:gd name="T12" fmla="*/ 39 w 78"/>
                  <a:gd name="T13" fmla="*/ 6 h 82"/>
                  <a:gd name="T14" fmla="*/ 40 w 78"/>
                  <a:gd name="T15" fmla="*/ 14 h 82"/>
                  <a:gd name="T16" fmla="*/ 38 w 78"/>
                  <a:gd name="T17" fmla="*/ 23 h 82"/>
                  <a:gd name="T18" fmla="*/ 38 w 78"/>
                  <a:gd name="T19" fmla="*/ 32 h 82"/>
                  <a:gd name="T20" fmla="*/ 44 w 78"/>
                  <a:gd name="T21" fmla="*/ 29 h 82"/>
                  <a:gd name="T22" fmla="*/ 49 w 78"/>
                  <a:gd name="T23" fmla="*/ 22 h 82"/>
                  <a:gd name="T24" fmla="*/ 56 w 78"/>
                  <a:gd name="T25" fmla="*/ 17 h 82"/>
                  <a:gd name="T26" fmla="*/ 60 w 78"/>
                  <a:gd name="T27" fmla="*/ 17 h 82"/>
                  <a:gd name="T28" fmla="*/ 68 w 78"/>
                  <a:gd name="T29" fmla="*/ 16 h 82"/>
                  <a:gd name="T30" fmla="*/ 74 w 78"/>
                  <a:gd name="T31" fmla="*/ 21 h 82"/>
                  <a:gd name="T32" fmla="*/ 78 w 78"/>
                  <a:gd name="T33" fmla="*/ 30 h 82"/>
                  <a:gd name="T34" fmla="*/ 75 w 78"/>
                  <a:gd name="T35" fmla="*/ 40 h 82"/>
                  <a:gd name="T36" fmla="*/ 66 w 78"/>
                  <a:gd name="T37" fmla="*/ 45 h 82"/>
                  <a:gd name="T38" fmla="*/ 55 w 78"/>
                  <a:gd name="T39" fmla="*/ 45 h 82"/>
                  <a:gd name="T40" fmla="*/ 45 w 78"/>
                  <a:gd name="T41" fmla="*/ 43 h 82"/>
                  <a:gd name="T42" fmla="*/ 46 w 78"/>
                  <a:gd name="T43" fmla="*/ 50 h 82"/>
                  <a:gd name="T44" fmla="*/ 56 w 78"/>
                  <a:gd name="T45" fmla="*/ 52 h 82"/>
                  <a:gd name="T46" fmla="*/ 64 w 78"/>
                  <a:gd name="T47" fmla="*/ 58 h 82"/>
                  <a:gd name="T48" fmla="*/ 62 w 78"/>
                  <a:gd name="T49" fmla="*/ 70 h 82"/>
                  <a:gd name="T50" fmla="*/ 54 w 78"/>
                  <a:gd name="T51" fmla="*/ 79 h 82"/>
                  <a:gd name="T52" fmla="*/ 42 w 78"/>
                  <a:gd name="T53" fmla="*/ 82 h 82"/>
                  <a:gd name="T54" fmla="*/ 33 w 78"/>
                  <a:gd name="T55" fmla="*/ 77 h 82"/>
                  <a:gd name="T56" fmla="*/ 27 w 78"/>
                  <a:gd name="T57" fmla="*/ 69 h 82"/>
                  <a:gd name="T58" fmla="*/ 31 w 78"/>
                  <a:gd name="T59" fmla="*/ 60 h 82"/>
                  <a:gd name="T60" fmla="*/ 35 w 78"/>
                  <a:gd name="T61" fmla="*/ 52 h 82"/>
                  <a:gd name="T62" fmla="*/ 30 w 78"/>
                  <a:gd name="T63" fmla="*/ 49 h 82"/>
                  <a:gd name="T64" fmla="*/ 27 w 78"/>
                  <a:gd name="T65" fmla="*/ 59 h 82"/>
                  <a:gd name="T66" fmla="*/ 21 w 78"/>
                  <a:gd name="T67" fmla="*/ 67 h 82"/>
                  <a:gd name="T68" fmla="*/ 9 w 78"/>
                  <a:gd name="T69" fmla="*/ 68 h 82"/>
                  <a:gd name="T70" fmla="*/ 0 w 78"/>
                  <a:gd name="T71" fmla="*/ 62 h 82"/>
                  <a:gd name="T72" fmla="*/ 0 w 78"/>
                  <a:gd name="T73" fmla="*/ 54 h 82"/>
                  <a:gd name="T74" fmla="*/ 3 w 78"/>
                  <a:gd name="T75" fmla="*/ 47 h 82"/>
                  <a:gd name="T76" fmla="*/ 8 w 78"/>
                  <a:gd name="T77" fmla="*/ 42 h 82"/>
                  <a:gd name="T78" fmla="*/ 5 w 78"/>
                  <a:gd name="T79" fmla="*/ 34 h 82"/>
                  <a:gd name="T80" fmla="*/ 5 w 78"/>
                  <a:gd name="T81" fmla="*/ 27 h 82"/>
                  <a:gd name="T82" fmla="*/ 11 w 78"/>
                  <a:gd name="T83" fmla="*/ 26 h 82"/>
                  <a:gd name="T84" fmla="*/ 17 w 78"/>
                  <a:gd name="T85" fmla="*/ 30 h 82"/>
                  <a:gd name="T86" fmla="*/ 25 w 78"/>
                  <a:gd name="T87" fmla="*/ 37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8"/>
                  <a:gd name="T133" fmla="*/ 0 h 82"/>
                  <a:gd name="T134" fmla="*/ 78 w 78"/>
                  <a:gd name="T135" fmla="*/ 82 h 8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8" h="82">
                    <a:moveTo>
                      <a:pt x="25" y="37"/>
                    </a:moveTo>
                    <a:lnTo>
                      <a:pt x="22" y="26"/>
                    </a:lnTo>
                    <a:lnTo>
                      <a:pt x="16" y="16"/>
                    </a:lnTo>
                    <a:lnTo>
                      <a:pt x="21" y="6"/>
                    </a:lnTo>
                    <a:lnTo>
                      <a:pt x="27" y="0"/>
                    </a:lnTo>
                    <a:lnTo>
                      <a:pt x="33" y="2"/>
                    </a:lnTo>
                    <a:lnTo>
                      <a:pt x="39" y="6"/>
                    </a:lnTo>
                    <a:lnTo>
                      <a:pt x="40" y="14"/>
                    </a:lnTo>
                    <a:lnTo>
                      <a:pt x="38" y="23"/>
                    </a:lnTo>
                    <a:lnTo>
                      <a:pt x="38" y="32"/>
                    </a:lnTo>
                    <a:lnTo>
                      <a:pt x="44" y="29"/>
                    </a:lnTo>
                    <a:lnTo>
                      <a:pt x="49" y="22"/>
                    </a:lnTo>
                    <a:lnTo>
                      <a:pt x="56" y="17"/>
                    </a:lnTo>
                    <a:lnTo>
                      <a:pt x="60" y="17"/>
                    </a:lnTo>
                    <a:lnTo>
                      <a:pt x="68" y="16"/>
                    </a:lnTo>
                    <a:lnTo>
                      <a:pt x="74" y="21"/>
                    </a:lnTo>
                    <a:lnTo>
                      <a:pt x="78" y="30"/>
                    </a:lnTo>
                    <a:lnTo>
                      <a:pt x="75" y="40"/>
                    </a:lnTo>
                    <a:lnTo>
                      <a:pt x="66" y="45"/>
                    </a:lnTo>
                    <a:lnTo>
                      <a:pt x="55" y="45"/>
                    </a:lnTo>
                    <a:lnTo>
                      <a:pt x="45" y="43"/>
                    </a:lnTo>
                    <a:lnTo>
                      <a:pt x="46" y="50"/>
                    </a:lnTo>
                    <a:lnTo>
                      <a:pt x="56" y="52"/>
                    </a:lnTo>
                    <a:lnTo>
                      <a:pt x="64" y="58"/>
                    </a:lnTo>
                    <a:lnTo>
                      <a:pt x="62" y="70"/>
                    </a:lnTo>
                    <a:lnTo>
                      <a:pt x="54" y="79"/>
                    </a:lnTo>
                    <a:lnTo>
                      <a:pt x="42" y="82"/>
                    </a:lnTo>
                    <a:lnTo>
                      <a:pt x="33" y="77"/>
                    </a:lnTo>
                    <a:lnTo>
                      <a:pt x="27" y="69"/>
                    </a:lnTo>
                    <a:lnTo>
                      <a:pt x="31" y="60"/>
                    </a:lnTo>
                    <a:lnTo>
                      <a:pt x="35" y="52"/>
                    </a:lnTo>
                    <a:lnTo>
                      <a:pt x="30" y="49"/>
                    </a:lnTo>
                    <a:lnTo>
                      <a:pt x="27" y="59"/>
                    </a:lnTo>
                    <a:lnTo>
                      <a:pt x="21" y="67"/>
                    </a:lnTo>
                    <a:lnTo>
                      <a:pt x="9" y="68"/>
                    </a:lnTo>
                    <a:lnTo>
                      <a:pt x="0" y="62"/>
                    </a:lnTo>
                    <a:lnTo>
                      <a:pt x="0" y="54"/>
                    </a:lnTo>
                    <a:lnTo>
                      <a:pt x="3" y="47"/>
                    </a:lnTo>
                    <a:lnTo>
                      <a:pt x="8" y="42"/>
                    </a:lnTo>
                    <a:lnTo>
                      <a:pt x="5" y="34"/>
                    </a:lnTo>
                    <a:lnTo>
                      <a:pt x="5" y="27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5" y="37"/>
                    </a:ln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35" name="Freeform 19"/>
              <p:cNvSpPr>
                <a:spLocks/>
              </p:cNvSpPr>
              <p:nvPr/>
            </p:nvSpPr>
            <p:spPr bwMode="auto">
              <a:xfrm>
                <a:off x="3290" y="3272"/>
                <a:ext cx="17" cy="16"/>
              </a:xfrm>
              <a:custGeom>
                <a:avLst/>
                <a:gdLst>
                  <a:gd name="T0" fmla="*/ 0 w 17"/>
                  <a:gd name="T1" fmla="*/ 5 h 16"/>
                  <a:gd name="T2" fmla="*/ 8 w 17"/>
                  <a:gd name="T3" fmla="*/ 0 h 16"/>
                  <a:gd name="T4" fmla="*/ 14 w 17"/>
                  <a:gd name="T5" fmla="*/ 2 h 16"/>
                  <a:gd name="T6" fmla="*/ 17 w 17"/>
                  <a:gd name="T7" fmla="*/ 12 h 16"/>
                  <a:gd name="T8" fmla="*/ 9 w 17"/>
                  <a:gd name="T9" fmla="*/ 16 h 16"/>
                  <a:gd name="T10" fmla="*/ 2 w 17"/>
                  <a:gd name="T11" fmla="*/ 12 h 16"/>
                  <a:gd name="T12" fmla="*/ 0 w 17"/>
                  <a:gd name="T13" fmla="*/ 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6"/>
                  <a:gd name="T23" fmla="*/ 17 w 1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6">
                    <a:moveTo>
                      <a:pt x="0" y="5"/>
                    </a:moveTo>
                    <a:lnTo>
                      <a:pt x="8" y="0"/>
                    </a:lnTo>
                    <a:lnTo>
                      <a:pt x="14" y="2"/>
                    </a:lnTo>
                    <a:lnTo>
                      <a:pt x="17" y="12"/>
                    </a:lnTo>
                    <a:lnTo>
                      <a:pt x="9" y="16"/>
                    </a:lnTo>
                    <a:lnTo>
                      <a:pt x="2" y="12"/>
                    </a:lnTo>
                    <a:lnTo>
                      <a:pt x="0" y="5"/>
                    </a:ln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4760" name="Group 20"/>
          <p:cNvGrpSpPr>
            <a:grpSpLocks/>
          </p:cNvGrpSpPr>
          <p:nvPr/>
        </p:nvGrpSpPr>
        <p:grpSpPr bwMode="auto">
          <a:xfrm>
            <a:off x="3538538" y="4375150"/>
            <a:ext cx="668337" cy="528638"/>
            <a:chOff x="2229" y="2756"/>
            <a:chExt cx="421" cy="333"/>
          </a:xfrm>
        </p:grpSpPr>
        <p:sp>
          <p:nvSpPr>
            <p:cNvPr id="74816" name="Freeform 21"/>
            <p:cNvSpPr>
              <a:spLocks/>
            </p:cNvSpPr>
            <p:nvPr/>
          </p:nvSpPr>
          <p:spPr bwMode="auto">
            <a:xfrm>
              <a:off x="2421" y="3051"/>
              <a:ext cx="39" cy="38"/>
            </a:xfrm>
            <a:custGeom>
              <a:avLst/>
              <a:gdLst>
                <a:gd name="T0" fmla="*/ 20 w 39"/>
                <a:gd name="T1" fmla="*/ 35 h 38"/>
                <a:gd name="T2" fmla="*/ 10 w 39"/>
                <a:gd name="T3" fmla="*/ 32 h 38"/>
                <a:gd name="T4" fmla="*/ 0 w 39"/>
                <a:gd name="T5" fmla="*/ 17 h 38"/>
                <a:gd name="T6" fmla="*/ 4 w 39"/>
                <a:gd name="T7" fmla="*/ 2 h 38"/>
                <a:gd name="T8" fmla="*/ 17 w 39"/>
                <a:gd name="T9" fmla="*/ 0 h 38"/>
                <a:gd name="T10" fmla="*/ 31 w 39"/>
                <a:gd name="T11" fmla="*/ 9 h 38"/>
                <a:gd name="T12" fmla="*/ 39 w 39"/>
                <a:gd name="T13" fmla="*/ 32 h 38"/>
                <a:gd name="T14" fmla="*/ 26 w 39"/>
                <a:gd name="T15" fmla="*/ 38 h 38"/>
                <a:gd name="T16" fmla="*/ 20 w 39"/>
                <a:gd name="T17" fmla="*/ 35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38"/>
                <a:gd name="T29" fmla="*/ 39 w 39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38">
                  <a:moveTo>
                    <a:pt x="20" y="35"/>
                  </a:moveTo>
                  <a:lnTo>
                    <a:pt x="10" y="32"/>
                  </a:lnTo>
                  <a:lnTo>
                    <a:pt x="0" y="17"/>
                  </a:lnTo>
                  <a:lnTo>
                    <a:pt x="4" y="2"/>
                  </a:lnTo>
                  <a:lnTo>
                    <a:pt x="17" y="0"/>
                  </a:lnTo>
                  <a:lnTo>
                    <a:pt x="31" y="9"/>
                  </a:lnTo>
                  <a:lnTo>
                    <a:pt x="39" y="32"/>
                  </a:lnTo>
                  <a:lnTo>
                    <a:pt x="26" y="38"/>
                  </a:lnTo>
                  <a:lnTo>
                    <a:pt x="20" y="35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Freeform 22"/>
            <p:cNvSpPr>
              <a:spLocks/>
            </p:cNvSpPr>
            <p:nvPr/>
          </p:nvSpPr>
          <p:spPr bwMode="auto">
            <a:xfrm>
              <a:off x="2392" y="2982"/>
              <a:ext cx="27" cy="30"/>
            </a:xfrm>
            <a:custGeom>
              <a:avLst/>
              <a:gdLst>
                <a:gd name="T0" fmla="*/ 0 w 27"/>
                <a:gd name="T1" fmla="*/ 21 h 30"/>
                <a:gd name="T2" fmla="*/ 4 w 27"/>
                <a:gd name="T3" fmla="*/ 5 h 30"/>
                <a:gd name="T4" fmla="*/ 15 w 27"/>
                <a:gd name="T5" fmla="*/ 0 h 30"/>
                <a:gd name="T6" fmla="*/ 27 w 27"/>
                <a:gd name="T7" fmla="*/ 11 h 30"/>
                <a:gd name="T8" fmla="*/ 27 w 27"/>
                <a:gd name="T9" fmla="*/ 24 h 30"/>
                <a:gd name="T10" fmla="*/ 16 w 27"/>
                <a:gd name="T11" fmla="*/ 30 h 30"/>
                <a:gd name="T12" fmla="*/ 4 w 27"/>
                <a:gd name="T13" fmla="*/ 27 h 30"/>
                <a:gd name="T14" fmla="*/ 4 w 27"/>
                <a:gd name="T15" fmla="*/ 17 h 30"/>
                <a:gd name="T16" fmla="*/ 0 w 27"/>
                <a:gd name="T17" fmla="*/ 2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0"/>
                <a:gd name="T29" fmla="*/ 27 w 27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0">
                  <a:moveTo>
                    <a:pt x="0" y="21"/>
                  </a:moveTo>
                  <a:lnTo>
                    <a:pt x="4" y="5"/>
                  </a:lnTo>
                  <a:lnTo>
                    <a:pt x="15" y="0"/>
                  </a:lnTo>
                  <a:lnTo>
                    <a:pt x="27" y="11"/>
                  </a:lnTo>
                  <a:lnTo>
                    <a:pt x="27" y="24"/>
                  </a:lnTo>
                  <a:lnTo>
                    <a:pt x="16" y="30"/>
                  </a:lnTo>
                  <a:lnTo>
                    <a:pt x="4" y="27"/>
                  </a:lnTo>
                  <a:lnTo>
                    <a:pt x="4" y="17"/>
                  </a:lnTo>
                  <a:lnTo>
                    <a:pt x="0" y="21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Freeform 23"/>
            <p:cNvSpPr>
              <a:spLocks/>
            </p:cNvSpPr>
            <p:nvPr/>
          </p:nvSpPr>
          <p:spPr bwMode="auto">
            <a:xfrm>
              <a:off x="2506" y="2937"/>
              <a:ext cx="29" cy="44"/>
            </a:xfrm>
            <a:custGeom>
              <a:avLst/>
              <a:gdLst>
                <a:gd name="T0" fmla="*/ 0 w 29"/>
                <a:gd name="T1" fmla="*/ 31 h 44"/>
                <a:gd name="T2" fmla="*/ 4 w 29"/>
                <a:gd name="T3" fmla="*/ 7 h 44"/>
                <a:gd name="T4" fmla="*/ 18 w 29"/>
                <a:gd name="T5" fmla="*/ 0 h 44"/>
                <a:gd name="T6" fmla="*/ 29 w 29"/>
                <a:gd name="T7" fmla="*/ 10 h 44"/>
                <a:gd name="T8" fmla="*/ 26 w 29"/>
                <a:gd name="T9" fmla="*/ 26 h 44"/>
                <a:gd name="T10" fmla="*/ 10 w 29"/>
                <a:gd name="T11" fmla="*/ 44 h 44"/>
                <a:gd name="T12" fmla="*/ 0 w 29"/>
                <a:gd name="T13" fmla="*/ 41 h 44"/>
                <a:gd name="T14" fmla="*/ 0 w 29"/>
                <a:gd name="T15" fmla="*/ 31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"/>
                <a:gd name="T25" fmla="*/ 0 h 44"/>
                <a:gd name="T26" fmla="*/ 29 w 29"/>
                <a:gd name="T27" fmla="*/ 44 h 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" h="44">
                  <a:moveTo>
                    <a:pt x="0" y="31"/>
                  </a:moveTo>
                  <a:lnTo>
                    <a:pt x="4" y="7"/>
                  </a:lnTo>
                  <a:lnTo>
                    <a:pt x="18" y="0"/>
                  </a:lnTo>
                  <a:lnTo>
                    <a:pt x="29" y="10"/>
                  </a:lnTo>
                  <a:lnTo>
                    <a:pt x="26" y="26"/>
                  </a:lnTo>
                  <a:lnTo>
                    <a:pt x="10" y="44"/>
                  </a:lnTo>
                  <a:lnTo>
                    <a:pt x="0" y="41"/>
                  </a:lnTo>
                  <a:lnTo>
                    <a:pt x="0" y="31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9" name="Freeform 24"/>
            <p:cNvSpPr>
              <a:spLocks/>
            </p:cNvSpPr>
            <p:nvPr/>
          </p:nvSpPr>
          <p:spPr bwMode="auto">
            <a:xfrm>
              <a:off x="2620" y="2924"/>
              <a:ext cx="30" cy="27"/>
            </a:xfrm>
            <a:custGeom>
              <a:avLst/>
              <a:gdLst>
                <a:gd name="T0" fmla="*/ 0 w 30"/>
                <a:gd name="T1" fmla="*/ 19 h 27"/>
                <a:gd name="T2" fmla="*/ 3 w 30"/>
                <a:gd name="T3" fmla="*/ 4 h 27"/>
                <a:gd name="T4" fmla="*/ 18 w 30"/>
                <a:gd name="T5" fmla="*/ 0 h 27"/>
                <a:gd name="T6" fmla="*/ 30 w 30"/>
                <a:gd name="T7" fmla="*/ 6 h 27"/>
                <a:gd name="T8" fmla="*/ 27 w 30"/>
                <a:gd name="T9" fmla="*/ 16 h 27"/>
                <a:gd name="T10" fmla="*/ 10 w 30"/>
                <a:gd name="T11" fmla="*/ 27 h 27"/>
                <a:gd name="T12" fmla="*/ 0 w 30"/>
                <a:gd name="T13" fmla="*/ 25 h 27"/>
                <a:gd name="T14" fmla="*/ 0 w 30"/>
                <a:gd name="T15" fmla="*/ 19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27"/>
                <a:gd name="T26" fmla="*/ 30 w 30"/>
                <a:gd name="T27" fmla="*/ 27 h 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27">
                  <a:moveTo>
                    <a:pt x="0" y="19"/>
                  </a:moveTo>
                  <a:lnTo>
                    <a:pt x="3" y="4"/>
                  </a:lnTo>
                  <a:lnTo>
                    <a:pt x="18" y="0"/>
                  </a:lnTo>
                  <a:lnTo>
                    <a:pt x="30" y="6"/>
                  </a:lnTo>
                  <a:lnTo>
                    <a:pt x="27" y="16"/>
                  </a:lnTo>
                  <a:lnTo>
                    <a:pt x="10" y="27"/>
                  </a:lnTo>
                  <a:lnTo>
                    <a:pt x="0" y="25"/>
                  </a:lnTo>
                  <a:lnTo>
                    <a:pt x="0" y="19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0" name="Freeform 25"/>
            <p:cNvSpPr>
              <a:spLocks/>
            </p:cNvSpPr>
            <p:nvPr/>
          </p:nvSpPr>
          <p:spPr bwMode="auto">
            <a:xfrm>
              <a:off x="2300" y="3042"/>
              <a:ext cx="33" cy="34"/>
            </a:xfrm>
            <a:custGeom>
              <a:avLst/>
              <a:gdLst>
                <a:gd name="T0" fmla="*/ 0 w 33"/>
                <a:gd name="T1" fmla="*/ 24 h 34"/>
                <a:gd name="T2" fmla="*/ 5 w 33"/>
                <a:gd name="T3" fmla="*/ 6 h 34"/>
                <a:gd name="T4" fmla="*/ 18 w 33"/>
                <a:gd name="T5" fmla="*/ 0 h 34"/>
                <a:gd name="T6" fmla="*/ 33 w 33"/>
                <a:gd name="T7" fmla="*/ 13 h 34"/>
                <a:gd name="T8" fmla="*/ 33 w 33"/>
                <a:gd name="T9" fmla="*/ 27 h 34"/>
                <a:gd name="T10" fmla="*/ 20 w 33"/>
                <a:gd name="T11" fmla="*/ 34 h 34"/>
                <a:gd name="T12" fmla="*/ 5 w 33"/>
                <a:gd name="T13" fmla="*/ 31 h 34"/>
                <a:gd name="T14" fmla="*/ 4 w 33"/>
                <a:gd name="T15" fmla="*/ 19 h 34"/>
                <a:gd name="T16" fmla="*/ 0 w 33"/>
                <a:gd name="T17" fmla="*/ 2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4"/>
                <a:gd name="T29" fmla="*/ 33 w 33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4">
                  <a:moveTo>
                    <a:pt x="0" y="24"/>
                  </a:moveTo>
                  <a:lnTo>
                    <a:pt x="5" y="6"/>
                  </a:lnTo>
                  <a:lnTo>
                    <a:pt x="18" y="0"/>
                  </a:lnTo>
                  <a:lnTo>
                    <a:pt x="33" y="13"/>
                  </a:lnTo>
                  <a:lnTo>
                    <a:pt x="33" y="27"/>
                  </a:lnTo>
                  <a:lnTo>
                    <a:pt x="20" y="34"/>
                  </a:lnTo>
                  <a:lnTo>
                    <a:pt x="5" y="31"/>
                  </a:lnTo>
                  <a:lnTo>
                    <a:pt x="4" y="19"/>
                  </a:lnTo>
                  <a:lnTo>
                    <a:pt x="0" y="24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1" name="Freeform 26"/>
            <p:cNvSpPr>
              <a:spLocks/>
            </p:cNvSpPr>
            <p:nvPr/>
          </p:nvSpPr>
          <p:spPr bwMode="auto">
            <a:xfrm>
              <a:off x="2253" y="2968"/>
              <a:ext cx="40" cy="29"/>
            </a:xfrm>
            <a:custGeom>
              <a:avLst/>
              <a:gdLst>
                <a:gd name="T0" fmla="*/ 20 w 40"/>
                <a:gd name="T1" fmla="*/ 26 h 29"/>
                <a:gd name="T2" fmla="*/ 10 w 40"/>
                <a:gd name="T3" fmla="*/ 24 h 29"/>
                <a:gd name="T4" fmla="*/ 0 w 40"/>
                <a:gd name="T5" fmla="*/ 12 h 29"/>
                <a:gd name="T6" fmla="*/ 3 w 40"/>
                <a:gd name="T7" fmla="*/ 1 h 29"/>
                <a:gd name="T8" fmla="*/ 17 w 40"/>
                <a:gd name="T9" fmla="*/ 0 h 29"/>
                <a:gd name="T10" fmla="*/ 32 w 40"/>
                <a:gd name="T11" fmla="*/ 6 h 29"/>
                <a:gd name="T12" fmla="*/ 40 w 40"/>
                <a:gd name="T13" fmla="*/ 24 h 29"/>
                <a:gd name="T14" fmla="*/ 27 w 40"/>
                <a:gd name="T15" fmla="*/ 29 h 29"/>
                <a:gd name="T16" fmla="*/ 20 w 40"/>
                <a:gd name="T17" fmla="*/ 26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29"/>
                <a:gd name="T29" fmla="*/ 40 w 40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29">
                  <a:moveTo>
                    <a:pt x="20" y="26"/>
                  </a:moveTo>
                  <a:lnTo>
                    <a:pt x="10" y="24"/>
                  </a:lnTo>
                  <a:lnTo>
                    <a:pt x="0" y="12"/>
                  </a:lnTo>
                  <a:lnTo>
                    <a:pt x="3" y="1"/>
                  </a:lnTo>
                  <a:lnTo>
                    <a:pt x="17" y="0"/>
                  </a:lnTo>
                  <a:lnTo>
                    <a:pt x="32" y="6"/>
                  </a:lnTo>
                  <a:lnTo>
                    <a:pt x="40" y="24"/>
                  </a:lnTo>
                  <a:lnTo>
                    <a:pt x="27" y="29"/>
                  </a:lnTo>
                  <a:lnTo>
                    <a:pt x="20" y="26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2" name="Freeform 27"/>
            <p:cNvSpPr>
              <a:spLocks/>
            </p:cNvSpPr>
            <p:nvPr/>
          </p:nvSpPr>
          <p:spPr bwMode="auto">
            <a:xfrm>
              <a:off x="2405" y="2850"/>
              <a:ext cx="26" cy="37"/>
            </a:xfrm>
            <a:custGeom>
              <a:avLst/>
              <a:gdLst>
                <a:gd name="T0" fmla="*/ 2 w 26"/>
                <a:gd name="T1" fmla="*/ 25 h 37"/>
                <a:gd name="T2" fmla="*/ 0 w 26"/>
                <a:gd name="T3" fmla="*/ 17 h 37"/>
                <a:gd name="T4" fmla="*/ 6 w 26"/>
                <a:gd name="T5" fmla="*/ 4 h 37"/>
                <a:gd name="T6" fmla="*/ 19 w 26"/>
                <a:gd name="T7" fmla="*/ 0 h 37"/>
                <a:gd name="T8" fmla="*/ 25 w 26"/>
                <a:gd name="T9" fmla="*/ 8 h 37"/>
                <a:gd name="T10" fmla="*/ 26 w 26"/>
                <a:gd name="T11" fmla="*/ 21 h 37"/>
                <a:gd name="T12" fmla="*/ 12 w 26"/>
                <a:gd name="T13" fmla="*/ 37 h 37"/>
                <a:gd name="T14" fmla="*/ 2 w 26"/>
                <a:gd name="T15" fmla="*/ 31 h 37"/>
                <a:gd name="T16" fmla="*/ 2 w 26"/>
                <a:gd name="T17" fmla="*/ 25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37"/>
                <a:gd name="T29" fmla="*/ 26 w 26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37">
                  <a:moveTo>
                    <a:pt x="2" y="25"/>
                  </a:moveTo>
                  <a:lnTo>
                    <a:pt x="0" y="17"/>
                  </a:lnTo>
                  <a:lnTo>
                    <a:pt x="6" y="4"/>
                  </a:lnTo>
                  <a:lnTo>
                    <a:pt x="19" y="0"/>
                  </a:lnTo>
                  <a:lnTo>
                    <a:pt x="25" y="8"/>
                  </a:lnTo>
                  <a:lnTo>
                    <a:pt x="26" y="21"/>
                  </a:lnTo>
                  <a:lnTo>
                    <a:pt x="12" y="37"/>
                  </a:lnTo>
                  <a:lnTo>
                    <a:pt x="2" y="31"/>
                  </a:lnTo>
                  <a:lnTo>
                    <a:pt x="2" y="25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3" name="Freeform 28"/>
            <p:cNvSpPr>
              <a:spLocks/>
            </p:cNvSpPr>
            <p:nvPr/>
          </p:nvSpPr>
          <p:spPr bwMode="auto">
            <a:xfrm>
              <a:off x="2555" y="2756"/>
              <a:ext cx="26" cy="36"/>
            </a:xfrm>
            <a:custGeom>
              <a:avLst/>
              <a:gdLst>
                <a:gd name="T0" fmla="*/ 2 w 26"/>
                <a:gd name="T1" fmla="*/ 25 h 36"/>
                <a:gd name="T2" fmla="*/ 0 w 26"/>
                <a:gd name="T3" fmla="*/ 17 h 36"/>
                <a:gd name="T4" fmla="*/ 6 w 26"/>
                <a:gd name="T5" fmla="*/ 5 h 36"/>
                <a:gd name="T6" fmla="*/ 19 w 26"/>
                <a:gd name="T7" fmla="*/ 0 h 36"/>
                <a:gd name="T8" fmla="*/ 25 w 26"/>
                <a:gd name="T9" fmla="*/ 8 h 36"/>
                <a:gd name="T10" fmla="*/ 26 w 26"/>
                <a:gd name="T11" fmla="*/ 21 h 36"/>
                <a:gd name="T12" fmla="*/ 12 w 26"/>
                <a:gd name="T13" fmla="*/ 36 h 36"/>
                <a:gd name="T14" fmla="*/ 2 w 26"/>
                <a:gd name="T15" fmla="*/ 31 h 36"/>
                <a:gd name="T16" fmla="*/ 2 w 26"/>
                <a:gd name="T17" fmla="*/ 25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36"/>
                <a:gd name="T29" fmla="*/ 26 w 2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36">
                  <a:moveTo>
                    <a:pt x="2" y="25"/>
                  </a:moveTo>
                  <a:lnTo>
                    <a:pt x="0" y="17"/>
                  </a:lnTo>
                  <a:lnTo>
                    <a:pt x="6" y="5"/>
                  </a:lnTo>
                  <a:lnTo>
                    <a:pt x="19" y="0"/>
                  </a:lnTo>
                  <a:lnTo>
                    <a:pt x="25" y="8"/>
                  </a:lnTo>
                  <a:lnTo>
                    <a:pt x="26" y="21"/>
                  </a:lnTo>
                  <a:lnTo>
                    <a:pt x="12" y="36"/>
                  </a:lnTo>
                  <a:lnTo>
                    <a:pt x="2" y="31"/>
                  </a:lnTo>
                  <a:lnTo>
                    <a:pt x="2" y="25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4" name="Freeform 29"/>
            <p:cNvSpPr>
              <a:spLocks/>
            </p:cNvSpPr>
            <p:nvPr/>
          </p:nvSpPr>
          <p:spPr bwMode="auto">
            <a:xfrm>
              <a:off x="2494" y="2806"/>
              <a:ext cx="28" cy="29"/>
            </a:xfrm>
            <a:custGeom>
              <a:avLst/>
              <a:gdLst>
                <a:gd name="T0" fmla="*/ 0 w 28"/>
                <a:gd name="T1" fmla="*/ 20 h 29"/>
                <a:gd name="T2" fmla="*/ 4 w 28"/>
                <a:gd name="T3" fmla="*/ 4 h 29"/>
                <a:gd name="T4" fmla="*/ 15 w 28"/>
                <a:gd name="T5" fmla="*/ 0 h 29"/>
                <a:gd name="T6" fmla="*/ 28 w 28"/>
                <a:gd name="T7" fmla="*/ 10 h 29"/>
                <a:gd name="T8" fmla="*/ 28 w 28"/>
                <a:gd name="T9" fmla="*/ 23 h 29"/>
                <a:gd name="T10" fmla="*/ 17 w 28"/>
                <a:gd name="T11" fmla="*/ 29 h 29"/>
                <a:gd name="T12" fmla="*/ 4 w 28"/>
                <a:gd name="T13" fmla="*/ 26 h 29"/>
                <a:gd name="T14" fmla="*/ 3 w 28"/>
                <a:gd name="T15" fmla="*/ 16 h 29"/>
                <a:gd name="T16" fmla="*/ 0 w 28"/>
                <a:gd name="T17" fmla="*/ 2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29"/>
                <a:gd name="T29" fmla="*/ 28 w 28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29">
                  <a:moveTo>
                    <a:pt x="0" y="20"/>
                  </a:moveTo>
                  <a:lnTo>
                    <a:pt x="4" y="4"/>
                  </a:lnTo>
                  <a:lnTo>
                    <a:pt x="15" y="0"/>
                  </a:lnTo>
                  <a:lnTo>
                    <a:pt x="28" y="10"/>
                  </a:lnTo>
                  <a:lnTo>
                    <a:pt x="28" y="23"/>
                  </a:lnTo>
                  <a:lnTo>
                    <a:pt x="17" y="29"/>
                  </a:lnTo>
                  <a:lnTo>
                    <a:pt x="4" y="26"/>
                  </a:lnTo>
                  <a:lnTo>
                    <a:pt x="3" y="16"/>
                  </a:lnTo>
                  <a:lnTo>
                    <a:pt x="0" y="20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5" name="Freeform 30"/>
            <p:cNvSpPr>
              <a:spLocks/>
            </p:cNvSpPr>
            <p:nvPr/>
          </p:nvSpPr>
          <p:spPr bwMode="auto">
            <a:xfrm>
              <a:off x="2276" y="2857"/>
              <a:ext cx="27" cy="31"/>
            </a:xfrm>
            <a:custGeom>
              <a:avLst/>
              <a:gdLst>
                <a:gd name="T0" fmla="*/ 17 w 27"/>
                <a:gd name="T1" fmla="*/ 30 h 31"/>
                <a:gd name="T2" fmla="*/ 2 w 27"/>
                <a:gd name="T3" fmla="*/ 25 h 31"/>
                <a:gd name="T4" fmla="*/ 0 w 27"/>
                <a:gd name="T5" fmla="*/ 10 h 31"/>
                <a:gd name="T6" fmla="*/ 7 w 27"/>
                <a:gd name="T7" fmla="*/ 0 h 31"/>
                <a:gd name="T8" fmla="*/ 17 w 27"/>
                <a:gd name="T9" fmla="*/ 4 h 31"/>
                <a:gd name="T10" fmla="*/ 27 w 27"/>
                <a:gd name="T11" fmla="*/ 22 h 31"/>
                <a:gd name="T12" fmla="*/ 23 w 27"/>
                <a:gd name="T13" fmla="*/ 31 h 31"/>
                <a:gd name="T14" fmla="*/ 17 w 27"/>
                <a:gd name="T15" fmla="*/ 3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31"/>
                <a:gd name="T26" fmla="*/ 27 w 27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31">
                  <a:moveTo>
                    <a:pt x="17" y="30"/>
                  </a:moveTo>
                  <a:lnTo>
                    <a:pt x="2" y="25"/>
                  </a:lnTo>
                  <a:lnTo>
                    <a:pt x="0" y="10"/>
                  </a:lnTo>
                  <a:lnTo>
                    <a:pt x="7" y="0"/>
                  </a:lnTo>
                  <a:lnTo>
                    <a:pt x="17" y="4"/>
                  </a:lnTo>
                  <a:lnTo>
                    <a:pt x="27" y="22"/>
                  </a:lnTo>
                  <a:lnTo>
                    <a:pt x="23" y="31"/>
                  </a:lnTo>
                  <a:lnTo>
                    <a:pt x="17" y="30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6" name="Freeform 31"/>
            <p:cNvSpPr>
              <a:spLocks/>
            </p:cNvSpPr>
            <p:nvPr/>
          </p:nvSpPr>
          <p:spPr bwMode="auto">
            <a:xfrm>
              <a:off x="2229" y="2862"/>
              <a:ext cx="28" cy="29"/>
            </a:xfrm>
            <a:custGeom>
              <a:avLst/>
              <a:gdLst>
                <a:gd name="T0" fmla="*/ 0 w 28"/>
                <a:gd name="T1" fmla="*/ 20 h 29"/>
                <a:gd name="T2" fmla="*/ 4 w 28"/>
                <a:gd name="T3" fmla="*/ 4 h 29"/>
                <a:gd name="T4" fmla="*/ 15 w 28"/>
                <a:gd name="T5" fmla="*/ 0 h 29"/>
                <a:gd name="T6" fmla="*/ 28 w 28"/>
                <a:gd name="T7" fmla="*/ 10 h 29"/>
                <a:gd name="T8" fmla="*/ 28 w 28"/>
                <a:gd name="T9" fmla="*/ 23 h 29"/>
                <a:gd name="T10" fmla="*/ 17 w 28"/>
                <a:gd name="T11" fmla="*/ 29 h 29"/>
                <a:gd name="T12" fmla="*/ 4 w 28"/>
                <a:gd name="T13" fmla="*/ 26 h 29"/>
                <a:gd name="T14" fmla="*/ 3 w 28"/>
                <a:gd name="T15" fmla="*/ 16 h 29"/>
                <a:gd name="T16" fmla="*/ 0 w 28"/>
                <a:gd name="T17" fmla="*/ 2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29"/>
                <a:gd name="T29" fmla="*/ 28 w 28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29">
                  <a:moveTo>
                    <a:pt x="0" y="20"/>
                  </a:moveTo>
                  <a:lnTo>
                    <a:pt x="4" y="4"/>
                  </a:lnTo>
                  <a:lnTo>
                    <a:pt x="15" y="0"/>
                  </a:lnTo>
                  <a:lnTo>
                    <a:pt x="28" y="10"/>
                  </a:lnTo>
                  <a:lnTo>
                    <a:pt x="28" y="23"/>
                  </a:lnTo>
                  <a:lnTo>
                    <a:pt x="17" y="29"/>
                  </a:lnTo>
                  <a:lnTo>
                    <a:pt x="4" y="26"/>
                  </a:lnTo>
                  <a:lnTo>
                    <a:pt x="3" y="16"/>
                  </a:lnTo>
                  <a:lnTo>
                    <a:pt x="0" y="20"/>
                  </a:ln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761" name="Group 32"/>
          <p:cNvGrpSpPr>
            <a:grpSpLocks/>
          </p:cNvGrpSpPr>
          <p:nvPr/>
        </p:nvGrpSpPr>
        <p:grpSpPr bwMode="auto">
          <a:xfrm>
            <a:off x="3919538" y="4921250"/>
            <a:ext cx="1287462" cy="1046163"/>
            <a:chOff x="2469" y="3100"/>
            <a:chExt cx="811" cy="659"/>
          </a:xfrm>
        </p:grpSpPr>
        <p:sp>
          <p:nvSpPr>
            <p:cNvPr id="74810" name="Freeform 33"/>
            <p:cNvSpPr>
              <a:spLocks/>
            </p:cNvSpPr>
            <p:nvPr/>
          </p:nvSpPr>
          <p:spPr bwMode="auto">
            <a:xfrm>
              <a:off x="2703" y="3100"/>
              <a:ext cx="211" cy="164"/>
            </a:xfrm>
            <a:custGeom>
              <a:avLst/>
              <a:gdLst>
                <a:gd name="T0" fmla="*/ 135 w 211"/>
                <a:gd name="T1" fmla="*/ 54 h 164"/>
                <a:gd name="T2" fmla="*/ 115 w 211"/>
                <a:gd name="T3" fmla="*/ 35 h 164"/>
                <a:gd name="T4" fmla="*/ 101 w 211"/>
                <a:gd name="T5" fmla="*/ 22 h 164"/>
                <a:gd name="T6" fmla="*/ 85 w 211"/>
                <a:gd name="T7" fmla="*/ 13 h 164"/>
                <a:gd name="T8" fmla="*/ 67 w 211"/>
                <a:gd name="T9" fmla="*/ 5 h 164"/>
                <a:gd name="T10" fmla="*/ 54 w 211"/>
                <a:gd name="T11" fmla="*/ 2 h 164"/>
                <a:gd name="T12" fmla="*/ 37 w 211"/>
                <a:gd name="T13" fmla="*/ 0 h 164"/>
                <a:gd name="T14" fmla="*/ 26 w 211"/>
                <a:gd name="T15" fmla="*/ 2 h 164"/>
                <a:gd name="T16" fmla="*/ 16 w 211"/>
                <a:gd name="T17" fmla="*/ 7 h 164"/>
                <a:gd name="T18" fmla="*/ 9 w 211"/>
                <a:gd name="T19" fmla="*/ 13 h 164"/>
                <a:gd name="T20" fmla="*/ 4 w 211"/>
                <a:gd name="T21" fmla="*/ 23 h 164"/>
                <a:gd name="T22" fmla="*/ 2 w 211"/>
                <a:gd name="T23" fmla="*/ 35 h 164"/>
                <a:gd name="T24" fmla="*/ 0 w 211"/>
                <a:gd name="T25" fmla="*/ 51 h 164"/>
                <a:gd name="T26" fmla="*/ 4 w 211"/>
                <a:gd name="T27" fmla="*/ 71 h 164"/>
                <a:gd name="T28" fmla="*/ 8 w 211"/>
                <a:gd name="T29" fmla="*/ 85 h 164"/>
                <a:gd name="T30" fmla="*/ 15 w 211"/>
                <a:gd name="T31" fmla="*/ 99 h 164"/>
                <a:gd name="T32" fmla="*/ 22 w 211"/>
                <a:gd name="T33" fmla="*/ 113 h 164"/>
                <a:gd name="T34" fmla="*/ 33 w 211"/>
                <a:gd name="T35" fmla="*/ 125 h 164"/>
                <a:gd name="T36" fmla="*/ 46 w 211"/>
                <a:gd name="T37" fmla="*/ 137 h 164"/>
                <a:gd name="T38" fmla="*/ 63 w 211"/>
                <a:gd name="T39" fmla="*/ 148 h 164"/>
                <a:gd name="T40" fmla="*/ 82 w 211"/>
                <a:gd name="T41" fmla="*/ 159 h 164"/>
                <a:gd name="T42" fmla="*/ 101 w 211"/>
                <a:gd name="T43" fmla="*/ 164 h 164"/>
                <a:gd name="T44" fmla="*/ 117 w 211"/>
                <a:gd name="T45" fmla="*/ 163 h 164"/>
                <a:gd name="T46" fmla="*/ 132 w 211"/>
                <a:gd name="T47" fmla="*/ 161 h 164"/>
                <a:gd name="T48" fmla="*/ 144 w 211"/>
                <a:gd name="T49" fmla="*/ 155 h 164"/>
                <a:gd name="T50" fmla="*/ 152 w 211"/>
                <a:gd name="T51" fmla="*/ 147 h 164"/>
                <a:gd name="T52" fmla="*/ 158 w 211"/>
                <a:gd name="T53" fmla="*/ 136 h 164"/>
                <a:gd name="T54" fmla="*/ 159 w 211"/>
                <a:gd name="T55" fmla="*/ 122 h 164"/>
                <a:gd name="T56" fmla="*/ 157 w 211"/>
                <a:gd name="T57" fmla="*/ 109 h 164"/>
                <a:gd name="T58" fmla="*/ 156 w 211"/>
                <a:gd name="T59" fmla="*/ 96 h 164"/>
                <a:gd name="T60" fmla="*/ 151 w 211"/>
                <a:gd name="T61" fmla="*/ 85 h 164"/>
                <a:gd name="T62" fmla="*/ 148 w 211"/>
                <a:gd name="T63" fmla="*/ 74 h 164"/>
                <a:gd name="T64" fmla="*/ 144 w 211"/>
                <a:gd name="T65" fmla="*/ 67 h 164"/>
                <a:gd name="T66" fmla="*/ 168 w 211"/>
                <a:gd name="T67" fmla="*/ 56 h 164"/>
                <a:gd name="T68" fmla="*/ 193 w 211"/>
                <a:gd name="T69" fmla="*/ 49 h 164"/>
                <a:gd name="T70" fmla="*/ 209 w 211"/>
                <a:gd name="T71" fmla="*/ 42 h 164"/>
                <a:gd name="T72" fmla="*/ 211 w 211"/>
                <a:gd name="T73" fmla="*/ 34 h 164"/>
                <a:gd name="T74" fmla="*/ 209 w 211"/>
                <a:gd name="T75" fmla="*/ 25 h 164"/>
                <a:gd name="T76" fmla="*/ 202 w 211"/>
                <a:gd name="T77" fmla="*/ 17 h 164"/>
                <a:gd name="T78" fmla="*/ 192 w 211"/>
                <a:gd name="T79" fmla="*/ 18 h 164"/>
                <a:gd name="T80" fmla="*/ 182 w 211"/>
                <a:gd name="T81" fmla="*/ 20 h 164"/>
                <a:gd name="T82" fmla="*/ 170 w 211"/>
                <a:gd name="T83" fmla="*/ 29 h 164"/>
                <a:gd name="T84" fmla="*/ 154 w 211"/>
                <a:gd name="T85" fmla="*/ 39 h 164"/>
                <a:gd name="T86" fmla="*/ 143 w 211"/>
                <a:gd name="T87" fmla="*/ 47 h 164"/>
                <a:gd name="T88" fmla="*/ 135 w 211"/>
                <a:gd name="T89" fmla="*/ 54 h 1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1"/>
                <a:gd name="T136" fmla="*/ 0 h 164"/>
                <a:gd name="T137" fmla="*/ 211 w 211"/>
                <a:gd name="T138" fmla="*/ 164 h 1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1" h="164">
                  <a:moveTo>
                    <a:pt x="135" y="54"/>
                  </a:moveTo>
                  <a:lnTo>
                    <a:pt x="115" y="35"/>
                  </a:lnTo>
                  <a:lnTo>
                    <a:pt x="101" y="22"/>
                  </a:lnTo>
                  <a:lnTo>
                    <a:pt x="85" y="13"/>
                  </a:lnTo>
                  <a:lnTo>
                    <a:pt x="67" y="5"/>
                  </a:lnTo>
                  <a:lnTo>
                    <a:pt x="54" y="2"/>
                  </a:lnTo>
                  <a:lnTo>
                    <a:pt x="37" y="0"/>
                  </a:lnTo>
                  <a:lnTo>
                    <a:pt x="26" y="2"/>
                  </a:lnTo>
                  <a:lnTo>
                    <a:pt x="16" y="7"/>
                  </a:lnTo>
                  <a:lnTo>
                    <a:pt x="9" y="13"/>
                  </a:lnTo>
                  <a:lnTo>
                    <a:pt x="4" y="23"/>
                  </a:lnTo>
                  <a:lnTo>
                    <a:pt x="2" y="35"/>
                  </a:lnTo>
                  <a:lnTo>
                    <a:pt x="0" y="51"/>
                  </a:lnTo>
                  <a:lnTo>
                    <a:pt x="4" y="71"/>
                  </a:lnTo>
                  <a:lnTo>
                    <a:pt x="8" y="85"/>
                  </a:lnTo>
                  <a:lnTo>
                    <a:pt x="15" y="99"/>
                  </a:lnTo>
                  <a:lnTo>
                    <a:pt x="22" y="113"/>
                  </a:lnTo>
                  <a:lnTo>
                    <a:pt x="33" y="125"/>
                  </a:lnTo>
                  <a:lnTo>
                    <a:pt x="46" y="137"/>
                  </a:lnTo>
                  <a:lnTo>
                    <a:pt x="63" y="148"/>
                  </a:lnTo>
                  <a:lnTo>
                    <a:pt x="82" y="159"/>
                  </a:lnTo>
                  <a:lnTo>
                    <a:pt x="101" y="164"/>
                  </a:lnTo>
                  <a:lnTo>
                    <a:pt x="117" y="163"/>
                  </a:lnTo>
                  <a:lnTo>
                    <a:pt x="132" y="161"/>
                  </a:lnTo>
                  <a:lnTo>
                    <a:pt x="144" y="155"/>
                  </a:lnTo>
                  <a:lnTo>
                    <a:pt x="152" y="147"/>
                  </a:lnTo>
                  <a:lnTo>
                    <a:pt x="158" y="136"/>
                  </a:lnTo>
                  <a:lnTo>
                    <a:pt x="159" y="122"/>
                  </a:lnTo>
                  <a:lnTo>
                    <a:pt x="157" y="109"/>
                  </a:lnTo>
                  <a:lnTo>
                    <a:pt x="156" y="96"/>
                  </a:lnTo>
                  <a:lnTo>
                    <a:pt x="151" y="85"/>
                  </a:lnTo>
                  <a:lnTo>
                    <a:pt x="148" y="74"/>
                  </a:lnTo>
                  <a:lnTo>
                    <a:pt x="144" y="67"/>
                  </a:lnTo>
                  <a:lnTo>
                    <a:pt x="168" y="56"/>
                  </a:lnTo>
                  <a:lnTo>
                    <a:pt x="193" y="49"/>
                  </a:lnTo>
                  <a:lnTo>
                    <a:pt x="209" y="42"/>
                  </a:lnTo>
                  <a:lnTo>
                    <a:pt x="211" y="34"/>
                  </a:lnTo>
                  <a:lnTo>
                    <a:pt x="209" y="25"/>
                  </a:lnTo>
                  <a:lnTo>
                    <a:pt x="202" y="17"/>
                  </a:lnTo>
                  <a:lnTo>
                    <a:pt x="192" y="18"/>
                  </a:lnTo>
                  <a:lnTo>
                    <a:pt x="182" y="20"/>
                  </a:lnTo>
                  <a:lnTo>
                    <a:pt x="170" y="29"/>
                  </a:lnTo>
                  <a:lnTo>
                    <a:pt x="154" y="39"/>
                  </a:lnTo>
                  <a:lnTo>
                    <a:pt x="143" y="47"/>
                  </a:lnTo>
                  <a:lnTo>
                    <a:pt x="135" y="5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1" name="Freeform 34"/>
            <p:cNvSpPr>
              <a:spLocks/>
            </p:cNvSpPr>
            <p:nvPr/>
          </p:nvSpPr>
          <p:spPr bwMode="auto">
            <a:xfrm>
              <a:off x="2821" y="3266"/>
              <a:ext cx="176" cy="330"/>
            </a:xfrm>
            <a:custGeom>
              <a:avLst/>
              <a:gdLst>
                <a:gd name="T0" fmla="*/ 23 w 176"/>
                <a:gd name="T1" fmla="*/ 4 h 330"/>
                <a:gd name="T2" fmla="*/ 40 w 176"/>
                <a:gd name="T3" fmla="*/ 2 h 330"/>
                <a:gd name="T4" fmla="*/ 58 w 176"/>
                <a:gd name="T5" fmla="*/ 0 h 330"/>
                <a:gd name="T6" fmla="*/ 77 w 176"/>
                <a:gd name="T7" fmla="*/ 3 h 330"/>
                <a:gd name="T8" fmla="*/ 93 w 176"/>
                <a:gd name="T9" fmla="*/ 10 h 330"/>
                <a:gd name="T10" fmla="*/ 113 w 176"/>
                <a:gd name="T11" fmla="*/ 23 h 330"/>
                <a:gd name="T12" fmla="*/ 130 w 176"/>
                <a:gd name="T13" fmla="*/ 39 h 330"/>
                <a:gd name="T14" fmla="*/ 142 w 176"/>
                <a:gd name="T15" fmla="*/ 57 h 330"/>
                <a:gd name="T16" fmla="*/ 154 w 176"/>
                <a:gd name="T17" fmla="*/ 75 h 330"/>
                <a:gd name="T18" fmla="*/ 163 w 176"/>
                <a:gd name="T19" fmla="*/ 99 h 330"/>
                <a:gd name="T20" fmla="*/ 169 w 176"/>
                <a:gd name="T21" fmla="*/ 122 h 330"/>
                <a:gd name="T22" fmla="*/ 174 w 176"/>
                <a:gd name="T23" fmla="*/ 147 h 330"/>
                <a:gd name="T24" fmla="*/ 176 w 176"/>
                <a:gd name="T25" fmla="*/ 174 h 330"/>
                <a:gd name="T26" fmla="*/ 174 w 176"/>
                <a:gd name="T27" fmla="*/ 196 h 330"/>
                <a:gd name="T28" fmla="*/ 172 w 176"/>
                <a:gd name="T29" fmla="*/ 221 h 330"/>
                <a:gd name="T30" fmla="*/ 169 w 176"/>
                <a:gd name="T31" fmla="*/ 244 h 330"/>
                <a:gd name="T32" fmla="*/ 163 w 176"/>
                <a:gd name="T33" fmla="*/ 268 h 330"/>
                <a:gd name="T34" fmla="*/ 156 w 176"/>
                <a:gd name="T35" fmla="*/ 286 h 330"/>
                <a:gd name="T36" fmla="*/ 147 w 176"/>
                <a:gd name="T37" fmla="*/ 304 h 330"/>
                <a:gd name="T38" fmla="*/ 137 w 176"/>
                <a:gd name="T39" fmla="*/ 317 h 330"/>
                <a:gd name="T40" fmla="*/ 125 w 176"/>
                <a:gd name="T41" fmla="*/ 322 h 330"/>
                <a:gd name="T42" fmla="*/ 112 w 176"/>
                <a:gd name="T43" fmla="*/ 328 h 330"/>
                <a:gd name="T44" fmla="*/ 96 w 176"/>
                <a:gd name="T45" fmla="*/ 330 h 330"/>
                <a:gd name="T46" fmla="*/ 83 w 176"/>
                <a:gd name="T47" fmla="*/ 328 h 330"/>
                <a:gd name="T48" fmla="*/ 72 w 176"/>
                <a:gd name="T49" fmla="*/ 326 h 330"/>
                <a:gd name="T50" fmla="*/ 62 w 176"/>
                <a:gd name="T51" fmla="*/ 318 h 330"/>
                <a:gd name="T52" fmla="*/ 53 w 176"/>
                <a:gd name="T53" fmla="*/ 308 h 330"/>
                <a:gd name="T54" fmla="*/ 48 w 176"/>
                <a:gd name="T55" fmla="*/ 297 h 330"/>
                <a:gd name="T56" fmla="*/ 42 w 176"/>
                <a:gd name="T57" fmla="*/ 281 h 330"/>
                <a:gd name="T58" fmla="*/ 40 w 176"/>
                <a:gd name="T59" fmla="*/ 267 h 330"/>
                <a:gd name="T60" fmla="*/ 44 w 176"/>
                <a:gd name="T61" fmla="*/ 247 h 330"/>
                <a:gd name="T62" fmla="*/ 50 w 176"/>
                <a:gd name="T63" fmla="*/ 227 h 330"/>
                <a:gd name="T64" fmla="*/ 57 w 176"/>
                <a:gd name="T65" fmla="*/ 208 h 330"/>
                <a:gd name="T66" fmla="*/ 62 w 176"/>
                <a:gd name="T67" fmla="*/ 194 h 330"/>
                <a:gd name="T68" fmla="*/ 66 w 176"/>
                <a:gd name="T69" fmla="*/ 178 h 330"/>
                <a:gd name="T70" fmla="*/ 66 w 176"/>
                <a:gd name="T71" fmla="*/ 168 h 330"/>
                <a:gd name="T72" fmla="*/ 64 w 176"/>
                <a:gd name="T73" fmla="*/ 158 h 330"/>
                <a:gd name="T74" fmla="*/ 60 w 176"/>
                <a:gd name="T75" fmla="*/ 146 h 330"/>
                <a:gd name="T76" fmla="*/ 53 w 176"/>
                <a:gd name="T77" fmla="*/ 133 h 330"/>
                <a:gd name="T78" fmla="*/ 41 w 176"/>
                <a:gd name="T79" fmla="*/ 119 h 330"/>
                <a:gd name="T80" fmla="*/ 28 w 176"/>
                <a:gd name="T81" fmla="*/ 107 h 330"/>
                <a:gd name="T82" fmla="*/ 19 w 176"/>
                <a:gd name="T83" fmla="*/ 95 h 330"/>
                <a:gd name="T84" fmla="*/ 9 w 176"/>
                <a:gd name="T85" fmla="*/ 78 h 330"/>
                <a:gd name="T86" fmla="*/ 3 w 176"/>
                <a:gd name="T87" fmla="*/ 62 h 330"/>
                <a:gd name="T88" fmla="*/ 0 w 176"/>
                <a:gd name="T89" fmla="*/ 44 h 330"/>
                <a:gd name="T90" fmla="*/ 0 w 176"/>
                <a:gd name="T91" fmla="*/ 29 h 330"/>
                <a:gd name="T92" fmla="*/ 3 w 176"/>
                <a:gd name="T93" fmla="*/ 20 h 330"/>
                <a:gd name="T94" fmla="*/ 11 w 176"/>
                <a:gd name="T95" fmla="*/ 12 h 330"/>
                <a:gd name="T96" fmla="*/ 23 w 176"/>
                <a:gd name="T97" fmla="*/ 4 h 3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6"/>
                <a:gd name="T148" fmla="*/ 0 h 330"/>
                <a:gd name="T149" fmla="*/ 176 w 176"/>
                <a:gd name="T150" fmla="*/ 330 h 3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6" h="330">
                  <a:moveTo>
                    <a:pt x="23" y="4"/>
                  </a:moveTo>
                  <a:lnTo>
                    <a:pt x="40" y="2"/>
                  </a:lnTo>
                  <a:lnTo>
                    <a:pt x="58" y="0"/>
                  </a:lnTo>
                  <a:lnTo>
                    <a:pt x="77" y="3"/>
                  </a:lnTo>
                  <a:lnTo>
                    <a:pt x="93" y="10"/>
                  </a:lnTo>
                  <a:lnTo>
                    <a:pt x="113" y="23"/>
                  </a:lnTo>
                  <a:lnTo>
                    <a:pt x="130" y="39"/>
                  </a:lnTo>
                  <a:lnTo>
                    <a:pt x="142" y="57"/>
                  </a:lnTo>
                  <a:lnTo>
                    <a:pt x="154" y="75"/>
                  </a:lnTo>
                  <a:lnTo>
                    <a:pt x="163" y="99"/>
                  </a:lnTo>
                  <a:lnTo>
                    <a:pt x="169" y="122"/>
                  </a:lnTo>
                  <a:lnTo>
                    <a:pt x="174" y="147"/>
                  </a:lnTo>
                  <a:lnTo>
                    <a:pt x="176" y="174"/>
                  </a:lnTo>
                  <a:lnTo>
                    <a:pt x="174" y="196"/>
                  </a:lnTo>
                  <a:lnTo>
                    <a:pt x="172" y="221"/>
                  </a:lnTo>
                  <a:lnTo>
                    <a:pt x="169" y="244"/>
                  </a:lnTo>
                  <a:lnTo>
                    <a:pt x="163" y="268"/>
                  </a:lnTo>
                  <a:lnTo>
                    <a:pt x="156" y="286"/>
                  </a:lnTo>
                  <a:lnTo>
                    <a:pt x="147" y="304"/>
                  </a:lnTo>
                  <a:lnTo>
                    <a:pt x="137" y="317"/>
                  </a:lnTo>
                  <a:lnTo>
                    <a:pt x="125" y="322"/>
                  </a:lnTo>
                  <a:lnTo>
                    <a:pt x="112" y="328"/>
                  </a:lnTo>
                  <a:lnTo>
                    <a:pt x="96" y="330"/>
                  </a:lnTo>
                  <a:lnTo>
                    <a:pt x="83" y="328"/>
                  </a:lnTo>
                  <a:lnTo>
                    <a:pt x="72" y="326"/>
                  </a:lnTo>
                  <a:lnTo>
                    <a:pt x="62" y="318"/>
                  </a:lnTo>
                  <a:lnTo>
                    <a:pt x="53" y="308"/>
                  </a:lnTo>
                  <a:lnTo>
                    <a:pt x="48" y="297"/>
                  </a:lnTo>
                  <a:lnTo>
                    <a:pt x="42" y="281"/>
                  </a:lnTo>
                  <a:lnTo>
                    <a:pt x="40" y="267"/>
                  </a:lnTo>
                  <a:lnTo>
                    <a:pt x="44" y="247"/>
                  </a:lnTo>
                  <a:lnTo>
                    <a:pt x="50" y="227"/>
                  </a:lnTo>
                  <a:lnTo>
                    <a:pt x="57" y="208"/>
                  </a:lnTo>
                  <a:lnTo>
                    <a:pt x="62" y="194"/>
                  </a:lnTo>
                  <a:lnTo>
                    <a:pt x="66" y="178"/>
                  </a:lnTo>
                  <a:lnTo>
                    <a:pt x="66" y="168"/>
                  </a:lnTo>
                  <a:lnTo>
                    <a:pt x="64" y="158"/>
                  </a:lnTo>
                  <a:lnTo>
                    <a:pt x="60" y="146"/>
                  </a:lnTo>
                  <a:lnTo>
                    <a:pt x="53" y="133"/>
                  </a:lnTo>
                  <a:lnTo>
                    <a:pt x="41" y="119"/>
                  </a:lnTo>
                  <a:lnTo>
                    <a:pt x="28" y="107"/>
                  </a:lnTo>
                  <a:lnTo>
                    <a:pt x="19" y="95"/>
                  </a:lnTo>
                  <a:lnTo>
                    <a:pt x="9" y="78"/>
                  </a:lnTo>
                  <a:lnTo>
                    <a:pt x="3" y="62"/>
                  </a:lnTo>
                  <a:lnTo>
                    <a:pt x="0" y="44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11" y="1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2" name="Freeform 35"/>
            <p:cNvSpPr>
              <a:spLocks/>
            </p:cNvSpPr>
            <p:nvPr/>
          </p:nvSpPr>
          <p:spPr bwMode="auto">
            <a:xfrm>
              <a:off x="2871" y="3151"/>
              <a:ext cx="395" cy="218"/>
            </a:xfrm>
            <a:custGeom>
              <a:avLst/>
              <a:gdLst>
                <a:gd name="T0" fmla="*/ 10 w 395"/>
                <a:gd name="T1" fmla="*/ 120 h 218"/>
                <a:gd name="T2" fmla="*/ 32 w 395"/>
                <a:gd name="T3" fmla="*/ 118 h 218"/>
                <a:gd name="T4" fmla="*/ 55 w 395"/>
                <a:gd name="T5" fmla="*/ 121 h 218"/>
                <a:gd name="T6" fmla="*/ 82 w 395"/>
                <a:gd name="T7" fmla="*/ 131 h 218"/>
                <a:gd name="T8" fmla="*/ 111 w 395"/>
                <a:gd name="T9" fmla="*/ 146 h 218"/>
                <a:gd name="T10" fmla="*/ 139 w 395"/>
                <a:gd name="T11" fmla="*/ 161 h 218"/>
                <a:gd name="T12" fmla="*/ 165 w 395"/>
                <a:gd name="T13" fmla="*/ 175 h 218"/>
                <a:gd name="T14" fmla="*/ 182 w 395"/>
                <a:gd name="T15" fmla="*/ 182 h 218"/>
                <a:gd name="T16" fmla="*/ 194 w 395"/>
                <a:gd name="T17" fmla="*/ 184 h 218"/>
                <a:gd name="T18" fmla="*/ 209 w 395"/>
                <a:gd name="T19" fmla="*/ 180 h 218"/>
                <a:gd name="T20" fmla="*/ 217 w 395"/>
                <a:gd name="T21" fmla="*/ 173 h 218"/>
                <a:gd name="T22" fmla="*/ 230 w 395"/>
                <a:gd name="T23" fmla="*/ 158 h 218"/>
                <a:gd name="T24" fmla="*/ 245 w 395"/>
                <a:gd name="T25" fmla="*/ 135 h 218"/>
                <a:gd name="T26" fmla="*/ 264 w 395"/>
                <a:gd name="T27" fmla="*/ 108 h 218"/>
                <a:gd name="T28" fmla="*/ 280 w 395"/>
                <a:gd name="T29" fmla="*/ 81 h 218"/>
                <a:gd name="T30" fmla="*/ 295 w 395"/>
                <a:gd name="T31" fmla="*/ 63 h 218"/>
                <a:gd name="T32" fmla="*/ 308 w 395"/>
                <a:gd name="T33" fmla="*/ 47 h 218"/>
                <a:gd name="T34" fmla="*/ 317 w 395"/>
                <a:gd name="T35" fmla="*/ 25 h 218"/>
                <a:gd name="T36" fmla="*/ 320 w 395"/>
                <a:gd name="T37" fmla="*/ 14 h 218"/>
                <a:gd name="T38" fmla="*/ 329 w 395"/>
                <a:gd name="T39" fmla="*/ 3 h 218"/>
                <a:gd name="T40" fmla="*/ 340 w 395"/>
                <a:gd name="T41" fmla="*/ 0 h 218"/>
                <a:gd name="T42" fmla="*/ 350 w 395"/>
                <a:gd name="T43" fmla="*/ 0 h 218"/>
                <a:gd name="T44" fmla="*/ 357 w 395"/>
                <a:gd name="T45" fmla="*/ 4 h 218"/>
                <a:gd name="T46" fmla="*/ 355 w 395"/>
                <a:gd name="T47" fmla="*/ 14 h 218"/>
                <a:gd name="T48" fmla="*/ 343 w 395"/>
                <a:gd name="T49" fmla="*/ 16 h 218"/>
                <a:gd name="T50" fmla="*/ 334 w 395"/>
                <a:gd name="T51" fmla="*/ 27 h 218"/>
                <a:gd name="T52" fmla="*/ 339 w 395"/>
                <a:gd name="T53" fmla="*/ 33 h 218"/>
                <a:gd name="T54" fmla="*/ 352 w 395"/>
                <a:gd name="T55" fmla="*/ 27 h 218"/>
                <a:gd name="T56" fmla="*/ 370 w 395"/>
                <a:gd name="T57" fmla="*/ 17 h 218"/>
                <a:gd name="T58" fmla="*/ 384 w 395"/>
                <a:gd name="T59" fmla="*/ 20 h 218"/>
                <a:gd name="T60" fmla="*/ 391 w 395"/>
                <a:gd name="T61" fmla="*/ 26 h 218"/>
                <a:gd name="T62" fmla="*/ 395 w 395"/>
                <a:gd name="T63" fmla="*/ 34 h 218"/>
                <a:gd name="T64" fmla="*/ 393 w 395"/>
                <a:gd name="T65" fmla="*/ 46 h 218"/>
                <a:gd name="T66" fmla="*/ 386 w 395"/>
                <a:gd name="T67" fmla="*/ 53 h 218"/>
                <a:gd name="T68" fmla="*/ 373 w 395"/>
                <a:gd name="T69" fmla="*/ 56 h 218"/>
                <a:gd name="T70" fmla="*/ 351 w 395"/>
                <a:gd name="T71" fmla="*/ 64 h 218"/>
                <a:gd name="T72" fmla="*/ 332 w 395"/>
                <a:gd name="T73" fmla="*/ 65 h 218"/>
                <a:gd name="T74" fmla="*/ 316 w 395"/>
                <a:gd name="T75" fmla="*/ 69 h 218"/>
                <a:gd name="T76" fmla="*/ 295 w 395"/>
                <a:gd name="T77" fmla="*/ 95 h 218"/>
                <a:gd name="T78" fmla="*/ 279 w 395"/>
                <a:gd name="T79" fmla="*/ 128 h 218"/>
                <a:gd name="T80" fmla="*/ 266 w 395"/>
                <a:gd name="T81" fmla="*/ 150 h 218"/>
                <a:gd name="T82" fmla="*/ 253 w 395"/>
                <a:gd name="T83" fmla="*/ 171 h 218"/>
                <a:gd name="T84" fmla="*/ 238 w 395"/>
                <a:gd name="T85" fmla="*/ 190 h 218"/>
                <a:gd name="T86" fmla="*/ 222 w 395"/>
                <a:gd name="T87" fmla="*/ 206 h 218"/>
                <a:gd name="T88" fmla="*/ 208 w 395"/>
                <a:gd name="T89" fmla="*/ 214 h 218"/>
                <a:gd name="T90" fmla="*/ 192 w 395"/>
                <a:gd name="T91" fmla="*/ 218 h 218"/>
                <a:gd name="T92" fmla="*/ 178 w 395"/>
                <a:gd name="T93" fmla="*/ 216 h 218"/>
                <a:gd name="T94" fmla="*/ 165 w 395"/>
                <a:gd name="T95" fmla="*/ 210 h 218"/>
                <a:gd name="T96" fmla="*/ 146 w 395"/>
                <a:gd name="T97" fmla="*/ 203 h 218"/>
                <a:gd name="T98" fmla="*/ 125 w 395"/>
                <a:gd name="T99" fmla="*/ 194 h 218"/>
                <a:gd name="T100" fmla="*/ 100 w 395"/>
                <a:gd name="T101" fmla="*/ 183 h 218"/>
                <a:gd name="T102" fmla="*/ 75 w 395"/>
                <a:gd name="T103" fmla="*/ 175 h 218"/>
                <a:gd name="T104" fmla="*/ 49 w 395"/>
                <a:gd name="T105" fmla="*/ 170 h 218"/>
                <a:gd name="T106" fmla="*/ 28 w 395"/>
                <a:gd name="T107" fmla="*/ 163 h 218"/>
                <a:gd name="T108" fmla="*/ 10 w 395"/>
                <a:gd name="T109" fmla="*/ 155 h 218"/>
                <a:gd name="T110" fmla="*/ 3 w 395"/>
                <a:gd name="T111" fmla="*/ 138 h 218"/>
                <a:gd name="T112" fmla="*/ 0 w 395"/>
                <a:gd name="T113" fmla="*/ 140 h 218"/>
                <a:gd name="T114" fmla="*/ 0 w 395"/>
                <a:gd name="T115" fmla="*/ 128 h 218"/>
                <a:gd name="T116" fmla="*/ 6 w 395"/>
                <a:gd name="T117" fmla="*/ 120 h 218"/>
                <a:gd name="T118" fmla="*/ 10 w 395"/>
                <a:gd name="T119" fmla="*/ 120 h 2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95"/>
                <a:gd name="T181" fmla="*/ 0 h 218"/>
                <a:gd name="T182" fmla="*/ 395 w 395"/>
                <a:gd name="T183" fmla="*/ 218 h 2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95" h="218">
                  <a:moveTo>
                    <a:pt x="10" y="120"/>
                  </a:moveTo>
                  <a:lnTo>
                    <a:pt x="32" y="118"/>
                  </a:lnTo>
                  <a:lnTo>
                    <a:pt x="55" y="121"/>
                  </a:lnTo>
                  <a:lnTo>
                    <a:pt x="82" y="131"/>
                  </a:lnTo>
                  <a:lnTo>
                    <a:pt x="111" y="146"/>
                  </a:lnTo>
                  <a:lnTo>
                    <a:pt x="139" y="161"/>
                  </a:lnTo>
                  <a:lnTo>
                    <a:pt x="165" y="175"/>
                  </a:lnTo>
                  <a:lnTo>
                    <a:pt x="182" y="182"/>
                  </a:lnTo>
                  <a:lnTo>
                    <a:pt x="194" y="184"/>
                  </a:lnTo>
                  <a:lnTo>
                    <a:pt x="209" y="180"/>
                  </a:lnTo>
                  <a:lnTo>
                    <a:pt x="217" y="173"/>
                  </a:lnTo>
                  <a:lnTo>
                    <a:pt x="230" y="158"/>
                  </a:lnTo>
                  <a:lnTo>
                    <a:pt x="245" y="135"/>
                  </a:lnTo>
                  <a:lnTo>
                    <a:pt x="264" y="108"/>
                  </a:lnTo>
                  <a:lnTo>
                    <a:pt x="280" y="81"/>
                  </a:lnTo>
                  <a:lnTo>
                    <a:pt x="295" y="63"/>
                  </a:lnTo>
                  <a:lnTo>
                    <a:pt x="308" y="47"/>
                  </a:lnTo>
                  <a:lnTo>
                    <a:pt x="317" y="25"/>
                  </a:lnTo>
                  <a:lnTo>
                    <a:pt x="320" y="14"/>
                  </a:lnTo>
                  <a:lnTo>
                    <a:pt x="329" y="3"/>
                  </a:lnTo>
                  <a:lnTo>
                    <a:pt x="340" y="0"/>
                  </a:lnTo>
                  <a:lnTo>
                    <a:pt x="350" y="0"/>
                  </a:lnTo>
                  <a:lnTo>
                    <a:pt x="357" y="4"/>
                  </a:lnTo>
                  <a:lnTo>
                    <a:pt x="355" y="14"/>
                  </a:lnTo>
                  <a:lnTo>
                    <a:pt x="343" y="16"/>
                  </a:lnTo>
                  <a:lnTo>
                    <a:pt x="334" y="27"/>
                  </a:lnTo>
                  <a:lnTo>
                    <a:pt x="339" y="33"/>
                  </a:lnTo>
                  <a:lnTo>
                    <a:pt x="352" y="27"/>
                  </a:lnTo>
                  <a:lnTo>
                    <a:pt x="370" y="17"/>
                  </a:lnTo>
                  <a:lnTo>
                    <a:pt x="384" y="20"/>
                  </a:lnTo>
                  <a:lnTo>
                    <a:pt x="391" y="26"/>
                  </a:lnTo>
                  <a:lnTo>
                    <a:pt x="395" y="34"/>
                  </a:lnTo>
                  <a:lnTo>
                    <a:pt x="393" y="46"/>
                  </a:lnTo>
                  <a:lnTo>
                    <a:pt x="386" y="53"/>
                  </a:lnTo>
                  <a:lnTo>
                    <a:pt x="373" y="56"/>
                  </a:lnTo>
                  <a:lnTo>
                    <a:pt x="351" y="64"/>
                  </a:lnTo>
                  <a:lnTo>
                    <a:pt x="332" y="65"/>
                  </a:lnTo>
                  <a:lnTo>
                    <a:pt x="316" y="69"/>
                  </a:lnTo>
                  <a:lnTo>
                    <a:pt x="295" y="95"/>
                  </a:lnTo>
                  <a:lnTo>
                    <a:pt x="279" y="128"/>
                  </a:lnTo>
                  <a:lnTo>
                    <a:pt x="266" y="150"/>
                  </a:lnTo>
                  <a:lnTo>
                    <a:pt x="253" y="171"/>
                  </a:lnTo>
                  <a:lnTo>
                    <a:pt x="238" y="190"/>
                  </a:lnTo>
                  <a:lnTo>
                    <a:pt x="222" y="206"/>
                  </a:lnTo>
                  <a:lnTo>
                    <a:pt x="208" y="214"/>
                  </a:lnTo>
                  <a:lnTo>
                    <a:pt x="192" y="218"/>
                  </a:lnTo>
                  <a:lnTo>
                    <a:pt x="178" y="216"/>
                  </a:lnTo>
                  <a:lnTo>
                    <a:pt x="165" y="210"/>
                  </a:lnTo>
                  <a:lnTo>
                    <a:pt x="146" y="203"/>
                  </a:lnTo>
                  <a:lnTo>
                    <a:pt x="125" y="194"/>
                  </a:lnTo>
                  <a:lnTo>
                    <a:pt x="100" y="183"/>
                  </a:lnTo>
                  <a:lnTo>
                    <a:pt x="75" y="175"/>
                  </a:lnTo>
                  <a:lnTo>
                    <a:pt x="49" y="170"/>
                  </a:lnTo>
                  <a:lnTo>
                    <a:pt x="28" y="163"/>
                  </a:lnTo>
                  <a:lnTo>
                    <a:pt x="10" y="155"/>
                  </a:lnTo>
                  <a:lnTo>
                    <a:pt x="3" y="138"/>
                  </a:lnTo>
                  <a:lnTo>
                    <a:pt x="0" y="140"/>
                  </a:lnTo>
                  <a:lnTo>
                    <a:pt x="0" y="128"/>
                  </a:lnTo>
                  <a:lnTo>
                    <a:pt x="6" y="120"/>
                  </a:lnTo>
                  <a:lnTo>
                    <a:pt x="10" y="1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3" name="Freeform 36"/>
            <p:cNvSpPr>
              <a:spLocks/>
            </p:cNvSpPr>
            <p:nvPr/>
          </p:nvSpPr>
          <p:spPr bwMode="auto">
            <a:xfrm>
              <a:off x="2469" y="3140"/>
              <a:ext cx="392" cy="265"/>
            </a:xfrm>
            <a:custGeom>
              <a:avLst/>
              <a:gdLst>
                <a:gd name="T0" fmla="*/ 354 w 392"/>
                <a:gd name="T1" fmla="*/ 148 h 265"/>
                <a:gd name="T2" fmla="*/ 384 w 392"/>
                <a:gd name="T3" fmla="*/ 146 h 265"/>
                <a:gd name="T4" fmla="*/ 388 w 392"/>
                <a:gd name="T5" fmla="*/ 183 h 265"/>
                <a:gd name="T6" fmla="*/ 351 w 392"/>
                <a:gd name="T7" fmla="*/ 221 h 265"/>
                <a:gd name="T8" fmla="*/ 303 w 392"/>
                <a:gd name="T9" fmla="*/ 249 h 265"/>
                <a:gd name="T10" fmla="*/ 255 w 392"/>
                <a:gd name="T11" fmla="*/ 264 h 265"/>
                <a:gd name="T12" fmla="*/ 220 w 392"/>
                <a:gd name="T13" fmla="*/ 264 h 265"/>
                <a:gd name="T14" fmla="*/ 191 w 392"/>
                <a:gd name="T15" fmla="*/ 243 h 265"/>
                <a:gd name="T16" fmla="*/ 151 w 392"/>
                <a:gd name="T17" fmla="*/ 187 h 265"/>
                <a:gd name="T18" fmla="*/ 118 w 392"/>
                <a:gd name="T19" fmla="*/ 129 h 265"/>
                <a:gd name="T20" fmla="*/ 76 w 392"/>
                <a:gd name="T21" fmla="*/ 94 h 265"/>
                <a:gd name="T22" fmla="*/ 43 w 392"/>
                <a:gd name="T23" fmla="*/ 98 h 265"/>
                <a:gd name="T24" fmla="*/ 16 w 392"/>
                <a:gd name="T25" fmla="*/ 108 h 265"/>
                <a:gd name="T26" fmla="*/ 6 w 392"/>
                <a:gd name="T27" fmla="*/ 95 h 265"/>
                <a:gd name="T28" fmla="*/ 20 w 392"/>
                <a:gd name="T29" fmla="*/ 82 h 265"/>
                <a:gd name="T30" fmla="*/ 47 w 392"/>
                <a:gd name="T31" fmla="*/ 82 h 265"/>
                <a:gd name="T32" fmla="*/ 51 w 392"/>
                <a:gd name="T33" fmla="*/ 71 h 265"/>
                <a:gd name="T34" fmla="*/ 22 w 392"/>
                <a:gd name="T35" fmla="*/ 66 h 265"/>
                <a:gd name="T36" fmla="*/ 5 w 392"/>
                <a:gd name="T37" fmla="*/ 55 h 265"/>
                <a:gd name="T38" fmla="*/ 3 w 392"/>
                <a:gd name="T39" fmla="*/ 38 h 265"/>
                <a:gd name="T40" fmla="*/ 16 w 392"/>
                <a:gd name="T41" fmla="*/ 34 h 265"/>
                <a:gd name="T42" fmla="*/ 38 w 392"/>
                <a:gd name="T43" fmla="*/ 46 h 265"/>
                <a:gd name="T44" fmla="*/ 55 w 392"/>
                <a:gd name="T45" fmla="*/ 56 h 265"/>
                <a:gd name="T46" fmla="*/ 69 w 392"/>
                <a:gd name="T47" fmla="*/ 48 h 265"/>
                <a:gd name="T48" fmla="*/ 69 w 392"/>
                <a:gd name="T49" fmla="*/ 23 h 265"/>
                <a:gd name="T50" fmla="*/ 75 w 392"/>
                <a:gd name="T51" fmla="*/ 4 h 265"/>
                <a:gd name="T52" fmla="*/ 93 w 392"/>
                <a:gd name="T53" fmla="*/ 5 h 265"/>
                <a:gd name="T54" fmla="*/ 92 w 392"/>
                <a:gd name="T55" fmla="*/ 26 h 265"/>
                <a:gd name="T56" fmla="*/ 84 w 392"/>
                <a:gd name="T57" fmla="*/ 53 h 265"/>
                <a:gd name="T58" fmla="*/ 97 w 392"/>
                <a:gd name="T59" fmla="*/ 79 h 265"/>
                <a:gd name="T60" fmla="*/ 130 w 392"/>
                <a:gd name="T61" fmla="*/ 105 h 265"/>
                <a:gd name="T62" fmla="*/ 161 w 392"/>
                <a:gd name="T63" fmla="*/ 146 h 265"/>
                <a:gd name="T64" fmla="*/ 191 w 392"/>
                <a:gd name="T65" fmla="*/ 189 h 265"/>
                <a:gd name="T66" fmla="*/ 217 w 392"/>
                <a:gd name="T67" fmla="*/ 221 h 265"/>
                <a:gd name="T68" fmla="*/ 243 w 392"/>
                <a:gd name="T69" fmla="*/ 233 h 265"/>
                <a:gd name="T70" fmla="*/ 267 w 392"/>
                <a:gd name="T71" fmla="*/ 232 h 265"/>
                <a:gd name="T72" fmla="*/ 298 w 392"/>
                <a:gd name="T73" fmla="*/ 214 h 265"/>
                <a:gd name="T74" fmla="*/ 327 w 392"/>
                <a:gd name="T75" fmla="*/ 185 h 2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92"/>
                <a:gd name="T115" fmla="*/ 0 h 265"/>
                <a:gd name="T116" fmla="*/ 392 w 392"/>
                <a:gd name="T117" fmla="*/ 265 h 26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92" h="265">
                  <a:moveTo>
                    <a:pt x="338" y="174"/>
                  </a:moveTo>
                  <a:lnTo>
                    <a:pt x="354" y="148"/>
                  </a:lnTo>
                  <a:lnTo>
                    <a:pt x="365" y="142"/>
                  </a:lnTo>
                  <a:lnTo>
                    <a:pt x="384" y="146"/>
                  </a:lnTo>
                  <a:lnTo>
                    <a:pt x="392" y="161"/>
                  </a:lnTo>
                  <a:lnTo>
                    <a:pt x="388" y="183"/>
                  </a:lnTo>
                  <a:lnTo>
                    <a:pt x="374" y="202"/>
                  </a:lnTo>
                  <a:lnTo>
                    <a:pt x="351" y="221"/>
                  </a:lnTo>
                  <a:lnTo>
                    <a:pt x="326" y="236"/>
                  </a:lnTo>
                  <a:lnTo>
                    <a:pt x="303" y="249"/>
                  </a:lnTo>
                  <a:lnTo>
                    <a:pt x="277" y="261"/>
                  </a:lnTo>
                  <a:lnTo>
                    <a:pt x="255" y="264"/>
                  </a:lnTo>
                  <a:lnTo>
                    <a:pt x="236" y="265"/>
                  </a:lnTo>
                  <a:lnTo>
                    <a:pt x="220" y="264"/>
                  </a:lnTo>
                  <a:lnTo>
                    <a:pt x="206" y="256"/>
                  </a:lnTo>
                  <a:lnTo>
                    <a:pt x="191" y="243"/>
                  </a:lnTo>
                  <a:lnTo>
                    <a:pt x="168" y="215"/>
                  </a:lnTo>
                  <a:lnTo>
                    <a:pt x="151" y="187"/>
                  </a:lnTo>
                  <a:lnTo>
                    <a:pt x="135" y="158"/>
                  </a:lnTo>
                  <a:lnTo>
                    <a:pt x="118" y="129"/>
                  </a:lnTo>
                  <a:lnTo>
                    <a:pt x="96" y="105"/>
                  </a:lnTo>
                  <a:lnTo>
                    <a:pt x="76" y="94"/>
                  </a:lnTo>
                  <a:lnTo>
                    <a:pt x="62" y="93"/>
                  </a:lnTo>
                  <a:lnTo>
                    <a:pt x="43" y="98"/>
                  </a:lnTo>
                  <a:lnTo>
                    <a:pt x="29" y="105"/>
                  </a:lnTo>
                  <a:lnTo>
                    <a:pt x="16" y="108"/>
                  </a:lnTo>
                  <a:lnTo>
                    <a:pt x="7" y="105"/>
                  </a:lnTo>
                  <a:lnTo>
                    <a:pt x="6" y="95"/>
                  </a:lnTo>
                  <a:lnTo>
                    <a:pt x="10" y="89"/>
                  </a:lnTo>
                  <a:lnTo>
                    <a:pt x="20" y="82"/>
                  </a:lnTo>
                  <a:lnTo>
                    <a:pt x="33" y="81"/>
                  </a:lnTo>
                  <a:lnTo>
                    <a:pt x="47" y="82"/>
                  </a:lnTo>
                  <a:lnTo>
                    <a:pt x="54" y="79"/>
                  </a:lnTo>
                  <a:lnTo>
                    <a:pt x="51" y="71"/>
                  </a:lnTo>
                  <a:lnTo>
                    <a:pt x="38" y="66"/>
                  </a:lnTo>
                  <a:lnTo>
                    <a:pt x="22" y="66"/>
                  </a:lnTo>
                  <a:lnTo>
                    <a:pt x="13" y="62"/>
                  </a:lnTo>
                  <a:lnTo>
                    <a:pt x="5" y="55"/>
                  </a:lnTo>
                  <a:lnTo>
                    <a:pt x="0" y="45"/>
                  </a:lnTo>
                  <a:lnTo>
                    <a:pt x="3" y="38"/>
                  </a:lnTo>
                  <a:lnTo>
                    <a:pt x="7" y="34"/>
                  </a:lnTo>
                  <a:lnTo>
                    <a:pt x="16" y="34"/>
                  </a:lnTo>
                  <a:lnTo>
                    <a:pt x="27" y="39"/>
                  </a:lnTo>
                  <a:lnTo>
                    <a:pt x="38" y="46"/>
                  </a:lnTo>
                  <a:lnTo>
                    <a:pt x="46" y="54"/>
                  </a:lnTo>
                  <a:lnTo>
                    <a:pt x="55" y="56"/>
                  </a:lnTo>
                  <a:lnTo>
                    <a:pt x="64" y="55"/>
                  </a:lnTo>
                  <a:lnTo>
                    <a:pt x="69" y="48"/>
                  </a:lnTo>
                  <a:lnTo>
                    <a:pt x="73" y="36"/>
                  </a:lnTo>
                  <a:lnTo>
                    <a:pt x="69" y="23"/>
                  </a:lnTo>
                  <a:lnTo>
                    <a:pt x="71" y="10"/>
                  </a:lnTo>
                  <a:lnTo>
                    <a:pt x="75" y="4"/>
                  </a:lnTo>
                  <a:lnTo>
                    <a:pt x="85" y="0"/>
                  </a:lnTo>
                  <a:lnTo>
                    <a:pt x="93" y="5"/>
                  </a:lnTo>
                  <a:lnTo>
                    <a:pt x="96" y="15"/>
                  </a:lnTo>
                  <a:lnTo>
                    <a:pt x="92" y="26"/>
                  </a:lnTo>
                  <a:lnTo>
                    <a:pt x="87" y="36"/>
                  </a:lnTo>
                  <a:lnTo>
                    <a:pt x="84" y="53"/>
                  </a:lnTo>
                  <a:lnTo>
                    <a:pt x="85" y="66"/>
                  </a:lnTo>
                  <a:lnTo>
                    <a:pt x="97" y="79"/>
                  </a:lnTo>
                  <a:lnTo>
                    <a:pt x="116" y="91"/>
                  </a:lnTo>
                  <a:lnTo>
                    <a:pt x="130" y="105"/>
                  </a:lnTo>
                  <a:lnTo>
                    <a:pt x="145" y="124"/>
                  </a:lnTo>
                  <a:lnTo>
                    <a:pt x="161" y="146"/>
                  </a:lnTo>
                  <a:lnTo>
                    <a:pt x="175" y="168"/>
                  </a:lnTo>
                  <a:lnTo>
                    <a:pt x="191" y="189"/>
                  </a:lnTo>
                  <a:lnTo>
                    <a:pt x="207" y="210"/>
                  </a:lnTo>
                  <a:lnTo>
                    <a:pt x="217" y="221"/>
                  </a:lnTo>
                  <a:lnTo>
                    <a:pt x="230" y="228"/>
                  </a:lnTo>
                  <a:lnTo>
                    <a:pt x="243" y="233"/>
                  </a:lnTo>
                  <a:lnTo>
                    <a:pt x="254" y="234"/>
                  </a:lnTo>
                  <a:lnTo>
                    <a:pt x="267" y="232"/>
                  </a:lnTo>
                  <a:lnTo>
                    <a:pt x="281" y="225"/>
                  </a:lnTo>
                  <a:lnTo>
                    <a:pt x="298" y="214"/>
                  </a:lnTo>
                  <a:lnTo>
                    <a:pt x="312" y="200"/>
                  </a:lnTo>
                  <a:lnTo>
                    <a:pt x="327" y="185"/>
                  </a:lnTo>
                  <a:lnTo>
                    <a:pt x="338" y="17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4" name="Freeform 37"/>
            <p:cNvSpPr>
              <a:spLocks/>
            </p:cNvSpPr>
            <p:nvPr/>
          </p:nvSpPr>
          <p:spPr bwMode="auto">
            <a:xfrm>
              <a:off x="2507" y="3515"/>
              <a:ext cx="418" cy="244"/>
            </a:xfrm>
            <a:custGeom>
              <a:avLst/>
              <a:gdLst>
                <a:gd name="T0" fmla="*/ 354 w 418"/>
                <a:gd name="T1" fmla="*/ 77 h 244"/>
                <a:gd name="T2" fmla="*/ 362 w 418"/>
                <a:gd name="T3" fmla="*/ 30 h 244"/>
                <a:gd name="T4" fmla="*/ 379 w 418"/>
                <a:gd name="T5" fmla="*/ 0 h 244"/>
                <a:gd name="T6" fmla="*/ 399 w 418"/>
                <a:gd name="T7" fmla="*/ 2 h 244"/>
                <a:gd name="T8" fmla="*/ 411 w 418"/>
                <a:gd name="T9" fmla="*/ 14 h 244"/>
                <a:gd name="T10" fmla="*/ 418 w 418"/>
                <a:gd name="T11" fmla="*/ 34 h 244"/>
                <a:gd name="T12" fmla="*/ 414 w 418"/>
                <a:gd name="T13" fmla="*/ 64 h 244"/>
                <a:gd name="T14" fmla="*/ 410 w 418"/>
                <a:gd name="T15" fmla="*/ 81 h 244"/>
                <a:gd name="T16" fmla="*/ 403 w 418"/>
                <a:gd name="T17" fmla="*/ 113 h 244"/>
                <a:gd name="T18" fmla="*/ 393 w 418"/>
                <a:gd name="T19" fmla="*/ 141 h 244"/>
                <a:gd name="T20" fmla="*/ 383 w 418"/>
                <a:gd name="T21" fmla="*/ 165 h 244"/>
                <a:gd name="T22" fmla="*/ 369 w 418"/>
                <a:gd name="T23" fmla="*/ 188 h 244"/>
                <a:gd name="T24" fmla="*/ 352 w 418"/>
                <a:gd name="T25" fmla="*/ 215 h 244"/>
                <a:gd name="T26" fmla="*/ 336 w 418"/>
                <a:gd name="T27" fmla="*/ 232 h 244"/>
                <a:gd name="T28" fmla="*/ 324 w 418"/>
                <a:gd name="T29" fmla="*/ 240 h 244"/>
                <a:gd name="T30" fmla="*/ 305 w 418"/>
                <a:gd name="T31" fmla="*/ 244 h 244"/>
                <a:gd name="T32" fmla="*/ 285 w 418"/>
                <a:gd name="T33" fmla="*/ 237 h 244"/>
                <a:gd name="T34" fmla="*/ 261 w 418"/>
                <a:gd name="T35" fmla="*/ 223 h 244"/>
                <a:gd name="T36" fmla="*/ 236 w 418"/>
                <a:gd name="T37" fmla="*/ 203 h 244"/>
                <a:gd name="T38" fmla="*/ 211 w 418"/>
                <a:gd name="T39" fmla="*/ 178 h 244"/>
                <a:gd name="T40" fmla="*/ 188 w 418"/>
                <a:gd name="T41" fmla="*/ 148 h 244"/>
                <a:gd name="T42" fmla="*/ 170 w 418"/>
                <a:gd name="T43" fmla="*/ 123 h 244"/>
                <a:gd name="T44" fmla="*/ 149 w 418"/>
                <a:gd name="T45" fmla="*/ 106 h 244"/>
                <a:gd name="T46" fmla="*/ 129 w 418"/>
                <a:gd name="T47" fmla="*/ 96 h 244"/>
                <a:gd name="T48" fmla="*/ 114 w 418"/>
                <a:gd name="T49" fmla="*/ 94 h 244"/>
                <a:gd name="T50" fmla="*/ 92 w 418"/>
                <a:gd name="T51" fmla="*/ 97 h 244"/>
                <a:gd name="T52" fmla="*/ 69 w 418"/>
                <a:gd name="T53" fmla="*/ 111 h 244"/>
                <a:gd name="T54" fmla="*/ 45 w 418"/>
                <a:gd name="T55" fmla="*/ 125 h 244"/>
                <a:gd name="T56" fmla="*/ 23 w 418"/>
                <a:gd name="T57" fmla="*/ 128 h 244"/>
                <a:gd name="T58" fmla="*/ 10 w 418"/>
                <a:gd name="T59" fmla="*/ 120 h 244"/>
                <a:gd name="T60" fmla="*/ 0 w 418"/>
                <a:gd name="T61" fmla="*/ 108 h 244"/>
                <a:gd name="T62" fmla="*/ 3 w 418"/>
                <a:gd name="T63" fmla="*/ 95 h 244"/>
                <a:gd name="T64" fmla="*/ 11 w 418"/>
                <a:gd name="T65" fmla="*/ 91 h 244"/>
                <a:gd name="T66" fmla="*/ 21 w 418"/>
                <a:gd name="T67" fmla="*/ 94 h 244"/>
                <a:gd name="T68" fmla="*/ 18 w 418"/>
                <a:gd name="T69" fmla="*/ 95 h 244"/>
                <a:gd name="T70" fmla="*/ 37 w 418"/>
                <a:gd name="T71" fmla="*/ 100 h 244"/>
                <a:gd name="T72" fmla="*/ 57 w 418"/>
                <a:gd name="T73" fmla="*/ 93 h 244"/>
                <a:gd name="T74" fmla="*/ 75 w 418"/>
                <a:gd name="T75" fmla="*/ 76 h 244"/>
                <a:gd name="T76" fmla="*/ 93 w 418"/>
                <a:gd name="T77" fmla="*/ 62 h 244"/>
                <a:gd name="T78" fmla="*/ 105 w 418"/>
                <a:gd name="T79" fmla="*/ 46 h 244"/>
                <a:gd name="T80" fmla="*/ 122 w 418"/>
                <a:gd name="T81" fmla="*/ 40 h 244"/>
                <a:gd name="T82" fmla="*/ 135 w 418"/>
                <a:gd name="T83" fmla="*/ 43 h 244"/>
                <a:gd name="T84" fmla="*/ 144 w 418"/>
                <a:gd name="T85" fmla="*/ 58 h 244"/>
                <a:gd name="T86" fmla="*/ 159 w 418"/>
                <a:gd name="T87" fmla="*/ 78 h 244"/>
                <a:gd name="T88" fmla="*/ 183 w 418"/>
                <a:gd name="T89" fmla="*/ 96 h 244"/>
                <a:gd name="T90" fmla="*/ 211 w 418"/>
                <a:gd name="T91" fmla="*/ 114 h 244"/>
                <a:gd name="T92" fmla="*/ 234 w 418"/>
                <a:gd name="T93" fmla="*/ 132 h 244"/>
                <a:gd name="T94" fmla="*/ 257 w 418"/>
                <a:gd name="T95" fmla="*/ 155 h 244"/>
                <a:gd name="T96" fmla="*/ 277 w 418"/>
                <a:gd name="T97" fmla="*/ 172 h 244"/>
                <a:gd name="T98" fmla="*/ 296 w 418"/>
                <a:gd name="T99" fmla="*/ 184 h 244"/>
                <a:gd name="T100" fmla="*/ 309 w 418"/>
                <a:gd name="T101" fmla="*/ 186 h 244"/>
                <a:gd name="T102" fmla="*/ 315 w 418"/>
                <a:gd name="T103" fmla="*/ 180 h 244"/>
                <a:gd name="T104" fmla="*/ 324 w 418"/>
                <a:gd name="T105" fmla="*/ 170 h 244"/>
                <a:gd name="T106" fmla="*/ 335 w 418"/>
                <a:gd name="T107" fmla="*/ 145 h 244"/>
                <a:gd name="T108" fmla="*/ 344 w 418"/>
                <a:gd name="T109" fmla="*/ 118 h 244"/>
                <a:gd name="T110" fmla="*/ 350 w 418"/>
                <a:gd name="T111" fmla="*/ 96 h 244"/>
                <a:gd name="T112" fmla="*/ 354 w 418"/>
                <a:gd name="T113" fmla="*/ 77 h 2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8"/>
                <a:gd name="T172" fmla="*/ 0 h 244"/>
                <a:gd name="T173" fmla="*/ 418 w 418"/>
                <a:gd name="T174" fmla="*/ 244 h 2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8" h="244">
                  <a:moveTo>
                    <a:pt x="354" y="77"/>
                  </a:moveTo>
                  <a:lnTo>
                    <a:pt x="362" y="30"/>
                  </a:lnTo>
                  <a:lnTo>
                    <a:pt x="379" y="0"/>
                  </a:lnTo>
                  <a:lnTo>
                    <a:pt x="399" y="2"/>
                  </a:lnTo>
                  <a:lnTo>
                    <a:pt x="411" y="14"/>
                  </a:lnTo>
                  <a:lnTo>
                    <a:pt x="418" y="34"/>
                  </a:lnTo>
                  <a:lnTo>
                    <a:pt x="414" y="64"/>
                  </a:lnTo>
                  <a:lnTo>
                    <a:pt x="410" y="81"/>
                  </a:lnTo>
                  <a:lnTo>
                    <a:pt x="403" y="113"/>
                  </a:lnTo>
                  <a:lnTo>
                    <a:pt x="393" y="141"/>
                  </a:lnTo>
                  <a:lnTo>
                    <a:pt x="383" y="165"/>
                  </a:lnTo>
                  <a:lnTo>
                    <a:pt x="369" y="188"/>
                  </a:lnTo>
                  <a:lnTo>
                    <a:pt x="352" y="215"/>
                  </a:lnTo>
                  <a:lnTo>
                    <a:pt x="336" y="232"/>
                  </a:lnTo>
                  <a:lnTo>
                    <a:pt x="324" y="240"/>
                  </a:lnTo>
                  <a:lnTo>
                    <a:pt x="305" y="244"/>
                  </a:lnTo>
                  <a:lnTo>
                    <a:pt x="285" y="237"/>
                  </a:lnTo>
                  <a:lnTo>
                    <a:pt x="261" y="223"/>
                  </a:lnTo>
                  <a:lnTo>
                    <a:pt x="236" y="203"/>
                  </a:lnTo>
                  <a:lnTo>
                    <a:pt x="211" y="178"/>
                  </a:lnTo>
                  <a:lnTo>
                    <a:pt x="188" y="148"/>
                  </a:lnTo>
                  <a:lnTo>
                    <a:pt x="170" y="123"/>
                  </a:lnTo>
                  <a:lnTo>
                    <a:pt x="149" y="106"/>
                  </a:lnTo>
                  <a:lnTo>
                    <a:pt x="129" y="96"/>
                  </a:lnTo>
                  <a:lnTo>
                    <a:pt x="114" y="94"/>
                  </a:lnTo>
                  <a:lnTo>
                    <a:pt x="92" y="97"/>
                  </a:lnTo>
                  <a:lnTo>
                    <a:pt x="69" y="111"/>
                  </a:lnTo>
                  <a:lnTo>
                    <a:pt x="45" y="125"/>
                  </a:lnTo>
                  <a:lnTo>
                    <a:pt x="23" y="128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3" y="95"/>
                  </a:lnTo>
                  <a:lnTo>
                    <a:pt x="11" y="91"/>
                  </a:lnTo>
                  <a:lnTo>
                    <a:pt x="21" y="94"/>
                  </a:lnTo>
                  <a:lnTo>
                    <a:pt x="18" y="95"/>
                  </a:lnTo>
                  <a:lnTo>
                    <a:pt x="37" y="100"/>
                  </a:lnTo>
                  <a:lnTo>
                    <a:pt x="57" y="93"/>
                  </a:lnTo>
                  <a:lnTo>
                    <a:pt x="75" y="76"/>
                  </a:lnTo>
                  <a:lnTo>
                    <a:pt x="93" y="62"/>
                  </a:lnTo>
                  <a:lnTo>
                    <a:pt x="105" y="46"/>
                  </a:lnTo>
                  <a:lnTo>
                    <a:pt x="122" y="40"/>
                  </a:lnTo>
                  <a:lnTo>
                    <a:pt x="135" y="43"/>
                  </a:lnTo>
                  <a:lnTo>
                    <a:pt x="144" y="58"/>
                  </a:lnTo>
                  <a:lnTo>
                    <a:pt x="159" y="78"/>
                  </a:lnTo>
                  <a:lnTo>
                    <a:pt x="183" y="96"/>
                  </a:lnTo>
                  <a:lnTo>
                    <a:pt x="211" y="114"/>
                  </a:lnTo>
                  <a:lnTo>
                    <a:pt x="234" y="132"/>
                  </a:lnTo>
                  <a:lnTo>
                    <a:pt x="257" y="155"/>
                  </a:lnTo>
                  <a:lnTo>
                    <a:pt x="277" y="172"/>
                  </a:lnTo>
                  <a:lnTo>
                    <a:pt x="296" y="184"/>
                  </a:lnTo>
                  <a:lnTo>
                    <a:pt x="309" y="186"/>
                  </a:lnTo>
                  <a:lnTo>
                    <a:pt x="315" y="180"/>
                  </a:lnTo>
                  <a:lnTo>
                    <a:pt x="324" y="170"/>
                  </a:lnTo>
                  <a:lnTo>
                    <a:pt x="335" y="145"/>
                  </a:lnTo>
                  <a:lnTo>
                    <a:pt x="344" y="118"/>
                  </a:lnTo>
                  <a:lnTo>
                    <a:pt x="350" y="96"/>
                  </a:lnTo>
                  <a:lnTo>
                    <a:pt x="354" y="7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5" name="Freeform 38"/>
            <p:cNvSpPr>
              <a:spLocks/>
            </p:cNvSpPr>
            <p:nvPr/>
          </p:nvSpPr>
          <p:spPr bwMode="auto">
            <a:xfrm>
              <a:off x="2899" y="3442"/>
              <a:ext cx="381" cy="312"/>
            </a:xfrm>
            <a:custGeom>
              <a:avLst/>
              <a:gdLst>
                <a:gd name="T0" fmla="*/ 83 w 381"/>
                <a:gd name="T1" fmla="*/ 111 h 312"/>
                <a:gd name="T2" fmla="*/ 48 w 381"/>
                <a:gd name="T3" fmla="*/ 143 h 312"/>
                <a:gd name="T4" fmla="*/ 16 w 381"/>
                <a:gd name="T5" fmla="*/ 155 h 312"/>
                <a:gd name="T6" fmla="*/ 2 w 381"/>
                <a:gd name="T7" fmla="*/ 142 h 312"/>
                <a:gd name="T8" fmla="*/ 0 w 381"/>
                <a:gd name="T9" fmla="*/ 125 h 312"/>
                <a:gd name="T10" fmla="*/ 7 w 381"/>
                <a:gd name="T11" fmla="*/ 105 h 312"/>
                <a:gd name="T12" fmla="*/ 28 w 381"/>
                <a:gd name="T13" fmla="*/ 84 h 312"/>
                <a:gd name="T14" fmla="*/ 42 w 381"/>
                <a:gd name="T15" fmla="*/ 73 h 312"/>
                <a:gd name="T16" fmla="*/ 66 w 381"/>
                <a:gd name="T17" fmla="*/ 52 h 312"/>
                <a:gd name="T18" fmla="*/ 91 w 381"/>
                <a:gd name="T19" fmla="*/ 35 h 312"/>
                <a:gd name="T20" fmla="*/ 115 w 381"/>
                <a:gd name="T21" fmla="*/ 23 h 312"/>
                <a:gd name="T22" fmla="*/ 139 w 381"/>
                <a:gd name="T23" fmla="*/ 14 h 312"/>
                <a:gd name="T24" fmla="*/ 170 w 381"/>
                <a:gd name="T25" fmla="*/ 3 h 312"/>
                <a:gd name="T26" fmla="*/ 193 w 381"/>
                <a:gd name="T27" fmla="*/ 0 h 312"/>
                <a:gd name="T28" fmla="*/ 207 w 381"/>
                <a:gd name="T29" fmla="*/ 1 h 312"/>
                <a:gd name="T30" fmla="*/ 224 w 381"/>
                <a:gd name="T31" fmla="*/ 9 h 312"/>
                <a:gd name="T32" fmla="*/ 236 w 381"/>
                <a:gd name="T33" fmla="*/ 27 h 312"/>
                <a:gd name="T34" fmla="*/ 246 w 381"/>
                <a:gd name="T35" fmla="*/ 52 h 312"/>
                <a:gd name="T36" fmla="*/ 253 w 381"/>
                <a:gd name="T37" fmla="*/ 83 h 312"/>
                <a:gd name="T38" fmla="*/ 257 w 381"/>
                <a:gd name="T39" fmla="*/ 118 h 312"/>
                <a:gd name="T40" fmla="*/ 257 w 381"/>
                <a:gd name="T41" fmla="*/ 157 h 312"/>
                <a:gd name="T42" fmla="*/ 256 w 381"/>
                <a:gd name="T43" fmla="*/ 188 h 312"/>
                <a:gd name="T44" fmla="*/ 262 w 381"/>
                <a:gd name="T45" fmla="*/ 214 h 312"/>
                <a:gd name="T46" fmla="*/ 272 w 381"/>
                <a:gd name="T47" fmla="*/ 233 h 312"/>
                <a:gd name="T48" fmla="*/ 283 w 381"/>
                <a:gd name="T49" fmla="*/ 244 h 312"/>
                <a:gd name="T50" fmla="*/ 302 w 381"/>
                <a:gd name="T51" fmla="*/ 255 h 312"/>
                <a:gd name="T52" fmla="*/ 328 w 381"/>
                <a:gd name="T53" fmla="*/ 259 h 312"/>
                <a:gd name="T54" fmla="*/ 355 w 381"/>
                <a:gd name="T55" fmla="*/ 263 h 312"/>
                <a:gd name="T56" fmla="*/ 375 w 381"/>
                <a:gd name="T57" fmla="*/ 274 h 312"/>
                <a:gd name="T58" fmla="*/ 380 w 381"/>
                <a:gd name="T59" fmla="*/ 287 h 312"/>
                <a:gd name="T60" fmla="*/ 381 w 381"/>
                <a:gd name="T61" fmla="*/ 303 h 312"/>
                <a:gd name="T62" fmla="*/ 371 w 381"/>
                <a:gd name="T63" fmla="*/ 312 h 312"/>
                <a:gd name="T64" fmla="*/ 361 w 381"/>
                <a:gd name="T65" fmla="*/ 310 h 312"/>
                <a:gd name="T66" fmla="*/ 355 w 381"/>
                <a:gd name="T67" fmla="*/ 302 h 312"/>
                <a:gd name="T68" fmla="*/ 359 w 381"/>
                <a:gd name="T69" fmla="*/ 303 h 312"/>
                <a:gd name="T70" fmla="*/ 347 w 381"/>
                <a:gd name="T71" fmla="*/ 288 h 312"/>
                <a:gd name="T72" fmla="*/ 326 w 381"/>
                <a:gd name="T73" fmla="*/ 280 h 312"/>
                <a:gd name="T74" fmla="*/ 302 w 381"/>
                <a:gd name="T75" fmla="*/ 283 h 312"/>
                <a:gd name="T76" fmla="*/ 279 w 381"/>
                <a:gd name="T77" fmla="*/ 283 h 312"/>
                <a:gd name="T78" fmla="*/ 260 w 381"/>
                <a:gd name="T79" fmla="*/ 288 h 312"/>
                <a:gd name="T80" fmla="*/ 243 w 381"/>
                <a:gd name="T81" fmla="*/ 283 h 312"/>
                <a:gd name="T82" fmla="*/ 235 w 381"/>
                <a:gd name="T83" fmla="*/ 272 h 312"/>
                <a:gd name="T84" fmla="*/ 237 w 381"/>
                <a:gd name="T85" fmla="*/ 255 h 312"/>
                <a:gd name="T86" fmla="*/ 237 w 381"/>
                <a:gd name="T87" fmla="*/ 230 h 312"/>
                <a:gd name="T88" fmla="*/ 230 w 381"/>
                <a:gd name="T89" fmla="*/ 201 h 312"/>
                <a:gd name="T90" fmla="*/ 218 w 381"/>
                <a:gd name="T91" fmla="*/ 169 h 312"/>
                <a:gd name="T92" fmla="*/ 211 w 381"/>
                <a:gd name="T93" fmla="*/ 141 h 312"/>
                <a:gd name="T94" fmla="*/ 207 w 381"/>
                <a:gd name="T95" fmla="*/ 109 h 312"/>
                <a:gd name="T96" fmla="*/ 202 w 381"/>
                <a:gd name="T97" fmla="*/ 83 h 312"/>
                <a:gd name="T98" fmla="*/ 194 w 381"/>
                <a:gd name="T99" fmla="*/ 62 h 312"/>
                <a:gd name="T100" fmla="*/ 185 w 381"/>
                <a:gd name="T101" fmla="*/ 52 h 312"/>
                <a:gd name="T102" fmla="*/ 177 w 381"/>
                <a:gd name="T103" fmla="*/ 53 h 312"/>
                <a:gd name="T104" fmla="*/ 164 w 381"/>
                <a:gd name="T105" fmla="*/ 56 h 312"/>
                <a:gd name="T106" fmla="*/ 140 w 381"/>
                <a:gd name="T107" fmla="*/ 69 h 312"/>
                <a:gd name="T108" fmla="*/ 116 w 381"/>
                <a:gd name="T109" fmla="*/ 84 h 312"/>
                <a:gd name="T110" fmla="*/ 99 w 381"/>
                <a:gd name="T111" fmla="*/ 98 h 312"/>
                <a:gd name="T112" fmla="*/ 83 w 381"/>
                <a:gd name="T113" fmla="*/ 111 h 3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81"/>
                <a:gd name="T172" fmla="*/ 0 h 312"/>
                <a:gd name="T173" fmla="*/ 381 w 381"/>
                <a:gd name="T174" fmla="*/ 312 h 3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81" h="312">
                  <a:moveTo>
                    <a:pt x="83" y="111"/>
                  </a:moveTo>
                  <a:lnTo>
                    <a:pt x="48" y="143"/>
                  </a:lnTo>
                  <a:lnTo>
                    <a:pt x="16" y="155"/>
                  </a:lnTo>
                  <a:lnTo>
                    <a:pt x="2" y="142"/>
                  </a:lnTo>
                  <a:lnTo>
                    <a:pt x="0" y="125"/>
                  </a:lnTo>
                  <a:lnTo>
                    <a:pt x="7" y="105"/>
                  </a:lnTo>
                  <a:lnTo>
                    <a:pt x="28" y="84"/>
                  </a:lnTo>
                  <a:lnTo>
                    <a:pt x="42" y="73"/>
                  </a:lnTo>
                  <a:lnTo>
                    <a:pt x="66" y="52"/>
                  </a:lnTo>
                  <a:lnTo>
                    <a:pt x="91" y="35"/>
                  </a:lnTo>
                  <a:lnTo>
                    <a:pt x="115" y="23"/>
                  </a:lnTo>
                  <a:lnTo>
                    <a:pt x="139" y="14"/>
                  </a:lnTo>
                  <a:lnTo>
                    <a:pt x="170" y="3"/>
                  </a:lnTo>
                  <a:lnTo>
                    <a:pt x="193" y="0"/>
                  </a:lnTo>
                  <a:lnTo>
                    <a:pt x="207" y="1"/>
                  </a:lnTo>
                  <a:lnTo>
                    <a:pt x="224" y="9"/>
                  </a:lnTo>
                  <a:lnTo>
                    <a:pt x="236" y="27"/>
                  </a:lnTo>
                  <a:lnTo>
                    <a:pt x="246" y="52"/>
                  </a:lnTo>
                  <a:lnTo>
                    <a:pt x="253" y="83"/>
                  </a:lnTo>
                  <a:lnTo>
                    <a:pt x="257" y="118"/>
                  </a:lnTo>
                  <a:lnTo>
                    <a:pt x="257" y="157"/>
                  </a:lnTo>
                  <a:lnTo>
                    <a:pt x="256" y="188"/>
                  </a:lnTo>
                  <a:lnTo>
                    <a:pt x="262" y="214"/>
                  </a:lnTo>
                  <a:lnTo>
                    <a:pt x="272" y="233"/>
                  </a:lnTo>
                  <a:lnTo>
                    <a:pt x="283" y="244"/>
                  </a:lnTo>
                  <a:lnTo>
                    <a:pt x="302" y="255"/>
                  </a:lnTo>
                  <a:lnTo>
                    <a:pt x="328" y="259"/>
                  </a:lnTo>
                  <a:lnTo>
                    <a:pt x="355" y="263"/>
                  </a:lnTo>
                  <a:lnTo>
                    <a:pt x="375" y="274"/>
                  </a:lnTo>
                  <a:lnTo>
                    <a:pt x="380" y="287"/>
                  </a:lnTo>
                  <a:lnTo>
                    <a:pt x="381" y="303"/>
                  </a:lnTo>
                  <a:lnTo>
                    <a:pt x="371" y="312"/>
                  </a:lnTo>
                  <a:lnTo>
                    <a:pt x="361" y="310"/>
                  </a:lnTo>
                  <a:lnTo>
                    <a:pt x="355" y="302"/>
                  </a:lnTo>
                  <a:lnTo>
                    <a:pt x="359" y="303"/>
                  </a:lnTo>
                  <a:lnTo>
                    <a:pt x="347" y="288"/>
                  </a:lnTo>
                  <a:lnTo>
                    <a:pt x="326" y="280"/>
                  </a:lnTo>
                  <a:lnTo>
                    <a:pt x="302" y="283"/>
                  </a:lnTo>
                  <a:lnTo>
                    <a:pt x="279" y="283"/>
                  </a:lnTo>
                  <a:lnTo>
                    <a:pt x="260" y="288"/>
                  </a:lnTo>
                  <a:lnTo>
                    <a:pt x="243" y="283"/>
                  </a:lnTo>
                  <a:lnTo>
                    <a:pt x="235" y="272"/>
                  </a:lnTo>
                  <a:lnTo>
                    <a:pt x="237" y="255"/>
                  </a:lnTo>
                  <a:lnTo>
                    <a:pt x="237" y="230"/>
                  </a:lnTo>
                  <a:lnTo>
                    <a:pt x="230" y="201"/>
                  </a:lnTo>
                  <a:lnTo>
                    <a:pt x="218" y="169"/>
                  </a:lnTo>
                  <a:lnTo>
                    <a:pt x="211" y="141"/>
                  </a:lnTo>
                  <a:lnTo>
                    <a:pt x="207" y="109"/>
                  </a:lnTo>
                  <a:lnTo>
                    <a:pt x="202" y="83"/>
                  </a:lnTo>
                  <a:lnTo>
                    <a:pt x="194" y="62"/>
                  </a:lnTo>
                  <a:lnTo>
                    <a:pt x="185" y="52"/>
                  </a:lnTo>
                  <a:lnTo>
                    <a:pt x="177" y="53"/>
                  </a:lnTo>
                  <a:lnTo>
                    <a:pt x="164" y="56"/>
                  </a:lnTo>
                  <a:lnTo>
                    <a:pt x="140" y="69"/>
                  </a:lnTo>
                  <a:lnTo>
                    <a:pt x="116" y="84"/>
                  </a:lnTo>
                  <a:lnTo>
                    <a:pt x="99" y="98"/>
                  </a:lnTo>
                  <a:lnTo>
                    <a:pt x="83" y="1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762" name="Group 39"/>
          <p:cNvGrpSpPr>
            <a:grpSpLocks/>
          </p:cNvGrpSpPr>
          <p:nvPr/>
        </p:nvGrpSpPr>
        <p:grpSpPr bwMode="auto">
          <a:xfrm>
            <a:off x="3438525" y="5808663"/>
            <a:ext cx="2263775" cy="590550"/>
            <a:chOff x="2166" y="3659"/>
            <a:chExt cx="1426" cy="372"/>
          </a:xfrm>
        </p:grpSpPr>
        <p:grpSp>
          <p:nvGrpSpPr>
            <p:cNvPr id="74763" name="Group 40"/>
            <p:cNvGrpSpPr>
              <a:grpSpLocks/>
            </p:cNvGrpSpPr>
            <p:nvPr/>
          </p:nvGrpSpPr>
          <p:grpSpPr bwMode="auto">
            <a:xfrm>
              <a:off x="2192" y="3659"/>
              <a:ext cx="1391" cy="352"/>
              <a:chOff x="2192" y="3659"/>
              <a:chExt cx="1391" cy="352"/>
            </a:xfrm>
          </p:grpSpPr>
          <p:grpSp>
            <p:nvGrpSpPr>
              <p:cNvPr id="74786" name="Group 41"/>
              <p:cNvGrpSpPr>
                <a:grpSpLocks/>
              </p:cNvGrpSpPr>
              <p:nvPr/>
            </p:nvGrpSpPr>
            <p:grpSpPr bwMode="auto">
              <a:xfrm>
                <a:off x="2192" y="3697"/>
                <a:ext cx="123" cy="127"/>
                <a:chOff x="2192" y="3697"/>
                <a:chExt cx="123" cy="127"/>
              </a:xfrm>
            </p:grpSpPr>
            <p:sp>
              <p:nvSpPr>
                <p:cNvPr id="74807" name="Freeform 42"/>
                <p:cNvSpPr>
                  <a:spLocks/>
                </p:cNvSpPr>
                <p:nvPr/>
              </p:nvSpPr>
              <p:spPr bwMode="auto">
                <a:xfrm>
                  <a:off x="2192" y="3697"/>
                  <a:ext cx="123" cy="127"/>
                </a:xfrm>
                <a:custGeom>
                  <a:avLst/>
                  <a:gdLst>
                    <a:gd name="T0" fmla="*/ 27 w 123"/>
                    <a:gd name="T1" fmla="*/ 29 h 127"/>
                    <a:gd name="T2" fmla="*/ 31 w 123"/>
                    <a:gd name="T3" fmla="*/ 11 h 127"/>
                    <a:gd name="T4" fmla="*/ 45 w 123"/>
                    <a:gd name="T5" fmla="*/ 0 h 127"/>
                    <a:gd name="T6" fmla="*/ 58 w 123"/>
                    <a:gd name="T7" fmla="*/ 0 h 127"/>
                    <a:gd name="T8" fmla="*/ 70 w 123"/>
                    <a:gd name="T9" fmla="*/ 9 h 127"/>
                    <a:gd name="T10" fmla="*/ 77 w 123"/>
                    <a:gd name="T11" fmla="*/ 24 h 127"/>
                    <a:gd name="T12" fmla="*/ 96 w 123"/>
                    <a:gd name="T13" fmla="*/ 20 h 127"/>
                    <a:gd name="T14" fmla="*/ 114 w 123"/>
                    <a:gd name="T15" fmla="*/ 26 h 127"/>
                    <a:gd name="T16" fmla="*/ 119 w 123"/>
                    <a:gd name="T17" fmla="*/ 27 h 127"/>
                    <a:gd name="T18" fmla="*/ 123 w 123"/>
                    <a:gd name="T19" fmla="*/ 43 h 127"/>
                    <a:gd name="T20" fmla="*/ 118 w 123"/>
                    <a:gd name="T21" fmla="*/ 58 h 127"/>
                    <a:gd name="T22" fmla="*/ 106 w 123"/>
                    <a:gd name="T23" fmla="*/ 71 h 127"/>
                    <a:gd name="T24" fmla="*/ 100 w 123"/>
                    <a:gd name="T25" fmla="*/ 74 h 127"/>
                    <a:gd name="T26" fmla="*/ 103 w 123"/>
                    <a:gd name="T27" fmla="*/ 87 h 127"/>
                    <a:gd name="T28" fmla="*/ 98 w 123"/>
                    <a:gd name="T29" fmla="*/ 103 h 127"/>
                    <a:gd name="T30" fmla="*/ 89 w 123"/>
                    <a:gd name="T31" fmla="*/ 114 h 127"/>
                    <a:gd name="T32" fmla="*/ 73 w 123"/>
                    <a:gd name="T33" fmla="*/ 124 h 127"/>
                    <a:gd name="T34" fmla="*/ 70 w 123"/>
                    <a:gd name="T35" fmla="*/ 127 h 127"/>
                    <a:gd name="T36" fmla="*/ 53 w 123"/>
                    <a:gd name="T37" fmla="*/ 125 h 127"/>
                    <a:gd name="T38" fmla="*/ 39 w 123"/>
                    <a:gd name="T39" fmla="*/ 114 h 127"/>
                    <a:gd name="T40" fmla="*/ 33 w 123"/>
                    <a:gd name="T41" fmla="*/ 110 h 127"/>
                    <a:gd name="T42" fmla="*/ 17 w 123"/>
                    <a:gd name="T43" fmla="*/ 109 h 127"/>
                    <a:gd name="T44" fmla="*/ 3 w 123"/>
                    <a:gd name="T45" fmla="*/ 93 h 127"/>
                    <a:gd name="T46" fmla="*/ 0 w 123"/>
                    <a:gd name="T47" fmla="*/ 76 h 127"/>
                    <a:gd name="T48" fmla="*/ 4 w 123"/>
                    <a:gd name="T49" fmla="*/ 59 h 127"/>
                    <a:gd name="T50" fmla="*/ 11 w 123"/>
                    <a:gd name="T51" fmla="*/ 55 h 127"/>
                    <a:gd name="T52" fmla="*/ 4 w 123"/>
                    <a:gd name="T53" fmla="*/ 43 h 127"/>
                    <a:gd name="T54" fmla="*/ 11 w 123"/>
                    <a:gd name="T55" fmla="*/ 33 h 127"/>
                    <a:gd name="T56" fmla="*/ 18 w 123"/>
                    <a:gd name="T57" fmla="*/ 29 h 127"/>
                    <a:gd name="T58" fmla="*/ 27 w 123"/>
                    <a:gd name="T59" fmla="*/ 29 h 12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3"/>
                    <a:gd name="T91" fmla="*/ 0 h 127"/>
                    <a:gd name="T92" fmla="*/ 123 w 123"/>
                    <a:gd name="T93" fmla="*/ 127 h 127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3" h="127">
                      <a:moveTo>
                        <a:pt x="27" y="29"/>
                      </a:moveTo>
                      <a:lnTo>
                        <a:pt x="31" y="11"/>
                      </a:lnTo>
                      <a:lnTo>
                        <a:pt x="45" y="0"/>
                      </a:lnTo>
                      <a:lnTo>
                        <a:pt x="58" y="0"/>
                      </a:lnTo>
                      <a:lnTo>
                        <a:pt x="70" y="9"/>
                      </a:lnTo>
                      <a:lnTo>
                        <a:pt x="77" y="24"/>
                      </a:lnTo>
                      <a:lnTo>
                        <a:pt x="96" y="20"/>
                      </a:lnTo>
                      <a:lnTo>
                        <a:pt x="114" y="26"/>
                      </a:lnTo>
                      <a:lnTo>
                        <a:pt x="119" y="27"/>
                      </a:lnTo>
                      <a:lnTo>
                        <a:pt x="123" y="43"/>
                      </a:lnTo>
                      <a:lnTo>
                        <a:pt x="118" y="58"/>
                      </a:lnTo>
                      <a:lnTo>
                        <a:pt x="106" y="71"/>
                      </a:lnTo>
                      <a:lnTo>
                        <a:pt x="100" y="74"/>
                      </a:lnTo>
                      <a:lnTo>
                        <a:pt x="103" y="87"/>
                      </a:lnTo>
                      <a:lnTo>
                        <a:pt x="98" y="103"/>
                      </a:lnTo>
                      <a:lnTo>
                        <a:pt x="89" y="114"/>
                      </a:lnTo>
                      <a:lnTo>
                        <a:pt x="73" y="124"/>
                      </a:lnTo>
                      <a:lnTo>
                        <a:pt x="70" y="127"/>
                      </a:lnTo>
                      <a:lnTo>
                        <a:pt x="53" y="125"/>
                      </a:lnTo>
                      <a:lnTo>
                        <a:pt x="39" y="114"/>
                      </a:lnTo>
                      <a:lnTo>
                        <a:pt x="33" y="110"/>
                      </a:lnTo>
                      <a:lnTo>
                        <a:pt x="17" y="109"/>
                      </a:lnTo>
                      <a:lnTo>
                        <a:pt x="3" y="93"/>
                      </a:lnTo>
                      <a:lnTo>
                        <a:pt x="0" y="76"/>
                      </a:lnTo>
                      <a:lnTo>
                        <a:pt x="4" y="59"/>
                      </a:lnTo>
                      <a:lnTo>
                        <a:pt x="11" y="55"/>
                      </a:lnTo>
                      <a:lnTo>
                        <a:pt x="4" y="43"/>
                      </a:lnTo>
                      <a:lnTo>
                        <a:pt x="11" y="33"/>
                      </a:lnTo>
                      <a:lnTo>
                        <a:pt x="18" y="29"/>
                      </a:lnTo>
                      <a:lnTo>
                        <a:pt x="27" y="29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8" name="Freeform 43"/>
                <p:cNvSpPr>
                  <a:spLocks/>
                </p:cNvSpPr>
                <p:nvPr/>
              </p:nvSpPr>
              <p:spPr bwMode="auto">
                <a:xfrm>
                  <a:off x="2211" y="3707"/>
                  <a:ext cx="90" cy="102"/>
                </a:xfrm>
                <a:custGeom>
                  <a:avLst/>
                  <a:gdLst>
                    <a:gd name="T0" fmla="*/ 29 w 90"/>
                    <a:gd name="T1" fmla="*/ 47 h 102"/>
                    <a:gd name="T2" fmla="*/ 25 w 90"/>
                    <a:gd name="T3" fmla="*/ 33 h 102"/>
                    <a:gd name="T4" fmla="*/ 19 w 90"/>
                    <a:gd name="T5" fmla="*/ 20 h 102"/>
                    <a:gd name="T6" fmla="*/ 24 w 90"/>
                    <a:gd name="T7" fmla="*/ 8 h 102"/>
                    <a:gd name="T8" fmla="*/ 31 w 90"/>
                    <a:gd name="T9" fmla="*/ 0 h 102"/>
                    <a:gd name="T10" fmla="*/ 38 w 90"/>
                    <a:gd name="T11" fmla="*/ 3 h 102"/>
                    <a:gd name="T12" fmla="*/ 46 w 90"/>
                    <a:gd name="T13" fmla="*/ 7 h 102"/>
                    <a:gd name="T14" fmla="*/ 47 w 90"/>
                    <a:gd name="T15" fmla="*/ 18 h 102"/>
                    <a:gd name="T16" fmla="*/ 44 w 90"/>
                    <a:gd name="T17" fmla="*/ 29 h 102"/>
                    <a:gd name="T18" fmla="*/ 44 w 90"/>
                    <a:gd name="T19" fmla="*/ 39 h 102"/>
                    <a:gd name="T20" fmla="*/ 50 w 90"/>
                    <a:gd name="T21" fmla="*/ 36 h 102"/>
                    <a:gd name="T22" fmla="*/ 56 w 90"/>
                    <a:gd name="T23" fmla="*/ 27 h 102"/>
                    <a:gd name="T24" fmla="*/ 65 w 90"/>
                    <a:gd name="T25" fmla="*/ 21 h 102"/>
                    <a:gd name="T26" fmla="*/ 69 w 90"/>
                    <a:gd name="T27" fmla="*/ 21 h 102"/>
                    <a:gd name="T28" fmla="*/ 78 w 90"/>
                    <a:gd name="T29" fmla="*/ 20 h 102"/>
                    <a:gd name="T30" fmla="*/ 86 w 90"/>
                    <a:gd name="T31" fmla="*/ 26 h 102"/>
                    <a:gd name="T32" fmla="*/ 90 w 90"/>
                    <a:gd name="T33" fmla="*/ 38 h 102"/>
                    <a:gd name="T34" fmla="*/ 86 w 90"/>
                    <a:gd name="T35" fmla="*/ 49 h 102"/>
                    <a:gd name="T36" fmla="*/ 76 w 90"/>
                    <a:gd name="T37" fmla="*/ 56 h 102"/>
                    <a:gd name="T38" fmla="*/ 63 w 90"/>
                    <a:gd name="T39" fmla="*/ 56 h 102"/>
                    <a:gd name="T40" fmla="*/ 52 w 90"/>
                    <a:gd name="T41" fmla="*/ 54 h 102"/>
                    <a:gd name="T42" fmla="*/ 53 w 90"/>
                    <a:gd name="T43" fmla="*/ 63 h 102"/>
                    <a:gd name="T44" fmla="*/ 65 w 90"/>
                    <a:gd name="T45" fmla="*/ 65 h 102"/>
                    <a:gd name="T46" fmla="*/ 74 w 90"/>
                    <a:gd name="T47" fmla="*/ 72 h 102"/>
                    <a:gd name="T48" fmla="*/ 72 w 90"/>
                    <a:gd name="T49" fmla="*/ 87 h 102"/>
                    <a:gd name="T50" fmla="*/ 62 w 90"/>
                    <a:gd name="T51" fmla="*/ 99 h 102"/>
                    <a:gd name="T52" fmla="*/ 49 w 90"/>
                    <a:gd name="T53" fmla="*/ 102 h 102"/>
                    <a:gd name="T54" fmla="*/ 38 w 90"/>
                    <a:gd name="T55" fmla="*/ 96 h 102"/>
                    <a:gd name="T56" fmla="*/ 31 w 90"/>
                    <a:gd name="T57" fmla="*/ 86 h 102"/>
                    <a:gd name="T58" fmla="*/ 36 w 90"/>
                    <a:gd name="T59" fmla="*/ 75 h 102"/>
                    <a:gd name="T60" fmla="*/ 41 w 90"/>
                    <a:gd name="T61" fmla="*/ 65 h 102"/>
                    <a:gd name="T62" fmla="*/ 34 w 90"/>
                    <a:gd name="T63" fmla="*/ 61 h 102"/>
                    <a:gd name="T64" fmla="*/ 31 w 90"/>
                    <a:gd name="T65" fmla="*/ 73 h 102"/>
                    <a:gd name="T66" fmla="*/ 24 w 90"/>
                    <a:gd name="T67" fmla="*/ 83 h 102"/>
                    <a:gd name="T68" fmla="*/ 10 w 90"/>
                    <a:gd name="T69" fmla="*/ 84 h 102"/>
                    <a:gd name="T70" fmla="*/ 1 w 90"/>
                    <a:gd name="T71" fmla="*/ 77 h 102"/>
                    <a:gd name="T72" fmla="*/ 0 w 90"/>
                    <a:gd name="T73" fmla="*/ 67 h 102"/>
                    <a:gd name="T74" fmla="*/ 4 w 90"/>
                    <a:gd name="T75" fmla="*/ 59 h 102"/>
                    <a:gd name="T76" fmla="*/ 9 w 90"/>
                    <a:gd name="T77" fmla="*/ 53 h 102"/>
                    <a:gd name="T78" fmla="*/ 6 w 90"/>
                    <a:gd name="T79" fmla="*/ 43 h 102"/>
                    <a:gd name="T80" fmla="*/ 5 w 90"/>
                    <a:gd name="T81" fmla="*/ 34 h 102"/>
                    <a:gd name="T82" fmla="*/ 13 w 90"/>
                    <a:gd name="T83" fmla="*/ 33 h 102"/>
                    <a:gd name="T84" fmla="*/ 20 w 90"/>
                    <a:gd name="T85" fmla="*/ 37 h 102"/>
                    <a:gd name="T86" fmla="*/ 29 w 90"/>
                    <a:gd name="T87" fmla="*/ 47 h 1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0"/>
                    <a:gd name="T133" fmla="*/ 0 h 102"/>
                    <a:gd name="T134" fmla="*/ 90 w 90"/>
                    <a:gd name="T135" fmla="*/ 102 h 1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0" h="102">
                      <a:moveTo>
                        <a:pt x="29" y="47"/>
                      </a:moveTo>
                      <a:lnTo>
                        <a:pt x="25" y="33"/>
                      </a:lnTo>
                      <a:lnTo>
                        <a:pt x="19" y="20"/>
                      </a:lnTo>
                      <a:lnTo>
                        <a:pt x="24" y="8"/>
                      </a:lnTo>
                      <a:lnTo>
                        <a:pt x="31" y="0"/>
                      </a:lnTo>
                      <a:lnTo>
                        <a:pt x="38" y="3"/>
                      </a:lnTo>
                      <a:lnTo>
                        <a:pt x="46" y="7"/>
                      </a:lnTo>
                      <a:lnTo>
                        <a:pt x="47" y="18"/>
                      </a:lnTo>
                      <a:lnTo>
                        <a:pt x="44" y="29"/>
                      </a:lnTo>
                      <a:lnTo>
                        <a:pt x="44" y="39"/>
                      </a:lnTo>
                      <a:lnTo>
                        <a:pt x="50" y="36"/>
                      </a:lnTo>
                      <a:lnTo>
                        <a:pt x="56" y="27"/>
                      </a:lnTo>
                      <a:lnTo>
                        <a:pt x="65" y="21"/>
                      </a:lnTo>
                      <a:lnTo>
                        <a:pt x="69" y="21"/>
                      </a:lnTo>
                      <a:lnTo>
                        <a:pt x="78" y="20"/>
                      </a:lnTo>
                      <a:lnTo>
                        <a:pt x="86" y="26"/>
                      </a:lnTo>
                      <a:lnTo>
                        <a:pt x="90" y="38"/>
                      </a:lnTo>
                      <a:lnTo>
                        <a:pt x="86" y="49"/>
                      </a:lnTo>
                      <a:lnTo>
                        <a:pt x="76" y="56"/>
                      </a:lnTo>
                      <a:lnTo>
                        <a:pt x="63" y="56"/>
                      </a:lnTo>
                      <a:lnTo>
                        <a:pt x="52" y="54"/>
                      </a:lnTo>
                      <a:lnTo>
                        <a:pt x="53" y="63"/>
                      </a:lnTo>
                      <a:lnTo>
                        <a:pt x="65" y="65"/>
                      </a:lnTo>
                      <a:lnTo>
                        <a:pt x="74" y="72"/>
                      </a:lnTo>
                      <a:lnTo>
                        <a:pt x="72" y="87"/>
                      </a:lnTo>
                      <a:lnTo>
                        <a:pt x="62" y="99"/>
                      </a:lnTo>
                      <a:lnTo>
                        <a:pt x="49" y="102"/>
                      </a:lnTo>
                      <a:lnTo>
                        <a:pt x="38" y="96"/>
                      </a:lnTo>
                      <a:lnTo>
                        <a:pt x="31" y="86"/>
                      </a:lnTo>
                      <a:lnTo>
                        <a:pt x="36" y="75"/>
                      </a:lnTo>
                      <a:lnTo>
                        <a:pt x="41" y="65"/>
                      </a:lnTo>
                      <a:lnTo>
                        <a:pt x="34" y="61"/>
                      </a:lnTo>
                      <a:lnTo>
                        <a:pt x="31" y="73"/>
                      </a:lnTo>
                      <a:lnTo>
                        <a:pt x="24" y="83"/>
                      </a:lnTo>
                      <a:lnTo>
                        <a:pt x="10" y="84"/>
                      </a:lnTo>
                      <a:lnTo>
                        <a:pt x="1" y="77"/>
                      </a:lnTo>
                      <a:lnTo>
                        <a:pt x="0" y="67"/>
                      </a:lnTo>
                      <a:lnTo>
                        <a:pt x="4" y="59"/>
                      </a:lnTo>
                      <a:lnTo>
                        <a:pt x="9" y="53"/>
                      </a:lnTo>
                      <a:lnTo>
                        <a:pt x="6" y="43"/>
                      </a:lnTo>
                      <a:lnTo>
                        <a:pt x="5" y="34"/>
                      </a:lnTo>
                      <a:lnTo>
                        <a:pt x="13" y="33"/>
                      </a:lnTo>
                      <a:lnTo>
                        <a:pt x="20" y="37"/>
                      </a:lnTo>
                      <a:lnTo>
                        <a:pt x="29" y="47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9" name="Freeform 44"/>
                <p:cNvSpPr>
                  <a:spLocks/>
                </p:cNvSpPr>
                <p:nvPr/>
              </p:nvSpPr>
              <p:spPr bwMode="auto">
                <a:xfrm>
                  <a:off x="2242" y="3748"/>
                  <a:ext cx="20" cy="19"/>
                </a:xfrm>
                <a:custGeom>
                  <a:avLst/>
                  <a:gdLst>
                    <a:gd name="T0" fmla="*/ 0 w 20"/>
                    <a:gd name="T1" fmla="*/ 5 h 19"/>
                    <a:gd name="T2" fmla="*/ 10 w 20"/>
                    <a:gd name="T3" fmla="*/ 0 h 19"/>
                    <a:gd name="T4" fmla="*/ 17 w 20"/>
                    <a:gd name="T5" fmla="*/ 2 h 19"/>
                    <a:gd name="T6" fmla="*/ 20 w 20"/>
                    <a:gd name="T7" fmla="*/ 13 h 19"/>
                    <a:gd name="T8" fmla="*/ 12 w 20"/>
                    <a:gd name="T9" fmla="*/ 19 h 19"/>
                    <a:gd name="T10" fmla="*/ 2 w 20"/>
                    <a:gd name="T11" fmla="*/ 14 h 19"/>
                    <a:gd name="T12" fmla="*/ 0 w 20"/>
                    <a:gd name="T13" fmla="*/ 5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"/>
                    <a:gd name="T22" fmla="*/ 0 h 19"/>
                    <a:gd name="T23" fmla="*/ 20 w 20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" h="19">
                      <a:moveTo>
                        <a:pt x="0" y="5"/>
                      </a:move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0" y="13"/>
                      </a:lnTo>
                      <a:lnTo>
                        <a:pt x="12" y="19"/>
                      </a:lnTo>
                      <a:lnTo>
                        <a:pt x="2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87" name="Group 45"/>
              <p:cNvGrpSpPr>
                <a:grpSpLocks/>
              </p:cNvGrpSpPr>
              <p:nvPr/>
            </p:nvGrpSpPr>
            <p:grpSpPr bwMode="auto">
              <a:xfrm>
                <a:off x="2251" y="3868"/>
                <a:ext cx="142" cy="118"/>
                <a:chOff x="2251" y="3868"/>
                <a:chExt cx="142" cy="118"/>
              </a:xfrm>
            </p:grpSpPr>
            <p:sp>
              <p:nvSpPr>
                <p:cNvPr id="74804" name="Freeform 46"/>
                <p:cNvSpPr>
                  <a:spLocks/>
                </p:cNvSpPr>
                <p:nvPr/>
              </p:nvSpPr>
              <p:spPr bwMode="auto">
                <a:xfrm>
                  <a:off x="2251" y="3868"/>
                  <a:ext cx="142" cy="118"/>
                </a:xfrm>
                <a:custGeom>
                  <a:avLst/>
                  <a:gdLst>
                    <a:gd name="T0" fmla="*/ 48 w 142"/>
                    <a:gd name="T1" fmla="*/ 19 h 118"/>
                    <a:gd name="T2" fmla="*/ 59 w 142"/>
                    <a:gd name="T3" fmla="*/ 5 h 118"/>
                    <a:gd name="T4" fmla="*/ 76 w 142"/>
                    <a:gd name="T5" fmla="*/ 0 h 118"/>
                    <a:gd name="T6" fmla="*/ 90 w 142"/>
                    <a:gd name="T7" fmla="*/ 4 h 118"/>
                    <a:gd name="T8" fmla="*/ 99 w 142"/>
                    <a:gd name="T9" fmla="*/ 16 h 118"/>
                    <a:gd name="T10" fmla="*/ 101 w 142"/>
                    <a:gd name="T11" fmla="*/ 31 h 118"/>
                    <a:gd name="T12" fmla="*/ 121 w 142"/>
                    <a:gd name="T13" fmla="*/ 34 h 118"/>
                    <a:gd name="T14" fmla="*/ 137 w 142"/>
                    <a:gd name="T15" fmla="*/ 45 h 118"/>
                    <a:gd name="T16" fmla="*/ 142 w 142"/>
                    <a:gd name="T17" fmla="*/ 47 h 118"/>
                    <a:gd name="T18" fmla="*/ 140 w 142"/>
                    <a:gd name="T19" fmla="*/ 63 h 118"/>
                    <a:gd name="T20" fmla="*/ 129 w 142"/>
                    <a:gd name="T21" fmla="*/ 73 h 118"/>
                    <a:gd name="T22" fmla="*/ 113 w 142"/>
                    <a:gd name="T23" fmla="*/ 81 h 118"/>
                    <a:gd name="T24" fmla="*/ 105 w 142"/>
                    <a:gd name="T25" fmla="*/ 82 h 118"/>
                    <a:gd name="T26" fmla="*/ 104 w 142"/>
                    <a:gd name="T27" fmla="*/ 94 h 118"/>
                    <a:gd name="T28" fmla="*/ 93 w 142"/>
                    <a:gd name="T29" fmla="*/ 106 h 118"/>
                    <a:gd name="T30" fmla="*/ 79 w 142"/>
                    <a:gd name="T31" fmla="*/ 113 h 118"/>
                    <a:gd name="T32" fmla="*/ 60 w 142"/>
                    <a:gd name="T33" fmla="*/ 117 h 118"/>
                    <a:gd name="T34" fmla="*/ 56 w 142"/>
                    <a:gd name="T35" fmla="*/ 118 h 118"/>
                    <a:gd name="T36" fmla="*/ 40 w 142"/>
                    <a:gd name="T37" fmla="*/ 111 h 118"/>
                    <a:gd name="T38" fmla="*/ 29 w 142"/>
                    <a:gd name="T39" fmla="*/ 98 h 118"/>
                    <a:gd name="T40" fmla="*/ 25 w 142"/>
                    <a:gd name="T41" fmla="*/ 92 h 118"/>
                    <a:gd name="T42" fmla="*/ 9 w 142"/>
                    <a:gd name="T43" fmla="*/ 85 h 118"/>
                    <a:gd name="T44" fmla="*/ 0 w 142"/>
                    <a:gd name="T45" fmla="*/ 67 h 118"/>
                    <a:gd name="T46" fmla="*/ 5 w 142"/>
                    <a:gd name="T47" fmla="*/ 52 h 118"/>
                    <a:gd name="T48" fmla="*/ 14 w 142"/>
                    <a:gd name="T49" fmla="*/ 39 h 118"/>
                    <a:gd name="T50" fmla="*/ 22 w 142"/>
                    <a:gd name="T51" fmla="*/ 37 h 118"/>
                    <a:gd name="T52" fmla="*/ 19 w 142"/>
                    <a:gd name="T53" fmla="*/ 24 h 118"/>
                    <a:gd name="T54" fmla="*/ 30 w 142"/>
                    <a:gd name="T55" fmla="*/ 18 h 118"/>
                    <a:gd name="T56" fmla="*/ 40 w 142"/>
                    <a:gd name="T57" fmla="*/ 17 h 118"/>
                    <a:gd name="T58" fmla="*/ 48 w 142"/>
                    <a:gd name="T59" fmla="*/ 19 h 11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42"/>
                    <a:gd name="T91" fmla="*/ 0 h 118"/>
                    <a:gd name="T92" fmla="*/ 142 w 142"/>
                    <a:gd name="T93" fmla="*/ 118 h 118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42" h="118">
                      <a:moveTo>
                        <a:pt x="48" y="19"/>
                      </a:moveTo>
                      <a:lnTo>
                        <a:pt x="59" y="5"/>
                      </a:lnTo>
                      <a:lnTo>
                        <a:pt x="76" y="0"/>
                      </a:lnTo>
                      <a:lnTo>
                        <a:pt x="90" y="4"/>
                      </a:lnTo>
                      <a:lnTo>
                        <a:pt x="99" y="16"/>
                      </a:lnTo>
                      <a:lnTo>
                        <a:pt x="101" y="31"/>
                      </a:lnTo>
                      <a:lnTo>
                        <a:pt x="121" y="34"/>
                      </a:lnTo>
                      <a:lnTo>
                        <a:pt x="137" y="45"/>
                      </a:lnTo>
                      <a:lnTo>
                        <a:pt x="142" y="47"/>
                      </a:lnTo>
                      <a:lnTo>
                        <a:pt x="140" y="63"/>
                      </a:lnTo>
                      <a:lnTo>
                        <a:pt x="129" y="73"/>
                      </a:lnTo>
                      <a:lnTo>
                        <a:pt x="113" y="81"/>
                      </a:lnTo>
                      <a:lnTo>
                        <a:pt x="105" y="82"/>
                      </a:lnTo>
                      <a:lnTo>
                        <a:pt x="104" y="94"/>
                      </a:lnTo>
                      <a:lnTo>
                        <a:pt x="93" y="106"/>
                      </a:lnTo>
                      <a:lnTo>
                        <a:pt x="79" y="113"/>
                      </a:lnTo>
                      <a:lnTo>
                        <a:pt x="60" y="117"/>
                      </a:lnTo>
                      <a:lnTo>
                        <a:pt x="56" y="118"/>
                      </a:lnTo>
                      <a:lnTo>
                        <a:pt x="40" y="111"/>
                      </a:lnTo>
                      <a:lnTo>
                        <a:pt x="29" y="98"/>
                      </a:lnTo>
                      <a:lnTo>
                        <a:pt x="25" y="92"/>
                      </a:lnTo>
                      <a:lnTo>
                        <a:pt x="9" y="85"/>
                      </a:lnTo>
                      <a:lnTo>
                        <a:pt x="0" y="67"/>
                      </a:lnTo>
                      <a:lnTo>
                        <a:pt x="5" y="52"/>
                      </a:lnTo>
                      <a:lnTo>
                        <a:pt x="14" y="39"/>
                      </a:lnTo>
                      <a:lnTo>
                        <a:pt x="22" y="37"/>
                      </a:lnTo>
                      <a:lnTo>
                        <a:pt x="19" y="24"/>
                      </a:lnTo>
                      <a:lnTo>
                        <a:pt x="30" y="18"/>
                      </a:lnTo>
                      <a:lnTo>
                        <a:pt x="40" y="17"/>
                      </a:lnTo>
                      <a:lnTo>
                        <a:pt x="48" y="19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5" name="Freeform 47"/>
                <p:cNvSpPr>
                  <a:spLocks/>
                </p:cNvSpPr>
                <p:nvPr/>
              </p:nvSpPr>
              <p:spPr bwMode="auto">
                <a:xfrm>
                  <a:off x="2271" y="3878"/>
                  <a:ext cx="104" cy="95"/>
                </a:xfrm>
                <a:custGeom>
                  <a:avLst/>
                  <a:gdLst>
                    <a:gd name="T0" fmla="*/ 39 w 104"/>
                    <a:gd name="T1" fmla="*/ 39 h 95"/>
                    <a:gd name="T2" fmla="*/ 41 w 104"/>
                    <a:gd name="T3" fmla="*/ 26 h 95"/>
                    <a:gd name="T4" fmla="*/ 39 w 104"/>
                    <a:gd name="T5" fmla="*/ 13 h 95"/>
                    <a:gd name="T6" fmla="*/ 49 w 104"/>
                    <a:gd name="T7" fmla="*/ 5 h 95"/>
                    <a:gd name="T8" fmla="*/ 58 w 104"/>
                    <a:gd name="T9" fmla="*/ 0 h 95"/>
                    <a:gd name="T10" fmla="*/ 65 w 104"/>
                    <a:gd name="T11" fmla="*/ 5 h 95"/>
                    <a:gd name="T12" fmla="*/ 70 w 104"/>
                    <a:gd name="T13" fmla="*/ 11 h 95"/>
                    <a:gd name="T14" fmla="*/ 68 w 104"/>
                    <a:gd name="T15" fmla="*/ 20 h 95"/>
                    <a:gd name="T16" fmla="*/ 61 w 104"/>
                    <a:gd name="T17" fmla="*/ 29 h 95"/>
                    <a:gd name="T18" fmla="*/ 57 w 104"/>
                    <a:gd name="T19" fmla="*/ 38 h 95"/>
                    <a:gd name="T20" fmla="*/ 65 w 104"/>
                    <a:gd name="T21" fmla="*/ 37 h 95"/>
                    <a:gd name="T22" fmla="*/ 75 w 104"/>
                    <a:gd name="T23" fmla="*/ 31 h 95"/>
                    <a:gd name="T24" fmla="*/ 85 w 104"/>
                    <a:gd name="T25" fmla="*/ 29 h 95"/>
                    <a:gd name="T26" fmla="*/ 89 w 104"/>
                    <a:gd name="T27" fmla="*/ 30 h 95"/>
                    <a:gd name="T28" fmla="*/ 99 w 104"/>
                    <a:gd name="T29" fmla="*/ 32 h 95"/>
                    <a:gd name="T30" fmla="*/ 104 w 104"/>
                    <a:gd name="T31" fmla="*/ 39 h 95"/>
                    <a:gd name="T32" fmla="*/ 104 w 104"/>
                    <a:gd name="T33" fmla="*/ 51 h 95"/>
                    <a:gd name="T34" fmla="*/ 96 w 104"/>
                    <a:gd name="T35" fmla="*/ 60 h 95"/>
                    <a:gd name="T36" fmla="*/ 84 w 104"/>
                    <a:gd name="T37" fmla="*/ 62 h 95"/>
                    <a:gd name="T38" fmla="*/ 70 w 104"/>
                    <a:gd name="T39" fmla="*/ 59 h 95"/>
                    <a:gd name="T40" fmla="*/ 60 w 104"/>
                    <a:gd name="T41" fmla="*/ 53 h 95"/>
                    <a:gd name="T42" fmla="*/ 58 w 104"/>
                    <a:gd name="T43" fmla="*/ 61 h 95"/>
                    <a:gd name="T44" fmla="*/ 69 w 104"/>
                    <a:gd name="T45" fmla="*/ 67 h 95"/>
                    <a:gd name="T46" fmla="*/ 76 w 104"/>
                    <a:gd name="T47" fmla="*/ 75 h 95"/>
                    <a:gd name="T48" fmla="*/ 68 w 104"/>
                    <a:gd name="T49" fmla="*/ 87 h 95"/>
                    <a:gd name="T50" fmla="*/ 54 w 104"/>
                    <a:gd name="T51" fmla="*/ 95 h 95"/>
                    <a:gd name="T52" fmla="*/ 39 w 104"/>
                    <a:gd name="T53" fmla="*/ 93 h 95"/>
                    <a:gd name="T54" fmla="*/ 31 w 104"/>
                    <a:gd name="T55" fmla="*/ 85 h 95"/>
                    <a:gd name="T56" fmla="*/ 27 w 104"/>
                    <a:gd name="T57" fmla="*/ 74 h 95"/>
                    <a:gd name="T58" fmla="*/ 37 w 104"/>
                    <a:gd name="T59" fmla="*/ 66 h 95"/>
                    <a:gd name="T60" fmla="*/ 45 w 104"/>
                    <a:gd name="T61" fmla="*/ 59 h 95"/>
                    <a:gd name="T62" fmla="*/ 39 w 104"/>
                    <a:gd name="T63" fmla="*/ 54 h 95"/>
                    <a:gd name="T64" fmla="*/ 33 w 104"/>
                    <a:gd name="T65" fmla="*/ 63 h 95"/>
                    <a:gd name="T66" fmla="*/ 22 w 104"/>
                    <a:gd name="T67" fmla="*/ 69 h 95"/>
                    <a:gd name="T68" fmla="*/ 7 w 104"/>
                    <a:gd name="T69" fmla="*/ 66 h 95"/>
                    <a:gd name="T70" fmla="*/ 0 w 104"/>
                    <a:gd name="T71" fmla="*/ 56 h 95"/>
                    <a:gd name="T72" fmla="*/ 3 w 104"/>
                    <a:gd name="T73" fmla="*/ 48 h 95"/>
                    <a:gd name="T74" fmla="*/ 10 w 104"/>
                    <a:gd name="T75" fmla="*/ 42 h 95"/>
                    <a:gd name="T76" fmla="*/ 18 w 104"/>
                    <a:gd name="T77" fmla="*/ 38 h 95"/>
                    <a:gd name="T78" fmla="*/ 18 w 104"/>
                    <a:gd name="T79" fmla="*/ 29 h 95"/>
                    <a:gd name="T80" fmla="*/ 20 w 104"/>
                    <a:gd name="T81" fmla="*/ 21 h 95"/>
                    <a:gd name="T82" fmla="*/ 29 w 104"/>
                    <a:gd name="T83" fmla="*/ 23 h 95"/>
                    <a:gd name="T84" fmla="*/ 34 w 104"/>
                    <a:gd name="T85" fmla="*/ 29 h 95"/>
                    <a:gd name="T86" fmla="*/ 39 w 104"/>
                    <a:gd name="T87" fmla="*/ 39 h 9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4"/>
                    <a:gd name="T133" fmla="*/ 0 h 95"/>
                    <a:gd name="T134" fmla="*/ 104 w 104"/>
                    <a:gd name="T135" fmla="*/ 95 h 9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4" h="95">
                      <a:moveTo>
                        <a:pt x="39" y="39"/>
                      </a:moveTo>
                      <a:lnTo>
                        <a:pt x="41" y="26"/>
                      </a:lnTo>
                      <a:lnTo>
                        <a:pt x="39" y="13"/>
                      </a:lnTo>
                      <a:lnTo>
                        <a:pt x="49" y="5"/>
                      </a:lnTo>
                      <a:lnTo>
                        <a:pt x="58" y="0"/>
                      </a:lnTo>
                      <a:lnTo>
                        <a:pt x="65" y="5"/>
                      </a:lnTo>
                      <a:lnTo>
                        <a:pt x="70" y="11"/>
                      </a:lnTo>
                      <a:lnTo>
                        <a:pt x="68" y="20"/>
                      </a:lnTo>
                      <a:lnTo>
                        <a:pt x="61" y="29"/>
                      </a:lnTo>
                      <a:lnTo>
                        <a:pt x="57" y="38"/>
                      </a:lnTo>
                      <a:lnTo>
                        <a:pt x="65" y="37"/>
                      </a:lnTo>
                      <a:lnTo>
                        <a:pt x="75" y="31"/>
                      </a:lnTo>
                      <a:lnTo>
                        <a:pt x="85" y="29"/>
                      </a:lnTo>
                      <a:lnTo>
                        <a:pt x="89" y="30"/>
                      </a:lnTo>
                      <a:lnTo>
                        <a:pt x="99" y="32"/>
                      </a:lnTo>
                      <a:lnTo>
                        <a:pt x="104" y="39"/>
                      </a:lnTo>
                      <a:lnTo>
                        <a:pt x="104" y="51"/>
                      </a:lnTo>
                      <a:lnTo>
                        <a:pt x="96" y="60"/>
                      </a:lnTo>
                      <a:lnTo>
                        <a:pt x="84" y="62"/>
                      </a:lnTo>
                      <a:lnTo>
                        <a:pt x="70" y="59"/>
                      </a:lnTo>
                      <a:lnTo>
                        <a:pt x="60" y="53"/>
                      </a:lnTo>
                      <a:lnTo>
                        <a:pt x="58" y="61"/>
                      </a:lnTo>
                      <a:lnTo>
                        <a:pt x="69" y="67"/>
                      </a:lnTo>
                      <a:lnTo>
                        <a:pt x="76" y="75"/>
                      </a:lnTo>
                      <a:lnTo>
                        <a:pt x="68" y="87"/>
                      </a:lnTo>
                      <a:lnTo>
                        <a:pt x="54" y="95"/>
                      </a:lnTo>
                      <a:lnTo>
                        <a:pt x="39" y="93"/>
                      </a:lnTo>
                      <a:lnTo>
                        <a:pt x="31" y="85"/>
                      </a:lnTo>
                      <a:lnTo>
                        <a:pt x="27" y="74"/>
                      </a:lnTo>
                      <a:lnTo>
                        <a:pt x="37" y="66"/>
                      </a:lnTo>
                      <a:lnTo>
                        <a:pt x="45" y="59"/>
                      </a:lnTo>
                      <a:lnTo>
                        <a:pt x="39" y="54"/>
                      </a:lnTo>
                      <a:lnTo>
                        <a:pt x="33" y="63"/>
                      </a:lnTo>
                      <a:lnTo>
                        <a:pt x="22" y="69"/>
                      </a:lnTo>
                      <a:lnTo>
                        <a:pt x="7" y="66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10" y="42"/>
                      </a:lnTo>
                      <a:lnTo>
                        <a:pt x="18" y="38"/>
                      </a:lnTo>
                      <a:lnTo>
                        <a:pt x="18" y="29"/>
                      </a:lnTo>
                      <a:lnTo>
                        <a:pt x="20" y="21"/>
                      </a:lnTo>
                      <a:lnTo>
                        <a:pt x="29" y="23"/>
                      </a:lnTo>
                      <a:lnTo>
                        <a:pt x="34" y="29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6" name="Freeform 48"/>
                <p:cNvSpPr>
                  <a:spLocks/>
                </p:cNvSpPr>
                <p:nvPr/>
              </p:nvSpPr>
              <p:spPr bwMode="auto">
                <a:xfrm>
                  <a:off x="2310" y="3916"/>
                  <a:ext cx="20" cy="18"/>
                </a:xfrm>
                <a:custGeom>
                  <a:avLst/>
                  <a:gdLst>
                    <a:gd name="T0" fmla="*/ 2 w 20"/>
                    <a:gd name="T1" fmla="*/ 3 h 18"/>
                    <a:gd name="T2" fmla="*/ 14 w 20"/>
                    <a:gd name="T3" fmla="*/ 0 h 18"/>
                    <a:gd name="T4" fmla="*/ 20 w 20"/>
                    <a:gd name="T5" fmla="*/ 5 h 18"/>
                    <a:gd name="T6" fmla="*/ 19 w 20"/>
                    <a:gd name="T7" fmla="*/ 16 h 18"/>
                    <a:gd name="T8" fmla="*/ 8 w 20"/>
                    <a:gd name="T9" fmla="*/ 18 h 18"/>
                    <a:gd name="T10" fmla="*/ 0 w 20"/>
                    <a:gd name="T11" fmla="*/ 11 h 18"/>
                    <a:gd name="T12" fmla="*/ 2 w 20"/>
                    <a:gd name="T13" fmla="*/ 3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"/>
                    <a:gd name="T22" fmla="*/ 0 h 18"/>
                    <a:gd name="T23" fmla="*/ 20 w 20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" h="18">
                      <a:moveTo>
                        <a:pt x="2" y="3"/>
                      </a:moveTo>
                      <a:lnTo>
                        <a:pt x="14" y="0"/>
                      </a:lnTo>
                      <a:lnTo>
                        <a:pt x="20" y="5"/>
                      </a:lnTo>
                      <a:lnTo>
                        <a:pt x="19" y="16"/>
                      </a:lnTo>
                      <a:lnTo>
                        <a:pt x="8" y="18"/>
                      </a:lnTo>
                      <a:lnTo>
                        <a:pt x="0" y="1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88" name="Group 49"/>
              <p:cNvGrpSpPr>
                <a:grpSpLocks/>
              </p:cNvGrpSpPr>
              <p:nvPr/>
            </p:nvGrpSpPr>
            <p:grpSpPr bwMode="auto">
              <a:xfrm>
                <a:off x="2388" y="3814"/>
                <a:ext cx="132" cy="123"/>
                <a:chOff x="2388" y="3814"/>
                <a:chExt cx="132" cy="123"/>
              </a:xfrm>
            </p:grpSpPr>
            <p:sp>
              <p:nvSpPr>
                <p:cNvPr id="74801" name="Freeform 50"/>
                <p:cNvSpPr>
                  <a:spLocks/>
                </p:cNvSpPr>
                <p:nvPr/>
              </p:nvSpPr>
              <p:spPr bwMode="auto">
                <a:xfrm>
                  <a:off x="2388" y="3814"/>
                  <a:ext cx="132" cy="123"/>
                </a:xfrm>
                <a:custGeom>
                  <a:avLst/>
                  <a:gdLst>
                    <a:gd name="T0" fmla="*/ 44 w 132"/>
                    <a:gd name="T1" fmla="*/ 20 h 123"/>
                    <a:gd name="T2" fmla="*/ 55 w 132"/>
                    <a:gd name="T3" fmla="*/ 5 h 123"/>
                    <a:gd name="T4" fmla="*/ 71 w 132"/>
                    <a:gd name="T5" fmla="*/ 0 h 123"/>
                    <a:gd name="T6" fmla="*/ 84 w 132"/>
                    <a:gd name="T7" fmla="*/ 3 h 123"/>
                    <a:gd name="T8" fmla="*/ 93 w 132"/>
                    <a:gd name="T9" fmla="*/ 16 h 123"/>
                    <a:gd name="T10" fmla="*/ 94 w 132"/>
                    <a:gd name="T11" fmla="*/ 32 h 123"/>
                    <a:gd name="T12" fmla="*/ 113 w 132"/>
                    <a:gd name="T13" fmla="*/ 35 h 123"/>
                    <a:gd name="T14" fmla="*/ 128 w 132"/>
                    <a:gd name="T15" fmla="*/ 46 h 123"/>
                    <a:gd name="T16" fmla="*/ 132 w 132"/>
                    <a:gd name="T17" fmla="*/ 48 h 123"/>
                    <a:gd name="T18" fmla="*/ 131 w 132"/>
                    <a:gd name="T19" fmla="*/ 65 h 123"/>
                    <a:gd name="T20" fmla="*/ 121 w 132"/>
                    <a:gd name="T21" fmla="*/ 76 h 123"/>
                    <a:gd name="T22" fmla="*/ 105 w 132"/>
                    <a:gd name="T23" fmla="*/ 84 h 123"/>
                    <a:gd name="T24" fmla="*/ 98 w 132"/>
                    <a:gd name="T25" fmla="*/ 85 h 123"/>
                    <a:gd name="T26" fmla="*/ 96 w 132"/>
                    <a:gd name="T27" fmla="*/ 97 h 123"/>
                    <a:gd name="T28" fmla="*/ 86 w 132"/>
                    <a:gd name="T29" fmla="*/ 110 h 123"/>
                    <a:gd name="T30" fmla="*/ 74 w 132"/>
                    <a:gd name="T31" fmla="*/ 117 h 123"/>
                    <a:gd name="T32" fmla="*/ 56 w 132"/>
                    <a:gd name="T33" fmla="*/ 121 h 123"/>
                    <a:gd name="T34" fmla="*/ 52 w 132"/>
                    <a:gd name="T35" fmla="*/ 123 h 123"/>
                    <a:gd name="T36" fmla="*/ 37 w 132"/>
                    <a:gd name="T37" fmla="*/ 115 h 123"/>
                    <a:gd name="T38" fmla="*/ 27 w 132"/>
                    <a:gd name="T39" fmla="*/ 101 h 123"/>
                    <a:gd name="T40" fmla="*/ 23 w 132"/>
                    <a:gd name="T41" fmla="*/ 95 h 123"/>
                    <a:gd name="T42" fmla="*/ 8 w 132"/>
                    <a:gd name="T43" fmla="*/ 89 h 123"/>
                    <a:gd name="T44" fmla="*/ 0 w 132"/>
                    <a:gd name="T45" fmla="*/ 70 h 123"/>
                    <a:gd name="T46" fmla="*/ 4 w 132"/>
                    <a:gd name="T47" fmla="*/ 53 h 123"/>
                    <a:gd name="T48" fmla="*/ 13 w 132"/>
                    <a:gd name="T49" fmla="*/ 40 h 123"/>
                    <a:gd name="T50" fmla="*/ 20 w 132"/>
                    <a:gd name="T51" fmla="*/ 38 h 123"/>
                    <a:gd name="T52" fmla="*/ 18 w 132"/>
                    <a:gd name="T53" fmla="*/ 25 h 123"/>
                    <a:gd name="T54" fmla="*/ 28 w 132"/>
                    <a:gd name="T55" fmla="*/ 18 h 123"/>
                    <a:gd name="T56" fmla="*/ 37 w 132"/>
                    <a:gd name="T57" fmla="*/ 17 h 123"/>
                    <a:gd name="T58" fmla="*/ 44 w 132"/>
                    <a:gd name="T59" fmla="*/ 20 h 12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2"/>
                    <a:gd name="T91" fmla="*/ 0 h 123"/>
                    <a:gd name="T92" fmla="*/ 132 w 132"/>
                    <a:gd name="T93" fmla="*/ 123 h 12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2" h="123">
                      <a:moveTo>
                        <a:pt x="44" y="20"/>
                      </a:moveTo>
                      <a:lnTo>
                        <a:pt x="55" y="5"/>
                      </a:lnTo>
                      <a:lnTo>
                        <a:pt x="71" y="0"/>
                      </a:lnTo>
                      <a:lnTo>
                        <a:pt x="84" y="3"/>
                      </a:lnTo>
                      <a:lnTo>
                        <a:pt x="93" y="16"/>
                      </a:lnTo>
                      <a:lnTo>
                        <a:pt x="94" y="32"/>
                      </a:lnTo>
                      <a:lnTo>
                        <a:pt x="113" y="35"/>
                      </a:lnTo>
                      <a:lnTo>
                        <a:pt x="128" y="46"/>
                      </a:lnTo>
                      <a:lnTo>
                        <a:pt x="132" y="48"/>
                      </a:lnTo>
                      <a:lnTo>
                        <a:pt x="131" y="65"/>
                      </a:lnTo>
                      <a:lnTo>
                        <a:pt x="121" y="76"/>
                      </a:lnTo>
                      <a:lnTo>
                        <a:pt x="105" y="84"/>
                      </a:lnTo>
                      <a:lnTo>
                        <a:pt x="98" y="85"/>
                      </a:lnTo>
                      <a:lnTo>
                        <a:pt x="96" y="97"/>
                      </a:lnTo>
                      <a:lnTo>
                        <a:pt x="86" y="110"/>
                      </a:lnTo>
                      <a:lnTo>
                        <a:pt x="74" y="117"/>
                      </a:lnTo>
                      <a:lnTo>
                        <a:pt x="56" y="121"/>
                      </a:lnTo>
                      <a:lnTo>
                        <a:pt x="52" y="123"/>
                      </a:lnTo>
                      <a:lnTo>
                        <a:pt x="37" y="115"/>
                      </a:lnTo>
                      <a:lnTo>
                        <a:pt x="27" y="101"/>
                      </a:lnTo>
                      <a:lnTo>
                        <a:pt x="23" y="95"/>
                      </a:lnTo>
                      <a:lnTo>
                        <a:pt x="8" y="89"/>
                      </a:lnTo>
                      <a:lnTo>
                        <a:pt x="0" y="70"/>
                      </a:lnTo>
                      <a:lnTo>
                        <a:pt x="4" y="53"/>
                      </a:lnTo>
                      <a:lnTo>
                        <a:pt x="13" y="40"/>
                      </a:lnTo>
                      <a:lnTo>
                        <a:pt x="20" y="38"/>
                      </a:lnTo>
                      <a:lnTo>
                        <a:pt x="18" y="25"/>
                      </a:lnTo>
                      <a:lnTo>
                        <a:pt x="28" y="18"/>
                      </a:lnTo>
                      <a:lnTo>
                        <a:pt x="37" y="17"/>
                      </a:lnTo>
                      <a:lnTo>
                        <a:pt x="44" y="20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2" name="Freeform 51"/>
                <p:cNvSpPr>
                  <a:spLocks/>
                </p:cNvSpPr>
                <p:nvPr/>
              </p:nvSpPr>
              <p:spPr bwMode="auto">
                <a:xfrm>
                  <a:off x="2406" y="3824"/>
                  <a:ext cx="97" cy="100"/>
                </a:xfrm>
                <a:custGeom>
                  <a:avLst/>
                  <a:gdLst>
                    <a:gd name="T0" fmla="*/ 36 w 97"/>
                    <a:gd name="T1" fmla="*/ 42 h 100"/>
                    <a:gd name="T2" fmla="*/ 38 w 97"/>
                    <a:gd name="T3" fmla="*/ 28 h 100"/>
                    <a:gd name="T4" fmla="*/ 36 w 97"/>
                    <a:gd name="T5" fmla="*/ 14 h 100"/>
                    <a:gd name="T6" fmla="*/ 45 w 97"/>
                    <a:gd name="T7" fmla="*/ 5 h 100"/>
                    <a:gd name="T8" fmla="*/ 54 w 97"/>
                    <a:gd name="T9" fmla="*/ 0 h 100"/>
                    <a:gd name="T10" fmla="*/ 60 w 97"/>
                    <a:gd name="T11" fmla="*/ 5 h 100"/>
                    <a:gd name="T12" fmla="*/ 65 w 97"/>
                    <a:gd name="T13" fmla="*/ 12 h 100"/>
                    <a:gd name="T14" fmla="*/ 63 w 97"/>
                    <a:gd name="T15" fmla="*/ 22 h 100"/>
                    <a:gd name="T16" fmla="*/ 56 w 97"/>
                    <a:gd name="T17" fmla="*/ 31 h 100"/>
                    <a:gd name="T18" fmla="*/ 53 w 97"/>
                    <a:gd name="T19" fmla="*/ 41 h 100"/>
                    <a:gd name="T20" fmla="*/ 60 w 97"/>
                    <a:gd name="T21" fmla="*/ 39 h 100"/>
                    <a:gd name="T22" fmla="*/ 69 w 97"/>
                    <a:gd name="T23" fmla="*/ 33 h 100"/>
                    <a:gd name="T24" fmla="*/ 79 w 97"/>
                    <a:gd name="T25" fmla="*/ 31 h 100"/>
                    <a:gd name="T26" fmla="*/ 83 w 97"/>
                    <a:gd name="T27" fmla="*/ 32 h 100"/>
                    <a:gd name="T28" fmla="*/ 92 w 97"/>
                    <a:gd name="T29" fmla="*/ 34 h 100"/>
                    <a:gd name="T30" fmla="*/ 97 w 97"/>
                    <a:gd name="T31" fmla="*/ 42 h 100"/>
                    <a:gd name="T32" fmla="*/ 97 w 97"/>
                    <a:gd name="T33" fmla="*/ 55 h 100"/>
                    <a:gd name="T34" fmla="*/ 89 w 97"/>
                    <a:gd name="T35" fmla="*/ 64 h 100"/>
                    <a:gd name="T36" fmla="*/ 78 w 97"/>
                    <a:gd name="T37" fmla="*/ 66 h 100"/>
                    <a:gd name="T38" fmla="*/ 65 w 97"/>
                    <a:gd name="T39" fmla="*/ 62 h 100"/>
                    <a:gd name="T40" fmla="*/ 55 w 97"/>
                    <a:gd name="T41" fmla="*/ 56 h 100"/>
                    <a:gd name="T42" fmla="*/ 54 w 97"/>
                    <a:gd name="T43" fmla="*/ 65 h 100"/>
                    <a:gd name="T44" fmla="*/ 64 w 97"/>
                    <a:gd name="T45" fmla="*/ 71 h 100"/>
                    <a:gd name="T46" fmla="*/ 70 w 97"/>
                    <a:gd name="T47" fmla="*/ 80 h 100"/>
                    <a:gd name="T48" fmla="*/ 63 w 97"/>
                    <a:gd name="T49" fmla="*/ 93 h 100"/>
                    <a:gd name="T50" fmla="*/ 50 w 97"/>
                    <a:gd name="T51" fmla="*/ 100 h 100"/>
                    <a:gd name="T52" fmla="*/ 36 w 97"/>
                    <a:gd name="T53" fmla="*/ 99 h 100"/>
                    <a:gd name="T54" fmla="*/ 29 w 97"/>
                    <a:gd name="T55" fmla="*/ 90 h 100"/>
                    <a:gd name="T56" fmla="*/ 25 w 97"/>
                    <a:gd name="T57" fmla="*/ 79 h 100"/>
                    <a:gd name="T58" fmla="*/ 34 w 97"/>
                    <a:gd name="T59" fmla="*/ 70 h 100"/>
                    <a:gd name="T60" fmla="*/ 41 w 97"/>
                    <a:gd name="T61" fmla="*/ 62 h 100"/>
                    <a:gd name="T62" fmla="*/ 36 w 97"/>
                    <a:gd name="T63" fmla="*/ 57 h 100"/>
                    <a:gd name="T64" fmla="*/ 30 w 97"/>
                    <a:gd name="T65" fmla="*/ 67 h 100"/>
                    <a:gd name="T66" fmla="*/ 20 w 97"/>
                    <a:gd name="T67" fmla="*/ 74 h 100"/>
                    <a:gd name="T68" fmla="*/ 6 w 97"/>
                    <a:gd name="T69" fmla="*/ 70 h 100"/>
                    <a:gd name="T70" fmla="*/ 0 w 97"/>
                    <a:gd name="T71" fmla="*/ 60 h 100"/>
                    <a:gd name="T72" fmla="*/ 2 w 97"/>
                    <a:gd name="T73" fmla="*/ 51 h 100"/>
                    <a:gd name="T74" fmla="*/ 9 w 97"/>
                    <a:gd name="T75" fmla="*/ 45 h 100"/>
                    <a:gd name="T76" fmla="*/ 16 w 97"/>
                    <a:gd name="T77" fmla="*/ 41 h 100"/>
                    <a:gd name="T78" fmla="*/ 16 w 97"/>
                    <a:gd name="T79" fmla="*/ 31 h 100"/>
                    <a:gd name="T80" fmla="*/ 19 w 97"/>
                    <a:gd name="T81" fmla="*/ 23 h 100"/>
                    <a:gd name="T82" fmla="*/ 26 w 97"/>
                    <a:gd name="T83" fmla="*/ 24 h 100"/>
                    <a:gd name="T84" fmla="*/ 31 w 97"/>
                    <a:gd name="T85" fmla="*/ 31 h 100"/>
                    <a:gd name="T86" fmla="*/ 36 w 97"/>
                    <a:gd name="T87" fmla="*/ 42 h 1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7"/>
                    <a:gd name="T133" fmla="*/ 0 h 100"/>
                    <a:gd name="T134" fmla="*/ 97 w 97"/>
                    <a:gd name="T135" fmla="*/ 100 h 10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7" h="100">
                      <a:moveTo>
                        <a:pt x="36" y="42"/>
                      </a:moveTo>
                      <a:lnTo>
                        <a:pt x="38" y="28"/>
                      </a:lnTo>
                      <a:lnTo>
                        <a:pt x="36" y="14"/>
                      </a:lnTo>
                      <a:lnTo>
                        <a:pt x="45" y="5"/>
                      </a:lnTo>
                      <a:lnTo>
                        <a:pt x="54" y="0"/>
                      </a:lnTo>
                      <a:lnTo>
                        <a:pt x="60" y="5"/>
                      </a:lnTo>
                      <a:lnTo>
                        <a:pt x="65" y="12"/>
                      </a:lnTo>
                      <a:lnTo>
                        <a:pt x="63" y="22"/>
                      </a:lnTo>
                      <a:lnTo>
                        <a:pt x="56" y="31"/>
                      </a:lnTo>
                      <a:lnTo>
                        <a:pt x="53" y="41"/>
                      </a:lnTo>
                      <a:lnTo>
                        <a:pt x="60" y="39"/>
                      </a:lnTo>
                      <a:lnTo>
                        <a:pt x="69" y="33"/>
                      </a:lnTo>
                      <a:lnTo>
                        <a:pt x="79" y="31"/>
                      </a:lnTo>
                      <a:lnTo>
                        <a:pt x="83" y="32"/>
                      </a:lnTo>
                      <a:lnTo>
                        <a:pt x="92" y="34"/>
                      </a:lnTo>
                      <a:lnTo>
                        <a:pt x="97" y="42"/>
                      </a:lnTo>
                      <a:lnTo>
                        <a:pt x="97" y="55"/>
                      </a:lnTo>
                      <a:lnTo>
                        <a:pt x="89" y="64"/>
                      </a:lnTo>
                      <a:lnTo>
                        <a:pt x="78" y="66"/>
                      </a:lnTo>
                      <a:lnTo>
                        <a:pt x="65" y="62"/>
                      </a:lnTo>
                      <a:lnTo>
                        <a:pt x="55" y="56"/>
                      </a:lnTo>
                      <a:lnTo>
                        <a:pt x="54" y="65"/>
                      </a:lnTo>
                      <a:lnTo>
                        <a:pt x="64" y="71"/>
                      </a:lnTo>
                      <a:lnTo>
                        <a:pt x="70" y="80"/>
                      </a:lnTo>
                      <a:lnTo>
                        <a:pt x="63" y="93"/>
                      </a:lnTo>
                      <a:lnTo>
                        <a:pt x="50" y="100"/>
                      </a:lnTo>
                      <a:lnTo>
                        <a:pt x="36" y="99"/>
                      </a:lnTo>
                      <a:lnTo>
                        <a:pt x="29" y="90"/>
                      </a:lnTo>
                      <a:lnTo>
                        <a:pt x="25" y="79"/>
                      </a:lnTo>
                      <a:lnTo>
                        <a:pt x="34" y="70"/>
                      </a:lnTo>
                      <a:lnTo>
                        <a:pt x="41" y="62"/>
                      </a:lnTo>
                      <a:lnTo>
                        <a:pt x="36" y="57"/>
                      </a:lnTo>
                      <a:lnTo>
                        <a:pt x="30" y="67"/>
                      </a:lnTo>
                      <a:lnTo>
                        <a:pt x="20" y="74"/>
                      </a:lnTo>
                      <a:lnTo>
                        <a:pt x="6" y="70"/>
                      </a:lnTo>
                      <a:lnTo>
                        <a:pt x="0" y="60"/>
                      </a:lnTo>
                      <a:lnTo>
                        <a:pt x="2" y="51"/>
                      </a:lnTo>
                      <a:lnTo>
                        <a:pt x="9" y="45"/>
                      </a:lnTo>
                      <a:lnTo>
                        <a:pt x="16" y="41"/>
                      </a:lnTo>
                      <a:lnTo>
                        <a:pt x="16" y="31"/>
                      </a:lnTo>
                      <a:lnTo>
                        <a:pt x="19" y="23"/>
                      </a:lnTo>
                      <a:lnTo>
                        <a:pt x="26" y="24"/>
                      </a:lnTo>
                      <a:lnTo>
                        <a:pt x="31" y="31"/>
                      </a:lnTo>
                      <a:lnTo>
                        <a:pt x="36" y="42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3" name="Freeform 52"/>
                <p:cNvSpPr>
                  <a:spLocks/>
                </p:cNvSpPr>
                <p:nvPr/>
              </p:nvSpPr>
              <p:spPr bwMode="auto">
                <a:xfrm>
                  <a:off x="2443" y="3865"/>
                  <a:ext cx="18" cy="18"/>
                </a:xfrm>
                <a:custGeom>
                  <a:avLst/>
                  <a:gdLst>
                    <a:gd name="T0" fmla="*/ 1 w 18"/>
                    <a:gd name="T1" fmla="*/ 3 h 18"/>
                    <a:gd name="T2" fmla="*/ 12 w 18"/>
                    <a:gd name="T3" fmla="*/ 0 h 18"/>
                    <a:gd name="T4" fmla="*/ 18 w 18"/>
                    <a:gd name="T5" fmla="*/ 5 h 18"/>
                    <a:gd name="T6" fmla="*/ 17 w 18"/>
                    <a:gd name="T7" fmla="*/ 16 h 18"/>
                    <a:gd name="T8" fmla="*/ 7 w 18"/>
                    <a:gd name="T9" fmla="*/ 18 h 18"/>
                    <a:gd name="T10" fmla="*/ 0 w 18"/>
                    <a:gd name="T11" fmla="*/ 11 h 18"/>
                    <a:gd name="T12" fmla="*/ 1 w 18"/>
                    <a:gd name="T13" fmla="*/ 3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18"/>
                    <a:gd name="T23" fmla="*/ 18 w 18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18">
                      <a:moveTo>
                        <a:pt x="1" y="3"/>
                      </a:moveTo>
                      <a:lnTo>
                        <a:pt x="12" y="0"/>
                      </a:lnTo>
                      <a:lnTo>
                        <a:pt x="18" y="5"/>
                      </a:lnTo>
                      <a:lnTo>
                        <a:pt x="17" y="16"/>
                      </a:lnTo>
                      <a:lnTo>
                        <a:pt x="7" y="18"/>
                      </a:lnTo>
                      <a:lnTo>
                        <a:pt x="0" y="1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89" name="Group 53"/>
              <p:cNvGrpSpPr>
                <a:grpSpLocks/>
              </p:cNvGrpSpPr>
              <p:nvPr/>
            </p:nvGrpSpPr>
            <p:grpSpPr bwMode="auto">
              <a:xfrm>
                <a:off x="2908" y="3881"/>
                <a:ext cx="139" cy="113"/>
                <a:chOff x="2908" y="3881"/>
                <a:chExt cx="139" cy="113"/>
              </a:xfrm>
            </p:grpSpPr>
            <p:sp>
              <p:nvSpPr>
                <p:cNvPr id="74798" name="Freeform 54"/>
                <p:cNvSpPr>
                  <a:spLocks/>
                </p:cNvSpPr>
                <p:nvPr/>
              </p:nvSpPr>
              <p:spPr bwMode="auto">
                <a:xfrm>
                  <a:off x="2908" y="3881"/>
                  <a:ext cx="139" cy="113"/>
                </a:xfrm>
                <a:custGeom>
                  <a:avLst/>
                  <a:gdLst>
                    <a:gd name="T0" fmla="*/ 63 w 139"/>
                    <a:gd name="T1" fmla="*/ 10 h 113"/>
                    <a:gd name="T2" fmla="*/ 78 w 139"/>
                    <a:gd name="T3" fmla="*/ 0 h 113"/>
                    <a:gd name="T4" fmla="*/ 97 w 139"/>
                    <a:gd name="T5" fmla="*/ 1 h 113"/>
                    <a:gd name="T6" fmla="*/ 108 w 139"/>
                    <a:gd name="T7" fmla="*/ 10 h 113"/>
                    <a:gd name="T8" fmla="*/ 112 w 139"/>
                    <a:gd name="T9" fmla="*/ 25 h 113"/>
                    <a:gd name="T10" fmla="*/ 107 w 139"/>
                    <a:gd name="T11" fmla="*/ 41 h 113"/>
                    <a:gd name="T12" fmla="*/ 125 w 139"/>
                    <a:gd name="T13" fmla="*/ 51 h 113"/>
                    <a:gd name="T14" fmla="*/ 136 w 139"/>
                    <a:gd name="T15" fmla="*/ 68 h 113"/>
                    <a:gd name="T16" fmla="*/ 139 w 139"/>
                    <a:gd name="T17" fmla="*/ 72 h 113"/>
                    <a:gd name="T18" fmla="*/ 131 w 139"/>
                    <a:gd name="T19" fmla="*/ 87 h 113"/>
                    <a:gd name="T20" fmla="*/ 117 w 139"/>
                    <a:gd name="T21" fmla="*/ 93 h 113"/>
                    <a:gd name="T22" fmla="*/ 99 w 139"/>
                    <a:gd name="T23" fmla="*/ 94 h 113"/>
                    <a:gd name="T24" fmla="*/ 91 w 139"/>
                    <a:gd name="T25" fmla="*/ 92 h 113"/>
                    <a:gd name="T26" fmla="*/ 85 w 139"/>
                    <a:gd name="T27" fmla="*/ 103 h 113"/>
                    <a:gd name="T28" fmla="*/ 70 w 139"/>
                    <a:gd name="T29" fmla="*/ 111 h 113"/>
                    <a:gd name="T30" fmla="*/ 55 w 139"/>
                    <a:gd name="T31" fmla="*/ 113 h 113"/>
                    <a:gd name="T32" fmla="*/ 36 w 139"/>
                    <a:gd name="T33" fmla="*/ 109 h 113"/>
                    <a:gd name="T34" fmla="*/ 31 w 139"/>
                    <a:gd name="T35" fmla="*/ 109 h 113"/>
                    <a:gd name="T36" fmla="*/ 19 w 139"/>
                    <a:gd name="T37" fmla="*/ 96 h 113"/>
                    <a:gd name="T38" fmla="*/ 14 w 139"/>
                    <a:gd name="T39" fmla="*/ 79 h 113"/>
                    <a:gd name="T40" fmla="*/ 13 w 139"/>
                    <a:gd name="T41" fmla="*/ 71 h 113"/>
                    <a:gd name="T42" fmla="*/ 0 w 139"/>
                    <a:gd name="T43" fmla="*/ 60 h 113"/>
                    <a:gd name="T44" fmla="*/ 0 w 139"/>
                    <a:gd name="T45" fmla="*/ 39 h 113"/>
                    <a:gd name="T46" fmla="*/ 10 w 139"/>
                    <a:gd name="T47" fmla="*/ 25 h 113"/>
                    <a:gd name="T48" fmla="*/ 24 w 139"/>
                    <a:gd name="T49" fmla="*/ 16 h 113"/>
                    <a:gd name="T50" fmla="*/ 32 w 139"/>
                    <a:gd name="T51" fmla="*/ 18 h 113"/>
                    <a:gd name="T52" fmla="*/ 35 w 139"/>
                    <a:gd name="T53" fmla="*/ 4 h 113"/>
                    <a:gd name="T54" fmla="*/ 47 w 139"/>
                    <a:gd name="T55" fmla="*/ 2 h 113"/>
                    <a:gd name="T56" fmla="*/ 56 w 139"/>
                    <a:gd name="T57" fmla="*/ 4 h 113"/>
                    <a:gd name="T58" fmla="*/ 63 w 139"/>
                    <a:gd name="T59" fmla="*/ 10 h 11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9"/>
                    <a:gd name="T91" fmla="*/ 0 h 113"/>
                    <a:gd name="T92" fmla="*/ 139 w 139"/>
                    <a:gd name="T93" fmla="*/ 113 h 11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9" h="113">
                      <a:moveTo>
                        <a:pt x="63" y="10"/>
                      </a:moveTo>
                      <a:lnTo>
                        <a:pt x="78" y="0"/>
                      </a:lnTo>
                      <a:lnTo>
                        <a:pt x="97" y="1"/>
                      </a:lnTo>
                      <a:lnTo>
                        <a:pt x="108" y="10"/>
                      </a:lnTo>
                      <a:lnTo>
                        <a:pt x="112" y="25"/>
                      </a:lnTo>
                      <a:lnTo>
                        <a:pt x="107" y="41"/>
                      </a:lnTo>
                      <a:lnTo>
                        <a:pt x="125" y="51"/>
                      </a:lnTo>
                      <a:lnTo>
                        <a:pt x="136" y="68"/>
                      </a:lnTo>
                      <a:lnTo>
                        <a:pt x="139" y="72"/>
                      </a:lnTo>
                      <a:lnTo>
                        <a:pt x="131" y="87"/>
                      </a:lnTo>
                      <a:lnTo>
                        <a:pt x="117" y="93"/>
                      </a:lnTo>
                      <a:lnTo>
                        <a:pt x="99" y="94"/>
                      </a:lnTo>
                      <a:lnTo>
                        <a:pt x="91" y="92"/>
                      </a:lnTo>
                      <a:lnTo>
                        <a:pt x="85" y="103"/>
                      </a:lnTo>
                      <a:lnTo>
                        <a:pt x="70" y="111"/>
                      </a:lnTo>
                      <a:lnTo>
                        <a:pt x="55" y="113"/>
                      </a:lnTo>
                      <a:lnTo>
                        <a:pt x="36" y="109"/>
                      </a:lnTo>
                      <a:lnTo>
                        <a:pt x="31" y="109"/>
                      </a:lnTo>
                      <a:lnTo>
                        <a:pt x="19" y="96"/>
                      </a:lnTo>
                      <a:lnTo>
                        <a:pt x="14" y="79"/>
                      </a:lnTo>
                      <a:lnTo>
                        <a:pt x="13" y="71"/>
                      </a:lnTo>
                      <a:lnTo>
                        <a:pt x="0" y="60"/>
                      </a:lnTo>
                      <a:lnTo>
                        <a:pt x="0" y="39"/>
                      </a:lnTo>
                      <a:lnTo>
                        <a:pt x="10" y="25"/>
                      </a:lnTo>
                      <a:lnTo>
                        <a:pt x="24" y="16"/>
                      </a:lnTo>
                      <a:lnTo>
                        <a:pt x="32" y="18"/>
                      </a:lnTo>
                      <a:lnTo>
                        <a:pt x="35" y="4"/>
                      </a:lnTo>
                      <a:lnTo>
                        <a:pt x="47" y="2"/>
                      </a:lnTo>
                      <a:lnTo>
                        <a:pt x="56" y="4"/>
                      </a:lnTo>
                      <a:lnTo>
                        <a:pt x="63" y="10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9" name="Freeform 55"/>
                <p:cNvSpPr>
                  <a:spLocks/>
                </p:cNvSpPr>
                <p:nvPr/>
              </p:nvSpPr>
              <p:spPr bwMode="auto">
                <a:xfrm>
                  <a:off x="2926" y="3893"/>
                  <a:ext cx="103" cy="91"/>
                </a:xfrm>
                <a:custGeom>
                  <a:avLst/>
                  <a:gdLst>
                    <a:gd name="T0" fmla="*/ 43 w 103"/>
                    <a:gd name="T1" fmla="*/ 31 h 91"/>
                    <a:gd name="T2" fmla="*/ 49 w 103"/>
                    <a:gd name="T3" fmla="*/ 19 h 91"/>
                    <a:gd name="T4" fmla="*/ 53 w 103"/>
                    <a:gd name="T5" fmla="*/ 6 h 91"/>
                    <a:gd name="T6" fmla="*/ 65 w 103"/>
                    <a:gd name="T7" fmla="*/ 1 h 91"/>
                    <a:gd name="T8" fmla="*/ 76 w 103"/>
                    <a:gd name="T9" fmla="*/ 0 h 91"/>
                    <a:gd name="T10" fmla="*/ 80 w 103"/>
                    <a:gd name="T11" fmla="*/ 7 h 91"/>
                    <a:gd name="T12" fmla="*/ 83 w 103"/>
                    <a:gd name="T13" fmla="*/ 15 h 91"/>
                    <a:gd name="T14" fmla="*/ 77 w 103"/>
                    <a:gd name="T15" fmla="*/ 23 h 91"/>
                    <a:gd name="T16" fmla="*/ 67 w 103"/>
                    <a:gd name="T17" fmla="*/ 29 h 91"/>
                    <a:gd name="T18" fmla="*/ 60 w 103"/>
                    <a:gd name="T19" fmla="*/ 37 h 91"/>
                    <a:gd name="T20" fmla="*/ 68 w 103"/>
                    <a:gd name="T21" fmla="*/ 39 h 91"/>
                    <a:gd name="T22" fmla="*/ 79 w 103"/>
                    <a:gd name="T23" fmla="*/ 36 h 91"/>
                    <a:gd name="T24" fmla="*/ 90 w 103"/>
                    <a:gd name="T25" fmla="*/ 38 h 91"/>
                    <a:gd name="T26" fmla="*/ 93 w 103"/>
                    <a:gd name="T27" fmla="*/ 41 h 91"/>
                    <a:gd name="T28" fmla="*/ 101 w 103"/>
                    <a:gd name="T29" fmla="*/ 47 h 91"/>
                    <a:gd name="T30" fmla="*/ 103 w 103"/>
                    <a:gd name="T31" fmla="*/ 56 h 91"/>
                    <a:gd name="T32" fmla="*/ 98 w 103"/>
                    <a:gd name="T33" fmla="*/ 67 h 91"/>
                    <a:gd name="T34" fmla="*/ 88 w 103"/>
                    <a:gd name="T35" fmla="*/ 73 h 91"/>
                    <a:gd name="T36" fmla="*/ 75 w 103"/>
                    <a:gd name="T37" fmla="*/ 71 h 91"/>
                    <a:gd name="T38" fmla="*/ 64 w 103"/>
                    <a:gd name="T39" fmla="*/ 62 h 91"/>
                    <a:gd name="T40" fmla="*/ 56 w 103"/>
                    <a:gd name="T41" fmla="*/ 52 h 91"/>
                    <a:gd name="T42" fmla="*/ 52 w 103"/>
                    <a:gd name="T43" fmla="*/ 60 h 91"/>
                    <a:gd name="T44" fmla="*/ 60 w 103"/>
                    <a:gd name="T45" fmla="*/ 70 h 91"/>
                    <a:gd name="T46" fmla="*/ 62 w 103"/>
                    <a:gd name="T47" fmla="*/ 80 h 91"/>
                    <a:gd name="T48" fmla="*/ 50 w 103"/>
                    <a:gd name="T49" fmla="*/ 89 h 91"/>
                    <a:gd name="T50" fmla="*/ 35 w 103"/>
                    <a:gd name="T51" fmla="*/ 91 h 91"/>
                    <a:gd name="T52" fmla="*/ 22 w 103"/>
                    <a:gd name="T53" fmla="*/ 84 h 91"/>
                    <a:gd name="T54" fmla="*/ 17 w 103"/>
                    <a:gd name="T55" fmla="*/ 73 h 91"/>
                    <a:gd name="T56" fmla="*/ 18 w 103"/>
                    <a:gd name="T57" fmla="*/ 61 h 91"/>
                    <a:gd name="T58" fmla="*/ 30 w 103"/>
                    <a:gd name="T59" fmla="*/ 56 h 91"/>
                    <a:gd name="T60" fmla="*/ 40 w 103"/>
                    <a:gd name="T61" fmla="*/ 52 h 91"/>
                    <a:gd name="T62" fmla="*/ 37 w 103"/>
                    <a:gd name="T63" fmla="*/ 46 h 91"/>
                    <a:gd name="T64" fmla="*/ 27 w 103"/>
                    <a:gd name="T65" fmla="*/ 53 h 91"/>
                    <a:gd name="T66" fmla="*/ 14 w 103"/>
                    <a:gd name="T67" fmla="*/ 54 h 91"/>
                    <a:gd name="T68" fmla="*/ 2 w 103"/>
                    <a:gd name="T69" fmla="*/ 45 h 91"/>
                    <a:gd name="T70" fmla="*/ 0 w 103"/>
                    <a:gd name="T71" fmla="*/ 33 h 91"/>
                    <a:gd name="T72" fmla="*/ 6 w 103"/>
                    <a:gd name="T73" fmla="*/ 26 h 91"/>
                    <a:gd name="T74" fmla="*/ 14 w 103"/>
                    <a:gd name="T75" fmla="*/ 23 h 91"/>
                    <a:gd name="T76" fmla="*/ 23 w 103"/>
                    <a:gd name="T77" fmla="*/ 22 h 91"/>
                    <a:gd name="T78" fmla="*/ 27 w 103"/>
                    <a:gd name="T79" fmla="*/ 13 h 91"/>
                    <a:gd name="T80" fmla="*/ 32 w 103"/>
                    <a:gd name="T81" fmla="*/ 7 h 91"/>
                    <a:gd name="T82" fmla="*/ 40 w 103"/>
                    <a:gd name="T83" fmla="*/ 11 h 91"/>
                    <a:gd name="T84" fmla="*/ 42 w 103"/>
                    <a:gd name="T85" fmla="*/ 19 h 91"/>
                    <a:gd name="T86" fmla="*/ 43 w 103"/>
                    <a:gd name="T87" fmla="*/ 31 h 9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3"/>
                    <a:gd name="T133" fmla="*/ 0 h 91"/>
                    <a:gd name="T134" fmla="*/ 103 w 103"/>
                    <a:gd name="T135" fmla="*/ 91 h 9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3" h="91">
                      <a:moveTo>
                        <a:pt x="43" y="31"/>
                      </a:moveTo>
                      <a:lnTo>
                        <a:pt x="49" y="19"/>
                      </a:lnTo>
                      <a:lnTo>
                        <a:pt x="53" y="6"/>
                      </a:lnTo>
                      <a:lnTo>
                        <a:pt x="65" y="1"/>
                      </a:lnTo>
                      <a:lnTo>
                        <a:pt x="76" y="0"/>
                      </a:lnTo>
                      <a:lnTo>
                        <a:pt x="80" y="7"/>
                      </a:lnTo>
                      <a:lnTo>
                        <a:pt x="83" y="15"/>
                      </a:lnTo>
                      <a:lnTo>
                        <a:pt x="77" y="23"/>
                      </a:lnTo>
                      <a:lnTo>
                        <a:pt x="67" y="29"/>
                      </a:lnTo>
                      <a:lnTo>
                        <a:pt x="60" y="37"/>
                      </a:lnTo>
                      <a:lnTo>
                        <a:pt x="68" y="39"/>
                      </a:lnTo>
                      <a:lnTo>
                        <a:pt x="79" y="36"/>
                      </a:lnTo>
                      <a:lnTo>
                        <a:pt x="90" y="38"/>
                      </a:lnTo>
                      <a:lnTo>
                        <a:pt x="93" y="41"/>
                      </a:lnTo>
                      <a:lnTo>
                        <a:pt x="101" y="47"/>
                      </a:lnTo>
                      <a:lnTo>
                        <a:pt x="103" y="56"/>
                      </a:lnTo>
                      <a:lnTo>
                        <a:pt x="98" y="67"/>
                      </a:lnTo>
                      <a:lnTo>
                        <a:pt x="88" y="73"/>
                      </a:lnTo>
                      <a:lnTo>
                        <a:pt x="75" y="71"/>
                      </a:lnTo>
                      <a:lnTo>
                        <a:pt x="64" y="62"/>
                      </a:lnTo>
                      <a:lnTo>
                        <a:pt x="56" y="52"/>
                      </a:lnTo>
                      <a:lnTo>
                        <a:pt x="52" y="60"/>
                      </a:lnTo>
                      <a:lnTo>
                        <a:pt x="60" y="70"/>
                      </a:lnTo>
                      <a:lnTo>
                        <a:pt x="62" y="80"/>
                      </a:lnTo>
                      <a:lnTo>
                        <a:pt x="50" y="89"/>
                      </a:lnTo>
                      <a:lnTo>
                        <a:pt x="35" y="91"/>
                      </a:lnTo>
                      <a:lnTo>
                        <a:pt x="22" y="84"/>
                      </a:lnTo>
                      <a:lnTo>
                        <a:pt x="17" y="73"/>
                      </a:lnTo>
                      <a:lnTo>
                        <a:pt x="18" y="61"/>
                      </a:lnTo>
                      <a:lnTo>
                        <a:pt x="30" y="56"/>
                      </a:lnTo>
                      <a:lnTo>
                        <a:pt x="40" y="52"/>
                      </a:lnTo>
                      <a:lnTo>
                        <a:pt x="37" y="46"/>
                      </a:lnTo>
                      <a:lnTo>
                        <a:pt x="27" y="53"/>
                      </a:lnTo>
                      <a:lnTo>
                        <a:pt x="14" y="54"/>
                      </a:lnTo>
                      <a:lnTo>
                        <a:pt x="2" y="45"/>
                      </a:lnTo>
                      <a:lnTo>
                        <a:pt x="0" y="33"/>
                      </a:lnTo>
                      <a:lnTo>
                        <a:pt x="6" y="26"/>
                      </a:lnTo>
                      <a:lnTo>
                        <a:pt x="14" y="23"/>
                      </a:lnTo>
                      <a:lnTo>
                        <a:pt x="23" y="22"/>
                      </a:lnTo>
                      <a:lnTo>
                        <a:pt x="27" y="13"/>
                      </a:lnTo>
                      <a:lnTo>
                        <a:pt x="32" y="7"/>
                      </a:lnTo>
                      <a:lnTo>
                        <a:pt x="40" y="11"/>
                      </a:lnTo>
                      <a:lnTo>
                        <a:pt x="42" y="19"/>
                      </a:lnTo>
                      <a:lnTo>
                        <a:pt x="43" y="31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0" name="Freeform 56"/>
                <p:cNvSpPr>
                  <a:spLocks/>
                </p:cNvSpPr>
                <p:nvPr/>
              </p:nvSpPr>
              <p:spPr bwMode="auto">
                <a:xfrm>
                  <a:off x="2965" y="3927"/>
                  <a:ext cx="21" cy="19"/>
                </a:xfrm>
                <a:custGeom>
                  <a:avLst/>
                  <a:gdLst>
                    <a:gd name="T0" fmla="*/ 4 w 21"/>
                    <a:gd name="T1" fmla="*/ 0 h 19"/>
                    <a:gd name="T2" fmla="*/ 16 w 21"/>
                    <a:gd name="T3" fmla="*/ 2 h 19"/>
                    <a:gd name="T4" fmla="*/ 21 w 21"/>
                    <a:gd name="T5" fmla="*/ 9 h 19"/>
                    <a:gd name="T6" fmla="*/ 15 w 21"/>
                    <a:gd name="T7" fmla="*/ 19 h 19"/>
                    <a:gd name="T8" fmla="*/ 5 w 21"/>
                    <a:gd name="T9" fmla="*/ 17 h 19"/>
                    <a:gd name="T10" fmla="*/ 0 w 21"/>
                    <a:gd name="T11" fmla="*/ 7 h 19"/>
                    <a:gd name="T12" fmla="*/ 4 w 21"/>
                    <a:gd name="T13" fmla="*/ 0 h 1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1"/>
                    <a:gd name="T22" fmla="*/ 0 h 19"/>
                    <a:gd name="T23" fmla="*/ 21 w 21"/>
                    <a:gd name="T24" fmla="*/ 19 h 1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1" h="19">
                      <a:moveTo>
                        <a:pt x="4" y="0"/>
                      </a:moveTo>
                      <a:lnTo>
                        <a:pt x="16" y="2"/>
                      </a:lnTo>
                      <a:lnTo>
                        <a:pt x="21" y="9"/>
                      </a:lnTo>
                      <a:lnTo>
                        <a:pt x="15" y="19"/>
                      </a:lnTo>
                      <a:lnTo>
                        <a:pt x="5" y="17"/>
                      </a:lnTo>
                      <a:lnTo>
                        <a:pt x="0" y="7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90" name="Group 57"/>
              <p:cNvGrpSpPr>
                <a:grpSpLocks/>
              </p:cNvGrpSpPr>
              <p:nvPr/>
            </p:nvGrpSpPr>
            <p:grpSpPr bwMode="auto">
              <a:xfrm>
                <a:off x="3256" y="3888"/>
                <a:ext cx="130" cy="123"/>
                <a:chOff x="3256" y="3888"/>
                <a:chExt cx="130" cy="123"/>
              </a:xfrm>
            </p:grpSpPr>
            <p:sp>
              <p:nvSpPr>
                <p:cNvPr id="74795" name="Freeform 58"/>
                <p:cNvSpPr>
                  <a:spLocks/>
                </p:cNvSpPr>
                <p:nvPr/>
              </p:nvSpPr>
              <p:spPr bwMode="auto">
                <a:xfrm>
                  <a:off x="3256" y="3888"/>
                  <a:ext cx="130" cy="123"/>
                </a:xfrm>
                <a:custGeom>
                  <a:avLst/>
                  <a:gdLst>
                    <a:gd name="T0" fmla="*/ 23 w 130"/>
                    <a:gd name="T1" fmla="*/ 36 h 123"/>
                    <a:gd name="T2" fmla="*/ 26 w 130"/>
                    <a:gd name="T3" fmla="*/ 17 h 123"/>
                    <a:gd name="T4" fmla="*/ 40 w 130"/>
                    <a:gd name="T5" fmla="*/ 4 h 123"/>
                    <a:gd name="T6" fmla="*/ 54 w 130"/>
                    <a:gd name="T7" fmla="*/ 0 h 123"/>
                    <a:gd name="T8" fmla="*/ 69 w 130"/>
                    <a:gd name="T9" fmla="*/ 6 h 123"/>
                    <a:gd name="T10" fmla="*/ 78 w 130"/>
                    <a:gd name="T11" fmla="*/ 20 h 123"/>
                    <a:gd name="T12" fmla="*/ 98 w 130"/>
                    <a:gd name="T13" fmla="*/ 12 h 123"/>
                    <a:gd name="T14" fmla="*/ 119 w 130"/>
                    <a:gd name="T15" fmla="*/ 13 h 123"/>
                    <a:gd name="T16" fmla="*/ 123 w 130"/>
                    <a:gd name="T17" fmla="*/ 13 h 123"/>
                    <a:gd name="T18" fmla="*/ 130 w 130"/>
                    <a:gd name="T19" fmla="*/ 28 h 123"/>
                    <a:gd name="T20" fmla="*/ 126 w 130"/>
                    <a:gd name="T21" fmla="*/ 44 h 123"/>
                    <a:gd name="T22" fmla="*/ 115 w 130"/>
                    <a:gd name="T23" fmla="*/ 58 h 123"/>
                    <a:gd name="T24" fmla="*/ 108 w 130"/>
                    <a:gd name="T25" fmla="*/ 64 h 123"/>
                    <a:gd name="T26" fmla="*/ 113 w 130"/>
                    <a:gd name="T27" fmla="*/ 76 h 123"/>
                    <a:gd name="T28" fmla="*/ 109 w 130"/>
                    <a:gd name="T29" fmla="*/ 92 h 123"/>
                    <a:gd name="T30" fmla="*/ 100 w 130"/>
                    <a:gd name="T31" fmla="*/ 105 h 123"/>
                    <a:gd name="T32" fmla="*/ 85 w 130"/>
                    <a:gd name="T33" fmla="*/ 118 h 123"/>
                    <a:gd name="T34" fmla="*/ 81 w 130"/>
                    <a:gd name="T35" fmla="*/ 121 h 123"/>
                    <a:gd name="T36" fmla="*/ 63 w 130"/>
                    <a:gd name="T37" fmla="*/ 123 h 123"/>
                    <a:gd name="T38" fmla="*/ 46 w 130"/>
                    <a:gd name="T39" fmla="*/ 116 h 123"/>
                    <a:gd name="T40" fmla="*/ 39 w 130"/>
                    <a:gd name="T41" fmla="*/ 112 h 123"/>
                    <a:gd name="T42" fmla="*/ 21 w 130"/>
                    <a:gd name="T43" fmla="*/ 115 h 123"/>
                    <a:gd name="T44" fmla="*/ 5 w 130"/>
                    <a:gd name="T45" fmla="*/ 103 h 123"/>
                    <a:gd name="T46" fmla="*/ 1 w 130"/>
                    <a:gd name="T47" fmla="*/ 87 h 123"/>
                    <a:gd name="T48" fmla="*/ 3 w 130"/>
                    <a:gd name="T49" fmla="*/ 70 h 123"/>
                    <a:gd name="T50" fmla="*/ 9 w 130"/>
                    <a:gd name="T51" fmla="*/ 65 h 123"/>
                    <a:gd name="T52" fmla="*/ 0 w 130"/>
                    <a:gd name="T53" fmla="*/ 54 h 123"/>
                    <a:gd name="T54" fmla="*/ 7 w 130"/>
                    <a:gd name="T55" fmla="*/ 43 h 123"/>
                    <a:gd name="T56" fmla="*/ 15 w 130"/>
                    <a:gd name="T57" fmla="*/ 37 h 123"/>
                    <a:gd name="T58" fmla="*/ 23 w 130"/>
                    <a:gd name="T59" fmla="*/ 36 h 12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30"/>
                    <a:gd name="T91" fmla="*/ 0 h 123"/>
                    <a:gd name="T92" fmla="*/ 130 w 130"/>
                    <a:gd name="T93" fmla="*/ 123 h 12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30" h="123">
                      <a:moveTo>
                        <a:pt x="23" y="36"/>
                      </a:moveTo>
                      <a:lnTo>
                        <a:pt x="26" y="17"/>
                      </a:lnTo>
                      <a:lnTo>
                        <a:pt x="40" y="4"/>
                      </a:lnTo>
                      <a:lnTo>
                        <a:pt x="54" y="0"/>
                      </a:lnTo>
                      <a:lnTo>
                        <a:pt x="69" y="6"/>
                      </a:lnTo>
                      <a:lnTo>
                        <a:pt x="78" y="20"/>
                      </a:lnTo>
                      <a:lnTo>
                        <a:pt x="98" y="12"/>
                      </a:lnTo>
                      <a:lnTo>
                        <a:pt x="119" y="13"/>
                      </a:lnTo>
                      <a:lnTo>
                        <a:pt x="123" y="13"/>
                      </a:lnTo>
                      <a:lnTo>
                        <a:pt x="130" y="28"/>
                      </a:lnTo>
                      <a:lnTo>
                        <a:pt x="126" y="44"/>
                      </a:lnTo>
                      <a:lnTo>
                        <a:pt x="115" y="58"/>
                      </a:lnTo>
                      <a:lnTo>
                        <a:pt x="108" y="64"/>
                      </a:lnTo>
                      <a:lnTo>
                        <a:pt x="113" y="76"/>
                      </a:lnTo>
                      <a:lnTo>
                        <a:pt x="109" y="92"/>
                      </a:lnTo>
                      <a:lnTo>
                        <a:pt x="100" y="105"/>
                      </a:lnTo>
                      <a:lnTo>
                        <a:pt x="85" y="118"/>
                      </a:lnTo>
                      <a:lnTo>
                        <a:pt x="81" y="121"/>
                      </a:lnTo>
                      <a:lnTo>
                        <a:pt x="63" y="123"/>
                      </a:lnTo>
                      <a:lnTo>
                        <a:pt x="46" y="116"/>
                      </a:lnTo>
                      <a:lnTo>
                        <a:pt x="39" y="112"/>
                      </a:lnTo>
                      <a:lnTo>
                        <a:pt x="21" y="115"/>
                      </a:lnTo>
                      <a:lnTo>
                        <a:pt x="5" y="103"/>
                      </a:lnTo>
                      <a:lnTo>
                        <a:pt x="1" y="87"/>
                      </a:lnTo>
                      <a:lnTo>
                        <a:pt x="3" y="70"/>
                      </a:lnTo>
                      <a:lnTo>
                        <a:pt x="9" y="65"/>
                      </a:lnTo>
                      <a:lnTo>
                        <a:pt x="0" y="54"/>
                      </a:lnTo>
                      <a:lnTo>
                        <a:pt x="7" y="43"/>
                      </a:lnTo>
                      <a:lnTo>
                        <a:pt x="15" y="37"/>
                      </a:lnTo>
                      <a:lnTo>
                        <a:pt x="23" y="36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6" name="Freeform 59"/>
                <p:cNvSpPr>
                  <a:spLocks/>
                </p:cNvSpPr>
                <p:nvPr/>
              </p:nvSpPr>
              <p:spPr bwMode="auto">
                <a:xfrm>
                  <a:off x="3276" y="3899"/>
                  <a:ext cx="94" cy="96"/>
                </a:xfrm>
                <a:custGeom>
                  <a:avLst/>
                  <a:gdLst>
                    <a:gd name="T0" fmla="*/ 29 w 94"/>
                    <a:gd name="T1" fmla="*/ 46 h 96"/>
                    <a:gd name="T2" fmla="*/ 24 w 94"/>
                    <a:gd name="T3" fmla="*/ 33 h 96"/>
                    <a:gd name="T4" fmla="*/ 15 w 94"/>
                    <a:gd name="T5" fmla="*/ 22 h 96"/>
                    <a:gd name="T6" fmla="*/ 20 w 94"/>
                    <a:gd name="T7" fmla="*/ 9 h 96"/>
                    <a:gd name="T8" fmla="*/ 26 w 94"/>
                    <a:gd name="T9" fmla="*/ 0 h 96"/>
                    <a:gd name="T10" fmla="*/ 35 w 94"/>
                    <a:gd name="T11" fmla="*/ 1 h 96"/>
                    <a:gd name="T12" fmla="*/ 43 w 94"/>
                    <a:gd name="T13" fmla="*/ 4 h 96"/>
                    <a:gd name="T14" fmla="*/ 45 w 94"/>
                    <a:gd name="T15" fmla="*/ 14 h 96"/>
                    <a:gd name="T16" fmla="*/ 43 w 94"/>
                    <a:gd name="T17" fmla="*/ 25 h 96"/>
                    <a:gd name="T18" fmla="*/ 45 w 94"/>
                    <a:gd name="T19" fmla="*/ 36 h 96"/>
                    <a:gd name="T20" fmla="*/ 51 w 94"/>
                    <a:gd name="T21" fmla="*/ 31 h 96"/>
                    <a:gd name="T22" fmla="*/ 57 w 94"/>
                    <a:gd name="T23" fmla="*/ 21 h 96"/>
                    <a:gd name="T24" fmla="*/ 65 w 94"/>
                    <a:gd name="T25" fmla="*/ 13 h 96"/>
                    <a:gd name="T26" fmla="*/ 70 w 94"/>
                    <a:gd name="T27" fmla="*/ 12 h 96"/>
                    <a:gd name="T28" fmla="*/ 80 w 94"/>
                    <a:gd name="T29" fmla="*/ 9 h 96"/>
                    <a:gd name="T30" fmla="*/ 88 w 94"/>
                    <a:gd name="T31" fmla="*/ 13 h 96"/>
                    <a:gd name="T32" fmla="*/ 94 w 94"/>
                    <a:gd name="T33" fmla="*/ 25 h 96"/>
                    <a:gd name="T34" fmla="*/ 92 w 94"/>
                    <a:gd name="T35" fmla="*/ 36 h 96"/>
                    <a:gd name="T36" fmla="*/ 81 w 94"/>
                    <a:gd name="T37" fmla="*/ 45 h 96"/>
                    <a:gd name="T38" fmla="*/ 67 w 94"/>
                    <a:gd name="T39" fmla="*/ 48 h 96"/>
                    <a:gd name="T40" fmla="*/ 55 w 94"/>
                    <a:gd name="T41" fmla="*/ 48 h 96"/>
                    <a:gd name="T42" fmla="*/ 57 w 94"/>
                    <a:gd name="T43" fmla="*/ 57 h 96"/>
                    <a:gd name="T44" fmla="*/ 70 w 94"/>
                    <a:gd name="T45" fmla="*/ 57 h 96"/>
                    <a:gd name="T46" fmla="*/ 81 w 94"/>
                    <a:gd name="T47" fmla="*/ 61 h 96"/>
                    <a:gd name="T48" fmla="*/ 80 w 94"/>
                    <a:gd name="T49" fmla="*/ 76 h 96"/>
                    <a:gd name="T50" fmla="*/ 71 w 94"/>
                    <a:gd name="T51" fmla="*/ 89 h 96"/>
                    <a:gd name="T52" fmla="*/ 57 w 94"/>
                    <a:gd name="T53" fmla="*/ 96 h 96"/>
                    <a:gd name="T54" fmla="*/ 45 w 94"/>
                    <a:gd name="T55" fmla="*/ 92 h 96"/>
                    <a:gd name="T56" fmla="*/ 36 w 94"/>
                    <a:gd name="T57" fmla="*/ 85 h 96"/>
                    <a:gd name="T58" fmla="*/ 40 w 94"/>
                    <a:gd name="T59" fmla="*/ 72 h 96"/>
                    <a:gd name="T60" fmla="*/ 44 w 94"/>
                    <a:gd name="T61" fmla="*/ 61 h 96"/>
                    <a:gd name="T62" fmla="*/ 37 w 94"/>
                    <a:gd name="T63" fmla="*/ 59 h 96"/>
                    <a:gd name="T64" fmla="*/ 35 w 94"/>
                    <a:gd name="T65" fmla="*/ 72 h 96"/>
                    <a:gd name="T66" fmla="*/ 29 w 94"/>
                    <a:gd name="T67" fmla="*/ 83 h 96"/>
                    <a:gd name="T68" fmla="*/ 13 w 94"/>
                    <a:gd name="T69" fmla="*/ 87 h 96"/>
                    <a:gd name="T70" fmla="*/ 2 w 94"/>
                    <a:gd name="T71" fmla="*/ 82 h 96"/>
                    <a:gd name="T72" fmla="*/ 0 w 94"/>
                    <a:gd name="T73" fmla="*/ 73 h 96"/>
                    <a:gd name="T74" fmla="*/ 3 w 94"/>
                    <a:gd name="T75" fmla="*/ 64 h 96"/>
                    <a:gd name="T76" fmla="*/ 9 w 94"/>
                    <a:gd name="T77" fmla="*/ 56 h 96"/>
                    <a:gd name="T78" fmla="*/ 4 w 94"/>
                    <a:gd name="T79" fmla="*/ 47 h 96"/>
                    <a:gd name="T80" fmla="*/ 2 w 94"/>
                    <a:gd name="T81" fmla="*/ 39 h 96"/>
                    <a:gd name="T82" fmla="*/ 11 w 94"/>
                    <a:gd name="T83" fmla="*/ 37 h 96"/>
                    <a:gd name="T84" fmla="*/ 19 w 94"/>
                    <a:gd name="T85" fmla="*/ 39 h 96"/>
                    <a:gd name="T86" fmla="*/ 29 w 94"/>
                    <a:gd name="T87" fmla="*/ 46 h 9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4"/>
                    <a:gd name="T133" fmla="*/ 0 h 96"/>
                    <a:gd name="T134" fmla="*/ 94 w 94"/>
                    <a:gd name="T135" fmla="*/ 96 h 9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4" h="96">
                      <a:moveTo>
                        <a:pt x="29" y="46"/>
                      </a:moveTo>
                      <a:lnTo>
                        <a:pt x="24" y="33"/>
                      </a:lnTo>
                      <a:lnTo>
                        <a:pt x="15" y="22"/>
                      </a:lnTo>
                      <a:lnTo>
                        <a:pt x="20" y="9"/>
                      </a:lnTo>
                      <a:lnTo>
                        <a:pt x="26" y="0"/>
                      </a:lnTo>
                      <a:lnTo>
                        <a:pt x="35" y="1"/>
                      </a:lnTo>
                      <a:lnTo>
                        <a:pt x="43" y="4"/>
                      </a:lnTo>
                      <a:lnTo>
                        <a:pt x="45" y="14"/>
                      </a:lnTo>
                      <a:lnTo>
                        <a:pt x="43" y="25"/>
                      </a:lnTo>
                      <a:lnTo>
                        <a:pt x="45" y="36"/>
                      </a:lnTo>
                      <a:lnTo>
                        <a:pt x="51" y="31"/>
                      </a:lnTo>
                      <a:lnTo>
                        <a:pt x="57" y="21"/>
                      </a:lnTo>
                      <a:lnTo>
                        <a:pt x="65" y="13"/>
                      </a:lnTo>
                      <a:lnTo>
                        <a:pt x="70" y="12"/>
                      </a:lnTo>
                      <a:lnTo>
                        <a:pt x="80" y="9"/>
                      </a:lnTo>
                      <a:lnTo>
                        <a:pt x="88" y="13"/>
                      </a:lnTo>
                      <a:lnTo>
                        <a:pt x="94" y="25"/>
                      </a:lnTo>
                      <a:lnTo>
                        <a:pt x="92" y="36"/>
                      </a:lnTo>
                      <a:lnTo>
                        <a:pt x="81" y="45"/>
                      </a:lnTo>
                      <a:lnTo>
                        <a:pt x="67" y="48"/>
                      </a:lnTo>
                      <a:lnTo>
                        <a:pt x="55" y="48"/>
                      </a:lnTo>
                      <a:lnTo>
                        <a:pt x="57" y="57"/>
                      </a:lnTo>
                      <a:lnTo>
                        <a:pt x="70" y="57"/>
                      </a:lnTo>
                      <a:lnTo>
                        <a:pt x="81" y="61"/>
                      </a:lnTo>
                      <a:lnTo>
                        <a:pt x="80" y="76"/>
                      </a:lnTo>
                      <a:lnTo>
                        <a:pt x="71" y="89"/>
                      </a:lnTo>
                      <a:lnTo>
                        <a:pt x="57" y="96"/>
                      </a:lnTo>
                      <a:lnTo>
                        <a:pt x="45" y="92"/>
                      </a:lnTo>
                      <a:lnTo>
                        <a:pt x="36" y="85"/>
                      </a:lnTo>
                      <a:lnTo>
                        <a:pt x="40" y="72"/>
                      </a:lnTo>
                      <a:lnTo>
                        <a:pt x="44" y="61"/>
                      </a:lnTo>
                      <a:lnTo>
                        <a:pt x="37" y="59"/>
                      </a:lnTo>
                      <a:lnTo>
                        <a:pt x="35" y="72"/>
                      </a:lnTo>
                      <a:lnTo>
                        <a:pt x="29" y="83"/>
                      </a:lnTo>
                      <a:lnTo>
                        <a:pt x="13" y="87"/>
                      </a:lnTo>
                      <a:lnTo>
                        <a:pt x="2" y="82"/>
                      </a:lnTo>
                      <a:lnTo>
                        <a:pt x="0" y="73"/>
                      </a:lnTo>
                      <a:lnTo>
                        <a:pt x="3" y="64"/>
                      </a:lnTo>
                      <a:lnTo>
                        <a:pt x="9" y="56"/>
                      </a:lnTo>
                      <a:lnTo>
                        <a:pt x="4" y="47"/>
                      </a:lnTo>
                      <a:lnTo>
                        <a:pt x="2" y="39"/>
                      </a:lnTo>
                      <a:lnTo>
                        <a:pt x="11" y="37"/>
                      </a:lnTo>
                      <a:lnTo>
                        <a:pt x="19" y="39"/>
                      </a:lnTo>
                      <a:lnTo>
                        <a:pt x="29" y="46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7" name="Freeform 60"/>
                <p:cNvSpPr>
                  <a:spLocks/>
                </p:cNvSpPr>
                <p:nvPr/>
              </p:nvSpPr>
              <p:spPr bwMode="auto">
                <a:xfrm>
                  <a:off x="3307" y="3937"/>
                  <a:ext cx="22" cy="20"/>
                </a:xfrm>
                <a:custGeom>
                  <a:avLst/>
                  <a:gdLst>
                    <a:gd name="T0" fmla="*/ 0 w 22"/>
                    <a:gd name="T1" fmla="*/ 9 h 20"/>
                    <a:gd name="T2" fmla="*/ 10 w 22"/>
                    <a:gd name="T3" fmla="*/ 0 h 20"/>
                    <a:gd name="T4" fmla="*/ 19 w 22"/>
                    <a:gd name="T5" fmla="*/ 1 h 20"/>
                    <a:gd name="T6" fmla="*/ 22 w 22"/>
                    <a:gd name="T7" fmla="*/ 12 h 20"/>
                    <a:gd name="T8" fmla="*/ 14 w 22"/>
                    <a:gd name="T9" fmla="*/ 20 h 20"/>
                    <a:gd name="T10" fmla="*/ 3 w 22"/>
                    <a:gd name="T11" fmla="*/ 18 h 20"/>
                    <a:gd name="T12" fmla="*/ 0 w 22"/>
                    <a:gd name="T13" fmla="*/ 9 h 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2"/>
                    <a:gd name="T22" fmla="*/ 0 h 20"/>
                    <a:gd name="T23" fmla="*/ 22 w 22"/>
                    <a:gd name="T24" fmla="*/ 20 h 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2" h="20">
                      <a:moveTo>
                        <a:pt x="0" y="9"/>
                      </a:moveTo>
                      <a:lnTo>
                        <a:pt x="10" y="0"/>
                      </a:lnTo>
                      <a:lnTo>
                        <a:pt x="19" y="1"/>
                      </a:lnTo>
                      <a:lnTo>
                        <a:pt x="22" y="12"/>
                      </a:lnTo>
                      <a:lnTo>
                        <a:pt x="14" y="20"/>
                      </a:lnTo>
                      <a:lnTo>
                        <a:pt x="3" y="18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791" name="Group 61"/>
              <p:cNvGrpSpPr>
                <a:grpSpLocks/>
              </p:cNvGrpSpPr>
              <p:nvPr/>
            </p:nvGrpSpPr>
            <p:grpSpPr bwMode="auto">
              <a:xfrm>
                <a:off x="3460" y="3659"/>
                <a:ext cx="123" cy="163"/>
                <a:chOff x="3460" y="3659"/>
                <a:chExt cx="123" cy="163"/>
              </a:xfrm>
            </p:grpSpPr>
            <p:sp>
              <p:nvSpPr>
                <p:cNvPr id="74792" name="Freeform 62"/>
                <p:cNvSpPr>
                  <a:spLocks/>
                </p:cNvSpPr>
                <p:nvPr/>
              </p:nvSpPr>
              <p:spPr bwMode="auto">
                <a:xfrm>
                  <a:off x="3460" y="3659"/>
                  <a:ext cx="123" cy="163"/>
                </a:xfrm>
                <a:custGeom>
                  <a:avLst/>
                  <a:gdLst>
                    <a:gd name="T0" fmla="*/ 41 w 123"/>
                    <a:gd name="T1" fmla="*/ 26 h 163"/>
                    <a:gd name="T2" fmla="*/ 50 w 123"/>
                    <a:gd name="T3" fmla="*/ 6 h 163"/>
                    <a:gd name="T4" fmla="*/ 66 w 123"/>
                    <a:gd name="T5" fmla="*/ 0 h 163"/>
                    <a:gd name="T6" fmla="*/ 78 w 123"/>
                    <a:gd name="T7" fmla="*/ 4 h 163"/>
                    <a:gd name="T8" fmla="*/ 86 w 123"/>
                    <a:gd name="T9" fmla="*/ 21 h 163"/>
                    <a:gd name="T10" fmla="*/ 87 w 123"/>
                    <a:gd name="T11" fmla="*/ 43 h 163"/>
                    <a:gd name="T12" fmla="*/ 105 w 123"/>
                    <a:gd name="T13" fmla="*/ 46 h 163"/>
                    <a:gd name="T14" fmla="*/ 119 w 123"/>
                    <a:gd name="T15" fmla="*/ 61 h 163"/>
                    <a:gd name="T16" fmla="*/ 123 w 123"/>
                    <a:gd name="T17" fmla="*/ 64 h 163"/>
                    <a:gd name="T18" fmla="*/ 121 w 123"/>
                    <a:gd name="T19" fmla="*/ 86 h 163"/>
                    <a:gd name="T20" fmla="*/ 112 w 123"/>
                    <a:gd name="T21" fmla="*/ 101 h 163"/>
                    <a:gd name="T22" fmla="*/ 98 w 123"/>
                    <a:gd name="T23" fmla="*/ 111 h 163"/>
                    <a:gd name="T24" fmla="*/ 91 w 123"/>
                    <a:gd name="T25" fmla="*/ 113 h 163"/>
                    <a:gd name="T26" fmla="*/ 89 w 123"/>
                    <a:gd name="T27" fmla="*/ 129 h 163"/>
                    <a:gd name="T28" fmla="*/ 80 w 123"/>
                    <a:gd name="T29" fmla="*/ 146 h 163"/>
                    <a:gd name="T30" fmla="*/ 68 w 123"/>
                    <a:gd name="T31" fmla="*/ 156 h 163"/>
                    <a:gd name="T32" fmla="*/ 52 w 123"/>
                    <a:gd name="T33" fmla="*/ 161 h 163"/>
                    <a:gd name="T34" fmla="*/ 48 w 123"/>
                    <a:gd name="T35" fmla="*/ 163 h 163"/>
                    <a:gd name="T36" fmla="*/ 34 w 123"/>
                    <a:gd name="T37" fmla="*/ 153 h 163"/>
                    <a:gd name="T38" fmla="*/ 24 w 123"/>
                    <a:gd name="T39" fmla="*/ 134 h 163"/>
                    <a:gd name="T40" fmla="*/ 21 w 123"/>
                    <a:gd name="T41" fmla="*/ 126 h 163"/>
                    <a:gd name="T42" fmla="*/ 7 w 123"/>
                    <a:gd name="T43" fmla="*/ 118 h 163"/>
                    <a:gd name="T44" fmla="*/ 0 w 123"/>
                    <a:gd name="T45" fmla="*/ 93 h 163"/>
                    <a:gd name="T46" fmla="*/ 3 w 123"/>
                    <a:gd name="T47" fmla="*/ 71 h 163"/>
                    <a:gd name="T48" fmla="*/ 11 w 123"/>
                    <a:gd name="T49" fmla="*/ 53 h 163"/>
                    <a:gd name="T50" fmla="*/ 18 w 123"/>
                    <a:gd name="T51" fmla="*/ 51 h 163"/>
                    <a:gd name="T52" fmla="*/ 16 w 123"/>
                    <a:gd name="T53" fmla="*/ 33 h 163"/>
                    <a:gd name="T54" fmla="*/ 26 w 123"/>
                    <a:gd name="T55" fmla="*/ 24 h 163"/>
                    <a:gd name="T56" fmla="*/ 34 w 123"/>
                    <a:gd name="T57" fmla="*/ 23 h 163"/>
                    <a:gd name="T58" fmla="*/ 41 w 123"/>
                    <a:gd name="T59" fmla="*/ 26 h 16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3"/>
                    <a:gd name="T91" fmla="*/ 0 h 163"/>
                    <a:gd name="T92" fmla="*/ 123 w 123"/>
                    <a:gd name="T93" fmla="*/ 163 h 16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3" h="163">
                      <a:moveTo>
                        <a:pt x="41" y="26"/>
                      </a:moveTo>
                      <a:lnTo>
                        <a:pt x="50" y="6"/>
                      </a:lnTo>
                      <a:lnTo>
                        <a:pt x="66" y="0"/>
                      </a:lnTo>
                      <a:lnTo>
                        <a:pt x="78" y="4"/>
                      </a:lnTo>
                      <a:lnTo>
                        <a:pt x="86" y="21"/>
                      </a:lnTo>
                      <a:lnTo>
                        <a:pt x="87" y="43"/>
                      </a:lnTo>
                      <a:lnTo>
                        <a:pt x="105" y="46"/>
                      </a:lnTo>
                      <a:lnTo>
                        <a:pt x="119" y="61"/>
                      </a:lnTo>
                      <a:lnTo>
                        <a:pt x="123" y="64"/>
                      </a:lnTo>
                      <a:lnTo>
                        <a:pt x="121" y="86"/>
                      </a:lnTo>
                      <a:lnTo>
                        <a:pt x="112" y="101"/>
                      </a:lnTo>
                      <a:lnTo>
                        <a:pt x="98" y="111"/>
                      </a:lnTo>
                      <a:lnTo>
                        <a:pt x="91" y="113"/>
                      </a:lnTo>
                      <a:lnTo>
                        <a:pt x="89" y="129"/>
                      </a:lnTo>
                      <a:lnTo>
                        <a:pt x="80" y="146"/>
                      </a:lnTo>
                      <a:lnTo>
                        <a:pt x="68" y="156"/>
                      </a:lnTo>
                      <a:lnTo>
                        <a:pt x="52" y="161"/>
                      </a:lnTo>
                      <a:lnTo>
                        <a:pt x="48" y="163"/>
                      </a:lnTo>
                      <a:lnTo>
                        <a:pt x="34" y="153"/>
                      </a:lnTo>
                      <a:lnTo>
                        <a:pt x="24" y="134"/>
                      </a:lnTo>
                      <a:lnTo>
                        <a:pt x="21" y="126"/>
                      </a:lnTo>
                      <a:lnTo>
                        <a:pt x="7" y="118"/>
                      </a:lnTo>
                      <a:lnTo>
                        <a:pt x="0" y="93"/>
                      </a:lnTo>
                      <a:lnTo>
                        <a:pt x="3" y="71"/>
                      </a:lnTo>
                      <a:lnTo>
                        <a:pt x="11" y="53"/>
                      </a:lnTo>
                      <a:lnTo>
                        <a:pt x="18" y="51"/>
                      </a:lnTo>
                      <a:lnTo>
                        <a:pt x="16" y="33"/>
                      </a:lnTo>
                      <a:lnTo>
                        <a:pt x="26" y="24"/>
                      </a:lnTo>
                      <a:lnTo>
                        <a:pt x="34" y="23"/>
                      </a:lnTo>
                      <a:lnTo>
                        <a:pt x="41" y="26"/>
                      </a:ln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3" name="Freeform 63"/>
                <p:cNvSpPr>
                  <a:spLocks/>
                </p:cNvSpPr>
                <p:nvPr/>
              </p:nvSpPr>
              <p:spPr bwMode="auto">
                <a:xfrm>
                  <a:off x="3477" y="3672"/>
                  <a:ext cx="91" cy="132"/>
                </a:xfrm>
                <a:custGeom>
                  <a:avLst/>
                  <a:gdLst>
                    <a:gd name="T0" fmla="*/ 34 w 91"/>
                    <a:gd name="T1" fmla="*/ 55 h 132"/>
                    <a:gd name="T2" fmla="*/ 35 w 91"/>
                    <a:gd name="T3" fmla="*/ 37 h 132"/>
                    <a:gd name="T4" fmla="*/ 34 w 91"/>
                    <a:gd name="T5" fmla="*/ 19 h 132"/>
                    <a:gd name="T6" fmla="*/ 42 w 91"/>
                    <a:gd name="T7" fmla="*/ 7 h 132"/>
                    <a:gd name="T8" fmla="*/ 51 w 91"/>
                    <a:gd name="T9" fmla="*/ 0 h 132"/>
                    <a:gd name="T10" fmla="*/ 56 w 91"/>
                    <a:gd name="T11" fmla="*/ 7 h 132"/>
                    <a:gd name="T12" fmla="*/ 61 w 91"/>
                    <a:gd name="T13" fmla="*/ 15 h 132"/>
                    <a:gd name="T14" fmla="*/ 59 w 91"/>
                    <a:gd name="T15" fmla="*/ 29 h 132"/>
                    <a:gd name="T16" fmla="*/ 53 w 91"/>
                    <a:gd name="T17" fmla="*/ 40 h 132"/>
                    <a:gd name="T18" fmla="*/ 49 w 91"/>
                    <a:gd name="T19" fmla="*/ 54 h 132"/>
                    <a:gd name="T20" fmla="*/ 56 w 91"/>
                    <a:gd name="T21" fmla="*/ 52 h 132"/>
                    <a:gd name="T22" fmla="*/ 65 w 91"/>
                    <a:gd name="T23" fmla="*/ 44 h 132"/>
                    <a:gd name="T24" fmla="*/ 74 w 91"/>
                    <a:gd name="T25" fmla="*/ 40 h 132"/>
                    <a:gd name="T26" fmla="*/ 78 w 91"/>
                    <a:gd name="T27" fmla="*/ 42 h 132"/>
                    <a:gd name="T28" fmla="*/ 86 w 91"/>
                    <a:gd name="T29" fmla="*/ 45 h 132"/>
                    <a:gd name="T30" fmla="*/ 91 w 91"/>
                    <a:gd name="T31" fmla="*/ 55 h 132"/>
                    <a:gd name="T32" fmla="*/ 91 w 91"/>
                    <a:gd name="T33" fmla="*/ 72 h 132"/>
                    <a:gd name="T34" fmla="*/ 84 w 91"/>
                    <a:gd name="T35" fmla="*/ 84 h 132"/>
                    <a:gd name="T36" fmla="*/ 73 w 91"/>
                    <a:gd name="T37" fmla="*/ 87 h 132"/>
                    <a:gd name="T38" fmla="*/ 61 w 91"/>
                    <a:gd name="T39" fmla="*/ 82 h 132"/>
                    <a:gd name="T40" fmla="*/ 52 w 91"/>
                    <a:gd name="T41" fmla="*/ 74 h 132"/>
                    <a:gd name="T42" fmla="*/ 51 w 91"/>
                    <a:gd name="T43" fmla="*/ 85 h 132"/>
                    <a:gd name="T44" fmla="*/ 60 w 91"/>
                    <a:gd name="T45" fmla="*/ 94 h 132"/>
                    <a:gd name="T46" fmla="*/ 66 w 91"/>
                    <a:gd name="T47" fmla="*/ 106 h 132"/>
                    <a:gd name="T48" fmla="*/ 59 w 91"/>
                    <a:gd name="T49" fmla="*/ 122 h 132"/>
                    <a:gd name="T50" fmla="*/ 47 w 91"/>
                    <a:gd name="T51" fmla="*/ 132 h 132"/>
                    <a:gd name="T52" fmla="*/ 34 w 91"/>
                    <a:gd name="T53" fmla="*/ 131 h 132"/>
                    <a:gd name="T54" fmla="*/ 27 w 91"/>
                    <a:gd name="T55" fmla="*/ 119 h 132"/>
                    <a:gd name="T56" fmla="*/ 23 w 91"/>
                    <a:gd name="T57" fmla="*/ 104 h 132"/>
                    <a:gd name="T58" fmla="*/ 32 w 91"/>
                    <a:gd name="T59" fmla="*/ 92 h 132"/>
                    <a:gd name="T60" fmla="*/ 39 w 91"/>
                    <a:gd name="T61" fmla="*/ 82 h 132"/>
                    <a:gd name="T62" fmla="*/ 34 w 91"/>
                    <a:gd name="T63" fmla="*/ 75 h 132"/>
                    <a:gd name="T64" fmla="*/ 28 w 91"/>
                    <a:gd name="T65" fmla="*/ 89 h 132"/>
                    <a:gd name="T66" fmla="*/ 19 w 91"/>
                    <a:gd name="T67" fmla="*/ 97 h 132"/>
                    <a:gd name="T68" fmla="*/ 6 w 91"/>
                    <a:gd name="T69" fmla="*/ 92 h 132"/>
                    <a:gd name="T70" fmla="*/ 0 w 91"/>
                    <a:gd name="T71" fmla="*/ 79 h 132"/>
                    <a:gd name="T72" fmla="*/ 2 w 91"/>
                    <a:gd name="T73" fmla="*/ 67 h 132"/>
                    <a:gd name="T74" fmla="*/ 8 w 91"/>
                    <a:gd name="T75" fmla="*/ 59 h 132"/>
                    <a:gd name="T76" fmla="*/ 15 w 91"/>
                    <a:gd name="T77" fmla="*/ 54 h 132"/>
                    <a:gd name="T78" fmla="*/ 15 w 91"/>
                    <a:gd name="T79" fmla="*/ 40 h 132"/>
                    <a:gd name="T80" fmla="*/ 17 w 91"/>
                    <a:gd name="T81" fmla="*/ 30 h 132"/>
                    <a:gd name="T82" fmla="*/ 25 w 91"/>
                    <a:gd name="T83" fmla="*/ 32 h 132"/>
                    <a:gd name="T84" fmla="*/ 29 w 91"/>
                    <a:gd name="T85" fmla="*/ 40 h 132"/>
                    <a:gd name="T86" fmla="*/ 34 w 91"/>
                    <a:gd name="T87" fmla="*/ 55 h 13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"/>
                    <a:gd name="T133" fmla="*/ 0 h 132"/>
                    <a:gd name="T134" fmla="*/ 91 w 91"/>
                    <a:gd name="T135" fmla="*/ 132 h 13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" h="132">
                      <a:moveTo>
                        <a:pt x="34" y="55"/>
                      </a:moveTo>
                      <a:lnTo>
                        <a:pt x="35" y="37"/>
                      </a:lnTo>
                      <a:lnTo>
                        <a:pt x="34" y="19"/>
                      </a:lnTo>
                      <a:lnTo>
                        <a:pt x="42" y="7"/>
                      </a:lnTo>
                      <a:lnTo>
                        <a:pt x="51" y="0"/>
                      </a:lnTo>
                      <a:lnTo>
                        <a:pt x="56" y="7"/>
                      </a:lnTo>
                      <a:lnTo>
                        <a:pt x="61" y="15"/>
                      </a:lnTo>
                      <a:lnTo>
                        <a:pt x="59" y="29"/>
                      </a:lnTo>
                      <a:lnTo>
                        <a:pt x="53" y="40"/>
                      </a:lnTo>
                      <a:lnTo>
                        <a:pt x="49" y="54"/>
                      </a:lnTo>
                      <a:lnTo>
                        <a:pt x="56" y="52"/>
                      </a:lnTo>
                      <a:lnTo>
                        <a:pt x="65" y="44"/>
                      </a:lnTo>
                      <a:lnTo>
                        <a:pt x="74" y="40"/>
                      </a:lnTo>
                      <a:lnTo>
                        <a:pt x="78" y="42"/>
                      </a:lnTo>
                      <a:lnTo>
                        <a:pt x="86" y="45"/>
                      </a:lnTo>
                      <a:lnTo>
                        <a:pt x="91" y="55"/>
                      </a:lnTo>
                      <a:lnTo>
                        <a:pt x="91" y="72"/>
                      </a:lnTo>
                      <a:lnTo>
                        <a:pt x="84" y="84"/>
                      </a:lnTo>
                      <a:lnTo>
                        <a:pt x="73" y="87"/>
                      </a:lnTo>
                      <a:lnTo>
                        <a:pt x="61" y="82"/>
                      </a:lnTo>
                      <a:lnTo>
                        <a:pt x="52" y="74"/>
                      </a:lnTo>
                      <a:lnTo>
                        <a:pt x="51" y="85"/>
                      </a:lnTo>
                      <a:lnTo>
                        <a:pt x="60" y="94"/>
                      </a:lnTo>
                      <a:lnTo>
                        <a:pt x="66" y="106"/>
                      </a:lnTo>
                      <a:lnTo>
                        <a:pt x="59" y="122"/>
                      </a:lnTo>
                      <a:lnTo>
                        <a:pt x="47" y="132"/>
                      </a:lnTo>
                      <a:lnTo>
                        <a:pt x="34" y="131"/>
                      </a:lnTo>
                      <a:lnTo>
                        <a:pt x="27" y="119"/>
                      </a:lnTo>
                      <a:lnTo>
                        <a:pt x="23" y="104"/>
                      </a:lnTo>
                      <a:lnTo>
                        <a:pt x="32" y="92"/>
                      </a:lnTo>
                      <a:lnTo>
                        <a:pt x="39" y="82"/>
                      </a:lnTo>
                      <a:lnTo>
                        <a:pt x="34" y="75"/>
                      </a:lnTo>
                      <a:lnTo>
                        <a:pt x="28" y="89"/>
                      </a:lnTo>
                      <a:lnTo>
                        <a:pt x="19" y="97"/>
                      </a:lnTo>
                      <a:lnTo>
                        <a:pt x="6" y="92"/>
                      </a:lnTo>
                      <a:lnTo>
                        <a:pt x="0" y="79"/>
                      </a:lnTo>
                      <a:lnTo>
                        <a:pt x="2" y="67"/>
                      </a:lnTo>
                      <a:lnTo>
                        <a:pt x="8" y="59"/>
                      </a:lnTo>
                      <a:lnTo>
                        <a:pt x="15" y="54"/>
                      </a:lnTo>
                      <a:lnTo>
                        <a:pt x="15" y="40"/>
                      </a:lnTo>
                      <a:lnTo>
                        <a:pt x="17" y="30"/>
                      </a:lnTo>
                      <a:lnTo>
                        <a:pt x="25" y="32"/>
                      </a:lnTo>
                      <a:lnTo>
                        <a:pt x="29" y="40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4" name="Freeform 64"/>
                <p:cNvSpPr>
                  <a:spLocks/>
                </p:cNvSpPr>
                <p:nvPr/>
              </p:nvSpPr>
              <p:spPr bwMode="auto">
                <a:xfrm>
                  <a:off x="3511" y="3726"/>
                  <a:ext cx="17" cy="25"/>
                </a:xfrm>
                <a:custGeom>
                  <a:avLst/>
                  <a:gdLst>
                    <a:gd name="T0" fmla="*/ 1 w 17"/>
                    <a:gd name="T1" fmla="*/ 3 h 25"/>
                    <a:gd name="T2" fmla="*/ 11 w 17"/>
                    <a:gd name="T3" fmla="*/ 0 h 25"/>
                    <a:gd name="T4" fmla="*/ 17 w 17"/>
                    <a:gd name="T5" fmla="*/ 6 h 25"/>
                    <a:gd name="T6" fmla="*/ 16 w 17"/>
                    <a:gd name="T7" fmla="*/ 21 h 25"/>
                    <a:gd name="T8" fmla="*/ 6 w 17"/>
                    <a:gd name="T9" fmla="*/ 25 h 25"/>
                    <a:gd name="T10" fmla="*/ 0 w 17"/>
                    <a:gd name="T11" fmla="*/ 15 h 25"/>
                    <a:gd name="T12" fmla="*/ 1 w 17"/>
                    <a:gd name="T13" fmla="*/ 3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25"/>
                    <a:gd name="T23" fmla="*/ 17 w 17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25">
                      <a:moveTo>
                        <a:pt x="1" y="3"/>
                      </a:moveTo>
                      <a:lnTo>
                        <a:pt x="11" y="0"/>
                      </a:lnTo>
                      <a:lnTo>
                        <a:pt x="17" y="6"/>
                      </a:lnTo>
                      <a:lnTo>
                        <a:pt x="16" y="21"/>
                      </a:lnTo>
                      <a:lnTo>
                        <a:pt x="6" y="25"/>
                      </a:lnTo>
                      <a:lnTo>
                        <a:pt x="0" y="15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4764" name="Group 65"/>
            <p:cNvGrpSpPr>
              <a:grpSpLocks/>
            </p:cNvGrpSpPr>
            <p:nvPr/>
          </p:nvGrpSpPr>
          <p:grpSpPr bwMode="auto">
            <a:xfrm>
              <a:off x="2166" y="3758"/>
              <a:ext cx="1426" cy="273"/>
              <a:chOff x="2166" y="3758"/>
              <a:chExt cx="1426" cy="273"/>
            </a:xfrm>
          </p:grpSpPr>
          <p:sp>
            <p:nvSpPr>
              <p:cNvPr id="74765" name="Freeform 66"/>
              <p:cNvSpPr>
                <a:spLocks/>
              </p:cNvSpPr>
              <p:nvPr/>
            </p:nvSpPr>
            <p:spPr bwMode="auto">
              <a:xfrm>
                <a:off x="2785" y="3830"/>
                <a:ext cx="90" cy="170"/>
              </a:xfrm>
              <a:custGeom>
                <a:avLst/>
                <a:gdLst>
                  <a:gd name="T0" fmla="*/ 81 w 90"/>
                  <a:gd name="T1" fmla="*/ 148 h 170"/>
                  <a:gd name="T2" fmla="*/ 89 w 90"/>
                  <a:gd name="T3" fmla="*/ 112 h 170"/>
                  <a:gd name="T4" fmla="*/ 90 w 90"/>
                  <a:gd name="T5" fmla="*/ 86 h 170"/>
                  <a:gd name="T6" fmla="*/ 89 w 90"/>
                  <a:gd name="T7" fmla="*/ 57 h 170"/>
                  <a:gd name="T8" fmla="*/ 83 w 90"/>
                  <a:gd name="T9" fmla="*/ 28 h 170"/>
                  <a:gd name="T10" fmla="*/ 71 w 90"/>
                  <a:gd name="T11" fmla="*/ 0 h 170"/>
                  <a:gd name="T12" fmla="*/ 60 w 90"/>
                  <a:gd name="T13" fmla="*/ 0 h 170"/>
                  <a:gd name="T14" fmla="*/ 60 w 90"/>
                  <a:gd name="T15" fmla="*/ 19 h 170"/>
                  <a:gd name="T16" fmla="*/ 69 w 90"/>
                  <a:gd name="T17" fmla="*/ 61 h 170"/>
                  <a:gd name="T18" fmla="*/ 69 w 90"/>
                  <a:gd name="T19" fmla="*/ 93 h 170"/>
                  <a:gd name="T20" fmla="*/ 65 w 90"/>
                  <a:gd name="T21" fmla="*/ 128 h 170"/>
                  <a:gd name="T22" fmla="*/ 56 w 90"/>
                  <a:gd name="T23" fmla="*/ 148 h 170"/>
                  <a:gd name="T24" fmla="*/ 55 w 90"/>
                  <a:gd name="T25" fmla="*/ 123 h 170"/>
                  <a:gd name="T26" fmla="*/ 47 w 90"/>
                  <a:gd name="T27" fmla="*/ 95 h 170"/>
                  <a:gd name="T28" fmla="*/ 36 w 90"/>
                  <a:gd name="T29" fmla="*/ 68 h 170"/>
                  <a:gd name="T30" fmla="*/ 20 w 90"/>
                  <a:gd name="T31" fmla="*/ 45 h 170"/>
                  <a:gd name="T32" fmla="*/ 3 w 90"/>
                  <a:gd name="T33" fmla="*/ 26 h 170"/>
                  <a:gd name="T34" fmla="*/ 0 w 90"/>
                  <a:gd name="T35" fmla="*/ 36 h 170"/>
                  <a:gd name="T36" fmla="*/ 13 w 90"/>
                  <a:gd name="T37" fmla="*/ 68 h 170"/>
                  <a:gd name="T38" fmla="*/ 26 w 90"/>
                  <a:gd name="T39" fmla="*/ 102 h 170"/>
                  <a:gd name="T40" fmla="*/ 25 w 90"/>
                  <a:gd name="T41" fmla="*/ 106 h 170"/>
                  <a:gd name="T42" fmla="*/ 30 w 90"/>
                  <a:gd name="T43" fmla="*/ 137 h 170"/>
                  <a:gd name="T44" fmla="*/ 31 w 90"/>
                  <a:gd name="T45" fmla="*/ 160 h 170"/>
                  <a:gd name="T46" fmla="*/ 38 w 90"/>
                  <a:gd name="T47" fmla="*/ 168 h 170"/>
                  <a:gd name="T48" fmla="*/ 42 w 90"/>
                  <a:gd name="T49" fmla="*/ 170 h 170"/>
                  <a:gd name="T50" fmla="*/ 55 w 90"/>
                  <a:gd name="T51" fmla="*/ 166 h 170"/>
                  <a:gd name="T52" fmla="*/ 57 w 90"/>
                  <a:gd name="T53" fmla="*/ 156 h 170"/>
                  <a:gd name="T54" fmla="*/ 65 w 90"/>
                  <a:gd name="T55" fmla="*/ 165 h 170"/>
                  <a:gd name="T56" fmla="*/ 79 w 90"/>
                  <a:gd name="T57" fmla="*/ 159 h 170"/>
                  <a:gd name="T58" fmla="*/ 81 w 90"/>
                  <a:gd name="T59" fmla="*/ 148 h 17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0"/>
                  <a:gd name="T91" fmla="*/ 0 h 170"/>
                  <a:gd name="T92" fmla="*/ 90 w 90"/>
                  <a:gd name="T93" fmla="*/ 170 h 17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0" h="170">
                    <a:moveTo>
                      <a:pt x="81" y="148"/>
                    </a:moveTo>
                    <a:lnTo>
                      <a:pt x="89" y="112"/>
                    </a:lnTo>
                    <a:lnTo>
                      <a:pt x="90" y="86"/>
                    </a:lnTo>
                    <a:lnTo>
                      <a:pt x="89" y="57"/>
                    </a:lnTo>
                    <a:lnTo>
                      <a:pt x="83" y="28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19"/>
                    </a:lnTo>
                    <a:lnTo>
                      <a:pt x="69" y="61"/>
                    </a:lnTo>
                    <a:lnTo>
                      <a:pt x="69" y="93"/>
                    </a:lnTo>
                    <a:lnTo>
                      <a:pt x="65" y="128"/>
                    </a:lnTo>
                    <a:lnTo>
                      <a:pt x="56" y="148"/>
                    </a:lnTo>
                    <a:lnTo>
                      <a:pt x="55" y="123"/>
                    </a:lnTo>
                    <a:lnTo>
                      <a:pt x="47" y="95"/>
                    </a:lnTo>
                    <a:lnTo>
                      <a:pt x="36" y="68"/>
                    </a:lnTo>
                    <a:lnTo>
                      <a:pt x="20" y="45"/>
                    </a:lnTo>
                    <a:lnTo>
                      <a:pt x="3" y="26"/>
                    </a:lnTo>
                    <a:lnTo>
                      <a:pt x="0" y="36"/>
                    </a:lnTo>
                    <a:lnTo>
                      <a:pt x="13" y="68"/>
                    </a:lnTo>
                    <a:lnTo>
                      <a:pt x="26" y="102"/>
                    </a:lnTo>
                    <a:lnTo>
                      <a:pt x="25" y="106"/>
                    </a:lnTo>
                    <a:lnTo>
                      <a:pt x="30" y="137"/>
                    </a:lnTo>
                    <a:lnTo>
                      <a:pt x="31" y="160"/>
                    </a:lnTo>
                    <a:lnTo>
                      <a:pt x="38" y="168"/>
                    </a:lnTo>
                    <a:lnTo>
                      <a:pt x="42" y="170"/>
                    </a:lnTo>
                    <a:lnTo>
                      <a:pt x="55" y="166"/>
                    </a:lnTo>
                    <a:lnTo>
                      <a:pt x="57" y="156"/>
                    </a:lnTo>
                    <a:lnTo>
                      <a:pt x="65" y="165"/>
                    </a:lnTo>
                    <a:lnTo>
                      <a:pt x="79" y="159"/>
                    </a:lnTo>
                    <a:lnTo>
                      <a:pt x="81" y="14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66" name="Freeform 67"/>
              <p:cNvSpPr>
                <a:spLocks/>
              </p:cNvSpPr>
              <p:nvPr/>
            </p:nvSpPr>
            <p:spPr bwMode="auto">
              <a:xfrm>
                <a:off x="2742" y="3907"/>
                <a:ext cx="38" cy="124"/>
              </a:xfrm>
              <a:custGeom>
                <a:avLst/>
                <a:gdLst>
                  <a:gd name="T0" fmla="*/ 6 w 38"/>
                  <a:gd name="T1" fmla="*/ 0 h 124"/>
                  <a:gd name="T2" fmla="*/ 23 w 38"/>
                  <a:gd name="T3" fmla="*/ 32 h 124"/>
                  <a:gd name="T4" fmla="*/ 34 w 38"/>
                  <a:gd name="T5" fmla="*/ 66 h 124"/>
                  <a:gd name="T6" fmla="*/ 38 w 38"/>
                  <a:gd name="T7" fmla="*/ 91 h 124"/>
                  <a:gd name="T8" fmla="*/ 37 w 38"/>
                  <a:gd name="T9" fmla="*/ 94 h 124"/>
                  <a:gd name="T10" fmla="*/ 38 w 38"/>
                  <a:gd name="T11" fmla="*/ 112 h 124"/>
                  <a:gd name="T12" fmla="*/ 31 w 38"/>
                  <a:gd name="T13" fmla="*/ 122 h 124"/>
                  <a:gd name="T14" fmla="*/ 23 w 38"/>
                  <a:gd name="T15" fmla="*/ 124 h 124"/>
                  <a:gd name="T16" fmla="*/ 13 w 38"/>
                  <a:gd name="T17" fmla="*/ 120 h 124"/>
                  <a:gd name="T18" fmla="*/ 9 w 38"/>
                  <a:gd name="T19" fmla="*/ 106 h 124"/>
                  <a:gd name="T20" fmla="*/ 13 w 38"/>
                  <a:gd name="T21" fmla="*/ 86 h 124"/>
                  <a:gd name="T22" fmla="*/ 15 w 38"/>
                  <a:gd name="T23" fmla="*/ 63 h 124"/>
                  <a:gd name="T24" fmla="*/ 11 w 38"/>
                  <a:gd name="T25" fmla="*/ 43 h 124"/>
                  <a:gd name="T26" fmla="*/ 4 w 38"/>
                  <a:gd name="T27" fmla="*/ 22 h 124"/>
                  <a:gd name="T28" fmla="*/ 0 w 38"/>
                  <a:gd name="T29" fmla="*/ 3 h 124"/>
                  <a:gd name="T30" fmla="*/ 6 w 38"/>
                  <a:gd name="T31" fmla="*/ 0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8"/>
                  <a:gd name="T49" fmla="*/ 0 h 124"/>
                  <a:gd name="T50" fmla="*/ 38 w 38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8" h="124">
                    <a:moveTo>
                      <a:pt x="6" y="0"/>
                    </a:moveTo>
                    <a:lnTo>
                      <a:pt x="23" y="32"/>
                    </a:lnTo>
                    <a:lnTo>
                      <a:pt x="34" y="66"/>
                    </a:lnTo>
                    <a:lnTo>
                      <a:pt x="38" y="91"/>
                    </a:lnTo>
                    <a:lnTo>
                      <a:pt x="37" y="94"/>
                    </a:lnTo>
                    <a:lnTo>
                      <a:pt x="38" y="112"/>
                    </a:lnTo>
                    <a:lnTo>
                      <a:pt x="31" y="122"/>
                    </a:lnTo>
                    <a:lnTo>
                      <a:pt x="23" y="124"/>
                    </a:lnTo>
                    <a:lnTo>
                      <a:pt x="13" y="120"/>
                    </a:lnTo>
                    <a:lnTo>
                      <a:pt x="9" y="106"/>
                    </a:lnTo>
                    <a:lnTo>
                      <a:pt x="13" y="86"/>
                    </a:lnTo>
                    <a:lnTo>
                      <a:pt x="15" y="63"/>
                    </a:lnTo>
                    <a:lnTo>
                      <a:pt x="11" y="43"/>
                    </a:lnTo>
                    <a:lnTo>
                      <a:pt x="4" y="22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67" name="Freeform 68"/>
              <p:cNvSpPr>
                <a:spLocks/>
              </p:cNvSpPr>
              <p:nvPr/>
            </p:nvSpPr>
            <p:spPr bwMode="auto">
              <a:xfrm>
                <a:off x="2663" y="3850"/>
                <a:ext cx="39" cy="137"/>
              </a:xfrm>
              <a:custGeom>
                <a:avLst/>
                <a:gdLst>
                  <a:gd name="T0" fmla="*/ 2 w 39"/>
                  <a:gd name="T1" fmla="*/ 111 h 137"/>
                  <a:gd name="T2" fmla="*/ 5 w 39"/>
                  <a:gd name="T3" fmla="*/ 76 h 137"/>
                  <a:gd name="T4" fmla="*/ 15 w 39"/>
                  <a:gd name="T5" fmla="*/ 42 h 137"/>
                  <a:gd name="T6" fmla="*/ 24 w 39"/>
                  <a:gd name="T7" fmla="*/ 18 h 137"/>
                  <a:gd name="T8" fmla="*/ 34 w 39"/>
                  <a:gd name="T9" fmla="*/ 0 h 137"/>
                  <a:gd name="T10" fmla="*/ 39 w 39"/>
                  <a:gd name="T11" fmla="*/ 3 h 137"/>
                  <a:gd name="T12" fmla="*/ 32 w 39"/>
                  <a:gd name="T13" fmla="*/ 35 h 137"/>
                  <a:gd name="T14" fmla="*/ 25 w 39"/>
                  <a:gd name="T15" fmla="*/ 77 h 137"/>
                  <a:gd name="T16" fmla="*/ 21 w 39"/>
                  <a:gd name="T17" fmla="*/ 108 h 137"/>
                  <a:gd name="T18" fmla="*/ 19 w 39"/>
                  <a:gd name="T19" fmla="*/ 128 h 137"/>
                  <a:gd name="T20" fmla="*/ 12 w 39"/>
                  <a:gd name="T21" fmla="*/ 137 h 137"/>
                  <a:gd name="T22" fmla="*/ 3 w 39"/>
                  <a:gd name="T23" fmla="*/ 133 h 137"/>
                  <a:gd name="T24" fmla="*/ 0 w 39"/>
                  <a:gd name="T25" fmla="*/ 122 h 137"/>
                  <a:gd name="T26" fmla="*/ 2 w 39"/>
                  <a:gd name="T27" fmla="*/ 111 h 1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9"/>
                  <a:gd name="T43" fmla="*/ 0 h 137"/>
                  <a:gd name="T44" fmla="*/ 39 w 39"/>
                  <a:gd name="T45" fmla="*/ 137 h 13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9" h="137">
                    <a:moveTo>
                      <a:pt x="2" y="111"/>
                    </a:moveTo>
                    <a:lnTo>
                      <a:pt x="5" y="76"/>
                    </a:lnTo>
                    <a:lnTo>
                      <a:pt x="15" y="42"/>
                    </a:lnTo>
                    <a:lnTo>
                      <a:pt x="24" y="18"/>
                    </a:lnTo>
                    <a:lnTo>
                      <a:pt x="34" y="0"/>
                    </a:lnTo>
                    <a:lnTo>
                      <a:pt x="39" y="3"/>
                    </a:lnTo>
                    <a:lnTo>
                      <a:pt x="32" y="35"/>
                    </a:lnTo>
                    <a:lnTo>
                      <a:pt x="25" y="77"/>
                    </a:lnTo>
                    <a:lnTo>
                      <a:pt x="21" y="108"/>
                    </a:lnTo>
                    <a:lnTo>
                      <a:pt x="19" y="128"/>
                    </a:lnTo>
                    <a:lnTo>
                      <a:pt x="12" y="137"/>
                    </a:lnTo>
                    <a:lnTo>
                      <a:pt x="3" y="133"/>
                    </a:lnTo>
                    <a:lnTo>
                      <a:pt x="0" y="122"/>
                    </a:ln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68" name="Freeform 69"/>
              <p:cNvSpPr>
                <a:spLocks/>
              </p:cNvSpPr>
              <p:nvPr/>
            </p:nvSpPr>
            <p:spPr bwMode="auto">
              <a:xfrm>
                <a:off x="2625" y="3812"/>
                <a:ext cx="49" cy="198"/>
              </a:xfrm>
              <a:custGeom>
                <a:avLst/>
                <a:gdLst>
                  <a:gd name="T0" fmla="*/ 3 w 49"/>
                  <a:gd name="T1" fmla="*/ 169 h 198"/>
                  <a:gd name="T2" fmla="*/ 7 w 49"/>
                  <a:gd name="T3" fmla="*/ 125 h 198"/>
                  <a:gd name="T4" fmla="*/ 12 w 49"/>
                  <a:gd name="T5" fmla="*/ 98 h 198"/>
                  <a:gd name="T6" fmla="*/ 18 w 49"/>
                  <a:gd name="T7" fmla="*/ 69 h 198"/>
                  <a:gd name="T8" fmla="*/ 26 w 49"/>
                  <a:gd name="T9" fmla="*/ 41 h 198"/>
                  <a:gd name="T10" fmla="*/ 36 w 49"/>
                  <a:gd name="T11" fmla="*/ 16 h 198"/>
                  <a:gd name="T12" fmla="*/ 45 w 49"/>
                  <a:gd name="T13" fmla="*/ 0 h 198"/>
                  <a:gd name="T14" fmla="*/ 49 w 49"/>
                  <a:gd name="T15" fmla="*/ 4 h 198"/>
                  <a:gd name="T16" fmla="*/ 40 w 49"/>
                  <a:gd name="T17" fmla="*/ 45 h 198"/>
                  <a:gd name="T18" fmla="*/ 31 w 49"/>
                  <a:gd name="T19" fmla="*/ 89 h 198"/>
                  <a:gd name="T20" fmla="*/ 28 w 49"/>
                  <a:gd name="T21" fmla="*/ 125 h 198"/>
                  <a:gd name="T22" fmla="*/ 26 w 49"/>
                  <a:gd name="T23" fmla="*/ 156 h 198"/>
                  <a:gd name="T24" fmla="*/ 26 w 49"/>
                  <a:gd name="T25" fmla="*/ 184 h 198"/>
                  <a:gd name="T26" fmla="*/ 23 w 49"/>
                  <a:gd name="T27" fmla="*/ 193 h 198"/>
                  <a:gd name="T28" fmla="*/ 17 w 49"/>
                  <a:gd name="T29" fmla="*/ 198 h 198"/>
                  <a:gd name="T30" fmla="*/ 6 w 49"/>
                  <a:gd name="T31" fmla="*/ 195 h 198"/>
                  <a:gd name="T32" fmla="*/ 4 w 49"/>
                  <a:gd name="T33" fmla="*/ 188 h 198"/>
                  <a:gd name="T34" fmla="*/ 0 w 49"/>
                  <a:gd name="T35" fmla="*/ 175 h 198"/>
                  <a:gd name="T36" fmla="*/ 3 w 49"/>
                  <a:gd name="T37" fmla="*/ 169 h 1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9"/>
                  <a:gd name="T58" fmla="*/ 0 h 198"/>
                  <a:gd name="T59" fmla="*/ 49 w 49"/>
                  <a:gd name="T60" fmla="*/ 198 h 19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9" h="198">
                    <a:moveTo>
                      <a:pt x="3" y="169"/>
                    </a:moveTo>
                    <a:lnTo>
                      <a:pt x="7" y="125"/>
                    </a:lnTo>
                    <a:lnTo>
                      <a:pt x="12" y="98"/>
                    </a:lnTo>
                    <a:lnTo>
                      <a:pt x="18" y="69"/>
                    </a:lnTo>
                    <a:lnTo>
                      <a:pt x="26" y="41"/>
                    </a:lnTo>
                    <a:lnTo>
                      <a:pt x="36" y="16"/>
                    </a:lnTo>
                    <a:lnTo>
                      <a:pt x="45" y="0"/>
                    </a:lnTo>
                    <a:lnTo>
                      <a:pt x="49" y="4"/>
                    </a:lnTo>
                    <a:lnTo>
                      <a:pt x="40" y="45"/>
                    </a:lnTo>
                    <a:lnTo>
                      <a:pt x="31" y="89"/>
                    </a:lnTo>
                    <a:lnTo>
                      <a:pt x="28" y="125"/>
                    </a:lnTo>
                    <a:lnTo>
                      <a:pt x="26" y="156"/>
                    </a:lnTo>
                    <a:lnTo>
                      <a:pt x="26" y="184"/>
                    </a:lnTo>
                    <a:lnTo>
                      <a:pt x="23" y="193"/>
                    </a:lnTo>
                    <a:lnTo>
                      <a:pt x="17" y="198"/>
                    </a:lnTo>
                    <a:lnTo>
                      <a:pt x="6" y="195"/>
                    </a:lnTo>
                    <a:lnTo>
                      <a:pt x="4" y="188"/>
                    </a:lnTo>
                    <a:lnTo>
                      <a:pt x="0" y="175"/>
                    </a:lnTo>
                    <a:lnTo>
                      <a:pt x="3" y="169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69" name="Freeform 70"/>
              <p:cNvSpPr>
                <a:spLocks/>
              </p:cNvSpPr>
              <p:nvPr/>
            </p:nvSpPr>
            <p:spPr bwMode="auto">
              <a:xfrm>
                <a:off x="2572" y="3836"/>
                <a:ext cx="39" cy="169"/>
              </a:xfrm>
              <a:custGeom>
                <a:avLst/>
                <a:gdLst>
                  <a:gd name="T0" fmla="*/ 13 w 39"/>
                  <a:gd name="T1" fmla="*/ 160 h 169"/>
                  <a:gd name="T2" fmla="*/ 5 w 39"/>
                  <a:gd name="T3" fmla="*/ 134 h 169"/>
                  <a:gd name="T4" fmla="*/ 2 w 39"/>
                  <a:gd name="T5" fmla="*/ 112 h 169"/>
                  <a:gd name="T6" fmla="*/ 0 w 39"/>
                  <a:gd name="T7" fmla="*/ 83 h 169"/>
                  <a:gd name="T8" fmla="*/ 2 w 39"/>
                  <a:gd name="T9" fmla="*/ 52 h 169"/>
                  <a:gd name="T10" fmla="*/ 7 w 39"/>
                  <a:gd name="T11" fmla="*/ 25 h 169"/>
                  <a:gd name="T12" fmla="*/ 17 w 39"/>
                  <a:gd name="T13" fmla="*/ 0 h 169"/>
                  <a:gd name="T14" fmla="*/ 23 w 39"/>
                  <a:gd name="T15" fmla="*/ 2 h 169"/>
                  <a:gd name="T16" fmla="*/ 18 w 39"/>
                  <a:gd name="T17" fmla="*/ 33 h 169"/>
                  <a:gd name="T18" fmla="*/ 17 w 39"/>
                  <a:gd name="T19" fmla="*/ 66 h 169"/>
                  <a:gd name="T20" fmla="*/ 18 w 39"/>
                  <a:gd name="T21" fmla="*/ 91 h 169"/>
                  <a:gd name="T22" fmla="*/ 21 w 39"/>
                  <a:gd name="T23" fmla="*/ 113 h 169"/>
                  <a:gd name="T24" fmla="*/ 28 w 39"/>
                  <a:gd name="T25" fmla="*/ 133 h 169"/>
                  <a:gd name="T26" fmla="*/ 36 w 39"/>
                  <a:gd name="T27" fmla="*/ 148 h 169"/>
                  <a:gd name="T28" fmla="*/ 39 w 39"/>
                  <a:gd name="T29" fmla="*/ 158 h 169"/>
                  <a:gd name="T30" fmla="*/ 38 w 39"/>
                  <a:gd name="T31" fmla="*/ 164 h 169"/>
                  <a:gd name="T32" fmla="*/ 35 w 39"/>
                  <a:gd name="T33" fmla="*/ 166 h 169"/>
                  <a:gd name="T34" fmla="*/ 30 w 39"/>
                  <a:gd name="T35" fmla="*/ 169 h 169"/>
                  <a:gd name="T36" fmla="*/ 22 w 39"/>
                  <a:gd name="T37" fmla="*/ 164 h 169"/>
                  <a:gd name="T38" fmla="*/ 13 w 39"/>
                  <a:gd name="T39" fmla="*/ 160 h 1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9"/>
                  <a:gd name="T61" fmla="*/ 0 h 169"/>
                  <a:gd name="T62" fmla="*/ 39 w 39"/>
                  <a:gd name="T63" fmla="*/ 169 h 16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9" h="169">
                    <a:moveTo>
                      <a:pt x="13" y="160"/>
                    </a:moveTo>
                    <a:lnTo>
                      <a:pt x="5" y="134"/>
                    </a:lnTo>
                    <a:lnTo>
                      <a:pt x="2" y="112"/>
                    </a:lnTo>
                    <a:lnTo>
                      <a:pt x="0" y="83"/>
                    </a:lnTo>
                    <a:lnTo>
                      <a:pt x="2" y="52"/>
                    </a:lnTo>
                    <a:lnTo>
                      <a:pt x="7" y="25"/>
                    </a:lnTo>
                    <a:lnTo>
                      <a:pt x="17" y="0"/>
                    </a:lnTo>
                    <a:lnTo>
                      <a:pt x="23" y="2"/>
                    </a:lnTo>
                    <a:lnTo>
                      <a:pt x="18" y="33"/>
                    </a:lnTo>
                    <a:lnTo>
                      <a:pt x="17" y="66"/>
                    </a:lnTo>
                    <a:lnTo>
                      <a:pt x="18" y="91"/>
                    </a:lnTo>
                    <a:lnTo>
                      <a:pt x="21" y="113"/>
                    </a:lnTo>
                    <a:lnTo>
                      <a:pt x="28" y="133"/>
                    </a:lnTo>
                    <a:lnTo>
                      <a:pt x="36" y="148"/>
                    </a:lnTo>
                    <a:lnTo>
                      <a:pt x="39" y="158"/>
                    </a:lnTo>
                    <a:lnTo>
                      <a:pt x="38" y="164"/>
                    </a:lnTo>
                    <a:lnTo>
                      <a:pt x="35" y="166"/>
                    </a:lnTo>
                    <a:lnTo>
                      <a:pt x="30" y="169"/>
                    </a:lnTo>
                    <a:lnTo>
                      <a:pt x="22" y="164"/>
                    </a:lnTo>
                    <a:lnTo>
                      <a:pt x="13" y="16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0" name="Freeform 71"/>
              <p:cNvSpPr>
                <a:spLocks/>
              </p:cNvSpPr>
              <p:nvPr/>
            </p:nvSpPr>
            <p:spPr bwMode="auto">
              <a:xfrm>
                <a:off x="2485" y="3809"/>
                <a:ext cx="36" cy="179"/>
              </a:xfrm>
              <a:custGeom>
                <a:avLst/>
                <a:gdLst>
                  <a:gd name="T0" fmla="*/ 16 w 36"/>
                  <a:gd name="T1" fmla="*/ 0 h 179"/>
                  <a:gd name="T2" fmla="*/ 28 w 36"/>
                  <a:gd name="T3" fmla="*/ 32 h 179"/>
                  <a:gd name="T4" fmla="*/ 35 w 36"/>
                  <a:gd name="T5" fmla="*/ 61 h 179"/>
                  <a:gd name="T6" fmla="*/ 36 w 36"/>
                  <a:gd name="T7" fmla="*/ 92 h 179"/>
                  <a:gd name="T8" fmla="*/ 35 w 36"/>
                  <a:gd name="T9" fmla="*/ 121 h 179"/>
                  <a:gd name="T10" fmla="*/ 29 w 36"/>
                  <a:gd name="T11" fmla="*/ 149 h 179"/>
                  <a:gd name="T12" fmla="*/ 22 w 36"/>
                  <a:gd name="T13" fmla="*/ 169 h 179"/>
                  <a:gd name="T14" fmla="*/ 13 w 36"/>
                  <a:gd name="T15" fmla="*/ 179 h 179"/>
                  <a:gd name="T16" fmla="*/ 5 w 36"/>
                  <a:gd name="T17" fmla="*/ 176 h 179"/>
                  <a:gd name="T18" fmla="*/ 0 w 36"/>
                  <a:gd name="T19" fmla="*/ 169 h 179"/>
                  <a:gd name="T20" fmla="*/ 1 w 36"/>
                  <a:gd name="T21" fmla="*/ 158 h 179"/>
                  <a:gd name="T22" fmla="*/ 8 w 36"/>
                  <a:gd name="T23" fmla="*/ 144 h 179"/>
                  <a:gd name="T24" fmla="*/ 17 w 36"/>
                  <a:gd name="T25" fmla="*/ 123 h 179"/>
                  <a:gd name="T26" fmla="*/ 21 w 36"/>
                  <a:gd name="T27" fmla="*/ 98 h 179"/>
                  <a:gd name="T28" fmla="*/ 22 w 36"/>
                  <a:gd name="T29" fmla="*/ 74 h 179"/>
                  <a:gd name="T30" fmla="*/ 21 w 36"/>
                  <a:gd name="T31" fmla="*/ 50 h 179"/>
                  <a:gd name="T32" fmla="*/ 17 w 36"/>
                  <a:gd name="T33" fmla="*/ 31 h 179"/>
                  <a:gd name="T34" fmla="*/ 13 w 36"/>
                  <a:gd name="T35" fmla="*/ 9 h 179"/>
                  <a:gd name="T36" fmla="*/ 16 w 36"/>
                  <a:gd name="T37" fmla="*/ 0 h 1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6"/>
                  <a:gd name="T58" fmla="*/ 0 h 179"/>
                  <a:gd name="T59" fmla="*/ 36 w 36"/>
                  <a:gd name="T60" fmla="*/ 179 h 17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6" h="179">
                    <a:moveTo>
                      <a:pt x="16" y="0"/>
                    </a:moveTo>
                    <a:lnTo>
                      <a:pt x="28" y="32"/>
                    </a:lnTo>
                    <a:lnTo>
                      <a:pt x="35" y="61"/>
                    </a:lnTo>
                    <a:lnTo>
                      <a:pt x="36" y="92"/>
                    </a:lnTo>
                    <a:lnTo>
                      <a:pt x="35" y="121"/>
                    </a:lnTo>
                    <a:lnTo>
                      <a:pt x="29" y="149"/>
                    </a:lnTo>
                    <a:lnTo>
                      <a:pt x="22" y="169"/>
                    </a:lnTo>
                    <a:lnTo>
                      <a:pt x="13" y="179"/>
                    </a:lnTo>
                    <a:lnTo>
                      <a:pt x="5" y="176"/>
                    </a:lnTo>
                    <a:lnTo>
                      <a:pt x="0" y="169"/>
                    </a:lnTo>
                    <a:lnTo>
                      <a:pt x="1" y="158"/>
                    </a:lnTo>
                    <a:lnTo>
                      <a:pt x="8" y="144"/>
                    </a:lnTo>
                    <a:lnTo>
                      <a:pt x="17" y="123"/>
                    </a:lnTo>
                    <a:lnTo>
                      <a:pt x="21" y="98"/>
                    </a:lnTo>
                    <a:lnTo>
                      <a:pt x="22" y="74"/>
                    </a:lnTo>
                    <a:lnTo>
                      <a:pt x="21" y="50"/>
                    </a:lnTo>
                    <a:lnTo>
                      <a:pt x="17" y="31"/>
                    </a:lnTo>
                    <a:lnTo>
                      <a:pt x="13" y="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1" name="Freeform 72"/>
              <p:cNvSpPr>
                <a:spLocks/>
              </p:cNvSpPr>
              <p:nvPr/>
            </p:nvSpPr>
            <p:spPr bwMode="auto">
              <a:xfrm>
                <a:off x="2455" y="3864"/>
                <a:ext cx="26" cy="144"/>
              </a:xfrm>
              <a:custGeom>
                <a:avLst/>
                <a:gdLst>
                  <a:gd name="T0" fmla="*/ 13 w 26"/>
                  <a:gd name="T1" fmla="*/ 0 h 144"/>
                  <a:gd name="T2" fmla="*/ 23 w 26"/>
                  <a:gd name="T3" fmla="*/ 24 h 144"/>
                  <a:gd name="T4" fmla="*/ 26 w 26"/>
                  <a:gd name="T5" fmla="*/ 51 h 144"/>
                  <a:gd name="T6" fmla="*/ 25 w 26"/>
                  <a:gd name="T7" fmla="*/ 77 h 144"/>
                  <a:gd name="T8" fmla="*/ 22 w 26"/>
                  <a:gd name="T9" fmla="*/ 105 h 144"/>
                  <a:gd name="T10" fmla="*/ 18 w 26"/>
                  <a:gd name="T11" fmla="*/ 130 h 144"/>
                  <a:gd name="T12" fmla="*/ 14 w 26"/>
                  <a:gd name="T13" fmla="*/ 144 h 144"/>
                  <a:gd name="T14" fmla="*/ 4 w 26"/>
                  <a:gd name="T15" fmla="*/ 144 h 144"/>
                  <a:gd name="T16" fmla="*/ 0 w 26"/>
                  <a:gd name="T17" fmla="*/ 135 h 144"/>
                  <a:gd name="T18" fmla="*/ 0 w 26"/>
                  <a:gd name="T19" fmla="*/ 122 h 144"/>
                  <a:gd name="T20" fmla="*/ 4 w 26"/>
                  <a:gd name="T21" fmla="*/ 98 h 144"/>
                  <a:gd name="T22" fmla="*/ 9 w 26"/>
                  <a:gd name="T23" fmla="*/ 65 h 144"/>
                  <a:gd name="T24" fmla="*/ 11 w 26"/>
                  <a:gd name="T25" fmla="*/ 34 h 144"/>
                  <a:gd name="T26" fmla="*/ 11 w 26"/>
                  <a:gd name="T27" fmla="*/ 9 h 144"/>
                  <a:gd name="T28" fmla="*/ 13 w 2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144"/>
                  <a:gd name="T47" fmla="*/ 26 w 26"/>
                  <a:gd name="T48" fmla="*/ 144 h 14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144">
                    <a:moveTo>
                      <a:pt x="13" y="0"/>
                    </a:moveTo>
                    <a:lnTo>
                      <a:pt x="23" y="24"/>
                    </a:lnTo>
                    <a:lnTo>
                      <a:pt x="26" y="51"/>
                    </a:lnTo>
                    <a:lnTo>
                      <a:pt x="25" y="77"/>
                    </a:lnTo>
                    <a:lnTo>
                      <a:pt x="22" y="105"/>
                    </a:lnTo>
                    <a:lnTo>
                      <a:pt x="18" y="130"/>
                    </a:lnTo>
                    <a:lnTo>
                      <a:pt x="14" y="144"/>
                    </a:lnTo>
                    <a:lnTo>
                      <a:pt x="4" y="144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4" y="98"/>
                    </a:lnTo>
                    <a:lnTo>
                      <a:pt x="9" y="65"/>
                    </a:lnTo>
                    <a:lnTo>
                      <a:pt x="11" y="34"/>
                    </a:lnTo>
                    <a:lnTo>
                      <a:pt x="11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2" name="Freeform 73"/>
              <p:cNvSpPr>
                <a:spLocks/>
              </p:cNvSpPr>
              <p:nvPr/>
            </p:nvSpPr>
            <p:spPr bwMode="auto">
              <a:xfrm>
                <a:off x="2352" y="3812"/>
                <a:ext cx="68" cy="174"/>
              </a:xfrm>
              <a:custGeom>
                <a:avLst/>
                <a:gdLst>
                  <a:gd name="T0" fmla="*/ 35 w 68"/>
                  <a:gd name="T1" fmla="*/ 0 h 174"/>
                  <a:gd name="T2" fmla="*/ 44 w 68"/>
                  <a:gd name="T3" fmla="*/ 33 h 174"/>
                  <a:gd name="T4" fmla="*/ 46 w 68"/>
                  <a:gd name="T5" fmla="*/ 69 h 174"/>
                  <a:gd name="T6" fmla="*/ 41 w 68"/>
                  <a:gd name="T7" fmla="*/ 108 h 174"/>
                  <a:gd name="T8" fmla="*/ 33 w 68"/>
                  <a:gd name="T9" fmla="*/ 136 h 174"/>
                  <a:gd name="T10" fmla="*/ 36 w 68"/>
                  <a:gd name="T11" fmla="*/ 100 h 174"/>
                  <a:gd name="T12" fmla="*/ 29 w 68"/>
                  <a:gd name="T13" fmla="*/ 73 h 174"/>
                  <a:gd name="T14" fmla="*/ 16 w 68"/>
                  <a:gd name="T15" fmla="*/ 48 h 174"/>
                  <a:gd name="T16" fmla="*/ 3 w 68"/>
                  <a:gd name="T17" fmla="*/ 36 h 174"/>
                  <a:gd name="T18" fmla="*/ 0 w 68"/>
                  <a:gd name="T19" fmla="*/ 44 h 174"/>
                  <a:gd name="T20" fmla="*/ 15 w 68"/>
                  <a:gd name="T21" fmla="*/ 77 h 174"/>
                  <a:gd name="T22" fmla="*/ 21 w 68"/>
                  <a:gd name="T23" fmla="*/ 103 h 174"/>
                  <a:gd name="T24" fmla="*/ 19 w 68"/>
                  <a:gd name="T25" fmla="*/ 128 h 174"/>
                  <a:gd name="T26" fmla="*/ 12 w 68"/>
                  <a:gd name="T27" fmla="*/ 158 h 174"/>
                  <a:gd name="T28" fmla="*/ 16 w 68"/>
                  <a:gd name="T29" fmla="*/ 170 h 174"/>
                  <a:gd name="T30" fmla="*/ 27 w 68"/>
                  <a:gd name="T31" fmla="*/ 174 h 174"/>
                  <a:gd name="T32" fmla="*/ 36 w 68"/>
                  <a:gd name="T33" fmla="*/ 162 h 174"/>
                  <a:gd name="T34" fmla="*/ 44 w 68"/>
                  <a:gd name="T35" fmla="*/ 169 h 174"/>
                  <a:gd name="T36" fmla="*/ 58 w 68"/>
                  <a:gd name="T37" fmla="*/ 166 h 174"/>
                  <a:gd name="T38" fmla="*/ 65 w 68"/>
                  <a:gd name="T39" fmla="*/ 150 h 174"/>
                  <a:gd name="T40" fmla="*/ 68 w 68"/>
                  <a:gd name="T41" fmla="*/ 126 h 174"/>
                  <a:gd name="T42" fmla="*/ 65 w 68"/>
                  <a:gd name="T43" fmla="*/ 83 h 174"/>
                  <a:gd name="T44" fmla="*/ 56 w 68"/>
                  <a:gd name="T45" fmla="*/ 37 h 174"/>
                  <a:gd name="T46" fmla="*/ 43 w 68"/>
                  <a:gd name="T47" fmla="*/ 0 h 174"/>
                  <a:gd name="T48" fmla="*/ 35 w 68"/>
                  <a:gd name="T49" fmla="*/ 0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174"/>
                  <a:gd name="T77" fmla="*/ 68 w 68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174">
                    <a:moveTo>
                      <a:pt x="35" y="0"/>
                    </a:moveTo>
                    <a:lnTo>
                      <a:pt x="44" y="33"/>
                    </a:lnTo>
                    <a:lnTo>
                      <a:pt x="46" y="69"/>
                    </a:lnTo>
                    <a:lnTo>
                      <a:pt x="41" y="108"/>
                    </a:lnTo>
                    <a:lnTo>
                      <a:pt x="33" y="136"/>
                    </a:lnTo>
                    <a:lnTo>
                      <a:pt x="36" y="100"/>
                    </a:lnTo>
                    <a:lnTo>
                      <a:pt x="29" y="73"/>
                    </a:lnTo>
                    <a:lnTo>
                      <a:pt x="16" y="4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15" y="77"/>
                    </a:lnTo>
                    <a:lnTo>
                      <a:pt x="21" y="103"/>
                    </a:lnTo>
                    <a:lnTo>
                      <a:pt x="19" y="128"/>
                    </a:lnTo>
                    <a:lnTo>
                      <a:pt x="12" y="158"/>
                    </a:lnTo>
                    <a:lnTo>
                      <a:pt x="16" y="170"/>
                    </a:lnTo>
                    <a:lnTo>
                      <a:pt x="27" y="174"/>
                    </a:lnTo>
                    <a:lnTo>
                      <a:pt x="36" y="162"/>
                    </a:lnTo>
                    <a:lnTo>
                      <a:pt x="44" y="169"/>
                    </a:lnTo>
                    <a:lnTo>
                      <a:pt x="58" y="166"/>
                    </a:lnTo>
                    <a:lnTo>
                      <a:pt x="65" y="150"/>
                    </a:lnTo>
                    <a:lnTo>
                      <a:pt x="68" y="126"/>
                    </a:lnTo>
                    <a:lnTo>
                      <a:pt x="65" y="83"/>
                    </a:lnTo>
                    <a:lnTo>
                      <a:pt x="56" y="37"/>
                    </a:lnTo>
                    <a:lnTo>
                      <a:pt x="43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3" name="Freeform 74"/>
              <p:cNvSpPr>
                <a:spLocks/>
              </p:cNvSpPr>
              <p:nvPr/>
            </p:nvSpPr>
            <p:spPr bwMode="auto">
              <a:xfrm>
                <a:off x="2257" y="3842"/>
                <a:ext cx="39" cy="138"/>
              </a:xfrm>
              <a:custGeom>
                <a:avLst/>
                <a:gdLst>
                  <a:gd name="T0" fmla="*/ 2 w 39"/>
                  <a:gd name="T1" fmla="*/ 113 h 138"/>
                  <a:gd name="T2" fmla="*/ 5 w 39"/>
                  <a:gd name="T3" fmla="*/ 77 h 138"/>
                  <a:gd name="T4" fmla="*/ 15 w 39"/>
                  <a:gd name="T5" fmla="*/ 43 h 138"/>
                  <a:gd name="T6" fmla="*/ 24 w 39"/>
                  <a:gd name="T7" fmla="*/ 19 h 138"/>
                  <a:gd name="T8" fmla="*/ 34 w 39"/>
                  <a:gd name="T9" fmla="*/ 0 h 138"/>
                  <a:gd name="T10" fmla="*/ 39 w 39"/>
                  <a:gd name="T11" fmla="*/ 3 h 138"/>
                  <a:gd name="T12" fmla="*/ 32 w 39"/>
                  <a:gd name="T13" fmla="*/ 36 h 138"/>
                  <a:gd name="T14" fmla="*/ 25 w 39"/>
                  <a:gd name="T15" fmla="*/ 78 h 138"/>
                  <a:gd name="T16" fmla="*/ 21 w 39"/>
                  <a:gd name="T17" fmla="*/ 110 h 138"/>
                  <a:gd name="T18" fmla="*/ 19 w 39"/>
                  <a:gd name="T19" fmla="*/ 129 h 138"/>
                  <a:gd name="T20" fmla="*/ 12 w 39"/>
                  <a:gd name="T21" fmla="*/ 138 h 138"/>
                  <a:gd name="T22" fmla="*/ 3 w 39"/>
                  <a:gd name="T23" fmla="*/ 135 h 138"/>
                  <a:gd name="T24" fmla="*/ 0 w 39"/>
                  <a:gd name="T25" fmla="*/ 124 h 138"/>
                  <a:gd name="T26" fmla="*/ 2 w 39"/>
                  <a:gd name="T27" fmla="*/ 113 h 1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9"/>
                  <a:gd name="T43" fmla="*/ 0 h 138"/>
                  <a:gd name="T44" fmla="*/ 39 w 39"/>
                  <a:gd name="T45" fmla="*/ 138 h 13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9" h="138">
                    <a:moveTo>
                      <a:pt x="2" y="113"/>
                    </a:moveTo>
                    <a:lnTo>
                      <a:pt x="5" y="77"/>
                    </a:lnTo>
                    <a:lnTo>
                      <a:pt x="15" y="43"/>
                    </a:lnTo>
                    <a:lnTo>
                      <a:pt x="24" y="19"/>
                    </a:lnTo>
                    <a:lnTo>
                      <a:pt x="34" y="0"/>
                    </a:lnTo>
                    <a:lnTo>
                      <a:pt x="39" y="3"/>
                    </a:lnTo>
                    <a:lnTo>
                      <a:pt x="32" y="36"/>
                    </a:lnTo>
                    <a:lnTo>
                      <a:pt x="25" y="78"/>
                    </a:lnTo>
                    <a:lnTo>
                      <a:pt x="21" y="110"/>
                    </a:lnTo>
                    <a:lnTo>
                      <a:pt x="19" y="129"/>
                    </a:lnTo>
                    <a:lnTo>
                      <a:pt x="12" y="138"/>
                    </a:lnTo>
                    <a:lnTo>
                      <a:pt x="3" y="135"/>
                    </a:lnTo>
                    <a:lnTo>
                      <a:pt x="0" y="124"/>
                    </a:lnTo>
                    <a:lnTo>
                      <a:pt x="2" y="113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4" name="Freeform 75"/>
              <p:cNvSpPr>
                <a:spLocks/>
              </p:cNvSpPr>
              <p:nvPr/>
            </p:nvSpPr>
            <p:spPr bwMode="auto">
              <a:xfrm>
                <a:off x="2219" y="3804"/>
                <a:ext cx="49" cy="198"/>
              </a:xfrm>
              <a:custGeom>
                <a:avLst/>
                <a:gdLst>
                  <a:gd name="T0" fmla="*/ 3 w 49"/>
                  <a:gd name="T1" fmla="*/ 169 h 198"/>
                  <a:gd name="T2" fmla="*/ 7 w 49"/>
                  <a:gd name="T3" fmla="*/ 125 h 198"/>
                  <a:gd name="T4" fmla="*/ 12 w 49"/>
                  <a:gd name="T5" fmla="*/ 98 h 198"/>
                  <a:gd name="T6" fmla="*/ 18 w 49"/>
                  <a:gd name="T7" fmla="*/ 69 h 198"/>
                  <a:gd name="T8" fmla="*/ 26 w 49"/>
                  <a:gd name="T9" fmla="*/ 41 h 198"/>
                  <a:gd name="T10" fmla="*/ 36 w 49"/>
                  <a:gd name="T11" fmla="*/ 16 h 198"/>
                  <a:gd name="T12" fmla="*/ 45 w 49"/>
                  <a:gd name="T13" fmla="*/ 0 h 198"/>
                  <a:gd name="T14" fmla="*/ 49 w 49"/>
                  <a:gd name="T15" fmla="*/ 4 h 198"/>
                  <a:gd name="T16" fmla="*/ 40 w 49"/>
                  <a:gd name="T17" fmla="*/ 45 h 198"/>
                  <a:gd name="T18" fmla="*/ 31 w 49"/>
                  <a:gd name="T19" fmla="*/ 89 h 198"/>
                  <a:gd name="T20" fmla="*/ 28 w 49"/>
                  <a:gd name="T21" fmla="*/ 125 h 198"/>
                  <a:gd name="T22" fmla="*/ 26 w 49"/>
                  <a:gd name="T23" fmla="*/ 156 h 198"/>
                  <a:gd name="T24" fmla="*/ 26 w 49"/>
                  <a:gd name="T25" fmla="*/ 184 h 198"/>
                  <a:gd name="T26" fmla="*/ 23 w 49"/>
                  <a:gd name="T27" fmla="*/ 193 h 198"/>
                  <a:gd name="T28" fmla="*/ 17 w 49"/>
                  <a:gd name="T29" fmla="*/ 198 h 198"/>
                  <a:gd name="T30" fmla="*/ 6 w 49"/>
                  <a:gd name="T31" fmla="*/ 195 h 198"/>
                  <a:gd name="T32" fmla="*/ 4 w 49"/>
                  <a:gd name="T33" fmla="*/ 188 h 198"/>
                  <a:gd name="T34" fmla="*/ 0 w 49"/>
                  <a:gd name="T35" fmla="*/ 175 h 198"/>
                  <a:gd name="T36" fmla="*/ 3 w 49"/>
                  <a:gd name="T37" fmla="*/ 169 h 1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9"/>
                  <a:gd name="T58" fmla="*/ 0 h 198"/>
                  <a:gd name="T59" fmla="*/ 49 w 49"/>
                  <a:gd name="T60" fmla="*/ 198 h 19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9" h="198">
                    <a:moveTo>
                      <a:pt x="3" y="169"/>
                    </a:moveTo>
                    <a:lnTo>
                      <a:pt x="7" y="125"/>
                    </a:lnTo>
                    <a:lnTo>
                      <a:pt x="12" y="98"/>
                    </a:lnTo>
                    <a:lnTo>
                      <a:pt x="18" y="69"/>
                    </a:lnTo>
                    <a:lnTo>
                      <a:pt x="26" y="41"/>
                    </a:lnTo>
                    <a:lnTo>
                      <a:pt x="36" y="16"/>
                    </a:lnTo>
                    <a:lnTo>
                      <a:pt x="45" y="0"/>
                    </a:lnTo>
                    <a:lnTo>
                      <a:pt x="49" y="4"/>
                    </a:lnTo>
                    <a:lnTo>
                      <a:pt x="40" y="45"/>
                    </a:lnTo>
                    <a:lnTo>
                      <a:pt x="31" y="89"/>
                    </a:lnTo>
                    <a:lnTo>
                      <a:pt x="28" y="125"/>
                    </a:lnTo>
                    <a:lnTo>
                      <a:pt x="26" y="156"/>
                    </a:lnTo>
                    <a:lnTo>
                      <a:pt x="26" y="184"/>
                    </a:lnTo>
                    <a:lnTo>
                      <a:pt x="23" y="193"/>
                    </a:lnTo>
                    <a:lnTo>
                      <a:pt x="17" y="198"/>
                    </a:lnTo>
                    <a:lnTo>
                      <a:pt x="6" y="195"/>
                    </a:lnTo>
                    <a:lnTo>
                      <a:pt x="4" y="188"/>
                    </a:lnTo>
                    <a:lnTo>
                      <a:pt x="0" y="175"/>
                    </a:lnTo>
                    <a:lnTo>
                      <a:pt x="3" y="169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5" name="Freeform 76"/>
              <p:cNvSpPr>
                <a:spLocks/>
              </p:cNvSpPr>
              <p:nvPr/>
            </p:nvSpPr>
            <p:spPr bwMode="auto">
              <a:xfrm>
                <a:off x="2166" y="3828"/>
                <a:ext cx="39" cy="169"/>
              </a:xfrm>
              <a:custGeom>
                <a:avLst/>
                <a:gdLst>
                  <a:gd name="T0" fmla="*/ 13 w 39"/>
                  <a:gd name="T1" fmla="*/ 160 h 169"/>
                  <a:gd name="T2" fmla="*/ 5 w 39"/>
                  <a:gd name="T3" fmla="*/ 134 h 169"/>
                  <a:gd name="T4" fmla="*/ 2 w 39"/>
                  <a:gd name="T5" fmla="*/ 112 h 169"/>
                  <a:gd name="T6" fmla="*/ 0 w 39"/>
                  <a:gd name="T7" fmla="*/ 83 h 169"/>
                  <a:gd name="T8" fmla="*/ 2 w 39"/>
                  <a:gd name="T9" fmla="*/ 52 h 169"/>
                  <a:gd name="T10" fmla="*/ 7 w 39"/>
                  <a:gd name="T11" fmla="*/ 25 h 169"/>
                  <a:gd name="T12" fmla="*/ 17 w 39"/>
                  <a:gd name="T13" fmla="*/ 0 h 169"/>
                  <a:gd name="T14" fmla="*/ 23 w 39"/>
                  <a:gd name="T15" fmla="*/ 2 h 169"/>
                  <a:gd name="T16" fmla="*/ 18 w 39"/>
                  <a:gd name="T17" fmla="*/ 33 h 169"/>
                  <a:gd name="T18" fmla="*/ 17 w 39"/>
                  <a:gd name="T19" fmla="*/ 66 h 169"/>
                  <a:gd name="T20" fmla="*/ 18 w 39"/>
                  <a:gd name="T21" fmla="*/ 91 h 169"/>
                  <a:gd name="T22" fmla="*/ 21 w 39"/>
                  <a:gd name="T23" fmla="*/ 113 h 169"/>
                  <a:gd name="T24" fmla="*/ 28 w 39"/>
                  <a:gd name="T25" fmla="*/ 133 h 169"/>
                  <a:gd name="T26" fmla="*/ 36 w 39"/>
                  <a:gd name="T27" fmla="*/ 148 h 169"/>
                  <a:gd name="T28" fmla="*/ 39 w 39"/>
                  <a:gd name="T29" fmla="*/ 158 h 169"/>
                  <a:gd name="T30" fmla="*/ 38 w 39"/>
                  <a:gd name="T31" fmla="*/ 164 h 169"/>
                  <a:gd name="T32" fmla="*/ 35 w 39"/>
                  <a:gd name="T33" fmla="*/ 166 h 169"/>
                  <a:gd name="T34" fmla="*/ 30 w 39"/>
                  <a:gd name="T35" fmla="*/ 169 h 169"/>
                  <a:gd name="T36" fmla="*/ 22 w 39"/>
                  <a:gd name="T37" fmla="*/ 164 h 169"/>
                  <a:gd name="T38" fmla="*/ 13 w 39"/>
                  <a:gd name="T39" fmla="*/ 160 h 16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9"/>
                  <a:gd name="T61" fmla="*/ 0 h 169"/>
                  <a:gd name="T62" fmla="*/ 39 w 39"/>
                  <a:gd name="T63" fmla="*/ 169 h 16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9" h="169">
                    <a:moveTo>
                      <a:pt x="13" y="160"/>
                    </a:moveTo>
                    <a:lnTo>
                      <a:pt x="5" y="134"/>
                    </a:lnTo>
                    <a:lnTo>
                      <a:pt x="2" y="112"/>
                    </a:lnTo>
                    <a:lnTo>
                      <a:pt x="0" y="83"/>
                    </a:lnTo>
                    <a:lnTo>
                      <a:pt x="2" y="52"/>
                    </a:lnTo>
                    <a:lnTo>
                      <a:pt x="7" y="25"/>
                    </a:lnTo>
                    <a:lnTo>
                      <a:pt x="17" y="0"/>
                    </a:lnTo>
                    <a:lnTo>
                      <a:pt x="23" y="2"/>
                    </a:lnTo>
                    <a:lnTo>
                      <a:pt x="18" y="33"/>
                    </a:lnTo>
                    <a:lnTo>
                      <a:pt x="17" y="66"/>
                    </a:lnTo>
                    <a:lnTo>
                      <a:pt x="18" y="91"/>
                    </a:lnTo>
                    <a:lnTo>
                      <a:pt x="21" y="113"/>
                    </a:lnTo>
                    <a:lnTo>
                      <a:pt x="28" y="133"/>
                    </a:lnTo>
                    <a:lnTo>
                      <a:pt x="36" y="148"/>
                    </a:lnTo>
                    <a:lnTo>
                      <a:pt x="39" y="158"/>
                    </a:lnTo>
                    <a:lnTo>
                      <a:pt x="38" y="164"/>
                    </a:lnTo>
                    <a:lnTo>
                      <a:pt x="35" y="166"/>
                    </a:lnTo>
                    <a:lnTo>
                      <a:pt x="30" y="169"/>
                    </a:lnTo>
                    <a:lnTo>
                      <a:pt x="22" y="164"/>
                    </a:lnTo>
                    <a:lnTo>
                      <a:pt x="13" y="16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6" name="Freeform 77"/>
              <p:cNvSpPr>
                <a:spLocks/>
              </p:cNvSpPr>
              <p:nvPr/>
            </p:nvSpPr>
            <p:spPr bwMode="auto">
              <a:xfrm>
                <a:off x="3497" y="3799"/>
                <a:ext cx="95" cy="208"/>
              </a:xfrm>
              <a:custGeom>
                <a:avLst/>
                <a:gdLst>
                  <a:gd name="T0" fmla="*/ 1 w 95"/>
                  <a:gd name="T1" fmla="*/ 172 h 208"/>
                  <a:gd name="T2" fmla="*/ 8 w 95"/>
                  <a:gd name="T3" fmla="*/ 128 h 208"/>
                  <a:gd name="T4" fmla="*/ 16 w 95"/>
                  <a:gd name="T5" fmla="*/ 97 h 208"/>
                  <a:gd name="T6" fmla="*/ 27 w 95"/>
                  <a:gd name="T7" fmla="*/ 62 h 208"/>
                  <a:gd name="T8" fmla="*/ 40 w 95"/>
                  <a:gd name="T9" fmla="*/ 31 h 208"/>
                  <a:gd name="T10" fmla="*/ 57 w 95"/>
                  <a:gd name="T11" fmla="*/ 0 h 208"/>
                  <a:gd name="T12" fmla="*/ 64 w 95"/>
                  <a:gd name="T13" fmla="*/ 3 h 208"/>
                  <a:gd name="T14" fmla="*/ 58 w 95"/>
                  <a:gd name="T15" fmla="*/ 25 h 208"/>
                  <a:gd name="T16" fmla="*/ 38 w 95"/>
                  <a:gd name="T17" fmla="*/ 73 h 208"/>
                  <a:gd name="T18" fmla="*/ 28 w 95"/>
                  <a:gd name="T19" fmla="*/ 110 h 208"/>
                  <a:gd name="T20" fmla="*/ 20 w 95"/>
                  <a:gd name="T21" fmla="*/ 152 h 208"/>
                  <a:gd name="T22" fmla="*/ 19 w 95"/>
                  <a:gd name="T23" fmla="*/ 179 h 208"/>
                  <a:gd name="T24" fmla="*/ 28 w 95"/>
                  <a:gd name="T25" fmla="*/ 149 h 208"/>
                  <a:gd name="T26" fmla="*/ 42 w 95"/>
                  <a:gd name="T27" fmla="*/ 118 h 208"/>
                  <a:gd name="T28" fmla="*/ 59 w 95"/>
                  <a:gd name="T29" fmla="*/ 89 h 208"/>
                  <a:gd name="T30" fmla="*/ 77 w 95"/>
                  <a:gd name="T31" fmla="*/ 67 h 208"/>
                  <a:gd name="T32" fmla="*/ 95 w 95"/>
                  <a:gd name="T33" fmla="*/ 49 h 208"/>
                  <a:gd name="T34" fmla="*/ 94 w 95"/>
                  <a:gd name="T35" fmla="*/ 61 h 208"/>
                  <a:gd name="T36" fmla="*/ 74 w 95"/>
                  <a:gd name="T37" fmla="*/ 95 h 208"/>
                  <a:gd name="T38" fmla="*/ 54 w 95"/>
                  <a:gd name="T39" fmla="*/ 132 h 208"/>
                  <a:gd name="T40" fmla="*/ 54 w 95"/>
                  <a:gd name="T41" fmla="*/ 136 h 208"/>
                  <a:gd name="T42" fmla="*/ 40 w 95"/>
                  <a:gd name="T43" fmla="*/ 173 h 208"/>
                  <a:gd name="T44" fmla="*/ 32 w 95"/>
                  <a:gd name="T45" fmla="*/ 199 h 208"/>
                  <a:gd name="T46" fmla="*/ 24 w 95"/>
                  <a:gd name="T47" fmla="*/ 206 h 208"/>
                  <a:gd name="T48" fmla="*/ 21 w 95"/>
                  <a:gd name="T49" fmla="*/ 208 h 208"/>
                  <a:gd name="T50" fmla="*/ 14 w 95"/>
                  <a:gd name="T51" fmla="*/ 200 h 208"/>
                  <a:gd name="T52" fmla="*/ 16 w 95"/>
                  <a:gd name="T53" fmla="*/ 188 h 208"/>
                  <a:gd name="T54" fmla="*/ 7 w 95"/>
                  <a:gd name="T55" fmla="*/ 195 h 208"/>
                  <a:gd name="T56" fmla="*/ 0 w 95"/>
                  <a:gd name="T57" fmla="*/ 186 h 208"/>
                  <a:gd name="T58" fmla="*/ 1 w 95"/>
                  <a:gd name="T59" fmla="*/ 172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208"/>
                  <a:gd name="T92" fmla="*/ 95 w 95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208">
                    <a:moveTo>
                      <a:pt x="1" y="172"/>
                    </a:moveTo>
                    <a:lnTo>
                      <a:pt x="8" y="128"/>
                    </a:lnTo>
                    <a:lnTo>
                      <a:pt x="16" y="97"/>
                    </a:lnTo>
                    <a:lnTo>
                      <a:pt x="27" y="62"/>
                    </a:lnTo>
                    <a:lnTo>
                      <a:pt x="40" y="31"/>
                    </a:lnTo>
                    <a:lnTo>
                      <a:pt x="57" y="0"/>
                    </a:lnTo>
                    <a:lnTo>
                      <a:pt x="64" y="3"/>
                    </a:lnTo>
                    <a:lnTo>
                      <a:pt x="58" y="25"/>
                    </a:lnTo>
                    <a:lnTo>
                      <a:pt x="38" y="73"/>
                    </a:lnTo>
                    <a:lnTo>
                      <a:pt x="28" y="110"/>
                    </a:lnTo>
                    <a:lnTo>
                      <a:pt x="20" y="152"/>
                    </a:lnTo>
                    <a:lnTo>
                      <a:pt x="19" y="179"/>
                    </a:lnTo>
                    <a:lnTo>
                      <a:pt x="28" y="149"/>
                    </a:lnTo>
                    <a:lnTo>
                      <a:pt x="42" y="118"/>
                    </a:lnTo>
                    <a:lnTo>
                      <a:pt x="59" y="89"/>
                    </a:lnTo>
                    <a:lnTo>
                      <a:pt x="77" y="67"/>
                    </a:lnTo>
                    <a:lnTo>
                      <a:pt x="95" y="49"/>
                    </a:lnTo>
                    <a:lnTo>
                      <a:pt x="94" y="61"/>
                    </a:lnTo>
                    <a:lnTo>
                      <a:pt x="74" y="95"/>
                    </a:lnTo>
                    <a:lnTo>
                      <a:pt x="54" y="132"/>
                    </a:lnTo>
                    <a:lnTo>
                      <a:pt x="54" y="136"/>
                    </a:lnTo>
                    <a:lnTo>
                      <a:pt x="40" y="173"/>
                    </a:lnTo>
                    <a:lnTo>
                      <a:pt x="32" y="199"/>
                    </a:lnTo>
                    <a:lnTo>
                      <a:pt x="24" y="206"/>
                    </a:lnTo>
                    <a:lnTo>
                      <a:pt x="21" y="208"/>
                    </a:lnTo>
                    <a:lnTo>
                      <a:pt x="14" y="200"/>
                    </a:lnTo>
                    <a:lnTo>
                      <a:pt x="16" y="188"/>
                    </a:lnTo>
                    <a:lnTo>
                      <a:pt x="7" y="195"/>
                    </a:lnTo>
                    <a:lnTo>
                      <a:pt x="0" y="186"/>
                    </a:lnTo>
                    <a:lnTo>
                      <a:pt x="1" y="172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7" name="Freeform 78"/>
              <p:cNvSpPr>
                <a:spLocks/>
              </p:cNvSpPr>
              <p:nvPr/>
            </p:nvSpPr>
            <p:spPr bwMode="auto">
              <a:xfrm>
                <a:off x="3236" y="3802"/>
                <a:ext cx="49" cy="224"/>
              </a:xfrm>
              <a:custGeom>
                <a:avLst/>
                <a:gdLst>
                  <a:gd name="T0" fmla="*/ 2 w 49"/>
                  <a:gd name="T1" fmla="*/ 191 h 224"/>
                  <a:gd name="T2" fmla="*/ 6 w 49"/>
                  <a:gd name="T3" fmla="*/ 142 h 224"/>
                  <a:gd name="T4" fmla="*/ 11 w 49"/>
                  <a:gd name="T5" fmla="*/ 111 h 224"/>
                  <a:gd name="T6" fmla="*/ 17 w 49"/>
                  <a:gd name="T7" fmla="*/ 78 h 224"/>
                  <a:gd name="T8" fmla="*/ 25 w 49"/>
                  <a:gd name="T9" fmla="*/ 47 h 224"/>
                  <a:gd name="T10" fmla="*/ 35 w 49"/>
                  <a:gd name="T11" fmla="*/ 18 h 224"/>
                  <a:gd name="T12" fmla="*/ 44 w 49"/>
                  <a:gd name="T13" fmla="*/ 0 h 224"/>
                  <a:gd name="T14" fmla="*/ 49 w 49"/>
                  <a:gd name="T15" fmla="*/ 5 h 224"/>
                  <a:gd name="T16" fmla="*/ 39 w 49"/>
                  <a:gd name="T17" fmla="*/ 50 h 224"/>
                  <a:gd name="T18" fmla="*/ 30 w 49"/>
                  <a:gd name="T19" fmla="*/ 101 h 224"/>
                  <a:gd name="T20" fmla="*/ 27 w 49"/>
                  <a:gd name="T21" fmla="*/ 142 h 224"/>
                  <a:gd name="T22" fmla="*/ 25 w 49"/>
                  <a:gd name="T23" fmla="*/ 176 h 224"/>
                  <a:gd name="T24" fmla="*/ 25 w 49"/>
                  <a:gd name="T25" fmla="*/ 208 h 224"/>
                  <a:gd name="T26" fmla="*/ 22 w 49"/>
                  <a:gd name="T27" fmla="*/ 218 h 224"/>
                  <a:gd name="T28" fmla="*/ 16 w 49"/>
                  <a:gd name="T29" fmla="*/ 224 h 224"/>
                  <a:gd name="T30" fmla="*/ 5 w 49"/>
                  <a:gd name="T31" fmla="*/ 220 h 224"/>
                  <a:gd name="T32" fmla="*/ 3 w 49"/>
                  <a:gd name="T33" fmla="*/ 213 h 224"/>
                  <a:gd name="T34" fmla="*/ 0 w 49"/>
                  <a:gd name="T35" fmla="*/ 198 h 224"/>
                  <a:gd name="T36" fmla="*/ 2 w 49"/>
                  <a:gd name="T37" fmla="*/ 191 h 2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9"/>
                  <a:gd name="T58" fmla="*/ 0 h 224"/>
                  <a:gd name="T59" fmla="*/ 49 w 49"/>
                  <a:gd name="T60" fmla="*/ 224 h 22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9" h="224">
                    <a:moveTo>
                      <a:pt x="2" y="191"/>
                    </a:moveTo>
                    <a:lnTo>
                      <a:pt x="6" y="142"/>
                    </a:lnTo>
                    <a:lnTo>
                      <a:pt x="11" y="111"/>
                    </a:lnTo>
                    <a:lnTo>
                      <a:pt x="17" y="78"/>
                    </a:lnTo>
                    <a:lnTo>
                      <a:pt x="25" y="47"/>
                    </a:lnTo>
                    <a:lnTo>
                      <a:pt x="35" y="18"/>
                    </a:lnTo>
                    <a:lnTo>
                      <a:pt x="44" y="0"/>
                    </a:lnTo>
                    <a:lnTo>
                      <a:pt x="49" y="5"/>
                    </a:lnTo>
                    <a:lnTo>
                      <a:pt x="39" y="50"/>
                    </a:lnTo>
                    <a:lnTo>
                      <a:pt x="30" y="101"/>
                    </a:lnTo>
                    <a:lnTo>
                      <a:pt x="27" y="142"/>
                    </a:lnTo>
                    <a:lnTo>
                      <a:pt x="25" y="176"/>
                    </a:lnTo>
                    <a:lnTo>
                      <a:pt x="25" y="208"/>
                    </a:lnTo>
                    <a:lnTo>
                      <a:pt x="22" y="218"/>
                    </a:lnTo>
                    <a:lnTo>
                      <a:pt x="16" y="224"/>
                    </a:lnTo>
                    <a:lnTo>
                      <a:pt x="5" y="220"/>
                    </a:lnTo>
                    <a:lnTo>
                      <a:pt x="3" y="213"/>
                    </a:lnTo>
                    <a:lnTo>
                      <a:pt x="0" y="198"/>
                    </a:lnTo>
                    <a:lnTo>
                      <a:pt x="2" y="191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8" name="Freeform 79"/>
              <p:cNvSpPr>
                <a:spLocks/>
              </p:cNvSpPr>
              <p:nvPr/>
            </p:nvSpPr>
            <p:spPr bwMode="auto">
              <a:xfrm>
                <a:off x="3095" y="3825"/>
                <a:ext cx="36" cy="180"/>
              </a:xfrm>
              <a:custGeom>
                <a:avLst/>
                <a:gdLst>
                  <a:gd name="T0" fmla="*/ 16 w 36"/>
                  <a:gd name="T1" fmla="*/ 0 h 180"/>
                  <a:gd name="T2" fmla="*/ 28 w 36"/>
                  <a:gd name="T3" fmla="*/ 33 h 180"/>
                  <a:gd name="T4" fmla="*/ 35 w 36"/>
                  <a:gd name="T5" fmla="*/ 62 h 180"/>
                  <a:gd name="T6" fmla="*/ 36 w 36"/>
                  <a:gd name="T7" fmla="*/ 93 h 180"/>
                  <a:gd name="T8" fmla="*/ 35 w 36"/>
                  <a:gd name="T9" fmla="*/ 122 h 180"/>
                  <a:gd name="T10" fmla="*/ 29 w 36"/>
                  <a:gd name="T11" fmla="*/ 151 h 180"/>
                  <a:gd name="T12" fmla="*/ 22 w 36"/>
                  <a:gd name="T13" fmla="*/ 170 h 180"/>
                  <a:gd name="T14" fmla="*/ 13 w 36"/>
                  <a:gd name="T15" fmla="*/ 180 h 180"/>
                  <a:gd name="T16" fmla="*/ 5 w 36"/>
                  <a:gd name="T17" fmla="*/ 178 h 180"/>
                  <a:gd name="T18" fmla="*/ 0 w 36"/>
                  <a:gd name="T19" fmla="*/ 170 h 180"/>
                  <a:gd name="T20" fmla="*/ 1 w 36"/>
                  <a:gd name="T21" fmla="*/ 159 h 180"/>
                  <a:gd name="T22" fmla="*/ 8 w 36"/>
                  <a:gd name="T23" fmla="*/ 145 h 180"/>
                  <a:gd name="T24" fmla="*/ 17 w 36"/>
                  <a:gd name="T25" fmla="*/ 124 h 180"/>
                  <a:gd name="T26" fmla="*/ 21 w 36"/>
                  <a:gd name="T27" fmla="*/ 99 h 180"/>
                  <a:gd name="T28" fmla="*/ 22 w 36"/>
                  <a:gd name="T29" fmla="*/ 75 h 180"/>
                  <a:gd name="T30" fmla="*/ 21 w 36"/>
                  <a:gd name="T31" fmla="*/ 51 h 180"/>
                  <a:gd name="T32" fmla="*/ 17 w 36"/>
                  <a:gd name="T33" fmla="*/ 32 h 180"/>
                  <a:gd name="T34" fmla="*/ 13 w 36"/>
                  <a:gd name="T35" fmla="*/ 10 h 180"/>
                  <a:gd name="T36" fmla="*/ 16 w 3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6"/>
                  <a:gd name="T58" fmla="*/ 0 h 180"/>
                  <a:gd name="T59" fmla="*/ 36 w 3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6" h="180">
                    <a:moveTo>
                      <a:pt x="16" y="0"/>
                    </a:moveTo>
                    <a:lnTo>
                      <a:pt x="28" y="33"/>
                    </a:lnTo>
                    <a:lnTo>
                      <a:pt x="35" y="62"/>
                    </a:lnTo>
                    <a:lnTo>
                      <a:pt x="36" y="93"/>
                    </a:lnTo>
                    <a:lnTo>
                      <a:pt x="35" y="122"/>
                    </a:lnTo>
                    <a:lnTo>
                      <a:pt x="29" y="151"/>
                    </a:lnTo>
                    <a:lnTo>
                      <a:pt x="22" y="170"/>
                    </a:lnTo>
                    <a:lnTo>
                      <a:pt x="13" y="180"/>
                    </a:lnTo>
                    <a:lnTo>
                      <a:pt x="5" y="178"/>
                    </a:lnTo>
                    <a:lnTo>
                      <a:pt x="0" y="170"/>
                    </a:lnTo>
                    <a:lnTo>
                      <a:pt x="1" y="159"/>
                    </a:lnTo>
                    <a:lnTo>
                      <a:pt x="8" y="145"/>
                    </a:lnTo>
                    <a:lnTo>
                      <a:pt x="17" y="124"/>
                    </a:lnTo>
                    <a:lnTo>
                      <a:pt x="21" y="99"/>
                    </a:lnTo>
                    <a:lnTo>
                      <a:pt x="22" y="75"/>
                    </a:lnTo>
                    <a:lnTo>
                      <a:pt x="21" y="51"/>
                    </a:lnTo>
                    <a:lnTo>
                      <a:pt x="17" y="32"/>
                    </a:lnTo>
                    <a:lnTo>
                      <a:pt x="13" y="1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9" name="Freeform 80"/>
              <p:cNvSpPr>
                <a:spLocks/>
              </p:cNvSpPr>
              <p:nvPr/>
            </p:nvSpPr>
            <p:spPr bwMode="auto">
              <a:xfrm>
                <a:off x="3065" y="3880"/>
                <a:ext cx="26" cy="144"/>
              </a:xfrm>
              <a:custGeom>
                <a:avLst/>
                <a:gdLst>
                  <a:gd name="T0" fmla="*/ 13 w 26"/>
                  <a:gd name="T1" fmla="*/ 0 h 144"/>
                  <a:gd name="T2" fmla="*/ 23 w 26"/>
                  <a:gd name="T3" fmla="*/ 24 h 144"/>
                  <a:gd name="T4" fmla="*/ 26 w 26"/>
                  <a:gd name="T5" fmla="*/ 51 h 144"/>
                  <a:gd name="T6" fmla="*/ 25 w 26"/>
                  <a:gd name="T7" fmla="*/ 77 h 144"/>
                  <a:gd name="T8" fmla="*/ 22 w 26"/>
                  <a:gd name="T9" fmla="*/ 105 h 144"/>
                  <a:gd name="T10" fmla="*/ 18 w 26"/>
                  <a:gd name="T11" fmla="*/ 130 h 144"/>
                  <a:gd name="T12" fmla="*/ 14 w 26"/>
                  <a:gd name="T13" fmla="*/ 144 h 144"/>
                  <a:gd name="T14" fmla="*/ 4 w 26"/>
                  <a:gd name="T15" fmla="*/ 144 h 144"/>
                  <a:gd name="T16" fmla="*/ 0 w 26"/>
                  <a:gd name="T17" fmla="*/ 135 h 144"/>
                  <a:gd name="T18" fmla="*/ 0 w 26"/>
                  <a:gd name="T19" fmla="*/ 122 h 144"/>
                  <a:gd name="T20" fmla="*/ 4 w 26"/>
                  <a:gd name="T21" fmla="*/ 98 h 144"/>
                  <a:gd name="T22" fmla="*/ 9 w 26"/>
                  <a:gd name="T23" fmla="*/ 65 h 144"/>
                  <a:gd name="T24" fmla="*/ 11 w 26"/>
                  <a:gd name="T25" fmla="*/ 34 h 144"/>
                  <a:gd name="T26" fmla="*/ 11 w 26"/>
                  <a:gd name="T27" fmla="*/ 9 h 144"/>
                  <a:gd name="T28" fmla="*/ 13 w 26"/>
                  <a:gd name="T29" fmla="*/ 0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144"/>
                  <a:gd name="T47" fmla="*/ 26 w 26"/>
                  <a:gd name="T48" fmla="*/ 144 h 14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144">
                    <a:moveTo>
                      <a:pt x="13" y="0"/>
                    </a:moveTo>
                    <a:lnTo>
                      <a:pt x="23" y="24"/>
                    </a:lnTo>
                    <a:lnTo>
                      <a:pt x="26" y="51"/>
                    </a:lnTo>
                    <a:lnTo>
                      <a:pt x="25" y="77"/>
                    </a:lnTo>
                    <a:lnTo>
                      <a:pt x="22" y="105"/>
                    </a:lnTo>
                    <a:lnTo>
                      <a:pt x="18" y="130"/>
                    </a:lnTo>
                    <a:lnTo>
                      <a:pt x="14" y="144"/>
                    </a:lnTo>
                    <a:lnTo>
                      <a:pt x="4" y="144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4" y="98"/>
                    </a:lnTo>
                    <a:lnTo>
                      <a:pt x="9" y="65"/>
                    </a:lnTo>
                    <a:lnTo>
                      <a:pt x="11" y="34"/>
                    </a:lnTo>
                    <a:lnTo>
                      <a:pt x="11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0" name="Freeform 81"/>
              <p:cNvSpPr>
                <a:spLocks/>
              </p:cNvSpPr>
              <p:nvPr/>
            </p:nvSpPr>
            <p:spPr bwMode="auto">
              <a:xfrm>
                <a:off x="2983" y="3843"/>
                <a:ext cx="67" cy="174"/>
              </a:xfrm>
              <a:custGeom>
                <a:avLst/>
                <a:gdLst>
                  <a:gd name="T0" fmla="*/ 35 w 67"/>
                  <a:gd name="T1" fmla="*/ 0 h 174"/>
                  <a:gd name="T2" fmla="*/ 44 w 67"/>
                  <a:gd name="T3" fmla="*/ 33 h 174"/>
                  <a:gd name="T4" fmla="*/ 46 w 67"/>
                  <a:gd name="T5" fmla="*/ 69 h 174"/>
                  <a:gd name="T6" fmla="*/ 40 w 67"/>
                  <a:gd name="T7" fmla="*/ 108 h 174"/>
                  <a:gd name="T8" fmla="*/ 33 w 67"/>
                  <a:gd name="T9" fmla="*/ 136 h 174"/>
                  <a:gd name="T10" fmla="*/ 36 w 67"/>
                  <a:gd name="T11" fmla="*/ 100 h 174"/>
                  <a:gd name="T12" fmla="*/ 29 w 67"/>
                  <a:gd name="T13" fmla="*/ 73 h 174"/>
                  <a:gd name="T14" fmla="*/ 17 w 67"/>
                  <a:gd name="T15" fmla="*/ 48 h 174"/>
                  <a:gd name="T16" fmla="*/ 4 w 67"/>
                  <a:gd name="T17" fmla="*/ 36 h 174"/>
                  <a:gd name="T18" fmla="*/ 0 w 67"/>
                  <a:gd name="T19" fmla="*/ 44 h 174"/>
                  <a:gd name="T20" fmla="*/ 16 w 67"/>
                  <a:gd name="T21" fmla="*/ 77 h 174"/>
                  <a:gd name="T22" fmla="*/ 21 w 67"/>
                  <a:gd name="T23" fmla="*/ 103 h 174"/>
                  <a:gd name="T24" fmla="*/ 19 w 67"/>
                  <a:gd name="T25" fmla="*/ 128 h 174"/>
                  <a:gd name="T26" fmla="*/ 12 w 67"/>
                  <a:gd name="T27" fmla="*/ 158 h 174"/>
                  <a:gd name="T28" fmla="*/ 17 w 67"/>
                  <a:gd name="T29" fmla="*/ 170 h 174"/>
                  <a:gd name="T30" fmla="*/ 28 w 67"/>
                  <a:gd name="T31" fmla="*/ 174 h 174"/>
                  <a:gd name="T32" fmla="*/ 36 w 67"/>
                  <a:gd name="T33" fmla="*/ 162 h 174"/>
                  <a:gd name="T34" fmla="*/ 44 w 67"/>
                  <a:gd name="T35" fmla="*/ 169 h 174"/>
                  <a:gd name="T36" fmla="*/ 58 w 67"/>
                  <a:gd name="T37" fmla="*/ 166 h 174"/>
                  <a:gd name="T38" fmla="*/ 64 w 67"/>
                  <a:gd name="T39" fmla="*/ 150 h 174"/>
                  <a:gd name="T40" fmla="*/ 67 w 67"/>
                  <a:gd name="T41" fmla="*/ 126 h 174"/>
                  <a:gd name="T42" fmla="*/ 64 w 67"/>
                  <a:gd name="T43" fmla="*/ 83 h 174"/>
                  <a:gd name="T44" fmla="*/ 56 w 67"/>
                  <a:gd name="T45" fmla="*/ 37 h 174"/>
                  <a:gd name="T46" fmla="*/ 43 w 67"/>
                  <a:gd name="T47" fmla="*/ 0 h 174"/>
                  <a:gd name="T48" fmla="*/ 35 w 67"/>
                  <a:gd name="T49" fmla="*/ 0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174"/>
                  <a:gd name="T77" fmla="*/ 67 w 67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174">
                    <a:moveTo>
                      <a:pt x="35" y="0"/>
                    </a:moveTo>
                    <a:lnTo>
                      <a:pt x="44" y="33"/>
                    </a:lnTo>
                    <a:lnTo>
                      <a:pt x="46" y="69"/>
                    </a:lnTo>
                    <a:lnTo>
                      <a:pt x="40" y="108"/>
                    </a:lnTo>
                    <a:lnTo>
                      <a:pt x="33" y="136"/>
                    </a:lnTo>
                    <a:lnTo>
                      <a:pt x="36" y="100"/>
                    </a:lnTo>
                    <a:lnTo>
                      <a:pt x="29" y="73"/>
                    </a:lnTo>
                    <a:lnTo>
                      <a:pt x="17" y="48"/>
                    </a:lnTo>
                    <a:lnTo>
                      <a:pt x="4" y="36"/>
                    </a:lnTo>
                    <a:lnTo>
                      <a:pt x="0" y="44"/>
                    </a:lnTo>
                    <a:lnTo>
                      <a:pt x="16" y="77"/>
                    </a:lnTo>
                    <a:lnTo>
                      <a:pt x="21" y="103"/>
                    </a:lnTo>
                    <a:lnTo>
                      <a:pt x="19" y="128"/>
                    </a:lnTo>
                    <a:lnTo>
                      <a:pt x="12" y="158"/>
                    </a:lnTo>
                    <a:lnTo>
                      <a:pt x="17" y="170"/>
                    </a:lnTo>
                    <a:lnTo>
                      <a:pt x="28" y="174"/>
                    </a:lnTo>
                    <a:lnTo>
                      <a:pt x="36" y="162"/>
                    </a:lnTo>
                    <a:lnTo>
                      <a:pt x="44" y="169"/>
                    </a:lnTo>
                    <a:lnTo>
                      <a:pt x="58" y="166"/>
                    </a:lnTo>
                    <a:lnTo>
                      <a:pt x="64" y="150"/>
                    </a:lnTo>
                    <a:lnTo>
                      <a:pt x="67" y="126"/>
                    </a:lnTo>
                    <a:lnTo>
                      <a:pt x="64" y="83"/>
                    </a:lnTo>
                    <a:lnTo>
                      <a:pt x="56" y="37"/>
                    </a:lnTo>
                    <a:lnTo>
                      <a:pt x="43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1" name="Freeform 82"/>
              <p:cNvSpPr>
                <a:spLocks/>
              </p:cNvSpPr>
              <p:nvPr/>
            </p:nvSpPr>
            <p:spPr bwMode="auto">
              <a:xfrm>
                <a:off x="3197" y="3884"/>
                <a:ext cx="44" cy="140"/>
              </a:xfrm>
              <a:custGeom>
                <a:avLst/>
                <a:gdLst>
                  <a:gd name="T0" fmla="*/ 0 w 44"/>
                  <a:gd name="T1" fmla="*/ 0 h 140"/>
                  <a:gd name="T2" fmla="*/ 17 w 44"/>
                  <a:gd name="T3" fmla="*/ 20 h 140"/>
                  <a:gd name="T4" fmla="*/ 28 w 44"/>
                  <a:gd name="T5" fmla="*/ 45 h 140"/>
                  <a:gd name="T6" fmla="*/ 35 w 44"/>
                  <a:gd name="T7" fmla="*/ 71 h 140"/>
                  <a:gd name="T8" fmla="*/ 40 w 44"/>
                  <a:gd name="T9" fmla="*/ 98 h 140"/>
                  <a:gd name="T10" fmla="*/ 44 w 44"/>
                  <a:gd name="T11" fmla="*/ 122 h 140"/>
                  <a:gd name="T12" fmla="*/ 44 w 44"/>
                  <a:gd name="T13" fmla="*/ 138 h 140"/>
                  <a:gd name="T14" fmla="*/ 34 w 44"/>
                  <a:gd name="T15" fmla="*/ 140 h 140"/>
                  <a:gd name="T16" fmla="*/ 28 w 44"/>
                  <a:gd name="T17" fmla="*/ 133 h 140"/>
                  <a:gd name="T18" fmla="*/ 24 w 44"/>
                  <a:gd name="T19" fmla="*/ 121 h 140"/>
                  <a:gd name="T20" fmla="*/ 21 w 44"/>
                  <a:gd name="T21" fmla="*/ 97 h 140"/>
                  <a:gd name="T22" fmla="*/ 15 w 44"/>
                  <a:gd name="T23" fmla="*/ 64 h 140"/>
                  <a:gd name="T24" fmla="*/ 8 w 44"/>
                  <a:gd name="T25" fmla="*/ 33 h 140"/>
                  <a:gd name="T26" fmla="*/ 1 w 44"/>
                  <a:gd name="T27" fmla="*/ 9 h 140"/>
                  <a:gd name="T28" fmla="*/ 0 w 44"/>
                  <a:gd name="T29" fmla="*/ 0 h 1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4"/>
                  <a:gd name="T46" fmla="*/ 0 h 140"/>
                  <a:gd name="T47" fmla="*/ 44 w 44"/>
                  <a:gd name="T48" fmla="*/ 140 h 1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4" h="140">
                    <a:moveTo>
                      <a:pt x="0" y="0"/>
                    </a:moveTo>
                    <a:lnTo>
                      <a:pt x="17" y="20"/>
                    </a:lnTo>
                    <a:lnTo>
                      <a:pt x="28" y="45"/>
                    </a:lnTo>
                    <a:lnTo>
                      <a:pt x="35" y="71"/>
                    </a:lnTo>
                    <a:lnTo>
                      <a:pt x="40" y="98"/>
                    </a:lnTo>
                    <a:lnTo>
                      <a:pt x="44" y="122"/>
                    </a:lnTo>
                    <a:lnTo>
                      <a:pt x="44" y="138"/>
                    </a:lnTo>
                    <a:lnTo>
                      <a:pt x="34" y="140"/>
                    </a:lnTo>
                    <a:lnTo>
                      <a:pt x="28" y="133"/>
                    </a:lnTo>
                    <a:lnTo>
                      <a:pt x="24" y="121"/>
                    </a:lnTo>
                    <a:lnTo>
                      <a:pt x="21" y="97"/>
                    </a:lnTo>
                    <a:lnTo>
                      <a:pt x="15" y="64"/>
                    </a:lnTo>
                    <a:lnTo>
                      <a:pt x="8" y="33"/>
                    </a:lnTo>
                    <a:lnTo>
                      <a:pt x="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Freeform 83"/>
              <p:cNvSpPr>
                <a:spLocks/>
              </p:cNvSpPr>
              <p:nvPr/>
            </p:nvSpPr>
            <p:spPr bwMode="auto">
              <a:xfrm>
                <a:off x="3338" y="3875"/>
                <a:ext cx="96" cy="144"/>
              </a:xfrm>
              <a:custGeom>
                <a:avLst/>
                <a:gdLst>
                  <a:gd name="T0" fmla="*/ 17 w 96"/>
                  <a:gd name="T1" fmla="*/ 3 h 144"/>
                  <a:gd name="T2" fmla="*/ 36 w 96"/>
                  <a:gd name="T3" fmla="*/ 26 h 144"/>
                  <a:gd name="T4" fmla="*/ 51 w 96"/>
                  <a:gd name="T5" fmla="*/ 54 h 144"/>
                  <a:gd name="T6" fmla="*/ 60 w 96"/>
                  <a:gd name="T7" fmla="*/ 87 h 144"/>
                  <a:gd name="T8" fmla="*/ 62 w 96"/>
                  <a:gd name="T9" fmla="*/ 112 h 144"/>
                  <a:gd name="T10" fmla="*/ 53 w 96"/>
                  <a:gd name="T11" fmla="*/ 82 h 144"/>
                  <a:gd name="T12" fmla="*/ 36 w 96"/>
                  <a:gd name="T13" fmla="*/ 63 h 144"/>
                  <a:gd name="T14" fmla="*/ 17 w 96"/>
                  <a:gd name="T15" fmla="*/ 46 h 144"/>
                  <a:gd name="T16" fmla="*/ 1 w 96"/>
                  <a:gd name="T17" fmla="*/ 41 h 144"/>
                  <a:gd name="T18" fmla="*/ 0 w 96"/>
                  <a:gd name="T19" fmla="*/ 48 h 144"/>
                  <a:gd name="T20" fmla="*/ 26 w 96"/>
                  <a:gd name="T21" fmla="*/ 70 h 144"/>
                  <a:gd name="T22" fmla="*/ 40 w 96"/>
                  <a:gd name="T23" fmla="*/ 90 h 144"/>
                  <a:gd name="T24" fmla="*/ 47 w 96"/>
                  <a:gd name="T25" fmla="*/ 110 h 144"/>
                  <a:gd name="T26" fmla="*/ 51 w 96"/>
                  <a:gd name="T27" fmla="*/ 136 h 144"/>
                  <a:gd name="T28" fmla="*/ 60 w 96"/>
                  <a:gd name="T29" fmla="*/ 144 h 144"/>
                  <a:gd name="T30" fmla="*/ 71 w 96"/>
                  <a:gd name="T31" fmla="*/ 144 h 144"/>
                  <a:gd name="T32" fmla="*/ 75 w 96"/>
                  <a:gd name="T33" fmla="*/ 132 h 144"/>
                  <a:gd name="T34" fmla="*/ 84 w 96"/>
                  <a:gd name="T35" fmla="*/ 135 h 144"/>
                  <a:gd name="T36" fmla="*/ 96 w 96"/>
                  <a:gd name="T37" fmla="*/ 129 h 144"/>
                  <a:gd name="T38" fmla="*/ 96 w 96"/>
                  <a:gd name="T39" fmla="*/ 113 h 144"/>
                  <a:gd name="T40" fmla="*/ 91 w 96"/>
                  <a:gd name="T41" fmla="*/ 93 h 144"/>
                  <a:gd name="T42" fmla="*/ 72 w 96"/>
                  <a:gd name="T43" fmla="*/ 59 h 144"/>
                  <a:gd name="T44" fmla="*/ 49 w 96"/>
                  <a:gd name="T45" fmla="*/ 26 h 144"/>
                  <a:gd name="T46" fmla="*/ 24 w 96"/>
                  <a:gd name="T47" fmla="*/ 0 h 144"/>
                  <a:gd name="T48" fmla="*/ 17 w 96"/>
                  <a:gd name="T49" fmla="*/ 3 h 1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6"/>
                  <a:gd name="T76" fmla="*/ 0 h 144"/>
                  <a:gd name="T77" fmla="*/ 96 w 96"/>
                  <a:gd name="T78" fmla="*/ 144 h 14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6" h="144">
                    <a:moveTo>
                      <a:pt x="17" y="3"/>
                    </a:moveTo>
                    <a:lnTo>
                      <a:pt x="36" y="26"/>
                    </a:lnTo>
                    <a:lnTo>
                      <a:pt x="51" y="54"/>
                    </a:lnTo>
                    <a:lnTo>
                      <a:pt x="60" y="87"/>
                    </a:lnTo>
                    <a:lnTo>
                      <a:pt x="62" y="112"/>
                    </a:lnTo>
                    <a:lnTo>
                      <a:pt x="53" y="82"/>
                    </a:lnTo>
                    <a:lnTo>
                      <a:pt x="36" y="63"/>
                    </a:lnTo>
                    <a:lnTo>
                      <a:pt x="17" y="46"/>
                    </a:lnTo>
                    <a:lnTo>
                      <a:pt x="1" y="41"/>
                    </a:lnTo>
                    <a:lnTo>
                      <a:pt x="0" y="48"/>
                    </a:lnTo>
                    <a:lnTo>
                      <a:pt x="26" y="70"/>
                    </a:lnTo>
                    <a:lnTo>
                      <a:pt x="40" y="90"/>
                    </a:lnTo>
                    <a:lnTo>
                      <a:pt x="47" y="110"/>
                    </a:lnTo>
                    <a:lnTo>
                      <a:pt x="51" y="136"/>
                    </a:lnTo>
                    <a:lnTo>
                      <a:pt x="60" y="144"/>
                    </a:lnTo>
                    <a:lnTo>
                      <a:pt x="71" y="144"/>
                    </a:lnTo>
                    <a:lnTo>
                      <a:pt x="75" y="132"/>
                    </a:lnTo>
                    <a:lnTo>
                      <a:pt x="84" y="135"/>
                    </a:lnTo>
                    <a:lnTo>
                      <a:pt x="96" y="129"/>
                    </a:lnTo>
                    <a:lnTo>
                      <a:pt x="96" y="113"/>
                    </a:lnTo>
                    <a:lnTo>
                      <a:pt x="91" y="93"/>
                    </a:lnTo>
                    <a:lnTo>
                      <a:pt x="72" y="59"/>
                    </a:lnTo>
                    <a:lnTo>
                      <a:pt x="49" y="26"/>
                    </a:lnTo>
                    <a:lnTo>
                      <a:pt x="24" y="0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3" name="Freeform 84"/>
              <p:cNvSpPr>
                <a:spLocks/>
              </p:cNvSpPr>
              <p:nvPr/>
            </p:nvSpPr>
            <p:spPr bwMode="auto">
              <a:xfrm>
                <a:off x="3267" y="3795"/>
                <a:ext cx="49" cy="225"/>
              </a:xfrm>
              <a:custGeom>
                <a:avLst/>
                <a:gdLst>
                  <a:gd name="T0" fmla="*/ 2 w 49"/>
                  <a:gd name="T1" fmla="*/ 191 h 225"/>
                  <a:gd name="T2" fmla="*/ 6 w 49"/>
                  <a:gd name="T3" fmla="*/ 142 h 225"/>
                  <a:gd name="T4" fmla="*/ 11 w 49"/>
                  <a:gd name="T5" fmla="*/ 111 h 225"/>
                  <a:gd name="T6" fmla="*/ 17 w 49"/>
                  <a:gd name="T7" fmla="*/ 77 h 225"/>
                  <a:gd name="T8" fmla="*/ 25 w 49"/>
                  <a:gd name="T9" fmla="*/ 46 h 225"/>
                  <a:gd name="T10" fmla="*/ 35 w 49"/>
                  <a:gd name="T11" fmla="*/ 18 h 225"/>
                  <a:gd name="T12" fmla="*/ 44 w 49"/>
                  <a:gd name="T13" fmla="*/ 0 h 225"/>
                  <a:gd name="T14" fmla="*/ 49 w 49"/>
                  <a:gd name="T15" fmla="*/ 4 h 225"/>
                  <a:gd name="T16" fmla="*/ 39 w 49"/>
                  <a:gd name="T17" fmla="*/ 50 h 225"/>
                  <a:gd name="T18" fmla="*/ 30 w 49"/>
                  <a:gd name="T19" fmla="*/ 101 h 225"/>
                  <a:gd name="T20" fmla="*/ 27 w 49"/>
                  <a:gd name="T21" fmla="*/ 142 h 225"/>
                  <a:gd name="T22" fmla="*/ 25 w 49"/>
                  <a:gd name="T23" fmla="*/ 176 h 225"/>
                  <a:gd name="T24" fmla="*/ 25 w 49"/>
                  <a:gd name="T25" fmla="*/ 208 h 225"/>
                  <a:gd name="T26" fmla="*/ 22 w 49"/>
                  <a:gd name="T27" fmla="*/ 218 h 225"/>
                  <a:gd name="T28" fmla="*/ 16 w 49"/>
                  <a:gd name="T29" fmla="*/ 225 h 225"/>
                  <a:gd name="T30" fmla="*/ 5 w 49"/>
                  <a:gd name="T31" fmla="*/ 221 h 225"/>
                  <a:gd name="T32" fmla="*/ 3 w 49"/>
                  <a:gd name="T33" fmla="*/ 213 h 225"/>
                  <a:gd name="T34" fmla="*/ 0 w 49"/>
                  <a:gd name="T35" fmla="*/ 199 h 225"/>
                  <a:gd name="T36" fmla="*/ 2 w 49"/>
                  <a:gd name="T37" fmla="*/ 191 h 2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9"/>
                  <a:gd name="T58" fmla="*/ 0 h 225"/>
                  <a:gd name="T59" fmla="*/ 49 w 49"/>
                  <a:gd name="T60" fmla="*/ 225 h 2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9" h="225">
                    <a:moveTo>
                      <a:pt x="2" y="191"/>
                    </a:moveTo>
                    <a:lnTo>
                      <a:pt x="6" y="142"/>
                    </a:lnTo>
                    <a:lnTo>
                      <a:pt x="11" y="111"/>
                    </a:lnTo>
                    <a:lnTo>
                      <a:pt x="17" y="77"/>
                    </a:lnTo>
                    <a:lnTo>
                      <a:pt x="25" y="46"/>
                    </a:lnTo>
                    <a:lnTo>
                      <a:pt x="35" y="18"/>
                    </a:lnTo>
                    <a:lnTo>
                      <a:pt x="44" y="0"/>
                    </a:lnTo>
                    <a:lnTo>
                      <a:pt x="49" y="4"/>
                    </a:lnTo>
                    <a:lnTo>
                      <a:pt x="39" y="50"/>
                    </a:lnTo>
                    <a:lnTo>
                      <a:pt x="30" y="101"/>
                    </a:lnTo>
                    <a:lnTo>
                      <a:pt x="27" y="142"/>
                    </a:lnTo>
                    <a:lnTo>
                      <a:pt x="25" y="176"/>
                    </a:lnTo>
                    <a:lnTo>
                      <a:pt x="25" y="208"/>
                    </a:lnTo>
                    <a:lnTo>
                      <a:pt x="22" y="218"/>
                    </a:lnTo>
                    <a:lnTo>
                      <a:pt x="16" y="225"/>
                    </a:lnTo>
                    <a:lnTo>
                      <a:pt x="5" y="221"/>
                    </a:lnTo>
                    <a:lnTo>
                      <a:pt x="3" y="213"/>
                    </a:lnTo>
                    <a:lnTo>
                      <a:pt x="0" y="199"/>
                    </a:lnTo>
                    <a:lnTo>
                      <a:pt x="2" y="191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Freeform 85"/>
              <p:cNvSpPr>
                <a:spLocks/>
              </p:cNvSpPr>
              <p:nvPr/>
            </p:nvSpPr>
            <p:spPr bwMode="auto">
              <a:xfrm>
                <a:off x="2824" y="3851"/>
                <a:ext cx="90" cy="170"/>
              </a:xfrm>
              <a:custGeom>
                <a:avLst/>
                <a:gdLst>
                  <a:gd name="T0" fmla="*/ 81 w 90"/>
                  <a:gd name="T1" fmla="*/ 148 h 170"/>
                  <a:gd name="T2" fmla="*/ 88 w 90"/>
                  <a:gd name="T3" fmla="*/ 112 h 170"/>
                  <a:gd name="T4" fmla="*/ 90 w 90"/>
                  <a:gd name="T5" fmla="*/ 86 h 170"/>
                  <a:gd name="T6" fmla="*/ 88 w 90"/>
                  <a:gd name="T7" fmla="*/ 57 h 170"/>
                  <a:gd name="T8" fmla="*/ 83 w 90"/>
                  <a:gd name="T9" fmla="*/ 28 h 170"/>
                  <a:gd name="T10" fmla="*/ 71 w 90"/>
                  <a:gd name="T11" fmla="*/ 0 h 170"/>
                  <a:gd name="T12" fmla="*/ 60 w 90"/>
                  <a:gd name="T13" fmla="*/ 0 h 170"/>
                  <a:gd name="T14" fmla="*/ 60 w 90"/>
                  <a:gd name="T15" fmla="*/ 19 h 170"/>
                  <a:gd name="T16" fmla="*/ 69 w 90"/>
                  <a:gd name="T17" fmla="*/ 61 h 170"/>
                  <a:gd name="T18" fmla="*/ 69 w 90"/>
                  <a:gd name="T19" fmla="*/ 93 h 170"/>
                  <a:gd name="T20" fmla="*/ 65 w 90"/>
                  <a:gd name="T21" fmla="*/ 128 h 170"/>
                  <a:gd name="T22" fmla="*/ 56 w 90"/>
                  <a:gd name="T23" fmla="*/ 148 h 170"/>
                  <a:gd name="T24" fmla="*/ 55 w 90"/>
                  <a:gd name="T25" fmla="*/ 123 h 170"/>
                  <a:gd name="T26" fmla="*/ 47 w 90"/>
                  <a:gd name="T27" fmla="*/ 95 h 170"/>
                  <a:gd name="T28" fmla="*/ 36 w 90"/>
                  <a:gd name="T29" fmla="*/ 68 h 170"/>
                  <a:gd name="T30" fmla="*/ 20 w 90"/>
                  <a:gd name="T31" fmla="*/ 45 h 170"/>
                  <a:gd name="T32" fmla="*/ 4 w 90"/>
                  <a:gd name="T33" fmla="*/ 26 h 170"/>
                  <a:gd name="T34" fmla="*/ 0 w 90"/>
                  <a:gd name="T35" fmla="*/ 36 h 170"/>
                  <a:gd name="T36" fmla="*/ 14 w 90"/>
                  <a:gd name="T37" fmla="*/ 68 h 170"/>
                  <a:gd name="T38" fmla="*/ 27 w 90"/>
                  <a:gd name="T39" fmla="*/ 102 h 170"/>
                  <a:gd name="T40" fmla="*/ 25 w 90"/>
                  <a:gd name="T41" fmla="*/ 106 h 170"/>
                  <a:gd name="T42" fmla="*/ 30 w 90"/>
                  <a:gd name="T43" fmla="*/ 137 h 170"/>
                  <a:gd name="T44" fmla="*/ 31 w 90"/>
                  <a:gd name="T45" fmla="*/ 160 h 170"/>
                  <a:gd name="T46" fmla="*/ 38 w 90"/>
                  <a:gd name="T47" fmla="*/ 168 h 170"/>
                  <a:gd name="T48" fmla="*/ 42 w 90"/>
                  <a:gd name="T49" fmla="*/ 170 h 170"/>
                  <a:gd name="T50" fmla="*/ 55 w 90"/>
                  <a:gd name="T51" fmla="*/ 166 h 170"/>
                  <a:gd name="T52" fmla="*/ 57 w 90"/>
                  <a:gd name="T53" fmla="*/ 156 h 170"/>
                  <a:gd name="T54" fmla="*/ 65 w 90"/>
                  <a:gd name="T55" fmla="*/ 165 h 170"/>
                  <a:gd name="T56" fmla="*/ 79 w 90"/>
                  <a:gd name="T57" fmla="*/ 159 h 170"/>
                  <a:gd name="T58" fmla="*/ 81 w 90"/>
                  <a:gd name="T59" fmla="*/ 148 h 17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0"/>
                  <a:gd name="T91" fmla="*/ 0 h 170"/>
                  <a:gd name="T92" fmla="*/ 90 w 90"/>
                  <a:gd name="T93" fmla="*/ 170 h 17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0" h="170">
                    <a:moveTo>
                      <a:pt x="81" y="148"/>
                    </a:moveTo>
                    <a:lnTo>
                      <a:pt x="88" y="112"/>
                    </a:lnTo>
                    <a:lnTo>
                      <a:pt x="90" y="86"/>
                    </a:lnTo>
                    <a:lnTo>
                      <a:pt x="88" y="57"/>
                    </a:lnTo>
                    <a:lnTo>
                      <a:pt x="83" y="28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19"/>
                    </a:lnTo>
                    <a:lnTo>
                      <a:pt x="69" y="61"/>
                    </a:lnTo>
                    <a:lnTo>
                      <a:pt x="69" y="93"/>
                    </a:lnTo>
                    <a:lnTo>
                      <a:pt x="65" y="128"/>
                    </a:lnTo>
                    <a:lnTo>
                      <a:pt x="56" y="148"/>
                    </a:lnTo>
                    <a:lnTo>
                      <a:pt x="55" y="123"/>
                    </a:lnTo>
                    <a:lnTo>
                      <a:pt x="47" y="95"/>
                    </a:lnTo>
                    <a:lnTo>
                      <a:pt x="36" y="68"/>
                    </a:lnTo>
                    <a:lnTo>
                      <a:pt x="20" y="45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14" y="68"/>
                    </a:lnTo>
                    <a:lnTo>
                      <a:pt x="27" y="102"/>
                    </a:lnTo>
                    <a:lnTo>
                      <a:pt x="25" y="106"/>
                    </a:lnTo>
                    <a:lnTo>
                      <a:pt x="30" y="137"/>
                    </a:lnTo>
                    <a:lnTo>
                      <a:pt x="31" y="160"/>
                    </a:lnTo>
                    <a:lnTo>
                      <a:pt x="38" y="168"/>
                    </a:lnTo>
                    <a:lnTo>
                      <a:pt x="42" y="170"/>
                    </a:lnTo>
                    <a:lnTo>
                      <a:pt x="55" y="166"/>
                    </a:lnTo>
                    <a:lnTo>
                      <a:pt x="57" y="156"/>
                    </a:lnTo>
                    <a:lnTo>
                      <a:pt x="65" y="165"/>
                    </a:lnTo>
                    <a:lnTo>
                      <a:pt x="79" y="159"/>
                    </a:lnTo>
                    <a:lnTo>
                      <a:pt x="81" y="14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5" name="Freeform 86"/>
              <p:cNvSpPr>
                <a:spLocks/>
              </p:cNvSpPr>
              <p:nvPr/>
            </p:nvSpPr>
            <p:spPr bwMode="auto">
              <a:xfrm>
                <a:off x="3402" y="3758"/>
                <a:ext cx="90" cy="250"/>
              </a:xfrm>
              <a:custGeom>
                <a:avLst/>
                <a:gdLst>
                  <a:gd name="T0" fmla="*/ 81 w 90"/>
                  <a:gd name="T1" fmla="*/ 218 h 250"/>
                  <a:gd name="T2" fmla="*/ 89 w 90"/>
                  <a:gd name="T3" fmla="*/ 165 h 250"/>
                  <a:gd name="T4" fmla="*/ 90 w 90"/>
                  <a:gd name="T5" fmla="*/ 127 h 250"/>
                  <a:gd name="T6" fmla="*/ 89 w 90"/>
                  <a:gd name="T7" fmla="*/ 83 h 250"/>
                  <a:gd name="T8" fmla="*/ 83 w 90"/>
                  <a:gd name="T9" fmla="*/ 42 h 250"/>
                  <a:gd name="T10" fmla="*/ 71 w 90"/>
                  <a:gd name="T11" fmla="*/ 0 h 250"/>
                  <a:gd name="T12" fmla="*/ 60 w 90"/>
                  <a:gd name="T13" fmla="*/ 0 h 250"/>
                  <a:gd name="T14" fmla="*/ 60 w 90"/>
                  <a:gd name="T15" fmla="*/ 27 h 250"/>
                  <a:gd name="T16" fmla="*/ 69 w 90"/>
                  <a:gd name="T17" fmla="*/ 90 h 250"/>
                  <a:gd name="T18" fmla="*/ 69 w 90"/>
                  <a:gd name="T19" fmla="*/ 136 h 250"/>
                  <a:gd name="T20" fmla="*/ 65 w 90"/>
                  <a:gd name="T21" fmla="*/ 187 h 250"/>
                  <a:gd name="T22" fmla="*/ 56 w 90"/>
                  <a:gd name="T23" fmla="*/ 218 h 250"/>
                  <a:gd name="T24" fmla="*/ 55 w 90"/>
                  <a:gd name="T25" fmla="*/ 181 h 250"/>
                  <a:gd name="T26" fmla="*/ 47 w 90"/>
                  <a:gd name="T27" fmla="*/ 139 h 250"/>
                  <a:gd name="T28" fmla="*/ 36 w 90"/>
                  <a:gd name="T29" fmla="*/ 99 h 250"/>
                  <a:gd name="T30" fmla="*/ 20 w 90"/>
                  <a:gd name="T31" fmla="*/ 66 h 250"/>
                  <a:gd name="T32" fmla="*/ 3 w 90"/>
                  <a:gd name="T33" fmla="*/ 38 h 250"/>
                  <a:gd name="T34" fmla="*/ 0 w 90"/>
                  <a:gd name="T35" fmla="*/ 53 h 250"/>
                  <a:gd name="T36" fmla="*/ 13 w 90"/>
                  <a:gd name="T37" fmla="*/ 99 h 250"/>
                  <a:gd name="T38" fmla="*/ 26 w 90"/>
                  <a:gd name="T39" fmla="*/ 151 h 250"/>
                  <a:gd name="T40" fmla="*/ 25 w 90"/>
                  <a:gd name="T41" fmla="*/ 155 h 250"/>
                  <a:gd name="T42" fmla="*/ 30 w 90"/>
                  <a:gd name="T43" fmla="*/ 202 h 250"/>
                  <a:gd name="T44" fmla="*/ 31 w 90"/>
                  <a:gd name="T45" fmla="*/ 236 h 250"/>
                  <a:gd name="T46" fmla="*/ 38 w 90"/>
                  <a:gd name="T47" fmla="*/ 247 h 250"/>
                  <a:gd name="T48" fmla="*/ 42 w 90"/>
                  <a:gd name="T49" fmla="*/ 250 h 250"/>
                  <a:gd name="T50" fmla="*/ 55 w 90"/>
                  <a:gd name="T51" fmla="*/ 244 h 250"/>
                  <a:gd name="T52" fmla="*/ 57 w 90"/>
                  <a:gd name="T53" fmla="*/ 229 h 250"/>
                  <a:gd name="T54" fmla="*/ 65 w 90"/>
                  <a:gd name="T55" fmla="*/ 242 h 250"/>
                  <a:gd name="T56" fmla="*/ 79 w 90"/>
                  <a:gd name="T57" fmla="*/ 234 h 250"/>
                  <a:gd name="T58" fmla="*/ 81 w 90"/>
                  <a:gd name="T59" fmla="*/ 218 h 2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0"/>
                  <a:gd name="T91" fmla="*/ 0 h 250"/>
                  <a:gd name="T92" fmla="*/ 90 w 90"/>
                  <a:gd name="T93" fmla="*/ 250 h 2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0" h="250">
                    <a:moveTo>
                      <a:pt x="81" y="218"/>
                    </a:moveTo>
                    <a:lnTo>
                      <a:pt x="89" y="165"/>
                    </a:lnTo>
                    <a:lnTo>
                      <a:pt x="90" y="127"/>
                    </a:lnTo>
                    <a:lnTo>
                      <a:pt x="89" y="83"/>
                    </a:lnTo>
                    <a:lnTo>
                      <a:pt x="83" y="42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60" y="27"/>
                    </a:lnTo>
                    <a:lnTo>
                      <a:pt x="69" y="90"/>
                    </a:lnTo>
                    <a:lnTo>
                      <a:pt x="69" y="136"/>
                    </a:lnTo>
                    <a:lnTo>
                      <a:pt x="65" y="187"/>
                    </a:lnTo>
                    <a:lnTo>
                      <a:pt x="56" y="218"/>
                    </a:lnTo>
                    <a:lnTo>
                      <a:pt x="55" y="181"/>
                    </a:lnTo>
                    <a:lnTo>
                      <a:pt x="47" y="139"/>
                    </a:lnTo>
                    <a:lnTo>
                      <a:pt x="36" y="99"/>
                    </a:lnTo>
                    <a:lnTo>
                      <a:pt x="20" y="66"/>
                    </a:lnTo>
                    <a:lnTo>
                      <a:pt x="3" y="38"/>
                    </a:lnTo>
                    <a:lnTo>
                      <a:pt x="0" y="53"/>
                    </a:lnTo>
                    <a:lnTo>
                      <a:pt x="13" y="99"/>
                    </a:lnTo>
                    <a:lnTo>
                      <a:pt x="26" y="151"/>
                    </a:lnTo>
                    <a:lnTo>
                      <a:pt x="25" y="155"/>
                    </a:lnTo>
                    <a:lnTo>
                      <a:pt x="30" y="202"/>
                    </a:lnTo>
                    <a:lnTo>
                      <a:pt x="31" y="236"/>
                    </a:lnTo>
                    <a:lnTo>
                      <a:pt x="38" y="247"/>
                    </a:lnTo>
                    <a:lnTo>
                      <a:pt x="42" y="250"/>
                    </a:lnTo>
                    <a:lnTo>
                      <a:pt x="55" y="244"/>
                    </a:lnTo>
                    <a:lnTo>
                      <a:pt x="57" y="229"/>
                    </a:lnTo>
                    <a:lnTo>
                      <a:pt x="65" y="242"/>
                    </a:lnTo>
                    <a:lnTo>
                      <a:pt x="79" y="234"/>
                    </a:lnTo>
                    <a:lnTo>
                      <a:pt x="81" y="218"/>
                    </a:lnTo>
                    <a:close/>
                  </a:path>
                </a:pathLst>
              </a:custGeom>
              <a:solidFill>
                <a:srgbClr val="00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/>
              <a:t>Ask for 100%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192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/>
              <a:t> A good philosophy in life is to ask for 100% of what you want, 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but not to assume that you will get it.</a:t>
            </a:r>
          </a:p>
          <a:p>
            <a:pPr lvl="1" eaLnBrk="1" hangingPunct="1"/>
            <a:r>
              <a:rPr lang="en-CA" altLang="en-US"/>
              <a:t>What would you like to be true in the middle of your computation? </a:t>
            </a:r>
          </a:p>
          <a:p>
            <a:pPr eaLnBrk="1" hangingPunct="1">
              <a:buFontTx/>
              <a:buNone/>
            </a:pPr>
            <a:endParaRPr lang="en-CA" altLang="en-US"/>
          </a:p>
        </p:txBody>
      </p:sp>
      <p:pic>
        <p:nvPicPr>
          <p:cNvPr id="75780" name="Picture 4" descr="j022612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3505200"/>
            <a:ext cx="2390775" cy="318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/>
              <a:t>Ask for 100% </a:t>
            </a:r>
            <a:endParaRPr lang="en-US" altLang="en-US"/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1430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/>
              <a:t>Pretend that a genie has granted your wish.</a:t>
            </a:r>
            <a:endParaRPr lang="en-US" altLang="en-US"/>
          </a:p>
          <a:p>
            <a:pPr lvl="1" eaLnBrk="1" hangingPunct="1"/>
            <a:r>
              <a:rPr lang="en-CA" altLang="en-US"/>
              <a:t>You are now in the middle of your computation and your dream loop invariant is true. </a:t>
            </a:r>
          </a:p>
          <a:p>
            <a:pPr eaLnBrk="1" hangingPunct="1"/>
            <a:endParaRPr lang="en-CA" altLang="en-US"/>
          </a:p>
        </p:txBody>
      </p:sp>
      <p:pic>
        <p:nvPicPr>
          <p:cNvPr id="76804" name="Picture 4" descr="j012814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2200" y="2895600"/>
            <a:ext cx="1854200" cy="389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Ask for 100% </a:t>
            </a:r>
            <a:endParaRPr lang="en-US" altLang="en-US"/>
          </a:p>
        </p:txBody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en-CA" altLang="en-US"/>
              <a:t>Maintain the Loop Invariant:</a:t>
            </a:r>
            <a:endParaRPr lang="en-US" altLang="en-US"/>
          </a:p>
          <a:p>
            <a:pPr lvl="1" eaLnBrk="1" hangingPunct="1"/>
            <a:r>
              <a:rPr lang="en-CA" altLang="en-US"/>
              <a:t> From here, are you able to take some computational steps that will make progress while maintaining the loop invariant?  </a:t>
            </a:r>
          </a:p>
          <a:p>
            <a:pPr eaLnBrk="1" hangingPunct="1"/>
            <a:endParaRPr lang="en-CA" altLang="en-US"/>
          </a:p>
          <a:p>
            <a:pPr eaLnBrk="1" hangingPunct="1"/>
            <a:endParaRPr lang="en-CA" altLang="en-US"/>
          </a:p>
        </p:txBody>
      </p:sp>
      <p:grpSp>
        <p:nvGrpSpPr>
          <p:cNvPr id="77828" name="Group 4"/>
          <p:cNvGrpSpPr>
            <a:grpSpLocks/>
          </p:cNvGrpSpPr>
          <p:nvPr/>
        </p:nvGrpSpPr>
        <p:grpSpPr bwMode="auto">
          <a:xfrm>
            <a:off x="3352800" y="4038600"/>
            <a:ext cx="2514600" cy="2590800"/>
            <a:chOff x="2496" y="1104"/>
            <a:chExt cx="912" cy="912"/>
          </a:xfrm>
        </p:grpSpPr>
        <p:grpSp>
          <p:nvGrpSpPr>
            <p:cNvPr id="77829" name="Group 5"/>
            <p:cNvGrpSpPr>
              <a:grpSpLocks noChangeAspect="1"/>
            </p:cNvGrpSpPr>
            <p:nvPr/>
          </p:nvGrpSpPr>
          <p:grpSpPr bwMode="auto">
            <a:xfrm rot="2360341">
              <a:off x="2592" y="1248"/>
              <a:ext cx="680" cy="680"/>
              <a:chOff x="1224" y="1212"/>
              <a:chExt cx="3144" cy="3112"/>
            </a:xfrm>
          </p:grpSpPr>
          <p:sp>
            <p:nvSpPr>
              <p:cNvPr id="77831" name="Freeform 6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32" name="Freeform 7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7833" name="Group 8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77834" name="Freeform 9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5" name="Freeform 10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6" name="Freeform 11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7" name="Freeform 12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8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39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77830" name="Oval 15"/>
            <p:cNvSpPr>
              <a:spLocks noChangeAspect="1" noChangeArrowheads="1"/>
            </p:cNvSpPr>
            <p:nvPr/>
          </p:nvSpPr>
          <p:spPr bwMode="auto">
            <a:xfrm>
              <a:off x="2496" y="1104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No Assumptions: </a:t>
            </a:r>
            <a:endParaRPr lang="en-US" altLang="en-US"/>
          </a:p>
        </p:txBody>
      </p:sp>
      <p:sp>
        <p:nvSpPr>
          <p:cNvPr id="788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981200"/>
            <a:ext cx="91440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CA" altLang="en-US"/>
              <a:t>Suppose a Martian jumped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into the top of the loop.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All you would know is that </a:t>
            </a:r>
            <a:r>
              <a:rPr lang="en-CA" altLang="en-US">
                <a:solidFill>
                  <a:srgbClr val="66FF33"/>
                </a:solidFill>
              </a:rPr>
              <a:t>&lt;loop-invariant&gt;</a:t>
            </a:r>
            <a:r>
              <a:rPr lang="en-CA" altLang="en-US"/>
              <a:t> was true.</a:t>
            </a:r>
            <a:r>
              <a:rPr lang="en-US" altLang="en-US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/>
              <a:t>It alone</a:t>
            </a:r>
            <a:r>
              <a:rPr lang="en-CA" altLang="en-US"/>
              <a:t> must provide enough information </a:t>
            </a:r>
            <a:endParaRPr lang="en-US" altLang="en-US"/>
          </a:p>
          <a:p>
            <a:pPr algn="ctr" eaLnBrk="1" hangingPunct="1">
              <a:buFontTx/>
              <a:buNone/>
            </a:pPr>
            <a:r>
              <a:rPr lang="en-CA" altLang="en-US"/>
              <a:t>so that, after going around the loop, you can establish that the loop invariant is again true. </a:t>
            </a:r>
            <a:endParaRPr lang="en-US" altLang="en-US"/>
          </a:p>
        </p:txBody>
      </p:sp>
      <p:pic>
        <p:nvPicPr>
          <p:cNvPr id="7885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381000"/>
            <a:ext cx="1639888" cy="247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Know What a LI Is</a:t>
            </a:r>
            <a:r>
              <a:rPr lang="en-US" altLang="en-US"/>
              <a:t> </a:t>
            </a:r>
            <a:r>
              <a:rPr lang="en-US" altLang="en-US">
                <a:solidFill>
                  <a:schemeClr val="hlink"/>
                </a:solidFill>
              </a:rPr>
              <a:t>Not</a:t>
            </a:r>
          </a:p>
        </p:txBody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609600" indent="-609600" eaLnBrk="1" hangingPunct="1">
              <a:buFontTx/>
              <a:buNone/>
            </a:pPr>
            <a:r>
              <a:rPr lang="en-CA" altLang="en-US"/>
              <a:t>``the LI is ...''</a:t>
            </a:r>
            <a:endParaRPr lang="en-US" altLang="en-US"/>
          </a:p>
          <a:p>
            <a:pPr marL="990600" lvl="1" indent="-533400" eaLnBrk="1" hangingPunct="1"/>
            <a:r>
              <a:rPr lang="en-CA" altLang="en-US"/>
              <a:t> code</a:t>
            </a:r>
            <a:endParaRPr lang="en-US" altLang="en-US"/>
          </a:p>
          <a:p>
            <a:pPr marL="990600" lvl="1" indent="-533400" eaLnBrk="1" hangingPunct="1"/>
            <a:r>
              <a:rPr lang="en-CA" altLang="en-US"/>
              <a:t>A precondition</a:t>
            </a:r>
            <a:endParaRPr lang="en-US" altLang="en-US"/>
          </a:p>
          <a:p>
            <a:pPr marL="990600" lvl="1" indent="-533400" eaLnBrk="1" hangingPunct="1"/>
            <a:r>
              <a:rPr lang="en-CA" altLang="en-US"/>
              <a:t>A postcondition</a:t>
            </a:r>
            <a:endParaRPr lang="en-US" altLang="en-US"/>
          </a:p>
          <a:p>
            <a:pPr marL="990600" lvl="1" indent="-533400" eaLnBrk="1" hangingPunct="1"/>
            <a:r>
              <a:rPr lang="en-US" altLang="en-US"/>
              <a:t>A statement that is always true</a:t>
            </a:r>
            <a:br>
              <a:rPr lang="en-US" altLang="en-US"/>
            </a:br>
            <a:r>
              <a:rPr lang="en-US" altLang="en-US"/>
              <a:t>Eg</a:t>
            </a:r>
            <a:r>
              <a:rPr lang="en-CA" altLang="en-US"/>
              <a:t>: “1+1=2”</a:t>
            </a:r>
            <a:endParaRPr lang="en-US" altLang="en-US"/>
          </a:p>
          <a:p>
            <a:pPr marL="990600" lvl="1" indent="-533400" eaLnBrk="1" hangingPunct="1"/>
            <a:r>
              <a:rPr lang="en-CA" altLang="en-US"/>
              <a:t>The steps taken by the algorithm</a:t>
            </a:r>
            <a:endParaRPr lang="en-US" altLang="en-US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CA" altLang="en-US"/>
              <a:t>Differentiating between Iterations</a:t>
            </a:r>
            <a:endParaRPr lang="en-US" altLang="en-US"/>
          </a:p>
        </p:txBody>
      </p:sp>
      <p:sp>
        <p:nvSpPr>
          <p:cNvPr id="808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i="1"/>
              <a:t>x</a:t>
            </a:r>
            <a:r>
              <a:rPr lang="en-CA" altLang="en-US"/>
              <a:t>=</a:t>
            </a:r>
            <a:r>
              <a:rPr lang="en-CA" altLang="en-US" i="1"/>
              <a:t>x</a:t>
            </a:r>
            <a:r>
              <a:rPr lang="en-CA" altLang="en-US"/>
              <a:t>+2 </a:t>
            </a:r>
            <a:endParaRPr lang="en-US" altLang="en-US"/>
          </a:p>
          <a:p>
            <a:pPr lvl="1" eaLnBrk="1" hangingPunct="1">
              <a:lnSpc>
                <a:spcPct val="90000"/>
              </a:lnSpc>
            </a:pPr>
            <a:r>
              <a:rPr lang="en-US" altLang="en-US"/>
              <a:t>M</a:t>
            </a:r>
            <a:r>
              <a:rPr lang="en-CA" altLang="en-US"/>
              <a:t>eaningful </a:t>
            </a:r>
            <a:r>
              <a:rPr lang="en-US" altLang="en-US"/>
              <a:t>as </a:t>
            </a:r>
            <a:r>
              <a:rPr lang="en-CA" altLang="en-US"/>
              <a:t>code</a:t>
            </a:r>
            <a:endParaRPr lang="en-US" altLang="en-US"/>
          </a:p>
          <a:p>
            <a:pPr lvl="1" eaLnBrk="1" hangingPunct="1">
              <a:lnSpc>
                <a:spcPct val="90000"/>
              </a:lnSpc>
            </a:pPr>
            <a:r>
              <a:rPr lang="en-US" altLang="en-US"/>
              <a:t>False as a mathematical statement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i="1"/>
              <a:t>x’</a:t>
            </a:r>
            <a:r>
              <a:rPr lang="en-US" altLang="en-US"/>
              <a:t> = </a:t>
            </a:r>
            <a:r>
              <a:rPr lang="en-US" altLang="en-US" i="1"/>
              <a:t>x</a:t>
            </a:r>
            <a:r>
              <a:rPr lang="en-US" altLang="en-US" i="1" baseline="-25000"/>
              <a:t>i</a:t>
            </a:r>
            <a:r>
              <a:rPr lang="en-US" altLang="en-US" baseline="-25000"/>
              <a:t> </a:t>
            </a:r>
            <a:r>
              <a:rPr lang="en-US" altLang="en-US"/>
              <a:t>= </a:t>
            </a:r>
            <a:r>
              <a:rPr lang="en-CA" altLang="en-US"/>
              <a:t>value at the beginning of the iteration </a:t>
            </a:r>
            <a:endParaRPr lang="en-US" altLang="en-US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i="1"/>
              <a:t>x”</a:t>
            </a:r>
            <a:r>
              <a:rPr lang="en-US" altLang="en-US"/>
              <a:t> = </a:t>
            </a:r>
            <a:r>
              <a:rPr lang="en-US" altLang="en-US" i="1"/>
              <a:t>x</a:t>
            </a:r>
            <a:r>
              <a:rPr lang="en-US" altLang="en-US" i="1" baseline="-25000"/>
              <a:t>i</a:t>
            </a:r>
            <a:r>
              <a:rPr lang="en-US" altLang="en-US" baseline="-25000"/>
              <a:t>+1</a:t>
            </a:r>
            <a:r>
              <a:rPr lang="en-US" altLang="en-US"/>
              <a:t> = </a:t>
            </a:r>
            <a:r>
              <a:rPr lang="en-CA" altLang="en-US"/>
              <a:t>new value after going around the loop one more time. </a:t>
            </a:r>
            <a:endParaRPr lang="en-US" altLang="en-US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CA" altLang="en-US" i="1"/>
              <a:t>x”</a:t>
            </a:r>
            <a:r>
              <a:rPr lang="en-CA" altLang="en-US"/>
              <a:t> = </a:t>
            </a:r>
            <a:r>
              <a:rPr lang="en-CA" altLang="en-US" i="1"/>
              <a:t>x’</a:t>
            </a:r>
            <a:r>
              <a:rPr lang="en-CA" altLang="en-US"/>
              <a:t>+2</a:t>
            </a:r>
            <a:endParaRPr lang="en-US" altLang="en-US"/>
          </a:p>
          <a:p>
            <a:pPr lvl="1" eaLnBrk="1" hangingPunct="1">
              <a:lnSpc>
                <a:spcPct val="90000"/>
              </a:lnSpc>
            </a:pPr>
            <a:r>
              <a:rPr lang="en-US" altLang="en-US"/>
              <a:t>M</a:t>
            </a:r>
            <a:r>
              <a:rPr lang="en-CA" altLang="en-US"/>
              <a:t>eaningful </a:t>
            </a:r>
            <a:r>
              <a:rPr lang="en-US" altLang="en-US"/>
              <a:t>as a mathematical statement</a:t>
            </a:r>
            <a:endParaRPr lang="en-CA" altLang="en-US"/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This completes </a:t>
            </a:r>
            <a:br>
              <a:rPr lang="en-US" altLang="en-US"/>
            </a:br>
            <a:r>
              <a:rPr lang="en-US" altLang="en-US"/>
              <a:t>One Higher Level Abstract View</a:t>
            </a:r>
            <a:br>
              <a:rPr lang="en-US" altLang="en-US"/>
            </a:br>
            <a:r>
              <a:rPr lang="en-US" altLang="en-US"/>
              <a:t>of Iterative Algorithms</a:t>
            </a:r>
            <a:br>
              <a:rPr lang="en-US" altLang="en-US"/>
            </a:br>
            <a:endParaRPr lang="en-CA" altLang="en-US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Simple Example</a:t>
            </a:r>
            <a:endParaRPr lang="en-CA" altLang="en-US"/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10000"/>
            <a:ext cx="6400800" cy="762000"/>
          </a:xfrm>
        </p:spPr>
        <p:txBody>
          <a:bodyPr/>
          <a:lstStyle/>
          <a:p>
            <a:pPr eaLnBrk="1" hangingPunct="1"/>
            <a:r>
              <a:rPr lang="en-US" altLang="en-US"/>
              <a:t>A sum of objects</a:t>
            </a:r>
            <a:endParaRPr lang="en-CA" altLang="en-US"/>
          </a:p>
        </p:txBody>
      </p:sp>
      <p:sp>
        <p:nvSpPr>
          <p:cNvPr id="2052" name="Rectangle 3"/>
          <p:cNvSpPr txBox="1">
            <a:spLocks noChangeArrowheads="1"/>
          </p:cNvSpPr>
          <p:nvPr/>
        </p:nvSpPr>
        <p:spPr bwMode="auto">
          <a:xfrm>
            <a:off x="1371600" y="4953000"/>
            <a:ext cx="64008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/>
              <a:t>You </a:t>
            </a:r>
            <a:r>
              <a:rPr lang="en-US" altLang="en-US">
                <a:solidFill>
                  <a:srgbClr val="FF0000"/>
                </a:solidFill>
              </a:rPr>
              <a:t>MUST</a:t>
            </a:r>
            <a:r>
              <a:rPr lang="en-US" altLang="en-US"/>
              <a:t> do it my way!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2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ChangeArrowheads="1"/>
          </p:cNvSpPr>
          <p:nvPr/>
        </p:nvSpPr>
        <p:spPr bwMode="auto">
          <a:xfrm>
            <a:off x="1708150" y="0"/>
            <a:ext cx="57562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Designing an Algorithm </a:t>
            </a:r>
          </a:p>
        </p:txBody>
      </p:sp>
      <p:graphicFrame>
        <p:nvGraphicFramePr>
          <p:cNvPr id="280579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3989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84197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84203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204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84198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84199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84200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84201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84202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83990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84186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84194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5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84196" name="Picture 3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4187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84188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89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0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8 w 782"/>
                  <a:gd name="T3" fmla="*/ 0 h 808"/>
                  <a:gd name="T4" fmla="*/ 484 w 782"/>
                  <a:gd name="T5" fmla="*/ 0 h 808"/>
                  <a:gd name="T6" fmla="*/ 1020 w 782"/>
                  <a:gd name="T7" fmla="*/ 1 h 808"/>
                  <a:gd name="T8" fmla="*/ 1656 w 782"/>
                  <a:gd name="T9" fmla="*/ 1 h 808"/>
                  <a:gd name="T10" fmla="*/ 1890 w 782"/>
                  <a:gd name="T11" fmla="*/ 1 h 808"/>
                  <a:gd name="T12" fmla="*/ 2000 w 782"/>
                  <a:gd name="T13" fmla="*/ 1 h 808"/>
                  <a:gd name="T14" fmla="*/ 2017 w 782"/>
                  <a:gd name="T15" fmla="*/ 1 h 808"/>
                  <a:gd name="T16" fmla="*/ 1946 w 782"/>
                  <a:gd name="T17" fmla="*/ 1 h 808"/>
                  <a:gd name="T18" fmla="*/ 1752 w 782"/>
                  <a:gd name="T19" fmla="*/ 1 h 808"/>
                  <a:gd name="T20" fmla="*/ 1497 w 782"/>
                  <a:gd name="T21" fmla="*/ 1 h 808"/>
                  <a:gd name="T22" fmla="*/ 1314 w 782"/>
                  <a:gd name="T23" fmla="*/ 1 h 808"/>
                  <a:gd name="T24" fmla="*/ 1229 w 782"/>
                  <a:gd name="T25" fmla="*/ 1 h 808"/>
                  <a:gd name="T26" fmla="*/ 1175 w 782"/>
                  <a:gd name="T27" fmla="*/ 1 h 808"/>
                  <a:gd name="T28" fmla="*/ 1191 w 782"/>
                  <a:gd name="T29" fmla="*/ 1 h 808"/>
                  <a:gd name="T30" fmla="*/ 1206 w 782"/>
                  <a:gd name="T31" fmla="*/ 1 h 808"/>
                  <a:gd name="T32" fmla="*/ 1433 w 782"/>
                  <a:gd name="T33" fmla="*/ 1 h 808"/>
                  <a:gd name="T34" fmla="*/ 1792 w 782"/>
                  <a:gd name="T35" fmla="*/ 1 h 808"/>
                  <a:gd name="T36" fmla="*/ 2017 w 782"/>
                  <a:gd name="T37" fmla="*/ 1 h 808"/>
                  <a:gd name="T38" fmla="*/ 2254 w 782"/>
                  <a:gd name="T39" fmla="*/ 1 h 808"/>
                  <a:gd name="T40" fmla="*/ 2331 w 782"/>
                  <a:gd name="T41" fmla="*/ 1 h 808"/>
                  <a:gd name="T42" fmla="*/ 2254 w 782"/>
                  <a:gd name="T43" fmla="*/ 1 h 808"/>
                  <a:gd name="T44" fmla="*/ 2161 w 782"/>
                  <a:gd name="T45" fmla="*/ 1 h 808"/>
                  <a:gd name="T46" fmla="*/ 2000 w 782"/>
                  <a:gd name="T47" fmla="*/ 1 h 808"/>
                  <a:gd name="T48" fmla="*/ 1784 w 782"/>
                  <a:gd name="T49" fmla="*/ 1 h 808"/>
                  <a:gd name="T50" fmla="*/ 1548 w 782"/>
                  <a:gd name="T51" fmla="*/ 1 h 808"/>
                  <a:gd name="T52" fmla="*/ 1175 w 782"/>
                  <a:gd name="T53" fmla="*/ 1 h 808"/>
                  <a:gd name="T54" fmla="*/ 1058 w 782"/>
                  <a:gd name="T55" fmla="*/ 1 h 808"/>
                  <a:gd name="T56" fmla="*/ 994 w 782"/>
                  <a:gd name="T57" fmla="*/ 1 h 808"/>
                  <a:gd name="T58" fmla="*/ 994 w 782"/>
                  <a:gd name="T59" fmla="*/ 1 h 808"/>
                  <a:gd name="T60" fmla="*/ 994 w 782"/>
                  <a:gd name="T61" fmla="*/ 1 h 808"/>
                  <a:gd name="T62" fmla="*/ 1156 w 782"/>
                  <a:gd name="T63" fmla="*/ 1 h 808"/>
                  <a:gd name="T64" fmla="*/ 1397 w 782"/>
                  <a:gd name="T65" fmla="*/ 1 h 808"/>
                  <a:gd name="T66" fmla="*/ 1607 w 782"/>
                  <a:gd name="T67" fmla="*/ 1 h 808"/>
                  <a:gd name="T68" fmla="*/ 1740 w 782"/>
                  <a:gd name="T69" fmla="*/ 1 h 808"/>
                  <a:gd name="T70" fmla="*/ 1808 w 782"/>
                  <a:gd name="T71" fmla="*/ 1 h 808"/>
                  <a:gd name="T72" fmla="*/ 1784 w 782"/>
                  <a:gd name="T73" fmla="*/ 1 h 808"/>
                  <a:gd name="T74" fmla="*/ 1686 w 782"/>
                  <a:gd name="T75" fmla="*/ 1 h 808"/>
                  <a:gd name="T76" fmla="*/ 1548 w 782"/>
                  <a:gd name="T77" fmla="*/ 1 h 808"/>
                  <a:gd name="T78" fmla="*/ 1397 w 782"/>
                  <a:gd name="T79" fmla="*/ 1 h 808"/>
                  <a:gd name="T80" fmla="*/ 1066 w 782"/>
                  <a:gd name="T81" fmla="*/ 1 h 808"/>
                  <a:gd name="T82" fmla="*/ 577 w 782"/>
                  <a:gd name="T83" fmla="*/ 1 h 808"/>
                  <a:gd name="T84" fmla="*/ 208 w 782"/>
                  <a:gd name="T85" fmla="*/ 1 h 808"/>
                  <a:gd name="T86" fmla="*/ 5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1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3628 w 992"/>
                  <a:gd name="T1" fmla="*/ 1 h 770"/>
                  <a:gd name="T2" fmla="*/ 75018 w 992"/>
                  <a:gd name="T3" fmla="*/ 1 h 770"/>
                  <a:gd name="T4" fmla="*/ 80171 w 992"/>
                  <a:gd name="T5" fmla="*/ 1 h 770"/>
                  <a:gd name="T6" fmla="*/ 86560 w 992"/>
                  <a:gd name="T7" fmla="*/ 1 h 770"/>
                  <a:gd name="T8" fmla="*/ 90345 w 992"/>
                  <a:gd name="T9" fmla="*/ 1 h 770"/>
                  <a:gd name="T10" fmla="*/ 88688 w 992"/>
                  <a:gd name="T11" fmla="*/ 1 h 770"/>
                  <a:gd name="T12" fmla="*/ 85163 w 992"/>
                  <a:gd name="T13" fmla="*/ 1 h 770"/>
                  <a:gd name="T14" fmla="*/ 78091 w 992"/>
                  <a:gd name="T15" fmla="*/ 1 h 770"/>
                  <a:gd name="T16" fmla="*/ 69366 w 992"/>
                  <a:gd name="T17" fmla="*/ 1 h 770"/>
                  <a:gd name="T18" fmla="*/ 62096 w 992"/>
                  <a:gd name="T19" fmla="*/ 1 h 770"/>
                  <a:gd name="T20" fmla="*/ 53939 w 992"/>
                  <a:gd name="T21" fmla="*/ 1 h 770"/>
                  <a:gd name="T22" fmla="*/ 46167 w 992"/>
                  <a:gd name="T23" fmla="*/ 1 h 770"/>
                  <a:gd name="T24" fmla="*/ 40266 w 992"/>
                  <a:gd name="T25" fmla="*/ 1 h 770"/>
                  <a:gd name="T26" fmla="*/ 38118 w 992"/>
                  <a:gd name="T27" fmla="*/ 1 h 770"/>
                  <a:gd name="T28" fmla="*/ 35727 w 992"/>
                  <a:gd name="T29" fmla="*/ 1 h 770"/>
                  <a:gd name="T30" fmla="*/ 32909 w 992"/>
                  <a:gd name="T31" fmla="*/ 1 h 770"/>
                  <a:gd name="T32" fmla="*/ 30807 w 992"/>
                  <a:gd name="T33" fmla="*/ 1 h 770"/>
                  <a:gd name="T34" fmla="*/ 30807 w 992"/>
                  <a:gd name="T35" fmla="*/ 1 h 770"/>
                  <a:gd name="T36" fmla="*/ 29358 w 992"/>
                  <a:gd name="T37" fmla="*/ 1 h 770"/>
                  <a:gd name="T38" fmla="*/ 25329 w 992"/>
                  <a:gd name="T39" fmla="*/ 1 h 770"/>
                  <a:gd name="T40" fmla="*/ 20355 w 992"/>
                  <a:gd name="T41" fmla="*/ 1 h 770"/>
                  <a:gd name="T42" fmla="*/ 15729 w 992"/>
                  <a:gd name="T43" fmla="*/ 1 h 770"/>
                  <a:gd name="T44" fmla="*/ 10437 w 992"/>
                  <a:gd name="T45" fmla="*/ 1 h 770"/>
                  <a:gd name="T46" fmla="*/ 2415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597 w 992"/>
                  <a:gd name="T53" fmla="*/ 1 h 770"/>
                  <a:gd name="T54" fmla="*/ 7452 w 992"/>
                  <a:gd name="T55" fmla="*/ 1 h 770"/>
                  <a:gd name="T56" fmla="*/ 10787 w 992"/>
                  <a:gd name="T57" fmla="*/ 1 h 770"/>
                  <a:gd name="T58" fmla="*/ 17204 w 992"/>
                  <a:gd name="T59" fmla="*/ 1 h 770"/>
                  <a:gd name="T60" fmla="*/ 23430 w 992"/>
                  <a:gd name="T61" fmla="*/ 1 h 770"/>
                  <a:gd name="T62" fmla="*/ 29358 w 992"/>
                  <a:gd name="T63" fmla="*/ 1 h 770"/>
                  <a:gd name="T64" fmla="*/ 37811 w 992"/>
                  <a:gd name="T65" fmla="*/ 0 h 770"/>
                  <a:gd name="T66" fmla="*/ 38118 w 992"/>
                  <a:gd name="T67" fmla="*/ 1 h 770"/>
                  <a:gd name="T68" fmla="*/ 36201 w 992"/>
                  <a:gd name="T69" fmla="*/ 1 h 770"/>
                  <a:gd name="T70" fmla="*/ 35727 w 992"/>
                  <a:gd name="T71" fmla="*/ 1 h 770"/>
                  <a:gd name="T72" fmla="*/ 38118 w 992"/>
                  <a:gd name="T73" fmla="*/ 1 h 770"/>
                  <a:gd name="T74" fmla="*/ 42106 w 992"/>
                  <a:gd name="T75" fmla="*/ 1 h 770"/>
                  <a:gd name="T76" fmla="*/ 45491 w 992"/>
                  <a:gd name="T77" fmla="*/ 1 h 770"/>
                  <a:gd name="T78" fmla="*/ 50843 w 992"/>
                  <a:gd name="T79" fmla="*/ 1 h 770"/>
                  <a:gd name="T80" fmla="*/ 56023 w 992"/>
                  <a:gd name="T81" fmla="*/ 1 h 770"/>
                  <a:gd name="T82" fmla="*/ 61320 w 992"/>
                  <a:gd name="T83" fmla="*/ 1 h 770"/>
                  <a:gd name="T84" fmla="*/ 68291 w 992"/>
                  <a:gd name="T85" fmla="*/ 1 h 770"/>
                  <a:gd name="T86" fmla="*/ 72892 w 992"/>
                  <a:gd name="T87" fmla="*/ 1 h 770"/>
                  <a:gd name="T88" fmla="*/ 7362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2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3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83991" name="Picture 4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92" name="Picture 4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93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994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84184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85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3995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84182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84183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3996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84169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4170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84180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181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4171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84172" name="Picture 5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4173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84174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5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6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8 w 782"/>
                  <a:gd name="T3" fmla="*/ 0 h 808"/>
                  <a:gd name="T4" fmla="*/ 484 w 782"/>
                  <a:gd name="T5" fmla="*/ 0 h 808"/>
                  <a:gd name="T6" fmla="*/ 1020 w 782"/>
                  <a:gd name="T7" fmla="*/ 1 h 808"/>
                  <a:gd name="T8" fmla="*/ 1656 w 782"/>
                  <a:gd name="T9" fmla="*/ 1 h 808"/>
                  <a:gd name="T10" fmla="*/ 1890 w 782"/>
                  <a:gd name="T11" fmla="*/ 1 h 808"/>
                  <a:gd name="T12" fmla="*/ 2000 w 782"/>
                  <a:gd name="T13" fmla="*/ 1 h 808"/>
                  <a:gd name="T14" fmla="*/ 2017 w 782"/>
                  <a:gd name="T15" fmla="*/ 1 h 808"/>
                  <a:gd name="T16" fmla="*/ 1946 w 782"/>
                  <a:gd name="T17" fmla="*/ 1 h 808"/>
                  <a:gd name="T18" fmla="*/ 1752 w 782"/>
                  <a:gd name="T19" fmla="*/ 1 h 808"/>
                  <a:gd name="T20" fmla="*/ 1497 w 782"/>
                  <a:gd name="T21" fmla="*/ 1 h 808"/>
                  <a:gd name="T22" fmla="*/ 1314 w 782"/>
                  <a:gd name="T23" fmla="*/ 1 h 808"/>
                  <a:gd name="T24" fmla="*/ 1229 w 782"/>
                  <a:gd name="T25" fmla="*/ 1 h 808"/>
                  <a:gd name="T26" fmla="*/ 1175 w 782"/>
                  <a:gd name="T27" fmla="*/ 1 h 808"/>
                  <a:gd name="T28" fmla="*/ 1191 w 782"/>
                  <a:gd name="T29" fmla="*/ 1 h 808"/>
                  <a:gd name="T30" fmla="*/ 1206 w 782"/>
                  <a:gd name="T31" fmla="*/ 1 h 808"/>
                  <a:gd name="T32" fmla="*/ 1433 w 782"/>
                  <a:gd name="T33" fmla="*/ 1 h 808"/>
                  <a:gd name="T34" fmla="*/ 1792 w 782"/>
                  <a:gd name="T35" fmla="*/ 1 h 808"/>
                  <a:gd name="T36" fmla="*/ 2017 w 782"/>
                  <a:gd name="T37" fmla="*/ 1 h 808"/>
                  <a:gd name="T38" fmla="*/ 2254 w 782"/>
                  <a:gd name="T39" fmla="*/ 1 h 808"/>
                  <a:gd name="T40" fmla="*/ 2331 w 782"/>
                  <a:gd name="T41" fmla="*/ 1 h 808"/>
                  <a:gd name="T42" fmla="*/ 2254 w 782"/>
                  <a:gd name="T43" fmla="*/ 1 h 808"/>
                  <a:gd name="T44" fmla="*/ 2161 w 782"/>
                  <a:gd name="T45" fmla="*/ 1 h 808"/>
                  <a:gd name="T46" fmla="*/ 2000 w 782"/>
                  <a:gd name="T47" fmla="*/ 1 h 808"/>
                  <a:gd name="T48" fmla="*/ 1784 w 782"/>
                  <a:gd name="T49" fmla="*/ 1 h 808"/>
                  <a:gd name="T50" fmla="*/ 1548 w 782"/>
                  <a:gd name="T51" fmla="*/ 1 h 808"/>
                  <a:gd name="T52" fmla="*/ 1175 w 782"/>
                  <a:gd name="T53" fmla="*/ 1 h 808"/>
                  <a:gd name="T54" fmla="*/ 1058 w 782"/>
                  <a:gd name="T55" fmla="*/ 1 h 808"/>
                  <a:gd name="T56" fmla="*/ 994 w 782"/>
                  <a:gd name="T57" fmla="*/ 1 h 808"/>
                  <a:gd name="T58" fmla="*/ 994 w 782"/>
                  <a:gd name="T59" fmla="*/ 1 h 808"/>
                  <a:gd name="T60" fmla="*/ 994 w 782"/>
                  <a:gd name="T61" fmla="*/ 1 h 808"/>
                  <a:gd name="T62" fmla="*/ 1156 w 782"/>
                  <a:gd name="T63" fmla="*/ 1 h 808"/>
                  <a:gd name="T64" fmla="*/ 1397 w 782"/>
                  <a:gd name="T65" fmla="*/ 1 h 808"/>
                  <a:gd name="T66" fmla="*/ 1607 w 782"/>
                  <a:gd name="T67" fmla="*/ 1 h 808"/>
                  <a:gd name="T68" fmla="*/ 1740 w 782"/>
                  <a:gd name="T69" fmla="*/ 1 h 808"/>
                  <a:gd name="T70" fmla="*/ 1808 w 782"/>
                  <a:gd name="T71" fmla="*/ 1 h 808"/>
                  <a:gd name="T72" fmla="*/ 1784 w 782"/>
                  <a:gd name="T73" fmla="*/ 1 h 808"/>
                  <a:gd name="T74" fmla="*/ 1686 w 782"/>
                  <a:gd name="T75" fmla="*/ 1 h 808"/>
                  <a:gd name="T76" fmla="*/ 1548 w 782"/>
                  <a:gd name="T77" fmla="*/ 1 h 808"/>
                  <a:gd name="T78" fmla="*/ 1397 w 782"/>
                  <a:gd name="T79" fmla="*/ 1 h 808"/>
                  <a:gd name="T80" fmla="*/ 1066 w 782"/>
                  <a:gd name="T81" fmla="*/ 1 h 808"/>
                  <a:gd name="T82" fmla="*/ 577 w 782"/>
                  <a:gd name="T83" fmla="*/ 1 h 808"/>
                  <a:gd name="T84" fmla="*/ 208 w 782"/>
                  <a:gd name="T85" fmla="*/ 1 h 808"/>
                  <a:gd name="T86" fmla="*/ 58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7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73628 w 992"/>
                  <a:gd name="T1" fmla="*/ 1 h 770"/>
                  <a:gd name="T2" fmla="*/ 75018 w 992"/>
                  <a:gd name="T3" fmla="*/ 1 h 770"/>
                  <a:gd name="T4" fmla="*/ 80171 w 992"/>
                  <a:gd name="T5" fmla="*/ 1 h 770"/>
                  <a:gd name="T6" fmla="*/ 86560 w 992"/>
                  <a:gd name="T7" fmla="*/ 1 h 770"/>
                  <a:gd name="T8" fmla="*/ 90345 w 992"/>
                  <a:gd name="T9" fmla="*/ 1 h 770"/>
                  <a:gd name="T10" fmla="*/ 88688 w 992"/>
                  <a:gd name="T11" fmla="*/ 1 h 770"/>
                  <a:gd name="T12" fmla="*/ 85163 w 992"/>
                  <a:gd name="T13" fmla="*/ 1 h 770"/>
                  <a:gd name="T14" fmla="*/ 78091 w 992"/>
                  <a:gd name="T15" fmla="*/ 1 h 770"/>
                  <a:gd name="T16" fmla="*/ 69366 w 992"/>
                  <a:gd name="T17" fmla="*/ 1 h 770"/>
                  <a:gd name="T18" fmla="*/ 62096 w 992"/>
                  <a:gd name="T19" fmla="*/ 1 h 770"/>
                  <a:gd name="T20" fmla="*/ 53939 w 992"/>
                  <a:gd name="T21" fmla="*/ 1 h 770"/>
                  <a:gd name="T22" fmla="*/ 46167 w 992"/>
                  <a:gd name="T23" fmla="*/ 1 h 770"/>
                  <a:gd name="T24" fmla="*/ 40266 w 992"/>
                  <a:gd name="T25" fmla="*/ 1 h 770"/>
                  <a:gd name="T26" fmla="*/ 38118 w 992"/>
                  <a:gd name="T27" fmla="*/ 1 h 770"/>
                  <a:gd name="T28" fmla="*/ 35727 w 992"/>
                  <a:gd name="T29" fmla="*/ 1 h 770"/>
                  <a:gd name="T30" fmla="*/ 32909 w 992"/>
                  <a:gd name="T31" fmla="*/ 1 h 770"/>
                  <a:gd name="T32" fmla="*/ 30807 w 992"/>
                  <a:gd name="T33" fmla="*/ 1 h 770"/>
                  <a:gd name="T34" fmla="*/ 30807 w 992"/>
                  <a:gd name="T35" fmla="*/ 1 h 770"/>
                  <a:gd name="T36" fmla="*/ 29358 w 992"/>
                  <a:gd name="T37" fmla="*/ 1 h 770"/>
                  <a:gd name="T38" fmla="*/ 25329 w 992"/>
                  <a:gd name="T39" fmla="*/ 1 h 770"/>
                  <a:gd name="T40" fmla="*/ 20355 w 992"/>
                  <a:gd name="T41" fmla="*/ 1 h 770"/>
                  <a:gd name="T42" fmla="*/ 15729 w 992"/>
                  <a:gd name="T43" fmla="*/ 1 h 770"/>
                  <a:gd name="T44" fmla="*/ 10437 w 992"/>
                  <a:gd name="T45" fmla="*/ 1 h 770"/>
                  <a:gd name="T46" fmla="*/ 2415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597 w 992"/>
                  <a:gd name="T53" fmla="*/ 1 h 770"/>
                  <a:gd name="T54" fmla="*/ 7452 w 992"/>
                  <a:gd name="T55" fmla="*/ 1 h 770"/>
                  <a:gd name="T56" fmla="*/ 10787 w 992"/>
                  <a:gd name="T57" fmla="*/ 1 h 770"/>
                  <a:gd name="T58" fmla="*/ 17204 w 992"/>
                  <a:gd name="T59" fmla="*/ 1 h 770"/>
                  <a:gd name="T60" fmla="*/ 23430 w 992"/>
                  <a:gd name="T61" fmla="*/ 1 h 770"/>
                  <a:gd name="T62" fmla="*/ 29358 w 992"/>
                  <a:gd name="T63" fmla="*/ 1 h 770"/>
                  <a:gd name="T64" fmla="*/ 37811 w 992"/>
                  <a:gd name="T65" fmla="*/ 0 h 770"/>
                  <a:gd name="T66" fmla="*/ 38118 w 992"/>
                  <a:gd name="T67" fmla="*/ 1 h 770"/>
                  <a:gd name="T68" fmla="*/ 36201 w 992"/>
                  <a:gd name="T69" fmla="*/ 1 h 770"/>
                  <a:gd name="T70" fmla="*/ 35727 w 992"/>
                  <a:gd name="T71" fmla="*/ 1 h 770"/>
                  <a:gd name="T72" fmla="*/ 38118 w 992"/>
                  <a:gd name="T73" fmla="*/ 1 h 770"/>
                  <a:gd name="T74" fmla="*/ 42106 w 992"/>
                  <a:gd name="T75" fmla="*/ 1 h 770"/>
                  <a:gd name="T76" fmla="*/ 45491 w 992"/>
                  <a:gd name="T77" fmla="*/ 1 h 770"/>
                  <a:gd name="T78" fmla="*/ 50843 w 992"/>
                  <a:gd name="T79" fmla="*/ 1 h 770"/>
                  <a:gd name="T80" fmla="*/ 56023 w 992"/>
                  <a:gd name="T81" fmla="*/ 1 h 770"/>
                  <a:gd name="T82" fmla="*/ 61320 w 992"/>
                  <a:gd name="T83" fmla="*/ 1 h 770"/>
                  <a:gd name="T84" fmla="*/ 68291 w 992"/>
                  <a:gd name="T85" fmla="*/ 1 h 770"/>
                  <a:gd name="T86" fmla="*/ 72892 w 992"/>
                  <a:gd name="T87" fmla="*/ 1 h 770"/>
                  <a:gd name="T88" fmla="*/ 73628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8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9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997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84050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84051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84161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63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4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5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6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7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8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62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2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84153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55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6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7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8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9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60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54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84053" name="Picture 8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4054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84145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47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8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9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0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1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52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46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5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84137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39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0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1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2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3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44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38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6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84129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31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2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3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4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5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36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30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7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84121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23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4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5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6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7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8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22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8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84113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15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6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7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8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9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20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14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59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84105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107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8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9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0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1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2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06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0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84097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99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0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1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2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3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04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98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1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84089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91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2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3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4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5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6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90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2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84081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83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4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5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6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7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8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82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3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84073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75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6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7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8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9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0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74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064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84065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84067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68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69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0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1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2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66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998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84032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84039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84041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42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4043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84044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5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6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8 w 782"/>
                      <a:gd name="T3" fmla="*/ 0 h 808"/>
                      <a:gd name="T4" fmla="*/ 484 w 782"/>
                      <a:gd name="T5" fmla="*/ 0 h 808"/>
                      <a:gd name="T6" fmla="*/ 1020 w 782"/>
                      <a:gd name="T7" fmla="*/ 1 h 808"/>
                      <a:gd name="T8" fmla="*/ 1656 w 782"/>
                      <a:gd name="T9" fmla="*/ 1 h 808"/>
                      <a:gd name="T10" fmla="*/ 1890 w 782"/>
                      <a:gd name="T11" fmla="*/ 1 h 808"/>
                      <a:gd name="T12" fmla="*/ 2000 w 782"/>
                      <a:gd name="T13" fmla="*/ 1 h 808"/>
                      <a:gd name="T14" fmla="*/ 2017 w 782"/>
                      <a:gd name="T15" fmla="*/ 1 h 808"/>
                      <a:gd name="T16" fmla="*/ 1946 w 782"/>
                      <a:gd name="T17" fmla="*/ 1 h 808"/>
                      <a:gd name="T18" fmla="*/ 1752 w 782"/>
                      <a:gd name="T19" fmla="*/ 1 h 808"/>
                      <a:gd name="T20" fmla="*/ 1497 w 782"/>
                      <a:gd name="T21" fmla="*/ 1 h 808"/>
                      <a:gd name="T22" fmla="*/ 1314 w 782"/>
                      <a:gd name="T23" fmla="*/ 1 h 808"/>
                      <a:gd name="T24" fmla="*/ 1229 w 782"/>
                      <a:gd name="T25" fmla="*/ 1 h 808"/>
                      <a:gd name="T26" fmla="*/ 1175 w 782"/>
                      <a:gd name="T27" fmla="*/ 1 h 808"/>
                      <a:gd name="T28" fmla="*/ 1191 w 782"/>
                      <a:gd name="T29" fmla="*/ 1 h 808"/>
                      <a:gd name="T30" fmla="*/ 1206 w 782"/>
                      <a:gd name="T31" fmla="*/ 1 h 808"/>
                      <a:gd name="T32" fmla="*/ 1433 w 782"/>
                      <a:gd name="T33" fmla="*/ 1 h 808"/>
                      <a:gd name="T34" fmla="*/ 1792 w 782"/>
                      <a:gd name="T35" fmla="*/ 1 h 808"/>
                      <a:gd name="T36" fmla="*/ 2017 w 782"/>
                      <a:gd name="T37" fmla="*/ 1 h 808"/>
                      <a:gd name="T38" fmla="*/ 2254 w 782"/>
                      <a:gd name="T39" fmla="*/ 1 h 808"/>
                      <a:gd name="T40" fmla="*/ 2331 w 782"/>
                      <a:gd name="T41" fmla="*/ 1 h 808"/>
                      <a:gd name="T42" fmla="*/ 2254 w 782"/>
                      <a:gd name="T43" fmla="*/ 1 h 808"/>
                      <a:gd name="T44" fmla="*/ 2161 w 782"/>
                      <a:gd name="T45" fmla="*/ 1 h 808"/>
                      <a:gd name="T46" fmla="*/ 2000 w 782"/>
                      <a:gd name="T47" fmla="*/ 1 h 808"/>
                      <a:gd name="T48" fmla="*/ 1784 w 782"/>
                      <a:gd name="T49" fmla="*/ 1 h 808"/>
                      <a:gd name="T50" fmla="*/ 1548 w 782"/>
                      <a:gd name="T51" fmla="*/ 1 h 808"/>
                      <a:gd name="T52" fmla="*/ 1175 w 782"/>
                      <a:gd name="T53" fmla="*/ 1 h 808"/>
                      <a:gd name="T54" fmla="*/ 1058 w 782"/>
                      <a:gd name="T55" fmla="*/ 1 h 808"/>
                      <a:gd name="T56" fmla="*/ 994 w 782"/>
                      <a:gd name="T57" fmla="*/ 1 h 808"/>
                      <a:gd name="T58" fmla="*/ 994 w 782"/>
                      <a:gd name="T59" fmla="*/ 1 h 808"/>
                      <a:gd name="T60" fmla="*/ 994 w 782"/>
                      <a:gd name="T61" fmla="*/ 1 h 808"/>
                      <a:gd name="T62" fmla="*/ 1156 w 782"/>
                      <a:gd name="T63" fmla="*/ 1 h 808"/>
                      <a:gd name="T64" fmla="*/ 1397 w 782"/>
                      <a:gd name="T65" fmla="*/ 1 h 808"/>
                      <a:gd name="T66" fmla="*/ 1607 w 782"/>
                      <a:gd name="T67" fmla="*/ 1 h 808"/>
                      <a:gd name="T68" fmla="*/ 1740 w 782"/>
                      <a:gd name="T69" fmla="*/ 1 h 808"/>
                      <a:gd name="T70" fmla="*/ 1808 w 782"/>
                      <a:gd name="T71" fmla="*/ 1 h 808"/>
                      <a:gd name="T72" fmla="*/ 1784 w 782"/>
                      <a:gd name="T73" fmla="*/ 1 h 808"/>
                      <a:gd name="T74" fmla="*/ 1686 w 782"/>
                      <a:gd name="T75" fmla="*/ 1 h 808"/>
                      <a:gd name="T76" fmla="*/ 1548 w 782"/>
                      <a:gd name="T77" fmla="*/ 1 h 808"/>
                      <a:gd name="T78" fmla="*/ 1397 w 782"/>
                      <a:gd name="T79" fmla="*/ 1 h 808"/>
                      <a:gd name="T80" fmla="*/ 1066 w 782"/>
                      <a:gd name="T81" fmla="*/ 1 h 808"/>
                      <a:gd name="T82" fmla="*/ 577 w 782"/>
                      <a:gd name="T83" fmla="*/ 1 h 808"/>
                      <a:gd name="T84" fmla="*/ 208 w 782"/>
                      <a:gd name="T85" fmla="*/ 1 h 808"/>
                      <a:gd name="T86" fmla="*/ 58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7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73628 w 992"/>
                      <a:gd name="T1" fmla="*/ 1 h 770"/>
                      <a:gd name="T2" fmla="*/ 75018 w 992"/>
                      <a:gd name="T3" fmla="*/ 1 h 770"/>
                      <a:gd name="T4" fmla="*/ 80171 w 992"/>
                      <a:gd name="T5" fmla="*/ 1 h 770"/>
                      <a:gd name="T6" fmla="*/ 86560 w 992"/>
                      <a:gd name="T7" fmla="*/ 1 h 770"/>
                      <a:gd name="T8" fmla="*/ 90345 w 992"/>
                      <a:gd name="T9" fmla="*/ 1 h 770"/>
                      <a:gd name="T10" fmla="*/ 88688 w 992"/>
                      <a:gd name="T11" fmla="*/ 1 h 770"/>
                      <a:gd name="T12" fmla="*/ 85163 w 992"/>
                      <a:gd name="T13" fmla="*/ 1 h 770"/>
                      <a:gd name="T14" fmla="*/ 78091 w 992"/>
                      <a:gd name="T15" fmla="*/ 1 h 770"/>
                      <a:gd name="T16" fmla="*/ 69366 w 992"/>
                      <a:gd name="T17" fmla="*/ 1 h 770"/>
                      <a:gd name="T18" fmla="*/ 62096 w 992"/>
                      <a:gd name="T19" fmla="*/ 1 h 770"/>
                      <a:gd name="T20" fmla="*/ 53939 w 992"/>
                      <a:gd name="T21" fmla="*/ 1 h 770"/>
                      <a:gd name="T22" fmla="*/ 46167 w 992"/>
                      <a:gd name="T23" fmla="*/ 1 h 770"/>
                      <a:gd name="T24" fmla="*/ 40266 w 992"/>
                      <a:gd name="T25" fmla="*/ 1 h 770"/>
                      <a:gd name="T26" fmla="*/ 38118 w 992"/>
                      <a:gd name="T27" fmla="*/ 1 h 770"/>
                      <a:gd name="T28" fmla="*/ 35727 w 992"/>
                      <a:gd name="T29" fmla="*/ 1 h 770"/>
                      <a:gd name="T30" fmla="*/ 32909 w 992"/>
                      <a:gd name="T31" fmla="*/ 1 h 770"/>
                      <a:gd name="T32" fmla="*/ 30807 w 992"/>
                      <a:gd name="T33" fmla="*/ 1 h 770"/>
                      <a:gd name="T34" fmla="*/ 30807 w 992"/>
                      <a:gd name="T35" fmla="*/ 1 h 770"/>
                      <a:gd name="T36" fmla="*/ 29358 w 992"/>
                      <a:gd name="T37" fmla="*/ 1 h 770"/>
                      <a:gd name="T38" fmla="*/ 25329 w 992"/>
                      <a:gd name="T39" fmla="*/ 1 h 770"/>
                      <a:gd name="T40" fmla="*/ 20355 w 992"/>
                      <a:gd name="T41" fmla="*/ 1 h 770"/>
                      <a:gd name="T42" fmla="*/ 15729 w 992"/>
                      <a:gd name="T43" fmla="*/ 1 h 770"/>
                      <a:gd name="T44" fmla="*/ 10437 w 992"/>
                      <a:gd name="T45" fmla="*/ 1 h 770"/>
                      <a:gd name="T46" fmla="*/ 2415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597 w 992"/>
                      <a:gd name="T53" fmla="*/ 1 h 770"/>
                      <a:gd name="T54" fmla="*/ 7452 w 992"/>
                      <a:gd name="T55" fmla="*/ 1 h 770"/>
                      <a:gd name="T56" fmla="*/ 10787 w 992"/>
                      <a:gd name="T57" fmla="*/ 1 h 770"/>
                      <a:gd name="T58" fmla="*/ 17204 w 992"/>
                      <a:gd name="T59" fmla="*/ 1 h 770"/>
                      <a:gd name="T60" fmla="*/ 23430 w 992"/>
                      <a:gd name="T61" fmla="*/ 1 h 770"/>
                      <a:gd name="T62" fmla="*/ 29358 w 992"/>
                      <a:gd name="T63" fmla="*/ 1 h 770"/>
                      <a:gd name="T64" fmla="*/ 37811 w 992"/>
                      <a:gd name="T65" fmla="*/ 0 h 770"/>
                      <a:gd name="T66" fmla="*/ 38118 w 992"/>
                      <a:gd name="T67" fmla="*/ 1 h 770"/>
                      <a:gd name="T68" fmla="*/ 36201 w 992"/>
                      <a:gd name="T69" fmla="*/ 1 h 770"/>
                      <a:gd name="T70" fmla="*/ 35727 w 992"/>
                      <a:gd name="T71" fmla="*/ 1 h 770"/>
                      <a:gd name="T72" fmla="*/ 38118 w 992"/>
                      <a:gd name="T73" fmla="*/ 1 h 770"/>
                      <a:gd name="T74" fmla="*/ 42106 w 992"/>
                      <a:gd name="T75" fmla="*/ 1 h 770"/>
                      <a:gd name="T76" fmla="*/ 45491 w 992"/>
                      <a:gd name="T77" fmla="*/ 1 h 770"/>
                      <a:gd name="T78" fmla="*/ 50843 w 992"/>
                      <a:gd name="T79" fmla="*/ 1 h 770"/>
                      <a:gd name="T80" fmla="*/ 56023 w 992"/>
                      <a:gd name="T81" fmla="*/ 1 h 770"/>
                      <a:gd name="T82" fmla="*/ 61320 w 992"/>
                      <a:gd name="T83" fmla="*/ 1 h 770"/>
                      <a:gd name="T84" fmla="*/ 68291 w 992"/>
                      <a:gd name="T85" fmla="*/ 1 h 770"/>
                      <a:gd name="T86" fmla="*/ 72892 w 992"/>
                      <a:gd name="T87" fmla="*/ 1 h 770"/>
                      <a:gd name="T88" fmla="*/ 73628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8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9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84040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4033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84034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4037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4038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4035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36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999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8401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8401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402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8402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3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3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02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02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02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02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02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401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8401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401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401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401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4000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84010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84011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4001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84002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84008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009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4003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84004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84006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4007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4005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228600" y="158750"/>
            <a:ext cx="8610600" cy="1143000"/>
          </a:xfrm>
        </p:spPr>
        <p:txBody>
          <a:bodyPr/>
          <a:lstStyle/>
          <a:p>
            <a:r>
              <a:rPr lang="en-CA" altLang="en-US"/>
              <a:t>Contracts, Assertions, and Invariants</a:t>
            </a:r>
            <a:br>
              <a:rPr lang="en-CA" altLang="en-US"/>
            </a:br>
            <a:endParaRPr lang="en-US" altLang="en-US"/>
          </a:p>
        </p:txBody>
      </p:sp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762000" y="914400"/>
            <a:ext cx="8001000" cy="203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CA" altLang="en-US" sz="2800" i="0"/>
              <a:t>Clear </a:t>
            </a:r>
            <a:r>
              <a:rPr lang="en-CA" altLang="en-US" sz="2800" i="0">
                <a:solidFill>
                  <a:schemeClr val="tx2"/>
                </a:solidFill>
              </a:rPr>
              <a:t>pre</a:t>
            </a:r>
            <a:r>
              <a:rPr lang="en-CA" altLang="en-US" sz="2800" i="0"/>
              <a:t> and </a:t>
            </a:r>
            <a:r>
              <a:rPr lang="en-CA" altLang="en-US" sz="2800" i="0">
                <a:solidFill>
                  <a:schemeClr val="tx2"/>
                </a:solidFill>
              </a:rPr>
              <a:t>post conditions </a:t>
            </a:r>
            <a:r>
              <a:rPr lang="en-CA" altLang="en-US" sz="2800" i="0"/>
              <a:t>separate out the responsibility of a routine or class and its user.</a:t>
            </a:r>
          </a:p>
          <a:p>
            <a:pPr>
              <a:spcBef>
                <a:spcPct val="50000"/>
              </a:spcBef>
            </a:pPr>
            <a:r>
              <a:rPr lang="en-CA" altLang="en-US" sz="2800" i="0">
                <a:solidFill>
                  <a:schemeClr val="tx2"/>
                </a:solidFill>
              </a:rPr>
              <a:t>Assertions</a:t>
            </a:r>
            <a:r>
              <a:rPr lang="en-CA" altLang="en-US" sz="2800" i="0"/>
              <a:t> state assumptions about what is true at a point in a computation.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2667000"/>
            <a:ext cx="1025525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4995" name="Group 3"/>
          <p:cNvGrpSpPr>
            <a:grpSpLocks/>
          </p:cNvGrpSpPr>
          <p:nvPr/>
        </p:nvGrpSpPr>
        <p:grpSpPr bwMode="auto">
          <a:xfrm>
            <a:off x="3810000" y="2209800"/>
            <a:ext cx="1181100" cy="1447800"/>
            <a:chOff x="2400" y="2064"/>
            <a:chExt cx="744" cy="912"/>
          </a:xfrm>
        </p:grpSpPr>
        <p:sp>
          <p:nvSpPr>
            <p:cNvPr id="85039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0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1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2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3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4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84996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875" y="2514600"/>
            <a:ext cx="79692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7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106502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84999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00" name="Line 16"/>
          <p:cNvSpPr>
            <a:spLocks noChangeShapeType="1"/>
          </p:cNvSpPr>
          <p:nvPr/>
        </p:nvSpPr>
        <p:spPr bwMode="auto">
          <a:xfrm>
            <a:off x="1506538" y="56388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01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6" name="Rectangle 13"/>
          <p:cNvSpPr>
            <a:spLocks noChangeArrowheads="1"/>
          </p:cNvSpPr>
          <p:nvPr/>
        </p:nvSpPr>
        <p:spPr bwMode="auto">
          <a:xfrm>
            <a:off x="2362200" y="3886200"/>
            <a:ext cx="7543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What is the loop invariant?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Each iteration add in a new object.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4191000" y="4591050"/>
            <a:ext cx="4130675" cy="1724025"/>
            <a:chOff x="4191000" y="5098864"/>
            <a:chExt cx="4130580" cy="1724173"/>
          </a:xfrm>
        </p:grpSpPr>
        <p:sp>
          <p:nvSpPr>
            <p:cNvPr id="85019" name="Rectangle 42"/>
            <p:cNvSpPr>
              <a:spLocks noChangeArrowheads="1"/>
            </p:cNvSpPr>
            <p:nvPr/>
          </p:nvSpPr>
          <p:spPr bwMode="auto">
            <a:xfrm>
              <a:off x="4191000" y="5372946"/>
              <a:ext cx="3528781" cy="570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000" i="0"/>
                <a:t>Action not picture</a:t>
              </a:r>
            </a:p>
          </p:txBody>
        </p:sp>
        <p:grpSp>
          <p:nvGrpSpPr>
            <p:cNvPr id="85020" name="Group 44"/>
            <p:cNvGrpSpPr>
              <a:grpSpLocks/>
            </p:cNvGrpSpPr>
            <p:nvPr/>
          </p:nvGrpSpPr>
          <p:grpSpPr bwMode="auto">
            <a:xfrm>
              <a:off x="7315200" y="5410200"/>
              <a:ext cx="1006380" cy="1412837"/>
              <a:chOff x="2065" y="1551"/>
              <a:chExt cx="1628" cy="1988"/>
            </a:xfrm>
          </p:grpSpPr>
          <p:sp>
            <p:nvSpPr>
              <p:cNvPr id="85022" name="Freeform 4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3" name="Freeform 4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4" name="Freeform 4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5" name="Freeform 4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6" name="Freeform 4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7" name="Freeform 5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8" name="Freeform 5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9" name="Freeform 5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0" name="Freeform 5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1" name="Freeform 5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2" name="Freeform 5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3" name="Freeform 5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4" name="Freeform 5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5" name="Freeform 5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6" name="Freeform 5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7" name="Freeform 6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8" name="Freeform 6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85021" name="Straight Connector 76"/>
            <p:cNvCxnSpPr>
              <a:cxnSpLocks noChangeShapeType="1"/>
            </p:cNvCxnSpPr>
            <p:nvPr/>
          </p:nvCxnSpPr>
          <p:spPr bwMode="auto">
            <a:xfrm flipV="1">
              <a:off x="4800600" y="5098864"/>
              <a:ext cx="1295400" cy="158936"/>
            </a:xfrm>
            <a:prstGeom prst="line">
              <a:avLst/>
            </a:prstGeom>
            <a:noFill/>
            <a:ln w="41275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0" name="Rectangle 42"/>
          <p:cNvSpPr>
            <a:spLocks noChangeArrowheads="1"/>
          </p:cNvSpPr>
          <p:nvPr/>
        </p:nvSpPr>
        <p:spPr bwMode="auto">
          <a:xfrm>
            <a:off x="3786188" y="5410200"/>
            <a:ext cx="352901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If you fight me, </a:t>
            </a:r>
            <a:br>
              <a:rPr lang="en-US" altLang="en-US" sz="3000" i="0"/>
            </a:br>
            <a:r>
              <a:rPr lang="en-US" altLang="en-US" sz="3000" i="0"/>
              <a:t>I will fail you</a:t>
            </a:r>
          </a:p>
        </p:txBody>
      </p:sp>
      <p:grpSp>
        <p:nvGrpSpPr>
          <p:cNvPr id="69" name="Group 19"/>
          <p:cNvGrpSpPr>
            <a:grpSpLocks/>
          </p:cNvGrpSpPr>
          <p:nvPr/>
        </p:nvGrpSpPr>
        <p:grpSpPr bwMode="auto">
          <a:xfrm>
            <a:off x="285750" y="3733800"/>
            <a:ext cx="1866900" cy="1600200"/>
            <a:chOff x="1224" y="2623"/>
            <a:chExt cx="2280" cy="1785"/>
          </a:xfrm>
        </p:grpSpPr>
        <p:sp>
          <p:nvSpPr>
            <p:cNvPr id="85006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5007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85008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85013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4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5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6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7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8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5009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85010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1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2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65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65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65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65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2667000"/>
            <a:ext cx="1025525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19" name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875" y="2514600"/>
            <a:ext cx="79692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0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86021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86022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23" name="Line 16"/>
          <p:cNvSpPr>
            <a:spLocks noChangeShapeType="1"/>
          </p:cNvSpPr>
          <p:nvPr/>
        </p:nvSpPr>
        <p:spPr bwMode="auto">
          <a:xfrm>
            <a:off x="1506538" y="56388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24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86025" name="Group 19"/>
          <p:cNvGrpSpPr>
            <a:grpSpLocks/>
          </p:cNvGrpSpPr>
          <p:nvPr/>
        </p:nvGrpSpPr>
        <p:grpSpPr bwMode="auto">
          <a:xfrm>
            <a:off x="285750" y="3733800"/>
            <a:ext cx="1866900" cy="1600200"/>
            <a:chOff x="1224" y="2623"/>
            <a:chExt cx="2280" cy="1785"/>
          </a:xfrm>
        </p:grpSpPr>
        <p:sp>
          <p:nvSpPr>
            <p:cNvPr id="86034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035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86036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86041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2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3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4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5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6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6037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86038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39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40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6" name="Rectangle 13"/>
          <p:cNvSpPr>
            <a:spLocks noChangeArrowheads="1"/>
          </p:cNvSpPr>
          <p:nvPr/>
        </p:nvSpPr>
        <p:spPr bwMode="auto">
          <a:xfrm>
            <a:off x="2362200" y="3886200"/>
            <a:ext cx="6781800" cy="332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What is the loop invariant?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What do you want to be true in the middle of the computation?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To have a partial sum:</a:t>
            </a:r>
            <a:br>
              <a:rPr lang="en-US" altLang="en-US" sz="3000" i="0"/>
            </a:br>
            <a:r>
              <a:rPr lang="en-US" altLang="en-US" sz="3000" i="0"/>
              <a:t> 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   (and  </a:t>
            </a:r>
            <a:r>
              <a:rPr lang="en-US" altLang="en-US" sz="3000">
                <a:solidFill>
                  <a:schemeClr val="accent1"/>
                </a:solidFill>
              </a:rPr>
              <a:t>1 ≤ i ≤ I</a:t>
            </a:r>
            <a:r>
              <a:rPr lang="en-US" altLang="en-US" sz="3000" i="0"/>
              <a:t>)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endParaRPr lang="en-US" altLang="en-US" sz="3000" i="0"/>
          </a:p>
        </p:txBody>
      </p:sp>
      <p:grpSp>
        <p:nvGrpSpPr>
          <p:cNvPr id="86027" name="Group 3"/>
          <p:cNvGrpSpPr>
            <a:grpSpLocks/>
          </p:cNvGrpSpPr>
          <p:nvPr/>
        </p:nvGrpSpPr>
        <p:grpSpPr bwMode="auto">
          <a:xfrm>
            <a:off x="3810000" y="2209800"/>
            <a:ext cx="1181100" cy="1447800"/>
            <a:chOff x="2400" y="2064"/>
            <a:chExt cx="744" cy="912"/>
          </a:xfrm>
        </p:grpSpPr>
        <p:sp>
          <p:nvSpPr>
            <p:cNvPr id="86028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29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0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1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2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33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6147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(0 ≤ i ≤ I)</a:t>
            </a:r>
          </a:p>
        </p:txBody>
      </p:sp>
      <p:sp>
        <p:nvSpPr>
          <p:cNvPr id="87044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7045" name="Line 16"/>
          <p:cNvSpPr>
            <a:spLocks noChangeShapeType="1"/>
          </p:cNvSpPr>
          <p:nvPr/>
        </p:nvSpPr>
        <p:spPr bwMode="auto">
          <a:xfrm>
            <a:off x="1506538" y="56388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7046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6" name="Rectangle 13"/>
          <p:cNvSpPr>
            <a:spLocks noChangeArrowheads="1"/>
          </p:cNvSpPr>
          <p:nvPr/>
        </p:nvSpPr>
        <p:spPr bwMode="auto">
          <a:xfrm>
            <a:off x="2132013" y="2605088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Measure of Progress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>
                <a:solidFill>
                  <a:schemeClr val="accent1"/>
                </a:solidFill>
              </a:rPr>
              <a:t> </a:t>
            </a:r>
            <a:r>
              <a:rPr lang="en-US" altLang="en-US" sz="3000" i="0"/>
              <a:t>= # of objects added.</a:t>
            </a:r>
          </a:p>
        </p:txBody>
      </p:sp>
      <p:grpSp>
        <p:nvGrpSpPr>
          <p:cNvPr id="182" name="Group 204"/>
          <p:cNvGrpSpPr>
            <a:grpSpLocks/>
          </p:cNvGrpSpPr>
          <p:nvPr/>
        </p:nvGrpSpPr>
        <p:grpSpPr bwMode="auto">
          <a:xfrm>
            <a:off x="623888" y="4262438"/>
            <a:ext cx="1114425" cy="1066800"/>
            <a:chOff x="528" y="3264"/>
            <a:chExt cx="907" cy="907"/>
          </a:xfrm>
        </p:grpSpPr>
        <p:grpSp>
          <p:nvGrpSpPr>
            <p:cNvPr id="87055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87062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7063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87069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0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1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2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3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74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7064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7065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7066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7067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7068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7056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87057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7060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7061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7058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9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3" name="Group 225"/>
          <p:cNvGrpSpPr>
            <a:grpSpLocks/>
          </p:cNvGrpSpPr>
          <p:nvPr/>
        </p:nvGrpSpPr>
        <p:grpSpPr bwMode="auto">
          <a:xfrm>
            <a:off x="609600" y="5915025"/>
            <a:ext cx="942975" cy="790575"/>
            <a:chOff x="1584" y="2256"/>
            <a:chExt cx="768" cy="672"/>
          </a:xfrm>
        </p:grpSpPr>
        <p:sp>
          <p:nvSpPr>
            <p:cNvPr id="87053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87054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6" name="AutoShape 49"/>
          <p:cNvSpPr>
            <a:spLocks noChangeArrowheads="1"/>
          </p:cNvSpPr>
          <p:nvPr/>
        </p:nvSpPr>
        <p:spPr bwMode="auto">
          <a:xfrm>
            <a:off x="685800" y="2667000"/>
            <a:ext cx="990600" cy="762000"/>
          </a:xfrm>
          <a:prstGeom prst="horizontalScroll">
            <a:avLst>
              <a:gd name="adj" fmla="val 12500"/>
            </a:avLst>
          </a:prstGeom>
          <a:solidFill>
            <a:srgbClr val="FFFFFF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 baseline="-8000">
                <a:solidFill>
                  <a:schemeClr val="bg2"/>
                </a:solidFill>
              </a:rPr>
              <a:t>79 km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i="0" baseline="-8000">
                <a:solidFill>
                  <a:schemeClr val="bg2"/>
                </a:solidFill>
              </a:rPr>
              <a:t>to school</a:t>
            </a:r>
            <a:endParaRPr lang="en-CA" altLang="en-US" sz="2400" i="0" baseline="-8000">
              <a:solidFill>
                <a:schemeClr val="bg2"/>
              </a:solidFill>
            </a:endParaRPr>
          </a:p>
        </p:txBody>
      </p:sp>
      <p:sp>
        <p:nvSpPr>
          <p:cNvPr id="207" name="Rectangle 13"/>
          <p:cNvSpPr>
            <a:spLocks noChangeArrowheads="1"/>
          </p:cNvSpPr>
          <p:nvPr/>
        </p:nvSpPr>
        <p:spPr bwMode="auto">
          <a:xfrm>
            <a:off x="2146300" y="43942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 to make progress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  <a:endParaRPr lang="en-US" altLang="en-US" sz="3000" i="0">
              <a:solidFill>
                <a:srgbClr val="FFC000"/>
              </a:solidFill>
            </a:endParaRPr>
          </a:p>
        </p:txBody>
      </p:sp>
      <p:sp>
        <p:nvSpPr>
          <p:cNvPr id="208" name="Rectangle 13"/>
          <p:cNvSpPr>
            <a:spLocks noChangeArrowheads="1"/>
          </p:cNvSpPr>
          <p:nvPr/>
        </p:nvSpPr>
        <p:spPr bwMode="auto">
          <a:xfrm>
            <a:off x="2162175" y="57912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Exit Condition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chemeClr val="accent1"/>
                </a:solidFill>
              </a:rPr>
              <a:t>i = I</a:t>
            </a:r>
            <a:endParaRPr lang="en-US" altLang="en-US" sz="30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88102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88103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104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8067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88068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8069" name="Line 16"/>
          <p:cNvSpPr>
            <a:spLocks noChangeShapeType="1"/>
          </p:cNvSpPr>
          <p:nvPr/>
        </p:nvSpPr>
        <p:spPr bwMode="auto">
          <a:xfrm>
            <a:off x="1506538" y="49530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8070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6" name="Rectangle 13"/>
          <p:cNvSpPr>
            <a:spLocks noChangeArrowheads="1"/>
          </p:cNvSpPr>
          <p:nvPr/>
        </p:nvSpPr>
        <p:spPr bwMode="auto">
          <a:xfrm>
            <a:off x="1166813" y="9144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In order to make progress,</a:t>
            </a:r>
            <a:br>
              <a:rPr lang="en-US" altLang="en-US" sz="3000" i="0"/>
            </a:br>
            <a:r>
              <a:rPr lang="en-US" altLang="en-US" sz="3000" i="0"/>
              <a:t>we may head in one direction.</a:t>
            </a:r>
          </a:p>
        </p:txBody>
      </p:sp>
      <p:grpSp>
        <p:nvGrpSpPr>
          <p:cNvPr id="88072" name="Group 204"/>
          <p:cNvGrpSpPr>
            <a:grpSpLocks/>
          </p:cNvGrpSpPr>
          <p:nvPr/>
        </p:nvGrpSpPr>
        <p:grpSpPr bwMode="auto">
          <a:xfrm>
            <a:off x="623888" y="4262438"/>
            <a:ext cx="1114425" cy="1066800"/>
            <a:chOff x="528" y="3264"/>
            <a:chExt cx="907" cy="907"/>
          </a:xfrm>
        </p:grpSpPr>
        <p:grpSp>
          <p:nvGrpSpPr>
            <p:cNvPr id="88082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88089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090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88096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97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98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99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00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01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8091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8092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3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8094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5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8083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88084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8087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8088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5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86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8073" name="Rectangle 13"/>
          <p:cNvSpPr>
            <a:spLocks noChangeArrowheads="1"/>
          </p:cNvSpPr>
          <p:nvPr/>
        </p:nvSpPr>
        <p:spPr bwMode="auto">
          <a:xfrm>
            <a:off x="2146300" y="43942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 to make progress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  <a:endParaRPr lang="en-US" altLang="en-US" sz="3000" i="0">
              <a:solidFill>
                <a:srgbClr val="FFC000"/>
              </a:solidFill>
            </a:endParaRPr>
          </a:p>
        </p:txBody>
      </p:sp>
      <p:grpSp>
        <p:nvGrpSpPr>
          <p:cNvPr id="37" name="Group 3"/>
          <p:cNvGrpSpPr>
            <a:grpSpLocks/>
          </p:cNvGrpSpPr>
          <p:nvPr/>
        </p:nvGrpSpPr>
        <p:grpSpPr bwMode="auto">
          <a:xfrm>
            <a:off x="1754188" y="1981200"/>
            <a:ext cx="1181100" cy="1447800"/>
            <a:chOff x="2400" y="2064"/>
            <a:chExt cx="744" cy="912"/>
          </a:xfrm>
        </p:grpSpPr>
        <p:sp>
          <p:nvSpPr>
            <p:cNvPr id="88076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7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8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9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0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1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45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90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89126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89127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128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9091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89092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9093" name="Line 16"/>
          <p:cNvSpPr>
            <a:spLocks noChangeShapeType="1"/>
          </p:cNvSpPr>
          <p:nvPr/>
        </p:nvSpPr>
        <p:spPr bwMode="auto">
          <a:xfrm>
            <a:off x="1506538" y="49530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9094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9095" name="Rectangle 13"/>
          <p:cNvSpPr>
            <a:spLocks noChangeArrowheads="1"/>
          </p:cNvSpPr>
          <p:nvPr/>
        </p:nvSpPr>
        <p:spPr bwMode="auto">
          <a:xfrm>
            <a:off x="1166813" y="9144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In order to make progress,</a:t>
            </a:r>
            <a:br>
              <a:rPr lang="en-US" altLang="en-US" sz="3000" i="0"/>
            </a:br>
            <a:r>
              <a:rPr lang="en-US" altLang="en-US" sz="3000" i="0"/>
              <a:t>we may head in one direction.</a:t>
            </a:r>
          </a:p>
        </p:txBody>
      </p:sp>
      <p:grpSp>
        <p:nvGrpSpPr>
          <p:cNvPr id="89096" name="Group 204"/>
          <p:cNvGrpSpPr>
            <a:grpSpLocks/>
          </p:cNvGrpSpPr>
          <p:nvPr/>
        </p:nvGrpSpPr>
        <p:grpSpPr bwMode="auto">
          <a:xfrm>
            <a:off x="623888" y="4262438"/>
            <a:ext cx="1114425" cy="1066800"/>
            <a:chOff x="528" y="3264"/>
            <a:chExt cx="907" cy="907"/>
          </a:xfrm>
        </p:grpSpPr>
        <p:grpSp>
          <p:nvGrpSpPr>
            <p:cNvPr id="89106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89113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9114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89120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1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2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3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4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25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15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9116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9117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89118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9119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89107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89108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89111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89112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9109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10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9097" name="Rectangle 13"/>
          <p:cNvSpPr>
            <a:spLocks noChangeArrowheads="1"/>
          </p:cNvSpPr>
          <p:nvPr/>
        </p:nvSpPr>
        <p:spPr bwMode="auto">
          <a:xfrm>
            <a:off x="2146300" y="4394200"/>
            <a:ext cx="6781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Step to make progress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i="0"/>
              <a:t>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  <a:endParaRPr lang="en-US" altLang="en-US" sz="3000" i="0">
              <a:solidFill>
                <a:srgbClr val="FFC000"/>
              </a:solidFill>
            </a:endParaRPr>
          </a:p>
        </p:txBody>
      </p:sp>
      <p:grpSp>
        <p:nvGrpSpPr>
          <p:cNvPr id="37" name="Group 3"/>
          <p:cNvGrpSpPr>
            <a:grpSpLocks/>
          </p:cNvGrpSpPr>
          <p:nvPr/>
        </p:nvGrpSpPr>
        <p:grpSpPr bwMode="auto">
          <a:xfrm>
            <a:off x="1754188" y="1981200"/>
            <a:ext cx="1181100" cy="1447800"/>
            <a:chOff x="2400" y="2064"/>
            <a:chExt cx="744" cy="912"/>
          </a:xfrm>
        </p:grpSpPr>
        <p:sp>
          <p:nvSpPr>
            <p:cNvPr id="89100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1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2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3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4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5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89099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4.44033E-7 L 0.24358 -0.127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70" y="-63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90149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0150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151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0115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0116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0117" name="Line 16"/>
          <p:cNvSpPr>
            <a:spLocks noChangeShapeType="1"/>
          </p:cNvSpPr>
          <p:nvPr/>
        </p:nvSpPr>
        <p:spPr bwMode="auto">
          <a:xfrm>
            <a:off x="2565400" y="5105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0118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7" name="Group 3"/>
          <p:cNvGrpSpPr>
            <a:grpSpLocks/>
          </p:cNvGrpSpPr>
          <p:nvPr/>
        </p:nvGrpSpPr>
        <p:grpSpPr bwMode="auto">
          <a:xfrm>
            <a:off x="3952875" y="1100138"/>
            <a:ext cx="1181100" cy="1447800"/>
            <a:chOff x="2400" y="2064"/>
            <a:chExt cx="744" cy="912"/>
          </a:xfrm>
        </p:grpSpPr>
        <p:sp>
          <p:nvSpPr>
            <p:cNvPr id="90143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4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5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6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7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48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90120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905000" y="2921000"/>
            <a:ext cx="7078663" cy="2246313"/>
            <a:chOff x="1905000" y="2920555"/>
            <a:chExt cx="7079182" cy="2247205"/>
          </a:xfrm>
        </p:grpSpPr>
        <p:sp>
          <p:nvSpPr>
            <p:cNvPr id="90123" name="Text Box 45"/>
            <p:cNvSpPr txBox="1">
              <a:spLocks noChangeArrowheads="1"/>
            </p:cNvSpPr>
            <p:nvPr/>
          </p:nvSpPr>
          <p:spPr bwMode="auto">
            <a:xfrm>
              <a:off x="1905000" y="4090542"/>
              <a:ext cx="7079182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In order to maintain the loop invariant,</a:t>
              </a:r>
              <a:br>
                <a:rPr lang="en-US" altLang="en-US" i="0"/>
              </a:br>
              <a:r>
                <a:rPr lang="en-US" altLang="en-US" i="0"/>
                <a:t>we must adjust to come back to the path.</a:t>
              </a:r>
            </a:p>
          </p:txBody>
        </p:sp>
        <p:grpSp>
          <p:nvGrpSpPr>
            <p:cNvPr id="90124" name="Group 46"/>
            <p:cNvGrpSpPr>
              <a:grpSpLocks noChangeAspect="1"/>
            </p:cNvGrpSpPr>
            <p:nvPr/>
          </p:nvGrpSpPr>
          <p:grpSpPr bwMode="auto">
            <a:xfrm>
              <a:off x="6506369" y="2920555"/>
              <a:ext cx="1169988" cy="1169987"/>
              <a:chOff x="4320" y="2016"/>
              <a:chExt cx="912" cy="912"/>
            </a:xfrm>
          </p:grpSpPr>
          <p:grpSp>
            <p:nvGrpSpPr>
              <p:cNvPr id="90125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90132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90134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0135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0136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90137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38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39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8 w 782"/>
                        <a:gd name="T3" fmla="*/ 0 h 808"/>
                        <a:gd name="T4" fmla="*/ 484 w 782"/>
                        <a:gd name="T5" fmla="*/ 0 h 808"/>
                        <a:gd name="T6" fmla="*/ 1020 w 782"/>
                        <a:gd name="T7" fmla="*/ 1 h 808"/>
                        <a:gd name="T8" fmla="*/ 1656 w 782"/>
                        <a:gd name="T9" fmla="*/ 1 h 808"/>
                        <a:gd name="T10" fmla="*/ 1890 w 782"/>
                        <a:gd name="T11" fmla="*/ 1 h 808"/>
                        <a:gd name="T12" fmla="*/ 2000 w 782"/>
                        <a:gd name="T13" fmla="*/ 1 h 808"/>
                        <a:gd name="T14" fmla="*/ 2017 w 782"/>
                        <a:gd name="T15" fmla="*/ 1 h 808"/>
                        <a:gd name="T16" fmla="*/ 1946 w 782"/>
                        <a:gd name="T17" fmla="*/ 1 h 808"/>
                        <a:gd name="T18" fmla="*/ 1752 w 782"/>
                        <a:gd name="T19" fmla="*/ 1 h 808"/>
                        <a:gd name="T20" fmla="*/ 1497 w 782"/>
                        <a:gd name="T21" fmla="*/ 1 h 808"/>
                        <a:gd name="T22" fmla="*/ 1314 w 782"/>
                        <a:gd name="T23" fmla="*/ 1 h 808"/>
                        <a:gd name="T24" fmla="*/ 1229 w 782"/>
                        <a:gd name="T25" fmla="*/ 1 h 808"/>
                        <a:gd name="T26" fmla="*/ 1175 w 782"/>
                        <a:gd name="T27" fmla="*/ 1 h 808"/>
                        <a:gd name="T28" fmla="*/ 1191 w 782"/>
                        <a:gd name="T29" fmla="*/ 1 h 808"/>
                        <a:gd name="T30" fmla="*/ 1206 w 782"/>
                        <a:gd name="T31" fmla="*/ 1 h 808"/>
                        <a:gd name="T32" fmla="*/ 1433 w 782"/>
                        <a:gd name="T33" fmla="*/ 1 h 808"/>
                        <a:gd name="T34" fmla="*/ 1792 w 782"/>
                        <a:gd name="T35" fmla="*/ 1 h 808"/>
                        <a:gd name="T36" fmla="*/ 2017 w 782"/>
                        <a:gd name="T37" fmla="*/ 1 h 808"/>
                        <a:gd name="T38" fmla="*/ 2254 w 782"/>
                        <a:gd name="T39" fmla="*/ 1 h 808"/>
                        <a:gd name="T40" fmla="*/ 2331 w 782"/>
                        <a:gd name="T41" fmla="*/ 1 h 808"/>
                        <a:gd name="T42" fmla="*/ 2254 w 782"/>
                        <a:gd name="T43" fmla="*/ 1 h 808"/>
                        <a:gd name="T44" fmla="*/ 2161 w 782"/>
                        <a:gd name="T45" fmla="*/ 1 h 808"/>
                        <a:gd name="T46" fmla="*/ 2000 w 782"/>
                        <a:gd name="T47" fmla="*/ 1 h 808"/>
                        <a:gd name="T48" fmla="*/ 1784 w 782"/>
                        <a:gd name="T49" fmla="*/ 1 h 808"/>
                        <a:gd name="T50" fmla="*/ 1548 w 782"/>
                        <a:gd name="T51" fmla="*/ 1 h 808"/>
                        <a:gd name="T52" fmla="*/ 1175 w 782"/>
                        <a:gd name="T53" fmla="*/ 1 h 808"/>
                        <a:gd name="T54" fmla="*/ 1058 w 782"/>
                        <a:gd name="T55" fmla="*/ 1 h 808"/>
                        <a:gd name="T56" fmla="*/ 994 w 782"/>
                        <a:gd name="T57" fmla="*/ 1 h 808"/>
                        <a:gd name="T58" fmla="*/ 994 w 782"/>
                        <a:gd name="T59" fmla="*/ 1 h 808"/>
                        <a:gd name="T60" fmla="*/ 994 w 782"/>
                        <a:gd name="T61" fmla="*/ 1 h 808"/>
                        <a:gd name="T62" fmla="*/ 1156 w 782"/>
                        <a:gd name="T63" fmla="*/ 1 h 808"/>
                        <a:gd name="T64" fmla="*/ 1397 w 782"/>
                        <a:gd name="T65" fmla="*/ 1 h 808"/>
                        <a:gd name="T66" fmla="*/ 1607 w 782"/>
                        <a:gd name="T67" fmla="*/ 1 h 808"/>
                        <a:gd name="T68" fmla="*/ 1740 w 782"/>
                        <a:gd name="T69" fmla="*/ 1 h 808"/>
                        <a:gd name="T70" fmla="*/ 1808 w 782"/>
                        <a:gd name="T71" fmla="*/ 1 h 808"/>
                        <a:gd name="T72" fmla="*/ 1784 w 782"/>
                        <a:gd name="T73" fmla="*/ 1 h 808"/>
                        <a:gd name="T74" fmla="*/ 1686 w 782"/>
                        <a:gd name="T75" fmla="*/ 1 h 808"/>
                        <a:gd name="T76" fmla="*/ 1548 w 782"/>
                        <a:gd name="T77" fmla="*/ 1 h 808"/>
                        <a:gd name="T78" fmla="*/ 1397 w 782"/>
                        <a:gd name="T79" fmla="*/ 1 h 808"/>
                        <a:gd name="T80" fmla="*/ 1066 w 782"/>
                        <a:gd name="T81" fmla="*/ 1 h 808"/>
                        <a:gd name="T82" fmla="*/ 577 w 782"/>
                        <a:gd name="T83" fmla="*/ 1 h 808"/>
                        <a:gd name="T84" fmla="*/ 208 w 782"/>
                        <a:gd name="T85" fmla="*/ 1 h 808"/>
                        <a:gd name="T86" fmla="*/ 58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40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73628 w 992"/>
                        <a:gd name="T1" fmla="*/ 1 h 770"/>
                        <a:gd name="T2" fmla="*/ 75018 w 992"/>
                        <a:gd name="T3" fmla="*/ 1 h 770"/>
                        <a:gd name="T4" fmla="*/ 80171 w 992"/>
                        <a:gd name="T5" fmla="*/ 1 h 770"/>
                        <a:gd name="T6" fmla="*/ 86560 w 992"/>
                        <a:gd name="T7" fmla="*/ 1 h 770"/>
                        <a:gd name="T8" fmla="*/ 90345 w 992"/>
                        <a:gd name="T9" fmla="*/ 1 h 770"/>
                        <a:gd name="T10" fmla="*/ 88688 w 992"/>
                        <a:gd name="T11" fmla="*/ 1 h 770"/>
                        <a:gd name="T12" fmla="*/ 85163 w 992"/>
                        <a:gd name="T13" fmla="*/ 1 h 770"/>
                        <a:gd name="T14" fmla="*/ 78091 w 992"/>
                        <a:gd name="T15" fmla="*/ 1 h 770"/>
                        <a:gd name="T16" fmla="*/ 69366 w 992"/>
                        <a:gd name="T17" fmla="*/ 1 h 770"/>
                        <a:gd name="T18" fmla="*/ 62096 w 992"/>
                        <a:gd name="T19" fmla="*/ 1 h 770"/>
                        <a:gd name="T20" fmla="*/ 53939 w 992"/>
                        <a:gd name="T21" fmla="*/ 1 h 770"/>
                        <a:gd name="T22" fmla="*/ 46167 w 992"/>
                        <a:gd name="T23" fmla="*/ 1 h 770"/>
                        <a:gd name="T24" fmla="*/ 40266 w 992"/>
                        <a:gd name="T25" fmla="*/ 1 h 770"/>
                        <a:gd name="T26" fmla="*/ 38118 w 992"/>
                        <a:gd name="T27" fmla="*/ 1 h 770"/>
                        <a:gd name="T28" fmla="*/ 35727 w 992"/>
                        <a:gd name="T29" fmla="*/ 1 h 770"/>
                        <a:gd name="T30" fmla="*/ 32909 w 992"/>
                        <a:gd name="T31" fmla="*/ 1 h 770"/>
                        <a:gd name="T32" fmla="*/ 30807 w 992"/>
                        <a:gd name="T33" fmla="*/ 1 h 770"/>
                        <a:gd name="T34" fmla="*/ 30807 w 992"/>
                        <a:gd name="T35" fmla="*/ 1 h 770"/>
                        <a:gd name="T36" fmla="*/ 29358 w 992"/>
                        <a:gd name="T37" fmla="*/ 1 h 770"/>
                        <a:gd name="T38" fmla="*/ 25329 w 992"/>
                        <a:gd name="T39" fmla="*/ 1 h 770"/>
                        <a:gd name="T40" fmla="*/ 20355 w 992"/>
                        <a:gd name="T41" fmla="*/ 1 h 770"/>
                        <a:gd name="T42" fmla="*/ 15729 w 992"/>
                        <a:gd name="T43" fmla="*/ 1 h 770"/>
                        <a:gd name="T44" fmla="*/ 10437 w 992"/>
                        <a:gd name="T45" fmla="*/ 1 h 770"/>
                        <a:gd name="T46" fmla="*/ 2415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597 w 992"/>
                        <a:gd name="T53" fmla="*/ 1 h 770"/>
                        <a:gd name="T54" fmla="*/ 7452 w 992"/>
                        <a:gd name="T55" fmla="*/ 1 h 770"/>
                        <a:gd name="T56" fmla="*/ 10787 w 992"/>
                        <a:gd name="T57" fmla="*/ 1 h 770"/>
                        <a:gd name="T58" fmla="*/ 17204 w 992"/>
                        <a:gd name="T59" fmla="*/ 1 h 770"/>
                        <a:gd name="T60" fmla="*/ 23430 w 992"/>
                        <a:gd name="T61" fmla="*/ 1 h 770"/>
                        <a:gd name="T62" fmla="*/ 29358 w 992"/>
                        <a:gd name="T63" fmla="*/ 1 h 770"/>
                        <a:gd name="T64" fmla="*/ 37811 w 992"/>
                        <a:gd name="T65" fmla="*/ 0 h 770"/>
                        <a:gd name="T66" fmla="*/ 38118 w 992"/>
                        <a:gd name="T67" fmla="*/ 1 h 770"/>
                        <a:gd name="T68" fmla="*/ 36201 w 992"/>
                        <a:gd name="T69" fmla="*/ 1 h 770"/>
                        <a:gd name="T70" fmla="*/ 35727 w 992"/>
                        <a:gd name="T71" fmla="*/ 1 h 770"/>
                        <a:gd name="T72" fmla="*/ 38118 w 992"/>
                        <a:gd name="T73" fmla="*/ 1 h 770"/>
                        <a:gd name="T74" fmla="*/ 42106 w 992"/>
                        <a:gd name="T75" fmla="*/ 1 h 770"/>
                        <a:gd name="T76" fmla="*/ 45491 w 992"/>
                        <a:gd name="T77" fmla="*/ 1 h 770"/>
                        <a:gd name="T78" fmla="*/ 50843 w 992"/>
                        <a:gd name="T79" fmla="*/ 1 h 770"/>
                        <a:gd name="T80" fmla="*/ 56023 w 992"/>
                        <a:gd name="T81" fmla="*/ 1 h 770"/>
                        <a:gd name="T82" fmla="*/ 61320 w 992"/>
                        <a:gd name="T83" fmla="*/ 1 h 770"/>
                        <a:gd name="T84" fmla="*/ 68291 w 992"/>
                        <a:gd name="T85" fmla="*/ 1 h 770"/>
                        <a:gd name="T86" fmla="*/ 72892 w 992"/>
                        <a:gd name="T87" fmla="*/ 1 h 770"/>
                        <a:gd name="T88" fmla="*/ 73628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41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42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90133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90126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90127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90130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90131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0128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29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cxnSp>
        <p:nvCxnSpPr>
          <p:cNvPr id="71" name="Straight Connector 70"/>
          <p:cNvCxnSpPr>
            <a:cxnSpLocks noChangeShapeType="1"/>
          </p:cNvCxnSpPr>
          <p:nvPr/>
        </p:nvCxnSpPr>
        <p:spPr bwMode="auto">
          <a:xfrm>
            <a:off x="4651375" y="2312988"/>
            <a:ext cx="293688" cy="730250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3.9593E-6 L 0.02691 0.11355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7" y="56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2"/>
          <p:cNvGrpSpPr>
            <a:grpSpLocks/>
          </p:cNvGrpSpPr>
          <p:nvPr/>
        </p:nvGrpSpPr>
        <p:grpSpPr bwMode="auto">
          <a:xfrm>
            <a:off x="0" y="280988"/>
            <a:ext cx="9274175" cy="4098925"/>
            <a:chOff x="0" y="281064"/>
            <a:chExt cx="9274863" cy="4098151"/>
          </a:xfrm>
        </p:grpSpPr>
        <p:sp>
          <p:nvSpPr>
            <p:cNvPr id="91274" name="Freeform 2" descr="Green marble"/>
            <p:cNvSpPr>
              <a:spLocks/>
            </p:cNvSpPr>
            <p:nvPr/>
          </p:nvSpPr>
          <p:spPr bwMode="auto">
            <a:xfrm>
              <a:off x="194390" y="1200566"/>
              <a:ext cx="8567711" cy="3178649"/>
            </a:xfrm>
            <a:custGeom>
              <a:avLst/>
              <a:gdLst>
                <a:gd name="T0" fmla="*/ 2147483647 w 9918"/>
                <a:gd name="T1" fmla="*/ 2147483647 h 12392"/>
                <a:gd name="T2" fmla="*/ 2147483647 w 9918"/>
                <a:gd name="T3" fmla="*/ 2147483647 h 12392"/>
                <a:gd name="T4" fmla="*/ 2147483647 w 9918"/>
                <a:gd name="T5" fmla="*/ 2147483647 h 12392"/>
                <a:gd name="T6" fmla="*/ 2147483647 w 9918"/>
                <a:gd name="T7" fmla="*/ 2147483647 h 12392"/>
                <a:gd name="T8" fmla="*/ 2147483647 w 9918"/>
                <a:gd name="T9" fmla="*/ 2147483647 h 12392"/>
                <a:gd name="T10" fmla="*/ 2147483647 w 9918"/>
                <a:gd name="T11" fmla="*/ 2147483647 h 12392"/>
                <a:gd name="T12" fmla="*/ 2147483647 w 9918"/>
                <a:gd name="T13" fmla="*/ 2147483647 h 12392"/>
                <a:gd name="T14" fmla="*/ 2147483647 w 9918"/>
                <a:gd name="T15" fmla="*/ 2147483647 h 12392"/>
                <a:gd name="T16" fmla="*/ 2147483647 w 9918"/>
                <a:gd name="T17" fmla="*/ 2147483647 h 123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18" h="12392">
                  <a:moveTo>
                    <a:pt x="6164" y="6032"/>
                  </a:moveTo>
                  <a:cubicBezTo>
                    <a:pt x="7257" y="4980"/>
                    <a:pt x="8651" y="1374"/>
                    <a:pt x="9212" y="539"/>
                  </a:cubicBezTo>
                  <a:cubicBezTo>
                    <a:pt x="9773" y="-296"/>
                    <a:pt x="10306" y="-182"/>
                    <a:pt x="9528" y="1019"/>
                  </a:cubicBezTo>
                  <a:cubicBezTo>
                    <a:pt x="8859" y="1957"/>
                    <a:pt x="7409" y="6042"/>
                    <a:pt x="6315" y="7189"/>
                  </a:cubicBezTo>
                  <a:cubicBezTo>
                    <a:pt x="5221" y="8336"/>
                    <a:pt x="3854" y="7097"/>
                    <a:pt x="2966" y="7899"/>
                  </a:cubicBezTo>
                  <a:cubicBezTo>
                    <a:pt x="2078" y="8703"/>
                    <a:pt x="673" y="11778"/>
                    <a:pt x="227" y="12257"/>
                  </a:cubicBezTo>
                  <a:cubicBezTo>
                    <a:pt x="-219" y="12736"/>
                    <a:pt x="99" y="11872"/>
                    <a:pt x="293" y="10774"/>
                  </a:cubicBezTo>
                  <a:cubicBezTo>
                    <a:pt x="756" y="10021"/>
                    <a:pt x="1840" y="7658"/>
                    <a:pt x="2655" y="6851"/>
                  </a:cubicBezTo>
                  <a:cubicBezTo>
                    <a:pt x="3469" y="6044"/>
                    <a:pt x="5071" y="7084"/>
                    <a:pt x="6164" y="6032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1275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9338" y="281064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276" name="Picture 10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27609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1139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1140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1141" name="Line 16"/>
          <p:cNvSpPr>
            <a:spLocks noChangeShapeType="1"/>
          </p:cNvSpPr>
          <p:nvPr/>
        </p:nvSpPr>
        <p:spPr bwMode="auto">
          <a:xfrm>
            <a:off x="2565400" y="5105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1142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91143" name="Group 3"/>
          <p:cNvGrpSpPr>
            <a:grpSpLocks/>
          </p:cNvGrpSpPr>
          <p:nvPr/>
        </p:nvGrpSpPr>
        <p:grpSpPr bwMode="auto">
          <a:xfrm>
            <a:off x="4165600" y="1892300"/>
            <a:ext cx="1181100" cy="1447800"/>
            <a:chOff x="2400" y="2064"/>
            <a:chExt cx="744" cy="912"/>
          </a:xfrm>
        </p:grpSpPr>
        <p:sp>
          <p:nvSpPr>
            <p:cNvPr id="91268" name="Freeform 4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69" name="Freeform 5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70" name="Freeform 6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71" name="Freeform 7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72" name="Freeform 8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73" name="Freeform 9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91144" name="Straight Connector 44"/>
          <p:cNvCxnSpPr>
            <a:cxnSpLocks noChangeShapeType="1"/>
          </p:cNvCxnSpPr>
          <p:nvPr/>
        </p:nvCxnSpPr>
        <p:spPr bwMode="auto">
          <a:xfrm flipV="1">
            <a:off x="2373313" y="2349500"/>
            <a:ext cx="2206625" cy="865188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5" name="Straight Connector 70"/>
          <p:cNvCxnSpPr>
            <a:cxnSpLocks noChangeShapeType="1"/>
          </p:cNvCxnSpPr>
          <p:nvPr/>
        </p:nvCxnSpPr>
        <p:spPr bwMode="auto">
          <a:xfrm>
            <a:off x="4651375" y="2312988"/>
            <a:ext cx="293688" cy="730250"/>
          </a:xfrm>
          <a:prstGeom prst="line">
            <a:avLst/>
          </a:prstGeom>
          <a:noFill/>
          <a:ln w="63500" algn="ctr">
            <a:solidFill>
              <a:schemeClr val="accent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2762250" y="4103688"/>
            <a:ext cx="5453063" cy="2176462"/>
            <a:chOff x="2762775" y="4104382"/>
            <a:chExt cx="5452134" cy="2175969"/>
          </a:xfrm>
        </p:grpSpPr>
        <p:sp>
          <p:nvSpPr>
            <p:cNvPr id="91147" name="Text Box 45"/>
            <p:cNvSpPr txBox="1">
              <a:spLocks noChangeArrowheads="1"/>
            </p:cNvSpPr>
            <p:nvPr/>
          </p:nvSpPr>
          <p:spPr bwMode="auto">
            <a:xfrm>
              <a:off x="2762775" y="4104382"/>
              <a:ext cx="5452134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This may be how we determine </a:t>
              </a:r>
              <a:br>
                <a:rPr lang="en-US" altLang="en-US" i="0"/>
              </a:br>
              <a:r>
                <a:rPr lang="en-US" altLang="en-US" i="0"/>
                <a:t>the step in then next iteration.</a:t>
              </a:r>
            </a:p>
          </p:txBody>
        </p:sp>
        <p:grpSp>
          <p:nvGrpSpPr>
            <p:cNvPr id="91148" name="Group 65"/>
            <p:cNvGrpSpPr>
              <a:grpSpLocks/>
            </p:cNvGrpSpPr>
            <p:nvPr/>
          </p:nvGrpSpPr>
          <p:grpSpPr bwMode="auto">
            <a:xfrm>
              <a:off x="4264414" y="5105401"/>
              <a:ext cx="1274998" cy="1174950"/>
              <a:chOff x="1829" y="3170"/>
              <a:chExt cx="907" cy="907"/>
            </a:xfrm>
          </p:grpSpPr>
          <p:sp>
            <p:nvSpPr>
              <p:cNvPr id="91149" name="Oval 66" descr="Green marble"/>
              <p:cNvSpPr>
                <a:spLocks noChangeAspect="1" noChangeArrowheads="1"/>
              </p:cNvSpPr>
              <p:nvPr/>
            </p:nvSpPr>
            <p:spPr bwMode="auto">
              <a:xfrm>
                <a:off x="1829" y="3170"/>
                <a:ext cx="907" cy="907"/>
              </a:xfrm>
              <a:prstGeom prst="ellipse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 w="63500">
                <a:solidFill>
                  <a:srgbClr val="339966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91150" name="Group 67"/>
              <p:cNvGrpSpPr>
                <a:grpSpLocks noChangeAspect="1"/>
              </p:cNvGrpSpPr>
              <p:nvPr/>
            </p:nvGrpSpPr>
            <p:grpSpPr bwMode="auto">
              <a:xfrm rot="-4017361">
                <a:off x="2175" y="3875"/>
                <a:ext cx="138" cy="156"/>
                <a:chOff x="1584" y="3072"/>
                <a:chExt cx="816" cy="961"/>
              </a:xfrm>
            </p:grpSpPr>
            <p:grpSp>
              <p:nvGrpSpPr>
                <p:cNvPr id="91260" name="Group 68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62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3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4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5" name="Freeform 72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6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67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61" name="Line 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1" name="Group 76"/>
              <p:cNvGrpSpPr>
                <a:grpSpLocks noChangeAspect="1"/>
              </p:cNvGrpSpPr>
              <p:nvPr/>
            </p:nvGrpSpPr>
            <p:grpSpPr bwMode="auto">
              <a:xfrm rot="325367" flipH="1">
                <a:off x="2580" y="3601"/>
                <a:ext cx="141" cy="153"/>
                <a:chOff x="1584" y="3072"/>
                <a:chExt cx="816" cy="961"/>
              </a:xfrm>
            </p:grpSpPr>
            <p:grpSp>
              <p:nvGrpSpPr>
                <p:cNvPr id="91252" name="Group 77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54" name="Freeform 78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5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6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7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8" name="Freeform 82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9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53" name="Line 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91152" name="Picture 85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67" y="3416"/>
                <a:ext cx="289" cy="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63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91153" name="Group 86"/>
              <p:cNvGrpSpPr>
                <a:grpSpLocks noChangeAspect="1"/>
              </p:cNvGrpSpPr>
              <p:nvPr/>
            </p:nvGrpSpPr>
            <p:grpSpPr bwMode="auto">
              <a:xfrm rot="1710829">
                <a:off x="1906" y="3427"/>
                <a:ext cx="133" cy="146"/>
                <a:chOff x="1557" y="3072"/>
                <a:chExt cx="771" cy="912"/>
              </a:xfrm>
            </p:grpSpPr>
            <p:grpSp>
              <p:nvGrpSpPr>
                <p:cNvPr id="91244" name="Group 87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46" name="Freeform 88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7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8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9" name="Freeform 91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0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51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45" name="Line 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7" y="3246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4" name="Group 95"/>
              <p:cNvGrpSpPr>
                <a:grpSpLocks noChangeAspect="1"/>
              </p:cNvGrpSpPr>
              <p:nvPr/>
            </p:nvGrpSpPr>
            <p:grpSpPr bwMode="auto">
              <a:xfrm rot="4130845" flipH="1">
                <a:off x="2370" y="3699"/>
                <a:ext cx="138" cy="156"/>
                <a:chOff x="1584" y="3072"/>
                <a:chExt cx="816" cy="961"/>
              </a:xfrm>
            </p:grpSpPr>
            <p:grpSp>
              <p:nvGrpSpPr>
                <p:cNvPr id="91236" name="Group 96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38" name="Freeform 97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1" name="Freeform 100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4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37" name="Line 1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5" name="Group 104"/>
              <p:cNvGrpSpPr>
                <a:grpSpLocks noChangeAspect="1"/>
              </p:cNvGrpSpPr>
              <p:nvPr/>
            </p:nvGrpSpPr>
            <p:grpSpPr bwMode="auto">
              <a:xfrm rot="-1335947">
                <a:off x="1986" y="3754"/>
                <a:ext cx="140" cy="154"/>
                <a:chOff x="1584" y="3072"/>
                <a:chExt cx="816" cy="961"/>
              </a:xfrm>
            </p:grpSpPr>
            <p:grpSp>
              <p:nvGrpSpPr>
                <p:cNvPr id="91228" name="Group 105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30" name="Freeform 106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1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2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3" name="Freeform 109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4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35" name="Freeform 111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29" name="Line 1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6" name="Group 113"/>
              <p:cNvGrpSpPr>
                <a:grpSpLocks noChangeAspect="1"/>
              </p:cNvGrpSpPr>
              <p:nvPr/>
            </p:nvGrpSpPr>
            <p:grpSpPr bwMode="auto">
              <a:xfrm rot="-1480534">
                <a:off x="2158" y="3677"/>
                <a:ext cx="141" cy="154"/>
                <a:chOff x="1584" y="3072"/>
                <a:chExt cx="816" cy="961"/>
              </a:xfrm>
            </p:grpSpPr>
            <p:grpSp>
              <p:nvGrpSpPr>
                <p:cNvPr id="91220" name="Group 114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22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3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4" name="Freeform 117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5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6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27" name="Freeform 120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21" name="Line 1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7" name="Group 122"/>
              <p:cNvGrpSpPr>
                <a:grpSpLocks noChangeAspect="1"/>
              </p:cNvGrpSpPr>
              <p:nvPr/>
            </p:nvGrpSpPr>
            <p:grpSpPr bwMode="auto">
              <a:xfrm rot="19336688" flipH="1">
                <a:off x="2487" y="3339"/>
                <a:ext cx="140" cy="154"/>
                <a:chOff x="1584" y="3072"/>
                <a:chExt cx="816" cy="961"/>
              </a:xfrm>
            </p:grpSpPr>
            <p:grpSp>
              <p:nvGrpSpPr>
                <p:cNvPr id="91212" name="Group 123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14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5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6" name="Freeform 126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7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8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9" name="Freeform 129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13" name="Line 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8" name="Group 131"/>
              <p:cNvGrpSpPr>
                <a:grpSpLocks noChangeAspect="1"/>
              </p:cNvGrpSpPr>
              <p:nvPr/>
            </p:nvGrpSpPr>
            <p:grpSpPr bwMode="auto">
              <a:xfrm rot="2850186">
                <a:off x="2041" y="3223"/>
                <a:ext cx="139" cy="156"/>
                <a:chOff x="1584" y="3072"/>
                <a:chExt cx="816" cy="961"/>
              </a:xfrm>
            </p:grpSpPr>
            <p:grpSp>
              <p:nvGrpSpPr>
                <p:cNvPr id="91204" name="Group 132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206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7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8" name="Freeform 135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9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0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11" name="Freeform 138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205" name="Line 1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59" name="Group 140"/>
              <p:cNvGrpSpPr>
                <a:grpSpLocks noChangeAspect="1"/>
              </p:cNvGrpSpPr>
              <p:nvPr/>
            </p:nvGrpSpPr>
            <p:grpSpPr bwMode="auto">
              <a:xfrm rot="5158859">
                <a:off x="2276" y="3253"/>
                <a:ext cx="139" cy="157"/>
                <a:chOff x="1584" y="3072"/>
                <a:chExt cx="816" cy="961"/>
              </a:xfrm>
            </p:grpSpPr>
            <p:grpSp>
              <p:nvGrpSpPr>
                <p:cNvPr id="91196" name="Group 141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98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9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0" name="Freeform 144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1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2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203" name="Freeform 147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97" name="Line 1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60" name="Group 149"/>
              <p:cNvGrpSpPr>
                <a:grpSpLocks noChangeAspect="1"/>
              </p:cNvGrpSpPr>
              <p:nvPr/>
            </p:nvGrpSpPr>
            <p:grpSpPr bwMode="auto">
              <a:xfrm rot="1981365">
                <a:off x="2095" y="3385"/>
                <a:ext cx="141" cy="153"/>
                <a:chOff x="1584" y="3072"/>
                <a:chExt cx="816" cy="961"/>
              </a:xfrm>
            </p:grpSpPr>
            <p:grpSp>
              <p:nvGrpSpPr>
                <p:cNvPr id="91188" name="Group 150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90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1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2" name="Freeform 153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3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4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95" name="Freeform 156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89" name="Line 1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61" name="Group 158"/>
              <p:cNvGrpSpPr>
                <a:grpSpLocks noChangeAspect="1"/>
              </p:cNvGrpSpPr>
              <p:nvPr/>
            </p:nvGrpSpPr>
            <p:grpSpPr bwMode="auto">
              <a:xfrm>
                <a:off x="1861" y="3616"/>
                <a:ext cx="141" cy="153"/>
                <a:chOff x="1584" y="3072"/>
                <a:chExt cx="816" cy="961"/>
              </a:xfrm>
            </p:grpSpPr>
            <p:grpSp>
              <p:nvGrpSpPr>
                <p:cNvPr id="91180" name="Group 159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8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4" name="Freeform 162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87" name="Freeform 165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81" name="Line 1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62" name="Group 167"/>
              <p:cNvGrpSpPr>
                <a:grpSpLocks noChangeAspect="1"/>
              </p:cNvGrpSpPr>
              <p:nvPr/>
            </p:nvGrpSpPr>
            <p:grpSpPr bwMode="auto">
              <a:xfrm>
                <a:off x="2033" y="3538"/>
                <a:ext cx="141" cy="154"/>
                <a:chOff x="1584" y="3072"/>
                <a:chExt cx="816" cy="961"/>
              </a:xfrm>
            </p:grpSpPr>
            <p:grpSp>
              <p:nvGrpSpPr>
                <p:cNvPr id="91172" name="Group 168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74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5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6" name="Freeform 171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7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8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9" name="Freeform 174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73" name="Line 1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1163" name="Group 176"/>
              <p:cNvGrpSpPr>
                <a:grpSpLocks noChangeAspect="1"/>
              </p:cNvGrpSpPr>
              <p:nvPr/>
            </p:nvGrpSpPr>
            <p:grpSpPr bwMode="auto">
              <a:xfrm rot="2694288" flipH="1">
                <a:off x="2455" y="3800"/>
                <a:ext cx="141" cy="154"/>
                <a:chOff x="1584" y="3072"/>
                <a:chExt cx="816" cy="961"/>
              </a:xfrm>
            </p:grpSpPr>
            <p:grpSp>
              <p:nvGrpSpPr>
                <p:cNvPr id="91164" name="Group 177"/>
                <p:cNvGrpSpPr>
                  <a:grpSpLocks noChangeAspect="1"/>
                </p:cNvGrpSpPr>
                <p:nvPr/>
              </p:nvGrpSpPr>
              <p:grpSpPr bwMode="auto">
                <a:xfrm rot="-1717408">
                  <a:off x="1584" y="3072"/>
                  <a:ext cx="744" cy="912"/>
                  <a:chOff x="2448" y="2064"/>
                  <a:chExt cx="744" cy="912"/>
                </a:xfrm>
              </p:grpSpPr>
              <p:sp>
                <p:nvSpPr>
                  <p:cNvPr id="91166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2810" y="2195"/>
                    <a:ext cx="200" cy="202"/>
                  </a:xfrm>
                  <a:custGeom>
                    <a:avLst/>
                    <a:gdLst>
                      <a:gd name="T0" fmla="*/ 0 w 600"/>
                      <a:gd name="T1" fmla="*/ 0 h 608"/>
                      <a:gd name="T2" fmla="*/ 0 w 600"/>
                      <a:gd name="T3" fmla="*/ 0 h 608"/>
                      <a:gd name="T4" fmla="*/ 0 w 600"/>
                      <a:gd name="T5" fmla="*/ 0 h 608"/>
                      <a:gd name="T6" fmla="*/ 0 w 600"/>
                      <a:gd name="T7" fmla="*/ 0 h 608"/>
                      <a:gd name="T8" fmla="*/ 0 w 600"/>
                      <a:gd name="T9" fmla="*/ 0 h 608"/>
                      <a:gd name="T10" fmla="*/ 0 w 600"/>
                      <a:gd name="T11" fmla="*/ 0 h 608"/>
                      <a:gd name="T12" fmla="*/ 0 w 600"/>
                      <a:gd name="T13" fmla="*/ 0 h 608"/>
                      <a:gd name="T14" fmla="*/ 0 w 600"/>
                      <a:gd name="T15" fmla="*/ 0 h 608"/>
                      <a:gd name="T16" fmla="*/ 0 w 600"/>
                      <a:gd name="T17" fmla="*/ 0 h 608"/>
                      <a:gd name="T18" fmla="*/ 0 w 600"/>
                      <a:gd name="T19" fmla="*/ 0 h 608"/>
                      <a:gd name="T20" fmla="*/ 0 w 600"/>
                      <a:gd name="T21" fmla="*/ 0 h 608"/>
                      <a:gd name="T22" fmla="*/ 0 w 600"/>
                      <a:gd name="T23" fmla="*/ 0 h 608"/>
                      <a:gd name="T24" fmla="*/ 0 w 600"/>
                      <a:gd name="T25" fmla="*/ 0 h 608"/>
                      <a:gd name="T26" fmla="*/ 0 w 600"/>
                      <a:gd name="T27" fmla="*/ 0 h 608"/>
                      <a:gd name="T28" fmla="*/ 0 w 600"/>
                      <a:gd name="T29" fmla="*/ 0 h 608"/>
                      <a:gd name="T30" fmla="*/ 0 w 600"/>
                      <a:gd name="T31" fmla="*/ 0 h 608"/>
                      <a:gd name="T32" fmla="*/ 0 w 600"/>
                      <a:gd name="T33" fmla="*/ 0 h 608"/>
                      <a:gd name="T34" fmla="*/ 0 w 600"/>
                      <a:gd name="T35" fmla="*/ 0 h 608"/>
                      <a:gd name="T36" fmla="*/ 0 w 600"/>
                      <a:gd name="T37" fmla="*/ 0 h 608"/>
                      <a:gd name="T38" fmla="*/ 0 w 600"/>
                      <a:gd name="T39" fmla="*/ 0 h 608"/>
                      <a:gd name="T40" fmla="*/ 0 w 600"/>
                      <a:gd name="T41" fmla="*/ 0 h 608"/>
                      <a:gd name="T42" fmla="*/ 0 w 600"/>
                      <a:gd name="T43" fmla="*/ 0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67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2712" y="2413"/>
                    <a:ext cx="206" cy="361"/>
                  </a:xfrm>
                  <a:custGeom>
                    <a:avLst/>
                    <a:gdLst>
                      <a:gd name="T0" fmla="*/ 0 w 619"/>
                      <a:gd name="T1" fmla="*/ 0 h 1085"/>
                      <a:gd name="T2" fmla="*/ 0 w 619"/>
                      <a:gd name="T3" fmla="*/ 0 h 1085"/>
                      <a:gd name="T4" fmla="*/ 0 w 619"/>
                      <a:gd name="T5" fmla="*/ 0 h 1085"/>
                      <a:gd name="T6" fmla="*/ 0 w 619"/>
                      <a:gd name="T7" fmla="*/ 0 h 1085"/>
                      <a:gd name="T8" fmla="*/ 0 w 619"/>
                      <a:gd name="T9" fmla="*/ 0 h 1085"/>
                      <a:gd name="T10" fmla="*/ 0 w 619"/>
                      <a:gd name="T11" fmla="*/ 0 h 1085"/>
                      <a:gd name="T12" fmla="*/ 0 w 619"/>
                      <a:gd name="T13" fmla="*/ 0 h 1085"/>
                      <a:gd name="T14" fmla="*/ 0 w 619"/>
                      <a:gd name="T15" fmla="*/ 0 h 1085"/>
                      <a:gd name="T16" fmla="*/ 0 w 619"/>
                      <a:gd name="T17" fmla="*/ 0 h 1085"/>
                      <a:gd name="T18" fmla="*/ 0 w 619"/>
                      <a:gd name="T19" fmla="*/ 0 h 1085"/>
                      <a:gd name="T20" fmla="*/ 0 w 619"/>
                      <a:gd name="T21" fmla="*/ 0 h 1085"/>
                      <a:gd name="T22" fmla="*/ 0 w 619"/>
                      <a:gd name="T23" fmla="*/ 0 h 1085"/>
                      <a:gd name="T24" fmla="*/ 0 w 619"/>
                      <a:gd name="T25" fmla="*/ 0 h 1085"/>
                      <a:gd name="T26" fmla="*/ 0 w 619"/>
                      <a:gd name="T27" fmla="*/ 0 h 1085"/>
                      <a:gd name="T28" fmla="*/ 0 w 619"/>
                      <a:gd name="T29" fmla="*/ 0 h 1085"/>
                      <a:gd name="T30" fmla="*/ 0 w 619"/>
                      <a:gd name="T31" fmla="*/ 0 h 1085"/>
                      <a:gd name="T32" fmla="*/ 0 w 619"/>
                      <a:gd name="T33" fmla="*/ 0 h 1085"/>
                      <a:gd name="T34" fmla="*/ 0 w 619"/>
                      <a:gd name="T35" fmla="*/ 0 h 1085"/>
                      <a:gd name="T36" fmla="*/ 0 w 619"/>
                      <a:gd name="T37" fmla="*/ 0 h 1085"/>
                      <a:gd name="T38" fmla="*/ 0 w 619"/>
                      <a:gd name="T39" fmla="*/ 0 h 1085"/>
                      <a:gd name="T40" fmla="*/ 0 w 619"/>
                      <a:gd name="T41" fmla="*/ 0 h 1085"/>
                      <a:gd name="T42" fmla="*/ 0 w 619"/>
                      <a:gd name="T43" fmla="*/ 0 h 1085"/>
                      <a:gd name="T44" fmla="*/ 0 w 619"/>
                      <a:gd name="T45" fmla="*/ 0 h 1085"/>
                      <a:gd name="T46" fmla="*/ 0 w 619"/>
                      <a:gd name="T47" fmla="*/ 0 h 1085"/>
                      <a:gd name="T48" fmla="*/ 0 w 619"/>
                      <a:gd name="T49" fmla="*/ 0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68" name="Freeform 180"/>
                  <p:cNvSpPr>
                    <a:spLocks noChangeAspect="1"/>
                  </p:cNvSpPr>
                  <p:nvPr/>
                </p:nvSpPr>
                <p:spPr bwMode="auto">
                  <a:xfrm>
                    <a:off x="2726" y="2706"/>
                    <a:ext cx="261" cy="270"/>
                  </a:xfrm>
                  <a:custGeom>
                    <a:avLst/>
                    <a:gdLst>
                      <a:gd name="T0" fmla="*/ 0 w 782"/>
                      <a:gd name="T1" fmla="*/ 0 h 808"/>
                      <a:gd name="T2" fmla="*/ 0 w 782"/>
                      <a:gd name="T3" fmla="*/ 0 h 808"/>
                      <a:gd name="T4" fmla="*/ 0 w 782"/>
                      <a:gd name="T5" fmla="*/ 0 h 808"/>
                      <a:gd name="T6" fmla="*/ 0 w 782"/>
                      <a:gd name="T7" fmla="*/ 0 h 808"/>
                      <a:gd name="T8" fmla="*/ 0 w 782"/>
                      <a:gd name="T9" fmla="*/ 0 h 808"/>
                      <a:gd name="T10" fmla="*/ 0 w 782"/>
                      <a:gd name="T11" fmla="*/ 0 h 808"/>
                      <a:gd name="T12" fmla="*/ 0 w 782"/>
                      <a:gd name="T13" fmla="*/ 0 h 808"/>
                      <a:gd name="T14" fmla="*/ 0 w 782"/>
                      <a:gd name="T15" fmla="*/ 0 h 808"/>
                      <a:gd name="T16" fmla="*/ 0 w 782"/>
                      <a:gd name="T17" fmla="*/ 0 h 808"/>
                      <a:gd name="T18" fmla="*/ 0 w 782"/>
                      <a:gd name="T19" fmla="*/ 0 h 808"/>
                      <a:gd name="T20" fmla="*/ 0 w 782"/>
                      <a:gd name="T21" fmla="*/ 0 h 808"/>
                      <a:gd name="T22" fmla="*/ 0 w 782"/>
                      <a:gd name="T23" fmla="*/ 0 h 808"/>
                      <a:gd name="T24" fmla="*/ 0 w 782"/>
                      <a:gd name="T25" fmla="*/ 0 h 808"/>
                      <a:gd name="T26" fmla="*/ 0 w 782"/>
                      <a:gd name="T27" fmla="*/ 0 h 808"/>
                      <a:gd name="T28" fmla="*/ 0 w 782"/>
                      <a:gd name="T29" fmla="*/ 0 h 808"/>
                      <a:gd name="T30" fmla="*/ 0 w 782"/>
                      <a:gd name="T31" fmla="*/ 0 h 808"/>
                      <a:gd name="T32" fmla="*/ 0 w 782"/>
                      <a:gd name="T33" fmla="*/ 0 h 808"/>
                      <a:gd name="T34" fmla="*/ 0 w 782"/>
                      <a:gd name="T35" fmla="*/ 0 h 808"/>
                      <a:gd name="T36" fmla="*/ 0 w 782"/>
                      <a:gd name="T37" fmla="*/ 0 h 808"/>
                      <a:gd name="T38" fmla="*/ 0 w 782"/>
                      <a:gd name="T39" fmla="*/ 0 h 808"/>
                      <a:gd name="T40" fmla="*/ 0 w 782"/>
                      <a:gd name="T41" fmla="*/ 0 h 808"/>
                      <a:gd name="T42" fmla="*/ 0 w 782"/>
                      <a:gd name="T43" fmla="*/ 0 h 808"/>
                      <a:gd name="T44" fmla="*/ 0 w 782"/>
                      <a:gd name="T45" fmla="*/ 0 h 808"/>
                      <a:gd name="T46" fmla="*/ 0 w 782"/>
                      <a:gd name="T47" fmla="*/ 0 h 808"/>
                      <a:gd name="T48" fmla="*/ 0 w 782"/>
                      <a:gd name="T49" fmla="*/ 0 h 808"/>
                      <a:gd name="T50" fmla="*/ 0 w 782"/>
                      <a:gd name="T51" fmla="*/ 0 h 808"/>
                      <a:gd name="T52" fmla="*/ 0 w 782"/>
                      <a:gd name="T53" fmla="*/ 0 h 808"/>
                      <a:gd name="T54" fmla="*/ 0 w 782"/>
                      <a:gd name="T55" fmla="*/ 0 h 808"/>
                      <a:gd name="T56" fmla="*/ 0 w 782"/>
                      <a:gd name="T57" fmla="*/ 0 h 808"/>
                      <a:gd name="T58" fmla="*/ 0 w 782"/>
                      <a:gd name="T59" fmla="*/ 0 h 808"/>
                      <a:gd name="T60" fmla="*/ 0 w 782"/>
                      <a:gd name="T61" fmla="*/ 0 h 808"/>
                      <a:gd name="T62" fmla="*/ 0 w 782"/>
                      <a:gd name="T63" fmla="*/ 0 h 808"/>
                      <a:gd name="T64" fmla="*/ 0 w 782"/>
                      <a:gd name="T65" fmla="*/ 0 h 808"/>
                      <a:gd name="T66" fmla="*/ 0 w 782"/>
                      <a:gd name="T67" fmla="*/ 0 h 808"/>
                      <a:gd name="T68" fmla="*/ 0 w 782"/>
                      <a:gd name="T69" fmla="*/ 0 h 808"/>
                      <a:gd name="T70" fmla="*/ 0 w 782"/>
                      <a:gd name="T71" fmla="*/ 0 h 808"/>
                      <a:gd name="T72" fmla="*/ 0 w 782"/>
                      <a:gd name="T73" fmla="*/ 0 h 808"/>
                      <a:gd name="T74" fmla="*/ 0 w 782"/>
                      <a:gd name="T75" fmla="*/ 0 h 808"/>
                      <a:gd name="T76" fmla="*/ 0 w 782"/>
                      <a:gd name="T77" fmla="*/ 0 h 808"/>
                      <a:gd name="T78" fmla="*/ 0 w 782"/>
                      <a:gd name="T79" fmla="*/ 0 h 808"/>
                      <a:gd name="T80" fmla="*/ 0 w 782"/>
                      <a:gd name="T81" fmla="*/ 0 h 808"/>
                      <a:gd name="T82" fmla="*/ 0 w 782"/>
                      <a:gd name="T83" fmla="*/ 0 h 808"/>
                      <a:gd name="T84" fmla="*/ 0 w 782"/>
                      <a:gd name="T85" fmla="*/ 0 h 808"/>
                      <a:gd name="T86" fmla="*/ 0 w 782"/>
                      <a:gd name="T87" fmla="*/ 0 h 808"/>
                      <a:gd name="T88" fmla="*/ 0 w 782"/>
                      <a:gd name="T89" fmla="*/ 0 h 808"/>
                      <a:gd name="T90" fmla="*/ 0 w 782"/>
                      <a:gd name="T91" fmla="*/ 0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69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2448" y="2645"/>
                    <a:ext cx="331" cy="256"/>
                  </a:xfrm>
                  <a:custGeom>
                    <a:avLst/>
                    <a:gdLst>
                      <a:gd name="T0" fmla="*/ 0 w 992"/>
                      <a:gd name="T1" fmla="*/ 0 h 770"/>
                      <a:gd name="T2" fmla="*/ 0 w 992"/>
                      <a:gd name="T3" fmla="*/ 0 h 770"/>
                      <a:gd name="T4" fmla="*/ 0 w 992"/>
                      <a:gd name="T5" fmla="*/ 0 h 770"/>
                      <a:gd name="T6" fmla="*/ 0 w 992"/>
                      <a:gd name="T7" fmla="*/ 0 h 770"/>
                      <a:gd name="T8" fmla="*/ 0 w 992"/>
                      <a:gd name="T9" fmla="*/ 0 h 770"/>
                      <a:gd name="T10" fmla="*/ 0 w 992"/>
                      <a:gd name="T11" fmla="*/ 0 h 770"/>
                      <a:gd name="T12" fmla="*/ 0 w 992"/>
                      <a:gd name="T13" fmla="*/ 0 h 770"/>
                      <a:gd name="T14" fmla="*/ 0 w 992"/>
                      <a:gd name="T15" fmla="*/ 0 h 770"/>
                      <a:gd name="T16" fmla="*/ 0 w 992"/>
                      <a:gd name="T17" fmla="*/ 0 h 770"/>
                      <a:gd name="T18" fmla="*/ 0 w 992"/>
                      <a:gd name="T19" fmla="*/ 0 h 770"/>
                      <a:gd name="T20" fmla="*/ 0 w 992"/>
                      <a:gd name="T21" fmla="*/ 0 h 770"/>
                      <a:gd name="T22" fmla="*/ 0 w 992"/>
                      <a:gd name="T23" fmla="*/ 0 h 770"/>
                      <a:gd name="T24" fmla="*/ 0 w 992"/>
                      <a:gd name="T25" fmla="*/ 0 h 770"/>
                      <a:gd name="T26" fmla="*/ 0 w 992"/>
                      <a:gd name="T27" fmla="*/ 0 h 770"/>
                      <a:gd name="T28" fmla="*/ 0 w 992"/>
                      <a:gd name="T29" fmla="*/ 0 h 770"/>
                      <a:gd name="T30" fmla="*/ 0 w 992"/>
                      <a:gd name="T31" fmla="*/ 0 h 770"/>
                      <a:gd name="T32" fmla="*/ 0 w 992"/>
                      <a:gd name="T33" fmla="*/ 0 h 770"/>
                      <a:gd name="T34" fmla="*/ 0 w 992"/>
                      <a:gd name="T35" fmla="*/ 0 h 770"/>
                      <a:gd name="T36" fmla="*/ 0 w 992"/>
                      <a:gd name="T37" fmla="*/ 0 h 770"/>
                      <a:gd name="T38" fmla="*/ 0 w 992"/>
                      <a:gd name="T39" fmla="*/ 0 h 770"/>
                      <a:gd name="T40" fmla="*/ 0 w 992"/>
                      <a:gd name="T41" fmla="*/ 0 h 770"/>
                      <a:gd name="T42" fmla="*/ 0 w 992"/>
                      <a:gd name="T43" fmla="*/ 0 h 770"/>
                      <a:gd name="T44" fmla="*/ 0 w 992"/>
                      <a:gd name="T45" fmla="*/ 0 h 770"/>
                      <a:gd name="T46" fmla="*/ 0 w 992"/>
                      <a:gd name="T47" fmla="*/ 0 h 770"/>
                      <a:gd name="T48" fmla="*/ 0 w 992"/>
                      <a:gd name="T49" fmla="*/ 0 h 770"/>
                      <a:gd name="T50" fmla="*/ 0 w 992"/>
                      <a:gd name="T51" fmla="*/ 0 h 770"/>
                      <a:gd name="T52" fmla="*/ 0 w 992"/>
                      <a:gd name="T53" fmla="*/ 0 h 770"/>
                      <a:gd name="T54" fmla="*/ 0 w 992"/>
                      <a:gd name="T55" fmla="*/ 0 h 770"/>
                      <a:gd name="T56" fmla="*/ 0 w 992"/>
                      <a:gd name="T57" fmla="*/ 0 h 770"/>
                      <a:gd name="T58" fmla="*/ 0 w 992"/>
                      <a:gd name="T59" fmla="*/ 0 h 770"/>
                      <a:gd name="T60" fmla="*/ 0 w 992"/>
                      <a:gd name="T61" fmla="*/ 0 h 770"/>
                      <a:gd name="T62" fmla="*/ 0 w 992"/>
                      <a:gd name="T63" fmla="*/ 0 h 770"/>
                      <a:gd name="T64" fmla="*/ 0 w 992"/>
                      <a:gd name="T65" fmla="*/ 0 h 770"/>
                      <a:gd name="T66" fmla="*/ 0 w 992"/>
                      <a:gd name="T67" fmla="*/ 0 h 770"/>
                      <a:gd name="T68" fmla="*/ 0 w 992"/>
                      <a:gd name="T69" fmla="*/ 0 h 770"/>
                      <a:gd name="T70" fmla="*/ 0 w 992"/>
                      <a:gd name="T71" fmla="*/ 0 h 770"/>
                      <a:gd name="T72" fmla="*/ 0 w 992"/>
                      <a:gd name="T73" fmla="*/ 0 h 770"/>
                      <a:gd name="T74" fmla="*/ 0 w 992"/>
                      <a:gd name="T75" fmla="*/ 0 h 770"/>
                      <a:gd name="T76" fmla="*/ 0 w 992"/>
                      <a:gd name="T77" fmla="*/ 0 h 770"/>
                      <a:gd name="T78" fmla="*/ 0 w 992"/>
                      <a:gd name="T79" fmla="*/ 0 h 770"/>
                      <a:gd name="T80" fmla="*/ 0 w 992"/>
                      <a:gd name="T81" fmla="*/ 0 h 770"/>
                      <a:gd name="T82" fmla="*/ 0 w 992"/>
                      <a:gd name="T83" fmla="*/ 0 h 770"/>
                      <a:gd name="T84" fmla="*/ 0 w 992"/>
                      <a:gd name="T85" fmla="*/ 0 h 770"/>
                      <a:gd name="T86" fmla="*/ 0 w 992"/>
                      <a:gd name="T87" fmla="*/ 0 h 770"/>
                      <a:gd name="T88" fmla="*/ 0 w 992"/>
                      <a:gd name="T89" fmla="*/ 0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0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2605" y="2064"/>
                    <a:ext cx="233" cy="405"/>
                  </a:xfrm>
                  <a:custGeom>
                    <a:avLst/>
                    <a:gdLst>
                      <a:gd name="T0" fmla="*/ 0 w 699"/>
                      <a:gd name="T1" fmla="*/ 0 h 1216"/>
                      <a:gd name="T2" fmla="*/ 0 w 699"/>
                      <a:gd name="T3" fmla="*/ 0 h 1216"/>
                      <a:gd name="T4" fmla="*/ 0 w 699"/>
                      <a:gd name="T5" fmla="*/ 0 h 1216"/>
                      <a:gd name="T6" fmla="*/ 0 w 699"/>
                      <a:gd name="T7" fmla="*/ 0 h 1216"/>
                      <a:gd name="T8" fmla="*/ 0 w 699"/>
                      <a:gd name="T9" fmla="*/ 0 h 1216"/>
                      <a:gd name="T10" fmla="*/ 0 w 699"/>
                      <a:gd name="T11" fmla="*/ 0 h 1216"/>
                      <a:gd name="T12" fmla="*/ 0 w 699"/>
                      <a:gd name="T13" fmla="*/ 0 h 1216"/>
                      <a:gd name="T14" fmla="*/ 0 w 699"/>
                      <a:gd name="T15" fmla="*/ 0 h 1216"/>
                      <a:gd name="T16" fmla="*/ 0 w 699"/>
                      <a:gd name="T17" fmla="*/ 0 h 1216"/>
                      <a:gd name="T18" fmla="*/ 0 w 699"/>
                      <a:gd name="T19" fmla="*/ 0 h 1216"/>
                      <a:gd name="T20" fmla="*/ 0 w 699"/>
                      <a:gd name="T21" fmla="*/ 0 h 1216"/>
                      <a:gd name="T22" fmla="*/ 0 w 699"/>
                      <a:gd name="T23" fmla="*/ 0 h 1216"/>
                      <a:gd name="T24" fmla="*/ 0 w 699"/>
                      <a:gd name="T25" fmla="*/ 0 h 1216"/>
                      <a:gd name="T26" fmla="*/ 0 w 699"/>
                      <a:gd name="T27" fmla="*/ 0 h 1216"/>
                      <a:gd name="T28" fmla="*/ 0 w 699"/>
                      <a:gd name="T29" fmla="*/ 0 h 1216"/>
                      <a:gd name="T30" fmla="*/ 0 w 699"/>
                      <a:gd name="T31" fmla="*/ 0 h 1216"/>
                      <a:gd name="T32" fmla="*/ 0 w 699"/>
                      <a:gd name="T33" fmla="*/ 0 h 1216"/>
                      <a:gd name="T34" fmla="*/ 0 w 699"/>
                      <a:gd name="T35" fmla="*/ 0 h 1216"/>
                      <a:gd name="T36" fmla="*/ 0 w 699"/>
                      <a:gd name="T37" fmla="*/ 0 h 1216"/>
                      <a:gd name="T38" fmla="*/ 0 w 699"/>
                      <a:gd name="T39" fmla="*/ 0 h 1216"/>
                      <a:gd name="T40" fmla="*/ 0 w 699"/>
                      <a:gd name="T41" fmla="*/ 0 h 1216"/>
                      <a:gd name="T42" fmla="*/ 0 w 699"/>
                      <a:gd name="T43" fmla="*/ 0 h 1216"/>
                      <a:gd name="T44" fmla="*/ 0 w 699"/>
                      <a:gd name="T45" fmla="*/ 0 h 1216"/>
                      <a:gd name="T46" fmla="*/ 0 w 699"/>
                      <a:gd name="T47" fmla="*/ 0 h 1216"/>
                      <a:gd name="T48" fmla="*/ 0 w 699"/>
                      <a:gd name="T49" fmla="*/ 0 h 1216"/>
                      <a:gd name="T50" fmla="*/ 0 w 699"/>
                      <a:gd name="T51" fmla="*/ 0 h 1216"/>
                      <a:gd name="T52" fmla="*/ 0 w 699"/>
                      <a:gd name="T53" fmla="*/ 0 h 1216"/>
                      <a:gd name="T54" fmla="*/ 0 w 699"/>
                      <a:gd name="T55" fmla="*/ 0 h 1216"/>
                      <a:gd name="T56" fmla="*/ 0 w 699"/>
                      <a:gd name="T57" fmla="*/ 0 h 1216"/>
                      <a:gd name="T58" fmla="*/ 0 w 699"/>
                      <a:gd name="T59" fmla="*/ 0 h 1216"/>
                      <a:gd name="T60" fmla="*/ 0 w 699"/>
                      <a:gd name="T61" fmla="*/ 0 h 1216"/>
                      <a:gd name="T62" fmla="*/ 0 w 699"/>
                      <a:gd name="T63" fmla="*/ 0 h 1216"/>
                      <a:gd name="T64" fmla="*/ 0 w 699"/>
                      <a:gd name="T65" fmla="*/ 0 h 1216"/>
                      <a:gd name="T66" fmla="*/ 0 w 699"/>
                      <a:gd name="T67" fmla="*/ 0 h 1216"/>
                      <a:gd name="T68" fmla="*/ 0 w 699"/>
                      <a:gd name="T69" fmla="*/ 0 h 1216"/>
                      <a:gd name="T70" fmla="*/ 0 w 699"/>
                      <a:gd name="T71" fmla="*/ 0 h 1216"/>
                      <a:gd name="T72" fmla="*/ 0 w 699"/>
                      <a:gd name="T73" fmla="*/ 0 h 1216"/>
                      <a:gd name="T74" fmla="*/ 0 w 699"/>
                      <a:gd name="T75" fmla="*/ 0 h 1216"/>
                      <a:gd name="T76" fmla="*/ 0 w 699"/>
                      <a:gd name="T77" fmla="*/ 0 h 1216"/>
                      <a:gd name="T78" fmla="*/ 0 w 699"/>
                      <a:gd name="T79" fmla="*/ 0 h 1216"/>
                      <a:gd name="T80" fmla="*/ 0 w 699"/>
                      <a:gd name="T81" fmla="*/ 0 h 1216"/>
                      <a:gd name="T82" fmla="*/ 0 w 699"/>
                      <a:gd name="T83" fmla="*/ 0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1171" name="Freeform 183"/>
                  <p:cNvSpPr>
                    <a:spLocks noChangeAspect="1"/>
                  </p:cNvSpPr>
                  <p:nvPr/>
                </p:nvSpPr>
                <p:spPr bwMode="auto">
                  <a:xfrm>
                    <a:off x="2887" y="2100"/>
                    <a:ext cx="305" cy="379"/>
                  </a:xfrm>
                  <a:custGeom>
                    <a:avLst/>
                    <a:gdLst>
                      <a:gd name="T0" fmla="*/ 0 w 915"/>
                      <a:gd name="T1" fmla="*/ 0 h 1139"/>
                      <a:gd name="T2" fmla="*/ 0 w 915"/>
                      <a:gd name="T3" fmla="*/ 0 h 1139"/>
                      <a:gd name="T4" fmla="*/ 0 w 915"/>
                      <a:gd name="T5" fmla="*/ 0 h 1139"/>
                      <a:gd name="T6" fmla="*/ 0 w 915"/>
                      <a:gd name="T7" fmla="*/ 0 h 1139"/>
                      <a:gd name="T8" fmla="*/ 0 w 915"/>
                      <a:gd name="T9" fmla="*/ 0 h 1139"/>
                      <a:gd name="T10" fmla="*/ 0 w 915"/>
                      <a:gd name="T11" fmla="*/ 0 h 1139"/>
                      <a:gd name="T12" fmla="*/ 0 w 915"/>
                      <a:gd name="T13" fmla="*/ 0 h 1139"/>
                      <a:gd name="T14" fmla="*/ 0 w 915"/>
                      <a:gd name="T15" fmla="*/ 0 h 1139"/>
                      <a:gd name="T16" fmla="*/ 0 w 915"/>
                      <a:gd name="T17" fmla="*/ 0 h 1139"/>
                      <a:gd name="T18" fmla="*/ 0 w 915"/>
                      <a:gd name="T19" fmla="*/ 0 h 1139"/>
                      <a:gd name="T20" fmla="*/ 0 w 915"/>
                      <a:gd name="T21" fmla="*/ 0 h 1139"/>
                      <a:gd name="T22" fmla="*/ 0 w 915"/>
                      <a:gd name="T23" fmla="*/ 0 h 1139"/>
                      <a:gd name="T24" fmla="*/ 0 w 915"/>
                      <a:gd name="T25" fmla="*/ 0 h 1139"/>
                      <a:gd name="T26" fmla="*/ 0 w 915"/>
                      <a:gd name="T27" fmla="*/ 0 h 1139"/>
                      <a:gd name="T28" fmla="*/ 0 w 915"/>
                      <a:gd name="T29" fmla="*/ 0 h 1139"/>
                      <a:gd name="T30" fmla="*/ 0 w 915"/>
                      <a:gd name="T31" fmla="*/ 0 h 1139"/>
                      <a:gd name="T32" fmla="*/ 0 w 915"/>
                      <a:gd name="T33" fmla="*/ 0 h 1139"/>
                      <a:gd name="T34" fmla="*/ 0 w 915"/>
                      <a:gd name="T35" fmla="*/ 0 h 1139"/>
                      <a:gd name="T36" fmla="*/ 0 w 915"/>
                      <a:gd name="T37" fmla="*/ 0 h 1139"/>
                      <a:gd name="T38" fmla="*/ 0 w 915"/>
                      <a:gd name="T39" fmla="*/ 0 h 1139"/>
                      <a:gd name="T40" fmla="*/ 0 w 915"/>
                      <a:gd name="T41" fmla="*/ 0 h 1139"/>
                      <a:gd name="T42" fmla="*/ 0 w 915"/>
                      <a:gd name="T43" fmla="*/ 0 h 1139"/>
                      <a:gd name="T44" fmla="*/ 0 w 915"/>
                      <a:gd name="T45" fmla="*/ 0 h 1139"/>
                      <a:gd name="T46" fmla="*/ 0 w 915"/>
                      <a:gd name="T47" fmla="*/ 0 h 1139"/>
                      <a:gd name="T48" fmla="*/ 0 w 915"/>
                      <a:gd name="T49" fmla="*/ 0 h 1139"/>
                      <a:gd name="T50" fmla="*/ 0 w 915"/>
                      <a:gd name="T51" fmla="*/ 0 h 1139"/>
                      <a:gd name="T52" fmla="*/ 0 w 915"/>
                      <a:gd name="T53" fmla="*/ 0 h 1139"/>
                      <a:gd name="T54" fmla="*/ 0 w 915"/>
                      <a:gd name="T55" fmla="*/ 0 h 1139"/>
                      <a:gd name="T56" fmla="*/ 0 w 915"/>
                      <a:gd name="T57" fmla="*/ 0 h 1139"/>
                      <a:gd name="T58" fmla="*/ 0 w 915"/>
                      <a:gd name="T59" fmla="*/ 0 h 1139"/>
                      <a:gd name="T60" fmla="*/ 0 w 915"/>
                      <a:gd name="T61" fmla="*/ 0 h 1139"/>
                      <a:gd name="T62" fmla="*/ 0 w 915"/>
                      <a:gd name="T63" fmla="*/ 0 h 1139"/>
                      <a:gd name="T64" fmla="*/ 0 w 915"/>
                      <a:gd name="T65" fmla="*/ 0 h 1139"/>
                      <a:gd name="T66" fmla="*/ 0 w 915"/>
                      <a:gd name="T67" fmla="*/ 0 h 1139"/>
                      <a:gd name="T68" fmla="*/ 0 w 915"/>
                      <a:gd name="T69" fmla="*/ 0 h 1139"/>
                      <a:gd name="T70" fmla="*/ 0 w 915"/>
                      <a:gd name="T71" fmla="*/ 0 h 1139"/>
                      <a:gd name="T72" fmla="*/ 0 w 915"/>
                      <a:gd name="T73" fmla="*/ 0 h 1139"/>
                      <a:gd name="T74" fmla="*/ 0 w 915"/>
                      <a:gd name="T75" fmla="*/ 0 h 1139"/>
                      <a:gd name="T76" fmla="*/ 0 w 915"/>
                      <a:gd name="T77" fmla="*/ 0 h 1139"/>
                      <a:gd name="T78" fmla="*/ 0 w 915"/>
                      <a:gd name="T79" fmla="*/ 0 h 1139"/>
                      <a:gd name="T80" fmla="*/ 0 w 915"/>
                      <a:gd name="T81" fmla="*/ 0 h 1139"/>
                      <a:gd name="T82" fmla="*/ 0 w 915"/>
                      <a:gd name="T83" fmla="*/ 0 h 1139"/>
                      <a:gd name="T84" fmla="*/ 0 w 915"/>
                      <a:gd name="T85" fmla="*/ 0 h 1139"/>
                      <a:gd name="T86" fmla="*/ 0 w 915"/>
                      <a:gd name="T87" fmla="*/ 0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165" name="Line 1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4" y="3840"/>
                  <a:ext cx="576" cy="193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round/>
                  <a:headEnd/>
                  <a:tailEnd type="arrow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7171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92164" name="Freeform 15"/>
          <p:cNvSpPr>
            <a:spLocks/>
          </p:cNvSpPr>
          <p:nvPr/>
        </p:nvSpPr>
        <p:spPr bwMode="auto">
          <a:xfrm>
            <a:off x="1284288" y="44148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2165" name="Line 16"/>
          <p:cNvSpPr>
            <a:spLocks noChangeShapeType="1"/>
          </p:cNvSpPr>
          <p:nvPr/>
        </p:nvSpPr>
        <p:spPr bwMode="auto">
          <a:xfrm>
            <a:off x="1506538" y="56388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92166" name="Line 17"/>
          <p:cNvSpPr>
            <a:spLocks noChangeShapeType="1"/>
          </p:cNvSpPr>
          <p:nvPr/>
        </p:nvSpPr>
        <p:spPr bwMode="auto">
          <a:xfrm>
            <a:off x="1219200" y="54102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5" name="Group 41"/>
          <p:cNvGrpSpPr>
            <a:grpSpLocks/>
          </p:cNvGrpSpPr>
          <p:nvPr/>
        </p:nvGrpSpPr>
        <p:grpSpPr bwMode="auto">
          <a:xfrm>
            <a:off x="152400" y="2808288"/>
            <a:ext cx="8753475" cy="1916112"/>
            <a:chOff x="-13" y="1488"/>
            <a:chExt cx="5514" cy="1207"/>
          </a:xfrm>
        </p:grpSpPr>
        <p:sp>
          <p:nvSpPr>
            <p:cNvPr id="92169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92170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92171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92172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92173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92174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92181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92183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184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2185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92186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87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88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8 w 782"/>
                        <a:gd name="T3" fmla="*/ 0 h 808"/>
                        <a:gd name="T4" fmla="*/ 484 w 782"/>
                        <a:gd name="T5" fmla="*/ 0 h 808"/>
                        <a:gd name="T6" fmla="*/ 1020 w 782"/>
                        <a:gd name="T7" fmla="*/ 1 h 808"/>
                        <a:gd name="T8" fmla="*/ 1656 w 782"/>
                        <a:gd name="T9" fmla="*/ 1 h 808"/>
                        <a:gd name="T10" fmla="*/ 1890 w 782"/>
                        <a:gd name="T11" fmla="*/ 1 h 808"/>
                        <a:gd name="T12" fmla="*/ 2000 w 782"/>
                        <a:gd name="T13" fmla="*/ 1 h 808"/>
                        <a:gd name="T14" fmla="*/ 2017 w 782"/>
                        <a:gd name="T15" fmla="*/ 1 h 808"/>
                        <a:gd name="T16" fmla="*/ 1946 w 782"/>
                        <a:gd name="T17" fmla="*/ 1 h 808"/>
                        <a:gd name="T18" fmla="*/ 1752 w 782"/>
                        <a:gd name="T19" fmla="*/ 1 h 808"/>
                        <a:gd name="T20" fmla="*/ 1497 w 782"/>
                        <a:gd name="T21" fmla="*/ 1 h 808"/>
                        <a:gd name="T22" fmla="*/ 1314 w 782"/>
                        <a:gd name="T23" fmla="*/ 1 h 808"/>
                        <a:gd name="T24" fmla="*/ 1229 w 782"/>
                        <a:gd name="T25" fmla="*/ 1 h 808"/>
                        <a:gd name="T26" fmla="*/ 1175 w 782"/>
                        <a:gd name="T27" fmla="*/ 1 h 808"/>
                        <a:gd name="T28" fmla="*/ 1191 w 782"/>
                        <a:gd name="T29" fmla="*/ 1 h 808"/>
                        <a:gd name="T30" fmla="*/ 1206 w 782"/>
                        <a:gd name="T31" fmla="*/ 1 h 808"/>
                        <a:gd name="T32" fmla="*/ 1433 w 782"/>
                        <a:gd name="T33" fmla="*/ 1 h 808"/>
                        <a:gd name="T34" fmla="*/ 1792 w 782"/>
                        <a:gd name="T35" fmla="*/ 1 h 808"/>
                        <a:gd name="T36" fmla="*/ 2017 w 782"/>
                        <a:gd name="T37" fmla="*/ 1 h 808"/>
                        <a:gd name="T38" fmla="*/ 2254 w 782"/>
                        <a:gd name="T39" fmla="*/ 1 h 808"/>
                        <a:gd name="T40" fmla="*/ 2331 w 782"/>
                        <a:gd name="T41" fmla="*/ 1 h 808"/>
                        <a:gd name="T42" fmla="*/ 2254 w 782"/>
                        <a:gd name="T43" fmla="*/ 1 h 808"/>
                        <a:gd name="T44" fmla="*/ 2161 w 782"/>
                        <a:gd name="T45" fmla="*/ 1 h 808"/>
                        <a:gd name="T46" fmla="*/ 2000 w 782"/>
                        <a:gd name="T47" fmla="*/ 1 h 808"/>
                        <a:gd name="T48" fmla="*/ 1784 w 782"/>
                        <a:gd name="T49" fmla="*/ 1 h 808"/>
                        <a:gd name="T50" fmla="*/ 1548 w 782"/>
                        <a:gd name="T51" fmla="*/ 1 h 808"/>
                        <a:gd name="T52" fmla="*/ 1175 w 782"/>
                        <a:gd name="T53" fmla="*/ 1 h 808"/>
                        <a:gd name="T54" fmla="*/ 1058 w 782"/>
                        <a:gd name="T55" fmla="*/ 1 h 808"/>
                        <a:gd name="T56" fmla="*/ 994 w 782"/>
                        <a:gd name="T57" fmla="*/ 1 h 808"/>
                        <a:gd name="T58" fmla="*/ 994 w 782"/>
                        <a:gd name="T59" fmla="*/ 1 h 808"/>
                        <a:gd name="T60" fmla="*/ 994 w 782"/>
                        <a:gd name="T61" fmla="*/ 1 h 808"/>
                        <a:gd name="T62" fmla="*/ 1156 w 782"/>
                        <a:gd name="T63" fmla="*/ 1 h 808"/>
                        <a:gd name="T64" fmla="*/ 1397 w 782"/>
                        <a:gd name="T65" fmla="*/ 1 h 808"/>
                        <a:gd name="T66" fmla="*/ 1607 w 782"/>
                        <a:gd name="T67" fmla="*/ 1 h 808"/>
                        <a:gd name="T68" fmla="*/ 1740 w 782"/>
                        <a:gd name="T69" fmla="*/ 1 h 808"/>
                        <a:gd name="T70" fmla="*/ 1808 w 782"/>
                        <a:gd name="T71" fmla="*/ 1 h 808"/>
                        <a:gd name="T72" fmla="*/ 1784 w 782"/>
                        <a:gd name="T73" fmla="*/ 1 h 808"/>
                        <a:gd name="T74" fmla="*/ 1686 w 782"/>
                        <a:gd name="T75" fmla="*/ 1 h 808"/>
                        <a:gd name="T76" fmla="*/ 1548 w 782"/>
                        <a:gd name="T77" fmla="*/ 1 h 808"/>
                        <a:gd name="T78" fmla="*/ 1397 w 782"/>
                        <a:gd name="T79" fmla="*/ 1 h 808"/>
                        <a:gd name="T80" fmla="*/ 1066 w 782"/>
                        <a:gd name="T81" fmla="*/ 1 h 808"/>
                        <a:gd name="T82" fmla="*/ 577 w 782"/>
                        <a:gd name="T83" fmla="*/ 1 h 808"/>
                        <a:gd name="T84" fmla="*/ 208 w 782"/>
                        <a:gd name="T85" fmla="*/ 1 h 808"/>
                        <a:gd name="T86" fmla="*/ 58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89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73628 w 992"/>
                        <a:gd name="T1" fmla="*/ 1 h 770"/>
                        <a:gd name="T2" fmla="*/ 75018 w 992"/>
                        <a:gd name="T3" fmla="*/ 1 h 770"/>
                        <a:gd name="T4" fmla="*/ 80171 w 992"/>
                        <a:gd name="T5" fmla="*/ 1 h 770"/>
                        <a:gd name="T6" fmla="*/ 86560 w 992"/>
                        <a:gd name="T7" fmla="*/ 1 h 770"/>
                        <a:gd name="T8" fmla="*/ 90345 w 992"/>
                        <a:gd name="T9" fmla="*/ 1 h 770"/>
                        <a:gd name="T10" fmla="*/ 88688 w 992"/>
                        <a:gd name="T11" fmla="*/ 1 h 770"/>
                        <a:gd name="T12" fmla="*/ 85163 w 992"/>
                        <a:gd name="T13" fmla="*/ 1 h 770"/>
                        <a:gd name="T14" fmla="*/ 78091 w 992"/>
                        <a:gd name="T15" fmla="*/ 1 h 770"/>
                        <a:gd name="T16" fmla="*/ 69366 w 992"/>
                        <a:gd name="T17" fmla="*/ 1 h 770"/>
                        <a:gd name="T18" fmla="*/ 62096 w 992"/>
                        <a:gd name="T19" fmla="*/ 1 h 770"/>
                        <a:gd name="T20" fmla="*/ 53939 w 992"/>
                        <a:gd name="T21" fmla="*/ 1 h 770"/>
                        <a:gd name="T22" fmla="*/ 46167 w 992"/>
                        <a:gd name="T23" fmla="*/ 1 h 770"/>
                        <a:gd name="T24" fmla="*/ 40266 w 992"/>
                        <a:gd name="T25" fmla="*/ 1 h 770"/>
                        <a:gd name="T26" fmla="*/ 38118 w 992"/>
                        <a:gd name="T27" fmla="*/ 1 h 770"/>
                        <a:gd name="T28" fmla="*/ 35727 w 992"/>
                        <a:gd name="T29" fmla="*/ 1 h 770"/>
                        <a:gd name="T30" fmla="*/ 32909 w 992"/>
                        <a:gd name="T31" fmla="*/ 1 h 770"/>
                        <a:gd name="T32" fmla="*/ 30807 w 992"/>
                        <a:gd name="T33" fmla="*/ 1 h 770"/>
                        <a:gd name="T34" fmla="*/ 30807 w 992"/>
                        <a:gd name="T35" fmla="*/ 1 h 770"/>
                        <a:gd name="T36" fmla="*/ 29358 w 992"/>
                        <a:gd name="T37" fmla="*/ 1 h 770"/>
                        <a:gd name="T38" fmla="*/ 25329 w 992"/>
                        <a:gd name="T39" fmla="*/ 1 h 770"/>
                        <a:gd name="T40" fmla="*/ 20355 w 992"/>
                        <a:gd name="T41" fmla="*/ 1 h 770"/>
                        <a:gd name="T42" fmla="*/ 15729 w 992"/>
                        <a:gd name="T43" fmla="*/ 1 h 770"/>
                        <a:gd name="T44" fmla="*/ 10437 w 992"/>
                        <a:gd name="T45" fmla="*/ 1 h 770"/>
                        <a:gd name="T46" fmla="*/ 2415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597 w 992"/>
                        <a:gd name="T53" fmla="*/ 1 h 770"/>
                        <a:gd name="T54" fmla="*/ 7452 w 992"/>
                        <a:gd name="T55" fmla="*/ 1 h 770"/>
                        <a:gd name="T56" fmla="*/ 10787 w 992"/>
                        <a:gd name="T57" fmla="*/ 1 h 770"/>
                        <a:gd name="T58" fmla="*/ 17204 w 992"/>
                        <a:gd name="T59" fmla="*/ 1 h 770"/>
                        <a:gd name="T60" fmla="*/ 23430 w 992"/>
                        <a:gd name="T61" fmla="*/ 1 h 770"/>
                        <a:gd name="T62" fmla="*/ 29358 w 992"/>
                        <a:gd name="T63" fmla="*/ 1 h 770"/>
                        <a:gd name="T64" fmla="*/ 37811 w 992"/>
                        <a:gd name="T65" fmla="*/ 0 h 770"/>
                        <a:gd name="T66" fmla="*/ 38118 w 992"/>
                        <a:gd name="T67" fmla="*/ 1 h 770"/>
                        <a:gd name="T68" fmla="*/ 36201 w 992"/>
                        <a:gd name="T69" fmla="*/ 1 h 770"/>
                        <a:gd name="T70" fmla="*/ 35727 w 992"/>
                        <a:gd name="T71" fmla="*/ 1 h 770"/>
                        <a:gd name="T72" fmla="*/ 38118 w 992"/>
                        <a:gd name="T73" fmla="*/ 1 h 770"/>
                        <a:gd name="T74" fmla="*/ 42106 w 992"/>
                        <a:gd name="T75" fmla="*/ 1 h 770"/>
                        <a:gd name="T76" fmla="*/ 45491 w 992"/>
                        <a:gd name="T77" fmla="*/ 1 h 770"/>
                        <a:gd name="T78" fmla="*/ 50843 w 992"/>
                        <a:gd name="T79" fmla="*/ 1 h 770"/>
                        <a:gd name="T80" fmla="*/ 56023 w 992"/>
                        <a:gd name="T81" fmla="*/ 1 h 770"/>
                        <a:gd name="T82" fmla="*/ 61320 w 992"/>
                        <a:gd name="T83" fmla="*/ 1 h 770"/>
                        <a:gd name="T84" fmla="*/ 68291 w 992"/>
                        <a:gd name="T85" fmla="*/ 1 h 770"/>
                        <a:gd name="T86" fmla="*/ 72892 w 992"/>
                        <a:gd name="T87" fmla="*/ 1 h 770"/>
                        <a:gd name="T88" fmla="*/ 73628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90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191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92182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92175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92176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92179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92180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2177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78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381000" y="5029200"/>
            <a:ext cx="83058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i="0"/>
              <a:t>Let 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 baseline="-25000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 </a:t>
            </a:r>
            <a:r>
              <a:rPr lang="en-US" altLang="en-US" i="0"/>
              <a:t> and 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baseline="-25000">
                <a:solidFill>
                  <a:schemeClr val="accent1"/>
                </a:solidFill>
              </a:rPr>
              <a:t>t</a:t>
            </a:r>
            <a:r>
              <a:rPr lang="en-US" altLang="en-US" i="0"/>
              <a:t> be the </a:t>
            </a:r>
            <a:r>
              <a:rPr lang="en-CA" altLang="en-US" i="0"/>
              <a:t>values of </a:t>
            </a:r>
            <a:r>
              <a:rPr lang="en-CA" altLang="en-US">
                <a:solidFill>
                  <a:schemeClr val="accent1"/>
                </a:solidFill>
              </a:rPr>
              <a:t>i</a:t>
            </a:r>
            <a:r>
              <a:rPr lang="en-CA" altLang="en-US" i="0"/>
              <a:t> and </a:t>
            </a:r>
            <a:r>
              <a:rPr lang="en-CA" altLang="en-US">
                <a:solidFill>
                  <a:schemeClr val="accent1"/>
                </a:solidFill>
              </a:rPr>
              <a:t>s</a:t>
            </a:r>
            <a:r>
              <a:rPr lang="en-CA" altLang="en-US" i="0"/>
              <a:t> at the beginning of the iteration and </a:t>
            </a:r>
            <a:r>
              <a:rPr lang="en-US" altLang="en-US" i="0"/>
              <a:t>let  </a:t>
            </a:r>
            <a:r>
              <a:rPr lang="en-US" altLang="en-US">
                <a:solidFill>
                  <a:schemeClr val="accent1"/>
                </a:solidFill>
              </a:rPr>
              <a:t>i</a:t>
            </a:r>
            <a:r>
              <a:rPr lang="en-US" altLang="en-US" baseline="-25000">
                <a:solidFill>
                  <a:schemeClr val="accent1"/>
                </a:solidFill>
              </a:rPr>
              <a:t>t+1</a:t>
            </a:r>
            <a:r>
              <a:rPr lang="en-US" altLang="en-US">
                <a:solidFill>
                  <a:schemeClr val="accent1"/>
                </a:solidFill>
              </a:rPr>
              <a:t> </a:t>
            </a:r>
            <a:r>
              <a:rPr lang="en-US" altLang="en-US" i="0"/>
              <a:t> and 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baseline="-25000">
                <a:solidFill>
                  <a:schemeClr val="accent1"/>
                </a:solidFill>
              </a:rPr>
              <a:t>t+1</a:t>
            </a:r>
            <a:r>
              <a:rPr lang="en-US" altLang="en-US" i="0"/>
              <a:t> be their after going around again.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3187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8198" name="AutoShape 44"/>
          <p:cNvSpPr>
            <a:spLocks noChangeArrowheads="1"/>
          </p:cNvSpPr>
          <p:nvPr/>
        </p:nvSpPr>
        <p:spPr bwMode="auto">
          <a:xfrm>
            <a:off x="3048000" y="2871788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8199" name="Rectangle 1"/>
          <p:cNvSpPr>
            <a:spLocks noChangeArrowheads="1"/>
          </p:cNvSpPr>
          <p:nvPr/>
        </p:nvSpPr>
        <p:spPr bwMode="auto">
          <a:xfrm>
            <a:off x="3975100" y="2286000"/>
            <a:ext cx="39624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Use the fact that you </a:t>
            </a:r>
            <a:br>
              <a:rPr lang="en-US" altLang="en-US" sz="3000" i="0"/>
            </a:br>
            <a:r>
              <a:rPr lang="en-US" altLang="en-US" sz="3000" i="0"/>
              <a:t>already have the LI true</a:t>
            </a:r>
            <a:br>
              <a:rPr lang="en-US" altLang="en-US" sz="3000" i="0"/>
            </a:br>
            <a:r>
              <a:rPr lang="en-US" altLang="en-US" sz="3000" i="0"/>
              <a:t>and take a small step.</a:t>
            </a:r>
            <a:endParaRPr lang="en-CA" altLang="en-US" sz="3000" i="0"/>
          </a:p>
        </p:txBody>
      </p:sp>
      <p:sp>
        <p:nvSpPr>
          <p:cNvPr id="8202" name="AutoShape 44"/>
          <p:cNvSpPr>
            <a:spLocks noChangeArrowheads="1"/>
          </p:cNvSpPr>
          <p:nvPr/>
        </p:nvSpPr>
        <p:spPr bwMode="auto">
          <a:xfrm>
            <a:off x="3059113" y="3835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52400" y="2733675"/>
            <a:ext cx="3086100" cy="1470025"/>
            <a:chOff x="152400" y="2819400"/>
            <a:chExt cx="3086100" cy="1468996"/>
          </a:xfrm>
        </p:grpSpPr>
        <p:sp>
          <p:nvSpPr>
            <p:cNvPr id="93219" name="Text Box 42"/>
            <p:cNvSpPr txBox="1">
              <a:spLocks noChangeArrowheads="1"/>
            </p:cNvSpPr>
            <p:nvPr/>
          </p:nvSpPr>
          <p:spPr bwMode="auto">
            <a:xfrm>
              <a:off x="152400" y="2819400"/>
              <a:ext cx="30861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93220" name="Text Box 42"/>
            <p:cNvSpPr txBox="1">
              <a:spLocks noChangeArrowheads="1"/>
            </p:cNvSpPr>
            <p:nvPr/>
          </p:nvSpPr>
          <p:spPr bwMode="auto">
            <a:xfrm>
              <a:off x="274638" y="3319247"/>
              <a:ext cx="223565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93221" name="Text Box 42"/>
            <p:cNvSpPr txBox="1">
              <a:spLocks noChangeArrowheads="1"/>
            </p:cNvSpPr>
            <p:nvPr/>
          </p:nvSpPr>
          <p:spPr bwMode="auto">
            <a:xfrm>
              <a:off x="761370" y="3764521"/>
              <a:ext cx="200654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codeB:</a:t>
              </a:r>
            </a:p>
          </p:txBody>
        </p:sp>
      </p:grpSp>
      <p:sp>
        <p:nvSpPr>
          <p:cNvPr id="8197" name="Text Box 43"/>
          <p:cNvSpPr txBox="1">
            <a:spLocks noChangeArrowheads="1"/>
          </p:cNvSpPr>
          <p:nvPr/>
        </p:nvSpPr>
        <p:spPr bwMode="auto">
          <a:xfrm>
            <a:off x="5964238" y="6248400"/>
            <a:ext cx="2941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&lt;loop-invariant</a:t>
            </a:r>
            <a:r>
              <a:rPr lang="en-CA" altLang="en-US" sz="2800" i="0" baseline="-25000">
                <a:solidFill>
                  <a:srgbClr val="33CC33"/>
                </a:solidFill>
              </a:rPr>
              <a:t>t+1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>
              <a:solidFill>
                <a:srgbClr val="33CC33"/>
              </a:solidFill>
            </a:endParaRPr>
          </a:p>
        </p:txBody>
      </p:sp>
      <p:sp>
        <p:nvSpPr>
          <p:cNvPr id="24" name="AutoShape 44"/>
          <p:cNvSpPr>
            <a:spLocks noChangeArrowheads="1"/>
          </p:cNvSpPr>
          <p:nvPr/>
        </p:nvSpPr>
        <p:spPr bwMode="auto">
          <a:xfrm>
            <a:off x="3983038" y="64008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23" name="Group 44"/>
          <p:cNvGrpSpPr>
            <a:grpSpLocks/>
          </p:cNvGrpSpPr>
          <p:nvPr/>
        </p:nvGrpSpPr>
        <p:grpSpPr bwMode="auto">
          <a:xfrm>
            <a:off x="5929313" y="4724400"/>
            <a:ext cx="717550" cy="976313"/>
            <a:chOff x="2065" y="1551"/>
            <a:chExt cx="1628" cy="1988"/>
          </a:xfrm>
        </p:grpSpPr>
        <p:sp>
          <p:nvSpPr>
            <p:cNvPr id="93202" name="Freeform 45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3" name="Freeform 46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4" name="Freeform 47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5" name="Freeform 48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6" name="Freeform 49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7" name="Freeform 50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8" name="Freeform 51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9" name="Freeform 52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0" name="Freeform 53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1" name="Freeform 54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2" name="Freeform 55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3" name="Freeform 56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4" name="Freeform 57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5" name="Freeform 58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6" name="Freeform 59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7" name="Freeform 60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8" name="Freeform 61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" name="Rectangle 1"/>
          <p:cNvSpPr>
            <a:spLocks noChangeArrowheads="1"/>
          </p:cNvSpPr>
          <p:nvPr/>
        </p:nvSpPr>
        <p:spPr bwMode="auto">
          <a:xfrm>
            <a:off x="4002088" y="3692525"/>
            <a:ext cx="49784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Make the loop Invariant true!!!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Solve the entire algorithm!!!</a:t>
            </a:r>
            <a:endParaRPr lang="en-CA" altLang="en-US" sz="3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000" i="0"/>
              <a:t>Panic!!</a:t>
            </a:r>
            <a:endParaRPr lang="en-US" altLang="en-US" sz="3000" i="0"/>
          </a:p>
        </p:txBody>
      </p:sp>
      <p:sp>
        <p:nvSpPr>
          <p:cNvPr id="93196" name="AutoShape 23" descr="data:image/jpeg;base64,/9j/4AAQSkZJRgABAQAAAQABAAD/2wCEAAkGBxITEhUTERITFhUXFxUZGBgYFxwYGBYXFhYcGBcYGRoaHCkgGB0lHBQVITIhJSorLi4uGR8zODMsNygtLisBCgoKDg0OGhAQGywkHyQsLDQsLC4sLCwsLCwsLCwsLCwsLCwsLCwsLCwsLCwsLCwsLCwsLCwsLCwsLCwsLCwsLP/AABEIAKcBLgMBIgACEQEDEQH/xAAcAAEAAgMBAQEAAAAAAAAAAAAABAUDBgcCAQj/xAA+EAABAwIEAgcGBAQFBQAAAAABAAIRAyEEEjFBUWEFBiJxgZGhEzKxwdHwB0Lh8RRScpIVM2KCohYjJEPC/8QAGQEBAAMBAQAAAAAAAAAAAAAAAAECAwQF/8QAJBEBAAIBBAIBBQEAAAAAAAAAAAECAwQRITESQTITIlFSYQX/2gAMAwEAAhEDEQA/AO4qr6e6VFCnNi4kNaDpJ3PJWbjC5/0j0iKlcvdBbOVutmjccyb90LHNfxrx20x18pSKfTdYOk1Lnj7tvQeCtcH1lmM7fFv0Oqqv4drhLD3fS6jGi4CQARG2hHKLei86M2fH/XV9PHZu+G6Rpv8AdcJ4Gx8lLXNal7SZ25Rz03GykYHpPFUoioHDg+/luujHrqz8uGVtPPp0JFruF60M/wDc3JzkFs/FXeGxdOoJY9rhyK7KZK3+MsLVmO2dERXVEREBERAREQEREBERAREQEREBERAREQEREBERAREQEREBERBW9YcX7Og90xaB3mw+K0qnlIEAaR4W0ix+CtPxLefZUmgmDVbPMZXWK1XCYhoGUaDY7LzNblmtoh16em8Nkw9cDbhfaONvkpNLJAAgAaRoFrtGrLi4OdsY2sIEKbTxccjyOn3K566jbttONYnCiTJG0XvbX5KMcMZOUgwbwbi03vwMrHSryZObhO+l/C3JS8NiWgQ3n63M3vfgpn6eREeVUGoyBli2kL4xsXYch4jbyVnUa13DvtwUd2DJsHd3GeCy+les70lfyie2Xo/pzEU7VCKo46Hu+/NbBhOnaTveOU8/rotTdQcNfosWc6fRa11mbH8uVLYKW6dEY8HQyvS0ChjHM9xzh/SbeWiscL1jrAdprX95yk85bI9F2Y9fjt3wwtprR025FR0es1E2fmad7SBHMK0w2Np1BLHg/fBddclbfGWE1tHcJCL4F9V1RERAREQEREBERAREQEREBERAREQEREBERAREQaz18wZqYcxqCD5G/pIXPBm4eV12atSDhBFlreP6m0Xkub2TxFlzZ9LXLzLXHlmjnrK4G8LK3FEb7eFle4/qbWb7rg8cHD5qgxfRlamb03NjcdoffmvOv/n5K/Hl011FZ7T6GOt2lLoYgH9Z9VrbK7tCPDdSW1o5fBctsd6TzDaLVlszKpN5++9enYqx3tcKjo1yRxWduKtcTr+6mMkwbLmjimuEg98EffBe2taT98/qFWU3gxB05fJSKT/BaRl37Rsz1cGLwbwVHOFcNvr92WUYgz67H71WX+KBFx9/cKfHHZO8wr6lEOBDgADwsSd7D5rBRqOAgSSO4QNiXSPSYWTG1HMaCHkgGLgTGg7915diLkPIEaZTeLXv3qPpzXmsp8t+1lhemsSy3oTmJ31MWVthetG1Rh8Ld1jr4FamcYWwz3jME6DSc0d0yJU6nA2sdtR81rTUZq+1LYqW9N1w/S9J8dqDwNlOa4HRc49kDYFzRawiw3gEWm9/JTaVapTj2bjsNTpxjcrqrrdvlDC2m/WW+ItUo9YqjbOAf6H9fBWuE6epPEklvfp5rppqMd+pYWxXr3C2RY6VZrhLSCORWRbsxERAREQEREBERARROk8c2jTNR8wNhqSTAA8SuZddvxExNLIKGWnmJ2D3QNdbKJlMQ6wi410D1zxr6XtH4gNlxyhzMwcBaT/KJm48lsmD694hv+fhfaNvL6BzERrNM9oKPI2dBRa70V12wNezK7Wu/lf2HDl2lsDHg3BlWQ9IiICIiAsVTDtdqAVlRBS47q1h6mrAtfxnUUCTSeR6/Fb0iiYie0xOzleJ6u4qlo1ru6xUCpUeyz2Ob3gkeYldiIUav0fTf7zQsL6XHb00rmvDllLENIse+L+az06s3aZ8fVbjjupuHfcNg8RZUON6mVWXpvnk6/rr6rkyf5/6y2rqfzCG2vHz58UNRxHZMGbzOnCeI01ULEUK9I/9xjhzHaH1HqvlHFg/OLjyXHfBkx9w2rkrbqWaqx78wcJbnblsJaIMm1z5leqxdkJplw4Md7skAwM2huLlGVNC0nwOs8RK8YkNeACALzpN4PMcSqReY2abbvWFpvzOaWgA+R0kg/KykdF1m5Tnc4CRE6RHE29Y4L5hQQ5nakBuU3i43+Hovrarg27WySZtAMcdhII4ropO8KzGyZWoAG8cReNLSIUapi8hDXMqSf8ASS0+N4WFlV2Qh+ttDfW+1/JZqUtnK7TXNOXS3glqkSksqAgT8rce5HUczg4OII21EXEG/MeSygAi44XEx3BfGAEkA3Go4d3gq+Kdyk9zTLSQbgZZMbwQrLBdO1hqA4W1sb9yr+0Cvhq2v42Pkr0venUs7UrPcNow3TlN3vS3v081Y06rXCWkEclpOYxIvrvP0SjUcO00uB5HThaxHiuimsmPnDG2nj1LekWo9HdZXl5YWkkCTILTrAjiCrzD9M03e8S08110z0t1LCcdoWSLxTqhwlpBHIr2tlBEXx7oEoNH/EHpDtU6IP8Ard6hv/15Bcc6x1HYjGezb/QNwMsF58Jet36w9I561audBmj+lgIHnE+K0nomh2n1nG5MA7Wu4jjJgT/UqTK0LikzRrACA2Mo/K0RBHDY/updDGObIpuImN7mJ0PfyUKjWmxDIg6tG41P6b3uUztuAYuNvMeu6iZWiFlUxTKmb29NtUCIOlUG92uAnWAb6FeMDVxFJ3/g4qqyPyPOZltodbfmfJQadaLgmYPGx2NuGs668l6pBwLXTJiXE6nMIvx7+eqrNkxDfer/AF+rB4p4+iGyYFanenMSMwvk8/BdCpvBEjRcG6WxjhQygyC4egJ3vFvrsuo/h3UecIwOJMCxOsTInwIV6252VtXbltaIiuoIiICIiAiIgIiIMVbDNd7wBWv9J9UKNS7RlPEWWyog5h0h1YxFIkt7Y8jbmPmqh+Ic10ODhyIE/fdK7KROqrOkegqNYdpoXNk0uO/prXNarmPRuOcZz24RI7wQfrvyvZ08SJF+7fb9FaY/qQRei8jlqFQYrojE0veYTzb9FyX0d6/Hl0V1FZ7TG0mF2Y667d/xKz0m2N5vYHhuAtYf0i9rgPZvngMo+JE+CscP0hNi0jkRB++5YT5Vn7o2axMT1K4uHCNDrwH38l4p1mFxA94a3vxiRoo9PEjXgf0023X12UyYuQbjX9LcE8oFi1x/M7fhHzK+vqjfdQPdjKXGBEWk8+aMqkjtMdbexg908POVbcWTGjZejI0EhQaFVoMCZidwDM31j8pUinWn9/W1lMIlkbTJcToTbWxi/lLivjqsGLn15bjv8ljrQ6DcEGJg8uCiUcS463tY2t3xsq3x/hMSs6dTIOwXNI2BjwiFM/6hfSHbh45Wd4bFU1OrMhxA0i0HTf6DgovSlbIWX7JMGbiIvzgSNEpkyUniVbUrMcw3nC9P0XxLspP81h4HRYOtvSQpYV7mm7hlb3ut+vgtMNO0hoNrEO1A0BGpstT634xzKJDXEXGUZiWgzw2sSuvHrJm3jaGF8G0bwhdZ8QW0MrPeqOa1sd8/IDxUenhwxjWA+4AJ1k7nxMnxVdgMW/E1WPdEUmZhFgX1DDJHIAu72q5r0xA1Jk8dNON9Cuvfdkx02g98/JZqQBIg/wA09xEEeRKwmgdr3vFzsvX8PmzXFmm297RBG4PNRKYYatSTruTe0yeI8FPo1S4k2/KP+InUz+X9pUL2WZ0WGwkxoIvO9mjxU7DUw5ttBraCLCZ43P3Kiek17eelC15ptAylxMDW4gATM/mK7V1Vw2TDsEbBcc6JwvtcVRZrlEnxP6Bd1wdPKxo4BWpHtS8swREWigiIgIiICIiAiIgIiICIiAvD6YOoBXtEFTj+r9CqO0weS1rpDqNr7J5A4aj10W9oomIntMTt05Hieh8TR1YXc26nwKjUsYdCMruBsfLfzXY30wdRKqukOr1CqO0weS5r6THbrhrXPaHN/wDENAYJJ00IE6gbx81MZieduB/VW3SHUhw/ynmOBuPXRa/iOi8RSPaYY4tv6Fct9Jkr8eW9c9Z7TKNSHHUaaEwOFvA7cFmFcC0jblc89t1Q0MQQefDT/ifopbcYDr9FzzM1n7o2axMT0scXj8jCXB06CCLnaCNPFQcLi3VLFobHO3EyTy4KG6lTDAwNOQFxaJPZmTaJtfTbTZZsKRFMyGu7II/mOrm98j4qfOPRMS2HCta3QyOdx3rJjKDMt4AkEiBlPHXThPNV7KwGlvAjc6HSZlZRiQIBOsj05clWmXnkmEv+GYWhzRAMG2nkFyT8S8WP4j2QJ7NLPx7b3ZWA8IAn/cuq1ccAy5NhPkFxnp5pxPSDwCe3UptnWGtAZvwdmd/tXZgitrbsMszEbLnqph/Z0mucAS7twRq33WeEAH/crOpRBDrwYtm03mIsXW+Kl18IAOwBAgCCDDYgfGPsrz7I5Rm3Mi2sRf72XbDBVMYQWki8AzoBab6bei+0hEzHLlIJ43veDwUs4V+aAAII7p+c/Ne6tEzlP5TBk/yzbznzRKIaTXAZZJufO2noptHDH2M6nNMNG0SJI7zx1WBuH4aW4cABEW5easmCIbII7JJn8oEkQojlKy/DzAZsS95js5W20log9911kBaV+GeDij7QiC8l39xn5rdlpEcMrTyIiKUCIiAiIgIiICIiAiIgIiICIiAiIgIiIC8VKTTqAV7RBTdIdW6FUXYFrWP6kuH+U63A3C35FExE9piZjpyDGdEV6fvMd3tuPIquFd/tRIhrQY4kmNjcLttSk12oBVTj+rVCrqwLntpMc9Rs1rmtDmIxQzBxBmMvhrf991mdiASDmNjO3CI9VsXSPUPek9w5StU6S6r4ulJAzea5L6G8fGW1dRX3Cv60dO+ypFwEm4A4nbTz7gtR6tvJxL6p/KXEzrmJygT41Fh6fxD3OIIJ9mSIO75tPcAfNSurNMtY4nUm5GpgSfUuXRp8PhXntnkv5T/G4dG4gOkOE3BueEz6wpOIeTc7tECdbyL9yqcDiQBIE6i0E/d/hxUv2hjK24kWmRp585234LqZPVBxINjObWN9N9QveIYWiS0DgJBkmY0sIynjCUe1cASL3JA46g67+Ks8M0GmadSpZwcQG5R2h7gByWGfKCNYOmihPSup04BcBvNtdYABtHvHfRvisNKoDmDcxqOdlJiMuY5SDeTMgzyKkjAtIefaslozAaAkQSL3uAbwdlk6s4U1cUwDQds95sJMwfzaJBPTq3V/C+zotbyCsl5ptgAcl6V2YiIgIiICIiAiIgIiICIiAiIgIiICIiAiIgIiICIiAiIgKv6cxDaVCpUcB2WOPkFYLTvxOxuXDCmNajg3wFz8APFBw3pPDw19R0ZjJni5x+pX3owFtNo/0idNSZP7heOt1QRTpA3c4T5wPmfBemny+4+SrK6yoV4Fz4cef78lKw+IIdY6+Pn6gwVVB4m07eJ+/gs9P3tdJH1jxVf6lYjFRMTJ8rHjwk78VNo41wiTMWAJ/LF/WLd+qp3PNhaxv5z+qzYWm4iRMAbCb/Le6jdZZ1cQA3tBxJkl27tZnx3HHwW3fhlgsxfWI1Nu4W+q0jFw0FjYc5xyNJm0xcA95M8O9di6n9Hijh2NA2HwV4UtPpeoiKygiIgIiICIiAiIgIiICIiAiIgIiICIiAiIgIiICIiAiIgLlX4mY7PimUgbU2Sf6nn6NBXU3mAvz51zxz/4jFVHSDmcADw91p8gComdkxG7T8XX9tjLHsgmO5oifn4q0AkwSLAbfRVvRVMNcTJdw7MRO1/G6tG0533gDxVN9+Vxhg32+wsgnbSbTYxvaV5yAmBM6XWRzxABvwk6b/MnxKbj0wnjfjvYq4wIJiAWm0OuSZkG1txryVdhWS5pjlF7Ecbz+6uKtb2VJ1QgyLBugJJ7ItoJjjxTbdO7J1YwpxGNAgBtINmLgviCZ46/3LuFCnlaBwC55+FHRGWl7V13O7RPEnddHV69KW7ERFKoiIgIiICIiAiIgIiICIiAiIgIiICIiAiIgIiICIiAiIg+ELmf4kdUTVa59MdrUHmNjyK6avL2AiCEmB+U3l+HcW16bmXEOiW256DVS2125WloLjfgQJPZhfobpPqtQrA5mC/JaH01+ElIkuozTdxYcvoLFV8VvJzgGdO/iLfDZe2kExfkI+PhPmrLpLqdjqBkAVQOIyujwsfRVP8AFCmSKrKlKREOEttfUWKjpPErbA04Eg+h7/kvNVxxFanQaZbmBOtyZ17mk/3KP/iDACQQRxBBmTYTpcmFs/4YdEmpXNR14OuxJMujlt4KJ/C3UOudA4MUqLWxsrJfGiBC+rRkIiICIiAiIgIiICIiAiIgIiICIiAiIgIiICIiAiIgIiICIiAiIgIiIMdWg12oBVL0l1Vw9UGWC/JEQalV/C+iH5mBre4ALb+rfV9mFblaAiILxERAREQf/9k=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93197" name="AutoShape 25" descr="data:image/jpeg;base64,/9j/4AAQSkZJRgABAQAAAQABAAD/2wCEAAkGBxITEhUTERITFhUXFxUZGBgYFxwYGBYXFhYcGBcYGRoaHCkgGB0lHBQVITIhJSorLi4uGR8zODMsNygtLisBCgoKDg0OGhAQGywkHyQsLDQsLC4sLCwsLCwsLCwsLCwsLCwsLCwsLCwsLCwsLCwsLCwsLCwsLCwsLCwsLCwsLP/AABEIAKcBLgMBIgACEQEDEQH/xAAcAAEAAgMBAQEAAAAAAAAAAAAABAUDBgcCAQj/xAA+EAABAwIEAgcGBAQFBQAAAAABAAIRAyEEEjFBUWEFBiJxgZGhEzKxwdHwB0Lh8RRScpIVM2KCohYjJEPC/8QAGQEBAAMBAQAAAAAAAAAAAAAAAAECAwQF/8QAJBEBAAIBBAIBBQEAAAAAAAAAAAECAwQRITESQTITIlFSYQX/2gAMAwEAAhEDEQA/AO4qr6e6VFCnNi4kNaDpJ3PJWbjC5/0j0iKlcvdBbOVutmjccyb90LHNfxrx20x18pSKfTdYOk1Lnj7tvQeCtcH1lmM7fFv0Oqqv4drhLD3fS6jGi4CQARG2hHKLei86M2fH/XV9PHZu+G6Rpv8AdcJ4Gx8lLXNal7SZ25Rz03GykYHpPFUoioHDg+/luujHrqz8uGVtPPp0JFruF60M/wDc3JzkFs/FXeGxdOoJY9rhyK7KZK3+MsLVmO2dERXVEREBERAREQEREBERAREQEREBERAREQEREBERAREQEREBERBW9YcX7Og90xaB3mw+K0qnlIEAaR4W0ix+CtPxLefZUmgmDVbPMZXWK1XCYhoGUaDY7LzNblmtoh16em8Nkw9cDbhfaONvkpNLJAAgAaRoFrtGrLi4OdsY2sIEKbTxccjyOn3K566jbttONYnCiTJG0XvbX5KMcMZOUgwbwbi03vwMrHSryZObhO+l/C3JS8NiWgQ3n63M3vfgpn6eREeVUGoyBli2kL4xsXYch4jbyVnUa13DvtwUd2DJsHd3GeCy+les70lfyie2Xo/pzEU7VCKo46Hu+/NbBhOnaTveOU8/rotTdQcNfosWc6fRa11mbH8uVLYKW6dEY8HQyvS0ChjHM9xzh/SbeWiscL1jrAdprX95yk85bI9F2Y9fjt3wwtprR025FR0es1E2fmad7SBHMK0w2Np1BLHg/fBddclbfGWE1tHcJCL4F9V1RERAREQEREBERAREQEREBERAREQEREBERAREQaz18wZqYcxqCD5G/pIXPBm4eV12atSDhBFlreP6m0Xkub2TxFlzZ9LXLzLXHlmjnrK4G8LK3FEb7eFle4/qbWb7rg8cHD5qgxfRlamb03NjcdoffmvOv/n5K/Hl011FZ7T6GOt2lLoYgH9Z9VrbK7tCPDdSW1o5fBctsd6TzDaLVlszKpN5++9enYqx3tcKjo1yRxWduKtcTr+6mMkwbLmjimuEg98EffBe2taT98/qFWU3gxB05fJSKT/BaRl37Rsz1cGLwbwVHOFcNvr92WUYgz67H71WX+KBFx9/cKfHHZO8wr6lEOBDgADwsSd7D5rBRqOAgSSO4QNiXSPSYWTG1HMaCHkgGLgTGg7915diLkPIEaZTeLXv3qPpzXmsp8t+1lhemsSy3oTmJ31MWVthetG1Rh8Ld1jr4FamcYWwz3jME6DSc0d0yJU6nA2sdtR81rTUZq+1LYqW9N1w/S9J8dqDwNlOa4HRc49kDYFzRawiw3gEWm9/JTaVapTj2bjsNTpxjcrqrrdvlDC2m/WW+ItUo9YqjbOAf6H9fBWuE6epPEklvfp5rppqMd+pYWxXr3C2RY6VZrhLSCORWRbsxERAREQEREBERARROk8c2jTNR8wNhqSTAA8SuZddvxExNLIKGWnmJ2D3QNdbKJlMQ6wi410D1zxr6XtH4gNlxyhzMwcBaT/KJm48lsmD694hv+fhfaNvL6BzERrNM9oKPI2dBRa70V12wNezK7Wu/lf2HDl2lsDHg3BlWQ9IiICIiAsVTDtdqAVlRBS47q1h6mrAtfxnUUCTSeR6/Fb0iiYie0xOzleJ6u4qlo1ru6xUCpUeyz2Ob3gkeYldiIUav0fTf7zQsL6XHb00rmvDllLENIse+L+az06s3aZ8fVbjjupuHfcNg8RZUON6mVWXpvnk6/rr6rkyf5/6y2rqfzCG2vHz58UNRxHZMGbzOnCeI01ULEUK9I/9xjhzHaH1HqvlHFg/OLjyXHfBkx9w2rkrbqWaqx78wcJbnblsJaIMm1z5leqxdkJplw4Md7skAwM2huLlGVNC0nwOs8RK8YkNeACALzpN4PMcSqReY2abbvWFpvzOaWgA+R0kg/KykdF1m5Tnc4CRE6RHE29Y4L5hQQ5nakBuU3i43+Hovrarg27WySZtAMcdhII4ropO8KzGyZWoAG8cReNLSIUapi8hDXMqSf8ASS0+N4WFlV2Qh+ttDfW+1/JZqUtnK7TXNOXS3glqkSksqAgT8rce5HUczg4OII21EXEG/MeSygAi44XEx3BfGAEkA3Go4d3gq+Kdyk9zTLSQbgZZMbwQrLBdO1hqA4W1sb9yr+0Cvhq2v42Pkr0venUs7UrPcNow3TlN3vS3v081Y06rXCWkEclpOYxIvrvP0SjUcO00uB5HThaxHiuimsmPnDG2nj1LekWo9HdZXl5YWkkCTILTrAjiCrzD9M03e8S08110z0t1LCcdoWSLxTqhwlpBHIr2tlBEXx7oEoNH/EHpDtU6IP8Ard6hv/15Bcc6x1HYjGezb/QNwMsF58Jet36w9I561audBmj+lgIHnE+K0nomh2n1nG5MA7Wu4jjJgT/UqTK0LikzRrACA2Mo/K0RBHDY/updDGObIpuImN7mJ0PfyUKjWmxDIg6tG41P6b3uUztuAYuNvMeu6iZWiFlUxTKmb29NtUCIOlUG92uAnWAb6FeMDVxFJ3/g4qqyPyPOZltodbfmfJQadaLgmYPGx2NuGs668l6pBwLXTJiXE6nMIvx7+eqrNkxDfer/AF+rB4p4+iGyYFanenMSMwvk8/BdCpvBEjRcG6WxjhQygyC4egJ3vFvrsuo/h3UecIwOJMCxOsTInwIV6252VtXbltaIiuoIiICIiAiIgIiIMVbDNd7wBWv9J9UKNS7RlPEWWyog5h0h1YxFIkt7Y8jbmPmqh+Ic10ODhyIE/fdK7KROqrOkegqNYdpoXNk0uO/prXNarmPRuOcZz24RI7wQfrvyvZ08SJF+7fb9FaY/qQRei8jlqFQYrojE0veYTzb9FyX0d6/Hl0V1FZ7TG0mF2Y667d/xKz0m2N5vYHhuAtYf0i9rgPZvngMo+JE+CscP0hNi0jkRB++5YT5Vn7o2axMT1K4uHCNDrwH38l4p1mFxA94a3vxiRoo9PEjXgf0023X12UyYuQbjX9LcE8oFi1x/M7fhHzK+vqjfdQPdjKXGBEWk8+aMqkjtMdbexg908POVbcWTGjZejI0EhQaFVoMCZidwDM31j8pUinWn9/W1lMIlkbTJcToTbWxi/lLivjqsGLn15bjv8ljrQ6DcEGJg8uCiUcS463tY2t3xsq3x/hMSs6dTIOwXNI2BjwiFM/6hfSHbh45Wd4bFU1OrMhxA0i0HTf6DgovSlbIWX7JMGbiIvzgSNEpkyUniVbUrMcw3nC9P0XxLspP81h4HRYOtvSQpYV7mm7hlb3ut+vgtMNO0hoNrEO1A0BGpstT634xzKJDXEXGUZiWgzw2sSuvHrJm3jaGF8G0bwhdZ8QW0MrPeqOa1sd8/IDxUenhwxjWA+4AJ1k7nxMnxVdgMW/E1WPdEUmZhFgX1DDJHIAu72q5r0xA1Jk8dNON9Cuvfdkx02g98/JZqQBIg/wA09xEEeRKwmgdr3vFzsvX8PmzXFmm297RBG4PNRKYYatSTruTe0yeI8FPo1S4k2/KP+InUz+X9pUL2WZ0WGwkxoIvO9mjxU7DUw5ttBraCLCZ43P3Kiek17eelC15ptAylxMDW4gATM/mK7V1Vw2TDsEbBcc6JwvtcVRZrlEnxP6Bd1wdPKxo4BWpHtS8swREWigiIgIiICIiAiIgIiICIiAvD6YOoBXtEFTj+r9CqO0weS1rpDqNr7J5A4aj10W9oomIntMTt05Hieh8TR1YXc26nwKjUsYdCMruBsfLfzXY30wdRKqukOr1CqO0weS5r6THbrhrXPaHN/wDENAYJJ00IE6gbx81MZieduB/VW3SHUhw/ynmOBuPXRa/iOi8RSPaYY4tv6Fct9Jkr8eW9c9Z7TKNSHHUaaEwOFvA7cFmFcC0jblc89t1Q0MQQefDT/ifopbcYDr9FzzM1n7o2axMT0scXj8jCXB06CCLnaCNPFQcLi3VLFobHO3EyTy4KG6lTDAwNOQFxaJPZmTaJtfTbTZZsKRFMyGu7II/mOrm98j4qfOPRMS2HCta3QyOdx3rJjKDMt4AkEiBlPHXThPNV7KwGlvAjc6HSZlZRiQIBOsj05clWmXnkmEv+GYWhzRAMG2nkFyT8S8WP4j2QJ7NLPx7b3ZWA8IAn/cuq1ccAy5NhPkFxnp5pxPSDwCe3UptnWGtAZvwdmd/tXZgitrbsMszEbLnqph/Z0mucAS7twRq33WeEAH/crOpRBDrwYtm03mIsXW+Kl18IAOwBAgCCDDYgfGPsrz7I5Rm3Mi2sRf72XbDBVMYQWki8AzoBab6bei+0hEzHLlIJ43veDwUs4V+aAAII7p+c/Ne6tEzlP5TBk/yzbznzRKIaTXAZZJufO2noptHDH2M6nNMNG0SJI7zx1WBuH4aW4cABEW5easmCIbII7JJn8oEkQojlKy/DzAZsS95js5W20log9911kBaV+GeDij7QiC8l39xn5rdlpEcMrTyIiKUCIiAiIgIiICIiAiIgIiICIiAiIgIiIC8VKTTqAV7RBTdIdW6FUXYFrWP6kuH+U63A3C35FExE9piZjpyDGdEV6fvMd3tuPIquFd/tRIhrQY4kmNjcLttSk12oBVTj+rVCrqwLntpMc9Rs1rmtDmIxQzBxBmMvhrf991mdiASDmNjO3CI9VsXSPUPek9w5StU6S6r4ulJAzea5L6G8fGW1dRX3Cv60dO+ypFwEm4A4nbTz7gtR6tvJxL6p/KXEzrmJygT41Fh6fxD3OIIJ9mSIO75tPcAfNSurNMtY4nUm5GpgSfUuXRp8PhXntnkv5T/G4dG4gOkOE3BueEz6wpOIeTc7tECdbyL9yqcDiQBIE6i0E/d/hxUv2hjK24kWmRp585234LqZPVBxINjObWN9N9QveIYWiS0DgJBkmY0sIynjCUe1cASL3JA46g67+Ks8M0GmadSpZwcQG5R2h7gByWGfKCNYOmihPSup04BcBvNtdYABtHvHfRvisNKoDmDcxqOdlJiMuY5SDeTMgzyKkjAtIefaslozAaAkQSL3uAbwdlk6s4U1cUwDQds95sJMwfzaJBPTq3V/C+zotbyCsl5ptgAcl6V2YiIgIiICIiAiIgIiICIiAiIgIiICIiAiIgIiICIiAiIgKv6cxDaVCpUcB2WOPkFYLTvxOxuXDCmNajg3wFz8APFBw3pPDw19R0ZjJni5x+pX3owFtNo/0idNSZP7heOt1QRTpA3c4T5wPmfBemny+4+SrK6yoV4Fz4cef78lKw+IIdY6+Pn6gwVVB4m07eJ+/gs9P3tdJH1jxVf6lYjFRMTJ8rHjwk78VNo41wiTMWAJ/LF/WLd+qp3PNhaxv5z+qzYWm4iRMAbCb/Le6jdZZ1cQA3tBxJkl27tZnx3HHwW3fhlgsxfWI1Nu4W+q0jFw0FjYc5xyNJm0xcA95M8O9di6n9Hijh2NA2HwV4UtPpeoiKygiIgIiICIiAiIgIiICIiAiIgIiICIiAiIgIiICIiAiIgLlX4mY7PimUgbU2Sf6nn6NBXU3mAvz51zxz/4jFVHSDmcADw91p8gComdkxG7T8XX9tjLHsgmO5oifn4q0AkwSLAbfRVvRVMNcTJdw7MRO1/G6tG0533gDxVN9+Vxhg32+wsgnbSbTYxvaV5yAmBM6XWRzxABvwk6b/MnxKbj0wnjfjvYq4wIJiAWm0OuSZkG1txryVdhWS5pjlF7Ecbz+6uKtb2VJ1QgyLBugJJ7ItoJjjxTbdO7J1YwpxGNAgBtINmLgviCZ46/3LuFCnlaBwC55+FHRGWl7V13O7RPEnddHV69KW7ERFKoiIgIiICIiAiIgIiICIiAiIgIiICIiAiIgIiICIiAiIg+ELmf4kdUTVa59MdrUHmNjyK6avL2AiCEmB+U3l+HcW16bmXEOiW256DVS2125WloLjfgQJPZhfobpPqtQrA5mC/JaH01+ElIkuozTdxYcvoLFV8VvJzgGdO/iLfDZe2kExfkI+PhPmrLpLqdjqBkAVQOIyujwsfRVP8AFCmSKrKlKREOEttfUWKjpPErbA04Eg+h7/kvNVxxFanQaZbmBOtyZ17mk/3KP/iDACQQRxBBmTYTpcmFs/4YdEmpXNR14OuxJMujlt4KJ/C3UOudA4MUqLWxsrJfGiBC+rRkIiICIiAiIgIiICIiAiIgIiICIiAiIgIiICIiAiIgIiICIiAiIgIiIMdWg12oBVL0l1Vw9UGWC/JEQalV/C+iH5mBre4ALb+rfV9mFblaAiILxERAREQf/9k=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48" name="Picture 23" descr="https://www.dlsweb.rmit.edu.au/toolbox/electrotech/toolbox1204/resources/03workshop/05hand_tools/images/mash_hamme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7175" y="4724400"/>
            <a:ext cx="517525" cy="93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339725" y="4360863"/>
            <a:ext cx="2428875" cy="2428875"/>
            <a:chOff x="339724" y="4361325"/>
            <a:chExt cx="2428189" cy="2428189"/>
          </a:xfrm>
        </p:grpSpPr>
        <p:pic>
          <p:nvPicPr>
            <p:cNvPr id="93200" name="Picture 20" descr="C:\Users\Jeff\Documents\154512_10150923856771030_83636976029_9805650_440571230_n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724" y="4361325"/>
              <a:ext cx="2428189" cy="2428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201" name="Rectangle 49"/>
            <p:cNvSpPr>
              <a:spLocks noChangeArrowheads="1"/>
            </p:cNvSpPr>
            <p:nvPr/>
          </p:nvSpPr>
          <p:spPr bwMode="auto">
            <a:xfrm>
              <a:off x="752930" y="5924489"/>
              <a:ext cx="747320" cy="461665"/>
            </a:xfrm>
            <a:prstGeom prst="rect">
              <a:avLst/>
            </a:prstGeom>
            <a:solidFill>
              <a:srgbClr val="93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>
                  <a:latin typeface="Tempus Sans ITC" pitchFamily="82" charset="0"/>
                </a:rPr>
                <a:t>next</a:t>
              </a:r>
              <a:endParaRPr lang="en-CA" altLang="en-US" sz="2400">
                <a:latin typeface="Tempus Sans ITC" pitchFamily="82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8" grpId="0" animBg="1" autoUpdateAnimBg="0"/>
      <p:bldP spid="8199" grpId="0" autoUpdateAnimBg="0"/>
      <p:bldP spid="8202" grpId="0" animBg="1" autoUpdateAnimBg="0"/>
      <p:bldP spid="8197" grpId="0" autoUpdateAnimBg="0"/>
      <p:bldP spid="24" grpId="0" animBg="1" autoUpdateAnimBg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 Box 11"/>
          <p:cNvSpPr txBox="1">
            <a:spLocks noChangeArrowheads="1"/>
          </p:cNvSpPr>
          <p:nvPr/>
        </p:nvSpPr>
        <p:spPr bwMode="auto">
          <a:xfrm>
            <a:off x="2798763" y="58738"/>
            <a:ext cx="429260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The Sum Problem</a:t>
            </a:r>
          </a:p>
        </p:txBody>
      </p:sp>
      <p:sp>
        <p:nvSpPr>
          <p:cNvPr id="94211" name="Rectangle 13"/>
          <p:cNvSpPr>
            <a:spLocks noChangeArrowheads="1"/>
          </p:cNvSpPr>
          <p:nvPr/>
        </p:nvSpPr>
        <p:spPr bwMode="auto">
          <a:xfrm>
            <a:off x="0" y="820738"/>
            <a:ext cx="9067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Precondition:  The input is an integer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i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Postcondition: The output is 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 baseline="30000"/>
              <a:t> </a:t>
            </a:r>
            <a:r>
              <a:rPr lang="en-US" altLang="en-US" sz="3000" i="0"/>
              <a:t>Loop Invariant: </a:t>
            </a:r>
            <a:r>
              <a:rPr lang="en-US" altLang="en-US" sz="3000">
                <a:solidFill>
                  <a:schemeClr val="accent1"/>
                </a:solidFill>
              </a:rPr>
              <a:t>s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    (1 ≤ i ≤ I)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3000" i="0"/>
              <a:t> Partial Step:     </a:t>
            </a:r>
            <a:r>
              <a:rPr lang="en-US" altLang="en-US" sz="3000">
                <a:solidFill>
                  <a:srgbClr val="FFC000"/>
                </a:solidFill>
              </a:rPr>
              <a:t>i = i+1</a:t>
            </a:r>
          </a:p>
        </p:txBody>
      </p:sp>
      <p:sp>
        <p:nvSpPr>
          <p:cNvPr id="8198" name="AutoShape 44"/>
          <p:cNvSpPr>
            <a:spLocks noChangeArrowheads="1"/>
          </p:cNvSpPr>
          <p:nvPr/>
        </p:nvSpPr>
        <p:spPr bwMode="auto">
          <a:xfrm>
            <a:off x="3048000" y="2871788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8199" name="Rectangle 1"/>
          <p:cNvSpPr>
            <a:spLocks noChangeArrowheads="1"/>
          </p:cNvSpPr>
          <p:nvPr/>
        </p:nvSpPr>
        <p:spPr bwMode="auto">
          <a:xfrm>
            <a:off x="3975100" y="2682875"/>
            <a:ext cx="43703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>
                <a:solidFill>
                  <a:schemeClr val="accent1"/>
                </a:solidFill>
              </a:rPr>
              <a:t> = 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sp>
        <p:nvSpPr>
          <p:cNvPr id="8200" name="AutoShape 44"/>
          <p:cNvSpPr>
            <a:spLocks noChangeArrowheads="1"/>
          </p:cNvSpPr>
          <p:nvPr/>
        </p:nvSpPr>
        <p:spPr bwMode="auto">
          <a:xfrm>
            <a:off x="3048000" y="3330575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8201" name="Rectangle 33"/>
          <p:cNvSpPr>
            <a:spLocks noChangeArrowheads="1"/>
          </p:cNvSpPr>
          <p:nvPr/>
        </p:nvSpPr>
        <p:spPr bwMode="auto">
          <a:xfrm>
            <a:off x="3962400" y="3141663"/>
            <a:ext cx="10699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 </a:t>
            </a:r>
            <a:r>
              <a:rPr lang="en-US" altLang="en-US" sz="3000">
                <a:solidFill>
                  <a:schemeClr val="accent1"/>
                </a:solidFill>
              </a:rPr>
              <a:t>&lt; I </a:t>
            </a:r>
            <a:endParaRPr lang="en-CA" altLang="en-US" sz="3000"/>
          </a:p>
        </p:txBody>
      </p:sp>
      <p:sp>
        <p:nvSpPr>
          <p:cNvPr id="8202" name="AutoShape 44"/>
          <p:cNvSpPr>
            <a:spLocks noChangeArrowheads="1"/>
          </p:cNvSpPr>
          <p:nvPr/>
        </p:nvSpPr>
        <p:spPr bwMode="auto">
          <a:xfrm>
            <a:off x="3059113" y="3835400"/>
            <a:ext cx="381000" cy="242888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8203" name="Rectangle 59"/>
          <p:cNvSpPr>
            <a:spLocks noChangeArrowheads="1"/>
          </p:cNvSpPr>
          <p:nvPr/>
        </p:nvSpPr>
        <p:spPr bwMode="auto">
          <a:xfrm>
            <a:off x="3975100" y="3636963"/>
            <a:ext cx="20986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= i</a:t>
            </a:r>
            <a:r>
              <a:rPr lang="en-US" altLang="en-US" sz="3000" baseline="-25000">
                <a:solidFill>
                  <a:schemeClr val="accent1"/>
                </a:solidFill>
              </a:rPr>
              <a:t>t</a:t>
            </a:r>
            <a:r>
              <a:rPr lang="en-US" altLang="en-US" sz="3000" baseline="30000">
                <a:solidFill>
                  <a:schemeClr val="accent1"/>
                </a:solidFill>
              </a:rPr>
              <a:t> </a:t>
            </a:r>
            <a:r>
              <a:rPr lang="en-US" altLang="en-US" sz="3000">
                <a:solidFill>
                  <a:schemeClr val="accent1"/>
                </a:solidFill>
              </a:rPr>
              <a:t> + 1 </a:t>
            </a:r>
            <a:endParaRPr lang="en-CA" altLang="en-US" sz="3000"/>
          </a:p>
        </p:txBody>
      </p:sp>
      <p:sp>
        <p:nvSpPr>
          <p:cNvPr id="8206" name="Rectangle 62"/>
          <p:cNvSpPr>
            <a:spLocks noChangeArrowheads="1"/>
          </p:cNvSpPr>
          <p:nvPr/>
        </p:nvSpPr>
        <p:spPr bwMode="auto">
          <a:xfrm>
            <a:off x="228600" y="4835525"/>
            <a:ext cx="6430963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s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       =1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+ 2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+ 3</a:t>
            </a:r>
            <a:r>
              <a:rPr lang="en-US" altLang="en-US" sz="3000" baseline="30000">
                <a:solidFill>
                  <a:schemeClr val="accent1"/>
                </a:solidFill>
              </a:rPr>
              <a:t>2</a:t>
            </a:r>
            <a:r>
              <a:rPr lang="en-US" altLang="en-US" sz="3000">
                <a:solidFill>
                  <a:schemeClr val="accent1"/>
                </a:solidFill>
              </a:rPr>
              <a:t> + … + i</a:t>
            </a:r>
            <a:r>
              <a:rPr lang="en-US" altLang="en-US" sz="3000" baseline="-25000">
                <a:solidFill>
                  <a:schemeClr val="accent1"/>
                </a:solidFill>
              </a:rPr>
              <a:t>t+1</a:t>
            </a:r>
            <a:r>
              <a:rPr lang="en-US" altLang="en-US" sz="3000" baseline="30000">
                <a:solidFill>
                  <a:schemeClr val="accent1"/>
                </a:solidFill>
              </a:rPr>
              <a:t>2 </a:t>
            </a:r>
            <a:r>
              <a:rPr lang="en-US" altLang="en-US" sz="3000">
                <a:solidFill>
                  <a:schemeClr val="accent1"/>
                </a:solidFill>
              </a:rPr>
              <a:t> </a:t>
            </a:r>
            <a:endParaRPr lang="en-CA" altLang="en-US" sz="3000"/>
          </a:p>
        </p:txBody>
      </p:sp>
      <p:grpSp>
        <p:nvGrpSpPr>
          <p:cNvPr id="94219" name="Group 5"/>
          <p:cNvGrpSpPr>
            <a:grpSpLocks/>
          </p:cNvGrpSpPr>
          <p:nvPr/>
        </p:nvGrpSpPr>
        <p:grpSpPr bwMode="auto">
          <a:xfrm>
            <a:off x="152400" y="2733675"/>
            <a:ext cx="3086100" cy="1470025"/>
            <a:chOff x="152400" y="2819400"/>
            <a:chExt cx="3086100" cy="1468996"/>
          </a:xfrm>
        </p:grpSpPr>
        <p:sp>
          <p:nvSpPr>
            <p:cNvPr id="94225" name="Text Box 42"/>
            <p:cNvSpPr txBox="1">
              <a:spLocks noChangeArrowheads="1"/>
            </p:cNvSpPr>
            <p:nvPr/>
          </p:nvSpPr>
          <p:spPr bwMode="auto">
            <a:xfrm>
              <a:off x="152400" y="2819400"/>
              <a:ext cx="30861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</p:txBody>
        </p:sp>
        <p:sp>
          <p:nvSpPr>
            <p:cNvPr id="94226" name="Text Box 42"/>
            <p:cNvSpPr txBox="1">
              <a:spLocks noChangeArrowheads="1"/>
            </p:cNvSpPr>
            <p:nvPr/>
          </p:nvSpPr>
          <p:spPr bwMode="auto">
            <a:xfrm>
              <a:off x="274638" y="3319247"/>
              <a:ext cx="223565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94227" name="Text Box 42"/>
            <p:cNvSpPr txBox="1">
              <a:spLocks noChangeArrowheads="1"/>
            </p:cNvSpPr>
            <p:nvPr/>
          </p:nvSpPr>
          <p:spPr bwMode="auto">
            <a:xfrm>
              <a:off x="761370" y="3764521"/>
              <a:ext cx="2006544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codeB:</a:t>
              </a:r>
            </a:p>
          </p:txBody>
        </p:sp>
      </p:grpSp>
      <p:sp>
        <p:nvSpPr>
          <p:cNvPr id="94220" name="Text Box 43"/>
          <p:cNvSpPr txBox="1">
            <a:spLocks noChangeArrowheads="1"/>
          </p:cNvSpPr>
          <p:nvPr/>
        </p:nvSpPr>
        <p:spPr bwMode="auto">
          <a:xfrm>
            <a:off x="5964238" y="6248400"/>
            <a:ext cx="29416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</a:rPr>
              <a:t>&lt;loop-invariant</a:t>
            </a:r>
            <a:r>
              <a:rPr lang="en-CA" altLang="en-US" sz="2800" i="0" baseline="-25000">
                <a:solidFill>
                  <a:srgbClr val="33CC33"/>
                </a:solidFill>
              </a:rPr>
              <a:t>t+1</a:t>
            </a:r>
            <a:r>
              <a:rPr lang="en-CA" altLang="en-US" sz="2800" i="0">
                <a:solidFill>
                  <a:srgbClr val="33CC33"/>
                </a:solidFill>
              </a:rPr>
              <a:t>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>
              <a:solidFill>
                <a:srgbClr val="33CC33"/>
              </a:solidFill>
            </a:endParaRPr>
          </a:p>
        </p:txBody>
      </p:sp>
      <p:sp>
        <p:nvSpPr>
          <p:cNvPr id="17" name="AutoShape 44"/>
          <p:cNvSpPr>
            <a:spLocks noChangeArrowheads="1"/>
          </p:cNvSpPr>
          <p:nvPr/>
        </p:nvSpPr>
        <p:spPr bwMode="auto">
          <a:xfrm>
            <a:off x="5461000" y="6399213"/>
            <a:ext cx="381000" cy="242887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sp>
        <p:nvSpPr>
          <p:cNvPr id="26" name="Text Box 43"/>
          <p:cNvSpPr txBox="1">
            <a:spLocks noChangeArrowheads="1"/>
          </p:cNvSpPr>
          <p:nvPr/>
        </p:nvSpPr>
        <p:spPr bwMode="auto">
          <a:xfrm>
            <a:off x="3962400" y="2279650"/>
            <a:ext cx="16335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1800" i="0"/>
              <a:t>(</a:t>
            </a:r>
            <a:r>
              <a:rPr lang="en-CA" altLang="en-US" sz="1800" i="0">
                <a:solidFill>
                  <a:schemeClr val="accent2"/>
                </a:solidFill>
              </a:rPr>
              <a:t>codeB</a:t>
            </a:r>
            <a:r>
              <a:rPr lang="en-CA" altLang="en-US" sz="1800" i="0"/>
              <a:t> in loop)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6291263" y="3783013"/>
            <a:ext cx="8001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1800" i="0"/>
              <a:t>(math)</a:t>
            </a:r>
          </a:p>
        </p:txBody>
      </p:sp>
      <p:sp>
        <p:nvSpPr>
          <p:cNvPr id="22" name="Rectangle 1"/>
          <p:cNvSpPr>
            <a:spLocks noChangeArrowheads="1"/>
          </p:cNvSpPr>
          <p:nvPr/>
        </p:nvSpPr>
        <p:spPr bwMode="auto">
          <a:xfrm>
            <a:off x="1468438" y="5156200"/>
            <a:ext cx="371316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/>
              <a:t>Write down LHS/RHS</a:t>
            </a:r>
            <a:br>
              <a:rPr lang="en-US" altLang="en-US" sz="3000" i="0"/>
            </a:br>
            <a:r>
              <a:rPr lang="en-US" altLang="en-US" sz="3000" i="0"/>
              <a:t>of what we must prove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2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2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2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2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8" grpId="0" animBg="1"/>
      <p:bldP spid="8199" grpId="0"/>
      <p:bldP spid="8200" grpId="0" animBg="1"/>
      <p:bldP spid="8201" grpId="0"/>
      <p:bldP spid="8202" grpId="0" animBg="1"/>
      <p:bldP spid="8203" grpId="0"/>
      <p:bldP spid="17" grpId="0" animBg="1"/>
      <p:bldP spid="26" grpId="0"/>
      <p:bldP spid="26" grpId="1"/>
      <p:bldP spid="27" grpId="0"/>
      <p:bldP spid="27" grpId="1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>
          <a:solidFill>
            <a:srgbClr val="FF0000"/>
          </a:solidFill>
        </a:ln>
      </a:spPr>
      <a:bodyPr vert="horz" wrap="none" lIns="91440" tIns="45720" rIns="91440" bIns="45720" numCol="1" rtlCol="0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>
        <a:spAutoFit/>
      </a:bodyPr>
      <a:lstStyle>
        <a:defPPr algn="l">
          <a:defRPr sz="2400" i="0" dirty="0" err="1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ppt/theme/theme11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ppt/theme/theme12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ppt/theme/theme13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28575">
          <a:solidFill>
            <a:schemeClr val="tx2"/>
          </a:solidFill>
        </a:ln>
      </a:spPr>
      <a:bodyPr vert="horz" wrap="none" lIns="91440" tIns="45720" rIns="91440" bIns="45720" numCol="1" rtlCol="0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sz="3000" b="0" i="1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 algn="l">
          <a:spcBef>
            <a:spcPts val="0"/>
          </a:spcBef>
          <a:defRPr sz="2400"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 marL="0" indent="0">
          <a:spcBef>
            <a:spcPts val="0"/>
          </a:spcBef>
          <a:buNone/>
          <a:defRPr sz="2800" i="0" dirty="0" smtClean="0">
            <a:solidFill>
              <a:schemeClr val="bg1"/>
            </a:solidFill>
          </a:defRPr>
        </a:defPPr>
      </a:lstStyle>
    </a:spDef>
  </a:objectDefaults>
  <a:extraClrSchemeLst/>
</a:theme>
</file>

<file path=ppt/theme/theme8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ppt/theme/theme9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6289F8"/>
        </a:solidFill>
        <a:ln w="9525">
          <a:noFill/>
          <a:miter lim="800000"/>
          <a:headEnd/>
          <a:tailEnd/>
        </a:ln>
        <a:effectLst>
          <a:outerShdw blurRad="44450" dist="27940" dir="5400000" algn="ctr">
            <a:srgbClr val="000000">
              <a:alpha val="32000"/>
            </a:srgbClr>
          </a:outerShdw>
        </a:effectLst>
        <a:scene3d>
          <a:camera prst="orthographicFront">
            <a:rot lat="0" lon="0" rev="0"/>
          </a:camera>
          <a:lightRig rig="balanced" dir="t">
            <a:rot lat="0" lon="0" rev="8700000"/>
          </a:lightRig>
        </a:scene3d>
        <a:sp3d>
          <a:bevelT w="190500" h="38100"/>
        </a:sp3d>
      </a:spPr>
      <a:bodyPr/>
      <a:lstStyle>
        <a:defPPr>
          <a:defRPr sz="1400">
            <a:solidFill>
              <a:schemeClr val="dk1"/>
            </a:solidFill>
            <a:latin typeface="+mn-lt"/>
            <a:ea typeface="+mn-ea"/>
          </a:defRPr>
        </a:defPPr>
      </a:lstStyle>
    </a:sp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48146</TotalTime>
  <Words>13932</Words>
  <Application>Microsoft Office PowerPoint</Application>
  <PresentationFormat>On-screen Show (4:3)</PresentationFormat>
  <Paragraphs>3240</Paragraphs>
  <Slides>253</Slides>
  <Notes>176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13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253</vt:i4>
      </vt:variant>
    </vt:vector>
  </HeadingPairs>
  <TitlesOfParts>
    <vt:vector size="281" baseType="lpstr">
      <vt:lpstr>Arial</vt:lpstr>
      <vt:lpstr>Arial Narrow</vt:lpstr>
      <vt:lpstr>Arial Rounded MT Bold</vt:lpstr>
      <vt:lpstr>Calibri</vt:lpstr>
      <vt:lpstr>Cambria Math</vt:lpstr>
      <vt:lpstr>Courier New</vt:lpstr>
      <vt:lpstr>Symbol</vt:lpstr>
      <vt:lpstr>Tahoma</vt:lpstr>
      <vt:lpstr>Tempus Sans ITC</vt:lpstr>
      <vt:lpstr>Times</vt:lpstr>
      <vt:lpstr>Times New Roman</vt:lpstr>
      <vt:lpstr>Wingdings</vt:lpstr>
      <vt:lpstr>Default Design</vt:lpstr>
      <vt:lpstr>3101</vt:lpstr>
      <vt:lpstr>1_3101</vt:lpstr>
      <vt:lpstr>2_3101</vt:lpstr>
      <vt:lpstr>3_3101</vt:lpstr>
      <vt:lpstr>4_3101</vt:lpstr>
      <vt:lpstr>Office Theme</vt:lpstr>
      <vt:lpstr>7_Office Theme</vt:lpstr>
      <vt:lpstr>8_Office Theme</vt:lpstr>
      <vt:lpstr>9_Office Theme</vt:lpstr>
      <vt:lpstr>10_Office Theme</vt:lpstr>
      <vt:lpstr>11_Office Theme</vt:lpstr>
      <vt:lpstr>1_Default Design</vt:lpstr>
      <vt:lpstr>Equation</vt:lpstr>
      <vt:lpstr>Clip</vt:lpstr>
      <vt:lpstr>Chart</vt:lpstr>
      <vt:lpstr>PowerPoint Presentation</vt:lpstr>
      <vt:lpstr>PowerPoint Presentation</vt:lpstr>
      <vt:lpstr>Contracts, Assertions, and Invariants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Contracts, Assertions, and Invariants </vt:lpstr>
      <vt:lpstr>PowerPoint Presentation</vt:lpstr>
      <vt:lpstr>A Sequence of Actions</vt:lpstr>
      <vt:lpstr>A Sequence of Actions</vt:lpstr>
      <vt:lpstr>A Sequence of Actions</vt:lpstr>
      <vt:lpstr>A Sequence of Actions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Purpose of Assertions</vt:lpstr>
      <vt:lpstr>Definition of Assertions</vt:lpstr>
      <vt:lpstr>Definition of Assertions</vt:lpstr>
      <vt:lpstr>Definition of Assertions</vt:lpstr>
      <vt:lpstr>Definition of Assertions</vt:lpstr>
      <vt:lpstr>Definition of Assertions</vt:lpstr>
      <vt:lpstr>Algorithm Termination</vt:lpstr>
      <vt:lpstr>Don't Be Frightened</vt:lpstr>
      <vt:lpstr>Definition of Correctness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A Sequence of Assertions</vt:lpstr>
      <vt:lpstr>Contracts, Assertions, and Invariants </vt:lpstr>
      <vt:lpstr>Iterative Algorithms</vt:lpstr>
      <vt:lpstr>Loop Invariants</vt:lpstr>
      <vt:lpstr>Loop Invariants</vt:lpstr>
      <vt:lpstr>Loop Invariants</vt:lpstr>
      <vt:lpstr>Loop Invariants</vt:lpstr>
      <vt:lpstr>Iterative Algorithms  Loop Invariants </vt:lpstr>
      <vt:lpstr>Iterative Algorithms  Loop Invariants </vt:lpstr>
      <vt:lpstr>Iterative Algorithms  Loop Invariants </vt:lpstr>
      <vt:lpstr>Iterative Algorithms  Loop Invariants </vt:lpstr>
      <vt:lpstr>Iterative Algorithms  Loop Invariants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No Assumptions: </vt:lpstr>
      <vt:lpstr>Ending The Algorithm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Partial Correctness</vt:lpstr>
      <vt:lpstr>PowerPoint Presentation</vt:lpstr>
      <vt:lpstr>PowerPoint Presentation</vt:lpstr>
      <vt:lpstr>PowerPoint Presentation</vt:lpstr>
      <vt:lpstr>PowerPoint Presentation</vt:lpstr>
      <vt:lpstr>Picture from the Middle</vt:lpstr>
      <vt:lpstr>Flow Smoothly</vt:lpstr>
      <vt:lpstr>Ask for 100%</vt:lpstr>
      <vt:lpstr>Ask for 100% </vt:lpstr>
      <vt:lpstr>Ask for 100% </vt:lpstr>
      <vt:lpstr>No Assumptions: </vt:lpstr>
      <vt:lpstr>Know What a LI Is Not</vt:lpstr>
      <vt:lpstr>Differentiating between Iterations</vt:lpstr>
      <vt:lpstr>This completes  One Higher Level Abstract View of Iterative Algorithms </vt:lpstr>
      <vt:lpstr>Simple Example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Simple Example</vt:lpstr>
      <vt:lpstr>Reconsidering Simple Examples</vt:lpstr>
      <vt:lpstr>Code  Representation of an Algorithm</vt:lpstr>
      <vt:lpstr>Higher Level Abstract View Representation of an Algorithm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Defining Measure of Progress</vt:lpstr>
      <vt:lpstr>Define Step</vt:lpstr>
      <vt:lpstr>Define Step</vt:lpstr>
      <vt:lpstr>Making progress while Maintaining the loop invariant</vt:lpstr>
      <vt:lpstr>PowerPoint Presentation</vt:lpstr>
      <vt:lpstr>Explaining Insertion Sort</vt:lpstr>
      <vt:lpstr>Running Time </vt:lpstr>
      <vt:lpstr>PowerPoint Presentation</vt:lpstr>
      <vt:lpstr>PowerPoint Presentation</vt:lpstr>
      <vt:lpstr>PowerPoint Presentation</vt:lpstr>
      <vt:lpstr>Running Time </vt:lpstr>
      <vt:lpstr>PowerPoint Presentation</vt:lpstr>
      <vt:lpstr>Ok I know you knew Insertion Sort</vt:lpstr>
      <vt:lpstr>Define Problem: Binary Search</vt:lpstr>
      <vt:lpstr>Define Loop Invariant</vt:lpstr>
      <vt:lpstr>Define Loop Invariant</vt:lpstr>
      <vt:lpstr>Define Step</vt:lpstr>
      <vt:lpstr>Define Step</vt:lpstr>
      <vt:lpstr>Define Step</vt:lpstr>
      <vt:lpstr>Define Step</vt:lpstr>
      <vt:lpstr>Make Progress</vt:lpstr>
      <vt:lpstr>Initial Conditions</vt:lpstr>
      <vt:lpstr>Ending Algorithm</vt:lpstr>
      <vt:lpstr>Running Time </vt:lpstr>
      <vt:lpstr>PowerPoint Presentation</vt:lpstr>
      <vt:lpstr>PowerPoint Presentation</vt:lpstr>
      <vt:lpstr>Study:</vt:lpstr>
      <vt:lpstr>Moral</vt:lpstr>
      <vt:lpstr>Loop Invariants  for Iterative Algorithms</vt:lpstr>
      <vt:lpstr>Binary Search Tree</vt:lpstr>
      <vt:lpstr>Binary Search Tree</vt:lpstr>
      <vt:lpstr>Binary Search Tree</vt:lpstr>
      <vt:lpstr>Binary Search Tree</vt:lpstr>
      <vt:lpstr>Binary Search Tree</vt:lpstr>
      <vt:lpstr>PowerPoint Presentation</vt:lpstr>
      <vt:lpstr>Whose Blocking Your View?</vt:lpstr>
      <vt:lpstr>Whose Blocking Your View?</vt:lpstr>
      <vt:lpstr>Whose Blocking Your View?</vt:lpstr>
      <vt:lpstr>Whose Blocking Your View?</vt:lpstr>
      <vt:lpstr>Computing Spans (not in book)</vt:lpstr>
      <vt:lpstr>Quadratic Algorithm</vt:lpstr>
      <vt:lpstr>Computing Spans with a Stack</vt:lpstr>
      <vt:lpstr>Linear Time Algorithm</vt:lpstr>
      <vt:lpstr>PowerPoint Presentation</vt:lpstr>
      <vt:lpstr>Reverse Polish Notation Calculator</vt:lpstr>
      <vt:lpstr>Reverse Polish Notation Calculator</vt:lpstr>
      <vt:lpstr>Reverse Polish Notation Calculator</vt:lpstr>
      <vt:lpstr>Reverse Polish Notation Calculator</vt:lpstr>
      <vt:lpstr>Reverse Polish Notation Calculator</vt:lpstr>
      <vt:lpstr>Reverse Polish Notation Calculator</vt:lpstr>
      <vt:lpstr>Parsing with a Stack</vt:lpstr>
      <vt:lpstr>Parsing with a Stack</vt:lpstr>
      <vt:lpstr>Parsing with a Stack</vt:lpstr>
      <vt:lpstr>Parsing with a Stack</vt:lpstr>
      <vt:lpstr>Parsing with a Stack</vt:lpstr>
      <vt:lpstr>Parsing with a Stack</vt:lpstr>
      <vt:lpstr>Contracts, Assertions, and Invariants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Pause for Mod</vt:lpstr>
      <vt:lpstr>Pause for Mod</vt:lpstr>
      <vt:lpstr>Pause for Mod</vt:lpstr>
      <vt:lpstr>Pause for Mod</vt:lpstr>
      <vt:lpstr>Pause for Mod</vt:lpstr>
      <vt:lpstr>Pause for Mod</vt:lpstr>
      <vt:lpstr>Pause for Mod</vt:lpstr>
      <vt:lpstr>Pause for Mod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Learning Outcomes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 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Jeff Edmonds</dc:creator>
  <cp:lastModifiedBy>Jeffrey A Edmonds</cp:lastModifiedBy>
  <cp:revision>466</cp:revision>
  <dcterms:created xsi:type="dcterms:W3CDTF">2000-08-14T20:34:24Z</dcterms:created>
  <dcterms:modified xsi:type="dcterms:W3CDTF">2025-01-22T20:49:19Z</dcterms:modified>
</cp:coreProperties>
</file>