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71" r:id="rId3"/>
    <p:sldId id="453" r:id="rId4"/>
    <p:sldId id="454" r:id="rId5"/>
    <p:sldId id="455" r:id="rId6"/>
    <p:sldId id="390" r:id="rId7"/>
    <p:sldId id="456" r:id="rId8"/>
    <p:sldId id="391" r:id="rId9"/>
    <p:sldId id="392" r:id="rId10"/>
    <p:sldId id="393" r:id="rId11"/>
    <p:sldId id="394" r:id="rId12"/>
    <p:sldId id="395" r:id="rId13"/>
    <p:sldId id="401" r:id="rId14"/>
    <p:sldId id="461" r:id="rId15"/>
    <p:sldId id="396" r:id="rId16"/>
    <p:sldId id="399" r:id="rId17"/>
    <p:sldId id="463" r:id="rId18"/>
    <p:sldId id="457" r:id="rId19"/>
    <p:sldId id="464" r:id="rId20"/>
    <p:sldId id="398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59" r:id="rId39"/>
    <p:sldId id="420" r:id="rId40"/>
    <p:sldId id="421" r:id="rId41"/>
    <p:sldId id="422" r:id="rId42"/>
    <p:sldId id="423" r:id="rId43"/>
    <p:sldId id="430" r:id="rId44"/>
    <p:sldId id="431" r:id="rId45"/>
    <p:sldId id="460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443" r:id="rId58"/>
    <p:sldId id="444" r:id="rId59"/>
    <p:sldId id="445" r:id="rId60"/>
    <p:sldId id="446" r:id="rId61"/>
    <p:sldId id="447" r:id="rId62"/>
    <p:sldId id="448" r:id="rId63"/>
    <p:sldId id="449" r:id="rId64"/>
    <p:sldId id="450" r:id="rId65"/>
    <p:sldId id="451" r:id="rId66"/>
    <p:sldId id="452" r:id="rId67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674F6"/>
    <a:srgbClr val="6289F8"/>
    <a:srgbClr val="8097F8"/>
    <a:srgbClr val="2C61F6"/>
    <a:srgbClr val="F8F0D0"/>
    <a:srgbClr val="F2E4AA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97" autoAdjust="0"/>
    <p:restoredTop sz="94660"/>
  </p:normalViewPr>
  <p:slideViewPr>
    <p:cSldViewPr>
      <p:cViewPr>
        <p:scale>
          <a:sx n="100" d="100"/>
          <a:sy n="100" d="100"/>
        </p:scale>
        <p:origin x="-59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8.xml"/><Relationship Id="rId18" Type="http://schemas.openxmlformats.org/officeDocument/2006/relationships/slide" Target="slides/slide27.xml"/><Relationship Id="rId26" Type="http://schemas.openxmlformats.org/officeDocument/2006/relationships/slide" Target="slides/slide38.xml"/><Relationship Id="rId3" Type="http://schemas.openxmlformats.org/officeDocument/2006/relationships/slide" Target="slides/slide5.xml"/><Relationship Id="rId21" Type="http://schemas.openxmlformats.org/officeDocument/2006/relationships/slide" Target="slides/slide30.xml"/><Relationship Id="rId7" Type="http://schemas.openxmlformats.org/officeDocument/2006/relationships/slide" Target="slides/slide9.xml"/><Relationship Id="rId12" Type="http://schemas.openxmlformats.org/officeDocument/2006/relationships/slide" Target="slides/slide17.xml"/><Relationship Id="rId17" Type="http://schemas.openxmlformats.org/officeDocument/2006/relationships/slide" Target="slides/slide26.xml"/><Relationship Id="rId25" Type="http://schemas.openxmlformats.org/officeDocument/2006/relationships/slide" Target="slides/slide37.xml"/><Relationship Id="rId2" Type="http://schemas.openxmlformats.org/officeDocument/2006/relationships/slide" Target="slides/slide4.xml"/><Relationship Id="rId16" Type="http://schemas.openxmlformats.org/officeDocument/2006/relationships/slide" Target="slides/slide25.xml"/><Relationship Id="rId20" Type="http://schemas.openxmlformats.org/officeDocument/2006/relationships/slide" Target="slides/slide29.xml"/><Relationship Id="rId29" Type="http://schemas.openxmlformats.org/officeDocument/2006/relationships/slide" Target="slides/slide4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6.xml"/><Relationship Id="rId24" Type="http://schemas.openxmlformats.org/officeDocument/2006/relationships/slide" Target="slides/slide33.xml"/><Relationship Id="rId32" Type="http://schemas.openxmlformats.org/officeDocument/2006/relationships/slide" Target="slides/slide54.xml"/><Relationship Id="rId5" Type="http://schemas.openxmlformats.org/officeDocument/2006/relationships/slide" Target="slides/slide7.xml"/><Relationship Id="rId15" Type="http://schemas.openxmlformats.org/officeDocument/2006/relationships/slide" Target="slides/slide24.xml"/><Relationship Id="rId23" Type="http://schemas.openxmlformats.org/officeDocument/2006/relationships/slide" Target="slides/slide32.xml"/><Relationship Id="rId28" Type="http://schemas.openxmlformats.org/officeDocument/2006/relationships/slide" Target="slides/slide40.xml"/><Relationship Id="rId10" Type="http://schemas.openxmlformats.org/officeDocument/2006/relationships/slide" Target="slides/slide15.xml"/><Relationship Id="rId19" Type="http://schemas.openxmlformats.org/officeDocument/2006/relationships/slide" Target="slides/slide28.xml"/><Relationship Id="rId31" Type="http://schemas.openxmlformats.org/officeDocument/2006/relationships/slide" Target="slides/slide51.xml"/><Relationship Id="rId4" Type="http://schemas.openxmlformats.org/officeDocument/2006/relationships/slide" Target="slides/slide6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31.xml"/><Relationship Id="rId27" Type="http://schemas.openxmlformats.org/officeDocument/2006/relationships/slide" Target="slides/slide39.xml"/><Relationship Id="rId30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Pattern Matching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E71D1E93-3D94-B74A-A8EB-35EA49895185}" type="datetime8">
              <a:rPr lang="en-US"/>
              <a:pPr>
                <a:defRPr/>
              </a:pPr>
              <a:t>11/11/2014 10:36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49950A32-1F18-564C-BBC4-97B5B12D0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Pattern Matching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14276BD6-8A94-9E4A-A6E3-6223A27ABE8D}" type="datetime8">
              <a:rPr lang="en-US"/>
              <a:pPr>
                <a:defRPr/>
              </a:pPr>
              <a:t>11/11/2014 10:36 AM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DE85C6D3-039F-4C42-A8E3-277B514F4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149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Pattern Matching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0197F27-FEBD-2B47-A2D8-6ED961C780F3}" type="datetime8">
              <a:rPr lang="en-US" sz="1400"/>
              <a:pPr eaLnBrk="1" hangingPunct="1"/>
              <a:t>11/11/2014 10:36 AM</a:t>
            </a:fld>
            <a:endParaRPr lang="en-US" sz="14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105468D-C0BF-1449-B780-BA871DC3BD00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Pattern Matching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0197F27-FEBD-2B47-A2D8-6ED961C780F3}" type="datetime8">
              <a:rPr lang="en-US" sz="1400"/>
              <a:pPr eaLnBrk="1" hangingPunct="1"/>
              <a:t>11/11/2014 10:36 AM</a:t>
            </a:fld>
            <a:endParaRPr lang="en-US" sz="14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105468D-C0BF-1449-B780-BA871DC3BD00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73114" indent="-29735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89406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65168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140930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616693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092455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568217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4043980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Tries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73114" indent="-29735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89406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65168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140930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616693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092455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568217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4043980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994E5B0-180B-104E-81DF-F035FE3B3E36}" type="datetime8">
              <a:rPr lang="en-US" sz="1400"/>
              <a:pPr eaLnBrk="1" hangingPunct="1"/>
              <a:t>11/11/2014 10:36 AM</a:t>
            </a:fld>
            <a:endParaRPr lang="en-US" sz="14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73114" indent="-29735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89406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65168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140930" indent="-237881" defTabSz="966393" eaLnBrk="0" hangingPunct="0"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616693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092455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568217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4043980" indent="-237881" algn="ctr" defTabSz="966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FEC84A5-CC22-6844-BA63-84B462A6F112}" type="slidenum">
              <a:rPr lang="en-US" sz="1400"/>
              <a:pPr eaLnBrk="1" hangingPunct="1"/>
              <a:t>23</a:t>
            </a:fld>
            <a:endParaRPr lang="en-US" sz="14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Greedy Method</a:t>
            </a:r>
            <a:endParaRPr lang="en-US" sz="140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AB6DEF6-DF5A-9846-8AE4-6A3671C51DD3}" type="datetime8">
              <a:rPr lang="en-US" sz="1400" smtClean="0"/>
              <a:t>11/11/2014 10:36 AM</a:t>
            </a:fld>
            <a:endParaRPr lang="en-US" sz="14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C0DDE28-8233-7E46-84C5-6596107F198D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Dynamic Programming</a:t>
            </a:r>
            <a:endParaRPr lang="en-US" sz="140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DACBB0F-DEF4-D845-B0C5-F985A7CF7B5D}" type="datetime8">
              <a:rPr lang="en-US" sz="1400" smtClean="0"/>
              <a:t>11/11/2014 10:36 AM</a:t>
            </a:fld>
            <a:endParaRPr lang="en-US" sz="140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1E06DD-386B-2843-999A-B847069B6787}" type="slidenum">
              <a:rPr lang="en-US" sz="1400"/>
              <a:pPr eaLnBrk="1" hangingPunct="1"/>
              <a:t>43</a:t>
            </a:fld>
            <a:endParaRPr lang="en-US" sz="14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7EE6BB-47F1-1B4E-AAF2-EC65C3A889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C90DE-D35D-604B-A3B0-7FC3D090F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F2A7-FE69-8A4E-A719-0E9D1B8B61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7AE697-F858-6B40-8F81-139549445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28D7-EB5A-974B-8620-E57D7CE54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1" cap="all"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DEB7-D38B-794C-8013-24670BA02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3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F6D4A-A064-9A44-8E3F-F538C4BBBA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4ABA4-FF67-904B-BCC4-6BE2562D2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22B7D-A7E2-5045-B4FB-EB395C3D8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C77F4-8DF3-684E-8C09-49C848312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5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13C6A-A693-9A46-820B-CA8962D97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90392-37C6-B34B-9A0B-D2C1AB6FBD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Last Update: July 31,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A26CE5-EC40-5244-B026-44E1715860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sz="7200" b="1" dirty="0" smtClean="0">
                <a:latin typeface="Rockwell" panose="02060603020205020403" pitchFamily="18" charset="0"/>
              </a:rPr>
              <a:t>Text Processing</a:t>
            </a:r>
            <a:endParaRPr lang="en-US" sz="7200" b="1" dirty="0">
              <a:latin typeface="Rockwell" panose="02060603020205020403" pitchFamily="18" charset="0"/>
            </a:endParaRPr>
          </a:p>
        </p:txBody>
      </p:sp>
      <p:sp>
        <p:nvSpPr>
          <p:cNvPr id="15361" name="Rectangle 7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5362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F9FDADF-EF66-1146-B991-D26914947FCE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Last Update: July 31, 2014</a:t>
            </a:r>
            <a:endParaRPr lang="en-US"/>
          </a:p>
        </p:txBody>
      </p:sp>
      <p:pic>
        <p:nvPicPr>
          <p:cNvPr id="15370" name="Picture 10" descr="C:\Users\andy\AppData\Local\Microsoft\Windows\Temporary Internet Files\Content.IE5\AY1UGA5Q\MP9102164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590800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The Boyer-Moore Algorithm</a:t>
            </a:r>
          </a:p>
        </p:txBody>
      </p:sp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3293245-27EE-674A-BAB8-CBBB12D30BF7}" type="slidenum">
              <a:rPr lang="en-US" sz="1400"/>
              <a:pPr eaLnBrk="1" hangingPunct="1"/>
              <a:t>10</a:t>
            </a:fld>
            <a:endParaRPr lang="en-US" sz="1400"/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4724400" y="1447800"/>
            <a:ext cx="4114800" cy="2557463"/>
            <a:chOff x="2976" y="2517"/>
            <a:chExt cx="2592" cy="1611"/>
          </a:xfrm>
        </p:grpSpPr>
        <p:graphicFrame>
          <p:nvGraphicFramePr>
            <p:cNvPr id="21513" name="Object 7"/>
            <p:cNvGraphicFramePr>
              <a:graphicFrameLocks noChangeAspect="1"/>
            </p:cNvGraphicFramePr>
            <p:nvPr/>
          </p:nvGraphicFramePr>
          <p:xfrm>
            <a:off x="3480" y="2757"/>
            <a:ext cx="2088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4" name="VISIO" r:id="rId3" imgW="3111500" imgH="2044700" progId="Visio.Drawing.6">
                    <p:embed/>
                  </p:oleObj>
                </mc:Choice>
                <mc:Fallback>
                  <p:oleObj name="VISIO" r:id="rId3" imgW="3111500" imgH="2044700" progId="Visio.Drawing.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2757"/>
                          <a:ext cx="2088" cy="1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2976" y="2517"/>
              <a:ext cx="13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Case 1: </a:t>
              </a:r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</a:rPr>
                <a:t>j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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 1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</a:rPr>
                <a:t>+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l</a:t>
              </a:r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4419600" cy="3754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Algorithm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+mn-lt"/>
              </a:rPr>
              <a:t>BoyerMooreMatch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2000" b="1" i="1" dirty="0">
                <a:solidFill>
                  <a:schemeClr val="tx2"/>
                </a:solidFill>
                <a:latin typeface="+mn-lt"/>
              </a:rPr>
              <a:t>T, P, S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)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L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  <a:sym typeface="Symbol" charset="0"/>
              </a:rPr>
              <a:t>lastOccurenceFunction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P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,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S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	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m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–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  <a:sym typeface="Symbol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repeat </a:t>
            </a:r>
            <a:endParaRPr lang="en-US" sz="2000" b="1" i="1" dirty="0">
              <a:solidFill>
                <a:schemeClr val="tx2"/>
              </a:solidFill>
              <a:latin typeface="+mn-lt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	if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u="sng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P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if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0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return 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match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at </a:t>
            </a:r>
            <a:r>
              <a:rPr lang="en-US" sz="2000" i="1" dirty="0" err="1">
                <a:solidFill>
                  <a:srgbClr val="C00000"/>
                </a:solidFill>
                <a:latin typeface="+mn-lt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latin typeface="+mn-lt"/>
              </a:rPr>
              <a:t>		</a:t>
            </a:r>
            <a:r>
              <a:rPr lang="en-US" sz="2000" dirty="0" smtClean="0">
                <a:latin typeface="+mn-lt"/>
              </a:rPr>
              <a:t>     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else   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–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–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;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– –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endParaRPr lang="en-US" sz="2000" dirty="0">
              <a:solidFill>
                <a:srgbClr val="0000FF"/>
              </a:solidFill>
              <a:latin typeface="+mn-lt"/>
              <a:sym typeface="Symbol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else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 character-jump 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		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]]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	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+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m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–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min(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, 1 +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)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m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–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until 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&gt;  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–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1 </a:t>
            </a:r>
            <a:endParaRPr lang="en-US" sz="2000" dirty="0">
              <a:solidFill>
                <a:srgbClr val="0000FF"/>
              </a:solidFill>
              <a:latin typeface="+mn-lt"/>
              <a:sym typeface="Symbol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return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 charset="0"/>
              </a:rPr>
              <a:t>–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1  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//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no match </a:t>
            </a:r>
          </a:p>
        </p:txBody>
      </p:sp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4724400" y="3979863"/>
            <a:ext cx="4114800" cy="2573337"/>
            <a:chOff x="2976" y="1019"/>
            <a:chExt cx="2592" cy="1621"/>
          </a:xfrm>
        </p:grpSpPr>
        <p:graphicFrame>
          <p:nvGraphicFramePr>
            <p:cNvPr id="21511" name="Object 6"/>
            <p:cNvGraphicFramePr>
              <a:graphicFrameLocks noChangeAspect="1"/>
            </p:cNvGraphicFramePr>
            <p:nvPr/>
          </p:nvGraphicFramePr>
          <p:xfrm>
            <a:off x="3480" y="1269"/>
            <a:ext cx="2088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5" name="VISIO" r:id="rId5" imgW="3111500" imgH="2044700" progId="Visio.Drawing.6">
                    <p:embed/>
                  </p:oleObj>
                </mc:Choice>
                <mc:Fallback>
                  <p:oleObj name="VISIO" r:id="rId5" imgW="3111500" imgH="20447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1269"/>
                          <a:ext cx="2088" cy="1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976" y="1019"/>
              <a:ext cx="13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Case 2: 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1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</a:rPr>
                <a:t>+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l</a:t>
              </a:r>
              <a:r>
                <a:rPr lang="en-US" sz="2000" b="1">
                  <a:solidFill>
                    <a:schemeClr val="tx2"/>
                  </a:solidFill>
                  <a:latin typeface="Symbol" charset="0"/>
                </a:rPr>
                <a:t>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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</a:rPr>
                <a:t>j</a:t>
              </a:r>
              <a:endParaRPr lang="en-US" sz="2000" b="1" i="1">
                <a:solidFill>
                  <a:schemeClr val="tx2"/>
                </a:solidFill>
                <a:latin typeface="Times New Roman" charset="0"/>
                <a:sym typeface="Symbo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2252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2BEF6AC-6F30-0A4B-9243-FDA27D7C400A}" type="slidenum">
              <a:rPr lang="en-US" sz="1400"/>
              <a:pPr eaLnBrk="1" hangingPunct="1"/>
              <a:t>11</a:t>
            </a:fld>
            <a:endParaRPr lang="en-US" sz="1400"/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139591"/>
              </p:ext>
            </p:extLst>
          </p:nvPr>
        </p:nvGraphicFramePr>
        <p:xfrm>
          <a:off x="838200" y="1676400"/>
          <a:ext cx="784860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VISIO" r:id="rId3" imgW="4800600" imgH="2273300" progId="Visio.Drawing.6">
                  <p:embed/>
                </p:oleObj>
              </mc:Choice>
              <mc:Fallback>
                <p:oleObj name="VISIO" r:id="rId3" imgW="4800600" imgH="22733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7848600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Analysis</a:t>
            </a: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1000" y="1371600"/>
            <a:ext cx="73914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Boyer-Moore</a:t>
            </a:r>
            <a:r>
              <a:rPr lang="en-CA" sz="2400" dirty="0" smtClean="0"/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algorithm runs in time </a:t>
            </a:r>
            <a:r>
              <a:rPr lang="en-US" altLang="ja-JP" sz="2400" b="1" i="1" dirty="0"/>
              <a:t>O</a:t>
            </a:r>
            <a:r>
              <a:rPr lang="en-US" altLang="ja-JP" sz="2400" dirty="0"/>
              <a:t>(</a:t>
            </a:r>
            <a:r>
              <a:rPr lang="en-US" altLang="ja-JP" sz="2400" b="1" i="1" dirty="0"/>
              <a:t>nm </a:t>
            </a:r>
            <a:r>
              <a:rPr lang="en-US" altLang="ja-JP" sz="2400" dirty="0"/>
              <a:t>+</a:t>
            </a:r>
            <a:r>
              <a:rPr lang="en-US" altLang="ja-JP" sz="2400" b="1" i="1" dirty="0"/>
              <a:t> s</a:t>
            </a:r>
            <a:r>
              <a:rPr lang="en-US" altLang="ja-JP" sz="2400" dirty="0"/>
              <a:t>)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Example of worst case:</a:t>
            </a:r>
          </a:p>
          <a:p>
            <a:pPr lvl="1" eaLnBrk="1" hangingPunct="1"/>
            <a:r>
              <a:rPr lang="en-US" sz="2000" b="1" i="1" dirty="0"/>
              <a:t>T </a:t>
            </a:r>
            <a:r>
              <a:rPr lang="en-US" sz="2000" dirty="0"/>
              <a:t>=</a:t>
            </a:r>
            <a:r>
              <a:rPr lang="en-US" sz="2000" b="1" i="1" dirty="0"/>
              <a:t> </a:t>
            </a:r>
            <a:r>
              <a:rPr lang="en-US" sz="2000" b="1" i="1" dirty="0" err="1"/>
              <a:t>aaa</a:t>
            </a:r>
            <a:r>
              <a:rPr lang="en-US" sz="2000" b="1" i="1" dirty="0"/>
              <a:t> … a</a:t>
            </a:r>
          </a:p>
          <a:p>
            <a:pPr lvl="1" eaLnBrk="1" hangingPunct="1"/>
            <a:r>
              <a:rPr lang="en-US" sz="2000" b="1" i="1" dirty="0"/>
              <a:t>P </a:t>
            </a:r>
            <a:r>
              <a:rPr lang="en-US" sz="2000" dirty="0"/>
              <a:t>=</a:t>
            </a:r>
            <a:r>
              <a:rPr lang="en-US" sz="2000" b="1" i="1" dirty="0"/>
              <a:t> </a:t>
            </a:r>
            <a:r>
              <a:rPr lang="en-US" sz="2000" b="1" i="1" dirty="0" err="1"/>
              <a:t>baaa</a:t>
            </a:r>
            <a:endParaRPr lang="en-US" sz="2000" b="1" i="1" dirty="0"/>
          </a:p>
          <a:p>
            <a:pPr eaLnBrk="1" hangingPunct="1"/>
            <a:r>
              <a:rPr lang="en-US" sz="2400" dirty="0"/>
              <a:t>The worst case may occur in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images </a:t>
            </a:r>
            <a:r>
              <a:rPr lang="en-US" sz="2400" dirty="0"/>
              <a:t>and DNA sequences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but </a:t>
            </a:r>
            <a:r>
              <a:rPr lang="en-US" sz="2400" dirty="0"/>
              <a:t>is unlikely in English text</a:t>
            </a:r>
          </a:p>
          <a:p>
            <a:pPr eaLnBrk="1" hangingPunct="1"/>
            <a:r>
              <a:rPr lang="en-US" sz="2400" dirty="0" smtClean="0"/>
              <a:t>Boyer-Moore</a:t>
            </a:r>
            <a:r>
              <a:rPr lang="en-CA" sz="2400" dirty="0" smtClean="0"/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algorithm is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significantly </a:t>
            </a:r>
            <a:r>
              <a:rPr lang="en-US" altLang="ja-JP" sz="2400" dirty="0"/>
              <a:t>faster than the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brute-force </a:t>
            </a:r>
            <a:r>
              <a:rPr lang="en-US" altLang="ja-JP" sz="2400" dirty="0"/>
              <a:t>algorithm on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English </a:t>
            </a:r>
            <a:r>
              <a:rPr lang="en-US" altLang="ja-JP" sz="2400" dirty="0"/>
              <a:t>text</a:t>
            </a:r>
            <a:endParaRPr lang="en-US" sz="2400" dirty="0"/>
          </a:p>
        </p:txBody>
      </p:sp>
      <p:sp>
        <p:nvSpPr>
          <p:cNvPr id="235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860579-D721-6C4C-B0E3-8446757436E2}" type="slidenum">
              <a:rPr lang="en-US" sz="1400"/>
              <a:pPr eaLnBrk="1" hangingPunct="1"/>
              <a:t>12</a:t>
            </a:fld>
            <a:endParaRPr lang="en-US" sz="1400"/>
          </a:p>
        </p:txBody>
      </p:sp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4572000" y="1828800"/>
          <a:ext cx="41036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VISIO" r:id="rId3" imgW="2349500" imgH="2273300" progId="Visio.Drawing.6">
                  <p:embed/>
                </p:oleObj>
              </mc:Choice>
              <mc:Fallback>
                <p:oleObj name="VISIO" r:id="rId3" imgW="2349500" imgH="22733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41036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 smtClean="0"/>
              <a:t>Java Implementation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09D1BEB-0FBA-F444-9BD2-6CF40E3A5EFC}" type="slidenum">
              <a:rPr lang="en-US" sz="1400"/>
              <a:pPr eaLnBrk="1" hangingPunct="1"/>
              <a:t>13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399"/>
            <a:ext cx="8077200" cy="54102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Knuth-Morris-Pratt</a:t>
            </a:r>
            <a:r>
              <a:rPr lang="en-CA" dirty="0"/>
              <a:t> </a:t>
            </a:r>
            <a:r>
              <a:rPr lang="en-US" altLang="ja-JP" dirty="0" smtClean="0"/>
              <a:t> Algorithm</a:t>
            </a:r>
            <a:endParaRPr lang="en-US" dirty="0"/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58762" y="1414630"/>
            <a:ext cx="7780338" cy="4648200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Suppose we have incrementally </a:t>
            </a:r>
            <a:br>
              <a:rPr lang="en-US" altLang="ja-JP" sz="2400" dirty="0" smtClean="0"/>
            </a:br>
            <a:r>
              <a:rPr lang="en-US" altLang="ja-JP" sz="2400" dirty="0" smtClean="0"/>
              <a:t>processed the text T[0..i-1]</a:t>
            </a:r>
            <a:br>
              <a:rPr lang="en-US" altLang="ja-JP" sz="2400" dirty="0" smtClean="0"/>
            </a:br>
            <a:r>
              <a:rPr lang="en-US" altLang="ja-JP" sz="2400" dirty="0" smtClean="0"/>
              <a:t>(and we are just about to start </a:t>
            </a:r>
            <a:br>
              <a:rPr lang="en-US" altLang="ja-JP" sz="2400" dirty="0" smtClean="0"/>
            </a:br>
            <a:r>
              <a:rPr lang="en-US" altLang="ja-JP" sz="2400" dirty="0" smtClean="0"/>
              <a:t>processing T[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]) </a:t>
            </a:r>
            <a:endParaRPr lang="en-US" altLang="ja-JP" sz="2400" dirty="0"/>
          </a:p>
          <a:p>
            <a:r>
              <a:rPr lang="en-US" altLang="ja-JP" sz="2400" dirty="0" smtClean="0"/>
              <a:t>We maintain a “state” index </a:t>
            </a:r>
            <a:br>
              <a:rPr lang="en-US" altLang="ja-JP" sz="2400" dirty="0" smtClean="0"/>
            </a:br>
            <a:r>
              <a:rPr lang="en-US" altLang="ja-JP" sz="2400" dirty="0" smtClean="0"/>
              <a:t>j</a:t>
            </a:r>
            <a:r>
              <a:rPr lang="en-US" altLang="ja-JP" sz="2400" dirty="0" smtClean="0">
                <a:sym typeface="Symbol"/>
              </a:rPr>
              <a:t>[0..m-1] </a:t>
            </a:r>
            <a:r>
              <a:rPr lang="en-US" altLang="ja-JP" sz="2400" dirty="0" smtClean="0"/>
              <a:t>with the following:</a:t>
            </a:r>
          </a:p>
          <a:p>
            <a:r>
              <a:rPr lang="en-US" altLang="ja-JP" sz="2400" b="1" i="1" dirty="0" smtClean="0">
                <a:solidFill>
                  <a:srgbClr val="0000FF"/>
                </a:solidFill>
              </a:rPr>
              <a:t>Loop Invariant:</a:t>
            </a:r>
            <a:r>
              <a:rPr lang="en-US" altLang="ja-JP" sz="2400" i="1" dirty="0" smtClean="0">
                <a:solidFill>
                  <a:srgbClr val="0000FF"/>
                </a:solidFill>
              </a:rPr>
              <a:t/>
            </a:r>
            <a:br>
              <a:rPr lang="en-US" altLang="ja-JP" sz="2400" i="1" dirty="0" smtClean="0">
                <a:solidFill>
                  <a:srgbClr val="0000FF"/>
                </a:solidFill>
              </a:rPr>
            </a:br>
            <a:r>
              <a:rPr lang="en-US" altLang="ja-JP" sz="2400" i="1" dirty="0" smtClean="0">
                <a:solidFill>
                  <a:srgbClr val="0000FF"/>
                </a:solidFill>
              </a:rPr>
              <a:t>P[0..j-1] is the longest prefix of P that is a suffix of T[0..i-1].</a:t>
            </a:r>
            <a:br>
              <a:rPr lang="en-US" altLang="ja-JP" sz="2400" i="1" dirty="0" smtClean="0">
                <a:solidFill>
                  <a:srgbClr val="0000FF"/>
                </a:solidFill>
              </a:rPr>
            </a:br>
            <a:endParaRPr lang="en-US" altLang="ja-JP" sz="2400" dirty="0"/>
          </a:p>
          <a:p>
            <a:r>
              <a:rPr lang="en-US" altLang="ja-JP" sz="2400" dirty="0" smtClean="0">
                <a:solidFill>
                  <a:srgbClr val="C00000"/>
                </a:solidFill>
              </a:rPr>
              <a:t>Exit Condition:</a:t>
            </a:r>
            <a:br>
              <a:rPr lang="en-US" altLang="ja-JP" sz="2400" dirty="0" smtClean="0">
                <a:solidFill>
                  <a:srgbClr val="C00000"/>
                </a:solidFill>
              </a:rPr>
            </a:br>
            <a:r>
              <a:rPr lang="en-US" altLang="ja-JP" sz="2200" dirty="0" err="1" smtClean="0">
                <a:solidFill>
                  <a:srgbClr val="C00000"/>
                </a:solidFill>
              </a:rPr>
              <a:t>i</a:t>
            </a:r>
            <a:r>
              <a:rPr lang="en-US" altLang="ja-JP" sz="2200" dirty="0" smtClean="0">
                <a:solidFill>
                  <a:srgbClr val="C00000"/>
                </a:solidFill>
              </a:rPr>
              <a:t> = n   indicates T is completely processed.</a:t>
            </a:r>
            <a:br>
              <a:rPr lang="en-US" altLang="ja-JP" sz="2200" dirty="0" smtClean="0">
                <a:solidFill>
                  <a:srgbClr val="C00000"/>
                </a:solidFill>
              </a:rPr>
            </a:br>
            <a:r>
              <a:rPr lang="en-US" altLang="ja-JP" sz="2200" dirty="0" smtClean="0">
                <a:solidFill>
                  <a:srgbClr val="C00000"/>
                </a:solidFill>
              </a:rPr>
              <a:t>j = m  indicates a complete match!</a:t>
            </a:r>
          </a:p>
        </p:txBody>
      </p:sp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FA27B47-0243-3D4C-9632-BC184934078B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25605" name="Rectangle 62"/>
          <p:cNvSpPr>
            <a:spLocks noChangeArrowheads="1"/>
          </p:cNvSpPr>
          <p:nvPr/>
        </p:nvSpPr>
        <p:spPr bwMode="auto">
          <a:xfrm>
            <a:off x="6826250" y="1922630"/>
            <a:ext cx="341313" cy="341313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Rectangle 63"/>
          <p:cNvSpPr>
            <a:spLocks noChangeArrowheads="1"/>
          </p:cNvSpPr>
          <p:nvPr/>
        </p:nvSpPr>
        <p:spPr bwMode="auto">
          <a:xfrm>
            <a:off x="7053230" y="1935330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25608" name="Line 65"/>
          <p:cNvSpPr>
            <a:spLocks noChangeShapeType="1"/>
          </p:cNvSpPr>
          <p:nvPr/>
        </p:nvSpPr>
        <p:spPr bwMode="auto">
          <a:xfrm>
            <a:off x="6826250" y="2263943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66"/>
          <p:cNvSpPr>
            <a:spLocks noChangeShapeType="1"/>
          </p:cNvSpPr>
          <p:nvPr/>
        </p:nvSpPr>
        <p:spPr bwMode="auto">
          <a:xfrm>
            <a:off x="6826250" y="255763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67"/>
          <p:cNvSpPr>
            <a:spLocks noChangeShapeType="1"/>
          </p:cNvSpPr>
          <p:nvPr/>
        </p:nvSpPr>
        <p:spPr bwMode="auto">
          <a:xfrm>
            <a:off x="6826250" y="2852905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68"/>
          <p:cNvSpPr>
            <a:spLocks noChangeShapeType="1"/>
          </p:cNvSpPr>
          <p:nvPr/>
        </p:nvSpPr>
        <p:spPr bwMode="auto">
          <a:xfrm>
            <a:off x="6826250" y="314818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69"/>
          <p:cNvSpPr>
            <a:spLocks noChangeShapeType="1"/>
          </p:cNvSpPr>
          <p:nvPr/>
        </p:nvSpPr>
        <p:spPr bwMode="auto">
          <a:xfrm>
            <a:off x="6826250" y="344345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70"/>
          <p:cNvSpPr>
            <a:spLocks noChangeShapeType="1"/>
          </p:cNvSpPr>
          <p:nvPr/>
        </p:nvSpPr>
        <p:spPr bwMode="auto">
          <a:xfrm>
            <a:off x="6826250" y="3738730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Rectangle 75"/>
          <p:cNvSpPr>
            <a:spLocks noChangeArrowheads="1"/>
          </p:cNvSpPr>
          <p:nvPr/>
        </p:nvSpPr>
        <p:spPr bwMode="auto">
          <a:xfrm>
            <a:off x="4433888" y="192263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Rectangle 76"/>
          <p:cNvSpPr>
            <a:spLocks noChangeArrowheads="1"/>
          </p:cNvSpPr>
          <p:nvPr/>
        </p:nvSpPr>
        <p:spPr bwMode="auto">
          <a:xfrm>
            <a:off x="4621213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0" name="Rectangle 77"/>
          <p:cNvSpPr>
            <a:spLocks noChangeArrowheads="1"/>
          </p:cNvSpPr>
          <p:nvPr/>
        </p:nvSpPr>
        <p:spPr bwMode="auto">
          <a:xfrm>
            <a:off x="4775200" y="192263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Rectangle 78"/>
          <p:cNvSpPr>
            <a:spLocks noChangeArrowheads="1"/>
          </p:cNvSpPr>
          <p:nvPr/>
        </p:nvSpPr>
        <p:spPr bwMode="auto">
          <a:xfrm>
            <a:off x="4962525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2" name="Rectangle 79"/>
          <p:cNvSpPr>
            <a:spLocks noChangeArrowheads="1"/>
          </p:cNvSpPr>
          <p:nvPr/>
        </p:nvSpPr>
        <p:spPr bwMode="auto">
          <a:xfrm>
            <a:off x="5116513" y="192263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80"/>
          <p:cNvSpPr>
            <a:spLocks noChangeArrowheads="1"/>
          </p:cNvSpPr>
          <p:nvPr/>
        </p:nvSpPr>
        <p:spPr bwMode="auto">
          <a:xfrm>
            <a:off x="5276850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24" name="Rectangle 81"/>
          <p:cNvSpPr>
            <a:spLocks noChangeArrowheads="1"/>
          </p:cNvSpPr>
          <p:nvPr/>
        </p:nvSpPr>
        <p:spPr bwMode="auto">
          <a:xfrm>
            <a:off x="5459413" y="192263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Rectangle 82"/>
          <p:cNvSpPr>
            <a:spLocks noChangeArrowheads="1"/>
          </p:cNvSpPr>
          <p:nvPr/>
        </p:nvSpPr>
        <p:spPr bwMode="auto">
          <a:xfrm>
            <a:off x="5619750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26" name="Rectangle 83"/>
          <p:cNvSpPr>
            <a:spLocks noChangeArrowheads="1"/>
          </p:cNvSpPr>
          <p:nvPr/>
        </p:nvSpPr>
        <p:spPr bwMode="auto">
          <a:xfrm>
            <a:off x="5800725" y="1922630"/>
            <a:ext cx="341313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Rectangle 84"/>
          <p:cNvSpPr>
            <a:spLocks noChangeArrowheads="1"/>
          </p:cNvSpPr>
          <p:nvPr/>
        </p:nvSpPr>
        <p:spPr bwMode="auto">
          <a:xfrm>
            <a:off x="5961063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 dirty="0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 dirty="0"/>
          </a:p>
        </p:txBody>
      </p:sp>
      <p:sp>
        <p:nvSpPr>
          <p:cNvPr id="25628" name="Rectangle 85"/>
          <p:cNvSpPr>
            <a:spLocks noChangeArrowheads="1"/>
          </p:cNvSpPr>
          <p:nvPr/>
        </p:nvSpPr>
        <p:spPr bwMode="auto">
          <a:xfrm>
            <a:off x="6142038" y="192263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Rectangle 86"/>
          <p:cNvSpPr>
            <a:spLocks noChangeArrowheads="1"/>
          </p:cNvSpPr>
          <p:nvPr/>
        </p:nvSpPr>
        <p:spPr bwMode="auto">
          <a:xfrm>
            <a:off x="6302375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30" name="Rectangle 87"/>
          <p:cNvSpPr>
            <a:spLocks noChangeArrowheads="1"/>
          </p:cNvSpPr>
          <p:nvPr/>
        </p:nvSpPr>
        <p:spPr bwMode="auto">
          <a:xfrm>
            <a:off x="6483350" y="192263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Rectangle 88"/>
          <p:cNvSpPr>
            <a:spLocks noChangeArrowheads="1"/>
          </p:cNvSpPr>
          <p:nvPr/>
        </p:nvSpPr>
        <p:spPr bwMode="auto">
          <a:xfrm>
            <a:off x="6643688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32" name="Rectangle 89"/>
          <p:cNvSpPr>
            <a:spLocks noChangeArrowheads="1"/>
          </p:cNvSpPr>
          <p:nvPr/>
        </p:nvSpPr>
        <p:spPr bwMode="auto">
          <a:xfrm>
            <a:off x="7167563" y="192263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90"/>
          <p:cNvSpPr>
            <a:spLocks noChangeArrowheads="1"/>
          </p:cNvSpPr>
          <p:nvPr/>
        </p:nvSpPr>
        <p:spPr bwMode="auto">
          <a:xfrm>
            <a:off x="7354888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4" name="Rectangle 91"/>
          <p:cNvSpPr>
            <a:spLocks noChangeArrowheads="1"/>
          </p:cNvSpPr>
          <p:nvPr/>
        </p:nvSpPr>
        <p:spPr bwMode="auto">
          <a:xfrm>
            <a:off x="7508875" y="192263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Rectangle 92"/>
          <p:cNvSpPr>
            <a:spLocks noChangeArrowheads="1"/>
          </p:cNvSpPr>
          <p:nvPr/>
        </p:nvSpPr>
        <p:spPr bwMode="auto">
          <a:xfrm>
            <a:off x="7696200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6" name="Rectangle 93"/>
          <p:cNvSpPr>
            <a:spLocks noChangeArrowheads="1"/>
          </p:cNvSpPr>
          <p:nvPr/>
        </p:nvSpPr>
        <p:spPr bwMode="auto">
          <a:xfrm>
            <a:off x="7851775" y="192263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Rectangle 94"/>
          <p:cNvSpPr>
            <a:spLocks noChangeArrowheads="1"/>
          </p:cNvSpPr>
          <p:nvPr/>
        </p:nvSpPr>
        <p:spPr bwMode="auto">
          <a:xfrm>
            <a:off x="8039100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dirty="0"/>
          </a:p>
        </p:txBody>
      </p:sp>
      <p:sp>
        <p:nvSpPr>
          <p:cNvPr id="25638" name="Rectangle 95"/>
          <p:cNvSpPr>
            <a:spLocks noChangeArrowheads="1"/>
          </p:cNvSpPr>
          <p:nvPr/>
        </p:nvSpPr>
        <p:spPr bwMode="auto">
          <a:xfrm>
            <a:off x="8193088" y="192263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Rectangle 96"/>
          <p:cNvSpPr>
            <a:spLocks noChangeArrowheads="1"/>
          </p:cNvSpPr>
          <p:nvPr/>
        </p:nvSpPr>
        <p:spPr bwMode="auto">
          <a:xfrm>
            <a:off x="8380413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0" name="Rectangle 97"/>
          <p:cNvSpPr>
            <a:spLocks noChangeArrowheads="1"/>
          </p:cNvSpPr>
          <p:nvPr/>
        </p:nvSpPr>
        <p:spPr bwMode="auto">
          <a:xfrm>
            <a:off x="8534400" y="192263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Rectangle 98"/>
          <p:cNvSpPr>
            <a:spLocks noChangeArrowheads="1"/>
          </p:cNvSpPr>
          <p:nvPr/>
        </p:nvSpPr>
        <p:spPr bwMode="auto">
          <a:xfrm>
            <a:off x="8721725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2" name="Rectangle 99"/>
          <p:cNvSpPr>
            <a:spLocks noChangeArrowheads="1"/>
          </p:cNvSpPr>
          <p:nvPr/>
        </p:nvSpPr>
        <p:spPr bwMode="auto">
          <a:xfrm>
            <a:off x="5116513" y="294339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Rectangle 100"/>
          <p:cNvSpPr>
            <a:spLocks noChangeArrowheads="1"/>
          </p:cNvSpPr>
          <p:nvPr/>
        </p:nvSpPr>
        <p:spPr bwMode="auto">
          <a:xfrm>
            <a:off x="5276850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4" name="Rectangle 101"/>
          <p:cNvSpPr>
            <a:spLocks noChangeArrowheads="1"/>
          </p:cNvSpPr>
          <p:nvPr/>
        </p:nvSpPr>
        <p:spPr bwMode="auto">
          <a:xfrm>
            <a:off x="5459413" y="294339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Rectangle 102"/>
          <p:cNvSpPr>
            <a:spLocks noChangeArrowheads="1"/>
          </p:cNvSpPr>
          <p:nvPr/>
        </p:nvSpPr>
        <p:spPr bwMode="auto">
          <a:xfrm>
            <a:off x="5619750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46" name="Rectangle 103"/>
          <p:cNvSpPr>
            <a:spLocks noChangeArrowheads="1"/>
          </p:cNvSpPr>
          <p:nvPr/>
        </p:nvSpPr>
        <p:spPr bwMode="auto">
          <a:xfrm>
            <a:off x="5800725" y="2943393"/>
            <a:ext cx="341313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Rectangle 104"/>
          <p:cNvSpPr>
            <a:spLocks noChangeArrowheads="1"/>
          </p:cNvSpPr>
          <p:nvPr/>
        </p:nvSpPr>
        <p:spPr bwMode="auto">
          <a:xfrm>
            <a:off x="5961063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8" name="Rectangle 105"/>
          <p:cNvSpPr>
            <a:spLocks noChangeArrowheads="1"/>
          </p:cNvSpPr>
          <p:nvPr/>
        </p:nvSpPr>
        <p:spPr bwMode="auto">
          <a:xfrm>
            <a:off x="6142038" y="294339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9" name="Rectangle 106"/>
          <p:cNvSpPr>
            <a:spLocks noChangeArrowheads="1"/>
          </p:cNvSpPr>
          <p:nvPr/>
        </p:nvSpPr>
        <p:spPr bwMode="auto">
          <a:xfrm>
            <a:off x="6302375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0" name="Rectangle 107"/>
          <p:cNvSpPr>
            <a:spLocks noChangeArrowheads="1"/>
          </p:cNvSpPr>
          <p:nvPr/>
        </p:nvSpPr>
        <p:spPr bwMode="auto">
          <a:xfrm>
            <a:off x="6483350" y="294339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1" name="Rectangle 108"/>
          <p:cNvSpPr>
            <a:spLocks noChangeArrowheads="1"/>
          </p:cNvSpPr>
          <p:nvPr/>
        </p:nvSpPr>
        <p:spPr bwMode="auto">
          <a:xfrm>
            <a:off x="6643688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52" name="Rectangle 109"/>
          <p:cNvSpPr>
            <a:spLocks noChangeArrowheads="1"/>
          </p:cNvSpPr>
          <p:nvPr/>
        </p:nvSpPr>
        <p:spPr bwMode="auto">
          <a:xfrm>
            <a:off x="6826250" y="2943393"/>
            <a:ext cx="341313" cy="341312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75" name="Rectangle 64"/>
          <p:cNvSpPr>
            <a:spLocks noChangeArrowheads="1"/>
          </p:cNvSpPr>
          <p:nvPr/>
        </p:nvSpPr>
        <p:spPr bwMode="auto">
          <a:xfrm flipH="1">
            <a:off x="6859190" y="1601955"/>
            <a:ext cx="251619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100" b="1" i="1" dirty="0" err="1" smtClean="0">
                <a:solidFill>
                  <a:srgbClr val="BE2D00"/>
                </a:solidFill>
                <a:latin typeface="Times New Roman" charset="0"/>
              </a:rPr>
              <a:t>i</a:t>
            </a:r>
            <a:endParaRPr lang="en-US" dirty="0"/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6928246" y="3338680"/>
            <a:ext cx="1825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100" b="1" i="1" dirty="0">
                <a:solidFill>
                  <a:srgbClr val="BE2D00"/>
                </a:solidFill>
                <a:latin typeface="Times New Roman" charset="0"/>
              </a:rPr>
              <a:t>j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86425" y="142779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BE2D00"/>
                </a:solidFill>
                <a:latin typeface="Times New Roman" charset="0"/>
              </a:rPr>
              <a:t>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897191" y="250570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BE2D00"/>
                </a:solidFill>
                <a:latin typeface="Times New Roman" charset="0"/>
              </a:rPr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Knuth-Morris-Pratt</a:t>
            </a:r>
            <a:r>
              <a:rPr lang="en-CA" dirty="0"/>
              <a:t> </a:t>
            </a:r>
            <a:r>
              <a:rPr lang="en-US" altLang="ja-JP" dirty="0"/>
              <a:t> </a:t>
            </a:r>
            <a:r>
              <a:rPr lang="en-US" altLang="ja-JP" dirty="0" smtClean="0"/>
              <a:t>Algorithm</a:t>
            </a:r>
            <a:endParaRPr lang="en-US" dirty="0"/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3044" y="1431131"/>
            <a:ext cx="4653756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CA" sz="2400" dirty="0" smtClean="0">
                <a:solidFill>
                  <a:srgbClr val="0000FF"/>
                </a:solidFill>
              </a:rPr>
              <a:t>KMP </a:t>
            </a:r>
            <a:r>
              <a:rPr lang="en-US" altLang="ja-JP" sz="2400" dirty="0" smtClean="0">
                <a:solidFill>
                  <a:srgbClr val="0000FF"/>
                </a:solidFill>
              </a:rPr>
              <a:t>algorithm </a:t>
            </a:r>
            <a:r>
              <a:rPr lang="en-US" altLang="ja-JP" sz="2400" dirty="0"/>
              <a:t>compares the pattern to the </a:t>
            </a:r>
            <a:r>
              <a:rPr lang="en-US" altLang="ja-JP" sz="2400" dirty="0" smtClean="0"/>
              <a:t>text </a:t>
            </a:r>
            <a:r>
              <a:rPr lang="en-US" altLang="ja-JP" sz="2300" dirty="0" smtClean="0">
                <a:solidFill>
                  <a:srgbClr val="0000FF"/>
                </a:solidFill>
              </a:rPr>
              <a:t>left-to-right</a:t>
            </a:r>
            <a:r>
              <a:rPr lang="en-US" altLang="ja-JP" sz="2400" dirty="0" smtClean="0">
                <a:solidFill>
                  <a:srgbClr val="0000FF"/>
                </a:solidFill>
              </a:rPr>
              <a:t> (without back tracking in text), </a:t>
            </a:r>
            <a:r>
              <a:rPr lang="en-US" altLang="ja-JP" sz="2400" dirty="0"/>
              <a:t>but shifts the pattern more intelligently than the brute-force algorithm. </a:t>
            </a:r>
          </a:p>
          <a:p>
            <a:pPr eaLnBrk="1" hangingPunct="1"/>
            <a:r>
              <a:rPr lang="en-US" sz="2400" dirty="0"/>
              <a:t>When a mismatch occurs,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what </a:t>
            </a:r>
            <a:r>
              <a:rPr lang="en-US" sz="2400" dirty="0"/>
              <a:t>is the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least</a:t>
            </a:r>
            <a:r>
              <a:rPr lang="en-US" sz="2400" dirty="0" smtClean="0"/>
              <a:t> </a:t>
            </a:r>
            <a:r>
              <a:rPr lang="en-US" sz="2400" dirty="0"/>
              <a:t>we can shift the pattern so as to avoid </a:t>
            </a:r>
            <a:r>
              <a:rPr lang="en-US" sz="2400" dirty="0" smtClean="0"/>
              <a:t>backward comparisons</a:t>
            </a:r>
            <a:r>
              <a:rPr lang="en-US" sz="2400" dirty="0"/>
              <a:t>?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Answer: </a:t>
            </a:r>
            <a:r>
              <a:rPr lang="en-US" sz="2400" dirty="0" smtClean="0"/>
              <a:t>largest proper suffix </a:t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P[0..</a:t>
            </a:r>
            <a:r>
              <a:rPr lang="en-US" sz="2400" dirty="0" smtClean="0"/>
              <a:t>j-1] that is </a:t>
            </a:r>
            <a:r>
              <a:rPr lang="en-US" sz="2400" dirty="0"/>
              <a:t>a </a:t>
            </a:r>
            <a:r>
              <a:rPr lang="en-US" sz="2400" dirty="0" smtClean="0"/>
              <a:t>prefix </a:t>
            </a:r>
            <a:r>
              <a:rPr lang="en-US" sz="2400" dirty="0"/>
              <a:t>of </a:t>
            </a: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FA27B47-0243-3D4C-9632-BC184934078B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25605" name="Rectangle 62"/>
          <p:cNvSpPr>
            <a:spLocks noChangeArrowheads="1"/>
          </p:cNvSpPr>
          <p:nvPr/>
        </p:nvSpPr>
        <p:spPr bwMode="auto">
          <a:xfrm>
            <a:off x="6826250" y="1922630"/>
            <a:ext cx="341313" cy="341313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Rectangle 63"/>
          <p:cNvSpPr>
            <a:spLocks noChangeArrowheads="1"/>
          </p:cNvSpPr>
          <p:nvPr/>
        </p:nvSpPr>
        <p:spPr bwMode="auto">
          <a:xfrm>
            <a:off x="6928246" y="1935330"/>
            <a:ext cx="19169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100" b="1" i="1" dirty="0">
                <a:solidFill>
                  <a:srgbClr val="40458C"/>
                </a:solidFill>
                <a:latin typeface="Times New Roman" charset="0"/>
              </a:rPr>
              <a:t>x</a:t>
            </a:r>
            <a:endParaRPr lang="en-US" dirty="0"/>
          </a:p>
        </p:txBody>
      </p:sp>
      <p:sp>
        <p:nvSpPr>
          <p:cNvPr id="25607" name="Rectangle 64"/>
          <p:cNvSpPr>
            <a:spLocks noChangeArrowheads="1"/>
          </p:cNvSpPr>
          <p:nvPr/>
        </p:nvSpPr>
        <p:spPr bwMode="auto">
          <a:xfrm>
            <a:off x="6928246" y="3338680"/>
            <a:ext cx="1825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100" b="1" i="1" dirty="0">
                <a:solidFill>
                  <a:srgbClr val="BE2D00"/>
                </a:solidFill>
                <a:latin typeface="Times New Roman" charset="0"/>
              </a:rPr>
              <a:t>j</a:t>
            </a:r>
            <a:endParaRPr lang="en-US" dirty="0"/>
          </a:p>
        </p:txBody>
      </p:sp>
      <p:sp>
        <p:nvSpPr>
          <p:cNvPr id="25608" name="Line 65"/>
          <p:cNvSpPr>
            <a:spLocks noChangeShapeType="1"/>
          </p:cNvSpPr>
          <p:nvPr/>
        </p:nvSpPr>
        <p:spPr bwMode="auto">
          <a:xfrm>
            <a:off x="6826250" y="2263943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66"/>
          <p:cNvSpPr>
            <a:spLocks noChangeShapeType="1"/>
          </p:cNvSpPr>
          <p:nvPr/>
        </p:nvSpPr>
        <p:spPr bwMode="auto">
          <a:xfrm>
            <a:off x="6826250" y="255763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67"/>
          <p:cNvSpPr>
            <a:spLocks noChangeShapeType="1"/>
          </p:cNvSpPr>
          <p:nvPr/>
        </p:nvSpPr>
        <p:spPr bwMode="auto">
          <a:xfrm>
            <a:off x="6826250" y="2852905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68"/>
          <p:cNvSpPr>
            <a:spLocks noChangeShapeType="1"/>
          </p:cNvSpPr>
          <p:nvPr/>
        </p:nvSpPr>
        <p:spPr bwMode="auto">
          <a:xfrm>
            <a:off x="6826250" y="314818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69"/>
          <p:cNvSpPr>
            <a:spLocks noChangeShapeType="1"/>
          </p:cNvSpPr>
          <p:nvPr/>
        </p:nvSpPr>
        <p:spPr bwMode="auto">
          <a:xfrm>
            <a:off x="6826250" y="344345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70"/>
          <p:cNvSpPr>
            <a:spLocks noChangeShapeType="1"/>
          </p:cNvSpPr>
          <p:nvPr/>
        </p:nvSpPr>
        <p:spPr bwMode="auto">
          <a:xfrm>
            <a:off x="6826250" y="3738730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71"/>
          <p:cNvSpPr>
            <a:spLocks noChangeShapeType="1"/>
          </p:cNvSpPr>
          <p:nvPr/>
        </p:nvSpPr>
        <p:spPr bwMode="auto">
          <a:xfrm>
            <a:off x="6826250" y="403400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72"/>
          <p:cNvSpPr>
            <a:spLocks noChangeShapeType="1"/>
          </p:cNvSpPr>
          <p:nvPr/>
        </p:nvSpPr>
        <p:spPr bwMode="auto">
          <a:xfrm>
            <a:off x="6826250" y="4329280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73"/>
          <p:cNvSpPr>
            <a:spLocks noChangeShapeType="1"/>
          </p:cNvSpPr>
          <p:nvPr/>
        </p:nvSpPr>
        <p:spPr bwMode="auto">
          <a:xfrm>
            <a:off x="6826250" y="462455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74"/>
          <p:cNvSpPr>
            <a:spLocks noChangeShapeType="1"/>
          </p:cNvSpPr>
          <p:nvPr/>
        </p:nvSpPr>
        <p:spPr bwMode="auto">
          <a:xfrm>
            <a:off x="6826250" y="4918243"/>
            <a:ext cx="1588" cy="68262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Rectangle 75"/>
          <p:cNvSpPr>
            <a:spLocks noChangeArrowheads="1"/>
          </p:cNvSpPr>
          <p:nvPr/>
        </p:nvSpPr>
        <p:spPr bwMode="auto">
          <a:xfrm>
            <a:off x="4433888" y="192263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Rectangle 76"/>
          <p:cNvSpPr>
            <a:spLocks noChangeArrowheads="1"/>
          </p:cNvSpPr>
          <p:nvPr/>
        </p:nvSpPr>
        <p:spPr bwMode="auto">
          <a:xfrm>
            <a:off x="4621213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0" name="Rectangle 77"/>
          <p:cNvSpPr>
            <a:spLocks noChangeArrowheads="1"/>
          </p:cNvSpPr>
          <p:nvPr/>
        </p:nvSpPr>
        <p:spPr bwMode="auto">
          <a:xfrm>
            <a:off x="4775200" y="192263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Rectangle 78"/>
          <p:cNvSpPr>
            <a:spLocks noChangeArrowheads="1"/>
          </p:cNvSpPr>
          <p:nvPr/>
        </p:nvSpPr>
        <p:spPr bwMode="auto">
          <a:xfrm>
            <a:off x="4962525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2" name="Rectangle 79"/>
          <p:cNvSpPr>
            <a:spLocks noChangeArrowheads="1"/>
          </p:cNvSpPr>
          <p:nvPr/>
        </p:nvSpPr>
        <p:spPr bwMode="auto">
          <a:xfrm>
            <a:off x="5116513" y="192263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80"/>
          <p:cNvSpPr>
            <a:spLocks noChangeArrowheads="1"/>
          </p:cNvSpPr>
          <p:nvPr/>
        </p:nvSpPr>
        <p:spPr bwMode="auto">
          <a:xfrm>
            <a:off x="5276850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24" name="Rectangle 81"/>
          <p:cNvSpPr>
            <a:spLocks noChangeArrowheads="1"/>
          </p:cNvSpPr>
          <p:nvPr/>
        </p:nvSpPr>
        <p:spPr bwMode="auto">
          <a:xfrm>
            <a:off x="5459413" y="192263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Rectangle 82"/>
          <p:cNvSpPr>
            <a:spLocks noChangeArrowheads="1"/>
          </p:cNvSpPr>
          <p:nvPr/>
        </p:nvSpPr>
        <p:spPr bwMode="auto">
          <a:xfrm>
            <a:off x="5619750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26" name="Rectangle 83"/>
          <p:cNvSpPr>
            <a:spLocks noChangeArrowheads="1"/>
          </p:cNvSpPr>
          <p:nvPr/>
        </p:nvSpPr>
        <p:spPr bwMode="auto">
          <a:xfrm>
            <a:off x="5800725" y="1922630"/>
            <a:ext cx="341313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Rectangle 84"/>
          <p:cNvSpPr>
            <a:spLocks noChangeArrowheads="1"/>
          </p:cNvSpPr>
          <p:nvPr/>
        </p:nvSpPr>
        <p:spPr bwMode="auto">
          <a:xfrm>
            <a:off x="5961063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 dirty="0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 dirty="0"/>
          </a:p>
        </p:txBody>
      </p:sp>
      <p:sp>
        <p:nvSpPr>
          <p:cNvPr id="25628" name="Rectangle 85"/>
          <p:cNvSpPr>
            <a:spLocks noChangeArrowheads="1"/>
          </p:cNvSpPr>
          <p:nvPr/>
        </p:nvSpPr>
        <p:spPr bwMode="auto">
          <a:xfrm>
            <a:off x="6142038" y="192263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Rectangle 86"/>
          <p:cNvSpPr>
            <a:spLocks noChangeArrowheads="1"/>
          </p:cNvSpPr>
          <p:nvPr/>
        </p:nvSpPr>
        <p:spPr bwMode="auto">
          <a:xfrm>
            <a:off x="6302375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30" name="Rectangle 87"/>
          <p:cNvSpPr>
            <a:spLocks noChangeArrowheads="1"/>
          </p:cNvSpPr>
          <p:nvPr/>
        </p:nvSpPr>
        <p:spPr bwMode="auto">
          <a:xfrm>
            <a:off x="6483350" y="192263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Rectangle 88"/>
          <p:cNvSpPr>
            <a:spLocks noChangeArrowheads="1"/>
          </p:cNvSpPr>
          <p:nvPr/>
        </p:nvSpPr>
        <p:spPr bwMode="auto">
          <a:xfrm>
            <a:off x="6643688" y="193533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32" name="Rectangle 89"/>
          <p:cNvSpPr>
            <a:spLocks noChangeArrowheads="1"/>
          </p:cNvSpPr>
          <p:nvPr/>
        </p:nvSpPr>
        <p:spPr bwMode="auto">
          <a:xfrm>
            <a:off x="7167563" y="192263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90"/>
          <p:cNvSpPr>
            <a:spLocks noChangeArrowheads="1"/>
          </p:cNvSpPr>
          <p:nvPr/>
        </p:nvSpPr>
        <p:spPr bwMode="auto">
          <a:xfrm>
            <a:off x="7354888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4" name="Rectangle 91"/>
          <p:cNvSpPr>
            <a:spLocks noChangeArrowheads="1"/>
          </p:cNvSpPr>
          <p:nvPr/>
        </p:nvSpPr>
        <p:spPr bwMode="auto">
          <a:xfrm>
            <a:off x="7508875" y="192263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Rectangle 92"/>
          <p:cNvSpPr>
            <a:spLocks noChangeArrowheads="1"/>
          </p:cNvSpPr>
          <p:nvPr/>
        </p:nvSpPr>
        <p:spPr bwMode="auto">
          <a:xfrm>
            <a:off x="7696200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6" name="Rectangle 93"/>
          <p:cNvSpPr>
            <a:spLocks noChangeArrowheads="1"/>
          </p:cNvSpPr>
          <p:nvPr/>
        </p:nvSpPr>
        <p:spPr bwMode="auto">
          <a:xfrm>
            <a:off x="7851775" y="192263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Rectangle 94"/>
          <p:cNvSpPr>
            <a:spLocks noChangeArrowheads="1"/>
          </p:cNvSpPr>
          <p:nvPr/>
        </p:nvSpPr>
        <p:spPr bwMode="auto">
          <a:xfrm>
            <a:off x="8039100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8" name="Rectangle 95"/>
          <p:cNvSpPr>
            <a:spLocks noChangeArrowheads="1"/>
          </p:cNvSpPr>
          <p:nvPr/>
        </p:nvSpPr>
        <p:spPr bwMode="auto">
          <a:xfrm>
            <a:off x="8193088" y="192263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Rectangle 96"/>
          <p:cNvSpPr>
            <a:spLocks noChangeArrowheads="1"/>
          </p:cNvSpPr>
          <p:nvPr/>
        </p:nvSpPr>
        <p:spPr bwMode="auto">
          <a:xfrm>
            <a:off x="8380413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0" name="Rectangle 97"/>
          <p:cNvSpPr>
            <a:spLocks noChangeArrowheads="1"/>
          </p:cNvSpPr>
          <p:nvPr/>
        </p:nvSpPr>
        <p:spPr bwMode="auto">
          <a:xfrm>
            <a:off x="8534400" y="192263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Rectangle 98"/>
          <p:cNvSpPr>
            <a:spLocks noChangeArrowheads="1"/>
          </p:cNvSpPr>
          <p:nvPr/>
        </p:nvSpPr>
        <p:spPr bwMode="auto">
          <a:xfrm>
            <a:off x="8721725" y="195438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2" name="Rectangle 99"/>
          <p:cNvSpPr>
            <a:spLocks noChangeArrowheads="1"/>
          </p:cNvSpPr>
          <p:nvPr/>
        </p:nvSpPr>
        <p:spPr bwMode="auto">
          <a:xfrm>
            <a:off x="5116513" y="294339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Rectangle 100"/>
          <p:cNvSpPr>
            <a:spLocks noChangeArrowheads="1"/>
          </p:cNvSpPr>
          <p:nvPr/>
        </p:nvSpPr>
        <p:spPr bwMode="auto">
          <a:xfrm>
            <a:off x="5276850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4" name="Rectangle 101"/>
          <p:cNvSpPr>
            <a:spLocks noChangeArrowheads="1"/>
          </p:cNvSpPr>
          <p:nvPr/>
        </p:nvSpPr>
        <p:spPr bwMode="auto">
          <a:xfrm>
            <a:off x="5459413" y="294339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Rectangle 102"/>
          <p:cNvSpPr>
            <a:spLocks noChangeArrowheads="1"/>
          </p:cNvSpPr>
          <p:nvPr/>
        </p:nvSpPr>
        <p:spPr bwMode="auto">
          <a:xfrm>
            <a:off x="5619750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46" name="Rectangle 103"/>
          <p:cNvSpPr>
            <a:spLocks noChangeArrowheads="1"/>
          </p:cNvSpPr>
          <p:nvPr/>
        </p:nvSpPr>
        <p:spPr bwMode="auto">
          <a:xfrm>
            <a:off x="5800725" y="2943393"/>
            <a:ext cx="341313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Rectangle 104"/>
          <p:cNvSpPr>
            <a:spLocks noChangeArrowheads="1"/>
          </p:cNvSpPr>
          <p:nvPr/>
        </p:nvSpPr>
        <p:spPr bwMode="auto">
          <a:xfrm>
            <a:off x="5961063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8" name="Rectangle 105"/>
          <p:cNvSpPr>
            <a:spLocks noChangeArrowheads="1"/>
          </p:cNvSpPr>
          <p:nvPr/>
        </p:nvSpPr>
        <p:spPr bwMode="auto">
          <a:xfrm>
            <a:off x="6142038" y="294339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9" name="Rectangle 106"/>
          <p:cNvSpPr>
            <a:spLocks noChangeArrowheads="1"/>
          </p:cNvSpPr>
          <p:nvPr/>
        </p:nvSpPr>
        <p:spPr bwMode="auto">
          <a:xfrm>
            <a:off x="6302375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0" name="Rectangle 107"/>
          <p:cNvSpPr>
            <a:spLocks noChangeArrowheads="1"/>
          </p:cNvSpPr>
          <p:nvPr/>
        </p:nvSpPr>
        <p:spPr bwMode="auto">
          <a:xfrm>
            <a:off x="6483350" y="294339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1" name="Rectangle 108"/>
          <p:cNvSpPr>
            <a:spLocks noChangeArrowheads="1"/>
          </p:cNvSpPr>
          <p:nvPr/>
        </p:nvSpPr>
        <p:spPr bwMode="auto">
          <a:xfrm>
            <a:off x="6643688" y="295768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52" name="Rectangle 109"/>
          <p:cNvSpPr>
            <a:spLocks noChangeArrowheads="1"/>
          </p:cNvSpPr>
          <p:nvPr/>
        </p:nvSpPr>
        <p:spPr bwMode="auto">
          <a:xfrm>
            <a:off x="6826250" y="2943393"/>
            <a:ext cx="341313" cy="341312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3" name="Rectangle 110"/>
          <p:cNvSpPr>
            <a:spLocks noChangeArrowheads="1"/>
          </p:cNvSpPr>
          <p:nvPr/>
        </p:nvSpPr>
        <p:spPr bwMode="auto">
          <a:xfrm>
            <a:off x="6859190" y="2957680"/>
            <a:ext cx="26074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100" b="1" i="1" dirty="0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 dirty="0"/>
          </a:p>
        </p:txBody>
      </p:sp>
      <p:sp>
        <p:nvSpPr>
          <p:cNvPr id="25654" name="Line 111"/>
          <p:cNvSpPr>
            <a:spLocks noChangeShapeType="1"/>
          </p:cNvSpPr>
          <p:nvPr/>
        </p:nvSpPr>
        <p:spPr bwMode="auto">
          <a:xfrm>
            <a:off x="6219825" y="4473743"/>
            <a:ext cx="496888" cy="1587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Freeform 112"/>
          <p:cNvSpPr>
            <a:spLocks/>
          </p:cNvSpPr>
          <p:nvPr/>
        </p:nvSpPr>
        <p:spPr bwMode="auto">
          <a:xfrm>
            <a:off x="6110288" y="4405480"/>
            <a:ext cx="141287" cy="141288"/>
          </a:xfrm>
          <a:custGeom>
            <a:avLst/>
            <a:gdLst>
              <a:gd name="T0" fmla="*/ 0 w 89"/>
              <a:gd name="T1" fmla="*/ 108367896 h 89"/>
              <a:gd name="T2" fmla="*/ 224292319 w 89"/>
              <a:gd name="T3" fmla="*/ 0 h 89"/>
              <a:gd name="T4" fmla="*/ 216732671 w 89"/>
              <a:gd name="T5" fmla="*/ 15120991 h 89"/>
              <a:gd name="T6" fmla="*/ 209171435 w 89"/>
              <a:gd name="T7" fmla="*/ 30241982 h 89"/>
              <a:gd name="T8" fmla="*/ 201611787 w 89"/>
              <a:gd name="T9" fmla="*/ 50403303 h 89"/>
              <a:gd name="T10" fmla="*/ 201611787 w 89"/>
              <a:gd name="T11" fmla="*/ 65524294 h 89"/>
              <a:gd name="T12" fmla="*/ 201611787 w 89"/>
              <a:gd name="T13" fmla="*/ 80645285 h 89"/>
              <a:gd name="T14" fmla="*/ 196571492 w 89"/>
              <a:gd name="T15" fmla="*/ 100806607 h 89"/>
              <a:gd name="T16" fmla="*/ 196571492 w 89"/>
              <a:gd name="T17" fmla="*/ 115927598 h 89"/>
              <a:gd name="T18" fmla="*/ 201611787 w 89"/>
              <a:gd name="T19" fmla="*/ 138609878 h 89"/>
              <a:gd name="T20" fmla="*/ 201611787 w 89"/>
              <a:gd name="T21" fmla="*/ 151209910 h 89"/>
              <a:gd name="T22" fmla="*/ 201611787 w 89"/>
              <a:gd name="T23" fmla="*/ 173892190 h 89"/>
              <a:gd name="T24" fmla="*/ 209171435 w 89"/>
              <a:gd name="T25" fmla="*/ 189013181 h 89"/>
              <a:gd name="T26" fmla="*/ 216732671 w 89"/>
              <a:gd name="T27" fmla="*/ 201613213 h 89"/>
              <a:gd name="T28" fmla="*/ 224292319 w 89"/>
              <a:gd name="T29" fmla="*/ 224295494 h 89"/>
              <a:gd name="T30" fmla="*/ 0 w 89"/>
              <a:gd name="T31" fmla="*/ 108367896 h 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89"/>
              <a:gd name="T50" fmla="*/ 89 w 89"/>
              <a:gd name="T51" fmla="*/ 89 h 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89">
                <a:moveTo>
                  <a:pt x="0" y="43"/>
                </a:moveTo>
                <a:lnTo>
                  <a:pt x="89" y="0"/>
                </a:lnTo>
                <a:lnTo>
                  <a:pt x="86" y="6"/>
                </a:lnTo>
                <a:lnTo>
                  <a:pt x="83" y="12"/>
                </a:lnTo>
                <a:lnTo>
                  <a:pt x="80" y="20"/>
                </a:lnTo>
                <a:lnTo>
                  <a:pt x="80" y="26"/>
                </a:lnTo>
                <a:lnTo>
                  <a:pt x="80" y="32"/>
                </a:lnTo>
                <a:lnTo>
                  <a:pt x="78" y="40"/>
                </a:lnTo>
                <a:lnTo>
                  <a:pt x="78" y="46"/>
                </a:lnTo>
                <a:lnTo>
                  <a:pt x="80" y="55"/>
                </a:lnTo>
                <a:lnTo>
                  <a:pt x="80" y="60"/>
                </a:lnTo>
                <a:lnTo>
                  <a:pt x="80" y="69"/>
                </a:lnTo>
                <a:lnTo>
                  <a:pt x="83" y="75"/>
                </a:lnTo>
                <a:lnTo>
                  <a:pt x="86" y="80"/>
                </a:lnTo>
                <a:lnTo>
                  <a:pt x="89" y="89"/>
                </a:lnTo>
                <a:lnTo>
                  <a:pt x="0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Freeform 113"/>
          <p:cNvSpPr>
            <a:spLocks/>
          </p:cNvSpPr>
          <p:nvPr/>
        </p:nvSpPr>
        <p:spPr bwMode="auto">
          <a:xfrm>
            <a:off x="6684963" y="4405480"/>
            <a:ext cx="141287" cy="141288"/>
          </a:xfrm>
          <a:custGeom>
            <a:avLst/>
            <a:gdLst>
              <a:gd name="T0" fmla="*/ 224292319 w 89"/>
              <a:gd name="T1" fmla="*/ 108367896 h 89"/>
              <a:gd name="T2" fmla="*/ 0 w 89"/>
              <a:gd name="T3" fmla="*/ 224295494 h 89"/>
              <a:gd name="T4" fmla="*/ 7559648 w 89"/>
              <a:gd name="T5" fmla="*/ 201613213 h 89"/>
              <a:gd name="T6" fmla="*/ 12599943 w 89"/>
              <a:gd name="T7" fmla="*/ 189013181 h 89"/>
              <a:gd name="T8" fmla="*/ 12599943 w 89"/>
              <a:gd name="T9" fmla="*/ 173892190 h 89"/>
              <a:gd name="T10" fmla="*/ 20161179 w 89"/>
              <a:gd name="T11" fmla="*/ 151209910 h 89"/>
              <a:gd name="T12" fmla="*/ 20161179 w 89"/>
              <a:gd name="T13" fmla="*/ 138609878 h 89"/>
              <a:gd name="T14" fmla="*/ 20161179 w 89"/>
              <a:gd name="T15" fmla="*/ 115927598 h 89"/>
              <a:gd name="T16" fmla="*/ 20161179 w 89"/>
              <a:gd name="T17" fmla="*/ 100806607 h 89"/>
              <a:gd name="T18" fmla="*/ 20161179 w 89"/>
              <a:gd name="T19" fmla="*/ 80645285 h 89"/>
              <a:gd name="T20" fmla="*/ 20161179 w 89"/>
              <a:gd name="T21" fmla="*/ 65524294 h 89"/>
              <a:gd name="T22" fmla="*/ 12599943 w 89"/>
              <a:gd name="T23" fmla="*/ 50403303 h 89"/>
              <a:gd name="T24" fmla="*/ 12599943 w 89"/>
              <a:gd name="T25" fmla="*/ 30241982 h 89"/>
              <a:gd name="T26" fmla="*/ 7559648 w 89"/>
              <a:gd name="T27" fmla="*/ 15120991 h 89"/>
              <a:gd name="T28" fmla="*/ 0 w 89"/>
              <a:gd name="T29" fmla="*/ 0 h 89"/>
              <a:gd name="T30" fmla="*/ 224292319 w 89"/>
              <a:gd name="T31" fmla="*/ 108367896 h 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89"/>
              <a:gd name="T50" fmla="*/ 89 w 89"/>
              <a:gd name="T51" fmla="*/ 89 h 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89">
                <a:moveTo>
                  <a:pt x="89" y="43"/>
                </a:moveTo>
                <a:lnTo>
                  <a:pt x="0" y="89"/>
                </a:lnTo>
                <a:lnTo>
                  <a:pt x="3" y="80"/>
                </a:lnTo>
                <a:lnTo>
                  <a:pt x="5" y="75"/>
                </a:lnTo>
                <a:lnTo>
                  <a:pt x="5" y="69"/>
                </a:lnTo>
                <a:lnTo>
                  <a:pt x="8" y="60"/>
                </a:lnTo>
                <a:lnTo>
                  <a:pt x="8" y="55"/>
                </a:lnTo>
                <a:lnTo>
                  <a:pt x="8" y="46"/>
                </a:lnTo>
                <a:lnTo>
                  <a:pt x="8" y="40"/>
                </a:lnTo>
                <a:lnTo>
                  <a:pt x="8" y="32"/>
                </a:lnTo>
                <a:lnTo>
                  <a:pt x="8" y="26"/>
                </a:lnTo>
                <a:lnTo>
                  <a:pt x="5" y="20"/>
                </a:lnTo>
                <a:lnTo>
                  <a:pt x="5" y="12"/>
                </a:lnTo>
                <a:lnTo>
                  <a:pt x="3" y="6"/>
                </a:lnTo>
                <a:lnTo>
                  <a:pt x="0" y="0"/>
                </a:lnTo>
                <a:lnTo>
                  <a:pt x="89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7" name="Rectangle 120"/>
          <p:cNvSpPr>
            <a:spLocks noChangeArrowheads="1"/>
          </p:cNvSpPr>
          <p:nvPr/>
        </p:nvSpPr>
        <p:spPr bwMode="auto">
          <a:xfrm>
            <a:off x="6142038" y="3965743"/>
            <a:ext cx="341312" cy="339725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8" name="Rectangle 121"/>
          <p:cNvSpPr>
            <a:spLocks noChangeArrowheads="1"/>
          </p:cNvSpPr>
          <p:nvPr/>
        </p:nvSpPr>
        <p:spPr bwMode="auto">
          <a:xfrm>
            <a:off x="6302375" y="397844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9" name="Rectangle 122"/>
          <p:cNvSpPr>
            <a:spLocks noChangeArrowheads="1"/>
          </p:cNvSpPr>
          <p:nvPr/>
        </p:nvSpPr>
        <p:spPr bwMode="auto">
          <a:xfrm>
            <a:off x="6483350" y="3965743"/>
            <a:ext cx="342900" cy="339725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0" name="Rectangle 123"/>
          <p:cNvSpPr>
            <a:spLocks noChangeArrowheads="1"/>
          </p:cNvSpPr>
          <p:nvPr/>
        </p:nvSpPr>
        <p:spPr bwMode="auto">
          <a:xfrm>
            <a:off x="6643688" y="397844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61" name="Rectangle 124"/>
          <p:cNvSpPr>
            <a:spLocks noChangeArrowheads="1"/>
          </p:cNvSpPr>
          <p:nvPr/>
        </p:nvSpPr>
        <p:spPr bwMode="auto">
          <a:xfrm>
            <a:off x="6826250" y="3965743"/>
            <a:ext cx="341313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2" name="Rectangle 125"/>
          <p:cNvSpPr>
            <a:spLocks noChangeArrowheads="1"/>
          </p:cNvSpPr>
          <p:nvPr/>
        </p:nvSpPr>
        <p:spPr bwMode="auto">
          <a:xfrm>
            <a:off x="6986588" y="397844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3" name="Rectangle 126"/>
          <p:cNvSpPr>
            <a:spLocks noChangeArrowheads="1"/>
          </p:cNvSpPr>
          <p:nvPr/>
        </p:nvSpPr>
        <p:spPr bwMode="auto">
          <a:xfrm>
            <a:off x="7167563" y="3965743"/>
            <a:ext cx="341312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4" name="Rectangle 127"/>
          <p:cNvSpPr>
            <a:spLocks noChangeArrowheads="1"/>
          </p:cNvSpPr>
          <p:nvPr/>
        </p:nvSpPr>
        <p:spPr bwMode="auto">
          <a:xfrm>
            <a:off x="7327900" y="397844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5" name="Rectangle 128"/>
          <p:cNvSpPr>
            <a:spLocks noChangeArrowheads="1"/>
          </p:cNvSpPr>
          <p:nvPr/>
        </p:nvSpPr>
        <p:spPr bwMode="auto">
          <a:xfrm>
            <a:off x="7508875" y="3965743"/>
            <a:ext cx="342900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6" name="Rectangle 129"/>
          <p:cNvSpPr>
            <a:spLocks noChangeArrowheads="1"/>
          </p:cNvSpPr>
          <p:nvPr/>
        </p:nvSpPr>
        <p:spPr bwMode="auto">
          <a:xfrm>
            <a:off x="7669213" y="397844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67" name="Rectangle 130"/>
          <p:cNvSpPr>
            <a:spLocks noChangeArrowheads="1"/>
          </p:cNvSpPr>
          <p:nvPr/>
        </p:nvSpPr>
        <p:spPr bwMode="auto">
          <a:xfrm>
            <a:off x="7851775" y="3965743"/>
            <a:ext cx="341313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Rectangle 131"/>
          <p:cNvSpPr>
            <a:spLocks noChangeArrowheads="1"/>
          </p:cNvSpPr>
          <p:nvPr/>
        </p:nvSpPr>
        <p:spPr bwMode="auto">
          <a:xfrm>
            <a:off x="8012113" y="397844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70" name="Line 133"/>
          <p:cNvSpPr>
            <a:spLocks noChangeShapeType="1"/>
          </p:cNvSpPr>
          <p:nvPr/>
        </p:nvSpPr>
        <p:spPr bwMode="auto">
          <a:xfrm flipV="1">
            <a:off x="5800725" y="4513427"/>
            <a:ext cx="790575" cy="47307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Line 135"/>
          <p:cNvSpPr>
            <a:spLocks noChangeShapeType="1"/>
          </p:cNvSpPr>
          <p:nvPr/>
        </p:nvSpPr>
        <p:spPr bwMode="auto">
          <a:xfrm flipH="1" flipV="1">
            <a:off x="6986587" y="4405478"/>
            <a:ext cx="1025525" cy="5810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25671" name="Text Box 134"/>
          <p:cNvSpPr txBox="1">
            <a:spLocks noChangeArrowheads="1"/>
          </p:cNvSpPr>
          <p:nvPr/>
        </p:nvSpPr>
        <p:spPr bwMode="auto">
          <a:xfrm>
            <a:off x="7443788" y="4952374"/>
            <a:ext cx="1293431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>
                <a:latin typeface="+mn-lt"/>
              </a:rPr>
              <a:t>Resume</a:t>
            </a:r>
          </a:p>
          <a:p>
            <a:pPr algn="l" eaLnBrk="1" hangingPunct="1"/>
            <a:r>
              <a:rPr lang="en-US" sz="2000" dirty="0">
                <a:latin typeface="+mn-lt"/>
              </a:rPr>
              <a:t>comparing</a:t>
            </a:r>
          </a:p>
          <a:p>
            <a:pPr algn="l" eaLnBrk="1" hangingPunct="1"/>
            <a:r>
              <a:rPr lang="en-US" sz="2000" dirty="0">
                <a:latin typeface="+mn-lt"/>
              </a:rPr>
              <a:t>here</a:t>
            </a:r>
          </a:p>
        </p:txBody>
      </p:sp>
      <p:sp>
        <p:nvSpPr>
          <p:cNvPr id="25669" name="Text Box 132"/>
          <p:cNvSpPr txBox="1">
            <a:spLocks noChangeArrowheads="1"/>
          </p:cNvSpPr>
          <p:nvPr/>
        </p:nvSpPr>
        <p:spPr bwMode="auto">
          <a:xfrm>
            <a:off x="5019675" y="4987923"/>
            <a:ext cx="1509837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+mn-lt"/>
              </a:rPr>
              <a:t>No need to</a:t>
            </a: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+mn-lt"/>
              </a:rPr>
              <a:t>repeat these</a:t>
            </a: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+mn-lt"/>
              </a:rPr>
              <a:t>comparisons</a:t>
            </a:r>
          </a:p>
        </p:txBody>
      </p:sp>
      <p:sp>
        <p:nvSpPr>
          <p:cNvPr id="75" name="Rectangle 64"/>
          <p:cNvSpPr>
            <a:spLocks noChangeArrowheads="1"/>
          </p:cNvSpPr>
          <p:nvPr/>
        </p:nvSpPr>
        <p:spPr bwMode="auto">
          <a:xfrm flipH="1">
            <a:off x="6859190" y="1601955"/>
            <a:ext cx="251619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100" b="1" i="1" dirty="0" err="1" smtClean="0">
                <a:solidFill>
                  <a:srgbClr val="BE2D00"/>
                </a:solidFill>
                <a:latin typeface="Times New Roman" charset="0"/>
              </a:rPr>
              <a:t>i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686425" y="142779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BE2D00"/>
                </a:solidFill>
                <a:latin typeface="Times New Roman" charset="0"/>
              </a:rPr>
              <a:t>T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897191" y="250570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BE2D00"/>
                </a:solidFill>
                <a:latin typeface="Times New Roman" charset="0"/>
              </a:rPr>
              <a:t>P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399263" y="351491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BE2D00"/>
                </a:solidFill>
                <a:latin typeface="Times New Roman" charset="0"/>
              </a:rPr>
              <a:t>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KMP Failure Function</a:t>
            </a:r>
          </a:p>
        </p:txBody>
      </p:sp>
      <p:sp>
        <p:nvSpPr>
          <p:cNvPr id="26628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953000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KMP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algorithm preprocesses the pattern to find matches of prefixes of the pattern with the pattern </a:t>
            </a:r>
            <a:r>
              <a:rPr lang="en-US" altLang="ja-JP" sz="2400" dirty="0" smtClean="0"/>
              <a:t>itself</a:t>
            </a:r>
            <a:br>
              <a:rPr lang="en-US" altLang="ja-JP" sz="2400" dirty="0" smtClean="0"/>
            </a:br>
            <a:endParaRPr lang="en-US" altLang="ja-JP" sz="2400" dirty="0"/>
          </a:p>
          <a:p>
            <a:pPr eaLnBrk="1" hangingPunct="1"/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failure function </a:t>
            </a:r>
            <a:r>
              <a:rPr lang="en-US" sz="2400" b="1" i="1" dirty="0"/>
              <a:t>F</a:t>
            </a:r>
            <a:r>
              <a:rPr lang="en-US" sz="2400" dirty="0"/>
              <a:t>(</a:t>
            </a:r>
            <a:r>
              <a:rPr lang="en-US" sz="2400" b="1" i="1" dirty="0"/>
              <a:t>j</a:t>
            </a:r>
            <a:r>
              <a:rPr lang="en-US" sz="2400" dirty="0"/>
              <a:t>) is defined as the size of the </a:t>
            </a:r>
            <a:r>
              <a:rPr lang="en-US" sz="2400" dirty="0" smtClean="0"/>
              <a:t>largest proper suffix </a:t>
            </a:r>
            <a:r>
              <a:rPr lang="en-US" sz="2400" dirty="0"/>
              <a:t>of </a:t>
            </a:r>
            <a:r>
              <a:rPr lang="en-US" sz="2400" b="1" i="1" dirty="0"/>
              <a:t>P</a:t>
            </a:r>
            <a:r>
              <a:rPr lang="en-US" sz="2400" dirty="0"/>
              <a:t>[0..</a:t>
            </a:r>
            <a:r>
              <a:rPr lang="en-US" sz="2400" b="1" i="1" dirty="0"/>
              <a:t>j</a:t>
            </a:r>
            <a:r>
              <a:rPr lang="en-US" sz="2400" dirty="0"/>
              <a:t>]</a:t>
            </a:r>
            <a:r>
              <a:rPr lang="en-US" sz="2400" b="1" i="1" dirty="0"/>
              <a:t> </a:t>
            </a:r>
            <a:r>
              <a:rPr lang="en-US" sz="2400" dirty="0"/>
              <a:t>that is also a </a:t>
            </a:r>
            <a:r>
              <a:rPr lang="en-US" sz="2400" dirty="0" smtClean="0"/>
              <a:t>prefix of P</a:t>
            </a:r>
            <a:endParaRPr lang="en-US" sz="2400" dirty="0"/>
          </a:p>
          <a:p>
            <a:pPr eaLnBrk="1" hangingPunct="1"/>
            <a:r>
              <a:rPr lang="en-CA" sz="2400" dirty="0" smtClean="0"/>
              <a:t>KMP </a:t>
            </a:r>
            <a:r>
              <a:rPr lang="en-US" altLang="ja-JP" sz="2400" dirty="0" smtClean="0"/>
              <a:t>algorithm </a:t>
            </a:r>
            <a:r>
              <a:rPr lang="en-US" altLang="ja-JP" sz="2400" dirty="0"/>
              <a:t>modifies the brute-force algorithm so that if </a:t>
            </a:r>
            <a:r>
              <a:rPr lang="en-US" altLang="ja-JP" sz="2400" dirty="0" smtClean="0"/>
              <a:t>a mismatch </a:t>
            </a:r>
            <a:r>
              <a:rPr lang="en-US" altLang="ja-JP" sz="2400" dirty="0"/>
              <a:t>occurs </a:t>
            </a:r>
            <a:r>
              <a:rPr lang="en-US" altLang="ja-JP" sz="2400" dirty="0" smtClean="0"/>
              <a:t>at </a:t>
            </a:r>
            <a:r>
              <a:rPr lang="en-US" altLang="ja-JP" sz="2400" b="1" i="1" dirty="0"/>
              <a:t>P</a:t>
            </a:r>
            <a:r>
              <a:rPr lang="en-US" altLang="ja-JP" sz="2400" dirty="0"/>
              <a:t>[</a:t>
            </a:r>
            <a:r>
              <a:rPr lang="en-US" altLang="ja-JP" sz="2400" b="1" i="1" dirty="0"/>
              <a:t>j</a:t>
            </a:r>
            <a:r>
              <a:rPr lang="en-US" altLang="ja-JP" sz="2400" dirty="0"/>
              <a:t>] </a:t>
            </a:r>
            <a:r>
              <a:rPr lang="en-US" altLang="ja-JP" sz="2400" dirty="0">
                <a:sym typeface="Symbol" charset="0"/>
              </a:rPr>
              <a:t> </a:t>
            </a:r>
            <a:r>
              <a:rPr lang="en-US" altLang="ja-JP" sz="2400" b="1" i="1" dirty="0"/>
              <a:t>T</a:t>
            </a:r>
            <a:r>
              <a:rPr lang="en-US" altLang="ja-JP" sz="2400" dirty="0"/>
              <a:t>[</a:t>
            </a:r>
            <a:r>
              <a:rPr lang="en-US" altLang="ja-JP" sz="2400" b="1" i="1" dirty="0" err="1"/>
              <a:t>i</a:t>
            </a:r>
            <a:r>
              <a:rPr lang="en-US" altLang="ja-JP" sz="2400" dirty="0" smtClean="0"/>
              <a:t>],</a:t>
            </a:r>
            <a:br>
              <a:rPr lang="en-US" altLang="ja-JP" sz="2400" dirty="0" smtClean="0"/>
            </a:br>
            <a:r>
              <a:rPr lang="en-US" altLang="ja-JP" sz="2400" dirty="0" smtClean="0"/>
              <a:t>we </a:t>
            </a:r>
            <a:r>
              <a:rPr lang="en-US" altLang="ja-JP" sz="2400" dirty="0"/>
              <a:t>set  </a:t>
            </a:r>
            <a:r>
              <a:rPr lang="en-US" altLang="ja-JP" sz="2400" b="1" i="1" dirty="0"/>
              <a:t>j </a:t>
            </a:r>
            <a:r>
              <a:rPr lang="en-US" altLang="ja-JP" sz="2400" dirty="0">
                <a:sym typeface="Symbol" charset="0"/>
              </a:rPr>
              <a:t> </a:t>
            </a:r>
            <a:r>
              <a:rPr lang="en-US" altLang="ja-JP" sz="2400" b="1" i="1" dirty="0"/>
              <a:t>F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ym typeface="Symbol" charset="0"/>
              </a:rPr>
              <a:t>j</a:t>
            </a:r>
            <a:r>
              <a:rPr lang="en-US" altLang="ja-JP" sz="2400" b="1" i="1" dirty="0"/>
              <a:t> </a:t>
            </a:r>
            <a:r>
              <a:rPr lang="en-US" altLang="ja-JP" sz="2400" dirty="0" smtClean="0">
                <a:sym typeface="Symbol" charset="0"/>
              </a:rPr>
              <a:t>–</a:t>
            </a:r>
            <a:r>
              <a:rPr lang="en-US" altLang="ja-JP" sz="2400" b="1" i="1" dirty="0" smtClean="0"/>
              <a:t> </a:t>
            </a:r>
            <a:r>
              <a:rPr lang="en-US" altLang="ja-JP" sz="2400" dirty="0" smtClean="0">
                <a:sym typeface="Symbol" charset="0"/>
              </a:rPr>
              <a:t>1</a:t>
            </a:r>
            <a:r>
              <a:rPr lang="en-US" altLang="ja-JP" sz="2400" dirty="0" smtClean="0"/>
              <a:t>)</a:t>
            </a:r>
            <a:endParaRPr lang="en-US" sz="2400" dirty="0"/>
          </a:p>
        </p:txBody>
      </p:sp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989A9C1-57C6-2544-82B0-2309AAA5AA37}" type="slidenum">
              <a:rPr lang="en-US" sz="1400"/>
              <a:pPr eaLnBrk="1" hangingPunct="1"/>
              <a:t>16</a:t>
            </a:fld>
            <a:endParaRPr lang="en-US" sz="1400"/>
          </a:p>
        </p:txBody>
      </p:sp>
      <p:graphicFrame>
        <p:nvGraphicFramePr>
          <p:cNvPr id="178180" name="Group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21963"/>
              </p:ext>
            </p:extLst>
          </p:nvPr>
        </p:nvGraphicFramePr>
        <p:xfrm>
          <a:off x="5257800" y="1371600"/>
          <a:ext cx="3505200" cy="1189083"/>
        </p:xfrm>
        <a:graphic>
          <a:graphicData uri="http://schemas.openxmlformats.org/drawingml/2006/table">
            <a:tbl>
              <a:tblPr/>
              <a:tblGrid>
                <a:gridCol w="631825"/>
                <a:gridCol w="477838"/>
                <a:gridCol w="479425"/>
                <a:gridCol w="479425"/>
                <a:gridCol w="479425"/>
                <a:gridCol w="477837"/>
                <a:gridCol w="479425"/>
              </a:tblGrid>
              <a:tr h="396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63" name="Object 10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93346"/>
              </p:ext>
            </p:extLst>
          </p:nvPr>
        </p:nvGraphicFramePr>
        <p:xfrm>
          <a:off x="4343400" y="2667000"/>
          <a:ext cx="4648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VISIO" r:id="rId3" imgW="3111500" imgH="2362200" progId="Visio.Drawing.6">
                  <p:embed/>
                </p:oleObj>
              </mc:Choice>
              <mc:Fallback>
                <p:oleObj name="VISIO" r:id="rId3" imgW="3111500" imgH="2362200" progId="Visio.Drawing.6">
                  <p:embed/>
                  <p:pic>
                    <p:nvPicPr>
                      <p:cNvPr id="0" name="Object 1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46482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The KMP Algorithm</a:t>
            </a:r>
          </a:p>
        </p:txBody>
      </p:sp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DE38971-3FDE-2C40-A5FE-AEBB12875878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 dirty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305800" cy="48859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ts val="32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Algorithm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+mn-lt"/>
              </a:rPr>
              <a:t>KMPMatch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2000" b="1" i="1" dirty="0">
                <a:solidFill>
                  <a:schemeClr val="tx2"/>
                </a:solidFill>
                <a:latin typeface="+mn-lt"/>
              </a:rPr>
              <a:t>T, P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) 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//</a:t>
            </a:r>
            <a:r>
              <a:rPr lang="en-US" sz="2000" dirty="0">
                <a:solidFill>
                  <a:srgbClr val="C00000"/>
                </a:solidFill>
                <a:latin typeface="+mn-lt"/>
                <a:sym typeface="Symbol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text T[0..n-1] , pattern  P[0..m-1] 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  <a:p>
            <a:pPr algn="l" eaLnBrk="1" hangingPunct="1">
              <a:lnSpc>
                <a:spcPts val="32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F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 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sym typeface="Symbol" charset="0"/>
              </a:rPr>
              <a:t>failureFunction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)    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// O(m) time  shown next</a:t>
            </a:r>
            <a:endParaRPr lang="en-US" sz="2000" dirty="0">
              <a:solidFill>
                <a:srgbClr val="C00000"/>
              </a:solidFill>
              <a:latin typeface="+mn-lt"/>
              <a:sym typeface="Symbol" charset="0"/>
            </a:endParaRPr>
          </a:p>
          <a:p>
            <a:pPr algn="l" eaLnBrk="1" hangingPunct="1">
              <a:lnSpc>
                <a:spcPts val="32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	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0</a:t>
            </a:r>
          </a:p>
          <a:p>
            <a:pPr algn="l" eaLnBrk="1" hangingPunct="1">
              <a:lnSpc>
                <a:spcPts val="3200"/>
              </a:lnSpc>
              <a:buClr>
                <a:schemeClr val="hlink"/>
              </a:buClr>
              <a:buSzPct val="110000"/>
            </a:pP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	</a:t>
            </a:r>
            <a:r>
              <a:rPr lang="en-US" sz="2000" b="1" dirty="0" smtClean="0">
                <a:latin typeface="+mn-lt"/>
                <a:sym typeface="Symbol" charset="0"/>
              </a:rPr>
              <a:t>while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 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&lt;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n   </a:t>
            </a:r>
            <a:r>
              <a:rPr lang="en-US" sz="2000" b="1" dirty="0" smtClean="0">
                <a:latin typeface="+mn-lt"/>
                <a:sym typeface="Symbol" charset="0"/>
              </a:rPr>
              <a:t>do</a:t>
            </a:r>
            <a:endParaRPr lang="en-US" sz="2000" i="1" dirty="0" smtClean="0">
              <a:solidFill>
                <a:srgbClr val="C00000"/>
              </a:solidFill>
              <a:latin typeface="+mn-lt"/>
              <a:sym typeface="Symbol" charset="0"/>
            </a:endParaRPr>
          </a:p>
          <a:p>
            <a:pPr algn="l" eaLnBrk="1" hangingPunct="1">
              <a:lnSpc>
                <a:spcPts val="27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		// 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sym typeface="Symbol" charset="0"/>
              </a:rPr>
              <a:t>Loop Invariant: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		// (1)  P[0..j-1] is a suffix of  T[0 .. i-1]</a:t>
            </a:r>
          </a:p>
          <a:p>
            <a:pPr algn="l" eaLnBrk="1" hangingPunct="1">
              <a:lnSpc>
                <a:spcPts val="27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C00000"/>
                </a:solidFill>
                <a:latin typeface="+mn-lt"/>
                <a:sym typeface="Symbol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	// (2)  Longest </a:t>
            </a:r>
            <a:r>
              <a:rPr lang="en-US" sz="2000" dirty="0">
                <a:solidFill>
                  <a:srgbClr val="C00000"/>
                </a:solidFill>
                <a:latin typeface="+mn-lt"/>
                <a:sym typeface="Symbol" charset="0"/>
              </a:rPr>
              <a:t>prefix of P that is a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suffix of T[0..i] is no longer than P[0..j]</a:t>
            </a:r>
            <a:endParaRPr lang="en-US" sz="2000" dirty="0" smtClean="0">
              <a:solidFill>
                <a:srgbClr val="C00000"/>
              </a:solidFill>
              <a:latin typeface="+mn-lt"/>
            </a:endParaRPr>
          </a:p>
          <a:p>
            <a:pPr algn="l" eaLnBrk="1" hangingPunct="1">
              <a:lnSpc>
                <a:spcPts val="32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	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if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/>
              </a:rPr>
              <a:t>=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]  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lvl="1" algn="l" eaLnBrk="1" hangingPunct="1">
              <a:lnSpc>
                <a:spcPts val="3200"/>
              </a:lnSpc>
              <a:buClr>
                <a:schemeClr val="hlink"/>
              </a:buClr>
              <a:buSzPct val="110000"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	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    j++  ;   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++ </a:t>
            </a:r>
          </a:p>
          <a:p>
            <a:pPr lvl="1" algn="l" eaLnBrk="1" hangingPunct="1">
              <a:lnSpc>
                <a:spcPts val="32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	  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if 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m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</a:t>
            </a:r>
            <a:r>
              <a:rPr lang="en-US" sz="2000" b="1" dirty="0" smtClean="0">
                <a:latin typeface="+mn-lt"/>
                <a:sym typeface="Symbol" charset="0"/>
              </a:rPr>
              <a:t>then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return 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–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j + 1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first match starting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index in T </a:t>
            </a:r>
            <a:br>
              <a:rPr lang="en-US" sz="2000" dirty="0" smtClean="0">
                <a:solidFill>
                  <a:srgbClr val="C0000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	else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if 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&gt; 0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</a:t>
            </a:r>
            <a:r>
              <a:rPr lang="en-US" sz="2000" b="1" dirty="0" smtClean="0">
                <a:latin typeface="+mn-lt"/>
                <a:sym typeface="Symbol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Symbol" charset="0"/>
              </a:rPr>
              <a:t>then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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F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–1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] 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Symbol" charset="0"/>
              </a:rPr>
              <a:t>else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++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latin typeface="+mn-lt"/>
                <a:sym typeface="Symbol" charset="0"/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  <a:latin typeface="+mn-lt"/>
                <a:sym typeface="Symbol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return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–1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sym typeface="Symbol" charset="0"/>
              </a:rPr>
              <a:t> </a:t>
            </a:r>
            <a:r>
              <a:rPr lang="en-US" sz="2000" dirty="0" smtClean="0">
                <a:latin typeface="+mn-lt"/>
                <a:sym typeface="Symbol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//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no match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anywhere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4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 smtClean="0"/>
              <a:t>KMP Analysis</a:t>
            </a:r>
            <a:endParaRPr lang="en-US" dirty="0"/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9248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/>
              <a:t>The failure function can be represented by an array and can be computed in </a:t>
            </a:r>
            <a:r>
              <a:rPr lang="en-US" sz="2800" b="1" i="1" dirty="0"/>
              <a:t>O</a:t>
            </a:r>
            <a:r>
              <a:rPr lang="en-US" sz="2800" dirty="0"/>
              <a:t>(</a:t>
            </a:r>
            <a:r>
              <a:rPr lang="en-US" sz="2800" b="1" i="1" dirty="0"/>
              <a:t>m</a:t>
            </a:r>
            <a:r>
              <a:rPr lang="en-US" sz="2800" dirty="0"/>
              <a:t>) </a:t>
            </a:r>
            <a:r>
              <a:rPr lang="en-US" sz="2800" dirty="0" smtClean="0"/>
              <a:t>time (see next page)</a:t>
            </a:r>
            <a:endParaRPr lang="en-US" sz="2800" dirty="0"/>
          </a:p>
          <a:p>
            <a:r>
              <a:rPr lang="en-US" sz="2800" dirty="0"/>
              <a:t>At each </a:t>
            </a:r>
            <a:r>
              <a:rPr lang="en-US" sz="2800" dirty="0" smtClean="0"/>
              <a:t>iteration of the loop:</a:t>
            </a:r>
            <a:endParaRPr lang="en-US" sz="2800" dirty="0"/>
          </a:p>
          <a:p>
            <a:pPr lvl="1" eaLnBrk="1" hangingPunct="1"/>
            <a:r>
              <a:rPr lang="en-US" sz="2600" dirty="0">
                <a:solidFill>
                  <a:srgbClr val="C00000"/>
                </a:solidFill>
              </a:rPr>
              <a:t>b</a:t>
            </a:r>
            <a:r>
              <a:rPr lang="en-US" sz="2600" dirty="0" smtClean="0">
                <a:solidFill>
                  <a:srgbClr val="C00000"/>
                </a:solidFill>
              </a:rPr>
              <a:t>oth 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</a:rPr>
              <a:t>i</a:t>
            </a:r>
            <a:r>
              <a:rPr lang="en-US" sz="2600" dirty="0" smtClean="0">
                <a:solidFill>
                  <a:srgbClr val="C00000"/>
                </a:solidFill>
              </a:rPr>
              <a:t>  and the </a:t>
            </a:r>
            <a:r>
              <a:rPr lang="en-US" sz="2600" dirty="0">
                <a:solidFill>
                  <a:srgbClr val="C00000"/>
                </a:solidFill>
              </a:rPr>
              <a:t>shift amount </a:t>
            </a:r>
            <a:r>
              <a:rPr lang="en-US" sz="2600" dirty="0" smtClean="0">
                <a:solidFill>
                  <a:srgbClr val="C00000"/>
                </a:solidFill>
              </a:rPr>
              <a:t>  </a:t>
            </a:r>
            <a:r>
              <a:rPr lang="en-US" sz="2600" b="1" i="1" dirty="0" err="1" smtClean="0">
                <a:solidFill>
                  <a:srgbClr val="C00000"/>
                </a:solidFill>
              </a:rPr>
              <a:t>i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sym typeface="Symbol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sym typeface="Symbol" charset="0"/>
              </a:rPr>
              <a:t>– 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>
                <a:solidFill>
                  <a:srgbClr val="C00000"/>
                </a:solidFill>
              </a:rPr>
              <a:t>j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  are monotone </a:t>
            </a:r>
            <a:br>
              <a:rPr lang="en-US" sz="2600" dirty="0" smtClean="0">
                <a:solidFill>
                  <a:srgbClr val="C00000"/>
                </a:solidFill>
              </a:rPr>
            </a:br>
            <a:r>
              <a:rPr lang="en-US" sz="2600" dirty="0" smtClean="0">
                <a:solidFill>
                  <a:srgbClr val="C00000"/>
                </a:solidFill>
              </a:rPr>
              <a:t>non-decreasing</a:t>
            </a:r>
          </a:p>
          <a:p>
            <a:pPr lvl="1" eaLnBrk="1" hangingPunct="1"/>
            <a:r>
              <a:rPr lang="en-US" sz="2600" dirty="0" smtClean="0">
                <a:solidFill>
                  <a:srgbClr val="C00000"/>
                </a:solidFill>
              </a:rPr>
              <a:t>at least one of them increases (note:   </a:t>
            </a:r>
            <a:r>
              <a:rPr lang="en-US" sz="2600" b="1" i="1" dirty="0" smtClean="0">
                <a:solidFill>
                  <a:srgbClr val="C00000"/>
                </a:solidFill>
              </a:rPr>
              <a:t>F</a:t>
            </a:r>
            <a:r>
              <a:rPr lang="en-US" sz="2600" dirty="0">
                <a:solidFill>
                  <a:srgbClr val="C00000"/>
                </a:solidFill>
              </a:rPr>
              <a:t>[</a:t>
            </a:r>
            <a:r>
              <a:rPr lang="en-US" sz="2600" b="1" i="1" dirty="0" smtClean="0">
                <a:solidFill>
                  <a:srgbClr val="C00000"/>
                </a:solidFill>
                <a:sym typeface="Symbol" charset="0"/>
              </a:rPr>
              <a:t>j</a:t>
            </a:r>
            <a:r>
              <a:rPr lang="en-US" sz="2600" dirty="0" smtClean="0">
                <a:solidFill>
                  <a:srgbClr val="C00000"/>
                </a:solidFill>
                <a:sym typeface="Symbol" charset="0"/>
              </a:rPr>
              <a:t> –1</a:t>
            </a:r>
            <a:r>
              <a:rPr lang="en-US" sz="2600" dirty="0">
                <a:solidFill>
                  <a:srgbClr val="C00000"/>
                </a:solidFill>
                <a:sym typeface="Symbol" charset="0"/>
              </a:rPr>
              <a:t>]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rgbClr val="C00000"/>
                </a:solidFill>
                <a:sym typeface="Symbol" charset="0"/>
              </a:rPr>
              <a:t>&lt; </a:t>
            </a:r>
            <a:r>
              <a:rPr lang="en-US" sz="2600" b="1" i="1" dirty="0" smtClean="0">
                <a:solidFill>
                  <a:srgbClr val="C00000"/>
                </a:solidFill>
              </a:rPr>
              <a:t>j </a:t>
            </a:r>
            <a:r>
              <a:rPr lang="en-US" sz="2600" dirty="0" smtClean="0">
                <a:solidFill>
                  <a:srgbClr val="C00000"/>
                </a:solidFill>
              </a:rPr>
              <a:t>)</a:t>
            </a:r>
          </a:p>
          <a:p>
            <a:pPr lvl="1" eaLnBrk="1" hangingPunct="1"/>
            <a:r>
              <a:rPr lang="en-US" sz="2600" dirty="0" smtClean="0">
                <a:solidFill>
                  <a:srgbClr val="C00000"/>
                </a:solidFill>
              </a:rPr>
              <a:t>so,  their sum,  (2i – j)  increases by at least 1 </a:t>
            </a: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800" dirty="0"/>
              <a:t>Hence, </a:t>
            </a:r>
            <a:r>
              <a:rPr lang="en-US" sz="2800" dirty="0" smtClean="0"/>
              <a:t>the loop iterates at most 2</a:t>
            </a:r>
            <a:r>
              <a:rPr lang="en-US" sz="2800" b="1" i="1" dirty="0" smtClean="0"/>
              <a:t>n </a:t>
            </a:r>
            <a:r>
              <a:rPr lang="en-US" sz="2800" dirty="0" smtClean="0"/>
              <a:t>times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So, KMP</a:t>
            </a:r>
            <a:r>
              <a:rPr lang="en-CA" sz="2800" dirty="0" smtClean="0">
                <a:solidFill>
                  <a:srgbClr val="0000FF"/>
                </a:solidFill>
              </a:rPr>
              <a:t>’</a:t>
            </a:r>
            <a:r>
              <a:rPr lang="en-US" altLang="ja-JP" sz="2800" dirty="0" smtClean="0">
                <a:solidFill>
                  <a:srgbClr val="0000FF"/>
                </a:solidFill>
              </a:rPr>
              <a:t>s </a:t>
            </a:r>
            <a:r>
              <a:rPr lang="en-US" altLang="ja-JP" sz="2800" dirty="0">
                <a:solidFill>
                  <a:srgbClr val="0000FF"/>
                </a:solidFill>
              </a:rPr>
              <a:t>algorithm </a:t>
            </a:r>
            <a:r>
              <a:rPr lang="en-US" altLang="ja-JP" sz="2800" dirty="0" smtClean="0">
                <a:solidFill>
                  <a:srgbClr val="0000FF"/>
                </a:solidFill>
              </a:rPr>
              <a:t>runs in optimal time </a:t>
            </a:r>
            <a:r>
              <a:rPr lang="en-US" altLang="ja-JP" sz="2800" b="1" i="1" dirty="0" smtClean="0">
                <a:solidFill>
                  <a:srgbClr val="0000FF"/>
                </a:solidFill>
              </a:rPr>
              <a:t>O</a:t>
            </a:r>
            <a:r>
              <a:rPr lang="en-US" altLang="ja-JP" sz="2800" dirty="0" smtClean="0">
                <a:solidFill>
                  <a:srgbClr val="0000FF"/>
                </a:solidFill>
              </a:rPr>
              <a:t>(</a:t>
            </a:r>
            <a:r>
              <a:rPr lang="en-US" altLang="ja-JP" sz="2800" b="1" i="1" dirty="0" smtClean="0">
                <a:solidFill>
                  <a:srgbClr val="0000FF"/>
                </a:solidFill>
              </a:rPr>
              <a:t>m </a:t>
            </a:r>
            <a:r>
              <a:rPr lang="en-US" altLang="ja-JP" sz="2800" dirty="0">
                <a:solidFill>
                  <a:srgbClr val="0000FF"/>
                </a:solidFill>
              </a:rPr>
              <a:t>+</a:t>
            </a:r>
            <a:r>
              <a:rPr lang="en-US" altLang="ja-JP" sz="2800" b="1" i="1" dirty="0">
                <a:solidFill>
                  <a:srgbClr val="0000FF"/>
                </a:solidFill>
              </a:rPr>
              <a:t> n</a:t>
            </a:r>
            <a:r>
              <a:rPr lang="en-US" altLang="ja-JP" sz="2800" dirty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DE38971-3FDE-2C40-A5FE-AEBB12875878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Computing the Failure Function</a:t>
            </a:r>
          </a:p>
        </p:txBody>
      </p:sp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1B12095-7567-774D-9D2A-C2967E50C2D6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5825" y="51054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Analysis:   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construction is similar to the KMP algorithm itself</a:t>
            </a:r>
          </a:p>
          <a:p>
            <a:pPr algn="l" eaLnBrk="1" hangingPunct="1"/>
            <a:r>
              <a:rPr lang="en-US" sz="2000" dirty="0">
                <a:latin typeface="+mn-lt"/>
              </a:rPr>
              <a:t>At each iteration of </a:t>
            </a:r>
            <a:r>
              <a:rPr lang="en-US" sz="2000" dirty="0" smtClean="0">
                <a:latin typeface="+mn-lt"/>
              </a:rPr>
              <a:t>the loop: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2i </a:t>
            </a:r>
            <a:r>
              <a:rPr lang="en-US" sz="2000" dirty="0">
                <a:solidFill>
                  <a:srgbClr val="C00000"/>
                </a:solidFill>
                <a:latin typeface="+mn-lt"/>
                <a:sym typeface="Symbol" charset="0"/>
              </a:rPr>
              <a:t>–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 j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increases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by at least 1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l"/>
            <a:r>
              <a:rPr lang="en-US" sz="2000" dirty="0" smtClean="0">
                <a:latin typeface="+mn-lt"/>
              </a:rPr>
              <a:t>Hence</a:t>
            </a:r>
            <a:r>
              <a:rPr lang="en-US" sz="2000" dirty="0">
                <a:latin typeface="+mn-lt"/>
              </a:rPr>
              <a:t>, the </a:t>
            </a:r>
            <a:r>
              <a:rPr lang="en-US" sz="2000" dirty="0" smtClean="0">
                <a:latin typeface="+mn-lt"/>
              </a:rPr>
              <a:t>loop iterates </a:t>
            </a:r>
            <a:r>
              <a:rPr lang="en-US" sz="2000" dirty="0">
                <a:latin typeface="+mn-lt"/>
              </a:rPr>
              <a:t>at most </a:t>
            </a:r>
            <a:r>
              <a:rPr lang="en-US" sz="2000" dirty="0" smtClean="0">
                <a:latin typeface="+mn-lt"/>
              </a:rPr>
              <a:t> 2</a:t>
            </a:r>
            <a:r>
              <a:rPr lang="en-US" sz="2000" i="1" dirty="0" smtClean="0">
                <a:latin typeface="+mn-lt"/>
              </a:rPr>
              <a:t>m  </a:t>
            </a:r>
            <a:r>
              <a:rPr lang="en-US" sz="2000" dirty="0" smtClean="0">
                <a:latin typeface="+mn-lt"/>
              </a:rPr>
              <a:t>times</a:t>
            </a:r>
            <a:endParaRPr lang="en-US" sz="2000" dirty="0">
              <a:latin typeface="+mn-lt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458200" cy="34881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ts val="26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Algorithm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+mn-lt"/>
              </a:rPr>
              <a:t>failureFunction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2000" b="1" i="1" dirty="0" smtClean="0">
                <a:solidFill>
                  <a:schemeClr val="tx2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)   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O(m) time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algn="l" eaLnBrk="1" hangingPunct="1">
              <a:lnSpc>
                <a:spcPts val="26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F[ 0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]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0 ; 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1 ;  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0</a:t>
            </a:r>
          </a:p>
          <a:p>
            <a:pPr algn="l" eaLnBrk="1" hangingPunct="1">
              <a:lnSpc>
                <a:spcPts val="2600"/>
              </a:lnSpc>
              <a:buClr>
                <a:schemeClr val="hlink"/>
              </a:buClr>
              <a:buSzPct val="110000"/>
            </a:pPr>
            <a:r>
              <a:rPr lang="en-US" sz="2000" b="1" dirty="0" smtClean="0">
                <a:latin typeface="+mn-lt"/>
                <a:sym typeface="Symbol" charset="0"/>
              </a:rPr>
              <a:t>	while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 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&lt;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m   </a:t>
            </a:r>
            <a:r>
              <a:rPr lang="en-US" sz="2000" b="1" dirty="0">
                <a:latin typeface="+mn-lt"/>
                <a:sym typeface="Symbol" charset="0"/>
              </a:rPr>
              <a:t>do</a:t>
            </a:r>
            <a:endParaRPr lang="en-US" sz="2000" i="1" dirty="0">
              <a:solidFill>
                <a:srgbClr val="C00000"/>
              </a:solidFill>
              <a:latin typeface="+mn-lt"/>
              <a:sym typeface="Symbol" charset="0"/>
            </a:endParaRPr>
          </a:p>
          <a:p>
            <a:pPr algn="l" eaLnBrk="1" hangingPunct="1">
              <a:lnSpc>
                <a:spcPts val="26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C00000"/>
                </a:solidFill>
                <a:latin typeface="+mn-lt"/>
                <a:sym typeface="Symbol" charset="0"/>
              </a:rPr>
              <a:t>		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//  </a:t>
            </a:r>
            <a:r>
              <a:rPr lang="en-US" sz="1800" b="1" dirty="0">
                <a:solidFill>
                  <a:srgbClr val="C00000"/>
                </a:solidFill>
                <a:latin typeface="+mn-lt"/>
                <a:sym typeface="Symbol" charset="0"/>
              </a:rPr>
              <a:t>Loop Invariant: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/>
            </a:r>
            <a:b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</a:b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		//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(0) 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/>
              </a:rPr>
              <a:t>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sym typeface="Symbol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/>
              </a:rPr>
              <a:t>’ &lt; i: 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F[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sym typeface="Symbol" charset="0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’] = length of longest proper suffix of P[0..i’] that is a prefix of P </a:t>
            </a:r>
            <a:b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             // (1)  P[0 .. j-1] is a proper suffix of P[0..i-1] </a:t>
            </a:r>
            <a:endParaRPr lang="en-US" sz="1800" dirty="0">
              <a:solidFill>
                <a:srgbClr val="C00000"/>
              </a:solidFill>
              <a:latin typeface="+mn-lt"/>
              <a:sym typeface="Symbol" charset="0"/>
            </a:endParaRPr>
          </a:p>
          <a:p>
            <a:pPr algn="l" eaLnBrk="1" hangingPunct="1">
              <a:lnSpc>
                <a:spcPts val="26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		// (2)  Longest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proper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suffix of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P[0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..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sym typeface="Symbol" charset="0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that is a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prefix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of P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is also prefix of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P[0..j]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 eaLnBrk="1" hangingPunct="1">
              <a:lnSpc>
                <a:spcPts val="26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if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/>
              </a:rPr>
              <a:t>=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P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[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]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Symbol" charset="0"/>
              </a:rPr>
              <a:t>then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F[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 ]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j+1 ;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j++  ;  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++</a:t>
            </a:r>
            <a:endParaRPr lang="en-US" sz="2000" i="1" dirty="0">
              <a:solidFill>
                <a:srgbClr val="0000FF"/>
              </a:solidFill>
              <a:latin typeface="+mn-lt"/>
              <a:sym typeface="Symbol" charset="0"/>
            </a:endParaRPr>
          </a:p>
          <a:p>
            <a:pPr algn="l" eaLnBrk="1" hangingPunct="1">
              <a:lnSpc>
                <a:spcPts val="26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	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				   else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if  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&gt; 0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  </a:t>
            </a:r>
            <a:r>
              <a:rPr lang="en-US" sz="2000" b="1" dirty="0">
                <a:latin typeface="+mn-lt"/>
                <a:sym typeface="Symbo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Symbol" charset="0"/>
              </a:rPr>
              <a:t>then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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F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[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-1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]  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Symbol" charset="0"/>
              </a:rPr>
              <a:t>else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Symbol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F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[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  <a:sym typeface="Symbol" charset="0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] 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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0  ;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++</a:t>
            </a:r>
          </a:p>
          <a:p>
            <a:pPr algn="l" eaLnBrk="1" hangingPunct="1">
              <a:lnSpc>
                <a:spcPts val="26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  <a:sym typeface="Symbol" charset="0"/>
              </a:rPr>
              <a:t>	</a:t>
            </a:r>
            <a:r>
              <a:rPr lang="en-US" sz="2000" b="1" dirty="0" smtClean="0">
                <a:latin typeface="+mn-lt"/>
                <a:sym typeface="Symbol" charset="0"/>
              </a:rPr>
              <a:t>return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charset="0"/>
              </a:rPr>
              <a:t>  F       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//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/>
              </a:rPr>
              <a:t>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sym typeface="Symbol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/>
              </a:rPr>
              <a:t>: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/>
              </a:rPr>
              <a:t> 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F[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sym typeface="Symbol" charset="0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= length of longest proper suffix of P[0..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Symbol" charset="0"/>
              </a:rPr>
              <a:t>i] 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Symbol" charset="0"/>
              </a:rPr>
              <a:t>that is a prefix of P </a:t>
            </a:r>
            <a:endParaRPr lang="en-US" sz="1800" dirty="0" smtClean="0">
              <a:solidFill>
                <a:srgbClr val="0000FF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676400" y="1219200"/>
            <a:ext cx="5791200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Notations &amp; Terminology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Pattern Matching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Brute Force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Boyer-Moore Algorithm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Knuth-Morris-Pratt Algorithm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Tries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Standard Tries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Compressed Tries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Suffix Tries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Search Engine Indexing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Text Compression and the Greedy Method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Huffman Coding Algorithm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Greedy Method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Dynamic Programming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Matrix Chain-Product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DNA and Text Sequence Alignment</a:t>
            </a:r>
            <a:endParaRPr lang="en-US" sz="1600" dirty="0">
              <a:solidFill>
                <a:srgbClr val="0000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B93B71C-DB21-134C-B6AD-BBA84AEF5EC9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296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9852A72-138F-A54F-9778-C6479B78A425}" type="slidenum">
              <a:rPr lang="en-US" sz="1400"/>
              <a:pPr eaLnBrk="1" hangingPunct="1"/>
              <a:t>20</a:t>
            </a:fld>
            <a:endParaRPr lang="en-US" sz="1400"/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3112"/>
              </p:ext>
            </p:extLst>
          </p:nvPr>
        </p:nvGraphicFramePr>
        <p:xfrm>
          <a:off x="533400" y="1524000"/>
          <a:ext cx="7772400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VISIO" r:id="rId3" imgW="4787900" imgH="2565400" progId="Visio.Drawing.6">
                  <p:embed/>
                </p:oleObj>
              </mc:Choice>
              <mc:Fallback>
                <p:oleObj name="VISIO" r:id="rId3" imgW="4787900" imgH="2565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772400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5339"/>
              </p:ext>
            </p:extLst>
          </p:nvPr>
        </p:nvGraphicFramePr>
        <p:xfrm>
          <a:off x="5486400" y="2590800"/>
          <a:ext cx="3505200" cy="1128713"/>
        </p:xfrm>
        <a:graphic>
          <a:graphicData uri="http://schemas.openxmlformats.org/drawingml/2006/table">
            <a:tbl>
              <a:tblPr/>
              <a:tblGrid>
                <a:gridCol w="631825"/>
                <a:gridCol w="477838"/>
                <a:gridCol w="479425"/>
                <a:gridCol w="479425"/>
                <a:gridCol w="479425"/>
                <a:gridCol w="477837"/>
                <a:gridCol w="479425"/>
              </a:tblGrid>
              <a:tr h="36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Java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A1E0EE6-1778-C544-8852-5FB485322DFD}" type="slidenum">
              <a:rPr lang="en-US" sz="1400"/>
              <a:pPr eaLnBrk="1" hangingPunct="1"/>
              <a:t>21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1" cy="50154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Java Implementation,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A1E0EE6-1778-C544-8852-5FB485322DFD}" type="slidenum">
              <a:rPr lang="en-US" sz="1400"/>
              <a:pPr eaLnBrk="1" hangingPunct="1"/>
              <a:t>22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72" y="1371601"/>
            <a:ext cx="8276070" cy="4690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77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sz="7200" dirty="0">
                <a:latin typeface="Rockwell" panose="02060603020205020403" pitchFamily="18" charset="0"/>
              </a:rPr>
              <a:t>Tries</a:t>
            </a:r>
          </a:p>
        </p:txBody>
      </p:sp>
      <p:sp>
        <p:nvSpPr>
          <p:cNvPr id="15361" name="Rectangle 7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5362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A0B1372-07D0-E34D-9773-C69A344AA998}" type="slidenum">
              <a:rPr lang="en-US" sz="1400"/>
              <a:pPr eaLnBrk="1" hangingPunct="1"/>
              <a:t>23</a:t>
            </a:fld>
            <a:endParaRPr lang="en-US" sz="1400"/>
          </a:p>
        </p:txBody>
      </p:sp>
      <p:graphicFrame>
        <p:nvGraphicFramePr>
          <p:cNvPr id="15364" name="Object 3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43649"/>
              </p:ext>
            </p:extLst>
          </p:nvPr>
        </p:nvGraphicFramePr>
        <p:xfrm>
          <a:off x="1143000" y="2895600"/>
          <a:ext cx="70104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VISIO" r:id="rId4" imgW="5003800" imgH="1447800" progId="Visio.Drawing.6">
                  <p:embed/>
                </p:oleObj>
              </mc:Choice>
              <mc:Fallback>
                <p:oleObj name="VISIO" r:id="rId4" imgW="5003800" imgH="144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701040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Preprocessing Strings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8382000" cy="45053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Preprocessing the pattern speeds up pattern matching queries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After preprocessing the pattern, </a:t>
            </a:r>
            <a:r>
              <a:rPr lang="en-US" dirty="0" smtClean="0">
                <a:solidFill>
                  <a:srgbClr val="0000FF"/>
                </a:solidFill>
              </a:rPr>
              <a:t>KMP</a:t>
            </a:r>
            <a:r>
              <a:rPr lang="en-CA" dirty="0" smtClean="0">
                <a:solidFill>
                  <a:srgbClr val="0000FF"/>
                </a:solidFill>
              </a:rPr>
              <a:t>’</a:t>
            </a:r>
            <a:r>
              <a:rPr lang="en-US" altLang="ja-JP" dirty="0" smtClean="0">
                <a:solidFill>
                  <a:srgbClr val="0000FF"/>
                </a:solidFill>
              </a:rPr>
              <a:t>s </a:t>
            </a:r>
            <a:r>
              <a:rPr lang="en-US" altLang="ja-JP" dirty="0">
                <a:solidFill>
                  <a:srgbClr val="0000FF"/>
                </a:solidFill>
              </a:rPr>
              <a:t>algorithm performs pattern matching in time proportional to the text size</a:t>
            </a:r>
          </a:p>
          <a:p>
            <a:pPr eaLnBrk="1" hangingPunct="1"/>
            <a:r>
              <a:rPr lang="en-US" sz="2400" dirty="0"/>
              <a:t>If the text is large, immutable and searched </a:t>
            </a:r>
            <a:r>
              <a:rPr lang="en-US" sz="2400" dirty="0" smtClean="0"/>
              <a:t>often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e.g., works by Shakespeare), we may want to preprocess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text instead of the pattern</a:t>
            </a:r>
          </a:p>
          <a:p>
            <a:pPr eaLnBrk="1" hangingPunct="1"/>
            <a:r>
              <a:rPr lang="en-US" sz="2400" dirty="0"/>
              <a:t>A </a:t>
            </a:r>
            <a:r>
              <a:rPr lang="en-US" sz="2400" dirty="0" err="1"/>
              <a:t>trie</a:t>
            </a:r>
            <a:r>
              <a:rPr lang="en-US" sz="2400" dirty="0"/>
              <a:t> is a compact data structure for representing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set of strings, such as all the words in a text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tries support </a:t>
            </a:r>
            <a:r>
              <a:rPr lang="en-US" dirty="0">
                <a:solidFill>
                  <a:srgbClr val="0000FF"/>
                </a:solidFill>
              </a:rPr>
              <a:t>pattern matching queries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time proportional to the pattern size</a:t>
            </a:r>
          </a:p>
        </p:txBody>
      </p:sp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B0E402A-AB49-4347-B723-27B6E4DDF91F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Standard Tries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18288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en-US" sz="2400" dirty="0"/>
              <a:t>S</a:t>
            </a:r>
            <a:r>
              <a:rPr lang="en-US" sz="2400" dirty="0" smtClean="0"/>
              <a:t>tandard </a:t>
            </a:r>
            <a:r>
              <a:rPr lang="en-US" sz="2400" dirty="0" err="1"/>
              <a:t>trie</a:t>
            </a:r>
            <a:r>
              <a:rPr lang="en-US" sz="2400" dirty="0"/>
              <a:t> for a </a:t>
            </a:r>
            <a:r>
              <a:rPr lang="en-US" sz="2400" dirty="0" smtClean="0"/>
              <a:t>string set S </a:t>
            </a:r>
            <a:r>
              <a:rPr lang="en-US" sz="2400" dirty="0"/>
              <a:t>is an ordered tree such that:</a:t>
            </a:r>
          </a:p>
          <a:p>
            <a:pPr lvl="1" eaLnBrk="1" hangingPunct="1">
              <a:lnSpc>
                <a:spcPts val="2100"/>
              </a:lnSpc>
            </a:pPr>
            <a:r>
              <a:rPr lang="en-US" sz="2000" dirty="0"/>
              <a:t>Each node but the root is labeled with a character</a:t>
            </a:r>
          </a:p>
          <a:p>
            <a:pPr lvl="1" eaLnBrk="1" hangingPunct="1">
              <a:lnSpc>
                <a:spcPts val="2100"/>
              </a:lnSpc>
            </a:pPr>
            <a:r>
              <a:rPr lang="en-US" sz="2000" dirty="0"/>
              <a:t>The children of a node are alphabetically ordered</a:t>
            </a:r>
          </a:p>
          <a:p>
            <a:pPr lvl="1">
              <a:lnSpc>
                <a:spcPts val="2100"/>
              </a:lnSpc>
            </a:pPr>
            <a:r>
              <a:rPr lang="en-US" sz="2000" dirty="0" smtClean="0"/>
              <a:t>The root-to-external-node </a:t>
            </a:r>
            <a:r>
              <a:rPr lang="en-US" sz="2000" dirty="0"/>
              <a:t>paths </a:t>
            </a:r>
            <a:r>
              <a:rPr lang="en-US" sz="2000" dirty="0" smtClean="0"/>
              <a:t>yield </a:t>
            </a:r>
            <a:r>
              <a:rPr lang="en-US" sz="2000" dirty="0"/>
              <a:t>the strings of S</a:t>
            </a:r>
          </a:p>
          <a:p>
            <a:pPr eaLnBrk="1" hangingPunct="1">
              <a:lnSpc>
                <a:spcPts val="2100"/>
              </a:lnSpc>
            </a:pPr>
            <a:r>
              <a:rPr lang="en-US" sz="2400" b="1" dirty="0">
                <a:solidFill>
                  <a:srgbClr val="0000FF"/>
                </a:solidFill>
              </a:rPr>
              <a:t>Example: </a:t>
            </a:r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/>
              <a:t>S </a:t>
            </a:r>
            <a:r>
              <a:rPr lang="en-US" sz="2000" dirty="0"/>
              <a:t>= { bear, bell, bid, bull, buy, sell, stock, stop }</a:t>
            </a:r>
          </a:p>
        </p:txBody>
      </p:sp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FD48394-5A62-A14A-A550-DEA10DF01E74}" type="slidenum">
              <a:rPr lang="en-US" sz="1400"/>
              <a:pPr eaLnBrk="1" hangingPunct="1"/>
              <a:t>25</a:t>
            </a:fld>
            <a:endParaRPr lang="en-US" sz="1400"/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838200" y="3335338"/>
          <a:ext cx="7315200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VISIO" r:id="rId3" imgW="5816600" imgH="2565400" progId="Visio.Drawing.6">
                  <p:embed/>
                </p:oleObj>
              </mc:Choice>
              <mc:Fallback>
                <p:oleObj name="VISIO" r:id="rId3" imgW="5816600" imgH="2565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35338"/>
                        <a:ext cx="7315200" cy="321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Analysis of Standard Tries</a:t>
            </a:r>
          </a:p>
        </p:txBody>
      </p:sp>
      <p:sp>
        <p:nvSpPr>
          <p:cNvPr id="19460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standard </a:t>
            </a:r>
            <a:r>
              <a:rPr lang="en-US" sz="2400" dirty="0" err="1"/>
              <a:t>trie</a:t>
            </a:r>
            <a:r>
              <a:rPr lang="en-US" sz="2400" dirty="0"/>
              <a:t> uses </a:t>
            </a:r>
            <a:r>
              <a:rPr lang="en-US" sz="2400" b="1" i="1" dirty="0"/>
              <a:t>O</a:t>
            </a:r>
            <a:r>
              <a:rPr lang="en-US" sz="2400" dirty="0"/>
              <a:t>(</a:t>
            </a:r>
            <a:r>
              <a:rPr lang="en-US" sz="2400" b="1" i="1" dirty="0"/>
              <a:t>n</a:t>
            </a:r>
            <a:r>
              <a:rPr lang="en-US" sz="2400" dirty="0"/>
              <a:t>) space and supports searches, insertions and deletions in time </a:t>
            </a:r>
            <a:r>
              <a:rPr lang="en-US" sz="2400" b="1" i="1" dirty="0"/>
              <a:t>O</a:t>
            </a:r>
            <a:r>
              <a:rPr lang="en-US" sz="2400" dirty="0"/>
              <a:t>(</a:t>
            </a:r>
            <a:r>
              <a:rPr lang="en-US" sz="2400" b="1" i="1" dirty="0" err="1"/>
              <a:t>dm</a:t>
            </a:r>
            <a:r>
              <a:rPr lang="en-US" sz="2400" dirty="0"/>
              <a:t>), where:</a:t>
            </a:r>
          </a:p>
          <a:p>
            <a:pPr lvl="1" defTabSz="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i="1" dirty="0" smtClean="0"/>
              <a:t>	n</a:t>
            </a:r>
            <a:r>
              <a:rPr lang="en-US" sz="2000" dirty="0" smtClean="0"/>
              <a:t>  </a:t>
            </a:r>
            <a:r>
              <a:rPr lang="en-US" sz="2000" dirty="0"/>
              <a:t>	</a:t>
            </a:r>
            <a:r>
              <a:rPr lang="en-US" sz="2000" dirty="0" smtClean="0"/>
              <a:t> =   total </a:t>
            </a:r>
            <a:r>
              <a:rPr lang="en-US" sz="2000" dirty="0"/>
              <a:t>size of the strings in S</a:t>
            </a:r>
          </a:p>
          <a:p>
            <a:pPr lvl="1" defTabSz="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i="1" dirty="0" smtClean="0"/>
              <a:t>	m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 =   size </a:t>
            </a:r>
            <a:r>
              <a:rPr lang="en-US" sz="2000" dirty="0"/>
              <a:t>of the string parameter of the operation</a:t>
            </a:r>
          </a:p>
          <a:p>
            <a:pPr lvl="1" defTabSz="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i="1" dirty="0" smtClean="0"/>
              <a:t>	d </a:t>
            </a:r>
            <a:r>
              <a:rPr lang="en-US" sz="2000" i="1" dirty="0"/>
              <a:t>	</a:t>
            </a:r>
            <a:r>
              <a:rPr lang="en-US" sz="2000" i="1" dirty="0" smtClean="0"/>
              <a:t> =   </a:t>
            </a:r>
            <a:r>
              <a:rPr lang="en-US" sz="2000" dirty="0" smtClean="0"/>
              <a:t>size </a:t>
            </a:r>
            <a:r>
              <a:rPr lang="en-US" sz="2000" dirty="0"/>
              <a:t>of the alphabet </a:t>
            </a:r>
          </a:p>
        </p:txBody>
      </p:sp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B906D00-F1D4-9E4A-B77A-FF023C7CC551}" type="slidenum">
              <a:rPr lang="en-US" sz="1400"/>
              <a:pPr eaLnBrk="1" hangingPunct="1"/>
              <a:t>26</a:t>
            </a:fld>
            <a:endParaRPr lang="en-US" sz="1400"/>
          </a:p>
        </p:txBody>
      </p:sp>
      <p:graphicFrame>
        <p:nvGraphicFramePr>
          <p:cNvPr id="19461" name="Object 1028"/>
          <p:cNvGraphicFramePr>
            <a:graphicFrameLocks noChangeAspect="1"/>
          </p:cNvGraphicFramePr>
          <p:nvPr/>
        </p:nvGraphicFramePr>
        <p:xfrm>
          <a:off x="838200" y="3335338"/>
          <a:ext cx="7315200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VISIO" r:id="rId3" imgW="5816600" imgH="2565400" progId="Visio.Drawing.6">
                  <p:embed/>
                </p:oleObj>
              </mc:Choice>
              <mc:Fallback>
                <p:oleObj name="VISIO" r:id="rId3" imgW="5816600" imgH="2565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35338"/>
                        <a:ext cx="7315200" cy="321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Word Matching with a </a:t>
            </a:r>
            <a:r>
              <a:rPr lang="en-US" dirty="0" err="1"/>
              <a:t>Trie</a:t>
            </a:r>
            <a:endParaRPr lang="en-US" dirty="0"/>
          </a:p>
        </p:txBody>
      </p:sp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17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B17AE1-4FF8-3549-BF02-0D00E8AE0E61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2048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44488" y="1524000"/>
            <a:ext cx="23923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insert the words of the text into </a:t>
            </a:r>
            <a:r>
              <a:rPr lang="en-US" sz="1800" dirty="0" err="1">
                <a:latin typeface="+mn-lt"/>
              </a:rPr>
              <a:t>trie</a:t>
            </a:r>
            <a:endParaRPr lang="en-US" sz="1800" dirty="0">
              <a:latin typeface="+mn-lt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Each leaf is associated w/ one particular word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leaf stores indices where associated word begins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(</a:t>
            </a:r>
            <a:r>
              <a:rPr lang="ja-JP" altLang="en-US" sz="1800" dirty="0">
                <a:solidFill>
                  <a:schemeClr val="tx2"/>
                </a:solidFill>
                <a:latin typeface="+mn-lt"/>
              </a:rPr>
              <a:t>“</a:t>
            </a:r>
            <a:r>
              <a:rPr lang="en-US" altLang="ja-JP" sz="1800" dirty="0">
                <a:solidFill>
                  <a:schemeClr val="tx2"/>
                </a:solidFill>
                <a:latin typeface="+mn-lt"/>
              </a:rPr>
              <a:t>see</a:t>
            </a:r>
            <a:r>
              <a:rPr lang="ja-JP" altLang="en-US" sz="1800" dirty="0">
                <a:solidFill>
                  <a:schemeClr val="tx2"/>
                </a:solidFill>
                <a:latin typeface="+mn-lt"/>
              </a:rPr>
              <a:t>”</a:t>
            </a:r>
            <a:r>
              <a:rPr lang="en-US" altLang="ja-JP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ja-JP" sz="1800" dirty="0">
                <a:latin typeface="+mn-lt"/>
              </a:rPr>
              <a:t>starts at index</a:t>
            </a:r>
            <a:r>
              <a:rPr lang="en-US" altLang="ja-JP" sz="1800" dirty="0">
                <a:solidFill>
                  <a:schemeClr val="tx2"/>
                </a:solidFill>
                <a:latin typeface="+mn-lt"/>
              </a:rPr>
              <a:t> 0</a:t>
            </a:r>
            <a:r>
              <a:rPr lang="en-US" altLang="ja-JP" sz="1800" dirty="0">
                <a:latin typeface="+mn-lt"/>
              </a:rPr>
              <a:t> &amp;</a:t>
            </a:r>
            <a:r>
              <a:rPr lang="en-US" altLang="ja-JP" sz="1800" dirty="0">
                <a:solidFill>
                  <a:schemeClr val="tx2"/>
                </a:solidFill>
                <a:latin typeface="+mn-lt"/>
              </a:rPr>
              <a:t> 24, </a:t>
            </a:r>
            <a:r>
              <a:rPr lang="en-US" altLang="ja-JP" sz="1800" dirty="0">
                <a:latin typeface="+mn-lt"/>
              </a:rPr>
              <a:t>leaf for</a:t>
            </a:r>
            <a:r>
              <a:rPr lang="en-US" altLang="ja-JP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ja-JP" altLang="en-US" sz="1800" dirty="0">
                <a:solidFill>
                  <a:schemeClr val="tx2"/>
                </a:solidFill>
                <a:latin typeface="+mn-lt"/>
              </a:rPr>
              <a:t>“</a:t>
            </a:r>
            <a:r>
              <a:rPr lang="en-US" altLang="ja-JP" sz="1800" dirty="0">
                <a:solidFill>
                  <a:schemeClr val="tx2"/>
                </a:solidFill>
                <a:latin typeface="+mn-lt"/>
              </a:rPr>
              <a:t>see</a:t>
            </a:r>
            <a:r>
              <a:rPr lang="ja-JP" altLang="en-US" sz="1800" dirty="0">
                <a:solidFill>
                  <a:schemeClr val="tx2"/>
                </a:solidFill>
                <a:latin typeface="+mn-lt"/>
              </a:rPr>
              <a:t>”</a:t>
            </a:r>
            <a:r>
              <a:rPr lang="en-US" altLang="ja-JP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ja-JP" sz="1800" dirty="0">
                <a:latin typeface="+mn-lt"/>
              </a:rPr>
              <a:t>stores those indices)</a:t>
            </a:r>
            <a:endParaRPr lang="en-US" sz="1800" dirty="0">
              <a:latin typeface="+mn-lt"/>
            </a:endParaRPr>
          </a:p>
        </p:txBody>
      </p:sp>
      <p:grpSp>
        <p:nvGrpSpPr>
          <p:cNvPr id="20485" name="Group 7"/>
          <p:cNvGrpSpPr>
            <a:grpSpLocks noChangeAspect="1"/>
          </p:cNvGrpSpPr>
          <p:nvPr/>
        </p:nvGrpSpPr>
        <p:grpSpPr bwMode="auto">
          <a:xfrm>
            <a:off x="1066800" y="3733800"/>
            <a:ext cx="7153275" cy="3057525"/>
            <a:chOff x="672" y="2394"/>
            <a:chExt cx="4506" cy="1926"/>
          </a:xfrm>
        </p:grpSpPr>
        <p:sp>
          <p:nvSpPr>
            <p:cNvPr id="20739" name="AutoShape 6"/>
            <p:cNvSpPr>
              <a:spLocks noChangeAspect="1" noChangeArrowheads="1" noTextEdit="1"/>
            </p:cNvSpPr>
            <p:nvPr/>
          </p:nvSpPr>
          <p:spPr bwMode="auto">
            <a:xfrm>
              <a:off x="672" y="2394"/>
              <a:ext cx="4506" cy="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Line 8"/>
            <p:cNvSpPr>
              <a:spLocks noChangeShapeType="1"/>
            </p:cNvSpPr>
            <p:nvPr/>
          </p:nvSpPr>
          <p:spPr bwMode="auto">
            <a:xfrm>
              <a:off x="3797" y="3055"/>
              <a:ext cx="287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Line 9"/>
            <p:cNvSpPr>
              <a:spLocks noChangeShapeType="1"/>
            </p:cNvSpPr>
            <p:nvPr/>
          </p:nvSpPr>
          <p:spPr bwMode="auto">
            <a:xfrm flipV="1">
              <a:off x="919" y="3337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Line 10"/>
            <p:cNvSpPr>
              <a:spLocks noChangeShapeType="1"/>
            </p:cNvSpPr>
            <p:nvPr/>
          </p:nvSpPr>
          <p:spPr bwMode="auto">
            <a:xfrm flipH="1">
              <a:off x="1855" y="2480"/>
              <a:ext cx="1295" cy="282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Line 11"/>
            <p:cNvSpPr>
              <a:spLocks noChangeShapeType="1"/>
            </p:cNvSpPr>
            <p:nvPr/>
          </p:nvSpPr>
          <p:spPr bwMode="auto">
            <a:xfrm flipH="1">
              <a:off x="1207" y="2762"/>
              <a:ext cx="648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Line 12"/>
            <p:cNvSpPr>
              <a:spLocks noChangeShapeType="1"/>
            </p:cNvSpPr>
            <p:nvPr/>
          </p:nvSpPr>
          <p:spPr bwMode="auto">
            <a:xfrm flipV="1">
              <a:off x="919" y="3050"/>
              <a:ext cx="288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Line 13"/>
            <p:cNvSpPr>
              <a:spLocks noChangeShapeType="1"/>
            </p:cNvSpPr>
            <p:nvPr/>
          </p:nvSpPr>
          <p:spPr bwMode="auto">
            <a:xfrm>
              <a:off x="1207" y="3050"/>
              <a:ext cx="288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Line 14"/>
            <p:cNvSpPr>
              <a:spLocks noChangeShapeType="1"/>
            </p:cNvSpPr>
            <p:nvPr/>
          </p:nvSpPr>
          <p:spPr bwMode="auto">
            <a:xfrm flipV="1">
              <a:off x="1495" y="3337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Line 15"/>
            <p:cNvSpPr>
              <a:spLocks noChangeShapeType="1"/>
            </p:cNvSpPr>
            <p:nvPr/>
          </p:nvSpPr>
          <p:spPr bwMode="auto">
            <a:xfrm flipV="1">
              <a:off x="2214" y="3337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8" name="Line 16"/>
            <p:cNvSpPr>
              <a:spLocks noChangeShapeType="1"/>
            </p:cNvSpPr>
            <p:nvPr/>
          </p:nvSpPr>
          <p:spPr bwMode="auto">
            <a:xfrm>
              <a:off x="1855" y="2762"/>
              <a:ext cx="647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9" name="Line 17"/>
            <p:cNvSpPr>
              <a:spLocks noChangeShapeType="1"/>
            </p:cNvSpPr>
            <p:nvPr/>
          </p:nvSpPr>
          <p:spPr bwMode="auto">
            <a:xfrm flipV="1">
              <a:off x="2214" y="3050"/>
              <a:ext cx="288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0" name="Line 18"/>
            <p:cNvSpPr>
              <a:spLocks noChangeShapeType="1"/>
            </p:cNvSpPr>
            <p:nvPr/>
          </p:nvSpPr>
          <p:spPr bwMode="auto">
            <a:xfrm>
              <a:off x="2502" y="3050"/>
              <a:ext cx="288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1" name="Line 19"/>
            <p:cNvSpPr>
              <a:spLocks noChangeShapeType="1"/>
            </p:cNvSpPr>
            <p:nvPr/>
          </p:nvSpPr>
          <p:spPr bwMode="auto">
            <a:xfrm>
              <a:off x="3150" y="2480"/>
              <a:ext cx="115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2" name="Line 20"/>
            <p:cNvSpPr>
              <a:spLocks noChangeShapeType="1"/>
            </p:cNvSpPr>
            <p:nvPr/>
          </p:nvSpPr>
          <p:spPr bwMode="auto">
            <a:xfrm flipH="1">
              <a:off x="3509" y="3055"/>
              <a:ext cx="288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3" name="Line 21"/>
            <p:cNvSpPr>
              <a:spLocks noChangeShapeType="1"/>
            </p:cNvSpPr>
            <p:nvPr/>
          </p:nvSpPr>
          <p:spPr bwMode="auto">
            <a:xfrm flipH="1">
              <a:off x="3797" y="2768"/>
              <a:ext cx="504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4" name="Line 22"/>
            <p:cNvSpPr>
              <a:spLocks noChangeShapeType="1"/>
            </p:cNvSpPr>
            <p:nvPr/>
          </p:nvSpPr>
          <p:spPr bwMode="auto">
            <a:xfrm flipH="1" flipV="1">
              <a:off x="4301" y="2768"/>
              <a:ext cx="432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5" name="Line 23"/>
            <p:cNvSpPr>
              <a:spLocks noChangeShapeType="1"/>
            </p:cNvSpPr>
            <p:nvPr/>
          </p:nvSpPr>
          <p:spPr bwMode="auto">
            <a:xfrm>
              <a:off x="4733" y="3055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6" name="Line 24"/>
            <p:cNvSpPr>
              <a:spLocks noChangeShapeType="1"/>
            </p:cNvSpPr>
            <p:nvPr/>
          </p:nvSpPr>
          <p:spPr bwMode="auto">
            <a:xfrm flipV="1">
              <a:off x="4445" y="3630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7" name="Line 25"/>
            <p:cNvSpPr>
              <a:spLocks noChangeShapeType="1"/>
            </p:cNvSpPr>
            <p:nvPr/>
          </p:nvSpPr>
          <p:spPr bwMode="auto">
            <a:xfrm flipV="1">
              <a:off x="4445" y="3343"/>
              <a:ext cx="288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Line 26"/>
            <p:cNvSpPr>
              <a:spLocks noChangeShapeType="1"/>
            </p:cNvSpPr>
            <p:nvPr/>
          </p:nvSpPr>
          <p:spPr bwMode="auto">
            <a:xfrm>
              <a:off x="4733" y="3343"/>
              <a:ext cx="287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9" name="Line 27"/>
            <p:cNvSpPr>
              <a:spLocks noChangeShapeType="1"/>
            </p:cNvSpPr>
            <p:nvPr/>
          </p:nvSpPr>
          <p:spPr bwMode="auto">
            <a:xfrm flipV="1">
              <a:off x="1855" y="3050"/>
              <a:ext cx="1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0" name="Line 28"/>
            <p:cNvSpPr>
              <a:spLocks noChangeShapeType="1"/>
            </p:cNvSpPr>
            <p:nvPr/>
          </p:nvSpPr>
          <p:spPr bwMode="auto">
            <a:xfrm>
              <a:off x="1855" y="2762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1" name="Freeform 29"/>
            <p:cNvSpPr>
              <a:spLocks/>
            </p:cNvSpPr>
            <p:nvPr/>
          </p:nvSpPr>
          <p:spPr bwMode="auto">
            <a:xfrm>
              <a:off x="848" y="3266"/>
              <a:ext cx="144" cy="144"/>
            </a:xfrm>
            <a:custGeom>
              <a:avLst/>
              <a:gdLst>
                <a:gd name="T0" fmla="*/ 0 w 144"/>
                <a:gd name="T1" fmla="*/ 71 h 144"/>
                <a:gd name="T2" fmla="*/ 4 w 144"/>
                <a:gd name="T3" fmla="*/ 48 h 144"/>
                <a:gd name="T4" fmla="*/ 14 w 144"/>
                <a:gd name="T5" fmla="*/ 29 h 144"/>
                <a:gd name="T6" fmla="*/ 29 w 144"/>
                <a:gd name="T7" fmla="*/ 14 h 144"/>
                <a:gd name="T8" fmla="*/ 50 w 144"/>
                <a:gd name="T9" fmla="*/ 2 h 144"/>
                <a:gd name="T10" fmla="*/ 71 w 144"/>
                <a:gd name="T11" fmla="*/ 0 h 144"/>
                <a:gd name="T12" fmla="*/ 94 w 144"/>
                <a:gd name="T13" fmla="*/ 2 h 144"/>
                <a:gd name="T14" fmla="*/ 114 w 144"/>
                <a:gd name="T15" fmla="*/ 14 h 144"/>
                <a:gd name="T16" fmla="*/ 131 w 144"/>
                <a:gd name="T17" fmla="*/ 29 h 144"/>
                <a:gd name="T18" fmla="*/ 140 w 144"/>
                <a:gd name="T19" fmla="*/ 48 h 144"/>
                <a:gd name="T20" fmla="*/ 144 w 144"/>
                <a:gd name="T21" fmla="*/ 71 h 144"/>
                <a:gd name="T22" fmla="*/ 140 w 144"/>
                <a:gd name="T23" fmla="*/ 94 h 144"/>
                <a:gd name="T24" fmla="*/ 131 w 144"/>
                <a:gd name="T25" fmla="*/ 113 h 144"/>
                <a:gd name="T26" fmla="*/ 114 w 144"/>
                <a:gd name="T27" fmla="*/ 129 h 144"/>
                <a:gd name="T28" fmla="*/ 94 w 144"/>
                <a:gd name="T29" fmla="*/ 140 h 144"/>
                <a:gd name="T30" fmla="*/ 71 w 144"/>
                <a:gd name="T31" fmla="*/ 144 h 144"/>
                <a:gd name="T32" fmla="*/ 50 w 144"/>
                <a:gd name="T33" fmla="*/ 140 h 144"/>
                <a:gd name="T34" fmla="*/ 29 w 144"/>
                <a:gd name="T35" fmla="*/ 129 h 144"/>
                <a:gd name="T36" fmla="*/ 14 w 144"/>
                <a:gd name="T37" fmla="*/ 113 h 144"/>
                <a:gd name="T38" fmla="*/ 4 w 144"/>
                <a:gd name="T39" fmla="*/ 94 h 144"/>
                <a:gd name="T40" fmla="*/ 0 w 144"/>
                <a:gd name="T41" fmla="*/ 71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1"/>
                  </a:moveTo>
                  <a:lnTo>
                    <a:pt x="4" y="48"/>
                  </a:lnTo>
                  <a:lnTo>
                    <a:pt x="14" y="29"/>
                  </a:lnTo>
                  <a:lnTo>
                    <a:pt x="29" y="14"/>
                  </a:lnTo>
                  <a:lnTo>
                    <a:pt x="50" y="2"/>
                  </a:lnTo>
                  <a:lnTo>
                    <a:pt x="71" y="0"/>
                  </a:lnTo>
                  <a:lnTo>
                    <a:pt x="94" y="2"/>
                  </a:lnTo>
                  <a:lnTo>
                    <a:pt x="114" y="14"/>
                  </a:lnTo>
                  <a:lnTo>
                    <a:pt x="131" y="29"/>
                  </a:lnTo>
                  <a:lnTo>
                    <a:pt x="140" y="48"/>
                  </a:lnTo>
                  <a:lnTo>
                    <a:pt x="144" y="71"/>
                  </a:lnTo>
                  <a:lnTo>
                    <a:pt x="140" y="94"/>
                  </a:lnTo>
                  <a:lnTo>
                    <a:pt x="131" y="113"/>
                  </a:lnTo>
                  <a:lnTo>
                    <a:pt x="114" y="129"/>
                  </a:lnTo>
                  <a:lnTo>
                    <a:pt x="94" y="140"/>
                  </a:lnTo>
                  <a:lnTo>
                    <a:pt x="71" y="144"/>
                  </a:lnTo>
                  <a:lnTo>
                    <a:pt x="50" y="140"/>
                  </a:lnTo>
                  <a:lnTo>
                    <a:pt x="29" y="129"/>
                  </a:lnTo>
                  <a:lnTo>
                    <a:pt x="14" y="113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2" name="Rectangle 30"/>
            <p:cNvSpPr>
              <a:spLocks noChangeArrowheads="1"/>
            </p:cNvSpPr>
            <p:nvPr/>
          </p:nvSpPr>
          <p:spPr bwMode="auto">
            <a:xfrm>
              <a:off x="913" y="327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a</a:t>
              </a:r>
              <a:endParaRPr lang="en-US"/>
            </a:p>
          </p:txBody>
        </p:sp>
        <p:sp>
          <p:nvSpPr>
            <p:cNvPr id="20763" name="Freeform 31"/>
            <p:cNvSpPr>
              <a:spLocks/>
            </p:cNvSpPr>
            <p:nvPr/>
          </p:nvSpPr>
          <p:spPr bwMode="auto">
            <a:xfrm>
              <a:off x="1136" y="2977"/>
              <a:ext cx="144" cy="145"/>
            </a:xfrm>
            <a:custGeom>
              <a:avLst/>
              <a:gdLst>
                <a:gd name="T0" fmla="*/ 0 w 144"/>
                <a:gd name="T1" fmla="*/ 73 h 145"/>
                <a:gd name="T2" fmla="*/ 4 w 144"/>
                <a:gd name="T3" fmla="*/ 50 h 145"/>
                <a:gd name="T4" fmla="*/ 14 w 144"/>
                <a:gd name="T5" fmla="*/ 30 h 145"/>
                <a:gd name="T6" fmla="*/ 29 w 144"/>
                <a:gd name="T7" fmla="*/ 15 h 145"/>
                <a:gd name="T8" fmla="*/ 50 w 144"/>
                <a:gd name="T9" fmla="*/ 4 h 145"/>
                <a:gd name="T10" fmla="*/ 71 w 144"/>
                <a:gd name="T11" fmla="*/ 0 h 145"/>
                <a:gd name="T12" fmla="*/ 94 w 144"/>
                <a:gd name="T13" fmla="*/ 4 h 145"/>
                <a:gd name="T14" fmla="*/ 113 w 144"/>
                <a:gd name="T15" fmla="*/ 15 h 145"/>
                <a:gd name="T16" fmla="*/ 131 w 144"/>
                <a:gd name="T17" fmla="*/ 30 h 145"/>
                <a:gd name="T18" fmla="*/ 140 w 144"/>
                <a:gd name="T19" fmla="*/ 50 h 145"/>
                <a:gd name="T20" fmla="*/ 144 w 144"/>
                <a:gd name="T21" fmla="*/ 73 h 145"/>
                <a:gd name="T22" fmla="*/ 140 w 144"/>
                <a:gd name="T23" fmla="*/ 96 h 145"/>
                <a:gd name="T24" fmla="*/ 131 w 144"/>
                <a:gd name="T25" fmla="*/ 115 h 145"/>
                <a:gd name="T26" fmla="*/ 113 w 144"/>
                <a:gd name="T27" fmla="*/ 130 h 145"/>
                <a:gd name="T28" fmla="*/ 94 w 144"/>
                <a:gd name="T29" fmla="*/ 142 h 145"/>
                <a:gd name="T30" fmla="*/ 71 w 144"/>
                <a:gd name="T31" fmla="*/ 145 h 145"/>
                <a:gd name="T32" fmla="*/ 50 w 144"/>
                <a:gd name="T33" fmla="*/ 142 h 145"/>
                <a:gd name="T34" fmla="*/ 29 w 144"/>
                <a:gd name="T35" fmla="*/ 130 h 145"/>
                <a:gd name="T36" fmla="*/ 14 w 144"/>
                <a:gd name="T37" fmla="*/ 115 h 145"/>
                <a:gd name="T38" fmla="*/ 4 w 144"/>
                <a:gd name="T39" fmla="*/ 96 h 145"/>
                <a:gd name="T40" fmla="*/ 0 w 144"/>
                <a:gd name="T41" fmla="*/ 73 h 1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5"/>
                <a:gd name="T65" fmla="*/ 144 w 144"/>
                <a:gd name="T66" fmla="*/ 145 h 1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5">
                  <a:moveTo>
                    <a:pt x="0" y="73"/>
                  </a:moveTo>
                  <a:lnTo>
                    <a:pt x="4" y="50"/>
                  </a:lnTo>
                  <a:lnTo>
                    <a:pt x="14" y="30"/>
                  </a:lnTo>
                  <a:lnTo>
                    <a:pt x="29" y="15"/>
                  </a:lnTo>
                  <a:lnTo>
                    <a:pt x="50" y="4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13" y="15"/>
                  </a:lnTo>
                  <a:lnTo>
                    <a:pt x="131" y="30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6"/>
                  </a:lnTo>
                  <a:lnTo>
                    <a:pt x="131" y="115"/>
                  </a:lnTo>
                  <a:lnTo>
                    <a:pt x="113" y="130"/>
                  </a:lnTo>
                  <a:lnTo>
                    <a:pt x="94" y="142"/>
                  </a:lnTo>
                  <a:lnTo>
                    <a:pt x="71" y="145"/>
                  </a:lnTo>
                  <a:lnTo>
                    <a:pt x="50" y="142"/>
                  </a:lnTo>
                  <a:lnTo>
                    <a:pt x="29" y="130"/>
                  </a:lnTo>
                  <a:lnTo>
                    <a:pt x="14" y="115"/>
                  </a:lnTo>
                  <a:lnTo>
                    <a:pt x="4" y="9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4" name="Rectangle 32"/>
            <p:cNvSpPr>
              <a:spLocks noChangeArrowheads="1"/>
            </p:cNvSpPr>
            <p:nvPr/>
          </p:nvSpPr>
          <p:spPr bwMode="auto">
            <a:xfrm>
              <a:off x="1200" y="298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e</a:t>
              </a:r>
              <a:endParaRPr lang="en-US"/>
            </a:p>
          </p:txBody>
        </p:sp>
        <p:sp>
          <p:nvSpPr>
            <p:cNvPr id="20765" name="Freeform 33"/>
            <p:cNvSpPr>
              <a:spLocks/>
            </p:cNvSpPr>
            <p:nvPr/>
          </p:nvSpPr>
          <p:spPr bwMode="auto">
            <a:xfrm>
              <a:off x="1783" y="2689"/>
              <a:ext cx="143" cy="144"/>
            </a:xfrm>
            <a:custGeom>
              <a:avLst/>
              <a:gdLst>
                <a:gd name="T0" fmla="*/ 0 w 143"/>
                <a:gd name="T1" fmla="*/ 73 h 144"/>
                <a:gd name="T2" fmla="*/ 3 w 143"/>
                <a:gd name="T3" fmla="*/ 50 h 144"/>
                <a:gd name="T4" fmla="*/ 13 w 143"/>
                <a:gd name="T5" fmla="*/ 31 h 144"/>
                <a:gd name="T6" fmla="*/ 30 w 143"/>
                <a:gd name="T7" fmla="*/ 16 h 144"/>
                <a:gd name="T8" fmla="*/ 49 w 143"/>
                <a:gd name="T9" fmla="*/ 4 h 144"/>
                <a:gd name="T10" fmla="*/ 72 w 143"/>
                <a:gd name="T11" fmla="*/ 0 h 144"/>
                <a:gd name="T12" fmla="*/ 94 w 143"/>
                <a:gd name="T13" fmla="*/ 4 h 144"/>
                <a:gd name="T14" fmla="*/ 115 w 143"/>
                <a:gd name="T15" fmla="*/ 16 h 144"/>
                <a:gd name="T16" fmla="*/ 130 w 143"/>
                <a:gd name="T17" fmla="*/ 31 h 144"/>
                <a:gd name="T18" fmla="*/ 140 w 143"/>
                <a:gd name="T19" fmla="*/ 50 h 144"/>
                <a:gd name="T20" fmla="*/ 143 w 143"/>
                <a:gd name="T21" fmla="*/ 73 h 144"/>
                <a:gd name="T22" fmla="*/ 140 w 143"/>
                <a:gd name="T23" fmla="*/ 96 h 144"/>
                <a:gd name="T24" fmla="*/ 130 w 143"/>
                <a:gd name="T25" fmla="*/ 115 h 144"/>
                <a:gd name="T26" fmla="*/ 115 w 143"/>
                <a:gd name="T27" fmla="*/ 131 h 144"/>
                <a:gd name="T28" fmla="*/ 94 w 143"/>
                <a:gd name="T29" fmla="*/ 142 h 144"/>
                <a:gd name="T30" fmla="*/ 72 w 143"/>
                <a:gd name="T31" fmla="*/ 144 h 144"/>
                <a:gd name="T32" fmla="*/ 49 w 143"/>
                <a:gd name="T33" fmla="*/ 142 h 144"/>
                <a:gd name="T34" fmla="*/ 30 w 143"/>
                <a:gd name="T35" fmla="*/ 131 h 144"/>
                <a:gd name="T36" fmla="*/ 13 w 143"/>
                <a:gd name="T37" fmla="*/ 115 h 144"/>
                <a:gd name="T38" fmla="*/ 3 w 143"/>
                <a:gd name="T39" fmla="*/ 96 h 144"/>
                <a:gd name="T40" fmla="*/ 0 w 143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3"/>
                <a:gd name="T64" fmla="*/ 0 h 144"/>
                <a:gd name="T65" fmla="*/ 143 w 14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3" h="144">
                  <a:moveTo>
                    <a:pt x="0" y="73"/>
                  </a:moveTo>
                  <a:lnTo>
                    <a:pt x="3" y="50"/>
                  </a:lnTo>
                  <a:lnTo>
                    <a:pt x="13" y="31"/>
                  </a:lnTo>
                  <a:lnTo>
                    <a:pt x="30" y="16"/>
                  </a:lnTo>
                  <a:lnTo>
                    <a:pt x="49" y="4"/>
                  </a:lnTo>
                  <a:lnTo>
                    <a:pt x="72" y="0"/>
                  </a:lnTo>
                  <a:lnTo>
                    <a:pt x="94" y="4"/>
                  </a:lnTo>
                  <a:lnTo>
                    <a:pt x="115" y="16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3" y="73"/>
                  </a:lnTo>
                  <a:lnTo>
                    <a:pt x="140" y="96"/>
                  </a:lnTo>
                  <a:lnTo>
                    <a:pt x="130" y="115"/>
                  </a:lnTo>
                  <a:lnTo>
                    <a:pt x="115" y="131"/>
                  </a:lnTo>
                  <a:lnTo>
                    <a:pt x="94" y="142"/>
                  </a:lnTo>
                  <a:lnTo>
                    <a:pt x="72" y="144"/>
                  </a:lnTo>
                  <a:lnTo>
                    <a:pt x="49" y="142"/>
                  </a:lnTo>
                  <a:lnTo>
                    <a:pt x="30" y="131"/>
                  </a:lnTo>
                  <a:lnTo>
                    <a:pt x="13" y="115"/>
                  </a:lnTo>
                  <a:lnTo>
                    <a:pt x="3" y="9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6" name="Rectangle 34"/>
            <p:cNvSpPr>
              <a:spLocks noChangeArrowheads="1"/>
            </p:cNvSpPr>
            <p:nvPr/>
          </p:nvSpPr>
          <p:spPr bwMode="auto">
            <a:xfrm>
              <a:off x="1849" y="269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b</a:t>
              </a:r>
              <a:endParaRPr lang="en-US"/>
            </a:p>
          </p:txBody>
        </p:sp>
        <p:sp>
          <p:nvSpPr>
            <p:cNvPr id="20767" name="Freeform 35"/>
            <p:cNvSpPr>
              <a:spLocks/>
            </p:cNvSpPr>
            <p:nvPr/>
          </p:nvSpPr>
          <p:spPr bwMode="auto">
            <a:xfrm>
              <a:off x="1424" y="3266"/>
              <a:ext cx="144" cy="144"/>
            </a:xfrm>
            <a:custGeom>
              <a:avLst/>
              <a:gdLst>
                <a:gd name="T0" fmla="*/ 0 w 144"/>
                <a:gd name="T1" fmla="*/ 71 h 144"/>
                <a:gd name="T2" fmla="*/ 4 w 144"/>
                <a:gd name="T3" fmla="*/ 48 h 144"/>
                <a:gd name="T4" fmla="*/ 13 w 144"/>
                <a:gd name="T5" fmla="*/ 29 h 144"/>
                <a:gd name="T6" fmla="*/ 29 w 144"/>
                <a:gd name="T7" fmla="*/ 14 h 144"/>
                <a:gd name="T8" fmla="*/ 50 w 144"/>
                <a:gd name="T9" fmla="*/ 2 h 144"/>
                <a:gd name="T10" fmla="*/ 71 w 144"/>
                <a:gd name="T11" fmla="*/ 0 h 144"/>
                <a:gd name="T12" fmla="*/ 94 w 144"/>
                <a:gd name="T13" fmla="*/ 2 h 144"/>
                <a:gd name="T14" fmla="*/ 113 w 144"/>
                <a:gd name="T15" fmla="*/ 14 h 144"/>
                <a:gd name="T16" fmla="*/ 130 w 144"/>
                <a:gd name="T17" fmla="*/ 29 h 144"/>
                <a:gd name="T18" fmla="*/ 140 w 144"/>
                <a:gd name="T19" fmla="*/ 48 h 144"/>
                <a:gd name="T20" fmla="*/ 144 w 144"/>
                <a:gd name="T21" fmla="*/ 71 h 144"/>
                <a:gd name="T22" fmla="*/ 140 w 144"/>
                <a:gd name="T23" fmla="*/ 94 h 144"/>
                <a:gd name="T24" fmla="*/ 130 w 144"/>
                <a:gd name="T25" fmla="*/ 113 h 144"/>
                <a:gd name="T26" fmla="*/ 113 w 144"/>
                <a:gd name="T27" fmla="*/ 129 h 144"/>
                <a:gd name="T28" fmla="*/ 94 w 144"/>
                <a:gd name="T29" fmla="*/ 140 h 144"/>
                <a:gd name="T30" fmla="*/ 71 w 144"/>
                <a:gd name="T31" fmla="*/ 144 h 144"/>
                <a:gd name="T32" fmla="*/ 50 w 144"/>
                <a:gd name="T33" fmla="*/ 140 h 144"/>
                <a:gd name="T34" fmla="*/ 29 w 144"/>
                <a:gd name="T35" fmla="*/ 129 h 144"/>
                <a:gd name="T36" fmla="*/ 13 w 144"/>
                <a:gd name="T37" fmla="*/ 113 h 144"/>
                <a:gd name="T38" fmla="*/ 4 w 144"/>
                <a:gd name="T39" fmla="*/ 94 h 144"/>
                <a:gd name="T40" fmla="*/ 0 w 144"/>
                <a:gd name="T41" fmla="*/ 71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1"/>
                  </a:moveTo>
                  <a:lnTo>
                    <a:pt x="4" y="48"/>
                  </a:lnTo>
                  <a:lnTo>
                    <a:pt x="13" y="29"/>
                  </a:lnTo>
                  <a:lnTo>
                    <a:pt x="29" y="14"/>
                  </a:lnTo>
                  <a:lnTo>
                    <a:pt x="50" y="2"/>
                  </a:lnTo>
                  <a:lnTo>
                    <a:pt x="71" y="0"/>
                  </a:lnTo>
                  <a:lnTo>
                    <a:pt x="94" y="2"/>
                  </a:lnTo>
                  <a:lnTo>
                    <a:pt x="113" y="14"/>
                  </a:lnTo>
                  <a:lnTo>
                    <a:pt x="130" y="29"/>
                  </a:lnTo>
                  <a:lnTo>
                    <a:pt x="140" y="48"/>
                  </a:lnTo>
                  <a:lnTo>
                    <a:pt x="144" y="71"/>
                  </a:lnTo>
                  <a:lnTo>
                    <a:pt x="140" y="94"/>
                  </a:lnTo>
                  <a:lnTo>
                    <a:pt x="130" y="113"/>
                  </a:lnTo>
                  <a:lnTo>
                    <a:pt x="113" y="129"/>
                  </a:lnTo>
                  <a:lnTo>
                    <a:pt x="94" y="140"/>
                  </a:lnTo>
                  <a:lnTo>
                    <a:pt x="71" y="144"/>
                  </a:lnTo>
                  <a:lnTo>
                    <a:pt x="50" y="140"/>
                  </a:lnTo>
                  <a:lnTo>
                    <a:pt x="29" y="129"/>
                  </a:lnTo>
                  <a:lnTo>
                    <a:pt x="13" y="113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8" name="Rectangle 36"/>
            <p:cNvSpPr>
              <a:spLocks noChangeArrowheads="1"/>
            </p:cNvSpPr>
            <p:nvPr/>
          </p:nvSpPr>
          <p:spPr bwMode="auto">
            <a:xfrm>
              <a:off x="1508" y="3272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l</a:t>
              </a:r>
              <a:endParaRPr lang="en-US"/>
            </a:p>
          </p:txBody>
        </p:sp>
        <p:sp>
          <p:nvSpPr>
            <p:cNvPr id="20769" name="Freeform 37"/>
            <p:cNvSpPr>
              <a:spLocks/>
            </p:cNvSpPr>
            <p:nvPr/>
          </p:nvSpPr>
          <p:spPr bwMode="auto">
            <a:xfrm>
              <a:off x="4228" y="2695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4 w 144"/>
                <a:gd name="T5" fmla="*/ 31 h 144"/>
                <a:gd name="T6" fmla="*/ 31 w 144"/>
                <a:gd name="T7" fmla="*/ 13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3 h 144"/>
                <a:gd name="T16" fmla="*/ 131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1 w 144"/>
                <a:gd name="T25" fmla="*/ 115 h 144"/>
                <a:gd name="T26" fmla="*/ 115 w 144"/>
                <a:gd name="T27" fmla="*/ 130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1 w 144"/>
                <a:gd name="T35" fmla="*/ 130 h 144"/>
                <a:gd name="T36" fmla="*/ 14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4" y="31"/>
                  </a:lnTo>
                  <a:lnTo>
                    <a:pt x="31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3"/>
                  </a:lnTo>
                  <a:lnTo>
                    <a:pt x="131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5" y="130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0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0" name="Rectangle 38"/>
            <p:cNvSpPr>
              <a:spLocks noChangeArrowheads="1"/>
            </p:cNvSpPr>
            <p:nvPr/>
          </p:nvSpPr>
          <p:spPr bwMode="auto">
            <a:xfrm>
              <a:off x="4296" y="270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s</a:t>
              </a:r>
              <a:endParaRPr lang="en-US"/>
            </a:p>
          </p:txBody>
        </p:sp>
        <p:sp>
          <p:nvSpPr>
            <p:cNvPr id="20771" name="Freeform 39"/>
            <p:cNvSpPr>
              <a:spLocks/>
            </p:cNvSpPr>
            <p:nvPr/>
          </p:nvSpPr>
          <p:spPr bwMode="auto">
            <a:xfrm>
              <a:off x="2431" y="2977"/>
              <a:ext cx="144" cy="145"/>
            </a:xfrm>
            <a:custGeom>
              <a:avLst/>
              <a:gdLst>
                <a:gd name="T0" fmla="*/ 0 w 144"/>
                <a:gd name="T1" fmla="*/ 73 h 145"/>
                <a:gd name="T2" fmla="*/ 4 w 144"/>
                <a:gd name="T3" fmla="*/ 50 h 145"/>
                <a:gd name="T4" fmla="*/ 13 w 144"/>
                <a:gd name="T5" fmla="*/ 30 h 145"/>
                <a:gd name="T6" fmla="*/ 29 w 144"/>
                <a:gd name="T7" fmla="*/ 15 h 145"/>
                <a:gd name="T8" fmla="*/ 50 w 144"/>
                <a:gd name="T9" fmla="*/ 4 h 145"/>
                <a:gd name="T10" fmla="*/ 71 w 144"/>
                <a:gd name="T11" fmla="*/ 0 h 145"/>
                <a:gd name="T12" fmla="*/ 94 w 144"/>
                <a:gd name="T13" fmla="*/ 4 h 145"/>
                <a:gd name="T14" fmla="*/ 113 w 144"/>
                <a:gd name="T15" fmla="*/ 15 h 145"/>
                <a:gd name="T16" fmla="*/ 130 w 144"/>
                <a:gd name="T17" fmla="*/ 30 h 145"/>
                <a:gd name="T18" fmla="*/ 140 w 144"/>
                <a:gd name="T19" fmla="*/ 50 h 145"/>
                <a:gd name="T20" fmla="*/ 144 w 144"/>
                <a:gd name="T21" fmla="*/ 73 h 145"/>
                <a:gd name="T22" fmla="*/ 140 w 144"/>
                <a:gd name="T23" fmla="*/ 96 h 145"/>
                <a:gd name="T24" fmla="*/ 130 w 144"/>
                <a:gd name="T25" fmla="*/ 115 h 145"/>
                <a:gd name="T26" fmla="*/ 113 w 144"/>
                <a:gd name="T27" fmla="*/ 130 h 145"/>
                <a:gd name="T28" fmla="*/ 94 w 144"/>
                <a:gd name="T29" fmla="*/ 142 h 145"/>
                <a:gd name="T30" fmla="*/ 71 w 144"/>
                <a:gd name="T31" fmla="*/ 145 h 145"/>
                <a:gd name="T32" fmla="*/ 50 w 144"/>
                <a:gd name="T33" fmla="*/ 142 h 145"/>
                <a:gd name="T34" fmla="*/ 29 w 144"/>
                <a:gd name="T35" fmla="*/ 130 h 145"/>
                <a:gd name="T36" fmla="*/ 13 w 144"/>
                <a:gd name="T37" fmla="*/ 115 h 145"/>
                <a:gd name="T38" fmla="*/ 4 w 144"/>
                <a:gd name="T39" fmla="*/ 96 h 145"/>
                <a:gd name="T40" fmla="*/ 0 w 144"/>
                <a:gd name="T41" fmla="*/ 73 h 1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5"/>
                <a:gd name="T65" fmla="*/ 144 w 144"/>
                <a:gd name="T66" fmla="*/ 145 h 1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5">
                  <a:moveTo>
                    <a:pt x="0" y="73"/>
                  </a:moveTo>
                  <a:lnTo>
                    <a:pt x="4" y="50"/>
                  </a:lnTo>
                  <a:lnTo>
                    <a:pt x="13" y="30"/>
                  </a:lnTo>
                  <a:lnTo>
                    <a:pt x="29" y="15"/>
                  </a:lnTo>
                  <a:lnTo>
                    <a:pt x="50" y="4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13" y="15"/>
                  </a:lnTo>
                  <a:lnTo>
                    <a:pt x="130" y="30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6"/>
                  </a:lnTo>
                  <a:lnTo>
                    <a:pt x="130" y="115"/>
                  </a:lnTo>
                  <a:lnTo>
                    <a:pt x="113" y="130"/>
                  </a:lnTo>
                  <a:lnTo>
                    <a:pt x="94" y="142"/>
                  </a:lnTo>
                  <a:lnTo>
                    <a:pt x="71" y="145"/>
                  </a:lnTo>
                  <a:lnTo>
                    <a:pt x="50" y="142"/>
                  </a:lnTo>
                  <a:lnTo>
                    <a:pt x="29" y="130"/>
                  </a:lnTo>
                  <a:lnTo>
                    <a:pt x="13" y="115"/>
                  </a:lnTo>
                  <a:lnTo>
                    <a:pt x="4" y="9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2" name="Rectangle 40"/>
            <p:cNvSpPr>
              <a:spLocks noChangeArrowheads="1"/>
            </p:cNvSpPr>
            <p:nvPr/>
          </p:nvSpPr>
          <p:spPr bwMode="auto">
            <a:xfrm>
              <a:off x="2495" y="298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u</a:t>
              </a:r>
              <a:endParaRPr lang="en-US"/>
            </a:p>
          </p:txBody>
        </p:sp>
        <p:sp>
          <p:nvSpPr>
            <p:cNvPr id="20773" name="Freeform 41"/>
            <p:cNvSpPr>
              <a:spLocks/>
            </p:cNvSpPr>
            <p:nvPr/>
          </p:nvSpPr>
          <p:spPr bwMode="auto">
            <a:xfrm>
              <a:off x="2143" y="3266"/>
              <a:ext cx="144" cy="144"/>
            </a:xfrm>
            <a:custGeom>
              <a:avLst/>
              <a:gdLst>
                <a:gd name="T0" fmla="*/ 0 w 144"/>
                <a:gd name="T1" fmla="*/ 71 h 144"/>
                <a:gd name="T2" fmla="*/ 4 w 144"/>
                <a:gd name="T3" fmla="*/ 48 h 144"/>
                <a:gd name="T4" fmla="*/ 14 w 144"/>
                <a:gd name="T5" fmla="*/ 29 h 144"/>
                <a:gd name="T6" fmla="*/ 29 w 144"/>
                <a:gd name="T7" fmla="*/ 14 h 144"/>
                <a:gd name="T8" fmla="*/ 50 w 144"/>
                <a:gd name="T9" fmla="*/ 2 h 144"/>
                <a:gd name="T10" fmla="*/ 71 w 144"/>
                <a:gd name="T11" fmla="*/ 0 h 144"/>
                <a:gd name="T12" fmla="*/ 94 w 144"/>
                <a:gd name="T13" fmla="*/ 2 h 144"/>
                <a:gd name="T14" fmla="*/ 113 w 144"/>
                <a:gd name="T15" fmla="*/ 14 h 144"/>
                <a:gd name="T16" fmla="*/ 131 w 144"/>
                <a:gd name="T17" fmla="*/ 29 h 144"/>
                <a:gd name="T18" fmla="*/ 140 w 144"/>
                <a:gd name="T19" fmla="*/ 48 h 144"/>
                <a:gd name="T20" fmla="*/ 144 w 144"/>
                <a:gd name="T21" fmla="*/ 71 h 144"/>
                <a:gd name="T22" fmla="*/ 140 w 144"/>
                <a:gd name="T23" fmla="*/ 94 h 144"/>
                <a:gd name="T24" fmla="*/ 131 w 144"/>
                <a:gd name="T25" fmla="*/ 113 h 144"/>
                <a:gd name="T26" fmla="*/ 113 w 144"/>
                <a:gd name="T27" fmla="*/ 129 h 144"/>
                <a:gd name="T28" fmla="*/ 94 w 144"/>
                <a:gd name="T29" fmla="*/ 140 h 144"/>
                <a:gd name="T30" fmla="*/ 71 w 144"/>
                <a:gd name="T31" fmla="*/ 144 h 144"/>
                <a:gd name="T32" fmla="*/ 50 w 144"/>
                <a:gd name="T33" fmla="*/ 140 h 144"/>
                <a:gd name="T34" fmla="*/ 29 w 144"/>
                <a:gd name="T35" fmla="*/ 129 h 144"/>
                <a:gd name="T36" fmla="*/ 14 w 144"/>
                <a:gd name="T37" fmla="*/ 113 h 144"/>
                <a:gd name="T38" fmla="*/ 4 w 144"/>
                <a:gd name="T39" fmla="*/ 94 h 144"/>
                <a:gd name="T40" fmla="*/ 0 w 144"/>
                <a:gd name="T41" fmla="*/ 71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1"/>
                  </a:moveTo>
                  <a:lnTo>
                    <a:pt x="4" y="48"/>
                  </a:lnTo>
                  <a:lnTo>
                    <a:pt x="14" y="29"/>
                  </a:lnTo>
                  <a:lnTo>
                    <a:pt x="29" y="14"/>
                  </a:lnTo>
                  <a:lnTo>
                    <a:pt x="50" y="2"/>
                  </a:lnTo>
                  <a:lnTo>
                    <a:pt x="71" y="0"/>
                  </a:lnTo>
                  <a:lnTo>
                    <a:pt x="94" y="2"/>
                  </a:lnTo>
                  <a:lnTo>
                    <a:pt x="113" y="14"/>
                  </a:lnTo>
                  <a:lnTo>
                    <a:pt x="131" y="29"/>
                  </a:lnTo>
                  <a:lnTo>
                    <a:pt x="140" y="48"/>
                  </a:lnTo>
                  <a:lnTo>
                    <a:pt x="144" y="71"/>
                  </a:lnTo>
                  <a:lnTo>
                    <a:pt x="140" y="94"/>
                  </a:lnTo>
                  <a:lnTo>
                    <a:pt x="131" y="113"/>
                  </a:lnTo>
                  <a:lnTo>
                    <a:pt x="113" y="129"/>
                  </a:lnTo>
                  <a:lnTo>
                    <a:pt x="94" y="140"/>
                  </a:lnTo>
                  <a:lnTo>
                    <a:pt x="71" y="144"/>
                  </a:lnTo>
                  <a:lnTo>
                    <a:pt x="50" y="140"/>
                  </a:lnTo>
                  <a:lnTo>
                    <a:pt x="29" y="129"/>
                  </a:lnTo>
                  <a:lnTo>
                    <a:pt x="14" y="113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4" name="Rectangle 42"/>
            <p:cNvSpPr>
              <a:spLocks noChangeArrowheads="1"/>
            </p:cNvSpPr>
            <p:nvPr/>
          </p:nvSpPr>
          <p:spPr bwMode="auto">
            <a:xfrm>
              <a:off x="2228" y="3272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l</a:t>
              </a:r>
              <a:endParaRPr lang="en-US"/>
            </a:p>
          </p:txBody>
        </p:sp>
        <p:sp>
          <p:nvSpPr>
            <p:cNvPr id="20775" name="Freeform 43"/>
            <p:cNvSpPr>
              <a:spLocks/>
            </p:cNvSpPr>
            <p:nvPr/>
          </p:nvSpPr>
          <p:spPr bwMode="auto">
            <a:xfrm>
              <a:off x="3726" y="2982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3 w 144"/>
                <a:gd name="T3" fmla="*/ 50 h 144"/>
                <a:gd name="T4" fmla="*/ 13 w 144"/>
                <a:gd name="T5" fmla="*/ 31 h 144"/>
                <a:gd name="T6" fmla="*/ 28 w 144"/>
                <a:gd name="T7" fmla="*/ 14 h 144"/>
                <a:gd name="T8" fmla="*/ 50 w 144"/>
                <a:gd name="T9" fmla="*/ 4 h 144"/>
                <a:gd name="T10" fmla="*/ 71 w 144"/>
                <a:gd name="T11" fmla="*/ 0 h 144"/>
                <a:gd name="T12" fmla="*/ 94 w 144"/>
                <a:gd name="T13" fmla="*/ 4 h 144"/>
                <a:gd name="T14" fmla="*/ 113 w 144"/>
                <a:gd name="T15" fmla="*/ 14 h 144"/>
                <a:gd name="T16" fmla="*/ 130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0 w 144"/>
                <a:gd name="T25" fmla="*/ 115 h 144"/>
                <a:gd name="T26" fmla="*/ 113 w 144"/>
                <a:gd name="T27" fmla="*/ 131 h 144"/>
                <a:gd name="T28" fmla="*/ 94 w 144"/>
                <a:gd name="T29" fmla="*/ 140 h 144"/>
                <a:gd name="T30" fmla="*/ 71 w 144"/>
                <a:gd name="T31" fmla="*/ 144 h 144"/>
                <a:gd name="T32" fmla="*/ 50 w 144"/>
                <a:gd name="T33" fmla="*/ 140 h 144"/>
                <a:gd name="T34" fmla="*/ 28 w 144"/>
                <a:gd name="T35" fmla="*/ 131 h 144"/>
                <a:gd name="T36" fmla="*/ 13 w 144"/>
                <a:gd name="T37" fmla="*/ 115 h 144"/>
                <a:gd name="T38" fmla="*/ 3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3" y="50"/>
                  </a:lnTo>
                  <a:lnTo>
                    <a:pt x="13" y="31"/>
                  </a:lnTo>
                  <a:lnTo>
                    <a:pt x="28" y="14"/>
                  </a:lnTo>
                  <a:lnTo>
                    <a:pt x="50" y="4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13" y="14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0" y="115"/>
                  </a:lnTo>
                  <a:lnTo>
                    <a:pt x="113" y="131"/>
                  </a:lnTo>
                  <a:lnTo>
                    <a:pt x="94" y="140"/>
                  </a:lnTo>
                  <a:lnTo>
                    <a:pt x="71" y="144"/>
                  </a:lnTo>
                  <a:lnTo>
                    <a:pt x="50" y="140"/>
                  </a:lnTo>
                  <a:lnTo>
                    <a:pt x="28" y="131"/>
                  </a:lnTo>
                  <a:lnTo>
                    <a:pt x="13" y="115"/>
                  </a:lnTo>
                  <a:lnTo>
                    <a:pt x="3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6" name="Rectangle 44"/>
            <p:cNvSpPr>
              <a:spLocks noChangeArrowheads="1"/>
            </p:cNvSpPr>
            <p:nvPr/>
          </p:nvSpPr>
          <p:spPr bwMode="auto">
            <a:xfrm>
              <a:off x="3790" y="29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e</a:t>
              </a:r>
              <a:endParaRPr lang="en-US"/>
            </a:p>
          </p:txBody>
        </p:sp>
        <p:sp>
          <p:nvSpPr>
            <p:cNvPr id="20777" name="Freeform 45"/>
            <p:cNvSpPr>
              <a:spLocks/>
            </p:cNvSpPr>
            <p:nvPr/>
          </p:nvSpPr>
          <p:spPr bwMode="auto">
            <a:xfrm>
              <a:off x="4660" y="2982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3 w 144"/>
                <a:gd name="T5" fmla="*/ 31 h 144"/>
                <a:gd name="T6" fmla="*/ 30 w 144"/>
                <a:gd name="T7" fmla="*/ 14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4 h 144"/>
                <a:gd name="T16" fmla="*/ 130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0 w 144"/>
                <a:gd name="T25" fmla="*/ 115 h 144"/>
                <a:gd name="T26" fmla="*/ 115 w 144"/>
                <a:gd name="T27" fmla="*/ 131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0 w 144"/>
                <a:gd name="T35" fmla="*/ 131 h 144"/>
                <a:gd name="T36" fmla="*/ 13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3" y="31"/>
                  </a:lnTo>
                  <a:lnTo>
                    <a:pt x="30" y="14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4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0" y="115"/>
                  </a:lnTo>
                  <a:lnTo>
                    <a:pt x="115" y="131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0" y="131"/>
                  </a:lnTo>
                  <a:lnTo>
                    <a:pt x="13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8" name="Rectangle 46"/>
            <p:cNvSpPr>
              <a:spLocks noChangeArrowheads="1"/>
            </p:cNvSpPr>
            <p:nvPr/>
          </p:nvSpPr>
          <p:spPr bwMode="auto">
            <a:xfrm>
              <a:off x="4742" y="2988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t</a:t>
              </a:r>
              <a:endParaRPr lang="en-US"/>
            </a:p>
          </p:txBody>
        </p:sp>
        <p:sp>
          <p:nvSpPr>
            <p:cNvPr id="20779" name="Rectangle 47"/>
            <p:cNvSpPr>
              <a:spLocks noChangeArrowheads="1"/>
            </p:cNvSpPr>
            <p:nvPr/>
          </p:nvSpPr>
          <p:spPr bwMode="auto">
            <a:xfrm>
              <a:off x="3438" y="3270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80" name="Rectangle 48"/>
            <p:cNvSpPr>
              <a:spLocks noChangeArrowheads="1"/>
            </p:cNvSpPr>
            <p:nvPr/>
          </p:nvSpPr>
          <p:spPr bwMode="auto">
            <a:xfrm>
              <a:off x="3496" y="326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e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81" name="Rectangle 49"/>
            <p:cNvSpPr>
              <a:spLocks noChangeArrowheads="1"/>
            </p:cNvSpPr>
            <p:nvPr/>
          </p:nvSpPr>
          <p:spPr bwMode="auto">
            <a:xfrm>
              <a:off x="3403" y="3465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0, 24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82" name="Freeform 50"/>
            <p:cNvSpPr>
              <a:spLocks/>
            </p:cNvSpPr>
            <p:nvPr/>
          </p:nvSpPr>
          <p:spPr bwMode="auto">
            <a:xfrm>
              <a:off x="4660" y="3270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3 w 144"/>
                <a:gd name="T5" fmla="*/ 31 h 144"/>
                <a:gd name="T6" fmla="*/ 30 w 144"/>
                <a:gd name="T7" fmla="*/ 13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3 h 144"/>
                <a:gd name="T16" fmla="*/ 130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0 w 144"/>
                <a:gd name="T25" fmla="*/ 115 h 144"/>
                <a:gd name="T26" fmla="*/ 115 w 144"/>
                <a:gd name="T27" fmla="*/ 130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0 w 144"/>
                <a:gd name="T35" fmla="*/ 130 h 144"/>
                <a:gd name="T36" fmla="*/ 13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3" y="31"/>
                  </a:lnTo>
                  <a:lnTo>
                    <a:pt x="30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3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0" y="115"/>
                  </a:lnTo>
                  <a:lnTo>
                    <a:pt x="115" y="130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0" y="130"/>
                  </a:lnTo>
                  <a:lnTo>
                    <a:pt x="13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3" name="Rectangle 51"/>
            <p:cNvSpPr>
              <a:spLocks noChangeArrowheads="1"/>
            </p:cNvSpPr>
            <p:nvPr/>
          </p:nvSpPr>
          <p:spPr bwMode="auto">
            <a:xfrm>
              <a:off x="4726" y="327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o</a:t>
              </a:r>
              <a:endParaRPr lang="en-US"/>
            </a:p>
          </p:txBody>
        </p:sp>
        <p:sp>
          <p:nvSpPr>
            <p:cNvPr id="20784" name="Freeform 52"/>
            <p:cNvSpPr>
              <a:spLocks/>
            </p:cNvSpPr>
            <p:nvPr/>
          </p:nvSpPr>
          <p:spPr bwMode="auto">
            <a:xfrm>
              <a:off x="4372" y="3557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4 w 144"/>
                <a:gd name="T5" fmla="*/ 31 h 144"/>
                <a:gd name="T6" fmla="*/ 31 w 144"/>
                <a:gd name="T7" fmla="*/ 14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4 h 144"/>
                <a:gd name="T16" fmla="*/ 131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1 w 144"/>
                <a:gd name="T25" fmla="*/ 115 h 144"/>
                <a:gd name="T26" fmla="*/ 115 w 144"/>
                <a:gd name="T27" fmla="*/ 131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1 w 144"/>
                <a:gd name="T35" fmla="*/ 131 h 144"/>
                <a:gd name="T36" fmla="*/ 14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4" y="31"/>
                  </a:lnTo>
                  <a:lnTo>
                    <a:pt x="31" y="14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4"/>
                  </a:lnTo>
                  <a:lnTo>
                    <a:pt x="131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5" y="131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1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5" name="Rectangle 53"/>
            <p:cNvSpPr>
              <a:spLocks noChangeArrowheads="1"/>
            </p:cNvSpPr>
            <p:nvPr/>
          </p:nvSpPr>
          <p:spPr bwMode="auto">
            <a:xfrm>
              <a:off x="4440" y="3563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c</a:t>
              </a:r>
              <a:endParaRPr lang="en-US"/>
            </a:p>
          </p:txBody>
        </p:sp>
        <p:sp>
          <p:nvSpPr>
            <p:cNvPr id="20786" name="Freeform 54"/>
            <p:cNvSpPr>
              <a:spLocks/>
            </p:cNvSpPr>
            <p:nvPr/>
          </p:nvSpPr>
          <p:spPr bwMode="auto">
            <a:xfrm>
              <a:off x="1783" y="2977"/>
              <a:ext cx="143" cy="145"/>
            </a:xfrm>
            <a:custGeom>
              <a:avLst/>
              <a:gdLst>
                <a:gd name="T0" fmla="*/ 0 w 143"/>
                <a:gd name="T1" fmla="*/ 73 h 145"/>
                <a:gd name="T2" fmla="*/ 3 w 143"/>
                <a:gd name="T3" fmla="*/ 50 h 145"/>
                <a:gd name="T4" fmla="*/ 13 w 143"/>
                <a:gd name="T5" fmla="*/ 30 h 145"/>
                <a:gd name="T6" fmla="*/ 30 w 143"/>
                <a:gd name="T7" fmla="*/ 15 h 145"/>
                <a:gd name="T8" fmla="*/ 49 w 143"/>
                <a:gd name="T9" fmla="*/ 4 h 145"/>
                <a:gd name="T10" fmla="*/ 72 w 143"/>
                <a:gd name="T11" fmla="*/ 0 h 145"/>
                <a:gd name="T12" fmla="*/ 94 w 143"/>
                <a:gd name="T13" fmla="*/ 4 h 145"/>
                <a:gd name="T14" fmla="*/ 115 w 143"/>
                <a:gd name="T15" fmla="*/ 15 h 145"/>
                <a:gd name="T16" fmla="*/ 130 w 143"/>
                <a:gd name="T17" fmla="*/ 30 h 145"/>
                <a:gd name="T18" fmla="*/ 140 w 143"/>
                <a:gd name="T19" fmla="*/ 50 h 145"/>
                <a:gd name="T20" fmla="*/ 143 w 143"/>
                <a:gd name="T21" fmla="*/ 73 h 145"/>
                <a:gd name="T22" fmla="*/ 140 w 143"/>
                <a:gd name="T23" fmla="*/ 96 h 145"/>
                <a:gd name="T24" fmla="*/ 130 w 143"/>
                <a:gd name="T25" fmla="*/ 115 h 145"/>
                <a:gd name="T26" fmla="*/ 115 w 143"/>
                <a:gd name="T27" fmla="*/ 130 h 145"/>
                <a:gd name="T28" fmla="*/ 94 w 143"/>
                <a:gd name="T29" fmla="*/ 142 h 145"/>
                <a:gd name="T30" fmla="*/ 72 w 143"/>
                <a:gd name="T31" fmla="*/ 145 h 145"/>
                <a:gd name="T32" fmla="*/ 49 w 143"/>
                <a:gd name="T33" fmla="*/ 142 h 145"/>
                <a:gd name="T34" fmla="*/ 30 w 143"/>
                <a:gd name="T35" fmla="*/ 130 h 145"/>
                <a:gd name="T36" fmla="*/ 13 w 143"/>
                <a:gd name="T37" fmla="*/ 115 h 145"/>
                <a:gd name="T38" fmla="*/ 3 w 143"/>
                <a:gd name="T39" fmla="*/ 96 h 145"/>
                <a:gd name="T40" fmla="*/ 0 w 143"/>
                <a:gd name="T41" fmla="*/ 73 h 1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3"/>
                <a:gd name="T64" fmla="*/ 0 h 145"/>
                <a:gd name="T65" fmla="*/ 143 w 143"/>
                <a:gd name="T66" fmla="*/ 145 h 1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3" h="145">
                  <a:moveTo>
                    <a:pt x="0" y="73"/>
                  </a:moveTo>
                  <a:lnTo>
                    <a:pt x="3" y="50"/>
                  </a:lnTo>
                  <a:lnTo>
                    <a:pt x="13" y="30"/>
                  </a:lnTo>
                  <a:lnTo>
                    <a:pt x="30" y="15"/>
                  </a:lnTo>
                  <a:lnTo>
                    <a:pt x="49" y="4"/>
                  </a:lnTo>
                  <a:lnTo>
                    <a:pt x="72" y="0"/>
                  </a:lnTo>
                  <a:lnTo>
                    <a:pt x="94" y="4"/>
                  </a:lnTo>
                  <a:lnTo>
                    <a:pt x="115" y="15"/>
                  </a:lnTo>
                  <a:lnTo>
                    <a:pt x="130" y="30"/>
                  </a:lnTo>
                  <a:lnTo>
                    <a:pt x="140" y="50"/>
                  </a:lnTo>
                  <a:lnTo>
                    <a:pt x="143" y="73"/>
                  </a:lnTo>
                  <a:lnTo>
                    <a:pt x="140" y="96"/>
                  </a:lnTo>
                  <a:lnTo>
                    <a:pt x="130" y="115"/>
                  </a:lnTo>
                  <a:lnTo>
                    <a:pt x="115" y="130"/>
                  </a:lnTo>
                  <a:lnTo>
                    <a:pt x="94" y="142"/>
                  </a:lnTo>
                  <a:lnTo>
                    <a:pt x="72" y="145"/>
                  </a:lnTo>
                  <a:lnTo>
                    <a:pt x="49" y="142"/>
                  </a:lnTo>
                  <a:lnTo>
                    <a:pt x="30" y="130"/>
                  </a:lnTo>
                  <a:lnTo>
                    <a:pt x="13" y="115"/>
                  </a:lnTo>
                  <a:lnTo>
                    <a:pt x="3" y="9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7" name="Rectangle 55"/>
            <p:cNvSpPr>
              <a:spLocks noChangeArrowheads="1"/>
            </p:cNvSpPr>
            <p:nvPr/>
          </p:nvSpPr>
          <p:spPr bwMode="auto">
            <a:xfrm>
              <a:off x="1867" y="2984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i</a:t>
              </a:r>
              <a:endParaRPr lang="en-US"/>
            </a:p>
          </p:txBody>
        </p:sp>
        <p:sp>
          <p:nvSpPr>
            <p:cNvPr id="20788" name="Line 56"/>
            <p:cNvSpPr>
              <a:spLocks noChangeShapeType="1"/>
            </p:cNvSpPr>
            <p:nvPr/>
          </p:nvSpPr>
          <p:spPr bwMode="auto">
            <a:xfrm flipV="1">
              <a:off x="4084" y="3343"/>
              <a:ext cx="1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" name="Freeform 57"/>
            <p:cNvSpPr>
              <a:spLocks/>
            </p:cNvSpPr>
            <p:nvPr/>
          </p:nvSpPr>
          <p:spPr bwMode="auto">
            <a:xfrm>
              <a:off x="4013" y="3270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4 w 144"/>
                <a:gd name="T5" fmla="*/ 31 h 144"/>
                <a:gd name="T6" fmla="*/ 29 w 144"/>
                <a:gd name="T7" fmla="*/ 13 h 144"/>
                <a:gd name="T8" fmla="*/ 50 w 144"/>
                <a:gd name="T9" fmla="*/ 4 h 144"/>
                <a:gd name="T10" fmla="*/ 71 w 144"/>
                <a:gd name="T11" fmla="*/ 0 h 144"/>
                <a:gd name="T12" fmla="*/ 94 w 144"/>
                <a:gd name="T13" fmla="*/ 4 h 144"/>
                <a:gd name="T14" fmla="*/ 114 w 144"/>
                <a:gd name="T15" fmla="*/ 13 h 144"/>
                <a:gd name="T16" fmla="*/ 131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1 w 144"/>
                <a:gd name="T25" fmla="*/ 115 h 144"/>
                <a:gd name="T26" fmla="*/ 114 w 144"/>
                <a:gd name="T27" fmla="*/ 130 h 144"/>
                <a:gd name="T28" fmla="*/ 94 w 144"/>
                <a:gd name="T29" fmla="*/ 140 h 144"/>
                <a:gd name="T30" fmla="*/ 71 w 144"/>
                <a:gd name="T31" fmla="*/ 144 h 144"/>
                <a:gd name="T32" fmla="*/ 50 w 144"/>
                <a:gd name="T33" fmla="*/ 140 h 144"/>
                <a:gd name="T34" fmla="*/ 29 w 144"/>
                <a:gd name="T35" fmla="*/ 130 h 144"/>
                <a:gd name="T36" fmla="*/ 14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4" y="31"/>
                  </a:lnTo>
                  <a:lnTo>
                    <a:pt x="29" y="13"/>
                  </a:lnTo>
                  <a:lnTo>
                    <a:pt x="50" y="4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14" y="13"/>
                  </a:lnTo>
                  <a:lnTo>
                    <a:pt x="131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4" y="130"/>
                  </a:lnTo>
                  <a:lnTo>
                    <a:pt x="94" y="140"/>
                  </a:lnTo>
                  <a:lnTo>
                    <a:pt x="71" y="144"/>
                  </a:lnTo>
                  <a:lnTo>
                    <a:pt x="50" y="140"/>
                  </a:lnTo>
                  <a:lnTo>
                    <a:pt x="29" y="130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0" name="Rectangle 58"/>
            <p:cNvSpPr>
              <a:spLocks noChangeArrowheads="1"/>
            </p:cNvSpPr>
            <p:nvPr/>
          </p:nvSpPr>
          <p:spPr bwMode="auto">
            <a:xfrm>
              <a:off x="4098" y="3275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l</a:t>
              </a:r>
              <a:endParaRPr lang="en-US"/>
            </a:p>
          </p:txBody>
        </p:sp>
        <p:sp>
          <p:nvSpPr>
            <p:cNvPr id="20791" name="Rectangle 59"/>
            <p:cNvSpPr>
              <a:spLocks noChangeArrowheads="1"/>
            </p:cNvSpPr>
            <p:nvPr/>
          </p:nvSpPr>
          <p:spPr bwMode="auto">
            <a:xfrm>
              <a:off x="833" y="3557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92" name="Rectangle 60"/>
            <p:cNvSpPr>
              <a:spLocks noChangeArrowheads="1"/>
            </p:cNvSpPr>
            <p:nvPr/>
          </p:nvSpPr>
          <p:spPr bwMode="auto">
            <a:xfrm>
              <a:off x="919" y="3553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r</a:t>
              </a:r>
              <a:endParaRPr lang="en-US"/>
            </a:p>
          </p:txBody>
        </p:sp>
        <p:sp>
          <p:nvSpPr>
            <p:cNvPr id="20793" name="Rectangle 61"/>
            <p:cNvSpPr>
              <a:spLocks noChangeArrowheads="1"/>
            </p:cNvSpPr>
            <p:nvPr/>
          </p:nvSpPr>
          <p:spPr bwMode="auto">
            <a:xfrm>
              <a:off x="907" y="375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6</a:t>
              </a:r>
              <a:endParaRPr lang="en-US"/>
            </a:p>
          </p:txBody>
        </p:sp>
        <p:sp>
          <p:nvSpPr>
            <p:cNvPr id="20794" name="Rectangle 62"/>
            <p:cNvSpPr>
              <a:spLocks noChangeArrowheads="1"/>
            </p:cNvSpPr>
            <p:nvPr/>
          </p:nvSpPr>
          <p:spPr bwMode="auto">
            <a:xfrm>
              <a:off x="1424" y="3557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95" name="Rectangle 63"/>
            <p:cNvSpPr>
              <a:spLocks noChangeArrowheads="1"/>
            </p:cNvSpPr>
            <p:nvPr/>
          </p:nvSpPr>
          <p:spPr bwMode="auto">
            <a:xfrm>
              <a:off x="1508" y="3572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l</a:t>
              </a:r>
              <a:endParaRPr lang="en-US"/>
            </a:p>
          </p:txBody>
        </p:sp>
        <p:sp>
          <p:nvSpPr>
            <p:cNvPr id="20796" name="Rectangle 64"/>
            <p:cNvSpPr>
              <a:spLocks noChangeArrowheads="1"/>
            </p:cNvSpPr>
            <p:nvPr/>
          </p:nvSpPr>
          <p:spPr bwMode="auto">
            <a:xfrm>
              <a:off x="1458" y="3770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78</a:t>
              </a:r>
              <a:endParaRPr lang="en-US"/>
            </a:p>
          </p:txBody>
        </p:sp>
        <p:sp>
          <p:nvSpPr>
            <p:cNvPr id="20797" name="Rectangle 65"/>
            <p:cNvSpPr>
              <a:spLocks noChangeArrowheads="1"/>
            </p:cNvSpPr>
            <p:nvPr/>
          </p:nvSpPr>
          <p:spPr bwMode="auto">
            <a:xfrm>
              <a:off x="1783" y="3270"/>
              <a:ext cx="143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98" name="Rectangle 66"/>
            <p:cNvSpPr>
              <a:spLocks noChangeArrowheads="1"/>
            </p:cNvSpPr>
            <p:nvPr/>
          </p:nvSpPr>
          <p:spPr bwMode="auto">
            <a:xfrm>
              <a:off x="1839" y="328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sp>
          <p:nvSpPr>
            <p:cNvPr id="20799" name="Rectangle 67"/>
            <p:cNvSpPr>
              <a:spLocks noChangeArrowheads="1"/>
            </p:cNvSpPr>
            <p:nvPr/>
          </p:nvSpPr>
          <p:spPr bwMode="auto">
            <a:xfrm>
              <a:off x="1716" y="3482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47, 58</a:t>
              </a:r>
              <a:endParaRPr lang="en-US"/>
            </a:p>
          </p:txBody>
        </p:sp>
        <p:sp>
          <p:nvSpPr>
            <p:cNvPr id="20800" name="Rectangle 68"/>
            <p:cNvSpPr>
              <a:spLocks noChangeArrowheads="1"/>
            </p:cNvSpPr>
            <p:nvPr/>
          </p:nvSpPr>
          <p:spPr bwMode="auto">
            <a:xfrm>
              <a:off x="2143" y="3557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01" name="Rectangle 69"/>
            <p:cNvSpPr>
              <a:spLocks noChangeArrowheads="1"/>
            </p:cNvSpPr>
            <p:nvPr/>
          </p:nvSpPr>
          <p:spPr bwMode="auto">
            <a:xfrm>
              <a:off x="2230" y="3572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l</a:t>
              </a:r>
              <a:endParaRPr lang="en-US"/>
            </a:p>
          </p:txBody>
        </p:sp>
        <p:sp>
          <p:nvSpPr>
            <p:cNvPr id="20802" name="Rectangle 70"/>
            <p:cNvSpPr>
              <a:spLocks noChangeArrowheads="1"/>
            </p:cNvSpPr>
            <p:nvPr/>
          </p:nvSpPr>
          <p:spPr bwMode="auto">
            <a:xfrm>
              <a:off x="2182" y="3770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30</a:t>
              </a:r>
              <a:endParaRPr lang="en-US"/>
            </a:p>
          </p:txBody>
        </p:sp>
        <p:sp>
          <p:nvSpPr>
            <p:cNvPr id="20803" name="Rectangle 71"/>
            <p:cNvSpPr>
              <a:spLocks noChangeArrowheads="1"/>
            </p:cNvSpPr>
            <p:nvPr/>
          </p:nvSpPr>
          <p:spPr bwMode="auto">
            <a:xfrm>
              <a:off x="2719" y="3270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04" name="Rectangle 72"/>
            <p:cNvSpPr>
              <a:spLocks noChangeArrowheads="1"/>
            </p:cNvSpPr>
            <p:nvPr/>
          </p:nvSpPr>
          <p:spPr bwMode="auto">
            <a:xfrm>
              <a:off x="2781" y="326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y</a:t>
              </a:r>
              <a:endParaRPr lang="en-US"/>
            </a:p>
          </p:txBody>
        </p:sp>
        <p:sp>
          <p:nvSpPr>
            <p:cNvPr id="20805" name="Rectangle 73"/>
            <p:cNvSpPr>
              <a:spLocks noChangeArrowheads="1"/>
            </p:cNvSpPr>
            <p:nvPr/>
          </p:nvSpPr>
          <p:spPr bwMode="auto">
            <a:xfrm>
              <a:off x="2747" y="3465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36</a:t>
              </a:r>
              <a:endParaRPr lang="en-US"/>
            </a:p>
          </p:txBody>
        </p:sp>
        <p:sp>
          <p:nvSpPr>
            <p:cNvPr id="20806" name="Rectangle 74"/>
            <p:cNvSpPr>
              <a:spLocks noChangeArrowheads="1"/>
            </p:cNvSpPr>
            <p:nvPr/>
          </p:nvSpPr>
          <p:spPr bwMode="auto">
            <a:xfrm>
              <a:off x="4013" y="3557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07" name="Rectangle 75"/>
            <p:cNvSpPr>
              <a:spLocks noChangeArrowheads="1"/>
            </p:cNvSpPr>
            <p:nvPr/>
          </p:nvSpPr>
          <p:spPr bwMode="auto">
            <a:xfrm>
              <a:off x="4109" y="3584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l</a:t>
              </a:r>
              <a:endParaRPr lang="en-US"/>
            </a:p>
          </p:txBody>
        </p:sp>
        <p:sp>
          <p:nvSpPr>
            <p:cNvPr id="20808" name="Rectangle 76"/>
            <p:cNvSpPr>
              <a:spLocks noChangeArrowheads="1"/>
            </p:cNvSpPr>
            <p:nvPr/>
          </p:nvSpPr>
          <p:spPr bwMode="auto">
            <a:xfrm>
              <a:off x="4059" y="3781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12</a:t>
              </a:r>
              <a:endParaRPr lang="en-US"/>
            </a:p>
          </p:txBody>
        </p:sp>
        <p:sp>
          <p:nvSpPr>
            <p:cNvPr id="20809" name="Rectangle 77"/>
            <p:cNvSpPr>
              <a:spLocks noChangeArrowheads="1"/>
            </p:cNvSpPr>
            <p:nvPr/>
          </p:nvSpPr>
          <p:spPr bwMode="auto">
            <a:xfrm>
              <a:off x="4372" y="3845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10" name="Rectangle 78"/>
            <p:cNvSpPr>
              <a:spLocks noChangeArrowheads="1"/>
            </p:cNvSpPr>
            <p:nvPr/>
          </p:nvSpPr>
          <p:spPr bwMode="auto">
            <a:xfrm>
              <a:off x="4436" y="3850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k</a:t>
              </a:r>
              <a:endParaRPr lang="en-US"/>
            </a:p>
          </p:txBody>
        </p:sp>
        <p:sp>
          <p:nvSpPr>
            <p:cNvPr id="20811" name="Rectangle 79"/>
            <p:cNvSpPr>
              <a:spLocks noChangeArrowheads="1"/>
            </p:cNvSpPr>
            <p:nvPr/>
          </p:nvSpPr>
          <p:spPr bwMode="auto">
            <a:xfrm>
              <a:off x="4295" y="4050"/>
              <a:ext cx="3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17, 40,</a:t>
              </a:r>
              <a:endParaRPr lang="en-US"/>
            </a:p>
          </p:txBody>
        </p:sp>
        <p:sp>
          <p:nvSpPr>
            <p:cNvPr id="20812" name="Rectangle 80"/>
            <p:cNvSpPr>
              <a:spLocks noChangeArrowheads="1"/>
            </p:cNvSpPr>
            <p:nvPr/>
          </p:nvSpPr>
          <p:spPr bwMode="auto">
            <a:xfrm>
              <a:off x="4312" y="418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51, 62</a:t>
              </a:r>
              <a:endParaRPr lang="en-US"/>
            </a:p>
          </p:txBody>
        </p:sp>
        <p:sp>
          <p:nvSpPr>
            <p:cNvPr id="20813" name="Rectangle 81"/>
            <p:cNvSpPr>
              <a:spLocks noChangeArrowheads="1"/>
            </p:cNvSpPr>
            <p:nvPr/>
          </p:nvSpPr>
          <p:spPr bwMode="auto">
            <a:xfrm>
              <a:off x="4948" y="3557"/>
              <a:ext cx="143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14" name="Rectangle 82"/>
            <p:cNvSpPr>
              <a:spLocks noChangeArrowheads="1"/>
            </p:cNvSpPr>
            <p:nvPr/>
          </p:nvSpPr>
          <p:spPr bwMode="auto">
            <a:xfrm>
              <a:off x="5016" y="355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p</a:t>
              </a:r>
              <a:endParaRPr lang="en-US"/>
            </a:p>
          </p:txBody>
        </p:sp>
        <p:sp>
          <p:nvSpPr>
            <p:cNvPr id="20815" name="Rectangle 83"/>
            <p:cNvSpPr>
              <a:spLocks noChangeArrowheads="1"/>
            </p:cNvSpPr>
            <p:nvPr/>
          </p:nvSpPr>
          <p:spPr bwMode="auto">
            <a:xfrm>
              <a:off x="4986" y="3753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84</a:t>
              </a:r>
              <a:endParaRPr lang="en-US"/>
            </a:p>
          </p:txBody>
        </p:sp>
        <p:sp>
          <p:nvSpPr>
            <p:cNvPr id="20816" name="Line 84"/>
            <p:cNvSpPr>
              <a:spLocks noChangeShapeType="1"/>
            </p:cNvSpPr>
            <p:nvPr/>
          </p:nvSpPr>
          <p:spPr bwMode="auto">
            <a:xfrm>
              <a:off x="3150" y="2768"/>
              <a:ext cx="1" cy="287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7" name="Line 85"/>
            <p:cNvSpPr>
              <a:spLocks noChangeShapeType="1"/>
            </p:cNvSpPr>
            <p:nvPr/>
          </p:nvSpPr>
          <p:spPr bwMode="auto">
            <a:xfrm>
              <a:off x="3150" y="3055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8" name="Line 86"/>
            <p:cNvSpPr>
              <a:spLocks noChangeShapeType="1"/>
            </p:cNvSpPr>
            <p:nvPr/>
          </p:nvSpPr>
          <p:spPr bwMode="auto">
            <a:xfrm>
              <a:off x="3150" y="3343"/>
              <a:ext cx="1" cy="214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9" name="Line 87"/>
            <p:cNvSpPr>
              <a:spLocks noChangeShapeType="1"/>
            </p:cNvSpPr>
            <p:nvPr/>
          </p:nvSpPr>
          <p:spPr bwMode="auto">
            <a:xfrm>
              <a:off x="3150" y="2480"/>
              <a:ext cx="1" cy="288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0" name="Freeform 88"/>
            <p:cNvSpPr>
              <a:spLocks/>
            </p:cNvSpPr>
            <p:nvPr/>
          </p:nvSpPr>
          <p:spPr bwMode="auto">
            <a:xfrm>
              <a:off x="3077" y="2407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4 w 144"/>
                <a:gd name="T5" fmla="*/ 31 h 144"/>
                <a:gd name="T6" fmla="*/ 31 w 144"/>
                <a:gd name="T7" fmla="*/ 14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4 h 144"/>
                <a:gd name="T16" fmla="*/ 131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1 w 144"/>
                <a:gd name="T25" fmla="*/ 115 h 144"/>
                <a:gd name="T26" fmla="*/ 115 w 144"/>
                <a:gd name="T27" fmla="*/ 131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1 w 144"/>
                <a:gd name="T35" fmla="*/ 131 h 144"/>
                <a:gd name="T36" fmla="*/ 14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4" y="31"/>
                  </a:lnTo>
                  <a:lnTo>
                    <a:pt x="31" y="14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4"/>
                  </a:lnTo>
                  <a:lnTo>
                    <a:pt x="131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5" y="131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1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1" name="Freeform 89"/>
            <p:cNvSpPr>
              <a:spLocks/>
            </p:cNvSpPr>
            <p:nvPr/>
          </p:nvSpPr>
          <p:spPr bwMode="auto">
            <a:xfrm>
              <a:off x="3077" y="2695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4 w 144"/>
                <a:gd name="T5" fmla="*/ 31 h 144"/>
                <a:gd name="T6" fmla="*/ 31 w 144"/>
                <a:gd name="T7" fmla="*/ 13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3 h 144"/>
                <a:gd name="T16" fmla="*/ 131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1 w 144"/>
                <a:gd name="T25" fmla="*/ 115 h 144"/>
                <a:gd name="T26" fmla="*/ 115 w 144"/>
                <a:gd name="T27" fmla="*/ 130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1 w 144"/>
                <a:gd name="T35" fmla="*/ 130 h 144"/>
                <a:gd name="T36" fmla="*/ 14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4" y="31"/>
                  </a:lnTo>
                  <a:lnTo>
                    <a:pt x="31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3"/>
                  </a:lnTo>
                  <a:lnTo>
                    <a:pt x="131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5" y="130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0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2" name="Rectangle 90"/>
            <p:cNvSpPr>
              <a:spLocks noChangeArrowheads="1"/>
            </p:cNvSpPr>
            <p:nvPr/>
          </p:nvSpPr>
          <p:spPr bwMode="auto">
            <a:xfrm>
              <a:off x="3144" y="270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h</a:t>
              </a:r>
              <a:endParaRPr lang="en-US"/>
            </a:p>
          </p:txBody>
        </p:sp>
        <p:sp>
          <p:nvSpPr>
            <p:cNvPr id="20823" name="Freeform 91"/>
            <p:cNvSpPr>
              <a:spLocks/>
            </p:cNvSpPr>
            <p:nvPr/>
          </p:nvSpPr>
          <p:spPr bwMode="auto">
            <a:xfrm>
              <a:off x="3077" y="2982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4 w 144"/>
                <a:gd name="T5" fmla="*/ 31 h 144"/>
                <a:gd name="T6" fmla="*/ 31 w 144"/>
                <a:gd name="T7" fmla="*/ 14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4 h 144"/>
                <a:gd name="T16" fmla="*/ 131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1 w 144"/>
                <a:gd name="T25" fmla="*/ 115 h 144"/>
                <a:gd name="T26" fmla="*/ 115 w 144"/>
                <a:gd name="T27" fmla="*/ 131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1 w 144"/>
                <a:gd name="T35" fmla="*/ 131 h 144"/>
                <a:gd name="T36" fmla="*/ 14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4" y="31"/>
                  </a:lnTo>
                  <a:lnTo>
                    <a:pt x="31" y="14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4"/>
                  </a:lnTo>
                  <a:lnTo>
                    <a:pt x="131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5" y="131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1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4" name="Rectangle 92"/>
            <p:cNvSpPr>
              <a:spLocks noChangeArrowheads="1"/>
            </p:cNvSpPr>
            <p:nvPr/>
          </p:nvSpPr>
          <p:spPr bwMode="auto">
            <a:xfrm>
              <a:off x="3144" y="29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e</a:t>
              </a:r>
              <a:endParaRPr lang="en-US"/>
            </a:p>
          </p:txBody>
        </p:sp>
        <p:sp>
          <p:nvSpPr>
            <p:cNvPr id="20825" name="Rectangle 93"/>
            <p:cNvSpPr>
              <a:spLocks noChangeArrowheads="1"/>
            </p:cNvSpPr>
            <p:nvPr/>
          </p:nvSpPr>
          <p:spPr bwMode="auto">
            <a:xfrm>
              <a:off x="3077" y="3557"/>
              <a:ext cx="144" cy="144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26" name="Rectangle 94"/>
            <p:cNvSpPr>
              <a:spLocks noChangeArrowheads="1"/>
            </p:cNvSpPr>
            <p:nvPr/>
          </p:nvSpPr>
          <p:spPr bwMode="auto">
            <a:xfrm>
              <a:off x="3159" y="3553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r</a:t>
              </a:r>
              <a:endParaRPr lang="en-US"/>
            </a:p>
          </p:txBody>
        </p:sp>
        <p:sp>
          <p:nvSpPr>
            <p:cNvPr id="20827" name="Rectangle 95"/>
            <p:cNvSpPr>
              <a:spLocks noChangeArrowheads="1"/>
            </p:cNvSpPr>
            <p:nvPr/>
          </p:nvSpPr>
          <p:spPr bwMode="auto">
            <a:xfrm>
              <a:off x="3116" y="3753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69</a:t>
              </a:r>
              <a:endParaRPr lang="en-US"/>
            </a:p>
          </p:txBody>
        </p:sp>
        <p:sp>
          <p:nvSpPr>
            <p:cNvPr id="20828" name="Freeform 96"/>
            <p:cNvSpPr>
              <a:spLocks/>
            </p:cNvSpPr>
            <p:nvPr/>
          </p:nvSpPr>
          <p:spPr bwMode="auto">
            <a:xfrm>
              <a:off x="3077" y="3270"/>
              <a:ext cx="144" cy="144"/>
            </a:xfrm>
            <a:custGeom>
              <a:avLst/>
              <a:gdLst>
                <a:gd name="T0" fmla="*/ 0 w 144"/>
                <a:gd name="T1" fmla="*/ 73 h 144"/>
                <a:gd name="T2" fmla="*/ 4 w 144"/>
                <a:gd name="T3" fmla="*/ 50 h 144"/>
                <a:gd name="T4" fmla="*/ 14 w 144"/>
                <a:gd name="T5" fmla="*/ 31 h 144"/>
                <a:gd name="T6" fmla="*/ 31 w 144"/>
                <a:gd name="T7" fmla="*/ 13 h 144"/>
                <a:gd name="T8" fmla="*/ 50 w 144"/>
                <a:gd name="T9" fmla="*/ 4 h 144"/>
                <a:gd name="T10" fmla="*/ 73 w 144"/>
                <a:gd name="T11" fmla="*/ 0 h 144"/>
                <a:gd name="T12" fmla="*/ 94 w 144"/>
                <a:gd name="T13" fmla="*/ 4 h 144"/>
                <a:gd name="T14" fmla="*/ 115 w 144"/>
                <a:gd name="T15" fmla="*/ 13 h 144"/>
                <a:gd name="T16" fmla="*/ 131 w 144"/>
                <a:gd name="T17" fmla="*/ 31 h 144"/>
                <a:gd name="T18" fmla="*/ 140 w 144"/>
                <a:gd name="T19" fmla="*/ 50 h 144"/>
                <a:gd name="T20" fmla="*/ 144 w 144"/>
                <a:gd name="T21" fmla="*/ 73 h 144"/>
                <a:gd name="T22" fmla="*/ 140 w 144"/>
                <a:gd name="T23" fmla="*/ 94 h 144"/>
                <a:gd name="T24" fmla="*/ 131 w 144"/>
                <a:gd name="T25" fmla="*/ 115 h 144"/>
                <a:gd name="T26" fmla="*/ 115 w 144"/>
                <a:gd name="T27" fmla="*/ 130 h 144"/>
                <a:gd name="T28" fmla="*/ 94 w 144"/>
                <a:gd name="T29" fmla="*/ 140 h 144"/>
                <a:gd name="T30" fmla="*/ 73 w 144"/>
                <a:gd name="T31" fmla="*/ 144 h 144"/>
                <a:gd name="T32" fmla="*/ 50 w 144"/>
                <a:gd name="T33" fmla="*/ 140 h 144"/>
                <a:gd name="T34" fmla="*/ 31 w 144"/>
                <a:gd name="T35" fmla="*/ 130 h 144"/>
                <a:gd name="T36" fmla="*/ 14 w 144"/>
                <a:gd name="T37" fmla="*/ 115 h 144"/>
                <a:gd name="T38" fmla="*/ 4 w 144"/>
                <a:gd name="T39" fmla="*/ 94 h 144"/>
                <a:gd name="T40" fmla="*/ 0 w 144"/>
                <a:gd name="T41" fmla="*/ 7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44"/>
                <a:gd name="T65" fmla="*/ 144 w 144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44">
                  <a:moveTo>
                    <a:pt x="0" y="73"/>
                  </a:moveTo>
                  <a:lnTo>
                    <a:pt x="4" y="50"/>
                  </a:lnTo>
                  <a:lnTo>
                    <a:pt x="14" y="31"/>
                  </a:lnTo>
                  <a:lnTo>
                    <a:pt x="31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3"/>
                  </a:lnTo>
                  <a:lnTo>
                    <a:pt x="131" y="31"/>
                  </a:lnTo>
                  <a:lnTo>
                    <a:pt x="140" y="50"/>
                  </a:lnTo>
                  <a:lnTo>
                    <a:pt x="144" y="73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5" y="130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0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CD882"/>
            </a:solidFill>
            <a:ln w="9525">
              <a:solidFill>
                <a:srgbClr val="4045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9" name="Rectangle 97"/>
            <p:cNvSpPr>
              <a:spLocks noChangeArrowheads="1"/>
            </p:cNvSpPr>
            <p:nvPr/>
          </p:nvSpPr>
          <p:spPr bwMode="auto">
            <a:xfrm>
              <a:off x="3144" y="327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40458C"/>
                  </a:solidFill>
                  <a:latin typeface="Arial" charset="0"/>
                </a:rPr>
                <a:t>a</a:t>
              </a:r>
              <a:endParaRPr lang="en-US"/>
            </a:p>
          </p:txBody>
        </p:sp>
      </p:grpSp>
      <p:grpSp>
        <p:nvGrpSpPr>
          <p:cNvPr id="20486" name="Group 352"/>
          <p:cNvGrpSpPr>
            <a:grpSpLocks noChangeAspect="1"/>
          </p:cNvGrpSpPr>
          <p:nvPr/>
        </p:nvGrpSpPr>
        <p:grpSpPr bwMode="auto">
          <a:xfrm>
            <a:off x="2667000" y="1524000"/>
            <a:ext cx="6172200" cy="2071688"/>
            <a:chOff x="1728" y="960"/>
            <a:chExt cx="3888" cy="1305"/>
          </a:xfrm>
        </p:grpSpPr>
        <p:sp>
          <p:nvSpPr>
            <p:cNvPr id="20487" name="AutoShape 351"/>
            <p:cNvSpPr>
              <a:spLocks noChangeAspect="1" noChangeArrowheads="1" noTextEdit="1"/>
            </p:cNvSpPr>
            <p:nvPr/>
          </p:nvSpPr>
          <p:spPr bwMode="auto">
            <a:xfrm>
              <a:off x="1728" y="960"/>
              <a:ext cx="3888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8" name="Group 553"/>
            <p:cNvGrpSpPr>
              <a:grpSpLocks/>
            </p:cNvGrpSpPr>
            <p:nvPr/>
          </p:nvGrpSpPr>
          <p:grpSpPr bwMode="auto">
            <a:xfrm>
              <a:off x="1772" y="977"/>
              <a:ext cx="3804" cy="1111"/>
              <a:chOff x="1772" y="977"/>
              <a:chExt cx="3804" cy="1111"/>
            </a:xfrm>
          </p:grpSpPr>
          <p:sp>
            <p:nvSpPr>
              <p:cNvPr id="20539" name="Rectangle 353"/>
              <p:cNvSpPr>
                <a:spLocks noChangeArrowheads="1"/>
              </p:cNvSpPr>
              <p:nvPr/>
            </p:nvSpPr>
            <p:spPr bwMode="auto">
              <a:xfrm>
                <a:off x="1772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Rectangle 354"/>
              <p:cNvSpPr>
                <a:spLocks noChangeArrowheads="1"/>
              </p:cNvSpPr>
              <p:nvPr/>
            </p:nvSpPr>
            <p:spPr bwMode="auto">
              <a:xfrm>
                <a:off x="1852" y="983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chemeClr val="tx2"/>
                    </a:solidFill>
                    <a:latin typeface="Arial" charset="0"/>
                  </a:rPr>
                  <a:t>s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541" name="Rectangle 355"/>
              <p:cNvSpPr>
                <a:spLocks noChangeArrowheads="1"/>
              </p:cNvSpPr>
              <p:nvPr/>
            </p:nvSpPr>
            <p:spPr bwMode="auto">
              <a:xfrm>
                <a:off x="1930" y="977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Rectangle 356"/>
              <p:cNvSpPr>
                <a:spLocks noChangeArrowheads="1"/>
              </p:cNvSpPr>
              <p:nvPr/>
            </p:nvSpPr>
            <p:spPr bwMode="auto">
              <a:xfrm>
                <a:off x="2006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chemeClr val="tx2"/>
                    </a:solidFill>
                    <a:latin typeface="Arial" charset="0"/>
                  </a:rPr>
                  <a:t>e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543" name="Rectangle 357"/>
              <p:cNvSpPr>
                <a:spLocks noChangeArrowheads="1"/>
              </p:cNvSpPr>
              <p:nvPr/>
            </p:nvSpPr>
            <p:spPr bwMode="auto">
              <a:xfrm>
                <a:off x="2089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Rectangle 358"/>
              <p:cNvSpPr>
                <a:spLocks noChangeArrowheads="1"/>
              </p:cNvSpPr>
              <p:nvPr/>
            </p:nvSpPr>
            <p:spPr bwMode="auto">
              <a:xfrm>
                <a:off x="2164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chemeClr val="tx2"/>
                    </a:solidFill>
                    <a:latin typeface="Arial" charset="0"/>
                  </a:rPr>
                  <a:t>e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545" name="Rectangle 359"/>
              <p:cNvSpPr>
                <a:spLocks noChangeArrowheads="1"/>
              </p:cNvSpPr>
              <p:nvPr/>
            </p:nvSpPr>
            <p:spPr bwMode="auto">
              <a:xfrm>
                <a:off x="2247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Rectangle 360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Rectangle 361"/>
              <p:cNvSpPr>
                <a:spLocks noChangeArrowheads="1"/>
              </p:cNvSpPr>
              <p:nvPr/>
            </p:nvSpPr>
            <p:spPr bwMode="auto">
              <a:xfrm>
                <a:off x="2799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  <p:sp>
            <p:nvSpPr>
              <p:cNvPr id="20548" name="Rectangle 362"/>
              <p:cNvSpPr>
                <a:spLocks noChangeArrowheads="1"/>
              </p:cNvSpPr>
              <p:nvPr/>
            </p:nvSpPr>
            <p:spPr bwMode="auto">
              <a:xfrm>
                <a:off x="2880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Rectangle 363"/>
              <p:cNvSpPr>
                <a:spLocks noChangeArrowheads="1"/>
              </p:cNvSpPr>
              <p:nvPr/>
            </p:nvSpPr>
            <p:spPr bwMode="auto">
              <a:xfrm>
                <a:off x="2957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20550" name="Rectangle 364"/>
              <p:cNvSpPr>
                <a:spLocks noChangeArrowheads="1"/>
              </p:cNvSpPr>
              <p:nvPr/>
            </p:nvSpPr>
            <p:spPr bwMode="auto">
              <a:xfrm>
                <a:off x="3038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Rectangle 365"/>
              <p:cNvSpPr>
                <a:spLocks noChangeArrowheads="1"/>
              </p:cNvSpPr>
              <p:nvPr/>
            </p:nvSpPr>
            <p:spPr bwMode="auto">
              <a:xfrm>
                <a:off x="3115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  <p:sp>
            <p:nvSpPr>
              <p:cNvPr id="20552" name="Rectangle 366"/>
              <p:cNvSpPr>
                <a:spLocks noChangeArrowheads="1"/>
              </p:cNvSpPr>
              <p:nvPr/>
            </p:nvSpPr>
            <p:spPr bwMode="auto">
              <a:xfrm>
                <a:off x="3196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Rectangle 367"/>
              <p:cNvSpPr>
                <a:spLocks noChangeArrowheads="1"/>
              </p:cNvSpPr>
              <p:nvPr/>
            </p:nvSpPr>
            <p:spPr bwMode="auto">
              <a:xfrm>
                <a:off x="3284" y="983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20554" name="Rectangle 368"/>
              <p:cNvSpPr>
                <a:spLocks noChangeArrowheads="1"/>
              </p:cNvSpPr>
              <p:nvPr/>
            </p:nvSpPr>
            <p:spPr bwMode="auto">
              <a:xfrm>
                <a:off x="3354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Rectangle 369"/>
              <p:cNvSpPr>
                <a:spLocks noChangeArrowheads="1"/>
              </p:cNvSpPr>
              <p:nvPr/>
            </p:nvSpPr>
            <p:spPr bwMode="auto">
              <a:xfrm>
                <a:off x="3432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20556" name="Rectangle 370"/>
              <p:cNvSpPr>
                <a:spLocks noChangeArrowheads="1"/>
              </p:cNvSpPr>
              <p:nvPr/>
            </p:nvSpPr>
            <p:spPr bwMode="auto">
              <a:xfrm>
                <a:off x="3671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Rectangle 371"/>
              <p:cNvSpPr>
                <a:spLocks noChangeArrowheads="1"/>
              </p:cNvSpPr>
              <p:nvPr/>
            </p:nvSpPr>
            <p:spPr bwMode="auto">
              <a:xfrm>
                <a:off x="3750" y="983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20558" name="Rectangle 372"/>
              <p:cNvSpPr>
                <a:spLocks noChangeArrowheads="1"/>
              </p:cNvSpPr>
              <p:nvPr/>
            </p:nvSpPr>
            <p:spPr bwMode="auto">
              <a:xfrm>
                <a:off x="3829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Rectangle 373"/>
              <p:cNvSpPr>
                <a:spLocks noChangeArrowheads="1"/>
              </p:cNvSpPr>
              <p:nvPr/>
            </p:nvSpPr>
            <p:spPr bwMode="auto">
              <a:xfrm>
                <a:off x="3906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20560" name="Rectangle 374"/>
              <p:cNvSpPr>
                <a:spLocks noChangeArrowheads="1"/>
              </p:cNvSpPr>
              <p:nvPr/>
            </p:nvSpPr>
            <p:spPr bwMode="auto">
              <a:xfrm>
                <a:off x="3987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Rectangle 375"/>
              <p:cNvSpPr>
                <a:spLocks noChangeArrowheads="1"/>
              </p:cNvSpPr>
              <p:nvPr/>
            </p:nvSpPr>
            <p:spPr bwMode="auto">
              <a:xfrm>
                <a:off x="4081" y="983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20562" name="Rectangle 376"/>
              <p:cNvSpPr>
                <a:spLocks noChangeArrowheads="1"/>
              </p:cNvSpPr>
              <p:nvPr/>
            </p:nvSpPr>
            <p:spPr bwMode="auto">
              <a:xfrm>
                <a:off x="4145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Rectangle 377"/>
              <p:cNvSpPr>
                <a:spLocks noChangeArrowheads="1"/>
              </p:cNvSpPr>
              <p:nvPr/>
            </p:nvSpPr>
            <p:spPr bwMode="auto">
              <a:xfrm>
                <a:off x="4240" y="983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20564" name="Rectangle 378"/>
              <p:cNvSpPr>
                <a:spLocks noChangeArrowheads="1"/>
              </p:cNvSpPr>
              <p:nvPr/>
            </p:nvSpPr>
            <p:spPr bwMode="auto">
              <a:xfrm>
                <a:off x="4303" y="977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Rectangle 379"/>
              <p:cNvSpPr>
                <a:spLocks noChangeArrowheads="1"/>
              </p:cNvSpPr>
              <p:nvPr/>
            </p:nvSpPr>
            <p:spPr bwMode="auto">
              <a:xfrm>
                <a:off x="4462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Rectangle 380"/>
              <p:cNvSpPr>
                <a:spLocks noChangeArrowheads="1"/>
              </p:cNvSpPr>
              <p:nvPr/>
            </p:nvSpPr>
            <p:spPr bwMode="auto">
              <a:xfrm>
                <a:off x="4541" y="983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20567" name="Rectangle 381"/>
              <p:cNvSpPr>
                <a:spLocks noChangeArrowheads="1"/>
              </p:cNvSpPr>
              <p:nvPr/>
            </p:nvSpPr>
            <p:spPr bwMode="auto">
              <a:xfrm>
                <a:off x="4620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Rectangle 382"/>
              <p:cNvSpPr>
                <a:spLocks noChangeArrowheads="1"/>
              </p:cNvSpPr>
              <p:nvPr/>
            </p:nvSpPr>
            <p:spPr bwMode="auto">
              <a:xfrm>
                <a:off x="4713" y="983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20569" name="Rectangle 383"/>
              <p:cNvSpPr>
                <a:spLocks noChangeArrowheads="1"/>
              </p:cNvSpPr>
              <p:nvPr/>
            </p:nvSpPr>
            <p:spPr bwMode="auto">
              <a:xfrm>
                <a:off x="4778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Rectangle 384"/>
              <p:cNvSpPr>
                <a:spLocks noChangeArrowheads="1"/>
              </p:cNvSpPr>
              <p:nvPr/>
            </p:nvSpPr>
            <p:spPr bwMode="auto">
              <a:xfrm>
                <a:off x="4855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20571" name="Rectangle 385"/>
              <p:cNvSpPr>
                <a:spLocks noChangeArrowheads="1"/>
              </p:cNvSpPr>
              <p:nvPr/>
            </p:nvSpPr>
            <p:spPr bwMode="auto">
              <a:xfrm>
                <a:off x="4936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Rectangle 386"/>
              <p:cNvSpPr>
                <a:spLocks noChangeArrowheads="1"/>
              </p:cNvSpPr>
              <p:nvPr/>
            </p:nvSpPr>
            <p:spPr bwMode="auto">
              <a:xfrm>
                <a:off x="5016" y="983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20573" name="Rectangle 387"/>
              <p:cNvSpPr>
                <a:spLocks noChangeArrowheads="1"/>
              </p:cNvSpPr>
              <p:nvPr/>
            </p:nvSpPr>
            <p:spPr bwMode="auto">
              <a:xfrm>
                <a:off x="5094" y="977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Rectangle 388"/>
              <p:cNvSpPr>
                <a:spLocks noChangeArrowheads="1"/>
              </p:cNvSpPr>
              <p:nvPr/>
            </p:nvSpPr>
            <p:spPr bwMode="auto">
              <a:xfrm>
                <a:off x="5174" y="983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k</a:t>
                </a:r>
                <a:endParaRPr lang="en-US"/>
              </a:p>
            </p:txBody>
          </p:sp>
          <p:sp>
            <p:nvSpPr>
              <p:cNvPr id="20575" name="Rectangle 389"/>
              <p:cNvSpPr>
                <a:spLocks noChangeArrowheads="1"/>
              </p:cNvSpPr>
              <p:nvPr/>
            </p:nvSpPr>
            <p:spPr bwMode="auto">
              <a:xfrm>
                <a:off x="5253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Rectangle 390"/>
              <p:cNvSpPr>
                <a:spLocks noChangeArrowheads="1"/>
              </p:cNvSpPr>
              <p:nvPr/>
            </p:nvSpPr>
            <p:spPr bwMode="auto">
              <a:xfrm>
                <a:off x="5341" y="983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!</a:t>
                </a:r>
                <a:endParaRPr lang="en-US"/>
              </a:p>
            </p:txBody>
          </p:sp>
          <p:sp>
            <p:nvSpPr>
              <p:cNvPr id="20577" name="Rectangle 391"/>
              <p:cNvSpPr>
                <a:spLocks noChangeArrowheads="1"/>
              </p:cNvSpPr>
              <p:nvPr/>
            </p:nvSpPr>
            <p:spPr bwMode="auto">
              <a:xfrm>
                <a:off x="1772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Rectangle 392"/>
              <p:cNvSpPr>
                <a:spLocks noChangeArrowheads="1"/>
              </p:cNvSpPr>
              <p:nvPr/>
            </p:nvSpPr>
            <p:spPr bwMode="auto">
              <a:xfrm>
                <a:off x="1852" y="1299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chemeClr val="tx2"/>
                    </a:solidFill>
                    <a:latin typeface="Arial" charset="0"/>
                  </a:rPr>
                  <a:t>s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579" name="Rectangle 393"/>
              <p:cNvSpPr>
                <a:spLocks noChangeArrowheads="1"/>
              </p:cNvSpPr>
              <p:nvPr/>
            </p:nvSpPr>
            <p:spPr bwMode="auto">
              <a:xfrm>
                <a:off x="1930" y="1293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Rectangle 394"/>
              <p:cNvSpPr>
                <a:spLocks noChangeArrowheads="1"/>
              </p:cNvSpPr>
              <p:nvPr/>
            </p:nvSpPr>
            <p:spPr bwMode="auto">
              <a:xfrm>
                <a:off x="2006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chemeClr val="tx2"/>
                    </a:solidFill>
                    <a:latin typeface="Arial" charset="0"/>
                  </a:rPr>
                  <a:t>e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581" name="Rectangle 395"/>
              <p:cNvSpPr>
                <a:spLocks noChangeArrowheads="1"/>
              </p:cNvSpPr>
              <p:nvPr/>
            </p:nvSpPr>
            <p:spPr bwMode="auto">
              <a:xfrm>
                <a:off x="2089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Rectangle 396"/>
              <p:cNvSpPr>
                <a:spLocks noChangeArrowheads="1"/>
              </p:cNvSpPr>
              <p:nvPr/>
            </p:nvSpPr>
            <p:spPr bwMode="auto">
              <a:xfrm>
                <a:off x="2164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chemeClr val="tx2"/>
                    </a:solidFill>
                    <a:latin typeface="Arial" charset="0"/>
                  </a:rPr>
                  <a:t>e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583" name="Rectangle 397"/>
              <p:cNvSpPr>
                <a:spLocks noChangeArrowheads="1"/>
              </p:cNvSpPr>
              <p:nvPr/>
            </p:nvSpPr>
            <p:spPr bwMode="auto">
              <a:xfrm>
                <a:off x="2247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Rectangle 398"/>
              <p:cNvSpPr>
                <a:spLocks noChangeArrowheads="1"/>
              </p:cNvSpPr>
              <p:nvPr/>
            </p:nvSpPr>
            <p:spPr bwMode="auto">
              <a:xfrm>
                <a:off x="2721" y="1293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Rectangle 399"/>
              <p:cNvSpPr>
                <a:spLocks noChangeArrowheads="1"/>
              </p:cNvSpPr>
              <p:nvPr/>
            </p:nvSpPr>
            <p:spPr bwMode="auto">
              <a:xfrm>
                <a:off x="2799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  <p:sp>
            <p:nvSpPr>
              <p:cNvPr id="20586" name="Rectangle 400"/>
              <p:cNvSpPr>
                <a:spLocks noChangeArrowheads="1"/>
              </p:cNvSpPr>
              <p:nvPr/>
            </p:nvSpPr>
            <p:spPr bwMode="auto">
              <a:xfrm>
                <a:off x="2880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Rectangle 401"/>
              <p:cNvSpPr>
                <a:spLocks noChangeArrowheads="1"/>
              </p:cNvSpPr>
              <p:nvPr/>
            </p:nvSpPr>
            <p:spPr bwMode="auto">
              <a:xfrm>
                <a:off x="2957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u</a:t>
                </a:r>
                <a:endParaRPr lang="en-US"/>
              </a:p>
            </p:txBody>
          </p:sp>
          <p:sp>
            <p:nvSpPr>
              <p:cNvPr id="20588" name="Rectangle 402"/>
              <p:cNvSpPr>
                <a:spLocks noChangeArrowheads="1"/>
              </p:cNvSpPr>
              <p:nvPr/>
            </p:nvSpPr>
            <p:spPr bwMode="auto">
              <a:xfrm>
                <a:off x="3038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Rectangle 403"/>
              <p:cNvSpPr>
                <a:spLocks noChangeArrowheads="1"/>
              </p:cNvSpPr>
              <p:nvPr/>
            </p:nvSpPr>
            <p:spPr bwMode="auto">
              <a:xfrm>
                <a:off x="3132" y="1299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20590" name="Rectangle 404"/>
              <p:cNvSpPr>
                <a:spLocks noChangeArrowheads="1"/>
              </p:cNvSpPr>
              <p:nvPr/>
            </p:nvSpPr>
            <p:spPr bwMode="auto">
              <a:xfrm>
                <a:off x="3196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Rectangle 405"/>
              <p:cNvSpPr>
                <a:spLocks noChangeArrowheads="1"/>
              </p:cNvSpPr>
              <p:nvPr/>
            </p:nvSpPr>
            <p:spPr bwMode="auto">
              <a:xfrm>
                <a:off x="3290" y="1299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20592" name="Rectangle 406"/>
              <p:cNvSpPr>
                <a:spLocks noChangeArrowheads="1"/>
              </p:cNvSpPr>
              <p:nvPr/>
            </p:nvSpPr>
            <p:spPr bwMode="auto">
              <a:xfrm>
                <a:off x="3354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Rectangle 407"/>
              <p:cNvSpPr>
                <a:spLocks noChangeArrowheads="1"/>
              </p:cNvSpPr>
              <p:nvPr/>
            </p:nvSpPr>
            <p:spPr bwMode="auto">
              <a:xfrm>
                <a:off x="3432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20594" name="Rectangle 408"/>
              <p:cNvSpPr>
                <a:spLocks noChangeArrowheads="1"/>
              </p:cNvSpPr>
              <p:nvPr/>
            </p:nvSpPr>
            <p:spPr bwMode="auto">
              <a:xfrm>
                <a:off x="3671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Rectangle 409"/>
              <p:cNvSpPr>
                <a:spLocks noChangeArrowheads="1"/>
              </p:cNvSpPr>
              <p:nvPr/>
            </p:nvSpPr>
            <p:spPr bwMode="auto">
              <a:xfrm>
                <a:off x="3748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  <p:sp>
            <p:nvSpPr>
              <p:cNvPr id="20596" name="Rectangle 410"/>
              <p:cNvSpPr>
                <a:spLocks noChangeArrowheads="1"/>
              </p:cNvSpPr>
              <p:nvPr/>
            </p:nvSpPr>
            <p:spPr bwMode="auto">
              <a:xfrm>
                <a:off x="3829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Rectangle 411"/>
              <p:cNvSpPr>
                <a:spLocks noChangeArrowheads="1"/>
              </p:cNvSpPr>
              <p:nvPr/>
            </p:nvSpPr>
            <p:spPr bwMode="auto">
              <a:xfrm>
                <a:off x="3906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u</a:t>
                </a:r>
                <a:endParaRPr lang="en-US"/>
              </a:p>
            </p:txBody>
          </p:sp>
          <p:sp>
            <p:nvSpPr>
              <p:cNvPr id="20598" name="Rectangle 412"/>
              <p:cNvSpPr>
                <a:spLocks noChangeArrowheads="1"/>
              </p:cNvSpPr>
              <p:nvPr/>
            </p:nvSpPr>
            <p:spPr bwMode="auto">
              <a:xfrm>
                <a:off x="3987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Rectangle 413"/>
              <p:cNvSpPr>
                <a:spLocks noChangeArrowheads="1"/>
              </p:cNvSpPr>
              <p:nvPr/>
            </p:nvSpPr>
            <p:spPr bwMode="auto">
              <a:xfrm>
                <a:off x="4068" y="1299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y</a:t>
                </a:r>
                <a:endParaRPr lang="en-US"/>
              </a:p>
            </p:txBody>
          </p:sp>
          <p:sp>
            <p:nvSpPr>
              <p:cNvPr id="20600" name="Rectangle 414"/>
              <p:cNvSpPr>
                <a:spLocks noChangeArrowheads="1"/>
              </p:cNvSpPr>
              <p:nvPr/>
            </p:nvSpPr>
            <p:spPr bwMode="auto">
              <a:xfrm>
                <a:off x="4145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Rectangle 415"/>
              <p:cNvSpPr>
                <a:spLocks noChangeArrowheads="1"/>
              </p:cNvSpPr>
              <p:nvPr/>
            </p:nvSpPr>
            <p:spPr bwMode="auto">
              <a:xfrm>
                <a:off x="4303" y="1293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Rectangle 416"/>
              <p:cNvSpPr>
                <a:spLocks noChangeArrowheads="1"/>
              </p:cNvSpPr>
              <p:nvPr/>
            </p:nvSpPr>
            <p:spPr bwMode="auto">
              <a:xfrm>
                <a:off x="4383" y="1299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20603" name="Rectangle 417"/>
              <p:cNvSpPr>
                <a:spLocks noChangeArrowheads="1"/>
              </p:cNvSpPr>
              <p:nvPr/>
            </p:nvSpPr>
            <p:spPr bwMode="auto">
              <a:xfrm>
                <a:off x="4462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Rectangle 418"/>
              <p:cNvSpPr>
                <a:spLocks noChangeArrowheads="1"/>
              </p:cNvSpPr>
              <p:nvPr/>
            </p:nvSpPr>
            <p:spPr bwMode="auto">
              <a:xfrm>
                <a:off x="4555" y="1299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20605" name="Rectangle 419"/>
              <p:cNvSpPr>
                <a:spLocks noChangeArrowheads="1"/>
              </p:cNvSpPr>
              <p:nvPr/>
            </p:nvSpPr>
            <p:spPr bwMode="auto">
              <a:xfrm>
                <a:off x="4620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Rectangle 420"/>
              <p:cNvSpPr>
                <a:spLocks noChangeArrowheads="1"/>
              </p:cNvSpPr>
              <p:nvPr/>
            </p:nvSpPr>
            <p:spPr bwMode="auto">
              <a:xfrm>
                <a:off x="4697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20607" name="Rectangle 421"/>
              <p:cNvSpPr>
                <a:spLocks noChangeArrowheads="1"/>
              </p:cNvSpPr>
              <p:nvPr/>
            </p:nvSpPr>
            <p:spPr bwMode="auto">
              <a:xfrm>
                <a:off x="4778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Rectangle 422"/>
              <p:cNvSpPr>
                <a:spLocks noChangeArrowheads="1"/>
              </p:cNvSpPr>
              <p:nvPr/>
            </p:nvSpPr>
            <p:spPr bwMode="auto">
              <a:xfrm>
                <a:off x="4858" y="1299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20609" name="Rectangle 423"/>
              <p:cNvSpPr>
                <a:spLocks noChangeArrowheads="1"/>
              </p:cNvSpPr>
              <p:nvPr/>
            </p:nvSpPr>
            <p:spPr bwMode="auto">
              <a:xfrm>
                <a:off x="4936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Rectangle 424"/>
              <p:cNvSpPr>
                <a:spLocks noChangeArrowheads="1"/>
              </p:cNvSpPr>
              <p:nvPr/>
            </p:nvSpPr>
            <p:spPr bwMode="auto">
              <a:xfrm>
                <a:off x="5016" y="1299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k</a:t>
                </a:r>
                <a:endParaRPr lang="en-US"/>
              </a:p>
            </p:txBody>
          </p:sp>
          <p:sp>
            <p:nvSpPr>
              <p:cNvPr id="20611" name="Rectangle 425"/>
              <p:cNvSpPr>
                <a:spLocks noChangeArrowheads="1"/>
              </p:cNvSpPr>
              <p:nvPr/>
            </p:nvSpPr>
            <p:spPr bwMode="auto">
              <a:xfrm>
                <a:off x="5094" y="1293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Rectangle 426"/>
              <p:cNvSpPr>
                <a:spLocks noChangeArrowheads="1"/>
              </p:cNvSpPr>
              <p:nvPr/>
            </p:nvSpPr>
            <p:spPr bwMode="auto">
              <a:xfrm>
                <a:off x="5182" y="1299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!</a:t>
                </a:r>
                <a:endParaRPr lang="en-US"/>
              </a:p>
            </p:txBody>
          </p:sp>
          <p:sp>
            <p:nvSpPr>
              <p:cNvPr id="20613" name="Rectangle 427"/>
              <p:cNvSpPr>
                <a:spLocks noChangeArrowheads="1"/>
              </p:cNvSpPr>
              <p:nvPr/>
            </p:nvSpPr>
            <p:spPr bwMode="auto">
              <a:xfrm>
                <a:off x="5253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Rectangle 428"/>
              <p:cNvSpPr>
                <a:spLocks noChangeArrowheads="1"/>
              </p:cNvSpPr>
              <p:nvPr/>
            </p:nvSpPr>
            <p:spPr bwMode="auto">
              <a:xfrm>
                <a:off x="1772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Rectangle 429"/>
              <p:cNvSpPr>
                <a:spLocks noChangeArrowheads="1"/>
              </p:cNvSpPr>
              <p:nvPr/>
            </p:nvSpPr>
            <p:spPr bwMode="auto">
              <a:xfrm>
                <a:off x="1848" y="161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  <p:sp>
            <p:nvSpPr>
              <p:cNvPr id="20616" name="Rectangle 430"/>
              <p:cNvSpPr>
                <a:spLocks noChangeArrowheads="1"/>
              </p:cNvSpPr>
              <p:nvPr/>
            </p:nvSpPr>
            <p:spPr bwMode="auto">
              <a:xfrm>
                <a:off x="1930" y="1609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Rectangle 431"/>
              <p:cNvSpPr>
                <a:spLocks noChangeArrowheads="1"/>
              </p:cNvSpPr>
              <p:nvPr/>
            </p:nvSpPr>
            <p:spPr bwMode="auto">
              <a:xfrm>
                <a:off x="2025" y="1615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20618" name="Rectangle 432"/>
              <p:cNvSpPr>
                <a:spLocks noChangeArrowheads="1"/>
              </p:cNvSpPr>
              <p:nvPr/>
            </p:nvSpPr>
            <p:spPr bwMode="auto">
              <a:xfrm>
                <a:off x="2089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Rectangle 433"/>
              <p:cNvSpPr>
                <a:spLocks noChangeArrowheads="1"/>
              </p:cNvSpPr>
              <p:nvPr/>
            </p:nvSpPr>
            <p:spPr bwMode="auto">
              <a:xfrm>
                <a:off x="2164" y="161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sp>
            <p:nvSpPr>
              <p:cNvPr id="20620" name="Rectangle 434"/>
              <p:cNvSpPr>
                <a:spLocks noChangeArrowheads="1"/>
              </p:cNvSpPr>
              <p:nvPr/>
            </p:nvSpPr>
            <p:spPr bwMode="auto">
              <a:xfrm>
                <a:off x="2247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Rectangle 435"/>
              <p:cNvSpPr>
                <a:spLocks noChangeArrowheads="1"/>
              </p:cNvSpPr>
              <p:nvPr/>
            </p:nvSpPr>
            <p:spPr bwMode="auto">
              <a:xfrm>
                <a:off x="2405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Rectangle 436"/>
              <p:cNvSpPr>
                <a:spLocks noChangeArrowheads="1"/>
              </p:cNvSpPr>
              <p:nvPr/>
            </p:nvSpPr>
            <p:spPr bwMode="auto">
              <a:xfrm>
                <a:off x="2485" y="1615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20623" name="Rectangle 437"/>
              <p:cNvSpPr>
                <a:spLocks noChangeArrowheads="1"/>
              </p:cNvSpPr>
              <p:nvPr/>
            </p:nvSpPr>
            <p:spPr bwMode="auto">
              <a:xfrm>
                <a:off x="2563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Rectangle 438"/>
              <p:cNvSpPr>
                <a:spLocks noChangeArrowheads="1"/>
              </p:cNvSpPr>
              <p:nvPr/>
            </p:nvSpPr>
            <p:spPr bwMode="auto">
              <a:xfrm>
                <a:off x="2657" y="1615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20625" name="Rectangle 439"/>
              <p:cNvSpPr>
                <a:spLocks noChangeArrowheads="1"/>
              </p:cNvSpPr>
              <p:nvPr/>
            </p:nvSpPr>
            <p:spPr bwMode="auto">
              <a:xfrm>
                <a:off x="2721" y="1609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Rectangle 440"/>
              <p:cNvSpPr>
                <a:spLocks noChangeArrowheads="1"/>
              </p:cNvSpPr>
              <p:nvPr/>
            </p:nvSpPr>
            <p:spPr bwMode="auto">
              <a:xfrm>
                <a:off x="2799" y="161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20627" name="Rectangle 441"/>
              <p:cNvSpPr>
                <a:spLocks noChangeArrowheads="1"/>
              </p:cNvSpPr>
              <p:nvPr/>
            </p:nvSpPr>
            <p:spPr bwMode="auto">
              <a:xfrm>
                <a:off x="2880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Rectangle 442"/>
              <p:cNvSpPr>
                <a:spLocks noChangeArrowheads="1"/>
              </p:cNvSpPr>
              <p:nvPr/>
            </p:nvSpPr>
            <p:spPr bwMode="auto">
              <a:xfrm>
                <a:off x="2959" y="1615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20629" name="Rectangle 443"/>
              <p:cNvSpPr>
                <a:spLocks noChangeArrowheads="1"/>
              </p:cNvSpPr>
              <p:nvPr/>
            </p:nvSpPr>
            <p:spPr bwMode="auto">
              <a:xfrm>
                <a:off x="3038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Rectangle 444"/>
              <p:cNvSpPr>
                <a:spLocks noChangeArrowheads="1"/>
              </p:cNvSpPr>
              <p:nvPr/>
            </p:nvSpPr>
            <p:spPr bwMode="auto">
              <a:xfrm>
                <a:off x="3117" y="1615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k</a:t>
                </a:r>
                <a:endParaRPr lang="en-US"/>
              </a:p>
            </p:txBody>
          </p:sp>
          <p:sp>
            <p:nvSpPr>
              <p:cNvPr id="20631" name="Rectangle 445"/>
              <p:cNvSpPr>
                <a:spLocks noChangeArrowheads="1"/>
              </p:cNvSpPr>
              <p:nvPr/>
            </p:nvSpPr>
            <p:spPr bwMode="auto">
              <a:xfrm>
                <a:off x="3196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Rectangle 446"/>
              <p:cNvSpPr>
                <a:spLocks noChangeArrowheads="1"/>
              </p:cNvSpPr>
              <p:nvPr/>
            </p:nvSpPr>
            <p:spPr bwMode="auto">
              <a:xfrm>
                <a:off x="3284" y="1615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!</a:t>
                </a:r>
                <a:endParaRPr lang="en-US"/>
              </a:p>
            </p:txBody>
          </p:sp>
          <p:sp>
            <p:nvSpPr>
              <p:cNvPr id="20633" name="Rectangle 447"/>
              <p:cNvSpPr>
                <a:spLocks noChangeArrowheads="1"/>
              </p:cNvSpPr>
              <p:nvPr/>
            </p:nvSpPr>
            <p:spPr bwMode="auto">
              <a:xfrm>
                <a:off x="3354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Rectangle 448"/>
              <p:cNvSpPr>
                <a:spLocks noChangeArrowheads="1"/>
              </p:cNvSpPr>
              <p:nvPr/>
            </p:nvSpPr>
            <p:spPr bwMode="auto">
              <a:xfrm>
                <a:off x="5411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Rectangle 449"/>
              <p:cNvSpPr>
                <a:spLocks noChangeArrowheads="1"/>
              </p:cNvSpPr>
              <p:nvPr/>
            </p:nvSpPr>
            <p:spPr bwMode="auto">
              <a:xfrm>
                <a:off x="2405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Rectangle 450"/>
              <p:cNvSpPr>
                <a:spLocks noChangeArrowheads="1"/>
              </p:cNvSpPr>
              <p:nvPr/>
            </p:nvSpPr>
            <p:spPr bwMode="auto">
              <a:xfrm>
                <a:off x="2480" y="98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  <p:sp>
            <p:nvSpPr>
              <p:cNvPr id="20637" name="Rectangle 451"/>
              <p:cNvSpPr>
                <a:spLocks noChangeArrowheads="1"/>
              </p:cNvSpPr>
              <p:nvPr/>
            </p:nvSpPr>
            <p:spPr bwMode="auto">
              <a:xfrm>
                <a:off x="2563" y="977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Rectangle 452"/>
              <p:cNvSpPr>
                <a:spLocks noChangeArrowheads="1"/>
              </p:cNvSpPr>
              <p:nvPr/>
            </p:nvSpPr>
            <p:spPr bwMode="auto">
              <a:xfrm>
                <a:off x="3512" y="977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Rectangle 453"/>
              <p:cNvSpPr>
                <a:spLocks noChangeArrowheads="1"/>
              </p:cNvSpPr>
              <p:nvPr/>
            </p:nvSpPr>
            <p:spPr bwMode="auto">
              <a:xfrm>
                <a:off x="2405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Rectangle 454"/>
              <p:cNvSpPr>
                <a:spLocks noChangeArrowheads="1"/>
              </p:cNvSpPr>
              <p:nvPr/>
            </p:nvSpPr>
            <p:spPr bwMode="auto">
              <a:xfrm>
                <a:off x="2480" y="1299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  <p:sp>
            <p:nvSpPr>
              <p:cNvPr id="20641" name="Rectangle 455"/>
              <p:cNvSpPr>
                <a:spLocks noChangeArrowheads="1"/>
              </p:cNvSpPr>
              <p:nvPr/>
            </p:nvSpPr>
            <p:spPr bwMode="auto">
              <a:xfrm>
                <a:off x="2563" y="1293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Rectangle 456"/>
              <p:cNvSpPr>
                <a:spLocks noChangeArrowheads="1"/>
              </p:cNvSpPr>
              <p:nvPr/>
            </p:nvSpPr>
            <p:spPr bwMode="auto">
              <a:xfrm>
                <a:off x="3512" y="1293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Rectangle 457"/>
              <p:cNvSpPr>
                <a:spLocks noChangeArrowheads="1"/>
              </p:cNvSpPr>
              <p:nvPr/>
            </p:nvSpPr>
            <p:spPr bwMode="auto">
              <a:xfrm>
                <a:off x="1772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Rectangle 458"/>
              <p:cNvSpPr>
                <a:spLocks noChangeArrowheads="1"/>
              </p:cNvSpPr>
              <p:nvPr/>
            </p:nvSpPr>
            <p:spPr bwMode="auto">
              <a:xfrm>
                <a:off x="1848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h</a:t>
                </a:r>
                <a:endParaRPr lang="en-US"/>
              </a:p>
            </p:txBody>
          </p:sp>
          <p:sp>
            <p:nvSpPr>
              <p:cNvPr id="20645" name="Rectangle 459"/>
              <p:cNvSpPr>
                <a:spLocks noChangeArrowheads="1"/>
              </p:cNvSpPr>
              <p:nvPr/>
            </p:nvSpPr>
            <p:spPr bwMode="auto">
              <a:xfrm>
                <a:off x="1930" y="1929"/>
                <a:ext cx="159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Rectangle 460"/>
              <p:cNvSpPr>
                <a:spLocks noChangeArrowheads="1"/>
              </p:cNvSpPr>
              <p:nvPr/>
            </p:nvSpPr>
            <p:spPr bwMode="auto">
              <a:xfrm>
                <a:off x="2006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20647" name="Rectangle 461"/>
              <p:cNvSpPr>
                <a:spLocks noChangeArrowheads="1"/>
              </p:cNvSpPr>
              <p:nvPr/>
            </p:nvSpPr>
            <p:spPr bwMode="auto">
              <a:xfrm>
                <a:off x="2405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Rectangle 462"/>
              <p:cNvSpPr>
                <a:spLocks noChangeArrowheads="1"/>
              </p:cNvSpPr>
              <p:nvPr/>
            </p:nvSpPr>
            <p:spPr bwMode="auto">
              <a:xfrm>
                <a:off x="2563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Rectangle 463"/>
              <p:cNvSpPr>
                <a:spLocks noChangeArrowheads="1"/>
              </p:cNvSpPr>
              <p:nvPr/>
            </p:nvSpPr>
            <p:spPr bwMode="auto">
              <a:xfrm>
                <a:off x="2657" y="1935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20650" name="Rectangle 464"/>
              <p:cNvSpPr>
                <a:spLocks noChangeArrowheads="1"/>
              </p:cNvSpPr>
              <p:nvPr/>
            </p:nvSpPr>
            <p:spPr bwMode="auto">
              <a:xfrm>
                <a:off x="2721" y="1929"/>
                <a:ext cx="159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Rectangle 465"/>
              <p:cNvSpPr>
                <a:spLocks noChangeArrowheads="1"/>
              </p:cNvSpPr>
              <p:nvPr/>
            </p:nvSpPr>
            <p:spPr bwMode="auto">
              <a:xfrm>
                <a:off x="2799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h</a:t>
                </a:r>
                <a:endParaRPr lang="en-US"/>
              </a:p>
            </p:txBody>
          </p:sp>
          <p:sp>
            <p:nvSpPr>
              <p:cNvPr id="20652" name="Rectangle 466"/>
              <p:cNvSpPr>
                <a:spLocks noChangeArrowheads="1"/>
              </p:cNvSpPr>
              <p:nvPr/>
            </p:nvSpPr>
            <p:spPr bwMode="auto">
              <a:xfrm>
                <a:off x="2880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Rectangle 467"/>
              <p:cNvSpPr>
                <a:spLocks noChangeArrowheads="1"/>
              </p:cNvSpPr>
              <p:nvPr/>
            </p:nvSpPr>
            <p:spPr bwMode="auto">
              <a:xfrm>
                <a:off x="2957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20654" name="Rectangle 468"/>
              <p:cNvSpPr>
                <a:spLocks noChangeArrowheads="1"/>
              </p:cNvSpPr>
              <p:nvPr/>
            </p:nvSpPr>
            <p:spPr bwMode="auto">
              <a:xfrm>
                <a:off x="3038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Rectangle 469"/>
              <p:cNvSpPr>
                <a:spLocks noChangeArrowheads="1"/>
              </p:cNvSpPr>
              <p:nvPr/>
            </p:nvSpPr>
            <p:spPr bwMode="auto">
              <a:xfrm>
                <a:off x="3196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Rectangle 470"/>
              <p:cNvSpPr>
                <a:spLocks noChangeArrowheads="1"/>
              </p:cNvSpPr>
              <p:nvPr/>
            </p:nvSpPr>
            <p:spPr bwMode="auto">
              <a:xfrm>
                <a:off x="3273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  <p:sp>
            <p:nvSpPr>
              <p:cNvPr id="20657" name="Rectangle 471"/>
              <p:cNvSpPr>
                <a:spLocks noChangeArrowheads="1"/>
              </p:cNvSpPr>
              <p:nvPr/>
            </p:nvSpPr>
            <p:spPr bwMode="auto">
              <a:xfrm>
                <a:off x="3354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Rectangle 472"/>
              <p:cNvSpPr>
                <a:spLocks noChangeArrowheads="1"/>
              </p:cNvSpPr>
              <p:nvPr/>
            </p:nvSpPr>
            <p:spPr bwMode="auto">
              <a:xfrm>
                <a:off x="3432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20659" name="Rectangle 473"/>
              <p:cNvSpPr>
                <a:spLocks noChangeArrowheads="1"/>
              </p:cNvSpPr>
              <p:nvPr/>
            </p:nvSpPr>
            <p:spPr bwMode="auto">
              <a:xfrm>
                <a:off x="3512" y="1929"/>
                <a:ext cx="159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Rectangle 474"/>
              <p:cNvSpPr>
                <a:spLocks noChangeArrowheads="1"/>
              </p:cNvSpPr>
              <p:nvPr/>
            </p:nvSpPr>
            <p:spPr bwMode="auto">
              <a:xfrm>
                <a:off x="3607" y="1935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20661" name="Rectangle 475"/>
              <p:cNvSpPr>
                <a:spLocks noChangeArrowheads="1"/>
              </p:cNvSpPr>
              <p:nvPr/>
            </p:nvSpPr>
            <p:spPr bwMode="auto">
              <a:xfrm>
                <a:off x="3671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Rectangle 476"/>
              <p:cNvSpPr>
                <a:spLocks noChangeArrowheads="1"/>
              </p:cNvSpPr>
              <p:nvPr/>
            </p:nvSpPr>
            <p:spPr bwMode="auto">
              <a:xfrm>
                <a:off x="3765" y="1935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20663" name="Rectangle 477"/>
              <p:cNvSpPr>
                <a:spLocks noChangeArrowheads="1"/>
              </p:cNvSpPr>
              <p:nvPr/>
            </p:nvSpPr>
            <p:spPr bwMode="auto">
              <a:xfrm>
                <a:off x="3829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Rectangle 478"/>
              <p:cNvSpPr>
                <a:spLocks noChangeArrowheads="1"/>
              </p:cNvSpPr>
              <p:nvPr/>
            </p:nvSpPr>
            <p:spPr bwMode="auto">
              <a:xfrm>
                <a:off x="3906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20665" name="Rectangle 479"/>
              <p:cNvSpPr>
                <a:spLocks noChangeArrowheads="1"/>
              </p:cNvSpPr>
              <p:nvPr/>
            </p:nvSpPr>
            <p:spPr bwMode="auto">
              <a:xfrm>
                <a:off x="4145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Rectangle 480"/>
              <p:cNvSpPr>
                <a:spLocks noChangeArrowheads="1"/>
              </p:cNvSpPr>
              <p:nvPr/>
            </p:nvSpPr>
            <p:spPr bwMode="auto">
              <a:xfrm>
                <a:off x="4225" y="1935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20667" name="Rectangle 481"/>
              <p:cNvSpPr>
                <a:spLocks noChangeArrowheads="1"/>
              </p:cNvSpPr>
              <p:nvPr/>
            </p:nvSpPr>
            <p:spPr bwMode="auto">
              <a:xfrm>
                <a:off x="4303" y="1929"/>
                <a:ext cx="159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Rectangle 482"/>
              <p:cNvSpPr>
                <a:spLocks noChangeArrowheads="1"/>
              </p:cNvSpPr>
              <p:nvPr/>
            </p:nvSpPr>
            <p:spPr bwMode="auto">
              <a:xfrm>
                <a:off x="4397" y="1935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20669" name="Rectangle 483"/>
              <p:cNvSpPr>
                <a:spLocks noChangeArrowheads="1"/>
              </p:cNvSpPr>
              <p:nvPr/>
            </p:nvSpPr>
            <p:spPr bwMode="auto">
              <a:xfrm>
                <a:off x="4462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Rectangle 484"/>
              <p:cNvSpPr>
                <a:spLocks noChangeArrowheads="1"/>
              </p:cNvSpPr>
              <p:nvPr/>
            </p:nvSpPr>
            <p:spPr bwMode="auto">
              <a:xfrm>
                <a:off x="4539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20671" name="Rectangle 485"/>
              <p:cNvSpPr>
                <a:spLocks noChangeArrowheads="1"/>
              </p:cNvSpPr>
              <p:nvPr/>
            </p:nvSpPr>
            <p:spPr bwMode="auto">
              <a:xfrm>
                <a:off x="4620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Rectangle 486"/>
              <p:cNvSpPr>
                <a:spLocks noChangeArrowheads="1"/>
              </p:cNvSpPr>
              <p:nvPr/>
            </p:nvSpPr>
            <p:spPr bwMode="auto">
              <a:xfrm>
                <a:off x="4697" y="193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20673" name="Rectangle 487"/>
              <p:cNvSpPr>
                <a:spLocks noChangeArrowheads="1"/>
              </p:cNvSpPr>
              <p:nvPr/>
            </p:nvSpPr>
            <p:spPr bwMode="auto">
              <a:xfrm>
                <a:off x="4778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Rectangle 488"/>
              <p:cNvSpPr>
                <a:spLocks noChangeArrowheads="1"/>
              </p:cNvSpPr>
              <p:nvPr/>
            </p:nvSpPr>
            <p:spPr bwMode="auto">
              <a:xfrm>
                <a:off x="4866" y="1935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!</a:t>
                </a:r>
                <a:endParaRPr lang="en-US"/>
              </a:p>
            </p:txBody>
          </p:sp>
          <p:sp>
            <p:nvSpPr>
              <p:cNvPr id="20675" name="Rectangle 489"/>
              <p:cNvSpPr>
                <a:spLocks noChangeArrowheads="1"/>
              </p:cNvSpPr>
              <p:nvPr/>
            </p:nvSpPr>
            <p:spPr bwMode="auto">
              <a:xfrm>
                <a:off x="3987" y="1929"/>
                <a:ext cx="158" cy="159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Rectangle 490"/>
              <p:cNvSpPr>
                <a:spLocks noChangeArrowheads="1"/>
              </p:cNvSpPr>
              <p:nvPr/>
            </p:nvSpPr>
            <p:spPr bwMode="auto">
              <a:xfrm>
                <a:off x="3512" y="1609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Rectangle 491"/>
              <p:cNvSpPr>
                <a:spLocks noChangeArrowheads="1"/>
              </p:cNvSpPr>
              <p:nvPr/>
            </p:nvSpPr>
            <p:spPr bwMode="auto">
              <a:xfrm>
                <a:off x="3590" y="161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  <p:sp>
            <p:nvSpPr>
              <p:cNvPr id="20678" name="Rectangle 492"/>
              <p:cNvSpPr>
                <a:spLocks noChangeArrowheads="1"/>
              </p:cNvSpPr>
              <p:nvPr/>
            </p:nvSpPr>
            <p:spPr bwMode="auto">
              <a:xfrm>
                <a:off x="3671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Rectangle 493"/>
              <p:cNvSpPr>
                <a:spLocks noChangeArrowheads="1"/>
              </p:cNvSpPr>
              <p:nvPr/>
            </p:nvSpPr>
            <p:spPr bwMode="auto">
              <a:xfrm>
                <a:off x="3765" y="1615"/>
                <a:ext cx="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20680" name="Rectangle 494"/>
              <p:cNvSpPr>
                <a:spLocks noChangeArrowheads="1"/>
              </p:cNvSpPr>
              <p:nvPr/>
            </p:nvSpPr>
            <p:spPr bwMode="auto">
              <a:xfrm>
                <a:off x="3829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Rectangle 495"/>
              <p:cNvSpPr>
                <a:spLocks noChangeArrowheads="1"/>
              </p:cNvSpPr>
              <p:nvPr/>
            </p:nvSpPr>
            <p:spPr bwMode="auto">
              <a:xfrm>
                <a:off x="3906" y="161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sp>
            <p:nvSpPr>
              <p:cNvPr id="20682" name="Rectangle 496"/>
              <p:cNvSpPr>
                <a:spLocks noChangeArrowheads="1"/>
              </p:cNvSpPr>
              <p:nvPr/>
            </p:nvSpPr>
            <p:spPr bwMode="auto">
              <a:xfrm>
                <a:off x="3987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Rectangle 497"/>
              <p:cNvSpPr>
                <a:spLocks noChangeArrowheads="1"/>
              </p:cNvSpPr>
              <p:nvPr/>
            </p:nvSpPr>
            <p:spPr bwMode="auto">
              <a:xfrm>
                <a:off x="4145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Rectangle 498"/>
              <p:cNvSpPr>
                <a:spLocks noChangeArrowheads="1"/>
              </p:cNvSpPr>
              <p:nvPr/>
            </p:nvSpPr>
            <p:spPr bwMode="auto">
              <a:xfrm>
                <a:off x="4225" y="1615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20685" name="Rectangle 499"/>
              <p:cNvSpPr>
                <a:spLocks noChangeArrowheads="1"/>
              </p:cNvSpPr>
              <p:nvPr/>
            </p:nvSpPr>
            <p:spPr bwMode="auto">
              <a:xfrm>
                <a:off x="4303" y="1609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Rectangle 500"/>
              <p:cNvSpPr>
                <a:spLocks noChangeArrowheads="1"/>
              </p:cNvSpPr>
              <p:nvPr/>
            </p:nvSpPr>
            <p:spPr bwMode="auto">
              <a:xfrm>
                <a:off x="4397" y="1615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20687" name="Rectangle 501"/>
              <p:cNvSpPr>
                <a:spLocks noChangeArrowheads="1"/>
              </p:cNvSpPr>
              <p:nvPr/>
            </p:nvSpPr>
            <p:spPr bwMode="auto">
              <a:xfrm>
                <a:off x="4462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Rectangle 502"/>
              <p:cNvSpPr>
                <a:spLocks noChangeArrowheads="1"/>
              </p:cNvSpPr>
              <p:nvPr/>
            </p:nvSpPr>
            <p:spPr bwMode="auto">
              <a:xfrm>
                <a:off x="4539" y="161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20689" name="Rectangle 503"/>
              <p:cNvSpPr>
                <a:spLocks noChangeArrowheads="1"/>
              </p:cNvSpPr>
              <p:nvPr/>
            </p:nvSpPr>
            <p:spPr bwMode="auto">
              <a:xfrm>
                <a:off x="4620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Rectangle 504"/>
              <p:cNvSpPr>
                <a:spLocks noChangeArrowheads="1"/>
              </p:cNvSpPr>
              <p:nvPr/>
            </p:nvSpPr>
            <p:spPr bwMode="auto">
              <a:xfrm>
                <a:off x="4699" y="1615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20691" name="Rectangle 505"/>
              <p:cNvSpPr>
                <a:spLocks noChangeArrowheads="1"/>
              </p:cNvSpPr>
              <p:nvPr/>
            </p:nvSpPr>
            <p:spPr bwMode="auto">
              <a:xfrm>
                <a:off x="4778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Rectangle 506"/>
              <p:cNvSpPr>
                <a:spLocks noChangeArrowheads="1"/>
              </p:cNvSpPr>
              <p:nvPr/>
            </p:nvSpPr>
            <p:spPr bwMode="auto">
              <a:xfrm>
                <a:off x="4858" y="1615"/>
                <a:ext cx="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k</a:t>
                </a:r>
                <a:endParaRPr lang="en-US"/>
              </a:p>
            </p:txBody>
          </p:sp>
          <p:sp>
            <p:nvSpPr>
              <p:cNvPr id="20693" name="Rectangle 507"/>
              <p:cNvSpPr>
                <a:spLocks noChangeArrowheads="1"/>
              </p:cNvSpPr>
              <p:nvPr/>
            </p:nvSpPr>
            <p:spPr bwMode="auto">
              <a:xfrm>
                <a:off x="4936" y="1609"/>
                <a:ext cx="158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Rectangle 508"/>
              <p:cNvSpPr>
                <a:spLocks noChangeArrowheads="1"/>
              </p:cNvSpPr>
              <p:nvPr/>
            </p:nvSpPr>
            <p:spPr bwMode="auto">
              <a:xfrm>
                <a:off x="5024" y="1615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40458C"/>
                    </a:solidFill>
                    <a:latin typeface="Arial" charset="0"/>
                  </a:rPr>
                  <a:t>!</a:t>
                </a:r>
                <a:endParaRPr lang="en-US"/>
              </a:p>
            </p:txBody>
          </p:sp>
          <p:sp>
            <p:nvSpPr>
              <p:cNvPr id="20695" name="Rectangle 509"/>
              <p:cNvSpPr>
                <a:spLocks noChangeArrowheads="1"/>
              </p:cNvSpPr>
              <p:nvPr/>
            </p:nvSpPr>
            <p:spPr bwMode="auto">
              <a:xfrm>
                <a:off x="5094" y="1609"/>
                <a:ext cx="159" cy="158"/>
              </a:xfrm>
              <a:prstGeom prst="rect">
                <a:avLst/>
              </a:prstGeom>
              <a:solidFill>
                <a:srgbClr val="ECD882"/>
              </a:solidFill>
              <a:ln w="9525">
                <a:solidFill>
                  <a:srgbClr val="4045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Rectangle 510"/>
              <p:cNvSpPr>
                <a:spLocks noChangeArrowheads="1"/>
              </p:cNvSpPr>
              <p:nvPr/>
            </p:nvSpPr>
            <p:spPr bwMode="auto">
              <a:xfrm>
                <a:off x="1847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chemeClr val="tx2"/>
                    </a:solidFill>
                    <a:latin typeface="Arial" charset="0"/>
                  </a:rPr>
                  <a:t>0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697" name="Rectangle 511"/>
              <p:cNvSpPr>
                <a:spLocks noChangeArrowheads="1"/>
              </p:cNvSpPr>
              <p:nvPr/>
            </p:nvSpPr>
            <p:spPr bwMode="auto">
              <a:xfrm>
                <a:off x="2005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20698" name="Rectangle 512"/>
              <p:cNvSpPr>
                <a:spLocks noChangeArrowheads="1"/>
              </p:cNvSpPr>
              <p:nvPr/>
            </p:nvSpPr>
            <p:spPr bwMode="auto">
              <a:xfrm>
                <a:off x="2163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20699" name="Rectangle 513"/>
              <p:cNvSpPr>
                <a:spLocks noChangeArrowheads="1"/>
              </p:cNvSpPr>
              <p:nvPr/>
            </p:nvSpPr>
            <p:spPr bwMode="auto">
              <a:xfrm>
                <a:off x="2321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</a:t>
                </a:r>
                <a:endParaRPr lang="en-US"/>
              </a:p>
            </p:txBody>
          </p:sp>
          <p:sp>
            <p:nvSpPr>
              <p:cNvPr id="20700" name="Rectangle 514"/>
              <p:cNvSpPr>
                <a:spLocks noChangeArrowheads="1"/>
              </p:cNvSpPr>
              <p:nvPr/>
            </p:nvSpPr>
            <p:spPr bwMode="auto">
              <a:xfrm>
                <a:off x="2480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4</a:t>
                </a:r>
                <a:endParaRPr lang="en-US"/>
              </a:p>
            </p:txBody>
          </p:sp>
          <p:sp>
            <p:nvSpPr>
              <p:cNvPr id="20701" name="Rectangle 515"/>
              <p:cNvSpPr>
                <a:spLocks noChangeArrowheads="1"/>
              </p:cNvSpPr>
              <p:nvPr/>
            </p:nvSpPr>
            <p:spPr bwMode="auto">
              <a:xfrm>
                <a:off x="2640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5</a:t>
                </a:r>
                <a:endParaRPr lang="en-US"/>
              </a:p>
            </p:txBody>
          </p:sp>
          <p:sp>
            <p:nvSpPr>
              <p:cNvPr id="20702" name="Rectangle 516"/>
              <p:cNvSpPr>
                <a:spLocks noChangeArrowheads="1"/>
              </p:cNvSpPr>
              <p:nvPr/>
            </p:nvSpPr>
            <p:spPr bwMode="auto">
              <a:xfrm>
                <a:off x="2798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6</a:t>
                </a:r>
                <a:endParaRPr lang="en-US"/>
              </a:p>
            </p:txBody>
          </p:sp>
          <p:sp>
            <p:nvSpPr>
              <p:cNvPr id="20703" name="Rectangle 517"/>
              <p:cNvSpPr>
                <a:spLocks noChangeArrowheads="1"/>
              </p:cNvSpPr>
              <p:nvPr/>
            </p:nvSpPr>
            <p:spPr bwMode="auto">
              <a:xfrm>
                <a:off x="2956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7</a:t>
                </a:r>
                <a:endParaRPr lang="en-US"/>
              </a:p>
            </p:txBody>
          </p:sp>
          <p:sp>
            <p:nvSpPr>
              <p:cNvPr id="20704" name="Rectangle 518"/>
              <p:cNvSpPr>
                <a:spLocks noChangeArrowheads="1"/>
              </p:cNvSpPr>
              <p:nvPr/>
            </p:nvSpPr>
            <p:spPr bwMode="auto">
              <a:xfrm>
                <a:off x="3114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8</a:t>
                </a:r>
                <a:endParaRPr lang="en-US"/>
              </a:p>
            </p:txBody>
          </p:sp>
          <p:sp>
            <p:nvSpPr>
              <p:cNvPr id="20705" name="Rectangle 519"/>
              <p:cNvSpPr>
                <a:spLocks noChangeArrowheads="1"/>
              </p:cNvSpPr>
              <p:nvPr/>
            </p:nvSpPr>
            <p:spPr bwMode="auto">
              <a:xfrm>
                <a:off x="3273" y="114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9</a:t>
                </a:r>
                <a:endParaRPr lang="en-US"/>
              </a:p>
            </p:txBody>
          </p:sp>
          <p:sp>
            <p:nvSpPr>
              <p:cNvPr id="20706" name="Rectangle 520"/>
              <p:cNvSpPr>
                <a:spLocks noChangeArrowheads="1"/>
              </p:cNvSpPr>
              <p:nvPr/>
            </p:nvSpPr>
            <p:spPr bwMode="auto">
              <a:xfrm>
                <a:off x="3403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10</a:t>
                </a:r>
                <a:endParaRPr lang="en-US"/>
              </a:p>
            </p:txBody>
          </p:sp>
          <p:sp>
            <p:nvSpPr>
              <p:cNvPr id="20707" name="Rectangle 521"/>
              <p:cNvSpPr>
                <a:spLocks noChangeArrowheads="1"/>
              </p:cNvSpPr>
              <p:nvPr/>
            </p:nvSpPr>
            <p:spPr bwMode="auto">
              <a:xfrm>
                <a:off x="3562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11</a:t>
                </a:r>
                <a:endParaRPr lang="en-US"/>
              </a:p>
            </p:txBody>
          </p:sp>
          <p:sp>
            <p:nvSpPr>
              <p:cNvPr id="20708" name="Rectangle 522"/>
              <p:cNvSpPr>
                <a:spLocks noChangeArrowheads="1"/>
              </p:cNvSpPr>
              <p:nvPr/>
            </p:nvSpPr>
            <p:spPr bwMode="auto">
              <a:xfrm>
                <a:off x="3720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12</a:t>
                </a:r>
                <a:endParaRPr lang="en-US"/>
              </a:p>
            </p:txBody>
          </p:sp>
          <p:sp>
            <p:nvSpPr>
              <p:cNvPr id="20709" name="Rectangle 523"/>
              <p:cNvSpPr>
                <a:spLocks noChangeArrowheads="1"/>
              </p:cNvSpPr>
              <p:nvPr/>
            </p:nvSpPr>
            <p:spPr bwMode="auto">
              <a:xfrm>
                <a:off x="3878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13</a:t>
                </a:r>
                <a:endParaRPr lang="en-US"/>
              </a:p>
            </p:txBody>
          </p:sp>
          <p:sp>
            <p:nvSpPr>
              <p:cNvPr id="20710" name="Rectangle 524"/>
              <p:cNvSpPr>
                <a:spLocks noChangeArrowheads="1"/>
              </p:cNvSpPr>
              <p:nvPr/>
            </p:nvSpPr>
            <p:spPr bwMode="auto">
              <a:xfrm>
                <a:off x="4036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14</a:t>
                </a:r>
                <a:endParaRPr lang="en-US"/>
              </a:p>
            </p:txBody>
          </p:sp>
          <p:sp>
            <p:nvSpPr>
              <p:cNvPr id="20711" name="Rectangle 525"/>
              <p:cNvSpPr>
                <a:spLocks noChangeArrowheads="1"/>
              </p:cNvSpPr>
              <p:nvPr/>
            </p:nvSpPr>
            <p:spPr bwMode="auto">
              <a:xfrm>
                <a:off x="4194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15</a:t>
                </a:r>
                <a:endParaRPr lang="en-US"/>
              </a:p>
            </p:txBody>
          </p:sp>
          <p:sp>
            <p:nvSpPr>
              <p:cNvPr id="20712" name="Rectangle 526"/>
              <p:cNvSpPr>
                <a:spLocks noChangeArrowheads="1"/>
              </p:cNvSpPr>
              <p:nvPr/>
            </p:nvSpPr>
            <p:spPr bwMode="auto">
              <a:xfrm>
                <a:off x="4353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16</a:t>
                </a:r>
                <a:endParaRPr lang="en-US"/>
              </a:p>
            </p:txBody>
          </p:sp>
          <p:sp>
            <p:nvSpPr>
              <p:cNvPr id="20713" name="Rectangle 527"/>
              <p:cNvSpPr>
                <a:spLocks noChangeArrowheads="1"/>
              </p:cNvSpPr>
              <p:nvPr/>
            </p:nvSpPr>
            <p:spPr bwMode="auto">
              <a:xfrm>
                <a:off x="4511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17</a:t>
                </a:r>
                <a:endParaRPr lang="en-US"/>
              </a:p>
            </p:txBody>
          </p:sp>
          <p:sp>
            <p:nvSpPr>
              <p:cNvPr id="20714" name="Rectangle 528"/>
              <p:cNvSpPr>
                <a:spLocks noChangeArrowheads="1"/>
              </p:cNvSpPr>
              <p:nvPr/>
            </p:nvSpPr>
            <p:spPr bwMode="auto">
              <a:xfrm>
                <a:off x="4669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18</a:t>
                </a:r>
                <a:endParaRPr lang="en-US"/>
              </a:p>
            </p:txBody>
          </p:sp>
          <p:sp>
            <p:nvSpPr>
              <p:cNvPr id="20715" name="Rectangle 529"/>
              <p:cNvSpPr>
                <a:spLocks noChangeArrowheads="1"/>
              </p:cNvSpPr>
              <p:nvPr/>
            </p:nvSpPr>
            <p:spPr bwMode="auto">
              <a:xfrm>
                <a:off x="4827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19</a:t>
                </a:r>
                <a:endParaRPr lang="en-US"/>
              </a:p>
            </p:txBody>
          </p:sp>
          <p:sp>
            <p:nvSpPr>
              <p:cNvPr id="20716" name="Rectangle 530"/>
              <p:cNvSpPr>
                <a:spLocks noChangeArrowheads="1"/>
              </p:cNvSpPr>
              <p:nvPr/>
            </p:nvSpPr>
            <p:spPr bwMode="auto">
              <a:xfrm>
                <a:off x="4985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20</a:t>
                </a:r>
                <a:endParaRPr lang="en-US"/>
              </a:p>
            </p:txBody>
          </p:sp>
          <p:sp>
            <p:nvSpPr>
              <p:cNvPr id="20717" name="Rectangle 531"/>
              <p:cNvSpPr>
                <a:spLocks noChangeArrowheads="1"/>
              </p:cNvSpPr>
              <p:nvPr/>
            </p:nvSpPr>
            <p:spPr bwMode="auto">
              <a:xfrm>
                <a:off x="5144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21</a:t>
                </a:r>
                <a:endParaRPr lang="en-US"/>
              </a:p>
            </p:txBody>
          </p:sp>
          <p:sp>
            <p:nvSpPr>
              <p:cNvPr id="20718" name="Rectangle 532"/>
              <p:cNvSpPr>
                <a:spLocks noChangeArrowheads="1"/>
              </p:cNvSpPr>
              <p:nvPr/>
            </p:nvSpPr>
            <p:spPr bwMode="auto">
              <a:xfrm>
                <a:off x="5302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22</a:t>
                </a:r>
                <a:endParaRPr lang="en-US"/>
              </a:p>
            </p:txBody>
          </p:sp>
          <p:sp>
            <p:nvSpPr>
              <p:cNvPr id="20719" name="Rectangle 533"/>
              <p:cNvSpPr>
                <a:spLocks noChangeArrowheads="1"/>
              </p:cNvSpPr>
              <p:nvPr/>
            </p:nvSpPr>
            <p:spPr bwMode="auto">
              <a:xfrm>
                <a:off x="5460" y="1141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23</a:t>
                </a:r>
                <a:endParaRPr lang="en-US"/>
              </a:p>
            </p:txBody>
          </p:sp>
          <p:sp>
            <p:nvSpPr>
              <p:cNvPr id="20720" name="Rectangle 534"/>
              <p:cNvSpPr>
                <a:spLocks noChangeArrowheads="1"/>
              </p:cNvSpPr>
              <p:nvPr/>
            </p:nvSpPr>
            <p:spPr bwMode="auto">
              <a:xfrm>
                <a:off x="1819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chemeClr val="tx2"/>
                    </a:solidFill>
                    <a:latin typeface="Arial" charset="0"/>
                  </a:rPr>
                  <a:t>24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721" name="Rectangle 535"/>
              <p:cNvSpPr>
                <a:spLocks noChangeArrowheads="1"/>
              </p:cNvSpPr>
              <p:nvPr/>
            </p:nvSpPr>
            <p:spPr bwMode="auto">
              <a:xfrm>
                <a:off x="1977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25</a:t>
                </a:r>
                <a:endParaRPr lang="en-US"/>
              </a:p>
            </p:txBody>
          </p:sp>
          <p:sp>
            <p:nvSpPr>
              <p:cNvPr id="20722" name="Rectangle 536"/>
              <p:cNvSpPr>
                <a:spLocks noChangeArrowheads="1"/>
              </p:cNvSpPr>
              <p:nvPr/>
            </p:nvSpPr>
            <p:spPr bwMode="auto">
              <a:xfrm>
                <a:off x="2136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26</a:t>
                </a:r>
                <a:endParaRPr lang="en-US"/>
              </a:p>
            </p:txBody>
          </p:sp>
          <p:sp>
            <p:nvSpPr>
              <p:cNvPr id="20723" name="Rectangle 537"/>
              <p:cNvSpPr>
                <a:spLocks noChangeArrowheads="1"/>
              </p:cNvSpPr>
              <p:nvPr/>
            </p:nvSpPr>
            <p:spPr bwMode="auto">
              <a:xfrm>
                <a:off x="2294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27</a:t>
                </a:r>
                <a:endParaRPr lang="en-US"/>
              </a:p>
            </p:txBody>
          </p:sp>
          <p:sp>
            <p:nvSpPr>
              <p:cNvPr id="20724" name="Rectangle 538"/>
              <p:cNvSpPr>
                <a:spLocks noChangeArrowheads="1"/>
              </p:cNvSpPr>
              <p:nvPr/>
            </p:nvSpPr>
            <p:spPr bwMode="auto">
              <a:xfrm>
                <a:off x="2452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28</a:t>
                </a:r>
                <a:endParaRPr lang="en-US"/>
              </a:p>
            </p:txBody>
          </p:sp>
          <p:sp>
            <p:nvSpPr>
              <p:cNvPr id="20725" name="Rectangle 539"/>
              <p:cNvSpPr>
                <a:spLocks noChangeArrowheads="1"/>
              </p:cNvSpPr>
              <p:nvPr/>
            </p:nvSpPr>
            <p:spPr bwMode="auto">
              <a:xfrm>
                <a:off x="2612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29</a:t>
                </a:r>
                <a:endParaRPr lang="en-US"/>
              </a:p>
            </p:txBody>
          </p:sp>
          <p:sp>
            <p:nvSpPr>
              <p:cNvPr id="20726" name="Rectangle 540"/>
              <p:cNvSpPr>
                <a:spLocks noChangeArrowheads="1"/>
              </p:cNvSpPr>
              <p:nvPr/>
            </p:nvSpPr>
            <p:spPr bwMode="auto">
              <a:xfrm>
                <a:off x="2771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30</a:t>
                </a:r>
                <a:endParaRPr lang="en-US"/>
              </a:p>
            </p:txBody>
          </p:sp>
          <p:sp>
            <p:nvSpPr>
              <p:cNvPr id="20727" name="Rectangle 541"/>
              <p:cNvSpPr>
                <a:spLocks noChangeArrowheads="1"/>
              </p:cNvSpPr>
              <p:nvPr/>
            </p:nvSpPr>
            <p:spPr bwMode="auto">
              <a:xfrm>
                <a:off x="2929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31</a:t>
                </a:r>
                <a:endParaRPr lang="en-US"/>
              </a:p>
            </p:txBody>
          </p:sp>
          <p:sp>
            <p:nvSpPr>
              <p:cNvPr id="20728" name="Rectangle 542"/>
              <p:cNvSpPr>
                <a:spLocks noChangeArrowheads="1"/>
              </p:cNvSpPr>
              <p:nvPr/>
            </p:nvSpPr>
            <p:spPr bwMode="auto">
              <a:xfrm>
                <a:off x="3087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32</a:t>
                </a:r>
                <a:endParaRPr lang="en-US"/>
              </a:p>
            </p:txBody>
          </p:sp>
          <p:sp>
            <p:nvSpPr>
              <p:cNvPr id="20729" name="Rectangle 543"/>
              <p:cNvSpPr>
                <a:spLocks noChangeArrowheads="1"/>
              </p:cNvSpPr>
              <p:nvPr/>
            </p:nvSpPr>
            <p:spPr bwMode="auto">
              <a:xfrm>
                <a:off x="3245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33</a:t>
                </a:r>
                <a:endParaRPr lang="en-US"/>
              </a:p>
            </p:txBody>
          </p:sp>
          <p:sp>
            <p:nvSpPr>
              <p:cNvPr id="20730" name="Rectangle 544"/>
              <p:cNvSpPr>
                <a:spLocks noChangeArrowheads="1"/>
              </p:cNvSpPr>
              <p:nvPr/>
            </p:nvSpPr>
            <p:spPr bwMode="auto">
              <a:xfrm>
                <a:off x="3403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34</a:t>
                </a:r>
                <a:endParaRPr lang="en-US"/>
              </a:p>
            </p:txBody>
          </p:sp>
          <p:sp>
            <p:nvSpPr>
              <p:cNvPr id="20731" name="Rectangle 545"/>
              <p:cNvSpPr>
                <a:spLocks noChangeArrowheads="1"/>
              </p:cNvSpPr>
              <p:nvPr/>
            </p:nvSpPr>
            <p:spPr bwMode="auto">
              <a:xfrm>
                <a:off x="3562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35</a:t>
                </a:r>
                <a:endParaRPr lang="en-US"/>
              </a:p>
            </p:txBody>
          </p:sp>
          <p:sp>
            <p:nvSpPr>
              <p:cNvPr id="20732" name="Rectangle 546"/>
              <p:cNvSpPr>
                <a:spLocks noChangeArrowheads="1"/>
              </p:cNvSpPr>
              <p:nvPr/>
            </p:nvSpPr>
            <p:spPr bwMode="auto">
              <a:xfrm>
                <a:off x="3720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36</a:t>
                </a:r>
                <a:endParaRPr lang="en-US"/>
              </a:p>
            </p:txBody>
          </p:sp>
          <p:sp>
            <p:nvSpPr>
              <p:cNvPr id="20733" name="Rectangle 547"/>
              <p:cNvSpPr>
                <a:spLocks noChangeArrowheads="1"/>
              </p:cNvSpPr>
              <p:nvPr/>
            </p:nvSpPr>
            <p:spPr bwMode="auto">
              <a:xfrm>
                <a:off x="3878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37</a:t>
                </a:r>
                <a:endParaRPr lang="en-US"/>
              </a:p>
            </p:txBody>
          </p:sp>
          <p:sp>
            <p:nvSpPr>
              <p:cNvPr id="20734" name="Rectangle 548"/>
              <p:cNvSpPr>
                <a:spLocks noChangeArrowheads="1"/>
              </p:cNvSpPr>
              <p:nvPr/>
            </p:nvSpPr>
            <p:spPr bwMode="auto">
              <a:xfrm>
                <a:off x="4036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38</a:t>
                </a:r>
                <a:endParaRPr lang="en-US"/>
              </a:p>
            </p:txBody>
          </p:sp>
          <p:sp>
            <p:nvSpPr>
              <p:cNvPr id="20735" name="Rectangle 549"/>
              <p:cNvSpPr>
                <a:spLocks noChangeArrowheads="1"/>
              </p:cNvSpPr>
              <p:nvPr/>
            </p:nvSpPr>
            <p:spPr bwMode="auto">
              <a:xfrm>
                <a:off x="4194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39</a:t>
                </a:r>
                <a:endParaRPr lang="en-US"/>
              </a:p>
            </p:txBody>
          </p:sp>
          <p:sp>
            <p:nvSpPr>
              <p:cNvPr id="20736" name="Rectangle 550"/>
              <p:cNvSpPr>
                <a:spLocks noChangeArrowheads="1"/>
              </p:cNvSpPr>
              <p:nvPr/>
            </p:nvSpPr>
            <p:spPr bwMode="auto">
              <a:xfrm>
                <a:off x="4353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40</a:t>
                </a:r>
                <a:endParaRPr lang="en-US"/>
              </a:p>
            </p:txBody>
          </p:sp>
          <p:sp>
            <p:nvSpPr>
              <p:cNvPr id="20737" name="Rectangle 551"/>
              <p:cNvSpPr>
                <a:spLocks noChangeArrowheads="1"/>
              </p:cNvSpPr>
              <p:nvPr/>
            </p:nvSpPr>
            <p:spPr bwMode="auto">
              <a:xfrm>
                <a:off x="4511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41</a:t>
                </a:r>
                <a:endParaRPr lang="en-US"/>
              </a:p>
            </p:txBody>
          </p:sp>
          <p:sp>
            <p:nvSpPr>
              <p:cNvPr id="20738" name="Rectangle 552"/>
              <p:cNvSpPr>
                <a:spLocks noChangeArrowheads="1"/>
              </p:cNvSpPr>
              <p:nvPr/>
            </p:nvSpPr>
            <p:spPr bwMode="auto">
              <a:xfrm>
                <a:off x="4669" y="14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40458C"/>
                    </a:solidFill>
                    <a:latin typeface="Arial" charset="0"/>
                  </a:rPr>
                  <a:t>42</a:t>
                </a:r>
                <a:endParaRPr lang="en-US"/>
              </a:p>
            </p:txBody>
          </p:sp>
        </p:grpSp>
        <p:sp>
          <p:nvSpPr>
            <p:cNvPr id="20489" name="Rectangle 554"/>
            <p:cNvSpPr>
              <a:spLocks noChangeArrowheads="1"/>
            </p:cNvSpPr>
            <p:nvPr/>
          </p:nvSpPr>
          <p:spPr bwMode="auto">
            <a:xfrm>
              <a:off x="4827" y="1457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43</a:t>
              </a:r>
              <a:endParaRPr lang="en-US"/>
            </a:p>
          </p:txBody>
        </p:sp>
        <p:sp>
          <p:nvSpPr>
            <p:cNvPr id="20490" name="Rectangle 555"/>
            <p:cNvSpPr>
              <a:spLocks noChangeArrowheads="1"/>
            </p:cNvSpPr>
            <p:nvPr/>
          </p:nvSpPr>
          <p:spPr bwMode="auto">
            <a:xfrm>
              <a:off x="4985" y="1457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44</a:t>
              </a:r>
              <a:endParaRPr lang="en-US"/>
            </a:p>
          </p:txBody>
        </p:sp>
        <p:sp>
          <p:nvSpPr>
            <p:cNvPr id="20491" name="Rectangle 556"/>
            <p:cNvSpPr>
              <a:spLocks noChangeArrowheads="1"/>
            </p:cNvSpPr>
            <p:nvPr/>
          </p:nvSpPr>
          <p:spPr bwMode="auto">
            <a:xfrm>
              <a:off x="5144" y="1457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45</a:t>
              </a:r>
              <a:endParaRPr lang="en-US"/>
            </a:p>
          </p:txBody>
        </p:sp>
        <p:sp>
          <p:nvSpPr>
            <p:cNvPr id="20492" name="Rectangle 557"/>
            <p:cNvSpPr>
              <a:spLocks noChangeArrowheads="1"/>
            </p:cNvSpPr>
            <p:nvPr/>
          </p:nvSpPr>
          <p:spPr bwMode="auto">
            <a:xfrm>
              <a:off x="5302" y="1457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46</a:t>
              </a:r>
              <a:endParaRPr lang="en-US"/>
            </a:p>
          </p:txBody>
        </p:sp>
        <p:sp>
          <p:nvSpPr>
            <p:cNvPr id="20493" name="Rectangle 558"/>
            <p:cNvSpPr>
              <a:spLocks noChangeArrowheads="1"/>
            </p:cNvSpPr>
            <p:nvPr/>
          </p:nvSpPr>
          <p:spPr bwMode="auto">
            <a:xfrm>
              <a:off x="1819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47</a:t>
              </a:r>
              <a:endParaRPr lang="en-US"/>
            </a:p>
          </p:txBody>
        </p:sp>
        <p:sp>
          <p:nvSpPr>
            <p:cNvPr id="20494" name="Rectangle 559"/>
            <p:cNvSpPr>
              <a:spLocks noChangeArrowheads="1"/>
            </p:cNvSpPr>
            <p:nvPr/>
          </p:nvSpPr>
          <p:spPr bwMode="auto">
            <a:xfrm>
              <a:off x="1977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48</a:t>
              </a:r>
              <a:endParaRPr lang="en-US"/>
            </a:p>
          </p:txBody>
        </p:sp>
        <p:sp>
          <p:nvSpPr>
            <p:cNvPr id="20495" name="Rectangle 560"/>
            <p:cNvSpPr>
              <a:spLocks noChangeArrowheads="1"/>
            </p:cNvSpPr>
            <p:nvPr/>
          </p:nvSpPr>
          <p:spPr bwMode="auto">
            <a:xfrm>
              <a:off x="2136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49</a:t>
              </a:r>
              <a:endParaRPr lang="en-US"/>
            </a:p>
          </p:txBody>
        </p:sp>
        <p:sp>
          <p:nvSpPr>
            <p:cNvPr id="20496" name="Rectangle 561"/>
            <p:cNvSpPr>
              <a:spLocks noChangeArrowheads="1"/>
            </p:cNvSpPr>
            <p:nvPr/>
          </p:nvSpPr>
          <p:spPr bwMode="auto">
            <a:xfrm>
              <a:off x="2294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50</a:t>
              </a:r>
              <a:endParaRPr lang="en-US"/>
            </a:p>
          </p:txBody>
        </p:sp>
        <p:sp>
          <p:nvSpPr>
            <p:cNvPr id="20497" name="Rectangle 562"/>
            <p:cNvSpPr>
              <a:spLocks noChangeArrowheads="1"/>
            </p:cNvSpPr>
            <p:nvPr/>
          </p:nvSpPr>
          <p:spPr bwMode="auto">
            <a:xfrm>
              <a:off x="2452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51</a:t>
              </a:r>
              <a:endParaRPr lang="en-US"/>
            </a:p>
          </p:txBody>
        </p:sp>
        <p:sp>
          <p:nvSpPr>
            <p:cNvPr id="20498" name="Rectangle 563"/>
            <p:cNvSpPr>
              <a:spLocks noChangeArrowheads="1"/>
            </p:cNvSpPr>
            <p:nvPr/>
          </p:nvSpPr>
          <p:spPr bwMode="auto">
            <a:xfrm>
              <a:off x="2612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52</a:t>
              </a:r>
              <a:endParaRPr lang="en-US"/>
            </a:p>
          </p:txBody>
        </p:sp>
        <p:sp>
          <p:nvSpPr>
            <p:cNvPr id="20499" name="Rectangle 564"/>
            <p:cNvSpPr>
              <a:spLocks noChangeArrowheads="1"/>
            </p:cNvSpPr>
            <p:nvPr/>
          </p:nvSpPr>
          <p:spPr bwMode="auto">
            <a:xfrm>
              <a:off x="2771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53</a:t>
              </a:r>
              <a:endParaRPr lang="en-US"/>
            </a:p>
          </p:txBody>
        </p:sp>
        <p:sp>
          <p:nvSpPr>
            <p:cNvPr id="20500" name="Rectangle 565"/>
            <p:cNvSpPr>
              <a:spLocks noChangeArrowheads="1"/>
            </p:cNvSpPr>
            <p:nvPr/>
          </p:nvSpPr>
          <p:spPr bwMode="auto">
            <a:xfrm>
              <a:off x="2929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54</a:t>
              </a:r>
              <a:endParaRPr lang="en-US"/>
            </a:p>
          </p:txBody>
        </p:sp>
        <p:sp>
          <p:nvSpPr>
            <p:cNvPr id="20501" name="Rectangle 566"/>
            <p:cNvSpPr>
              <a:spLocks noChangeArrowheads="1"/>
            </p:cNvSpPr>
            <p:nvPr/>
          </p:nvSpPr>
          <p:spPr bwMode="auto">
            <a:xfrm>
              <a:off x="3087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55</a:t>
              </a:r>
              <a:endParaRPr lang="en-US"/>
            </a:p>
          </p:txBody>
        </p:sp>
        <p:sp>
          <p:nvSpPr>
            <p:cNvPr id="20502" name="Rectangle 567"/>
            <p:cNvSpPr>
              <a:spLocks noChangeArrowheads="1"/>
            </p:cNvSpPr>
            <p:nvPr/>
          </p:nvSpPr>
          <p:spPr bwMode="auto">
            <a:xfrm>
              <a:off x="3245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56</a:t>
              </a:r>
              <a:endParaRPr lang="en-US"/>
            </a:p>
          </p:txBody>
        </p:sp>
        <p:sp>
          <p:nvSpPr>
            <p:cNvPr id="20503" name="Rectangle 568"/>
            <p:cNvSpPr>
              <a:spLocks noChangeArrowheads="1"/>
            </p:cNvSpPr>
            <p:nvPr/>
          </p:nvSpPr>
          <p:spPr bwMode="auto">
            <a:xfrm>
              <a:off x="3403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57</a:t>
              </a:r>
              <a:endParaRPr lang="en-US"/>
            </a:p>
          </p:txBody>
        </p:sp>
        <p:sp>
          <p:nvSpPr>
            <p:cNvPr id="20504" name="Rectangle 569"/>
            <p:cNvSpPr>
              <a:spLocks noChangeArrowheads="1"/>
            </p:cNvSpPr>
            <p:nvPr/>
          </p:nvSpPr>
          <p:spPr bwMode="auto">
            <a:xfrm>
              <a:off x="3562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58</a:t>
              </a:r>
              <a:endParaRPr lang="en-US"/>
            </a:p>
          </p:txBody>
        </p:sp>
        <p:sp>
          <p:nvSpPr>
            <p:cNvPr id="20505" name="Rectangle 570"/>
            <p:cNvSpPr>
              <a:spLocks noChangeArrowheads="1"/>
            </p:cNvSpPr>
            <p:nvPr/>
          </p:nvSpPr>
          <p:spPr bwMode="auto">
            <a:xfrm>
              <a:off x="3720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59</a:t>
              </a:r>
              <a:endParaRPr lang="en-US"/>
            </a:p>
          </p:txBody>
        </p:sp>
        <p:sp>
          <p:nvSpPr>
            <p:cNvPr id="20506" name="Rectangle 571"/>
            <p:cNvSpPr>
              <a:spLocks noChangeArrowheads="1"/>
            </p:cNvSpPr>
            <p:nvPr/>
          </p:nvSpPr>
          <p:spPr bwMode="auto">
            <a:xfrm>
              <a:off x="3878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60</a:t>
              </a:r>
              <a:endParaRPr lang="en-US"/>
            </a:p>
          </p:txBody>
        </p:sp>
        <p:sp>
          <p:nvSpPr>
            <p:cNvPr id="20507" name="Rectangle 572"/>
            <p:cNvSpPr>
              <a:spLocks noChangeArrowheads="1"/>
            </p:cNvSpPr>
            <p:nvPr/>
          </p:nvSpPr>
          <p:spPr bwMode="auto">
            <a:xfrm>
              <a:off x="4036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61</a:t>
              </a:r>
              <a:endParaRPr lang="en-US"/>
            </a:p>
          </p:txBody>
        </p:sp>
        <p:sp>
          <p:nvSpPr>
            <p:cNvPr id="20508" name="Rectangle 573"/>
            <p:cNvSpPr>
              <a:spLocks noChangeArrowheads="1"/>
            </p:cNvSpPr>
            <p:nvPr/>
          </p:nvSpPr>
          <p:spPr bwMode="auto">
            <a:xfrm>
              <a:off x="4194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62</a:t>
              </a:r>
              <a:endParaRPr lang="en-US"/>
            </a:p>
          </p:txBody>
        </p:sp>
        <p:sp>
          <p:nvSpPr>
            <p:cNvPr id="20509" name="Rectangle 574"/>
            <p:cNvSpPr>
              <a:spLocks noChangeArrowheads="1"/>
            </p:cNvSpPr>
            <p:nvPr/>
          </p:nvSpPr>
          <p:spPr bwMode="auto">
            <a:xfrm>
              <a:off x="4353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63</a:t>
              </a:r>
              <a:endParaRPr lang="en-US"/>
            </a:p>
          </p:txBody>
        </p:sp>
        <p:sp>
          <p:nvSpPr>
            <p:cNvPr id="20510" name="Rectangle 575"/>
            <p:cNvSpPr>
              <a:spLocks noChangeArrowheads="1"/>
            </p:cNvSpPr>
            <p:nvPr/>
          </p:nvSpPr>
          <p:spPr bwMode="auto">
            <a:xfrm>
              <a:off x="4511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64</a:t>
              </a:r>
              <a:endParaRPr lang="en-US"/>
            </a:p>
          </p:txBody>
        </p:sp>
        <p:sp>
          <p:nvSpPr>
            <p:cNvPr id="20511" name="Rectangle 576"/>
            <p:cNvSpPr>
              <a:spLocks noChangeArrowheads="1"/>
            </p:cNvSpPr>
            <p:nvPr/>
          </p:nvSpPr>
          <p:spPr bwMode="auto">
            <a:xfrm>
              <a:off x="4669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65</a:t>
              </a:r>
              <a:endParaRPr lang="en-US"/>
            </a:p>
          </p:txBody>
        </p:sp>
        <p:sp>
          <p:nvSpPr>
            <p:cNvPr id="20512" name="Rectangle 577"/>
            <p:cNvSpPr>
              <a:spLocks noChangeArrowheads="1"/>
            </p:cNvSpPr>
            <p:nvPr/>
          </p:nvSpPr>
          <p:spPr bwMode="auto">
            <a:xfrm>
              <a:off x="4827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66</a:t>
              </a:r>
              <a:endParaRPr lang="en-US"/>
            </a:p>
          </p:txBody>
        </p:sp>
        <p:sp>
          <p:nvSpPr>
            <p:cNvPr id="20513" name="Rectangle 578"/>
            <p:cNvSpPr>
              <a:spLocks noChangeArrowheads="1"/>
            </p:cNvSpPr>
            <p:nvPr/>
          </p:nvSpPr>
          <p:spPr bwMode="auto">
            <a:xfrm>
              <a:off x="4985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67</a:t>
              </a:r>
              <a:endParaRPr lang="en-US"/>
            </a:p>
          </p:txBody>
        </p:sp>
        <p:sp>
          <p:nvSpPr>
            <p:cNvPr id="20514" name="Rectangle 579"/>
            <p:cNvSpPr>
              <a:spLocks noChangeArrowheads="1"/>
            </p:cNvSpPr>
            <p:nvPr/>
          </p:nvSpPr>
          <p:spPr bwMode="auto">
            <a:xfrm>
              <a:off x="5144" y="177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68</a:t>
              </a:r>
              <a:endParaRPr lang="en-US"/>
            </a:p>
          </p:txBody>
        </p:sp>
        <p:sp>
          <p:nvSpPr>
            <p:cNvPr id="20515" name="Rectangle 580"/>
            <p:cNvSpPr>
              <a:spLocks noChangeArrowheads="1"/>
            </p:cNvSpPr>
            <p:nvPr/>
          </p:nvSpPr>
          <p:spPr bwMode="auto">
            <a:xfrm>
              <a:off x="1819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69</a:t>
              </a:r>
              <a:endParaRPr lang="en-US"/>
            </a:p>
          </p:txBody>
        </p:sp>
        <p:sp>
          <p:nvSpPr>
            <p:cNvPr id="20516" name="Rectangle 581"/>
            <p:cNvSpPr>
              <a:spLocks noChangeArrowheads="1"/>
            </p:cNvSpPr>
            <p:nvPr/>
          </p:nvSpPr>
          <p:spPr bwMode="auto">
            <a:xfrm>
              <a:off x="1977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70</a:t>
              </a:r>
              <a:endParaRPr lang="en-US"/>
            </a:p>
          </p:txBody>
        </p:sp>
        <p:sp>
          <p:nvSpPr>
            <p:cNvPr id="20517" name="Rectangle 582"/>
            <p:cNvSpPr>
              <a:spLocks noChangeArrowheads="1"/>
            </p:cNvSpPr>
            <p:nvPr/>
          </p:nvSpPr>
          <p:spPr bwMode="auto">
            <a:xfrm>
              <a:off x="2136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71</a:t>
              </a:r>
              <a:endParaRPr lang="en-US"/>
            </a:p>
          </p:txBody>
        </p:sp>
        <p:sp>
          <p:nvSpPr>
            <p:cNvPr id="20518" name="Rectangle 583"/>
            <p:cNvSpPr>
              <a:spLocks noChangeArrowheads="1"/>
            </p:cNvSpPr>
            <p:nvPr/>
          </p:nvSpPr>
          <p:spPr bwMode="auto">
            <a:xfrm>
              <a:off x="2294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72</a:t>
              </a:r>
              <a:endParaRPr lang="en-US"/>
            </a:p>
          </p:txBody>
        </p:sp>
        <p:sp>
          <p:nvSpPr>
            <p:cNvPr id="20519" name="Rectangle 584"/>
            <p:cNvSpPr>
              <a:spLocks noChangeArrowheads="1"/>
            </p:cNvSpPr>
            <p:nvPr/>
          </p:nvSpPr>
          <p:spPr bwMode="auto">
            <a:xfrm>
              <a:off x="2452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73</a:t>
              </a:r>
              <a:endParaRPr lang="en-US"/>
            </a:p>
          </p:txBody>
        </p:sp>
        <p:sp>
          <p:nvSpPr>
            <p:cNvPr id="20520" name="Rectangle 585"/>
            <p:cNvSpPr>
              <a:spLocks noChangeArrowheads="1"/>
            </p:cNvSpPr>
            <p:nvPr/>
          </p:nvSpPr>
          <p:spPr bwMode="auto">
            <a:xfrm>
              <a:off x="2612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74</a:t>
              </a:r>
              <a:endParaRPr lang="en-US"/>
            </a:p>
          </p:txBody>
        </p:sp>
        <p:sp>
          <p:nvSpPr>
            <p:cNvPr id="20521" name="Rectangle 586"/>
            <p:cNvSpPr>
              <a:spLocks noChangeArrowheads="1"/>
            </p:cNvSpPr>
            <p:nvPr/>
          </p:nvSpPr>
          <p:spPr bwMode="auto">
            <a:xfrm>
              <a:off x="2771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75</a:t>
              </a:r>
              <a:endParaRPr lang="en-US"/>
            </a:p>
          </p:txBody>
        </p:sp>
        <p:sp>
          <p:nvSpPr>
            <p:cNvPr id="20522" name="Rectangle 587"/>
            <p:cNvSpPr>
              <a:spLocks noChangeArrowheads="1"/>
            </p:cNvSpPr>
            <p:nvPr/>
          </p:nvSpPr>
          <p:spPr bwMode="auto">
            <a:xfrm>
              <a:off x="2929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76</a:t>
              </a:r>
              <a:endParaRPr lang="en-US"/>
            </a:p>
          </p:txBody>
        </p:sp>
        <p:sp>
          <p:nvSpPr>
            <p:cNvPr id="20523" name="Rectangle 588"/>
            <p:cNvSpPr>
              <a:spLocks noChangeArrowheads="1"/>
            </p:cNvSpPr>
            <p:nvPr/>
          </p:nvSpPr>
          <p:spPr bwMode="auto">
            <a:xfrm>
              <a:off x="3087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77</a:t>
              </a:r>
              <a:endParaRPr lang="en-US"/>
            </a:p>
          </p:txBody>
        </p:sp>
        <p:sp>
          <p:nvSpPr>
            <p:cNvPr id="20524" name="Rectangle 589"/>
            <p:cNvSpPr>
              <a:spLocks noChangeArrowheads="1"/>
            </p:cNvSpPr>
            <p:nvPr/>
          </p:nvSpPr>
          <p:spPr bwMode="auto">
            <a:xfrm>
              <a:off x="3245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78</a:t>
              </a:r>
              <a:endParaRPr lang="en-US"/>
            </a:p>
          </p:txBody>
        </p:sp>
        <p:sp>
          <p:nvSpPr>
            <p:cNvPr id="20525" name="Rectangle 590"/>
            <p:cNvSpPr>
              <a:spLocks noChangeArrowheads="1"/>
            </p:cNvSpPr>
            <p:nvPr/>
          </p:nvSpPr>
          <p:spPr bwMode="auto">
            <a:xfrm>
              <a:off x="3403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79</a:t>
              </a:r>
              <a:endParaRPr lang="en-US"/>
            </a:p>
          </p:txBody>
        </p:sp>
        <p:sp>
          <p:nvSpPr>
            <p:cNvPr id="20526" name="Rectangle 591"/>
            <p:cNvSpPr>
              <a:spLocks noChangeArrowheads="1"/>
            </p:cNvSpPr>
            <p:nvPr/>
          </p:nvSpPr>
          <p:spPr bwMode="auto">
            <a:xfrm>
              <a:off x="3562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80</a:t>
              </a:r>
              <a:endParaRPr lang="en-US"/>
            </a:p>
          </p:txBody>
        </p:sp>
        <p:sp>
          <p:nvSpPr>
            <p:cNvPr id="20527" name="Rectangle 592"/>
            <p:cNvSpPr>
              <a:spLocks noChangeArrowheads="1"/>
            </p:cNvSpPr>
            <p:nvPr/>
          </p:nvSpPr>
          <p:spPr bwMode="auto">
            <a:xfrm>
              <a:off x="3720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81</a:t>
              </a:r>
              <a:endParaRPr lang="en-US"/>
            </a:p>
          </p:txBody>
        </p:sp>
        <p:sp>
          <p:nvSpPr>
            <p:cNvPr id="20528" name="Rectangle 593"/>
            <p:cNvSpPr>
              <a:spLocks noChangeArrowheads="1"/>
            </p:cNvSpPr>
            <p:nvPr/>
          </p:nvSpPr>
          <p:spPr bwMode="auto">
            <a:xfrm>
              <a:off x="3878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82</a:t>
              </a:r>
              <a:endParaRPr lang="en-US"/>
            </a:p>
          </p:txBody>
        </p:sp>
        <p:sp>
          <p:nvSpPr>
            <p:cNvPr id="20529" name="Rectangle 594"/>
            <p:cNvSpPr>
              <a:spLocks noChangeArrowheads="1"/>
            </p:cNvSpPr>
            <p:nvPr/>
          </p:nvSpPr>
          <p:spPr bwMode="auto">
            <a:xfrm>
              <a:off x="4036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83</a:t>
              </a:r>
              <a:endParaRPr lang="en-US"/>
            </a:p>
          </p:txBody>
        </p:sp>
        <p:sp>
          <p:nvSpPr>
            <p:cNvPr id="20530" name="Rectangle 595"/>
            <p:cNvSpPr>
              <a:spLocks noChangeArrowheads="1"/>
            </p:cNvSpPr>
            <p:nvPr/>
          </p:nvSpPr>
          <p:spPr bwMode="auto">
            <a:xfrm>
              <a:off x="4194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84</a:t>
              </a:r>
              <a:endParaRPr lang="en-US"/>
            </a:p>
          </p:txBody>
        </p:sp>
        <p:sp>
          <p:nvSpPr>
            <p:cNvPr id="20531" name="Rectangle 596"/>
            <p:cNvSpPr>
              <a:spLocks noChangeArrowheads="1"/>
            </p:cNvSpPr>
            <p:nvPr/>
          </p:nvSpPr>
          <p:spPr bwMode="auto">
            <a:xfrm>
              <a:off x="4353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85</a:t>
              </a:r>
              <a:endParaRPr lang="en-US"/>
            </a:p>
          </p:txBody>
        </p:sp>
        <p:sp>
          <p:nvSpPr>
            <p:cNvPr id="20532" name="Rectangle 597"/>
            <p:cNvSpPr>
              <a:spLocks noChangeArrowheads="1"/>
            </p:cNvSpPr>
            <p:nvPr/>
          </p:nvSpPr>
          <p:spPr bwMode="auto">
            <a:xfrm>
              <a:off x="4511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86</a:t>
              </a:r>
              <a:endParaRPr lang="en-US"/>
            </a:p>
          </p:txBody>
        </p:sp>
        <p:sp>
          <p:nvSpPr>
            <p:cNvPr id="20533" name="Rectangle 598"/>
            <p:cNvSpPr>
              <a:spLocks noChangeArrowheads="1"/>
            </p:cNvSpPr>
            <p:nvPr/>
          </p:nvSpPr>
          <p:spPr bwMode="auto">
            <a:xfrm>
              <a:off x="2089" y="1929"/>
              <a:ext cx="158" cy="159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Rectangle 599"/>
            <p:cNvSpPr>
              <a:spLocks noChangeArrowheads="1"/>
            </p:cNvSpPr>
            <p:nvPr/>
          </p:nvSpPr>
          <p:spPr bwMode="auto">
            <a:xfrm>
              <a:off x="2164" y="1935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40458C"/>
                  </a:solidFill>
                  <a:latin typeface="Arial" charset="0"/>
                </a:rPr>
                <a:t>a</a:t>
              </a:r>
              <a:endParaRPr lang="en-US"/>
            </a:p>
          </p:txBody>
        </p:sp>
        <p:sp>
          <p:nvSpPr>
            <p:cNvPr id="20535" name="Rectangle 600"/>
            <p:cNvSpPr>
              <a:spLocks noChangeArrowheads="1"/>
            </p:cNvSpPr>
            <p:nvPr/>
          </p:nvSpPr>
          <p:spPr bwMode="auto">
            <a:xfrm>
              <a:off x="2247" y="1929"/>
              <a:ext cx="158" cy="159"/>
            </a:xfrm>
            <a:prstGeom prst="rect">
              <a:avLst/>
            </a:prstGeom>
            <a:solidFill>
              <a:srgbClr val="ECD882"/>
            </a:solidFill>
            <a:ln w="9525">
              <a:solidFill>
                <a:srgbClr val="40458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Rectangle 601"/>
            <p:cNvSpPr>
              <a:spLocks noChangeArrowheads="1"/>
            </p:cNvSpPr>
            <p:nvPr/>
          </p:nvSpPr>
          <p:spPr bwMode="auto">
            <a:xfrm>
              <a:off x="2335" y="1935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40458C"/>
                  </a:solidFill>
                  <a:latin typeface="Arial" charset="0"/>
                </a:rPr>
                <a:t>r</a:t>
              </a:r>
              <a:endParaRPr lang="en-US"/>
            </a:p>
          </p:txBody>
        </p:sp>
        <p:sp>
          <p:nvSpPr>
            <p:cNvPr id="20537" name="Rectangle 602"/>
            <p:cNvSpPr>
              <a:spLocks noChangeArrowheads="1"/>
            </p:cNvSpPr>
            <p:nvPr/>
          </p:nvSpPr>
          <p:spPr bwMode="auto">
            <a:xfrm>
              <a:off x="4669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87</a:t>
              </a:r>
              <a:endParaRPr lang="en-US"/>
            </a:p>
          </p:txBody>
        </p:sp>
        <p:sp>
          <p:nvSpPr>
            <p:cNvPr id="20538" name="Rectangle 603"/>
            <p:cNvSpPr>
              <a:spLocks noChangeArrowheads="1"/>
            </p:cNvSpPr>
            <p:nvPr/>
          </p:nvSpPr>
          <p:spPr bwMode="auto">
            <a:xfrm>
              <a:off x="4827" y="2108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40458C"/>
                  </a:solidFill>
                  <a:latin typeface="Arial" charset="0"/>
                </a:rPr>
                <a:t>88</a:t>
              </a:r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181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Compressed Tries</a:t>
            </a:r>
            <a:endParaRPr lang="en-US" dirty="0">
              <a:cs typeface="Tahoma" charset="0"/>
            </a:endParaRP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191000" cy="3352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A compressed </a:t>
            </a:r>
            <a:r>
              <a:rPr lang="en-US" sz="2000" dirty="0" err="1"/>
              <a:t>trie</a:t>
            </a:r>
            <a:r>
              <a:rPr lang="en-US" sz="2000" dirty="0"/>
              <a:t> has internal nodes of degree at least two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It is obtained from standard </a:t>
            </a:r>
            <a:r>
              <a:rPr lang="en-US" sz="2000" dirty="0" err="1"/>
              <a:t>trie</a:t>
            </a:r>
            <a:r>
              <a:rPr lang="en-US" sz="2000" dirty="0"/>
              <a:t> by compressing chains of “redundant” nodes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E.g., </a:t>
            </a:r>
            <a:r>
              <a:rPr lang="en-US" sz="2000" dirty="0"/>
              <a:t>the “</a:t>
            </a:r>
            <a:r>
              <a:rPr lang="en-US" sz="2000" dirty="0" err="1"/>
              <a:t>i</a:t>
            </a:r>
            <a:r>
              <a:rPr lang="en-US" sz="2000" dirty="0"/>
              <a:t>” and “d” in “bid” are “redundant” because they signify the same word</a:t>
            </a:r>
          </a:p>
        </p:txBody>
      </p:sp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AA7B29-2559-5C4E-8F4E-48AB8DE26F75}" type="slidenum">
              <a:rPr lang="en-US" sz="1400"/>
              <a:pPr eaLnBrk="1" hangingPunct="1"/>
              <a:t>28</a:t>
            </a:fld>
            <a:endParaRPr lang="en-US" sz="1400"/>
          </a:p>
        </p:txBody>
      </p:sp>
      <p:graphicFrame>
        <p:nvGraphicFramePr>
          <p:cNvPr id="215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0020"/>
              </p:ext>
            </p:extLst>
          </p:nvPr>
        </p:nvGraphicFramePr>
        <p:xfrm>
          <a:off x="4191000" y="816452"/>
          <a:ext cx="48450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4" name="VISIO" r:id="rId3" imgW="3873500" imgH="1651000" progId="Visio.Drawing.6">
                  <p:embed/>
                </p:oleObj>
              </mc:Choice>
              <mc:Fallback>
                <p:oleObj name="VISIO" r:id="rId3" imgW="3873500" imgH="1651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16452"/>
                        <a:ext cx="48450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58028"/>
              </p:ext>
            </p:extLst>
          </p:nvPr>
        </p:nvGraphicFramePr>
        <p:xfrm>
          <a:off x="1600200" y="3251439"/>
          <a:ext cx="724852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5" name="VISIO" r:id="rId5" imgW="5816600" imgH="2565400" progId="Visio.Drawing.6">
                  <p:embed/>
                </p:oleObj>
              </mc:Choice>
              <mc:Fallback>
                <p:oleObj name="VISIO" r:id="rId5" imgW="5816600" imgH="2565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51439"/>
                        <a:ext cx="7248525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6"/>
          <p:cNvSpPr>
            <a:spLocks noChangeArrowheads="1"/>
          </p:cNvSpPr>
          <p:nvPr/>
        </p:nvSpPr>
        <p:spPr bwMode="auto">
          <a:xfrm rot="18886631">
            <a:off x="6358449" y="3060939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Compact Representation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1524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Compact representation of a compressed </a:t>
            </a:r>
            <a:r>
              <a:rPr lang="en-US" sz="2400" dirty="0" err="1"/>
              <a:t>trie</a:t>
            </a:r>
            <a:r>
              <a:rPr lang="en-US" sz="2400" dirty="0"/>
              <a:t> for an array of</a:t>
            </a:r>
            <a:r>
              <a:rPr lang="en-US" sz="2400" b="1" i="1" dirty="0"/>
              <a:t> </a:t>
            </a:r>
            <a:r>
              <a:rPr lang="en-US" sz="2400" dirty="0"/>
              <a:t>strings:</a:t>
            </a:r>
          </a:p>
          <a:p>
            <a:pPr lvl="1" eaLnBrk="1" hangingPunct="1"/>
            <a:r>
              <a:rPr lang="en-US" sz="2000" dirty="0"/>
              <a:t>Stores at the nodes ranges of indices instead of substrings</a:t>
            </a:r>
          </a:p>
          <a:p>
            <a:pPr lvl="1" eaLnBrk="1" hangingPunct="1"/>
            <a:r>
              <a:rPr lang="en-US" sz="2000" dirty="0"/>
              <a:t>Uses </a:t>
            </a:r>
            <a:r>
              <a:rPr lang="en-US" sz="2000" b="1" i="1" dirty="0"/>
              <a:t>O</a:t>
            </a:r>
            <a:r>
              <a:rPr lang="en-US" sz="2000" dirty="0"/>
              <a:t>(</a:t>
            </a:r>
            <a:r>
              <a:rPr lang="en-US" sz="2000" b="1" i="1" dirty="0"/>
              <a:t>s</a:t>
            </a:r>
            <a:r>
              <a:rPr lang="en-US" sz="2000" dirty="0"/>
              <a:t>) space, where </a:t>
            </a:r>
            <a:r>
              <a:rPr lang="en-US" sz="2000" b="1" i="1" dirty="0"/>
              <a:t>s </a:t>
            </a:r>
            <a:r>
              <a:rPr lang="en-US" sz="2000" dirty="0"/>
              <a:t>is the number of strings in the array</a:t>
            </a:r>
          </a:p>
          <a:p>
            <a:pPr lvl="1" eaLnBrk="1" hangingPunct="1"/>
            <a:r>
              <a:rPr lang="en-US" sz="2000" dirty="0"/>
              <a:t>Serves as an auxiliary index structure</a:t>
            </a:r>
          </a:p>
        </p:txBody>
      </p:sp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FA49244-6370-6646-A830-16A6546977F4}" type="slidenum">
              <a:rPr lang="en-US" sz="1400"/>
              <a:pPr eaLnBrk="1" hangingPunct="1"/>
              <a:t>29</a:t>
            </a:fld>
            <a:endParaRPr lang="en-US" sz="1400"/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1676400" y="3048000"/>
          <a:ext cx="6145213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8" name="VISIO" r:id="rId3" imgW="6146800" imgH="1549400" progId="Visio.Drawing.6">
                  <p:embed/>
                </p:oleObj>
              </mc:Choice>
              <mc:Fallback>
                <p:oleObj name="VISIO" r:id="rId3" imgW="6146800" imgH="1549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6145213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533400" y="4343400"/>
          <a:ext cx="81534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9" name="VISIO" r:id="rId5" imgW="6819900" imgH="1701800" progId="Visio.Drawing.6">
                  <p:embed/>
                </p:oleObj>
              </mc:Choice>
              <mc:Fallback>
                <p:oleObj name="VISIO" r:id="rId5" imgW="6819900" imgH="1701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8153400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sz="6000" dirty="0">
                <a:latin typeface="Rockwell" panose="02060603020205020403" pitchFamily="18" charset="0"/>
              </a:rPr>
              <a:t>Pattern Matching</a:t>
            </a:r>
          </a:p>
        </p:txBody>
      </p:sp>
      <p:sp>
        <p:nvSpPr>
          <p:cNvPr id="15361" name="Rectangle 7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Text Processing</a:t>
            </a:r>
            <a:endParaRPr lang="en-US" sz="1400" dirty="0"/>
          </a:p>
        </p:txBody>
      </p:sp>
      <p:sp>
        <p:nvSpPr>
          <p:cNvPr id="15362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F9FDADF-EF66-1146-B991-D26914947FCE}" type="slidenum">
              <a:rPr lang="en-US" sz="1400"/>
              <a:pPr eaLnBrk="1" hangingPunct="1"/>
              <a:t>3</a:t>
            </a:fld>
            <a:endParaRPr lang="en-US" sz="1400"/>
          </a:p>
        </p:txBody>
      </p:sp>
      <p:graphicFrame>
        <p:nvGraphicFramePr>
          <p:cNvPr id="15364" name="Object 3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31310"/>
              </p:ext>
            </p:extLst>
          </p:nvPr>
        </p:nvGraphicFramePr>
        <p:xfrm>
          <a:off x="2514600" y="2971800"/>
          <a:ext cx="3794125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1" name="VISIO" r:id="rId4" imgW="1955800" imgH="1384300" progId="Visio.Drawing.6">
                  <p:embed/>
                </p:oleObj>
              </mc:Choice>
              <mc:Fallback>
                <p:oleObj name="VISIO" r:id="rId4" imgW="1955800" imgH="13843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971800"/>
                        <a:ext cx="3794125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Last Update: July 31,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Suffix </a:t>
            </a:r>
            <a:r>
              <a:rPr lang="en-US" dirty="0" err="1"/>
              <a:t>Trie</a:t>
            </a:r>
            <a:endParaRPr lang="en-US" dirty="0"/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The suffix </a:t>
            </a:r>
            <a:r>
              <a:rPr lang="en-US" sz="2400" dirty="0" err="1"/>
              <a:t>trie</a:t>
            </a:r>
            <a:r>
              <a:rPr lang="en-US" sz="2400" dirty="0"/>
              <a:t> of a string </a:t>
            </a:r>
            <a:r>
              <a:rPr lang="en-US" sz="2400" b="1" i="1" dirty="0"/>
              <a:t>X</a:t>
            </a:r>
            <a:r>
              <a:rPr lang="en-US" sz="2400" dirty="0"/>
              <a:t> is the compressed </a:t>
            </a:r>
            <a:r>
              <a:rPr lang="en-US" sz="2400" dirty="0" err="1"/>
              <a:t>trie</a:t>
            </a:r>
            <a:r>
              <a:rPr lang="en-US" sz="2400" dirty="0"/>
              <a:t> of all the suffixes of </a:t>
            </a:r>
            <a:r>
              <a:rPr lang="en-US" sz="2400" b="1" i="1" dirty="0"/>
              <a:t>X</a:t>
            </a:r>
          </a:p>
        </p:txBody>
      </p:sp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D3227DE-3566-B049-93B6-20185E725D1F}" type="slidenum">
              <a:rPr lang="en-US" sz="1400"/>
              <a:pPr eaLnBrk="1" hangingPunct="1"/>
              <a:t>30</a:t>
            </a:fld>
            <a:endParaRPr lang="en-US" sz="1400"/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762000" y="3657600"/>
          <a:ext cx="8001000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name="VISIO" r:id="rId3" imgW="5003800" imgH="1447800" progId="Visio.Drawing.6">
                  <p:embed/>
                </p:oleObj>
              </mc:Choice>
              <mc:Fallback>
                <p:oleObj name="VISIO" r:id="rId3" imgW="5003800" imgH="144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8001000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971800" y="2514600"/>
          <a:ext cx="3505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3" name="VISIO" r:id="rId5" imgW="1955800" imgH="508000" progId="Visio.Drawing.6">
                  <p:embed/>
                </p:oleObj>
              </mc:Choice>
              <mc:Fallback>
                <p:oleObj name="VISIO" r:id="rId5" imgW="1955800" imgH="50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3505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Analysis of Suffix Tries</a:t>
            </a: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213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Compact representation of the suffix </a:t>
            </a:r>
            <a:r>
              <a:rPr lang="en-US" sz="2400" dirty="0" err="1"/>
              <a:t>trie</a:t>
            </a:r>
            <a:r>
              <a:rPr lang="en-US" sz="2400" dirty="0"/>
              <a:t> for a string </a:t>
            </a:r>
            <a:r>
              <a:rPr lang="en-US" sz="2400" b="1" i="1" dirty="0"/>
              <a:t>X</a:t>
            </a:r>
            <a:r>
              <a:rPr lang="en-US" sz="2400" dirty="0"/>
              <a:t> of size </a:t>
            </a:r>
            <a:r>
              <a:rPr lang="en-US" sz="2400" b="1" i="1" dirty="0"/>
              <a:t>n</a:t>
            </a:r>
            <a:r>
              <a:rPr lang="en-US" sz="2400" dirty="0"/>
              <a:t> from an alphabet of size </a:t>
            </a:r>
            <a:r>
              <a:rPr lang="en-US" sz="2400" b="1" i="1" dirty="0"/>
              <a:t>d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Uses </a:t>
            </a:r>
            <a:r>
              <a:rPr lang="en-US" sz="2400" b="1" i="1" dirty="0"/>
              <a:t>O</a:t>
            </a:r>
            <a:r>
              <a:rPr lang="en-US" sz="2400" dirty="0"/>
              <a:t>(</a:t>
            </a:r>
            <a:r>
              <a:rPr lang="en-US" sz="2400" b="1" i="1" dirty="0"/>
              <a:t>n</a:t>
            </a:r>
            <a:r>
              <a:rPr lang="en-US" sz="2400" dirty="0"/>
              <a:t>) space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Supports arbitrary pattern matching queries in </a:t>
            </a:r>
            <a:r>
              <a:rPr lang="en-US" sz="2400" b="1" i="1" dirty="0"/>
              <a:t>X</a:t>
            </a:r>
            <a:r>
              <a:rPr lang="en-US" sz="2400" dirty="0"/>
              <a:t> in </a:t>
            </a:r>
            <a:r>
              <a:rPr lang="en-US" sz="2400" b="1" i="1" dirty="0"/>
              <a:t>O</a:t>
            </a:r>
            <a:r>
              <a:rPr lang="en-US" sz="2400" dirty="0"/>
              <a:t>(</a:t>
            </a:r>
            <a:r>
              <a:rPr lang="en-US" sz="2400" b="1" i="1" dirty="0" err="1"/>
              <a:t>dm</a:t>
            </a:r>
            <a:r>
              <a:rPr lang="en-US" sz="2400" dirty="0"/>
              <a:t>) time, where </a:t>
            </a:r>
            <a:r>
              <a:rPr lang="en-US" sz="2400" b="1" i="1" dirty="0"/>
              <a:t>m</a:t>
            </a:r>
            <a:r>
              <a:rPr lang="en-US" sz="2400" dirty="0"/>
              <a:t> is the size of the pattern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Can be constructed in </a:t>
            </a:r>
            <a:r>
              <a:rPr lang="en-US" sz="2400" b="1" i="1" dirty="0"/>
              <a:t>O</a:t>
            </a:r>
            <a:r>
              <a:rPr lang="en-US" sz="2400" dirty="0"/>
              <a:t>(</a:t>
            </a:r>
            <a:r>
              <a:rPr lang="en-US" sz="2400" b="1" i="1" dirty="0"/>
              <a:t>n</a:t>
            </a:r>
            <a:r>
              <a:rPr lang="en-US" sz="2400" dirty="0"/>
              <a:t>) time</a:t>
            </a:r>
          </a:p>
        </p:txBody>
      </p:sp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A49CF99-E54A-AC48-A05C-3548D619C637}" type="slidenum">
              <a:rPr lang="en-US" sz="1400"/>
              <a:pPr eaLnBrk="1" hangingPunct="1"/>
              <a:t>31</a:t>
            </a:fld>
            <a:endParaRPr lang="en-US" sz="1400"/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1066800" y="4191000"/>
          <a:ext cx="7596188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6" name="VISIO" r:id="rId3" imgW="5080000" imgH="1358900" progId="Visio.Drawing.6">
                  <p:embed/>
                </p:oleObj>
              </mc:Choice>
              <mc:Fallback>
                <p:oleObj name="VISIO" r:id="rId3" imgW="5080000" imgH="1358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7596188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3352800" y="3505200"/>
          <a:ext cx="29432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7" name="VISIO" r:id="rId5" imgW="1955800" imgH="508000" progId="Visio.Drawing.6">
                  <p:embed/>
                </p:oleObj>
              </mc:Choice>
              <mc:Fallback>
                <p:oleObj name="VISIO" r:id="rId5" imgW="1955800" imgH="50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05200"/>
                        <a:ext cx="29432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Encoding </a:t>
            </a:r>
            <a:r>
              <a:rPr lang="en-US" dirty="0" err="1"/>
              <a:t>Trie</a:t>
            </a:r>
            <a:r>
              <a:rPr lang="en-US" dirty="0"/>
              <a:t> (1)</a:t>
            </a: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50863" y="1219200"/>
            <a:ext cx="8001000" cy="2971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A code is a mapping of each character of an alphabet to a binary code-word</a:t>
            </a:r>
          </a:p>
          <a:p>
            <a:pPr eaLnBrk="1" hangingPunct="1"/>
            <a:r>
              <a:rPr lang="en-US" sz="2400" dirty="0"/>
              <a:t>A prefix code is a binary code such that no code-word is the prefix of another code-word</a:t>
            </a:r>
          </a:p>
          <a:p>
            <a:pPr eaLnBrk="1" hangingPunct="1"/>
            <a:r>
              <a:rPr lang="en-US" sz="2400" dirty="0"/>
              <a:t>An encoding </a:t>
            </a:r>
            <a:r>
              <a:rPr lang="en-US" sz="2400" dirty="0" err="1"/>
              <a:t>trie</a:t>
            </a:r>
            <a:r>
              <a:rPr lang="en-US" sz="2400" dirty="0"/>
              <a:t> represents a prefix code</a:t>
            </a:r>
          </a:p>
          <a:p>
            <a:pPr lvl="1" eaLnBrk="1" hangingPunct="1"/>
            <a:r>
              <a:rPr lang="en-US" sz="2000" dirty="0"/>
              <a:t>Each leaf stores a character</a:t>
            </a:r>
          </a:p>
          <a:p>
            <a:pPr lvl="1" eaLnBrk="1" hangingPunct="1"/>
            <a:r>
              <a:rPr lang="en-US" sz="2000" dirty="0"/>
              <a:t>The code word of a character is given by the path from the root to the leaf storing the character (0 for a left child and 1 for a right child</a:t>
            </a:r>
          </a:p>
        </p:txBody>
      </p:sp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C91E210-E998-934C-80D0-E89B41E78D6A}" type="slidenum">
              <a:rPr lang="en-US" sz="1400"/>
              <a:pPr eaLnBrk="1" hangingPunct="1"/>
              <a:t>32</a:t>
            </a:fld>
            <a:endParaRPr lang="en-US" sz="1400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5181600" y="4257676"/>
            <a:ext cx="3429000" cy="2286000"/>
            <a:chOff x="2928" y="2256"/>
            <a:chExt cx="2160" cy="1440"/>
          </a:xfrm>
        </p:grpSpPr>
        <p:sp>
          <p:nvSpPr>
            <p:cNvPr id="25626" name="Oval 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5627" name="Oval 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25628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5629" name="Oval 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5630" name="Rectangle 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5631" name="Rectangle 1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sp>
          <p:nvSpPr>
            <p:cNvPr id="25632" name="Rectangle 1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</a:t>
              </a:r>
            </a:p>
          </p:txBody>
        </p:sp>
        <p:sp>
          <p:nvSpPr>
            <p:cNvPr id="25633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25634" name="Rectangle 1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e</a:t>
              </a:r>
            </a:p>
          </p:txBody>
        </p:sp>
        <p:cxnSp>
          <p:nvCxnSpPr>
            <p:cNvPr id="25635" name="AutoShape 14"/>
            <p:cNvCxnSpPr>
              <a:cxnSpLocks noChangeShapeType="1"/>
              <a:stCxn id="25626" idx="3"/>
              <a:endCxn id="2562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AutoShape 15"/>
            <p:cNvCxnSpPr>
              <a:cxnSpLocks noChangeShapeType="1"/>
              <a:stCxn id="25627" idx="1"/>
              <a:endCxn id="2562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7" name="AutoShape 16"/>
            <p:cNvCxnSpPr>
              <a:cxnSpLocks noChangeShapeType="1"/>
              <a:stCxn id="25634" idx="0"/>
              <a:endCxn id="2562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8" name="AutoShape 17"/>
            <p:cNvCxnSpPr>
              <a:cxnSpLocks noChangeShapeType="1"/>
              <a:stCxn id="25633" idx="0"/>
              <a:endCxn id="2562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9" name="AutoShape 18"/>
            <p:cNvCxnSpPr>
              <a:cxnSpLocks noChangeShapeType="1"/>
              <a:stCxn id="25632" idx="0"/>
              <a:endCxn id="2562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0" name="AutoShape 19"/>
            <p:cNvCxnSpPr>
              <a:cxnSpLocks noChangeShapeType="1"/>
              <a:stCxn id="25631" idx="0"/>
              <a:endCxn id="2562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1" name="AutoShape 20"/>
            <p:cNvCxnSpPr>
              <a:cxnSpLocks noChangeShapeType="1"/>
              <a:stCxn id="25630" idx="0"/>
              <a:endCxn id="2562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2" name="AutoShape 21"/>
            <p:cNvCxnSpPr>
              <a:cxnSpLocks noChangeShapeType="1"/>
              <a:stCxn id="25629" idx="1"/>
              <a:endCxn id="2562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8542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34976"/>
              </p:ext>
            </p:extLst>
          </p:nvPr>
        </p:nvGraphicFramePr>
        <p:xfrm>
          <a:off x="1066800" y="4800600"/>
          <a:ext cx="3352800" cy="889000"/>
        </p:xfrm>
        <a:graphic>
          <a:graphicData uri="http://schemas.openxmlformats.org/drawingml/2006/table">
            <a:tbl>
              <a:tblPr/>
              <a:tblGrid>
                <a:gridCol w="669925"/>
                <a:gridCol w="671513"/>
                <a:gridCol w="669925"/>
                <a:gridCol w="671512"/>
                <a:gridCol w="6699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Encoding </a:t>
            </a:r>
            <a:r>
              <a:rPr lang="en-US" dirty="0" err="1"/>
              <a:t>Trie</a:t>
            </a:r>
            <a:r>
              <a:rPr lang="en-US" dirty="0"/>
              <a:t> (2)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00100" y="1491734"/>
            <a:ext cx="7772400" cy="205974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a text string </a:t>
            </a:r>
            <a:r>
              <a:rPr lang="en-US" sz="2400" b="1" i="1" dirty="0"/>
              <a:t>X</a:t>
            </a:r>
            <a:r>
              <a:rPr lang="en-US" sz="2400" dirty="0"/>
              <a:t>, we want to find a prefix code for the characters of </a:t>
            </a:r>
            <a:r>
              <a:rPr lang="en-US" sz="2400" b="1" i="1" dirty="0"/>
              <a:t>X</a:t>
            </a:r>
            <a:r>
              <a:rPr lang="en-US" sz="2400" dirty="0"/>
              <a:t> that yields a small encoding for </a:t>
            </a:r>
            <a:r>
              <a:rPr lang="en-US" sz="2400" b="1" i="1" dirty="0"/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Frequent characters should have short code-words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Rare characters </a:t>
            </a:r>
            <a:r>
              <a:rPr lang="en-US" sz="2000" dirty="0" smtClean="0"/>
              <a:t>may</a:t>
            </a:r>
            <a:r>
              <a:rPr lang="en-US" sz="2000" dirty="0" smtClean="0"/>
              <a:t> </a:t>
            </a:r>
            <a:r>
              <a:rPr lang="en-US" sz="2000" dirty="0"/>
              <a:t>have long </a:t>
            </a:r>
            <a:r>
              <a:rPr lang="en-US" sz="2000" dirty="0" smtClean="0"/>
              <a:t>code-words</a:t>
            </a:r>
            <a:br>
              <a:rPr lang="en-US" sz="2000" dirty="0" smtClean="0"/>
            </a:b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Example:                     </a:t>
            </a:r>
            <a:r>
              <a:rPr lang="en-US" sz="2000" b="1" i="1" dirty="0" smtClean="0"/>
              <a:t>X </a:t>
            </a:r>
            <a:r>
              <a:rPr lang="en-US" sz="2000" dirty="0"/>
              <a:t>=</a:t>
            </a:r>
            <a:r>
              <a:rPr lang="en-US" sz="2000" b="1" i="1" dirty="0"/>
              <a:t> </a:t>
            </a:r>
            <a:r>
              <a:rPr lang="en-US" sz="2000" dirty="0" smtClean="0"/>
              <a:t>abracadabra</a:t>
            </a:r>
            <a:endParaRPr lang="en-US" sz="2000" dirty="0"/>
          </a:p>
        </p:txBody>
      </p:sp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932CE44-7965-F54C-B274-3ACAA9C3954A}" type="slidenum">
              <a:rPr lang="en-US" sz="1400"/>
              <a:pPr eaLnBrk="1" hangingPunct="1"/>
              <a:t>33</a:t>
            </a:fld>
            <a:endParaRPr lang="en-US" sz="1400"/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1295400" y="4038600"/>
            <a:ext cx="3429000" cy="2286000"/>
            <a:chOff x="2928" y="2256"/>
            <a:chExt cx="2160" cy="1440"/>
          </a:xfrm>
        </p:grpSpPr>
        <p:sp>
          <p:nvSpPr>
            <p:cNvPr id="26650" name="Oval 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51" name="Oval 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26652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53" name="Oval 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54" name="Rectangle 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6655" name="Rectangle 1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</a:t>
              </a:r>
            </a:p>
          </p:txBody>
        </p:sp>
        <p:sp>
          <p:nvSpPr>
            <p:cNvPr id="26656" name="Rectangle 1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</a:t>
              </a:r>
            </a:p>
          </p:txBody>
        </p:sp>
        <p:sp>
          <p:nvSpPr>
            <p:cNvPr id="26657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26658" name="Rectangle 1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cxnSp>
          <p:nvCxnSpPr>
            <p:cNvPr id="26659" name="AutoShape 14"/>
            <p:cNvCxnSpPr>
              <a:cxnSpLocks noChangeShapeType="1"/>
              <a:stCxn id="26650" idx="3"/>
              <a:endCxn id="26652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AutoShape 15"/>
            <p:cNvCxnSpPr>
              <a:cxnSpLocks noChangeShapeType="1"/>
              <a:stCxn id="26651" idx="1"/>
              <a:endCxn id="26650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1" name="AutoShape 16"/>
            <p:cNvCxnSpPr>
              <a:cxnSpLocks noChangeShapeType="1"/>
              <a:stCxn id="26658" idx="0"/>
              <a:endCxn id="26651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2" name="AutoShape 17"/>
            <p:cNvCxnSpPr>
              <a:cxnSpLocks noChangeShapeType="1"/>
              <a:stCxn id="26657" idx="0"/>
              <a:endCxn id="26651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3" name="AutoShape 18"/>
            <p:cNvCxnSpPr>
              <a:cxnSpLocks noChangeShapeType="1"/>
              <a:stCxn id="26656" idx="0"/>
              <a:endCxn id="26653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4" name="AutoShape 19"/>
            <p:cNvCxnSpPr>
              <a:cxnSpLocks noChangeShapeType="1"/>
              <a:stCxn id="26655" idx="0"/>
              <a:endCxn id="26653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5" name="AutoShape 20"/>
            <p:cNvCxnSpPr>
              <a:cxnSpLocks noChangeShapeType="1"/>
              <a:stCxn id="26654" idx="0"/>
              <a:endCxn id="26652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6" name="AutoShape 21"/>
            <p:cNvCxnSpPr>
              <a:cxnSpLocks noChangeShapeType="1"/>
              <a:stCxn id="26653" idx="1"/>
              <a:endCxn id="26652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0" name="Group 22"/>
          <p:cNvGrpSpPr>
            <a:grpSpLocks/>
          </p:cNvGrpSpPr>
          <p:nvPr/>
        </p:nvGrpSpPr>
        <p:grpSpPr bwMode="auto">
          <a:xfrm>
            <a:off x="5334000" y="4038600"/>
            <a:ext cx="3429000" cy="2286000"/>
            <a:chOff x="2928" y="2256"/>
            <a:chExt cx="2160" cy="1440"/>
          </a:xfrm>
        </p:grpSpPr>
        <p:sp>
          <p:nvSpPr>
            <p:cNvPr id="26633" name="Oval 23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34" name="Oval 24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26635" name="Oval 25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36" name="Oval 26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37" name="Rectangle 27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6638" name="Rectangle 28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</a:t>
              </a:r>
            </a:p>
          </p:txBody>
        </p:sp>
        <p:sp>
          <p:nvSpPr>
            <p:cNvPr id="26639" name="Rectangle 29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26640" name="Rectangle 30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sp>
          <p:nvSpPr>
            <p:cNvPr id="26641" name="Rectangle 31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</a:t>
              </a:r>
            </a:p>
          </p:txBody>
        </p:sp>
        <p:cxnSp>
          <p:nvCxnSpPr>
            <p:cNvPr id="26642" name="AutoShape 32"/>
            <p:cNvCxnSpPr>
              <a:cxnSpLocks noChangeShapeType="1"/>
              <a:stCxn id="26633" idx="3"/>
              <a:endCxn id="26635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AutoShape 33"/>
            <p:cNvCxnSpPr>
              <a:cxnSpLocks noChangeShapeType="1"/>
              <a:stCxn id="26634" idx="1"/>
              <a:endCxn id="26633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34"/>
            <p:cNvCxnSpPr>
              <a:cxnSpLocks noChangeShapeType="1"/>
              <a:stCxn id="26641" idx="0"/>
              <a:endCxn id="26634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35"/>
            <p:cNvCxnSpPr>
              <a:cxnSpLocks noChangeShapeType="1"/>
              <a:stCxn id="26640" idx="0"/>
              <a:endCxn id="26634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AutoShape 36"/>
            <p:cNvCxnSpPr>
              <a:cxnSpLocks noChangeShapeType="1"/>
              <a:stCxn id="26639" idx="0"/>
              <a:endCxn id="26636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AutoShape 37"/>
            <p:cNvCxnSpPr>
              <a:cxnSpLocks noChangeShapeType="1"/>
              <a:stCxn id="26638" idx="0"/>
              <a:endCxn id="26636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AutoShape 38"/>
            <p:cNvCxnSpPr>
              <a:cxnSpLocks noChangeShapeType="1"/>
              <a:stCxn id="26637" idx="0"/>
              <a:endCxn id="26635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AutoShape 39"/>
            <p:cNvCxnSpPr>
              <a:cxnSpLocks noChangeShapeType="1"/>
              <a:stCxn id="26636" idx="1"/>
              <a:endCxn id="26635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1" name="Text Box 41"/>
          <p:cNvSpPr txBox="1">
            <a:spLocks noChangeArrowheads="1"/>
          </p:cNvSpPr>
          <p:nvPr/>
        </p:nvSpPr>
        <p:spPr bwMode="auto">
          <a:xfrm>
            <a:off x="1371600" y="40386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1</a:t>
            </a:r>
          </a:p>
        </p:txBody>
      </p:sp>
      <p:sp>
        <p:nvSpPr>
          <p:cNvPr id="26632" name="Text Box 42"/>
          <p:cNvSpPr txBox="1">
            <a:spLocks noChangeArrowheads="1"/>
          </p:cNvSpPr>
          <p:nvPr/>
        </p:nvSpPr>
        <p:spPr bwMode="auto">
          <a:xfrm>
            <a:off x="5410200" y="40386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0962" y="3581289"/>
            <a:ext cx="3117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encodes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into 29 bits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2925" y="3551476"/>
            <a:ext cx="2741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encodes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into 24 bits</a:t>
            </a:r>
          </a:p>
        </p:txBody>
      </p:sp>
    </p:spTree>
    <p:extLst>
      <p:ext uri="{BB962C8B-B14F-4D97-AF65-F5344CB8AC3E}">
        <p14:creationId xmlns:p14="http://schemas.microsoft.com/office/powerpoint/2010/main" val="3621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9718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ts val="5200"/>
              </a:lnSpc>
            </a:pPr>
            <a:r>
              <a:rPr lang="en-US" sz="5400" dirty="0">
                <a:latin typeface="Rockwell" panose="02060603020205020403" pitchFamily="18" charset="0"/>
              </a:rPr>
              <a:t>The Greedy Method </a:t>
            </a:r>
            <a:r>
              <a:rPr lang="en-US" sz="5400" dirty="0" smtClean="0">
                <a:latin typeface="Rockwell" panose="02060603020205020403" pitchFamily="18" charset="0"/>
              </a:rPr>
              <a:t/>
            </a:r>
            <a:br>
              <a:rPr lang="en-US" sz="5400" dirty="0" smtClean="0">
                <a:latin typeface="Rockwell" panose="02060603020205020403" pitchFamily="18" charset="0"/>
              </a:rPr>
            </a:br>
            <a:r>
              <a:rPr lang="en-US" sz="5400" dirty="0" smtClean="0">
                <a:latin typeface="Rockwell" panose="02060603020205020403" pitchFamily="18" charset="0"/>
              </a:rPr>
              <a:t>&amp;</a:t>
            </a:r>
            <a:br>
              <a:rPr lang="en-US" sz="5400" dirty="0" smtClean="0">
                <a:latin typeface="Rockwell" panose="02060603020205020403" pitchFamily="18" charset="0"/>
              </a:rPr>
            </a:br>
            <a:r>
              <a:rPr lang="en-US" sz="5400" dirty="0" smtClean="0">
                <a:latin typeface="Rockwell" panose="02060603020205020403" pitchFamily="18" charset="0"/>
              </a:rPr>
              <a:t>Text </a:t>
            </a:r>
            <a:r>
              <a:rPr lang="en-US" sz="5400" dirty="0">
                <a:latin typeface="Rockwell" panose="02060603020205020403" pitchFamily="18" charset="0"/>
              </a:rPr>
              <a:t>Compression</a:t>
            </a:r>
          </a:p>
        </p:txBody>
      </p:sp>
      <p:sp>
        <p:nvSpPr>
          <p:cNvPr id="15361" name="Rectangle 7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5362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4A8597A-9759-2C4F-B278-2DD828D9B011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Last Update: July 31, 2014</a:t>
            </a:r>
            <a:endParaRPr lang="en-US"/>
          </a:p>
        </p:txBody>
      </p:sp>
      <p:pic>
        <p:nvPicPr>
          <p:cNvPr id="37937" name="Picture 49" descr="https://encrypted-tbn3.gstatic.com/images?q=tbn:ANd9GcSE8Yu-gUTRooGgtziPcSJyNT51I_qO02OEVNLiinR-JVFV6lhi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842966" cy="21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435" y="247650"/>
            <a:ext cx="8153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Greedy Method Technique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304800" y="2209800"/>
            <a:ext cx="86868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The greedy method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a general algorithm design paradigm, built on the following elements: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configurations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different </a:t>
            </a:r>
            <a:r>
              <a:rPr lang="en-US" dirty="0"/>
              <a:t>choices, collections, or values to find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objective function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dirty="0"/>
              <a:t>score assigned to configurations, which </a:t>
            </a:r>
            <a:r>
              <a:rPr lang="en-US" dirty="0" smtClean="0"/>
              <a:t>			       we </a:t>
            </a:r>
            <a:r>
              <a:rPr lang="en-US" dirty="0"/>
              <a:t>want to </a:t>
            </a:r>
            <a:r>
              <a:rPr lang="en-US" dirty="0" smtClean="0"/>
              <a:t>maximize </a:t>
            </a:r>
            <a:r>
              <a:rPr lang="en-US" dirty="0"/>
              <a:t>or minimize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It works best when applied to problems with the </a:t>
            </a:r>
            <a:r>
              <a:rPr lang="en-US" b="1" dirty="0">
                <a:solidFill>
                  <a:srgbClr val="0000FF"/>
                </a:solidFill>
              </a:rPr>
              <a:t>greedy-choice</a:t>
            </a:r>
            <a:r>
              <a:rPr lang="en-US" dirty="0"/>
              <a:t> property: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globally-optimal solution can always be found by a series of local improvements from a starting configuration.</a:t>
            </a:r>
            <a:endParaRPr lang="en-US" b="1" i="1" dirty="0"/>
          </a:p>
        </p:txBody>
      </p:sp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F0E68C0-481C-384E-8FDE-9E1FD713D797}" type="slidenum">
              <a:rPr lang="en-US" sz="1400"/>
              <a:pPr eaLnBrk="1" hangingPunct="1"/>
              <a:t>35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pic>
        <p:nvPicPr>
          <p:cNvPr id="38935" name="Picture 23" descr="https://encrypted-tbn2.gstatic.com/images?q=tbn:ANd9GcRplPfDn5-hIQEjdE7NqN24gKN1je6MLaaTjj1jDJE3Xo915cP1G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340729" cy="10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Text Compression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Given a string X, efficiently encode X into a smaller string 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Saves memory and/or </a:t>
            </a:r>
            <a:r>
              <a:rPr lang="en-US" sz="2400" dirty="0" smtClean="0"/>
              <a:t>bandwidth</a:t>
            </a:r>
            <a:br>
              <a:rPr lang="en-US" sz="2400" dirty="0" smtClean="0"/>
            </a:b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good approach: </a:t>
            </a:r>
            <a:r>
              <a:rPr lang="en-US" sz="2800" b="1" dirty="0">
                <a:solidFill>
                  <a:srgbClr val="0000FF"/>
                </a:solidFill>
              </a:rPr>
              <a:t>Huffman encoding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Compute frequency f(c) for each character 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Encode high-frequency characters with short code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 code word is a prefix for another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Use an optimal encoding tree to determine the code words</a:t>
            </a:r>
          </a:p>
        </p:txBody>
      </p:sp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ED97CDC-5C8F-FB4E-B62F-1383CDC8F55E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Encoding Tree Example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3886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A </a:t>
            </a:r>
            <a:r>
              <a:rPr lang="en-US" sz="2400" b="1" dirty="0"/>
              <a:t>code</a:t>
            </a:r>
            <a:r>
              <a:rPr lang="en-US" sz="2400" dirty="0"/>
              <a:t> is a mapping of each character of an alphabet to a binary code-word</a:t>
            </a:r>
          </a:p>
          <a:p>
            <a:pPr eaLnBrk="1" hangingPunct="1"/>
            <a:r>
              <a:rPr lang="en-US" sz="2400" dirty="0"/>
              <a:t>A </a:t>
            </a:r>
            <a:r>
              <a:rPr lang="en-US" sz="2400" b="1" dirty="0"/>
              <a:t>prefix code</a:t>
            </a:r>
            <a:r>
              <a:rPr lang="en-US" sz="2400" dirty="0"/>
              <a:t> is a binary code such that no code-word is the prefix of another code-word</a:t>
            </a:r>
          </a:p>
          <a:p>
            <a:pPr eaLnBrk="1" hangingPunct="1"/>
            <a:r>
              <a:rPr lang="en-US" sz="2400" dirty="0"/>
              <a:t>An </a:t>
            </a:r>
            <a:r>
              <a:rPr lang="en-US" sz="2400" b="1" dirty="0"/>
              <a:t>encoding tree</a:t>
            </a:r>
            <a:r>
              <a:rPr lang="en-US" sz="2400" dirty="0"/>
              <a:t> represents a prefix code</a:t>
            </a:r>
          </a:p>
          <a:p>
            <a:pPr lvl="1" eaLnBrk="1" hangingPunct="1"/>
            <a:r>
              <a:rPr lang="en-US" sz="2200" dirty="0"/>
              <a:t>Each external node stores a character</a:t>
            </a:r>
          </a:p>
          <a:p>
            <a:pPr lvl="1" eaLnBrk="1" hangingPunct="1"/>
            <a:r>
              <a:rPr lang="en-US" sz="2200" dirty="0"/>
              <a:t>The code word of a character is given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by </a:t>
            </a:r>
            <a:r>
              <a:rPr lang="en-US" sz="2200" dirty="0"/>
              <a:t>the path from the root to the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external </a:t>
            </a:r>
            <a:r>
              <a:rPr lang="en-US" sz="2200" dirty="0"/>
              <a:t>node storing the character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0 for a left child and 1 for a right child)</a:t>
            </a:r>
          </a:p>
        </p:txBody>
      </p:sp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AAA1B2B-3974-2E42-A6B7-FD40D702CDBF}" type="slidenum">
              <a:rPr lang="en-US" sz="1400"/>
              <a:pPr eaLnBrk="1" hangingPunct="1"/>
              <a:t>37</a:t>
            </a:fld>
            <a:endParaRPr lang="en-US" sz="1400"/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5753100" y="2740025"/>
            <a:ext cx="3238500" cy="2095500"/>
            <a:chOff x="2928" y="2256"/>
            <a:chExt cx="2160" cy="1440"/>
          </a:xfrm>
        </p:grpSpPr>
        <p:sp>
          <p:nvSpPr>
            <p:cNvPr id="19482" name="Oval 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19483" name="Oval 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19484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19485" name="Oval 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19486" name="Rectangle 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487" name="Rectangle 1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9488" name="Rectangle 1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</a:t>
              </a:r>
            </a:p>
          </p:txBody>
        </p:sp>
        <p:sp>
          <p:nvSpPr>
            <p:cNvPr id="19489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19490" name="Rectangle 1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e</a:t>
              </a:r>
            </a:p>
          </p:txBody>
        </p:sp>
        <p:cxnSp>
          <p:nvCxnSpPr>
            <p:cNvPr id="19491" name="AutoShape 14"/>
            <p:cNvCxnSpPr>
              <a:cxnSpLocks noChangeShapeType="1"/>
              <a:stCxn id="19482" idx="3"/>
              <a:endCxn id="19484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2" name="AutoShape 15"/>
            <p:cNvCxnSpPr>
              <a:cxnSpLocks noChangeShapeType="1"/>
              <a:stCxn id="19483" idx="1"/>
              <a:endCxn id="19482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AutoShape 16"/>
            <p:cNvCxnSpPr>
              <a:cxnSpLocks noChangeShapeType="1"/>
              <a:stCxn id="19490" idx="0"/>
              <a:endCxn id="19483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AutoShape 17"/>
            <p:cNvCxnSpPr>
              <a:cxnSpLocks noChangeShapeType="1"/>
              <a:stCxn id="19489" idx="0"/>
              <a:endCxn id="19483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AutoShape 18"/>
            <p:cNvCxnSpPr>
              <a:cxnSpLocks noChangeShapeType="1"/>
              <a:stCxn id="19488" idx="0"/>
              <a:endCxn id="19485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AutoShape 19"/>
            <p:cNvCxnSpPr>
              <a:cxnSpLocks noChangeShapeType="1"/>
              <a:stCxn id="19487" idx="0"/>
              <a:endCxn id="19485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7" name="AutoShape 20"/>
            <p:cNvCxnSpPr>
              <a:cxnSpLocks noChangeShapeType="1"/>
              <a:stCxn id="19486" idx="0"/>
              <a:endCxn id="19484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8" name="AutoShape 21"/>
            <p:cNvCxnSpPr>
              <a:cxnSpLocks noChangeShapeType="1"/>
              <a:stCxn id="19485" idx="1"/>
              <a:endCxn id="19484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7922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54158"/>
              </p:ext>
            </p:extLst>
          </p:nvPr>
        </p:nvGraphicFramePr>
        <p:xfrm>
          <a:off x="5814615" y="5181600"/>
          <a:ext cx="3115469" cy="838200"/>
        </p:xfrm>
        <a:graphic>
          <a:graphicData uri="http://schemas.openxmlformats.org/drawingml/2006/table">
            <a:tbl>
              <a:tblPr/>
              <a:tblGrid>
                <a:gridCol w="622504"/>
                <a:gridCol w="623979"/>
                <a:gridCol w="622504"/>
                <a:gridCol w="623978"/>
                <a:gridCol w="622504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Encoding Tree Optimization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00100" y="1491734"/>
            <a:ext cx="7772400" cy="205974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a text string </a:t>
            </a:r>
            <a:r>
              <a:rPr lang="en-US" sz="2400" b="1" i="1" dirty="0"/>
              <a:t>X</a:t>
            </a:r>
            <a:r>
              <a:rPr lang="en-US" sz="2400" dirty="0"/>
              <a:t>, we want to find a prefix code for the characters of </a:t>
            </a:r>
            <a:r>
              <a:rPr lang="en-US" sz="2400" b="1" i="1" dirty="0"/>
              <a:t>X</a:t>
            </a:r>
            <a:r>
              <a:rPr lang="en-US" sz="2400" dirty="0"/>
              <a:t> that yields a small encoding for </a:t>
            </a:r>
            <a:r>
              <a:rPr lang="en-US" sz="2400" b="1" i="1" dirty="0"/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Frequent characters should have short code-words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Rare characters should have long </a:t>
            </a:r>
            <a:r>
              <a:rPr lang="en-US" sz="2000" dirty="0" smtClean="0"/>
              <a:t>code-words</a:t>
            </a:r>
            <a:br>
              <a:rPr lang="en-US" sz="2000" dirty="0" smtClean="0"/>
            </a:b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Example:                     </a:t>
            </a:r>
            <a:r>
              <a:rPr lang="en-US" sz="2000" b="1" i="1" dirty="0" smtClean="0"/>
              <a:t>X </a:t>
            </a:r>
            <a:r>
              <a:rPr lang="en-US" sz="2000" dirty="0"/>
              <a:t>=</a:t>
            </a:r>
            <a:r>
              <a:rPr lang="en-US" sz="2000" b="1" i="1" dirty="0"/>
              <a:t> </a:t>
            </a:r>
            <a:r>
              <a:rPr lang="en-US" sz="2000" dirty="0" smtClean="0"/>
              <a:t>abracadabra</a:t>
            </a:r>
            <a:endParaRPr lang="en-US" sz="2000" dirty="0"/>
          </a:p>
        </p:txBody>
      </p:sp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932CE44-7965-F54C-B274-3ACAA9C3954A}" type="slidenum">
              <a:rPr lang="en-US" sz="1400"/>
              <a:pPr eaLnBrk="1" hangingPunct="1"/>
              <a:t>38</a:t>
            </a:fld>
            <a:endParaRPr lang="en-US" sz="1400"/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1295400" y="4038600"/>
            <a:ext cx="3429000" cy="2286000"/>
            <a:chOff x="2928" y="2256"/>
            <a:chExt cx="2160" cy="1440"/>
          </a:xfrm>
        </p:grpSpPr>
        <p:sp>
          <p:nvSpPr>
            <p:cNvPr id="26650" name="Oval 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51" name="Oval 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26652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53" name="Oval 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54" name="Rectangle 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6655" name="Rectangle 1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</a:t>
              </a:r>
            </a:p>
          </p:txBody>
        </p:sp>
        <p:sp>
          <p:nvSpPr>
            <p:cNvPr id="26656" name="Rectangle 1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</a:t>
              </a:r>
            </a:p>
          </p:txBody>
        </p:sp>
        <p:sp>
          <p:nvSpPr>
            <p:cNvPr id="26657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26658" name="Rectangle 1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cxnSp>
          <p:nvCxnSpPr>
            <p:cNvPr id="26659" name="AutoShape 14"/>
            <p:cNvCxnSpPr>
              <a:cxnSpLocks noChangeShapeType="1"/>
              <a:stCxn id="26650" idx="3"/>
              <a:endCxn id="26652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AutoShape 15"/>
            <p:cNvCxnSpPr>
              <a:cxnSpLocks noChangeShapeType="1"/>
              <a:stCxn id="26651" idx="1"/>
              <a:endCxn id="26650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1" name="AutoShape 16"/>
            <p:cNvCxnSpPr>
              <a:cxnSpLocks noChangeShapeType="1"/>
              <a:stCxn id="26658" idx="0"/>
              <a:endCxn id="26651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2" name="AutoShape 17"/>
            <p:cNvCxnSpPr>
              <a:cxnSpLocks noChangeShapeType="1"/>
              <a:stCxn id="26657" idx="0"/>
              <a:endCxn id="26651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3" name="AutoShape 18"/>
            <p:cNvCxnSpPr>
              <a:cxnSpLocks noChangeShapeType="1"/>
              <a:stCxn id="26656" idx="0"/>
              <a:endCxn id="26653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4" name="AutoShape 19"/>
            <p:cNvCxnSpPr>
              <a:cxnSpLocks noChangeShapeType="1"/>
              <a:stCxn id="26655" idx="0"/>
              <a:endCxn id="26653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5" name="AutoShape 20"/>
            <p:cNvCxnSpPr>
              <a:cxnSpLocks noChangeShapeType="1"/>
              <a:stCxn id="26654" idx="0"/>
              <a:endCxn id="26652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6" name="AutoShape 21"/>
            <p:cNvCxnSpPr>
              <a:cxnSpLocks noChangeShapeType="1"/>
              <a:stCxn id="26653" idx="1"/>
              <a:endCxn id="26652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0" name="Group 22"/>
          <p:cNvGrpSpPr>
            <a:grpSpLocks/>
          </p:cNvGrpSpPr>
          <p:nvPr/>
        </p:nvGrpSpPr>
        <p:grpSpPr bwMode="auto">
          <a:xfrm>
            <a:off x="5334000" y="4038600"/>
            <a:ext cx="3429000" cy="2286000"/>
            <a:chOff x="2928" y="2256"/>
            <a:chExt cx="2160" cy="1440"/>
          </a:xfrm>
        </p:grpSpPr>
        <p:sp>
          <p:nvSpPr>
            <p:cNvPr id="26633" name="Oval 23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34" name="Oval 24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26635" name="Oval 25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36" name="Oval 26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6637" name="Rectangle 27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6638" name="Rectangle 28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</a:t>
              </a:r>
            </a:p>
          </p:txBody>
        </p:sp>
        <p:sp>
          <p:nvSpPr>
            <p:cNvPr id="26639" name="Rectangle 29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26640" name="Rectangle 30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sp>
          <p:nvSpPr>
            <p:cNvPr id="26641" name="Rectangle 31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</a:t>
              </a:r>
            </a:p>
          </p:txBody>
        </p:sp>
        <p:cxnSp>
          <p:nvCxnSpPr>
            <p:cNvPr id="26642" name="AutoShape 32"/>
            <p:cNvCxnSpPr>
              <a:cxnSpLocks noChangeShapeType="1"/>
              <a:stCxn id="26633" idx="3"/>
              <a:endCxn id="26635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AutoShape 33"/>
            <p:cNvCxnSpPr>
              <a:cxnSpLocks noChangeShapeType="1"/>
              <a:stCxn id="26634" idx="1"/>
              <a:endCxn id="26633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34"/>
            <p:cNvCxnSpPr>
              <a:cxnSpLocks noChangeShapeType="1"/>
              <a:stCxn id="26641" idx="0"/>
              <a:endCxn id="26634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35"/>
            <p:cNvCxnSpPr>
              <a:cxnSpLocks noChangeShapeType="1"/>
              <a:stCxn id="26640" idx="0"/>
              <a:endCxn id="26634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AutoShape 36"/>
            <p:cNvCxnSpPr>
              <a:cxnSpLocks noChangeShapeType="1"/>
              <a:stCxn id="26639" idx="0"/>
              <a:endCxn id="26636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AutoShape 37"/>
            <p:cNvCxnSpPr>
              <a:cxnSpLocks noChangeShapeType="1"/>
              <a:stCxn id="26638" idx="0"/>
              <a:endCxn id="26636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AutoShape 38"/>
            <p:cNvCxnSpPr>
              <a:cxnSpLocks noChangeShapeType="1"/>
              <a:stCxn id="26637" idx="0"/>
              <a:endCxn id="26635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AutoShape 39"/>
            <p:cNvCxnSpPr>
              <a:cxnSpLocks noChangeShapeType="1"/>
              <a:stCxn id="26636" idx="1"/>
              <a:endCxn id="26635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1" name="Text Box 41"/>
          <p:cNvSpPr txBox="1">
            <a:spLocks noChangeArrowheads="1"/>
          </p:cNvSpPr>
          <p:nvPr/>
        </p:nvSpPr>
        <p:spPr bwMode="auto">
          <a:xfrm>
            <a:off x="1371600" y="40386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1</a:t>
            </a:r>
          </a:p>
        </p:txBody>
      </p:sp>
      <p:sp>
        <p:nvSpPr>
          <p:cNvPr id="26632" name="Text Box 42"/>
          <p:cNvSpPr txBox="1">
            <a:spLocks noChangeArrowheads="1"/>
          </p:cNvSpPr>
          <p:nvPr/>
        </p:nvSpPr>
        <p:spPr bwMode="auto">
          <a:xfrm>
            <a:off x="5410200" y="40386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0962" y="3581289"/>
            <a:ext cx="3117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encodes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into 29 bits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2925" y="3551476"/>
            <a:ext cx="2741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encodes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into 24 bits</a:t>
            </a:r>
          </a:p>
        </p:txBody>
      </p:sp>
    </p:spTree>
    <p:extLst>
      <p:ext uri="{BB962C8B-B14F-4D97-AF65-F5344CB8AC3E}">
        <p14:creationId xmlns:p14="http://schemas.microsoft.com/office/powerpoint/2010/main" val="37748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Huffman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dirty="0"/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848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Given a string </a:t>
            </a:r>
            <a:r>
              <a:rPr lang="en-US" sz="2800" b="1" i="1" dirty="0"/>
              <a:t>X</a:t>
            </a:r>
            <a:r>
              <a:rPr lang="en-US" sz="2800" dirty="0"/>
              <a:t>, </a:t>
            </a:r>
            <a:r>
              <a:rPr lang="en-US" sz="2800" dirty="0" smtClean="0"/>
              <a:t>Huffman</a:t>
            </a:r>
            <a:r>
              <a:rPr lang="en-CA" sz="2800" dirty="0" smtClean="0"/>
              <a:t>’</a:t>
            </a:r>
            <a:r>
              <a:rPr lang="en-US" altLang="ja-JP" sz="2800" dirty="0" smtClean="0"/>
              <a:t>s </a:t>
            </a:r>
            <a:r>
              <a:rPr lang="en-US" altLang="ja-JP" sz="2800" dirty="0"/>
              <a:t>algorithm construct a prefix code </a:t>
            </a:r>
            <a:r>
              <a:rPr lang="en-US" altLang="ja-JP" sz="2800" dirty="0" smtClean="0"/>
              <a:t>that </a:t>
            </a:r>
            <a:r>
              <a:rPr lang="en-US" altLang="ja-JP" sz="2800" dirty="0"/>
              <a:t>minimizes </a:t>
            </a:r>
            <a:r>
              <a:rPr lang="en-US" altLang="ja-JP" sz="2800" dirty="0" smtClean="0"/>
              <a:t>the encoding size </a:t>
            </a:r>
            <a:r>
              <a:rPr lang="en-US" altLang="ja-JP" sz="2800" dirty="0"/>
              <a:t>of </a:t>
            </a:r>
            <a:r>
              <a:rPr lang="en-US" altLang="ja-JP" sz="2800" b="1" i="1" dirty="0" smtClean="0"/>
              <a:t>X</a:t>
            </a:r>
            <a:br>
              <a:rPr lang="en-US" altLang="ja-JP" sz="2800" b="1" i="1" dirty="0" smtClean="0"/>
            </a:br>
            <a:endParaRPr lang="en-US" altLang="ja-JP" sz="2800" b="1" i="1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It runs in </a:t>
            </a:r>
            <a:r>
              <a:rPr lang="en-US" sz="2800" dirty="0" smtClean="0"/>
              <a:t>time </a:t>
            </a:r>
            <a:r>
              <a:rPr lang="en-US" sz="2800" b="1" i="1" dirty="0" smtClean="0"/>
              <a:t>O</a:t>
            </a:r>
            <a:r>
              <a:rPr lang="en-US" sz="2800" dirty="0" smtClean="0"/>
              <a:t>(</a:t>
            </a:r>
            <a:r>
              <a:rPr lang="en-US" sz="2800" b="1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b="1" i="1" dirty="0"/>
              <a:t>d </a:t>
            </a:r>
            <a:r>
              <a:rPr lang="en-US" sz="2800" dirty="0"/>
              <a:t>log</a:t>
            </a:r>
            <a:r>
              <a:rPr lang="en-US" sz="2800" b="1" i="1" dirty="0"/>
              <a:t> d</a:t>
            </a:r>
            <a:r>
              <a:rPr lang="en-US" sz="2800" dirty="0"/>
              <a:t>), 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is the size of </a:t>
            </a:r>
            <a:r>
              <a:rPr lang="en-US" sz="2400" b="1" i="1" dirty="0"/>
              <a:t>X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b="1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is the number of distinct characters of </a:t>
            </a:r>
            <a:r>
              <a:rPr lang="en-US" sz="2400" b="1" i="1" dirty="0" smtClean="0"/>
              <a:t>X</a:t>
            </a:r>
            <a:br>
              <a:rPr lang="en-US" sz="2400" b="1" i="1" dirty="0" smtClean="0"/>
            </a:b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heap-based priority queue is used as an auxiliary structure</a:t>
            </a:r>
          </a:p>
        </p:txBody>
      </p:sp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C28DDE8-0EAA-A842-A007-786325242E66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Strings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7848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00FF"/>
                </a:solidFill>
              </a:rPr>
              <a:t>string</a:t>
            </a:r>
            <a:r>
              <a:rPr lang="en-US" sz="2400" dirty="0"/>
              <a:t> is a sequence of characters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Examples:</a:t>
            </a:r>
            <a:endParaRPr lang="en-US" b="1" dirty="0">
              <a:solidFill>
                <a:srgbClr val="0000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Python program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HTML document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DNA sequence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Digitized image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dirty="0">
                <a:solidFill>
                  <a:srgbClr val="0000FF"/>
                </a:solidFill>
              </a:rPr>
              <a:t>alphabet</a:t>
            </a:r>
            <a:r>
              <a:rPr lang="en-US" sz="2400" dirty="0"/>
              <a:t> </a:t>
            </a:r>
            <a:r>
              <a:rPr lang="en-US" b="1" i="1" dirty="0"/>
              <a:t>S</a:t>
            </a:r>
            <a:r>
              <a:rPr lang="en-US" sz="2400" dirty="0"/>
              <a:t> is the set of possible characters for a family of strings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Examples:</a:t>
            </a:r>
            <a:endParaRPr lang="en-US" b="1" dirty="0">
              <a:solidFill>
                <a:srgbClr val="0000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ASCII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Unicode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{0, 1}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{A, C, G, T}</a:t>
            </a:r>
          </a:p>
        </p:txBody>
      </p:sp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B93B71C-DB21-134C-B6AD-BBA84AEF5EC9}" type="slidenum">
              <a:rPr lang="en-US" sz="1400"/>
              <a:pPr eaLnBrk="1" hangingPunct="1"/>
              <a:t>4</a:t>
            </a:fld>
            <a:endParaRPr lang="en-US" sz="1400"/>
          </a:p>
        </p:txBody>
      </p:sp>
      <p:pic>
        <p:nvPicPr>
          <p:cNvPr id="17414" name="Picture 5" descr="j03096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905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Huffman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dirty="0"/>
          </a:p>
        </p:txBody>
      </p:sp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3EFB6CC-CD0A-7B40-AD29-B10CEF762E4B}" type="slidenum">
              <a:rPr lang="en-US" sz="1400"/>
              <a:pPr eaLnBrk="1" hangingPunct="1"/>
              <a:t>40</a:t>
            </a:fld>
            <a:endParaRPr lang="en-US" sz="1400"/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0" y="1371600"/>
            <a:ext cx="7743895" cy="48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235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F1E180A-5117-1341-91A0-431961ED56CC}" type="slidenum">
              <a:rPr lang="en-US" sz="1400"/>
              <a:pPr eaLnBrk="1" hangingPunct="1"/>
              <a:t>41</a:t>
            </a:fld>
            <a:endParaRPr lang="en-US" sz="1400"/>
          </a:p>
        </p:txBody>
      </p:sp>
      <p:graphicFrame>
        <p:nvGraphicFramePr>
          <p:cNvPr id="1781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08315"/>
              </p:ext>
            </p:extLst>
          </p:nvPr>
        </p:nvGraphicFramePr>
        <p:xfrm>
          <a:off x="435666" y="1938111"/>
          <a:ext cx="2667000" cy="792352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  <a:gridCol w="533400"/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529138" y="1100529"/>
            <a:ext cx="2198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= abracadabra</a:t>
            </a: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659812" y="1507042"/>
            <a:ext cx="169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Frequencies</a:t>
            </a:r>
          </a:p>
        </p:txBody>
      </p:sp>
      <p:grpSp>
        <p:nvGrpSpPr>
          <p:cNvPr id="23578" name="Group 25"/>
          <p:cNvGrpSpPr>
            <a:grpSpLocks/>
          </p:cNvGrpSpPr>
          <p:nvPr/>
        </p:nvGrpSpPr>
        <p:grpSpPr bwMode="auto">
          <a:xfrm>
            <a:off x="458618" y="3732720"/>
            <a:ext cx="2722563" cy="681038"/>
            <a:chOff x="568" y="2400"/>
            <a:chExt cx="1929" cy="482"/>
          </a:xfrm>
        </p:grpSpPr>
        <p:sp>
          <p:nvSpPr>
            <p:cNvPr id="23642" name="Rectangle 26"/>
            <p:cNvSpPr>
              <a:spLocks noChangeArrowheads="1"/>
            </p:cNvSpPr>
            <p:nvPr/>
          </p:nvSpPr>
          <p:spPr bwMode="auto">
            <a:xfrm>
              <a:off x="1416" y="24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643" name="Rectangle 27"/>
            <p:cNvSpPr>
              <a:spLocks noChangeArrowheads="1"/>
            </p:cNvSpPr>
            <p:nvPr/>
          </p:nvSpPr>
          <p:spPr bwMode="auto">
            <a:xfrm>
              <a:off x="576" y="24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a</a:t>
              </a:r>
            </a:p>
          </p:txBody>
        </p:sp>
        <p:sp>
          <p:nvSpPr>
            <p:cNvPr id="23644" name="Rectangle 28"/>
            <p:cNvSpPr>
              <a:spLocks noChangeArrowheads="1"/>
            </p:cNvSpPr>
            <p:nvPr/>
          </p:nvSpPr>
          <p:spPr bwMode="auto">
            <a:xfrm>
              <a:off x="2256" y="24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45" name="Rectangle 29"/>
            <p:cNvSpPr>
              <a:spLocks noChangeArrowheads="1"/>
            </p:cNvSpPr>
            <p:nvPr/>
          </p:nvSpPr>
          <p:spPr bwMode="auto">
            <a:xfrm>
              <a:off x="1836" y="24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46" name="Rectangle 30"/>
            <p:cNvSpPr>
              <a:spLocks noChangeArrowheads="1"/>
            </p:cNvSpPr>
            <p:nvPr/>
          </p:nvSpPr>
          <p:spPr bwMode="auto">
            <a:xfrm>
              <a:off x="996" y="24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647" name="Text Box 31"/>
            <p:cNvSpPr txBox="1">
              <a:spLocks noChangeArrowheads="1"/>
            </p:cNvSpPr>
            <p:nvPr/>
          </p:nvSpPr>
          <p:spPr bwMode="auto">
            <a:xfrm>
              <a:off x="568" y="2622"/>
              <a:ext cx="2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48" name="Text Box 32"/>
            <p:cNvSpPr txBox="1">
              <a:spLocks noChangeArrowheads="1"/>
            </p:cNvSpPr>
            <p:nvPr/>
          </p:nvSpPr>
          <p:spPr bwMode="auto">
            <a:xfrm>
              <a:off x="1000" y="2622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  <p:sp>
          <p:nvSpPr>
            <p:cNvPr id="23649" name="Text Box 33"/>
            <p:cNvSpPr txBox="1">
              <a:spLocks noChangeArrowheads="1"/>
            </p:cNvSpPr>
            <p:nvPr/>
          </p:nvSpPr>
          <p:spPr bwMode="auto">
            <a:xfrm>
              <a:off x="1426" y="2622"/>
              <a:ext cx="2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</a:p>
          </p:txBody>
        </p:sp>
        <p:sp>
          <p:nvSpPr>
            <p:cNvPr id="23650" name="Text Box 34"/>
            <p:cNvSpPr txBox="1">
              <a:spLocks noChangeArrowheads="1"/>
            </p:cNvSpPr>
            <p:nvPr/>
          </p:nvSpPr>
          <p:spPr bwMode="auto">
            <a:xfrm>
              <a:off x="1852" y="2622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</a:p>
          </p:txBody>
        </p:sp>
        <p:sp>
          <p:nvSpPr>
            <p:cNvPr id="23651" name="Text Box 35"/>
            <p:cNvSpPr txBox="1">
              <a:spLocks noChangeArrowheads="1"/>
            </p:cNvSpPr>
            <p:nvPr/>
          </p:nvSpPr>
          <p:spPr bwMode="auto">
            <a:xfrm>
              <a:off x="2278" y="2622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</p:grpSp>
      <p:grpSp>
        <p:nvGrpSpPr>
          <p:cNvPr id="23579" name="Group 36"/>
          <p:cNvGrpSpPr>
            <a:grpSpLocks/>
          </p:cNvGrpSpPr>
          <p:nvPr/>
        </p:nvGrpSpPr>
        <p:grpSpPr bwMode="auto">
          <a:xfrm>
            <a:off x="457207" y="5110919"/>
            <a:ext cx="2722563" cy="1292225"/>
            <a:chOff x="568" y="3168"/>
            <a:chExt cx="1929" cy="917"/>
          </a:xfrm>
        </p:grpSpPr>
        <p:cxnSp>
          <p:nvCxnSpPr>
            <p:cNvPr id="23631" name="AutoShape 37"/>
            <p:cNvCxnSpPr>
              <a:cxnSpLocks noChangeShapeType="1"/>
              <a:stCxn id="23632" idx="0"/>
              <a:endCxn id="23637" idx="3"/>
            </p:cNvCxnSpPr>
            <p:nvPr/>
          </p:nvCxnSpPr>
          <p:spPr bwMode="auto">
            <a:xfrm flipV="1">
              <a:off x="1536" y="3379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32" name="Rectangle 38"/>
            <p:cNvSpPr>
              <a:spLocks noChangeArrowheads="1"/>
            </p:cNvSpPr>
            <p:nvPr/>
          </p:nvSpPr>
          <p:spPr bwMode="auto">
            <a:xfrm>
              <a:off x="1416" y="36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633" name="Rectangle 39"/>
            <p:cNvSpPr>
              <a:spLocks noChangeArrowheads="1"/>
            </p:cNvSpPr>
            <p:nvPr/>
          </p:nvSpPr>
          <p:spPr bwMode="auto">
            <a:xfrm>
              <a:off x="576" y="36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23634" name="Rectangle 40"/>
            <p:cNvSpPr>
              <a:spLocks noChangeArrowheads="1"/>
            </p:cNvSpPr>
            <p:nvPr/>
          </p:nvSpPr>
          <p:spPr bwMode="auto">
            <a:xfrm>
              <a:off x="2256" y="36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35" name="Rectangle 41"/>
            <p:cNvSpPr>
              <a:spLocks noChangeArrowheads="1"/>
            </p:cNvSpPr>
            <p:nvPr/>
          </p:nvSpPr>
          <p:spPr bwMode="auto">
            <a:xfrm>
              <a:off x="1836" y="36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36" name="Rectangle 42"/>
            <p:cNvSpPr>
              <a:spLocks noChangeArrowheads="1"/>
            </p:cNvSpPr>
            <p:nvPr/>
          </p:nvSpPr>
          <p:spPr bwMode="auto">
            <a:xfrm>
              <a:off x="996" y="360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23637" name="Oval 43"/>
            <p:cNvSpPr>
              <a:spLocks noChangeArrowheads="1"/>
            </p:cNvSpPr>
            <p:nvPr/>
          </p:nvSpPr>
          <p:spPr bwMode="auto">
            <a:xfrm>
              <a:off x="1632" y="3168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/>
                <a:t>2</a:t>
              </a:r>
            </a:p>
          </p:txBody>
        </p:sp>
        <p:cxnSp>
          <p:nvCxnSpPr>
            <p:cNvPr id="23638" name="AutoShape 44"/>
            <p:cNvCxnSpPr>
              <a:cxnSpLocks noChangeShapeType="1"/>
              <a:stCxn id="23635" idx="0"/>
              <a:endCxn id="23637" idx="5"/>
            </p:cNvCxnSpPr>
            <p:nvPr/>
          </p:nvCxnSpPr>
          <p:spPr bwMode="auto">
            <a:xfrm flipH="1" flipV="1">
              <a:off x="1837" y="3379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39" name="Text Box 45"/>
            <p:cNvSpPr txBox="1">
              <a:spLocks noChangeArrowheads="1"/>
            </p:cNvSpPr>
            <p:nvPr/>
          </p:nvSpPr>
          <p:spPr bwMode="auto">
            <a:xfrm>
              <a:off x="568" y="3824"/>
              <a:ext cx="22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40" name="Text Box 46"/>
            <p:cNvSpPr txBox="1">
              <a:spLocks noChangeArrowheads="1"/>
            </p:cNvSpPr>
            <p:nvPr/>
          </p:nvSpPr>
          <p:spPr bwMode="auto">
            <a:xfrm>
              <a:off x="1000" y="3824"/>
              <a:ext cx="21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  <p:sp>
          <p:nvSpPr>
            <p:cNvPr id="23641" name="Text Box 47"/>
            <p:cNvSpPr txBox="1">
              <a:spLocks noChangeArrowheads="1"/>
            </p:cNvSpPr>
            <p:nvPr/>
          </p:nvSpPr>
          <p:spPr bwMode="auto">
            <a:xfrm>
              <a:off x="2278" y="3824"/>
              <a:ext cx="21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</p:grpSp>
      <p:sp>
        <p:nvSpPr>
          <p:cNvPr id="23580" name="AutoShape 48"/>
          <p:cNvSpPr>
            <a:spLocks noChangeArrowheads="1"/>
          </p:cNvSpPr>
          <p:nvPr/>
        </p:nvSpPr>
        <p:spPr bwMode="auto">
          <a:xfrm>
            <a:off x="1628606" y="450900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49"/>
          <p:cNvSpPr>
            <a:spLocks noChangeArrowheads="1"/>
          </p:cNvSpPr>
          <p:nvPr/>
        </p:nvSpPr>
        <p:spPr bwMode="auto">
          <a:xfrm rot="-8100000">
            <a:off x="5339645" y="4615004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82" name="Group 50"/>
          <p:cNvGrpSpPr>
            <a:grpSpLocks/>
          </p:cNvGrpSpPr>
          <p:nvPr/>
        </p:nvGrpSpPr>
        <p:grpSpPr bwMode="auto">
          <a:xfrm>
            <a:off x="4191000" y="5138738"/>
            <a:ext cx="3048000" cy="1301750"/>
            <a:chOff x="3312" y="1008"/>
            <a:chExt cx="2160" cy="922"/>
          </a:xfrm>
        </p:grpSpPr>
        <p:cxnSp>
          <p:nvCxnSpPr>
            <p:cNvPr id="23619" name="AutoShape 51"/>
            <p:cNvCxnSpPr>
              <a:cxnSpLocks noChangeShapeType="1"/>
              <a:stCxn id="23620" idx="0"/>
              <a:endCxn id="23625" idx="3"/>
            </p:cNvCxnSpPr>
            <p:nvPr/>
          </p:nvCxnSpPr>
          <p:spPr bwMode="auto">
            <a:xfrm flipV="1">
              <a:off x="3960" y="1219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20" name="Rectangle 52"/>
            <p:cNvSpPr>
              <a:spLocks noChangeArrowheads="1"/>
            </p:cNvSpPr>
            <p:nvPr/>
          </p:nvSpPr>
          <p:spPr bwMode="auto">
            <a:xfrm>
              <a:off x="3840" y="144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c</a:t>
              </a:r>
            </a:p>
          </p:txBody>
        </p:sp>
        <p:sp>
          <p:nvSpPr>
            <p:cNvPr id="23621" name="Rectangle 53"/>
            <p:cNvSpPr>
              <a:spLocks noChangeArrowheads="1"/>
            </p:cNvSpPr>
            <p:nvPr/>
          </p:nvSpPr>
          <p:spPr bwMode="auto">
            <a:xfrm>
              <a:off x="3312" y="144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23622" name="Rectangle 54"/>
            <p:cNvSpPr>
              <a:spLocks noChangeArrowheads="1"/>
            </p:cNvSpPr>
            <p:nvPr/>
          </p:nvSpPr>
          <p:spPr bwMode="auto">
            <a:xfrm>
              <a:off x="4752" y="144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623" name="Rectangle 55"/>
            <p:cNvSpPr>
              <a:spLocks noChangeArrowheads="1"/>
            </p:cNvSpPr>
            <p:nvPr/>
          </p:nvSpPr>
          <p:spPr bwMode="auto">
            <a:xfrm>
              <a:off x="4260" y="144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24" name="Rectangle 56"/>
            <p:cNvSpPr>
              <a:spLocks noChangeArrowheads="1"/>
            </p:cNvSpPr>
            <p:nvPr/>
          </p:nvSpPr>
          <p:spPr bwMode="auto">
            <a:xfrm>
              <a:off x="5232" y="144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25" name="Oval 57"/>
            <p:cNvSpPr>
              <a:spLocks noChangeArrowheads="1"/>
            </p:cNvSpPr>
            <p:nvPr/>
          </p:nvSpPr>
          <p:spPr bwMode="auto">
            <a:xfrm>
              <a:off x="4056" y="1008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/>
                <a:t>2</a:t>
              </a:r>
            </a:p>
          </p:txBody>
        </p:sp>
        <p:cxnSp>
          <p:nvCxnSpPr>
            <p:cNvPr id="23626" name="AutoShape 58"/>
            <p:cNvCxnSpPr>
              <a:cxnSpLocks noChangeShapeType="1"/>
              <a:stCxn id="23623" idx="0"/>
              <a:endCxn id="23625" idx="5"/>
            </p:cNvCxnSpPr>
            <p:nvPr/>
          </p:nvCxnSpPr>
          <p:spPr bwMode="auto">
            <a:xfrm flipH="1" flipV="1">
              <a:off x="4261" y="1219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27" name="Text Box 59"/>
            <p:cNvSpPr txBox="1">
              <a:spLocks noChangeArrowheads="1"/>
            </p:cNvSpPr>
            <p:nvPr/>
          </p:nvSpPr>
          <p:spPr bwMode="auto">
            <a:xfrm>
              <a:off x="3317" y="1670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28" name="Oval 60"/>
            <p:cNvSpPr>
              <a:spLocks noChangeArrowheads="1"/>
            </p:cNvSpPr>
            <p:nvPr/>
          </p:nvSpPr>
          <p:spPr bwMode="auto">
            <a:xfrm>
              <a:off x="4992" y="1008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4</a:t>
              </a:r>
            </a:p>
          </p:txBody>
        </p:sp>
        <p:cxnSp>
          <p:nvCxnSpPr>
            <p:cNvPr id="23629" name="AutoShape 61"/>
            <p:cNvCxnSpPr>
              <a:cxnSpLocks noChangeShapeType="1"/>
              <a:stCxn id="23622" idx="0"/>
              <a:endCxn id="23628" idx="3"/>
            </p:cNvCxnSpPr>
            <p:nvPr/>
          </p:nvCxnSpPr>
          <p:spPr bwMode="auto">
            <a:xfrm flipV="1">
              <a:off x="4872" y="121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30" name="AutoShape 62"/>
            <p:cNvCxnSpPr>
              <a:cxnSpLocks noChangeShapeType="1"/>
              <a:stCxn id="23624" idx="0"/>
              <a:endCxn id="23628" idx="5"/>
            </p:cNvCxnSpPr>
            <p:nvPr/>
          </p:nvCxnSpPr>
          <p:spPr bwMode="auto">
            <a:xfrm flipH="1" flipV="1">
              <a:off x="5197" y="121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956652" y="3308024"/>
            <a:ext cx="3048000" cy="1766888"/>
            <a:chOff x="3312" y="2112"/>
            <a:chExt cx="2160" cy="1253"/>
          </a:xfrm>
        </p:grpSpPr>
        <p:cxnSp>
          <p:nvCxnSpPr>
            <p:cNvPr id="23604" name="AutoShape 64"/>
            <p:cNvCxnSpPr>
              <a:cxnSpLocks noChangeShapeType="1"/>
              <a:stCxn id="23605" idx="0"/>
              <a:endCxn id="23610" idx="3"/>
            </p:cNvCxnSpPr>
            <p:nvPr/>
          </p:nvCxnSpPr>
          <p:spPr bwMode="auto">
            <a:xfrm flipV="1">
              <a:off x="3960" y="2659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5" name="Rectangle 65"/>
            <p:cNvSpPr>
              <a:spLocks noChangeArrowheads="1"/>
            </p:cNvSpPr>
            <p:nvPr/>
          </p:nvSpPr>
          <p:spPr bwMode="auto">
            <a:xfrm>
              <a:off x="3840" y="288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606" name="Rectangle 66"/>
            <p:cNvSpPr>
              <a:spLocks noChangeArrowheads="1"/>
            </p:cNvSpPr>
            <p:nvPr/>
          </p:nvSpPr>
          <p:spPr bwMode="auto">
            <a:xfrm>
              <a:off x="3312" y="288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23607" name="Rectangle 67"/>
            <p:cNvSpPr>
              <a:spLocks noChangeArrowheads="1"/>
            </p:cNvSpPr>
            <p:nvPr/>
          </p:nvSpPr>
          <p:spPr bwMode="auto">
            <a:xfrm>
              <a:off x="4752" y="288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608" name="Rectangle 68"/>
            <p:cNvSpPr>
              <a:spLocks noChangeArrowheads="1"/>
            </p:cNvSpPr>
            <p:nvPr/>
          </p:nvSpPr>
          <p:spPr bwMode="auto">
            <a:xfrm>
              <a:off x="4260" y="288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09" name="Rectangle 69"/>
            <p:cNvSpPr>
              <a:spLocks noChangeArrowheads="1"/>
            </p:cNvSpPr>
            <p:nvPr/>
          </p:nvSpPr>
          <p:spPr bwMode="auto">
            <a:xfrm>
              <a:off x="5232" y="2880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10" name="Oval 70"/>
            <p:cNvSpPr>
              <a:spLocks noChangeArrowheads="1"/>
            </p:cNvSpPr>
            <p:nvPr/>
          </p:nvSpPr>
          <p:spPr bwMode="auto">
            <a:xfrm>
              <a:off x="4056" y="2448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/>
                <a:t>2</a:t>
              </a:r>
            </a:p>
          </p:txBody>
        </p:sp>
        <p:cxnSp>
          <p:nvCxnSpPr>
            <p:cNvPr id="23611" name="AutoShape 71"/>
            <p:cNvCxnSpPr>
              <a:cxnSpLocks noChangeShapeType="1"/>
              <a:stCxn id="23608" idx="0"/>
              <a:endCxn id="23610" idx="5"/>
            </p:cNvCxnSpPr>
            <p:nvPr/>
          </p:nvCxnSpPr>
          <p:spPr bwMode="auto">
            <a:xfrm flipH="1" flipV="1">
              <a:off x="4261" y="2659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12" name="Text Box 72"/>
            <p:cNvSpPr txBox="1">
              <a:spLocks noChangeArrowheads="1"/>
            </p:cNvSpPr>
            <p:nvPr/>
          </p:nvSpPr>
          <p:spPr bwMode="auto">
            <a:xfrm>
              <a:off x="3322" y="3105"/>
              <a:ext cx="2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13" name="Oval 73"/>
            <p:cNvSpPr>
              <a:spLocks noChangeArrowheads="1"/>
            </p:cNvSpPr>
            <p:nvPr/>
          </p:nvSpPr>
          <p:spPr bwMode="auto">
            <a:xfrm>
              <a:off x="4992" y="2448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4</a:t>
              </a:r>
            </a:p>
          </p:txBody>
        </p:sp>
        <p:cxnSp>
          <p:nvCxnSpPr>
            <p:cNvPr id="23614" name="AutoShape 74"/>
            <p:cNvCxnSpPr>
              <a:cxnSpLocks noChangeShapeType="1"/>
              <a:stCxn id="23607" idx="0"/>
              <a:endCxn id="23613" idx="3"/>
            </p:cNvCxnSpPr>
            <p:nvPr/>
          </p:nvCxnSpPr>
          <p:spPr bwMode="auto">
            <a:xfrm flipV="1">
              <a:off x="4872" y="265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5" name="AutoShape 75"/>
            <p:cNvCxnSpPr>
              <a:cxnSpLocks noChangeShapeType="1"/>
              <a:stCxn id="23609" idx="0"/>
              <a:endCxn id="23613" idx="5"/>
            </p:cNvCxnSpPr>
            <p:nvPr/>
          </p:nvCxnSpPr>
          <p:spPr bwMode="auto">
            <a:xfrm flipH="1" flipV="1">
              <a:off x="5197" y="265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16" name="Oval 76"/>
            <p:cNvSpPr>
              <a:spLocks noChangeArrowheads="1"/>
            </p:cNvSpPr>
            <p:nvPr/>
          </p:nvSpPr>
          <p:spPr bwMode="auto">
            <a:xfrm>
              <a:off x="4512" y="2112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6</a:t>
              </a:r>
            </a:p>
          </p:txBody>
        </p:sp>
        <p:cxnSp>
          <p:nvCxnSpPr>
            <p:cNvPr id="23617" name="AutoShape 77"/>
            <p:cNvCxnSpPr>
              <a:cxnSpLocks noChangeShapeType="1"/>
              <a:stCxn id="23613" idx="1"/>
              <a:endCxn id="23616" idx="5"/>
            </p:cNvCxnSpPr>
            <p:nvPr/>
          </p:nvCxnSpPr>
          <p:spPr bwMode="auto">
            <a:xfrm flipH="1" flipV="1">
              <a:off x="4717" y="2323"/>
              <a:ext cx="310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8" name="AutoShape 78"/>
            <p:cNvCxnSpPr>
              <a:cxnSpLocks noChangeShapeType="1"/>
              <a:stCxn id="23610" idx="7"/>
              <a:endCxn id="23616" idx="3"/>
            </p:cNvCxnSpPr>
            <p:nvPr/>
          </p:nvCxnSpPr>
          <p:spPr bwMode="auto">
            <a:xfrm flipV="1">
              <a:off x="4261" y="2323"/>
              <a:ext cx="286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84" name="Group 79"/>
          <p:cNvGrpSpPr>
            <a:grpSpLocks/>
          </p:cNvGrpSpPr>
          <p:nvPr/>
        </p:nvGrpSpPr>
        <p:grpSpPr bwMode="auto">
          <a:xfrm>
            <a:off x="3736737" y="1562194"/>
            <a:ext cx="3048000" cy="1897062"/>
            <a:chOff x="3312" y="2688"/>
            <a:chExt cx="2160" cy="1344"/>
          </a:xfrm>
        </p:grpSpPr>
        <p:cxnSp>
          <p:nvCxnSpPr>
            <p:cNvPr id="23587" name="AutoShape 80"/>
            <p:cNvCxnSpPr>
              <a:cxnSpLocks noChangeShapeType="1"/>
              <a:stCxn id="23588" idx="0"/>
              <a:endCxn id="23593" idx="3"/>
            </p:cNvCxnSpPr>
            <p:nvPr/>
          </p:nvCxnSpPr>
          <p:spPr bwMode="auto">
            <a:xfrm flipV="1">
              <a:off x="3960" y="3571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8" name="Rectangle 81"/>
            <p:cNvSpPr>
              <a:spLocks noChangeArrowheads="1"/>
            </p:cNvSpPr>
            <p:nvPr/>
          </p:nvSpPr>
          <p:spPr bwMode="auto">
            <a:xfrm>
              <a:off x="3840" y="3792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c</a:t>
              </a:r>
            </a:p>
          </p:txBody>
        </p:sp>
        <p:sp>
          <p:nvSpPr>
            <p:cNvPr id="23589" name="Rectangle 82"/>
            <p:cNvSpPr>
              <a:spLocks noChangeArrowheads="1"/>
            </p:cNvSpPr>
            <p:nvPr/>
          </p:nvSpPr>
          <p:spPr bwMode="auto">
            <a:xfrm>
              <a:off x="3312" y="3042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23590" name="Rectangle 83"/>
            <p:cNvSpPr>
              <a:spLocks noChangeArrowheads="1"/>
            </p:cNvSpPr>
            <p:nvPr/>
          </p:nvSpPr>
          <p:spPr bwMode="auto">
            <a:xfrm>
              <a:off x="4752" y="3792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23591" name="Rectangle 84"/>
            <p:cNvSpPr>
              <a:spLocks noChangeArrowheads="1"/>
            </p:cNvSpPr>
            <p:nvPr/>
          </p:nvSpPr>
          <p:spPr bwMode="auto">
            <a:xfrm>
              <a:off x="4260" y="3792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23592" name="Rectangle 85"/>
            <p:cNvSpPr>
              <a:spLocks noChangeArrowheads="1"/>
            </p:cNvSpPr>
            <p:nvPr/>
          </p:nvSpPr>
          <p:spPr bwMode="auto">
            <a:xfrm>
              <a:off x="5232" y="3792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593" name="Oval 86"/>
            <p:cNvSpPr>
              <a:spLocks noChangeArrowheads="1"/>
            </p:cNvSpPr>
            <p:nvPr/>
          </p:nvSpPr>
          <p:spPr bwMode="auto">
            <a:xfrm>
              <a:off x="4056" y="336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/>
                <a:t>2</a:t>
              </a:r>
            </a:p>
          </p:txBody>
        </p:sp>
        <p:cxnSp>
          <p:nvCxnSpPr>
            <p:cNvPr id="23594" name="AutoShape 87"/>
            <p:cNvCxnSpPr>
              <a:cxnSpLocks noChangeShapeType="1"/>
              <a:stCxn id="23591" idx="0"/>
              <a:endCxn id="23593" idx="5"/>
            </p:cNvCxnSpPr>
            <p:nvPr/>
          </p:nvCxnSpPr>
          <p:spPr bwMode="auto">
            <a:xfrm flipH="1" flipV="1">
              <a:off x="4261" y="3571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95" name="Oval 88"/>
            <p:cNvSpPr>
              <a:spLocks noChangeArrowheads="1"/>
            </p:cNvSpPr>
            <p:nvPr/>
          </p:nvSpPr>
          <p:spPr bwMode="auto">
            <a:xfrm>
              <a:off x="4992" y="3360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/>
                <a:t>4</a:t>
              </a:r>
            </a:p>
          </p:txBody>
        </p:sp>
        <p:cxnSp>
          <p:nvCxnSpPr>
            <p:cNvPr id="23596" name="AutoShape 89"/>
            <p:cNvCxnSpPr>
              <a:cxnSpLocks noChangeShapeType="1"/>
              <a:stCxn id="23590" idx="0"/>
              <a:endCxn id="23595" idx="3"/>
            </p:cNvCxnSpPr>
            <p:nvPr/>
          </p:nvCxnSpPr>
          <p:spPr bwMode="auto">
            <a:xfrm flipV="1">
              <a:off x="4872" y="3571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90"/>
            <p:cNvCxnSpPr>
              <a:cxnSpLocks noChangeShapeType="1"/>
              <a:stCxn id="23592" idx="0"/>
              <a:endCxn id="23595" idx="5"/>
            </p:cNvCxnSpPr>
            <p:nvPr/>
          </p:nvCxnSpPr>
          <p:spPr bwMode="auto">
            <a:xfrm flipH="1" flipV="1">
              <a:off x="5197" y="3571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98" name="Oval 91"/>
            <p:cNvSpPr>
              <a:spLocks noChangeArrowheads="1"/>
            </p:cNvSpPr>
            <p:nvPr/>
          </p:nvSpPr>
          <p:spPr bwMode="auto">
            <a:xfrm>
              <a:off x="4512" y="3024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/>
                <a:t>6</a:t>
              </a:r>
            </a:p>
          </p:txBody>
        </p:sp>
        <p:cxnSp>
          <p:nvCxnSpPr>
            <p:cNvPr id="23599" name="AutoShape 92"/>
            <p:cNvCxnSpPr>
              <a:cxnSpLocks noChangeShapeType="1"/>
              <a:stCxn id="23595" idx="1"/>
              <a:endCxn id="23598" idx="5"/>
            </p:cNvCxnSpPr>
            <p:nvPr/>
          </p:nvCxnSpPr>
          <p:spPr bwMode="auto">
            <a:xfrm flipH="1" flipV="1">
              <a:off x="4717" y="3235"/>
              <a:ext cx="310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0" name="AutoShape 93"/>
            <p:cNvCxnSpPr>
              <a:cxnSpLocks noChangeShapeType="1"/>
              <a:stCxn id="23593" idx="7"/>
              <a:endCxn id="23598" idx="3"/>
            </p:cNvCxnSpPr>
            <p:nvPr/>
          </p:nvCxnSpPr>
          <p:spPr bwMode="auto">
            <a:xfrm flipV="1">
              <a:off x="4261" y="3235"/>
              <a:ext cx="286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1" name="Oval 94"/>
            <p:cNvSpPr>
              <a:spLocks noChangeArrowheads="1"/>
            </p:cNvSpPr>
            <p:nvPr/>
          </p:nvSpPr>
          <p:spPr bwMode="auto">
            <a:xfrm>
              <a:off x="3840" y="2688"/>
              <a:ext cx="240" cy="2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/>
                <a:t>11</a:t>
              </a:r>
            </a:p>
          </p:txBody>
        </p:sp>
        <p:cxnSp>
          <p:nvCxnSpPr>
            <p:cNvPr id="23602" name="AutoShape 95"/>
            <p:cNvCxnSpPr>
              <a:cxnSpLocks noChangeShapeType="1"/>
              <a:stCxn id="23589" idx="0"/>
              <a:endCxn id="23601" idx="3"/>
            </p:cNvCxnSpPr>
            <p:nvPr/>
          </p:nvCxnSpPr>
          <p:spPr bwMode="auto">
            <a:xfrm flipV="1">
              <a:off x="3432" y="2899"/>
              <a:ext cx="443" cy="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AutoShape 96"/>
            <p:cNvCxnSpPr>
              <a:cxnSpLocks noChangeShapeType="1"/>
              <a:stCxn id="23598" idx="1"/>
              <a:endCxn id="23601" idx="5"/>
            </p:cNvCxnSpPr>
            <p:nvPr/>
          </p:nvCxnSpPr>
          <p:spPr bwMode="auto">
            <a:xfrm flipH="1" flipV="1">
              <a:off x="4045" y="2899"/>
              <a:ext cx="502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85" name="AutoShape 97"/>
          <p:cNvSpPr>
            <a:spLocks noChangeArrowheads="1"/>
          </p:cNvSpPr>
          <p:nvPr/>
        </p:nvSpPr>
        <p:spPr bwMode="auto">
          <a:xfrm rot="-5400000">
            <a:off x="3657600" y="5257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AutoShape 98"/>
          <p:cNvSpPr>
            <a:spLocks noChangeArrowheads="1"/>
          </p:cNvSpPr>
          <p:nvPr/>
        </p:nvSpPr>
        <p:spPr bwMode="auto">
          <a:xfrm rot="8100000">
            <a:off x="5901380" y="363222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sp>
        <p:nvSpPr>
          <p:cNvPr id="83" name="AutoShape 97"/>
          <p:cNvSpPr>
            <a:spLocks noChangeArrowheads="1"/>
          </p:cNvSpPr>
          <p:nvPr/>
        </p:nvSpPr>
        <p:spPr bwMode="auto">
          <a:xfrm rot="-5400000">
            <a:off x="6065071" y="1700031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18188"/>
              </p:ext>
            </p:extLst>
          </p:nvPr>
        </p:nvGraphicFramePr>
        <p:xfrm>
          <a:off x="6896452" y="856187"/>
          <a:ext cx="19847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845"/>
                <a:gridCol w="677942"/>
                <a:gridCol w="677942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char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code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Freq</a:t>
                      </a:r>
                      <a:endParaRPr lang="en-CA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110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100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101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111</a:t>
                      </a:r>
                      <a:endParaRPr lang="en-CA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9164" y="2844294"/>
            <a:ext cx="3198311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Code-length  of </a:t>
            </a:r>
            <a:r>
              <a:rPr lang="en-US" sz="2000" b="1" i="1" dirty="0" smtClean="0">
                <a:latin typeface="+mn-lt"/>
              </a:rPr>
              <a:t>X</a:t>
            </a:r>
          </a:p>
          <a:p>
            <a:pPr algn="l"/>
            <a:r>
              <a:rPr lang="en-US" sz="2000" dirty="0" smtClean="0">
                <a:latin typeface="+mn-lt"/>
              </a:rPr>
              <a:t>5*1+2*3+1*3+1*3+2*3  = 23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50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0" grpId="0" animBg="1"/>
      <p:bldP spid="23581" grpId="0" animBg="1"/>
      <p:bldP spid="23585" grpId="0" animBg="1"/>
      <p:bldP spid="23586" grpId="0" animBg="1"/>
      <p:bldP spid="8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4000" dirty="0"/>
              <a:t>Extended Huffman Tree Example</a:t>
            </a:r>
          </a:p>
        </p:txBody>
      </p:sp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A8AF70A-B368-C94A-B82D-7F005A55C78F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239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sz="5400" dirty="0">
                <a:latin typeface="Rockwell" panose="02060603020205020403" pitchFamily="18" charset="0"/>
              </a:rPr>
              <a:t>Dynamic Programming</a:t>
            </a:r>
          </a:p>
        </p:txBody>
      </p:sp>
      <p:sp>
        <p:nvSpPr>
          <p:cNvPr id="16385" name="Rectangle 7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6386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DFC15C7-831B-6C40-BD4B-658ADF5A9202}" type="slidenum">
              <a:rPr lang="en-US" sz="1400"/>
              <a:pPr eaLnBrk="1" hangingPunct="1"/>
              <a:t>43</a:t>
            </a:fld>
            <a:endParaRPr lang="en-US" sz="1400"/>
          </a:p>
        </p:txBody>
      </p:sp>
      <p:pic>
        <p:nvPicPr>
          <p:cNvPr id="16388" name="Picture 397" descr="j01989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8194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Matrix Chain-Products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295400" y="1828800"/>
            <a:ext cx="6553200" cy="36004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Dynamic Programming 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dirty="0" smtClean="0"/>
              <a:t>is </a:t>
            </a:r>
            <a:r>
              <a:rPr lang="en-US" dirty="0"/>
              <a:t>a general algorithm design paradigm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800" dirty="0"/>
              <a:t>Rather than give the general structure,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let </a:t>
            </a:r>
            <a:r>
              <a:rPr lang="en-US" sz="2800" dirty="0"/>
              <a:t>us first give a motivating </a:t>
            </a:r>
            <a:r>
              <a:rPr lang="en-US" sz="2800" dirty="0" smtClean="0"/>
              <a:t>example: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tx2"/>
                </a:solidFill>
              </a:rPr>
              <a:t>Matrix Chain-Products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84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BE7BA5-611E-3345-8931-AFB5618F39E9}" type="slidenum">
              <a:rPr lang="en-US" sz="1400"/>
              <a:pPr eaLnBrk="1" hangingPunct="1"/>
              <a:t>44</a:t>
            </a:fld>
            <a:endParaRPr lang="en-US" sz="1400"/>
          </a:p>
        </p:txBody>
      </p:sp>
      <p:sp>
        <p:nvSpPr>
          <p:cNvPr id="18437" name="Rectangle 56"/>
          <p:cNvSpPr>
            <a:spLocks noChangeArrowheads="1"/>
          </p:cNvSpPr>
          <p:nvPr/>
        </p:nvSpPr>
        <p:spPr bwMode="auto">
          <a:xfrm>
            <a:off x="568325" y="2154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Review Matrix Multiplication</a:t>
            </a:r>
            <a:endParaRPr lang="en-US" dirty="0"/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373063" y="1428750"/>
            <a:ext cx="8397874" cy="49530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i="1" dirty="0" smtClean="0"/>
              <a:t>C</a:t>
            </a:r>
            <a:r>
              <a:rPr lang="en-US" sz="2800" i="1" dirty="0" smtClean="0"/>
              <a:t> </a:t>
            </a:r>
            <a:r>
              <a:rPr lang="en-US" sz="2800" i="1" dirty="0"/>
              <a:t>= </a:t>
            </a:r>
            <a:r>
              <a:rPr lang="en-US" sz="2800" b="1" i="1" dirty="0"/>
              <a:t>A</a:t>
            </a:r>
            <a:r>
              <a:rPr lang="en-US" sz="2800" i="1" dirty="0"/>
              <a:t>*</a:t>
            </a:r>
            <a:r>
              <a:rPr lang="en-US" sz="2800" b="1" i="1" dirty="0"/>
              <a:t>B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b="1" i="1" dirty="0"/>
              <a:t>A</a:t>
            </a:r>
            <a:r>
              <a:rPr lang="en-US" sz="2800" i="1" dirty="0"/>
              <a:t> </a:t>
            </a:r>
            <a:r>
              <a:rPr lang="en-US" sz="2800" dirty="0"/>
              <a:t>is</a:t>
            </a:r>
            <a:r>
              <a:rPr lang="en-US" sz="2800" i="1" dirty="0"/>
              <a:t> </a:t>
            </a:r>
            <a:r>
              <a:rPr lang="en-US" sz="2800" b="1" i="1" dirty="0"/>
              <a:t>d </a:t>
            </a:r>
            <a:r>
              <a:rPr lang="en-US" sz="2800" b="1" i="1" dirty="0">
                <a:cs typeface="Times New Roman" charset="0"/>
              </a:rPr>
              <a:t>× </a:t>
            </a:r>
            <a:r>
              <a:rPr lang="en-US" sz="2800" b="1" i="1" dirty="0"/>
              <a:t>e</a:t>
            </a:r>
            <a:r>
              <a:rPr lang="en-US" sz="2800" i="1" dirty="0"/>
              <a:t> </a:t>
            </a:r>
            <a:r>
              <a:rPr lang="en-US" sz="2800" i="1" dirty="0" smtClean="0"/>
              <a:t>  </a:t>
            </a:r>
            <a:r>
              <a:rPr lang="en-US" sz="2800" dirty="0" smtClean="0"/>
              <a:t>and   </a:t>
            </a:r>
            <a:r>
              <a:rPr lang="en-US" sz="2800" i="1" dirty="0" smtClean="0"/>
              <a:t> </a:t>
            </a:r>
            <a:r>
              <a:rPr lang="en-US" sz="2800" b="1" i="1" dirty="0"/>
              <a:t>B</a:t>
            </a:r>
            <a:r>
              <a:rPr lang="en-US" sz="2800" i="1" dirty="0"/>
              <a:t> </a:t>
            </a:r>
            <a:r>
              <a:rPr lang="en-US" sz="2800" dirty="0"/>
              <a:t>is</a:t>
            </a:r>
            <a:r>
              <a:rPr lang="en-US" sz="2800" i="1" dirty="0"/>
              <a:t> </a:t>
            </a:r>
            <a:r>
              <a:rPr lang="en-US" sz="2800" b="1" i="1" dirty="0"/>
              <a:t>e </a:t>
            </a:r>
            <a:r>
              <a:rPr lang="en-US" sz="2800" b="1" i="1" dirty="0">
                <a:cs typeface="Times New Roman" charset="0"/>
              </a:rPr>
              <a:t>×</a:t>
            </a:r>
            <a:r>
              <a:rPr lang="en-US" sz="2800" b="1" i="1" dirty="0"/>
              <a:t> f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800" b="1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3200" b="1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b="1" i="1" dirty="0"/>
              <a:t>O</a:t>
            </a:r>
            <a:r>
              <a:rPr lang="en-US" sz="3200" dirty="0"/>
              <a:t>(</a:t>
            </a:r>
            <a:r>
              <a:rPr lang="en-US" sz="3200" b="1" i="1" dirty="0" err="1"/>
              <a:t>def</a:t>
            </a:r>
            <a:r>
              <a:rPr lang="en-US" sz="3200" i="1" dirty="0"/>
              <a:t> </a:t>
            </a:r>
            <a:r>
              <a:rPr lang="en-US" sz="3200" dirty="0"/>
              <a:t>)</a:t>
            </a:r>
            <a:r>
              <a:rPr lang="en-US" sz="3200" i="1" dirty="0"/>
              <a:t> </a:t>
            </a:r>
            <a:r>
              <a:rPr lang="en-US" sz="3200" i="1" dirty="0" smtClean="0"/>
              <a:t> </a:t>
            </a:r>
            <a:r>
              <a:rPr lang="en-US" sz="3200" dirty="0" smtClean="0"/>
              <a:t>time</a:t>
            </a:r>
            <a:endParaRPr lang="en-US" sz="3200" dirty="0"/>
          </a:p>
        </p:txBody>
      </p:sp>
      <p:sp>
        <p:nvSpPr>
          <p:cNvPr id="184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BE7BA5-611E-3345-8931-AFB5618F39E9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18437" name="Rectangle 56"/>
          <p:cNvSpPr>
            <a:spLocks noChangeArrowheads="1"/>
          </p:cNvSpPr>
          <p:nvPr/>
        </p:nvSpPr>
        <p:spPr bwMode="auto">
          <a:xfrm>
            <a:off x="568325" y="2154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8438" name="Group 87"/>
          <p:cNvGrpSpPr>
            <a:grpSpLocks/>
          </p:cNvGrpSpPr>
          <p:nvPr/>
        </p:nvGrpSpPr>
        <p:grpSpPr bwMode="auto">
          <a:xfrm>
            <a:off x="3702050" y="1449388"/>
            <a:ext cx="4984750" cy="4419600"/>
            <a:chOff x="2064" y="1440"/>
            <a:chExt cx="3140" cy="2784"/>
          </a:xfrm>
        </p:grpSpPr>
        <p:sp>
          <p:nvSpPr>
            <p:cNvPr id="18440" name="Rectangle 63"/>
            <p:cNvSpPr>
              <a:spLocks noChangeArrowheads="1"/>
            </p:cNvSpPr>
            <p:nvPr/>
          </p:nvSpPr>
          <p:spPr bwMode="auto">
            <a:xfrm>
              <a:off x="2496" y="3264"/>
              <a:ext cx="1152" cy="5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64"/>
            <p:cNvSpPr>
              <a:spLocks noChangeArrowheads="1"/>
            </p:cNvSpPr>
            <p:nvPr/>
          </p:nvSpPr>
          <p:spPr bwMode="auto">
            <a:xfrm>
              <a:off x="3840" y="1920"/>
              <a:ext cx="960" cy="115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65"/>
            <p:cNvSpPr>
              <a:spLocks noChangeArrowheads="1"/>
            </p:cNvSpPr>
            <p:nvPr/>
          </p:nvSpPr>
          <p:spPr bwMode="auto">
            <a:xfrm>
              <a:off x="3840" y="3264"/>
              <a:ext cx="960" cy="5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66"/>
            <p:cNvSpPr>
              <a:spLocks noChangeArrowheads="1"/>
            </p:cNvSpPr>
            <p:nvPr/>
          </p:nvSpPr>
          <p:spPr bwMode="auto">
            <a:xfrm>
              <a:off x="4224" y="1920"/>
              <a:ext cx="192" cy="115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67"/>
            <p:cNvSpPr>
              <a:spLocks noChangeArrowheads="1"/>
            </p:cNvSpPr>
            <p:nvPr/>
          </p:nvSpPr>
          <p:spPr bwMode="auto">
            <a:xfrm>
              <a:off x="2496" y="3456"/>
              <a:ext cx="1152" cy="1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68"/>
            <p:cNvSpPr>
              <a:spLocks noChangeArrowheads="1"/>
            </p:cNvSpPr>
            <p:nvPr/>
          </p:nvSpPr>
          <p:spPr bwMode="auto">
            <a:xfrm>
              <a:off x="4224" y="3456"/>
              <a:ext cx="192" cy="1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Text Box 69"/>
            <p:cNvSpPr txBox="1">
              <a:spLocks noChangeArrowheads="1"/>
            </p:cNvSpPr>
            <p:nvPr/>
          </p:nvSpPr>
          <p:spPr bwMode="auto">
            <a:xfrm>
              <a:off x="2492" y="321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A</a:t>
              </a:r>
            </a:p>
          </p:txBody>
        </p:sp>
        <p:sp>
          <p:nvSpPr>
            <p:cNvPr id="18447" name="Text Box 70"/>
            <p:cNvSpPr txBox="1">
              <a:spLocks noChangeArrowheads="1"/>
            </p:cNvSpPr>
            <p:nvPr/>
          </p:nvSpPr>
          <p:spPr bwMode="auto">
            <a:xfrm>
              <a:off x="3840" y="321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8448" name="Text Box 71"/>
            <p:cNvSpPr txBox="1">
              <a:spLocks noChangeArrowheads="1"/>
            </p:cNvSpPr>
            <p:nvPr/>
          </p:nvSpPr>
          <p:spPr bwMode="auto">
            <a:xfrm>
              <a:off x="3840" y="187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B</a:t>
              </a:r>
            </a:p>
          </p:txBody>
        </p:sp>
        <p:sp>
          <p:nvSpPr>
            <p:cNvPr id="18449" name="Text Box 72"/>
            <p:cNvSpPr txBox="1">
              <a:spLocks noChangeArrowheads="1"/>
            </p:cNvSpPr>
            <p:nvPr/>
          </p:nvSpPr>
          <p:spPr bwMode="auto">
            <a:xfrm>
              <a:off x="2064" y="34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d</a:t>
              </a:r>
            </a:p>
          </p:txBody>
        </p:sp>
        <p:sp>
          <p:nvSpPr>
            <p:cNvPr id="18450" name="Text Box 73"/>
            <p:cNvSpPr txBox="1">
              <a:spLocks noChangeArrowheads="1"/>
            </p:cNvSpPr>
            <p:nvPr/>
          </p:nvSpPr>
          <p:spPr bwMode="auto">
            <a:xfrm>
              <a:off x="4992" y="34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d</a:t>
              </a:r>
            </a:p>
          </p:txBody>
        </p:sp>
        <p:sp>
          <p:nvSpPr>
            <p:cNvPr id="18451" name="Text Box 74"/>
            <p:cNvSpPr txBox="1">
              <a:spLocks noChangeArrowheads="1"/>
            </p:cNvSpPr>
            <p:nvPr/>
          </p:nvSpPr>
          <p:spPr bwMode="auto">
            <a:xfrm>
              <a:off x="4236" y="144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f</a:t>
              </a:r>
            </a:p>
          </p:txBody>
        </p:sp>
        <p:sp>
          <p:nvSpPr>
            <p:cNvPr id="18452" name="Text Box 75"/>
            <p:cNvSpPr txBox="1">
              <a:spLocks noChangeArrowheads="1"/>
            </p:cNvSpPr>
            <p:nvPr/>
          </p:nvSpPr>
          <p:spPr bwMode="auto">
            <a:xfrm>
              <a:off x="2928" y="283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8453" name="Text Box 76"/>
            <p:cNvSpPr txBox="1">
              <a:spLocks noChangeArrowheads="1"/>
            </p:cNvSpPr>
            <p:nvPr/>
          </p:nvSpPr>
          <p:spPr bwMode="auto">
            <a:xfrm>
              <a:off x="4272" y="393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f</a:t>
              </a:r>
            </a:p>
          </p:txBody>
        </p:sp>
        <p:sp>
          <p:nvSpPr>
            <p:cNvPr id="18454" name="Text Box 77"/>
            <p:cNvSpPr txBox="1">
              <a:spLocks noChangeArrowheads="1"/>
            </p:cNvSpPr>
            <p:nvPr/>
          </p:nvSpPr>
          <p:spPr bwMode="auto">
            <a:xfrm>
              <a:off x="3504" y="230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8455" name="Text Box 78"/>
            <p:cNvSpPr txBox="1">
              <a:spLocks noChangeArrowheads="1"/>
            </p:cNvSpPr>
            <p:nvPr/>
          </p:nvSpPr>
          <p:spPr bwMode="auto">
            <a:xfrm>
              <a:off x="2903" y="3408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i</a:t>
              </a:r>
            </a:p>
          </p:txBody>
        </p:sp>
        <p:sp>
          <p:nvSpPr>
            <p:cNvPr id="18456" name="Text Box 79"/>
            <p:cNvSpPr txBox="1">
              <a:spLocks noChangeArrowheads="1"/>
            </p:cNvSpPr>
            <p:nvPr/>
          </p:nvSpPr>
          <p:spPr bwMode="auto">
            <a:xfrm>
              <a:off x="4247" y="2208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dirty="0">
                  <a:solidFill>
                    <a:srgbClr val="000000"/>
                  </a:solidFill>
                  <a:latin typeface="Times New Roman" charset="0"/>
                </a:rPr>
                <a:t>j</a:t>
              </a:r>
            </a:p>
          </p:txBody>
        </p:sp>
        <p:sp>
          <p:nvSpPr>
            <p:cNvPr id="18457" name="Text Box 80"/>
            <p:cNvSpPr txBox="1">
              <a:spLocks noChangeArrowheads="1"/>
            </p:cNvSpPr>
            <p:nvPr/>
          </p:nvSpPr>
          <p:spPr bwMode="auto">
            <a:xfrm>
              <a:off x="4386" y="3408"/>
              <a:ext cx="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solidFill>
                    <a:srgbClr val="000000"/>
                  </a:solidFill>
                  <a:latin typeface="Times New Roman" charset="0"/>
                </a:rPr>
                <a:t>i,j</a:t>
              </a:r>
            </a:p>
          </p:txBody>
        </p:sp>
        <p:sp>
          <p:nvSpPr>
            <p:cNvPr id="18458" name="AutoShape 81"/>
            <p:cNvSpPr>
              <a:spLocks/>
            </p:cNvSpPr>
            <p:nvPr/>
          </p:nvSpPr>
          <p:spPr bwMode="auto">
            <a:xfrm>
              <a:off x="2256" y="3264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AutoShape 82"/>
            <p:cNvSpPr>
              <a:spLocks/>
            </p:cNvSpPr>
            <p:nvPr/>
          </p:nvSpPr>
          <p:spPr bwMode="auto">
            <a:xfrm flipH="1">
              <a:off x="4848" y="3264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AutoShape 83"/>
            <p:cNvSpPr>
              <a:spLocks/>
            </p:cNvSpPr>
            <p:nvPr/>
          </p:nvSpPr>
          <p:spPr bwMode="auto">
            <a:xfrm>
              <a:off x="3696" y="1920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AutoShape 84"/>
            <p:cNvSpPr>
              <a:spLocks/>
            </p:cNvSpPr>
            <p:nvPr/>
          </p:nvSpPr>
          <p:spPr bwMode="auto">
            <a:xfrm rot="-5400000">
              <a:off x="4248" y="3480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AutoShape 85"/>
            <p:cNvSpPr>
              <a:spLocks/>
            </p:cNvSpPr>
            <p:nvPr/>
          </p:nvSpPr>
          <p:spPr bwMode="auto">
            <a:xfrm rot="5400000">
              <a:off x="2976" y="2592"/>
              <a:ext cx="144" cy="1104"/>
            </a:xfrm>
            <a:prstGeom prst="leftBrace">
              <a:avLst>
                <a:gd name="adj1" fmla="val 6388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AutoShape 86"/>
            <p:cNvSpPr>
              <a:spLocks/>
            </p:cNvSpPr>
            <p:nvPr/>
          </p:nvSpPr>
          <p:spPr bwMode="auto">
            <a:xfrm rot="5400000">
              <a:off x="4248" y="1320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57835"/>
              </p:ext>
            </p:extLst>
          </p:nvPr>
        </p:nvGraphicFramePr>
        <p:xfrm>
          <a:off x="1108075" y="2611437"/>
          <a:ext cx="33401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Equation" r:id="rId3" imgW="1651000" imgH="431800" progId="Equation.3">
                  <p:embed/>
                </p:oleObj>
              </mc:Choice>
              <mc:Fallback>
                <p:oleObj name="Equation" r:id="rId3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2611437"/>
                        <a:ext cx="33401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Matrix Chain-Products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838200" y="1371600"/>
            <a:ext cx="6781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Matrix Chain-Product: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Compute </a:t>
            </a:r>
            <a:r>
              <a:rPr lang="en-US" dirty="0" smtClean="0"/>
              <a:t>A = A</a:t>
            </a:r>
            <a:r>
              <a:rPr lang="en-US" baseline="-25000" dirty="0" smtClean="0"/>
              <a:t>0</a:t>
            </a:r>
            <a:r>
              <a:rPr lang="en-US" dirty="0" smtClean="0"/>
              <a:t>*A</a:t>
            </a:r>
            <a:r>
              <a:rPr lang="en-US" baseline="-25000" dirty="0" smtClean="0"/>
              <a:t>1</a:t>
            </a:r>
            <a:r>
              <a:rPr lang="en-US" dirty="0"/>
              <a:t>*…*A</a:t>
            </a:r>
            <a:r>
              <a:rPr lang="en-US" baseline="-25000" dirty="0"/>
              <a:t>n-1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</a:t>
            </a:r>
            <a:r>
              <a:rPr lang="en-US" baseline="-25000" dirty="0"/>
              <a:t>i</a:t>
            </a:r>
            <a:r>
              <a:rPr lang="en-US" dirty="0"/>
              <a:t> is d</a:t>
            </a:r>
            <a:r>
              <a:rPr lang="en-US" baseline="-25000" dirty="0"/>
              <a:t>i </a:t>
            </a:r>
            <a:r>
              <a:rPr lang="en-US" dirty="0">
                <a:cs typeface="Tahoma" charset="0"/>
              </a:rPr>
              <a:t>× </a:t>
            </a:r>
            <a:r>
              <a:rPr lang="en-US" dirty="0"/>
              <a:t>d</a:t>
            </a:r>
            <a:r>
              <a:rPr lang="en-US" baseline="-25000" dirty="0"/>
              <a:t>i+1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Problem: </a:t>
            </a:r>
            <a:r>
              <a:rPr lang="en-US" dirty="0"/>
              <a:t>How to parenthesize?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Example:</a:t>
            </a:r>
            <a:endParaRPr lang="en-US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 is 3 </a:t>
            </a:r>
            <a:r>
              <a:rPr lang="en-US" dirty="0">
                <a:cs typeface="Tahoma" charset="0"/>
              </a:rPr>
              <a:t>× 100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ahoma" charset="0"/>
              </a:rPr>
              <a:t>C is 100 ×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ahoma" charset="0"/>
              </a:rPr>
              <a:t>D is 5 ×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ahoma" charset="0"/>
              </a:rPr>
              <a:t>(B*C)*D </a:t>
            </a:r>
            <a:r>
              <a:rPr lang="en-US" dirty="0" smtClean="0">
                <a:cs typeface="Tahoma" charset="0"/>
              </a:rPr>
              <a:t>   takes   </a:t>
            </a:r>
            <a:r>
              <a:rPr lang="en-US" dirty="0">
                <a:cs typeface="Tahoma" charset="0"/>
              </a:rPr>
              <a:t>1500 + 75 </a:t>
            </a:r>
            <a:r>
              <a:rPr lang="en-US" dirty="0" smtClean="0">
                <a:cs typeface="Tahoma" charset="0"/>
              </a:rPr>
              <a:t>       =  1575 </a:t>
            </a:r>
            <a:r>
              <a:rPr lang="en-US" dirty="0">
                <a:cs typeface="Tahoma" charset="0"/>
              </a:rPr>
              <a:t>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ahoma" charset="0"/>
              </a:rPr>
              <a:t>B*(C*D) </a:t>
            </a:r>
            <a:r>
              <a:rPr lang="en-US" dirty="0" smtClean="0">
                <a:cs typeface="Tahoma" charset="0"/>
              </a:rPr>
              <a:t>   takes   1500 </a:t>
            </a:r>
            <a:r>
              <a:rPr lang="en-US" dirty="0">
                <a:cs typeface="Tahoma" charset="0"/>
              </a:rPr>
              <a:t>+ 2500 </a:t>
            </a:r>
            <a:r>
              <a:rPr lang="en-US" dirty="0" smtClean="0">
                <a:cs typeface="Tahoma" charset="0"/>
              </a:rPr>
              <a:t>  =  </a:t>
            </a:r>
            <a:r>
              <a:rPr lang="en-US" dirty="0">
                <a:cs typeface="Tahoma" charset="0"/>
              </a:rPr>
              <a:t>4000 ops</a:t>
            </a:r>
          </a:p>
        </p:txBody>
      </p:sp>
      <p:sp>
        <p:nvSpPr>
          <p:cNvPr id="194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20FE2C0-AC9B-A846-8EAD-1AF93035B892}" type="slidenum">
              <a:rPr lang="en-US" sz="1400"/>
              <a:pPr eaLnBrk="1" hangingPunct="1"/>
              <a:t>46</a:t>
            </a:fld>
            <a:endParaRPr lang="en-US" sz="14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68325" y="2154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An Enumeration Approach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76200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Matrix Chain-Product </a:t>
            </a:r>
            <a:r>
              <a:rPr lang="en-US" b="1" dirty="0" smtClean="0">
                <a:solidFill>
                  <a:srgbClr val="0000FF"/>
                </a:solidFill>
              </a:rPr>
              <a:t>Algorithm:</a:t>
            </a:r>
            <a:endParaRPr lang="en-US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Try all possible ways to parenthesize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A = A</a:t>
            </a:r>
            <a:r>
              <a:rPr lang="en-US" baseline="-25000" dirty="0" smtClean="0"/>
              <a:t>0</a:t>
            </a:r>
            <a:r>
              <a:rPr lang="en-US" dirty="0" smtClean="0"/>
              <a:t>*A</a:t>
            </a:r>
            <a:r>
              <a:rPr lang="en-US" baseline="-25000" dirty="0" smtClean="0"/>
              <a:t>1</a:t>
            </a:r>
            <a:r>
              <a:rPr lang="en-US" dirty="0"/>
              <a:t>*…*A</a:t>
            </a:r>
            <a:r>
              <a:rPr lang="en-US" baseline="-25000" dirty="0"/>
              <a:t>n-1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Calculate number of ops for each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Pick the one that is best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Running time: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number of </a:t>
            </a:r>
            <a:r>
              <a:rPr lang="en-US" dirty="0" err="1"/>
              <a:t>paranethesizations</a:t>
            </a:r>
            <a:r>
              <a:rPr lang="en-US" dirty="0"/>
              <a:t> is equal to the number of binary trees with n </a:t>
            </a:r>
            <a:r>
              <a:rPr lang="en-US" dirty="0" smtClean="0"/>
              <a:t>external nodes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ahoma" charset="0"/>
              </a:rPr>
              <a:t>It is called the Catalan number, and it is almost 4</a:t>
            </a:r>
            <a:r>
              <a:rPr lang="en-US" baseline="30000" dirty="0" smtClean="0">
                <a:cs typeface="Tahoma" charset="0"/>
              </a:rPr>
              <a:t>n</a:t>
            </a:r>
            <a:r>
              <a:rPr lang="en-US" dirty="0" smtClean="0">
                <a:cs typeface="Tahoma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b="1" dirty="0">
                <a:solidFill>
                  <a:schemeClr val="tx2"/>
                </a:solidFill>
              </a:rPr>
              <a:t>exponential</a:t>
            </a:r>
            <a:r>
              <a:rPr lang="en-US" dirty="0"/>
              <a:t>!</a:t>
            </a:r>
            <a:endParaRPr lang="en-US" dirty="0">
              <a:cs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ahoma" charset="0"/>
              </a:rPr>
              <a:t>This </a:t>
            </a:r>
            <a:r>
              <a:rPr lang="en-US" dirty="0">
                <a:cs typeface="Tahoma" charset="0"/>
              </a:rPr>
              <a:t>is a terrible algorithm!</a:t>
            </a:r>
          </a:p>
        </p:txBody>
      </p:sp>
      <p:sp>
        <p:nvSpPr>
          <p:cNvPr id="204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78E1F-F47E-7F4C-9AA3-2EF5612CA0E9}" type="slidenum">
              <a:rPr lang="en-US" sz="1400"/>
              <a:pPr eaLnBrk="1" hangingPunct="1"/>
              <a:t>47</a:t>
            </a:fld>
            <a:endParaRPr lang="en-US" sz="14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68325" y="2154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6" name="Picture 6" descr="BD05374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22275"/>
            <a:ext cx="22367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 Greedy Approach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09600" y="1371600"/>
            <a:ext cx="8305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Idea </a:t>
            </a: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repeatedly </a:t>
            </a:r>
            <a:r>
              <a:rPr lang="en-US" dirty="0"/>
              <a:t>select the </a:t>
            </a:r>
            <a:r>
              <a:rPr lang="en-US" dirty="0" smtClean="0"/>
              <a:t>matrix product </a:t>
            </a:r>
            <a:br>
              <a:rPr lang="en-US" dirty="0" smtClean="0"/>
            </a:br>
            <a:r>
              <a:rPr lang="en-US" dirty="0" smtClean="0"/>
              <a:t>	        that uses </a:t>
            </a:r>
            <a:r>
              <a:rPr lang="en-US" dirty="0"/>
              <a:t>the most operations.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Counter-example: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is 10 </a:t>
            </a:r>
            <a:r>
              <a:rPr lang="en-US" dirty="0">
                <a:cs typeface="Tahoma" charset="0"/>
              </a:rPr>
              <a:t>× 5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 is 5 </a:t>
            </a:r>
            <a:r>
              <a:rPr lang="en-US" dirty="0">
                <a:cs typeface="Tahoma" charset="0"/>
              </a:rPr>
              <a:t>× 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ahoma" charset="0"/>
              </a:rPr>
              <a:t>C is 10 ×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Tahoma" charset="0"/>
              </a:rPr>
              <a:t>D is 5 × 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cs typeface="Tahoma" charset="0"/>
              </a:rPr>
              <a:t>Greedy idea </a:t>
            </a:r>
            <a:r>
              <a:rPr lang="en-US" dirty="0" smtClean="0">
                <a:solidFill>
                  <a:srgbClr val="C00000"/>
                </a:solidFill>
                <a:cs typeface="Tahoma" charset="0"/>
              </a:rPr>
              <a:t>1 </a:t>
            </a:r>
            <a:r>
              <a:rPr lang="en-US" dirty="0">
                <a:solidFill>
                  <a:srgbClr val="C00000"/>
                </a:solidFill>
                <a:cs typeface="Tahoma" charset="0"/>
              </a:rPr>
              <a:t>gives </a:t>
            </a:r>
            <a:r>
              <a:rPr lang="en-US" dirty="0" smtClean="0">
                <a:cs typeface="Tahoma" charset="0"/>
              </a:rPr>
              <a:t/>
            </a:r>
            <a:br>
              <a:rPr lang="en-US" dirty="0" smtClean="0">
                <a:cs typeface="Tahoma" charset="0"/>
              </a:rPr>
            </a:br>
            <a:r>
              <a:rPr lang="en-US" dirty="0" smtClean="0">
                <a:cs typeface="Tahoma" charset="0"/>
              </a:rPr>
              <a:t>(</a:t>
            </a:r>
            <a:r>
              <a:rPr lang="en-US" dirty="0">
                <a:cs typeface="Tahoma" charset="0"/>
              </a:rPr>
              <a:t>A*B)*(</a:t>
            </a:r>
            <a:r>
              <a:rPr lang="en-US" dirty="0" smtClean="0">
                <a:cs typeface="Tahoma" charset="0"/>
              </a:rPr>
              <a:t>C*D) 	which takes   500+1000+500  =  2000 </a:t>
            </a:r>
            <a:r>
              <a:rPr lang="en-US" dirty="0">
                <a:cs typeface="Tahoma" charset="0"/>
              </a:rPr>
              <a:t>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  <a:cs typeface="Tahoma" charset="0"/>
              </a:rPr>
              <a:t>Better solution:</a:t>
            </a:r>
            <a:r>
              <a:rPr lang="en-US" dirty="0" smtClean="0">
                <a:cs typeface="Tahoma" charset="0"/>
              </a:rPr>
              <a:t/>
            </a:r>
            <a:br>
              <a:rPr lang="en-US" dirty="0" smtClean="0">
                <a:cs typeface="Tahoma" charset="0"/>
              </a:rPr>
            </a:br>
            <a:r>
              <a:rPr lang="en-US" dirty="0" smtClean="0">
                <a:cs typeface="Tahoma" charset="0"/>
              </a:rPr>
              <a:t>A</a:t>
            </a:r>
            <a:r>
              <a:rPr lang="en-US" dirty="0">
                <a:cs typeface="Tahoma" charset="0"/>
              </a:rPr>
              <a:t>*((B*C)*D) </a:t>
            </a:r>
            <a:r>
              <a:rPr lang="en-US" dirty="0" smtClean="0">
                <a:cs typeface="Tahoma" charset="0"/>
              </a:rPr>
              <a:t>	which takes   500+250+250    </a:t>
            </a:r>
            <a:r>
              <a:rPr lang="en-US" dirty="0">
                <a:cs typeface="Tahoma" charset="0"/>
              </a:rPr>
              <a:t>= </a:t>
            </a:r>
            <a:r>
              <a:rPr lang="en-US" dirty="0" smtClean="0">
                <a:cs typeface="Tahoma" charset="0"/>
              </a:rPr>
              <a:t> 1000 </a:t>
            </a:r>
            <a:r>
              <a:rPr lang="en-US" dirty="0">
                <a:cs typeface="Tahoma" charset="0"/>
              </a:rPr>
              <a:t>ops</a:t>
            </a:r>
          </a:p>
        </p:txBody>
      </p:sp>
      <p:sp>
        <p:nvSpPr>
          <p:cNvPr id="2150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87FA4A0-9365-3E43-8219-B7659CAC3025}" type="slidenum">
              <a:rPr lang="en-US" sz="1400"/>
              <a:pPr eaLnBrk="1" hangingPunct="1"/>
              <a:t>48</a:t>
            </a:fld>
            <a:endParaRPr lang="en-US" sz="1400"/>
          </a:p>
        </p:txBody>
      </p:sp>
      <p:pic>
        <p:nvPicPr>
          <p:cNvPr id="21509" name="Picture 7" descr="BS00608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19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US" dirty="0"/>
              <a:t>Another Greedy Approach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685800" y="14478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0000FF"/>
                </a:solidFill>
              </a:rPr>
              <a:t>Idea </a:t>
            </a:r>
            <a:r>
              <a:rPr lang="en-US" sz="2600" b="1" dirty="0" smtClean="0">
                <a:solidFill>
                  <a:srgbClr val="0000FF"/>
                </a:solidFill>
              </a:rPr>
              <a:t>2</a:t>
            </a:r>
            <a:r>
              <a:rPr lang="en-US" sz="2600" b="1" dirty="0">
                <a:solidFill>
                  <a:srgbClr val="0000FF"/>
                </a:solidFill>
              </a:rPr>
              <a:t>: </a:t>
            </a:r>
            <a:r>
              <a:rPr lang="en-US" sz="2600" b="1" dirty="0" smtClean="0">
                <a:solidFill>
                  <a:srgbClr val="0000FF"/>
                </a:solidFill>
              </a:rPr>
              <a:t>  </a:t>
            </a:r>
            <a:r>
              <a:rPr lang="en-US" sz="2600" dirty="0" smtClean="0"/>
              <a:t>repeatedly </a:t>
            </a:r>
            <a:r>
              <a:rPr lang="en-US" sz="2600" dirty="0"/>
              <a:t>select the </a:t>
            </a:r>
            <a:r>
              <a:rPr lang="en-US" sz="2600" dirty="0" smtClean="0"/>
              <a:t>matrix product</a:t>
            </a:r>
            <a:br>
              <a:rPr lang="en-US" sz="2600" dirty="0" smtClean="0"/>
            </a:br>
            <a:r>
              <a:rPr lang="en-US" sz="2600" dirty="0" smtClean="0"/>
              <a:t>	        that </a:t>
            </a:r>
            <a:r>
              <a:rPr lang="en-US" sz="2600" dirty="0"/>
              <a:t>uses the fewest operations.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0000FF"/>
                </a:solidFill>
              </a:rPr>
              <a:t>Counter-example: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A is 101 </a:t>
            </a:r>
            <a:r>
              <a:rPr lang="en-US" sz="2200" dirty="0">
                <a:cs typeface="Tahoma" charset="0"/>
              </a:rPr>
              <a:t>× 11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B is 11 </a:t>
            </a:r>
            <a:r>
              <a:rPr lang="en-US" sz="2200" dirty="0">
                <a:cs typeface="Tahoma" charset="0"/>
              </a:rPr>
              <a:t>× 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cs typeface="Tahoma" charset="0"/>
              </a:rPr>
              <a:t>C is 9 × 100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cs typeface="Tahoma" charset="0"/>
              </a:rPr>
              <a:t>D is 100 × 99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solidFill>
                  <a:srgbClr val="C00000"/>
                </a:solidFill>
                <a:cs typeface="Tahoma" charset="0"/>
              </a:rPr>
              <a:t>Greedy idea </a:t>
            </a:r>
            <a:r>
              <a:rPr lang="en-US" sz="2200" dirty="0" smtClean="0">
                <a:solidFill>
                  <a:srgbClr val="C00000"/>
                </a:solidFill>
                <a:cs typeface="Tahoma" charset="0"/>
              </a:rPr>
              <a:t>2 </a:t>
            </a:r>
            <a:r>
              <a:rPr lang="en-US" sz="2200" dirty="0">
                <a:solidFill>
                  <a:srgbClr val="C00000"/>
                </a:solidFill>
                <a:cs typeface="Tahoma" charset="0"/>
              </a:rPr>
              <a:t>gives </a:t>
            </a:r>
            <a:r>
              <a:rPr lang="en-US" sz="2200" dirty="0" smtClean="0">
                <a:cs typeface="Tahoma" charset="0"/>
              </a:rPr>
              <a:t/>
            </a:r>
            <a:br>
              <a:rPr lang="en-US" sz="2200" dirty="0" smtClean="0">
                <a:cs typeface="Tahoma" charset="0"/>
              </a:rPr>
            </a:br>
            <a:r>
              <a:rPr lang="en-US" sz="2200" dirty="0" smtClean="0">
                <a:cs typeface="Tahoma" charset="0"/>
              </a:rPr>
              <a:t>A</a:t>
            </a:r>
            <a:r>
              <a:rPr lang="en-US" sz="2200" dirty="0">
                <a:cs typeface="Tahoma" charset="0"/>
              </a:rPr>
              <a:t>*((B*C)*D</a:t>
            </a:r>
            <a:r>
              <a:rPr lang="en-US" sz="2200" dirty="0" smtClean="0">
                <a:cs typeface="Tahoma" charset="0"/>
              </a:rPr>
              <a:t>))  </a:t>
            </a:r>
            <a:r>
              <a:rPr lang="en-US" sz="2200" dirty="0">
                <a:cs typeface="Tahoma" charset="0"/>
              </a:rPr>
              <a:t>which takes </a:t>
            </a:r>
            <a:r>
              <a:rPr lang="en-US" sz="2200" dirty="0" smtClean="0">
                <a:cs typeface="Tahoma" charset="0"/>
              </a:rPr>
              <a:t>  109989+9900+108900 = 228789 </a:t>
            </a:r>
            <a:r>
              <a:rPr lang="en-US" sz="2200" dirty="0">
                <a:cs typeface="Tahoma" charset="0"/>
              </a:rPr>
              <a:t>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C00000"/>
                </a:solidFill>
                <a:cs typeface="Tahoma" charset="0"/>
              </a:rPr>
              <a:t>Better solution:</a:t>
            </a:r>
            <a:r>
              <a:rPr lang="en-US" sz="2200" dirty="0" smtClean="0">
                <a:cs typeface="Tahoma" charset="0"/>
              </a:rPr>
              <a:t/>
            </a:r>
            <a:br>
              <a:rPr lang="en-US" sz="2200" dirty="0" smtClean="0">
                <a:cs typeface="Tahoma" charset="0"/>
              </a:rPr>
            </a:br>
            <a:r>
              <a:rPr lang="en-US" sz="2200" dirty="0" smtClean="0">
                <a:cs typeface="Tahoma" charset="0"/>
              </a:rPr>
              <a:t>(A*B</a:t>
            </a:r>
            <a:r>
              <a:rPr lang="en-US" sz="2200" dirty="0">
                <a:cs typeface="Tahoma" charset="0"/>
              </a:rPr>
              <a:t>)*(C*D) </a:t>
            </a:r>
            <a:r>
              <a:rPr lang="en-US" sz="2200" dirty="0" smtClean="0">
                <a:cs typeface="Tahoma" charset="0"/>
              </a:rPr>
              <a:t>  which takes    9999+89991+89100     = 189090 </a:t>
            </a:r>
            <a:r>
              <a:rPr lang="en-US" sz="2200" dirty="0">
                <a:cs typeface="Tahoma" charset="0"/>
              </a:rPr>
              <a:t>ops</a:t>
            </a:r>
            <a:endParaRPr lang="en-US" sz="1900" dirty="0">
              <a:cs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cs typeface="Tahoma" charset="0"/>
              </a:rPr>
              <a:t>The greedy approach is not giving us the optimal </a:t>
            </a:r>
            <a:r>
              <a:rPr lang="en-US" sz="2600" dirty="0" smtClean="0">
                <a:cs typeface="Tahoma" charset="0"/>
              </a:rPr>
              <a:t>value!</a:t>
            </a:r>
            <a:endParaRPr lang="en-US" sz="2600" dirty="0">
              <a:cs typeface="Tahoma" charset="0"/>
            </a:endParaRPr>
          </a:p>
        </p:txBody>
      </p:sp>
      <p:sp>
        <p:nvSpPr>
          <p:cNvPr id="225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2791E59-F08D-7041-A947-5E7958B980F1}" type="slidenum">
              <a:rPr lang="en-US" sz="1400"/>
              <a:pPr eaLnBrk="1" hangingPunct="1"/>
              <a:t>49</a:t>
            </a:fld>
            <a:endParaRPr lang="en-US" sz="1400"/>
          </a:p>
        </p:txBody>
      </p:sp>
      <p:pic>
        <p:nvPicPr>
          <p:cNvPr id="22533" name="Picture 4" descr="BS00608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19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Strings</a:t>
            </a:r>
          </a:p>
        </p:txBody>
      </p:sp>
      <p:sp>
        <p:nvSpPr>
          <p:cNvPr id="1741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838200" y="1295400"/>
            <a:ext cx="80010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Let </a:t>
            </a:r>
            <a:r>
              <a:rPr lang="en-US" b="1" i="1" dirty="0"/>
              <a:t>P</a:t>
            </a:r>
            <a:r>
              <a:rPr lang="en-US" dirty="0"/>
              <a:t> be a string of size </a:t>
            </a:r>
            <a:r>
              <a:rPr lang="en-US" b="1" i="1" dirty="0"/>
              <a:t>m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substring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dirty="0"/>
              <a:t>[</a:t>
            </a:r>
            <a:r>
              <a:rPr lang="en-US" b="1" i="1" dirty="0" err="1"/>
              <a:t>i</a:t>
            </a:r>
            <a:r>
              <a:rPr lang="en-US" b="1" i="1" dirty="0"/>
              <a:t> .. j</a:t>
            </a:r>
            <a:r>
              <a:rPr lang="en-US" dirty="0"/>
              <a:t>] of </a:t>
            </a:r>
            <a:r>
              <a:rPr lang="en-US" b="1" i="1" dirty="0"/>
              <a:t>P</a:t>
            </a:r>
            <a:r>
              <a:rPr lang="en-US" dirty="0"/>
              <a:t> is the subsequence of </a:t>
            </a:r>
            <a:r>
              <a:rPr lang="en-US" b="1" i="1" dirty="0"/>
              <a:t>P</a:t>
            </a:r>
            <a:r>
              <a:rPr lang="en-US" dirty="0"/>
              <a:t> consisting of the characters with ranks between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/>
              <a:t>j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prefix</a:t>
            </a:r>
            <a:r>
              <a:rPr lang="en-US" dirty="0"/>
              <a:t> of </a:t>
            </a:r>
            <a:r>
              <a:rPr lang="en-US" b="1" i="1" dirty="0"/>
              <a:t>P</a:t>
            </a:r>
            <a:r>
              <a:rPr lang="en-US" dirty="0"/>
              <a:t> is a substring of the type </a:t>
            </a:r>
            <a:r>
              <a:rPr lang="en-US" b="1" i="1" dirty="0"/>
              <a:t>P</a:t>
            </a:r>
            <a:r>
              <a:rPr lang="en-US" dirty="0"/>
              <a:t>[0 </a:t>
            </a:r>
            <a:r>
              <a:rPr lang="en-US" b="1" i="1" dirty="0"/>
              <a:t>.. </a:t>
            </a:r>
            <a:r>
              <a:rPr lang="en-US" b="1" i="1" dirty="0" err="1"/>
              <a:t>i</a:t>
            </a:r>
            <a:r>
              <a:rPr lang="en-US" dirty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suffix</a:t>
            </a:r>
            <a:r>
              <a:rPr lang="en-US" dirty="0"/>
              <a:t> of </a:t>
            </a:r>
            <a:r>
              <a:rPr lang="en-US" b="1" i="1" dirty="0"/>
              <a:t>P</a:t>
            </a:r>
            <a:r>
              <a:rPr lang="en-US" dirty="0"/>
              <a:t> is a substring of the type </a:t>
            </a:r>
            <a:r>
              <a:rPr lang="en-US" b="1" i="1" dirty="0"/>
              <a:t>P</a:t>
            </a:r>
            <a:r>
              <a:rPr lang="en-US" dirty="0"/>
              <a:t>[</a:t>
            </a:r>
            <a:r>
              <a:rPr lang="en-US" b="1" i="1" dirty="0" err="1"/>
              <a:t>i</a:t>
            </a:r>
            <a:r>
              <a:rPr lang="en-US" b="1" i="1" dirty="0"/>
              <a:t> ..m </a:t>
            </a:r>
            <a:r>
              <a:rPr lang="en-US" dirty="0"/>
              <a:t>-</a:t>
            </a:r>
            <a:r>
              <a:rPr lang="en-US" b="1" i="1" dirty="0"/>
              <a:t> </a:t>
            </a:r>
            <a:r>
              <a:rPr lang="en-US" dirty="0"/>
              <a:t>1]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Given strings </a:t>
            </a:r>
            <a:r>
              <a:rPr lang="en-US" b="1" i="1" dirty="0"/>
              <a:t>T</a:t>
            </a:r>
            <a:r>
              <a:rPr lang="en-US" dirty="0"/>
              <a:t> (text) and </a:t>
            </a:r>
            <a:r>
              <a:rPr lang="en-US" b="1" i="1" dirty="0"/>
              <a:t>P</a:t>
            </a:r>
            <a:r>
              <a:rPr lang="en-US" dirty="0"/>
              <a:t> (pattern), the pattern matching problem consists of finding a substring of </a:t>
            </a:r>
            <a:r>
              <a:rPr lang="en-US" b="1" i="1" dirty="0"/>
              <a:t>T</a:t>
            </a:r>
            <a:r>
              <a:rPr lang="en-US" dirty="0"/>
              <a:t> equal to </a:t>
            </a:r>
            <a:r>
              <a:rPr lang="en-US" b="1" i="1" dirty="0"/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Text editors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Search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Biological research</a:t>
            </a:r>
          </a:p>
        </p:txBody>
      </p:sp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B93B71C-DB21-134C-B6AD-BBA84AEF5EC9}" type="slidenum">
              <a:rPr lang="en-US" sz="1400"/>
              <a:pPr eaLnBrk="1" hangingPunct="1"/>
              <a:t>5</a:t>
            </a:fld>
            <a:endParaRPr lang="en-US" sz="1400"/>
          </a:p>
        </p:txBody>
      </p:sp>
      <p:pic>
        <p:nvPicPr>
          <p:cNvPr id="17414" name="Picture 5" descr="j03096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905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8580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ja-JP" altLang="en-US" dirty="0"/>
              <a:t>“</a:t>
            </a:r>
            <a:r>
              <a:rPr lang="en-US" altLang="ja-JP" dirty="0"/>
              <a:t>Recursive</a:t>
            </a:r>
            <a:r>
              <a:rPr lang="ja-JP" altLang="en-US" dirty="0"/>
              <a:t>”</a:t>
            </a:r>
            <a:r>
              <a:rPr lang="en-US" altLang="ja-JP" dirty="0"/>
              <a:t> Approach</a:t>
            </a:r>
            <a:endParaRPr lang="en-US" dirty="0"/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Define </a:t>
            </a:r>
            <a:r>
              <a:rPr lang="en-US" sz="2400" b="1" dirty="0" smtClean="0">
                <a:solidFill>
                  <a:srgbClr val="0000FF"/>
                </a:solidFill>
              </a:rPr>
              <a:t>sub-problems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Find the best </a:t>
            </a:r>
            <a:r>
              <a:rPr lang="en-US" sz="2000" dirty="0" err="1"/>
              <a:t>parenthesization</a:t>
            </a:r>
            <a:r>
              <a:rPr lang="en-US" sz="2000" dirty="0"/>
              <a:t> of A</a:t>
            </a:r>
            <a:r>
              <a:rPr lang="en-US" sz="2000" baseline="-25000" dirty="0"/>
              <a:t>i</a:t>
            </a:r>
            <a:r>
              <a:rPr lang="en-US" sz="2000" dirty="0"/>
              <a:t>*A</a:t>
            </a:r>
            <a:r>
              <a:rPr lang="en-US" sz="2000" baseline="-25000" dirty="0"/>
              <a:t>i+1</a:t>
            </a:r>
            <a:r>
              <a:rPr lang="en-US" sz="2000" dirty="0"/>
              <a:t>*…*</a:t>
            </a:r>
            <a:r>
              <a:rPr lang="en-US" sz="2000" dirty="0" err="1"/>
              <a:t>A</a:t>
            </a:r>
            <a:r>
              <a:rPr lang="en-US" sz="2000" baseline="-25000" dirty="0" err="1"/>
              <a:t>j</a:t>
            </a:r>
            <a:r>
              <a:rPr 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Let </a:t>
            </a:r>
            <a:r>
              <a:rPr lang="en-US" sz="2000" dirty="0" err="1"/>
              <a:t>N</a:t>
            </a:r>
            <a:r>
              <a:rPr lang="en-US" sz="2000" baseline="-25000" dirty="0" err="1"/>
              <a:t>i,j</a:t>
            </a:r>
            <a:r>
              <a:rPr lang="en-US" sz="2000" dirty="0"/>
              <a:t> denote the number of operations done by this </a:t>
            </a:r>
            <a:r>
              <a:rPr lang="en-US" sz="2000" dirty="0" err="1"/>
              <a:t>subproblem</a:t>
            </a:r>
            <a:r>
              <a:rPr 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optimal solution for the whole problem is N</a:t>
            </a:r>
            <a:r>
              <a:rPr lang="en-US" sz="2000" baseline="-25000" dirty="0"/>
              <a:t>0,n-1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Sub-problem </a:t>
            </a:r>
            <a:r>
              <a:rPr lang="en-US" sz="2400" b="1" dirty="0">
                <a:solidFill>
                  <a:srgbClr val="0000FF"/>
                </a:solidFill>
              </a:rPr>
              <a:t>optimality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/>
              <a:t>The optimal solution can be defined in terms of optimal </a:t>
            </a:r>
            <a:r>
              <a:rPr lang="en-US" sz="2400" dirty="0" smtClean="0"/>
              <a:t>sub-problems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has to be a final multiplication (root of the expression tree) for the optimal solution.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Say, the final multiply is at index i: (A</a:t>
            </a:r>
            <a:r>
              <a:rPr lang="en-US" sz="2000" baseline="-25000" dirty="0"/>
              <a:t>0</a:t>
            </a:r>
            <a:r>
              <a:rPr lang="en-US" sz="2000" dirty="0"/>
              <a:t>*…*A</a:t>
            </a:r>
            <a:r>
              <a:rPr lang="en-US" sz="2000" baseline="-25000" dirty="0"/>
              <a:t>i</a:t>
            </a:r>
            <a:r>
              <a:rPr lang="en-US" sz="2000" dirty="0"/>
              <a:t>)*(A</a:t>
            </a:r>
            <a:r>
              <a:rPr lang="en-US" sz="2000" baseline="-25000" dirty="0"/>
              <a:t>i+1</a:t>
            </a:r>
            <a:r>
              <a:rPr lang="en-US" sz="2000" dirty="0"/>
              <a:t>*…*A</a:t>
            </a:r>
            <a:r>
              <a:rPr lang="en-US" sz="2000" baseline="-25000" dirty="0"/>
              <a:t>n-1</a:t>
            </a:r>
            <a:r>
              <a:rPr lang="en-US" sz="2000" dirty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Then the optimal solution N</a:t>
            </a:r>
            <a:r>
              <a:rPr lang="en-US" sz="2000" baseline="-25000" dirty="0"/>
              <a:t>0,n-1</a:t>
            </a:r>
            <a:r>
              <a:rPr lang="en-US" sz="2000" dirty="0"/>
              <a:t> is the sum of two optimal </a:t>
            </a:r>
            <a:r>
              <a:rPr lang="en-US" sz="2000" dirty="0" smtClean="0"/>
              <a:t>sub-problems</a:t>
            </a:r>
            <a:r>
              <a:rPr lang="en-US" sz="2000" dirty="0"/>
              <a:t>, N</a:t>
            </a:r>
            <a:r>
              <a:rPr lang="en-US" sz="2000" baseline="-25000" dirty="0"/>
              <a:t>0,i</a:t>
            </a:r>
            <a:r>
              <a:rPr lang="en-US" sz="2000" dirty="0"/>
              <a:t> and N</a:t>
            </a:r>
            <a:r>
              <a:rPr lang="en-US" sz="2000" baseline="-25000" dirty="0"/>
              <a:t>i+1,n-1 </a:t>
            </a:r>
            <a:r>
              <a:rPr lang="en-US" sz="2000" dirty="0"/>
              <a:t>plus the time for the last </a:t>
            </a:r>
            <a:r>
              <a:rPr lang="en-US" sz="2000" dirty="0" smtClean="0"/>
              <a:t>multiplication.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 If the global optimum did not have these optimal </a:t>
            </a:r>
            <a:r>
              <a:rPr lang="en-US" sz="2000" dirty="0" smtClean="0"/>
              <a:t>sub-problems</a:t>
            </a:r>
            <a:r>
              <a:rPr lang="en-US" sz="2000" dirty="0"/>
              <a:t>, we could define an even better </a:t>
            </a:r>
            <a:r>
              <a:rPr lang="ja-JP" altLang="en-US" sz="2000" dirty="0"/>
              <a:t>“</a:t>
            </a:r>
            <a:r>
              <a:rPr lang="en-US" altLang="ja-JP" sz="2000" dirty="0"/>
              <a:t>optimal</a:t>
            </a:r>
            <a:r>
              <a:rPr lang="ja-JP" altLang="en-US" sz="2000" dirty="0"/>
              <a:t>”</a:t>
            </a:r>
            <a:r>
              <a:rPr lang="en-US" altLang="ja-JP" sz="2000" dirty="0"/>
              <a:t> solution.</a:t>
            </a:r>
            <a:endParaRPr lang="en-US" sz="1800" dirty="0"/>
          </a:p>
        </p:txBody>
      </p:sp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6A0E8D-92CF-AC40-B111-57B92AD201C6}" type="slidenum">
              <a:rPr lang="en-US" sz="1400"/>
              <a:pPr eaLnBrk="1" hangingPunct="1"/>
              <a:t>50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pic>
        <p:nvPicPr>
          <p:cNvPr id="7" name="Picture 204" descr="BD05515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195263"/>
            <a:ext cx="13065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0198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 Characterizing Equation</a:t>
            </a: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global optimal has to be defined in terms of optimal </a:t>
            </a:r>
            <a:r>
              <a:rPr lang="en-US" sz="2400" dirty="0" smtClean="0"/>
              <a:t>sub-problems</a:t>
            </a:r>
            <a:r>
              <a:rPr lang="en-US" sz="2400" dirty="0"/>
              <a:t>, depending on where the final </a:t>
            </a:r>
            <a:r>
              <a:rPr lang="en-US" sz="2400" dirty="0" smtClean="0"/>
              <a:t>multiplication </a:t>
            </a:r>
            <a:r>
              <a:rPr lang="en-US" sz="2400" dirty="0"/>
              <a:t>is at.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Let us consider all possible places for </a:t>
            </a:r>
            <a:r>
              <a:rPr lang="en-US" sz="2400"/>
              <a:t>that </a:t>
            </a:r>
            <a:r>
              <a:rPr lang="en-US" sz="2400" smtClean="0"/>
              <a:t>final op: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Recall that A</a:t>
            </a:r>
            <a:r>
              <a:rPr lang="en-US" sz="2400" baseline="-25000" dirty="0"/>
              <a:t>i</a:t>
            </a:r>
            <a:r>
              <a:rPr lang="en-US" sz="2400" dirty="0"/>
              <a:t> is a d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>
                <a:cs typeface="Tahoma" charset="0"/>
              </a:rPr>
              <a:t>× d</a:t>
            </a:r>
            <a:r>
              <a:rPr lang="en-US" sz="2400" baseline="-25000" dirty="0">
                <a:cs typeface="Tahoma" charset="0"/>
              </a:rPr>
              <a:t>i+1</a:t>
            </a:r>
            <a:r>
              <a:rPr lang="en-US" sz="2400" dirty="0">
                <a:cs typeface="Tahoma" charset="0"/>
              </a:rPr>
              <a:t> dimensional matrix.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So, a characterizing equation for </a:t>
            </a:r>
            <a:r>
              <a:rPr lang="en-US" sz="2400" dirty="0" err="1">
                <a:cs typeface="Tahoma" charset="0"/>
              </a:rPr>
              <a:t>N</a:t>
            </a:r>
            <a:r>
              <a:rPr lang="en-US" sz="2400" baseline="-25000" dirty="0" err="1">
                <a:cs typeface="Tahoma" charset="0"/>
              </a:rPr>
              <a:t>i,j</a:t>
            </a:r>
            <a:r>
              <a:rPr lang="en-US" sz="2400" dirty="0">
                <a:cs typeface="Tahoma" charset="0"/>
              </a:rPr>
              <a:t> is the following: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Tahom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cs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Note that </a:t>
            </a:r>
            <a:r>
              <a:rPr lang="en-US" sz="2400" dirty="0" smtClean="0">
                <a:cs typeface="Tahoma" charset="0"/>
              </a:rPr>
              <a:t>sub-problems </a:t>
            </a:r>
            <a:r>
              <a:rPr lang="en-US" sz="2400" dirty="0">
                <a:cs typeface="Tahoma" charset="0"/>
              </a:rPr>
              <a:t>are not </a:t>
            </a:r>
            <a:r>
              <a:rPr lang="en-US" sz="2400" dirty="0" smtClean="0">
                <a:cs typeface="Tahoma" charset="0"/>
              </a:rPr>
              <a:t>independent</a:t>
            </a:r>
            <a:br>
              <a:rPr lang="en-US" sz="2400" dirty="0" smtClean="0">
                <a:cs typeface="Tahoma" charset="0"/>
              </a:rPr>
            </a:br>
            <a:r>
              <a:rPr lang="en-US" sz="2400" dirty="0" smtClean="0">
                <a:cs typeface="Tahoma" charset="0"/>
                <a:sym typeface="Symbol"/>
              </a:rPr>
              <a:t></a:t>
            </a:r>
            <a:r>
              <a:rPr lang="en-US" sz="2400" dirty="0" smtClean="0">
                <a:cs typeface="Tahoma" charset="0"/>
              </a:rPr>
              <a:t> the </a:t>
            </a:r>
            <a:r>
              <a:rPr lang="en-US" sz="2400" b="1" dirty="0" smtClean="0">
                <a:solidFill>
                  <a:schemeClr val="tx2"/>
                </a:solidFill>
                <a:cs typeface="Tahoma" charset="0"/>
              </a:rPr>
              <a:t>sub-problems </a:t>
            </a:r>
            <a:r>
              <a:rPr lang="en-US" sz="2400" b="1" dirty="0">
                <a:solidFill>
                  <a:schemeClr val="tx2"/>
                </a:solidFill>
                <a:cs typeface="Tahoma" charset="0"/>
              </a:rPr>
              <a:t>overlap</a:t>
            </a:r>
            <a:r>
              <a:rPr lang="en-US" sz="2400" dirty="0">
                <a:cs typeface="Tahoma" charset="0"/>
              </a:rPr>
              <a:t>.</a:t>
            </a:r>
            <a:endParaRPr lang="en-US" sz="2400" dirty="0"/>
          </a:p>
        </p:txBody>
      </p:sp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9B5C8CF-69F9-A449-A2ED-D08AC88F3BD7}" type="slidenum">
              <a:rPr lang="en-US" sz="1400"/>
              <a:pPr eaLnBrk="1" hangingPunct="1"/>
              <a:t>51</a:t>
            </a:fld>
            <a:endParaRPr lang="en-US" sz="1400"/>
          </a:p>
        </p:txBody>
      </p:sp>
      <p:pic>
        <p:nvPicPr>
          <p:cNvPr id="24581" name="Picture 7" descr="j02992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152400"/>
            <a:ext cx="16049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28106"/>
              </p:ext>
            </p:extLst>
          </p:nvPr>
        </p:nvGraphicFramePr>
        <p:xfrm>
          <a:off x="1447800" y="3733800"/>
          <a:ext cx="67437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3" name="Equation" r:id="rId4" imgW="2209800" imgH="292100" progId="Equation.3">
                  <p:embed/>
                </p:oleObj>
              </mc:Choice>
              <mc:Fallback>
                <p:oleObj name="Equation" r:id="rId4" imgW="2209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67437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371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Dynamic Programming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1" y="1732359"/>
            <a:ext cx="2971799" cy="3886200"/>
          </a:xfrm>
        </p:spPr>
        <p:txBody>
          <a:bodyPr/>
          <a:lstStyle/>
          <a:p>
            <a:pPr marL="180975" indent="-180975" eaLnBrk="1" hangingPunct="1"/>
            <a:r>
              <a:rPr lang="en-US" sz="2000" b="1" dirty="0">
                <a:solidFill>
                  <a:srgbClr val="0000FF"/>
                </a:solidFill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</a:rPr>
              <a:t>ub-problems overlap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/>
              <a:t>D</a:t>
            </a:r>
            <a:r>
              <a:rPr lang="en-US" sz="2000" dirty="0" smtClean="0"/>
              <a:t>on</a:t>
            </a:r>
            <a:r>
              <a:rPr lang="en-CA" sz="2000" dirty="0" smtClean="0"/>
              <a:t>’</a:t>
            </a:r>
            <a:r>
              <a:rPr lang="en-US" altLang="ja-JP" sz="2000" dirty="0" smtClean="0"/>
              <a:t>t </a:t>
            </a:r>
            <a:r>
              <a:rPr lang="en-US" altLang="ja-JP" sz="2000" dirty="0"/>
              <a:t>use recursion.</a:t>
            </a:r>
          </a:p>
          <a:p>
            <a:pPr marL="180975" indent="-180975" eaLnBrk="1" hangingPunct="1"/>
            <a:r>
              <a:rPr lang="en-US" sz="2000" dirty="0"/>
              <a:t>Instead</a:t>
            </a:r>
            <a:r>
              <a:rPr lang="en-US" sz="2000" dirty="0" smtClean="0"/>
              <a:t>, </a:t>
            </a:r>
            <a:r>
              <a:rPr lang="en-US" sz="2000" dirty="0"/>
              <a:t>construct optimal </a:t>
            </a:r>
            <a:r>
              <a:rPr lang="en-US" sz="2000" dirty="0" smtClean="0"/>
              <a:t>sub-problems </a:t>
            </a:r>
            <a:r>
              <a:rPr lang="ja-JP" altLang="en-US" sz="2000" dirty="0"/>
              <a:t>“</a:t>
            </a:r>
            <a:r>
              <a:rPr lang="en-US" altLang="ja-JP" sz="2000" dirty="0"/>
              <a:t>bottom-up.</a:t>
            </a:r>
            <a:r>
              <a:rPr lang="ja-JP" altLang="en-US" sz="2000" dirty="0"/>
              <a:t>”</a:t>
            </a:r>
            <a:r>
              <a:rPr lang="en-US" altLang="ja-JP" sz="2000" dirty="0"/>
              <a:t> </a:t>
            </a:r>
          </a:p>
          <a:p>
            <a:pPr marL="180975" indent="-180975" eaLnBrk="1" hangingPunct="1"/>
            <a:r>
              <a:rPr lang="en-US" sz="2000" dirty="0" err="1" smtClean="0"/>
              <a:t>N</a:t>
            </a:r>
            <a:r>
              <a:rPr lang="en-US" sz="2000" baseline="-25000" dirty="0" err="1" smtClean="0"/>
              <a:t>i,i</a:t>
            </a:r>
            <a:r>
              <a:rPr lang="en-CA" sz="2000" dirty="0" smtClean="0"/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are easy,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so </a:t>
            </a:r>
            <a:r>
              <a:rPr lang="en-US" altLang="ja-JP" sz="2000" dirty="0"/>
              <a:t>start with </a:t>
            </a:r>
            <a:r>
              <a:rPr lang="en-US" altLang="ja-JP" sz="2000" dirty="0" smtClean="0"/>
              <a:t>them</a:t>
            </a:r>
            <a:endParaRPr lang="en-US" altLang="ja-JP" sz="2000" dirty="0"/>
          </a:p>
          <a:p>
            <a:pPr marL="180975" indent="-180975" eaLnBrk="1" hangingPunct="1"/>
            <a:r>
              <a:rPr lang="en-US" sz="2000" dirty="0"/>
              <a:t>Then do length 2,3,…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sub-problems</a:t>
            </a:r>
            <a:r>
              <a:rPr lang="en-US" sz="2000" dirty="0"/>
              <a:t>, and </a:t>
            </a:r>
            <a:r>
              <a:rPr lang="en-US" sz="2000" dirty="0" smtClean="0"/>
              <a:t>so on</a:t>
            </a:r>
            <a:r>
              <a:rPr lang="en-US" sz="2000" dirty="0"/>
              <a:t>.</a:t>
            </a:r>
          </a:p>
          <a:p>
            <a:pPr marL="180975" indent="-180975" eaLnBrk="1" hangingPunct="1"/>
            <a:r>
              <a:rPr lang="en-US" sz="2000" dirty="0"/>
              <a:t>The running time is O(n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</p:txBody>
      </p:sp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B18A6A9-5CE1-1244-8C8B-D6806133124D}" type="slidenum">
              <a:rPr lang="en-US" sz="1400"/>
              <a:pPr eaLnBrk="1" hangingPunct="1"/>
              <a:t>52</a:t>
            </a:fld>
            <a:endParaRPr lang="en-US" sz="1400"/>
          </a:p>
        </p:txBody>
      </p:sp>
      <p:sp>
        <p:nvSpPr>
          <p:cNvPr id="25606" name="Text Box 205"/>
          <p:cNvSpPr txBox="1">
            <a:spLocks noChangeArrowheads="1"/>
          </p:cNvSpPr>
          <p:nvPr/>
        </p:nvSpPr>
        <p:spPr bwMode="auto">
          <a:xfrm>
            <a:off x="3200400" y="1828800"/>
            <a:ext cx="5791200" cy="36933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Algorithm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matrixChain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):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Input: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  sequence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matrices to be multiplied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Output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number of operations in an optimal 				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	    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paranethization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</a:t>
            </a:r>
            <a:endParaRPr lang="en-US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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1..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n-1 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do 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	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i,i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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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1 ..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n-1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do</a:t>
            </a:r>
            <a:endParaRPr lang="en-US" sz="20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  <a:sym typeface="Symbol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for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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0 ..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n-b-1 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do</a:t>
            </a:r>
            <a:endParaRPr lang="en-US" sz="20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  <a:sym typeface="Symbol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	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j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 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i+b</a:t>
            </a:r>
            <a:endParaRPr lang="en-US" sz="2000" i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 	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000" b="1" i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 </a:t>
            </a:r>
            <a:r>
              <a:rPr lang="en-US" sz="2000" b="1" i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/>
              </a:rPr>
              <a:t></a:t>
            </a:r>
            <a:endParaRPr lang="en-US" sz="20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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.. 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j-1 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do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			 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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min{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, </a:t>
            </a:r>
            <a:r>
              <a:rPr lang="en-US" sz="2000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i,k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+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000" i="1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k+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sz="2000" i="1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,j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charset="0"/>
              </a:rPr>
              <a:t> +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k+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1 </a:t>
            </a:r>
            <a:r>
              <a:rPr lang="en-US" sz="2000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j+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}</a:t>
            </a:r>
            <a:endParaRPr lang="en-US" sz="20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cs typeface="Tahoma" panose="020B0604030504040204" pitchFamily="34" charset="0"/>
              </a:rPr>
              <a:t>Java Implementation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A3DC2F4-7D06-C34E-90AE-893627557E0F}" type="slidenum">
              <a:rPr lang="en-US" sz="1400"/>
              <a:pPr eaLnBrk="1" hangingPunct="1"/>
              <a:t>53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597899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Rectangle 108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3762377" cy="4800600"/>
          </a:xfrm>
          <a:noFill/>
        </p:spPr>
        <p:txBody>
          <a:bodyPr/>
          <a:lstStyle/>
          <a:p>
            <a:pPr eaLnBrk="1" hangingPunct="1"/>
            <a:r>
              <a:rPr lang="en-US" sz="2000" dirty="0"/>
              <a:t>The bottom-up construction fills in the N array by diagonals</a:t>
            </a:r>
          </a:p>
          <a:p>
            <a:pPr eaLnBrk="1" hangingPunct="1"/>
            <a:r>
              <a:rPr lang="en-US" sz="2000" dirty="0" err="1"/>
              <a:t>N</a:t>
            </a:r>
            <a:r>
              <a:rPr lang="en-US" sz="2000" baseline="-25000" dirty="0" err="1"/>
              <a:t>i,j</a:t>
            </a:r>
            <a:r>
              <a:rPr lang="en-US" sz="2000" dirty="0"/>
              <a:t> gets values from pervious entries in </a:t>
            </a:r>
            <a:r>
              <a:rPr lang="en-US" sz="2000" dirty="0" err="1"/>
              <a:t>i-th</a:t>
            </a:r>
            <a:r>
              <a:rPr lang="en-US" sz="2000" dirty="0"/>
              <a:t> row and j-</a:t>
            </a:r>
            <a:r>
              <a:rPr lang="en-US" sz="2000" dirty="0" err="1"/>
              <a:t>th</a:t>
            </a:r>
            <a:r>
              <a:rPr lang="en-US" sz="2000" dirty="0"/>
              <a:t> column </a:t>
            </a:r>
          </a:p>
          <a:p>
            <a:pPr eaLnBrk="1" hangingPunct="1"/>
            <a:r>
              <a:rPr lang="en-US" sz="2000" dirty="0"/>
              <a:t>Filling in each entry in the N table takes O(n) time.</a:t>
            </a:r>
          </a:p>
          <a:p>
            <a:pPr eaLnBrk="1" hangingPunct="1"/>
            <a:r>
              <a:rPr lang="en-US" sz="2000" dirty="0"/>
              <a:t>Total run time: O(n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 eaLnBrk="1" hangingPunct="1"/>
            <a:r>
              <a:rPr lang="en-US" sz="2000" dirty="0"/>
              <a:t>Getting actual </a:t>
            </a:r>
            <a:r>
              <a:rPr lang="en-US" sz="2000" dirty="0" err="1"/>
              <a:t>parenthesization</a:t>
            </a:r>
            <a:r>
              <a:rPr lang="en-US" sz="2000" dirty="0"/>
              <a:t> can be done by remembering </a:t>
            </a:r>
            <a:r>
              <a:rPr lang="ja-JP" altLang="en-US" sz="2000" dirty="0"/>
              <a:t>“</a:t>
            </a:r>
            <a:r>
              <a:rPr lang="en-US" altLang="ja-JP" sz="2000" dirty="0"/>
              <a:t>k</a:t>
            </a:r>
            <a:r>
              <a:rPr lang="ja-JP" altLang="en-US" sz="2000" dirty="0"/>
              <a:t>”</a:t>
            </a:r>
            <a:r>
              <a:rPr lang="en-US" altLang="ja-JP" sz="2000" dirty="0"/>
              <a:t> for each N entry</a:t>
            </a:r>
            <a:endParaRPr lang="en-US" sz="2000" dirty="0"/>
          </a:p>
        </p:txBody>
      </p:sp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8D2E30A-9D5F-4C41-98E1-F3A595C5777B}" type="slidenum">
              <a:rPr lang="en-US" sz="1400"/>
              <a:pPr eaLnBrk="1" hangingPunct="1"/>
              <a:t>54</a:t>
            </a:fld>
            <a:endParaRPr lang="en-US" sz="1400"/>
          </a:p>
        </p:txBody>
      </p:sp>
      <p:sp>
        <p:nvSpPr>
          <p:cNvPr id="26645" name="Rectangle 106"/>
          <p:cNvSpPr>
            <a:spLocks noChangeArrowheads="1"/>
          </p:cNvSpPr>
          <p:nvPr/>
        </p:nvSpPr>
        <p:spPr bwMode="auto">
          <a:xfrm>
            <a:off x="609600" y="211931"/>
            <a:ext cx="80772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Programming </a:t>
            </a:r>
            <a:r>
              <a:rPr lang="en-US" sz="44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Algorithm   </a:t>
            </a:r>
            <a:r>
              <a:rPr lang="en-US" sz="44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Visualization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35427" y="2287587"/>
            <a:ext cx="4884738" cy="3810000"/>
            <a:chOff x="3505200" y="1981200"/>
            <a:chExt cx="4884738" cy="3810000"/>
          </a:xfrm>
        </p:grpSpPr>
        <p:grpSp>
          <p:nvGrpSpPr>
            <p:cNvPr id="2" name="Group 173"/>
            <p:cNvGrpSpPr>
              <a:grpSpLocks/>
            </p:cNvGrpSpPr>
            <p:nvPr/>
          </p:nvGrpSpPr>
          <p:grpSpPr bwMode="auto">
            <a:xfrm>
              <a:off x="6705600" y="2438401"/>
              <a:ext cx="1684338" cy="973138"/>
              <a:chOff x="4224" y="1536"/>
              <a:chExt cx="1061" cy="613"/>
            </a:xfrm>
          </p:grpSpPr>
          <p:sp>
            <p:nvSpPr>
              <p:cNvPr id="26704" name="Rectangle 164"/>
              <p:cNvSpPr>
                <a:spLocks noChangeArrowheads="1"/>
              </p:cNvSpPr>
              <p:nvPr/>
            </p:nvSpPr>
            <p:spPr bwMode="auto">
              <a:xfrm>
                <a:off x="4224" y="1536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5" name="Text Box 161"/>
              <p:cNvSpPr txBox="1">
                <a:spLocks noChangeArrowheads="1"/>
              </p:cNvSpPr>
              <p:nvPr/>
            </p:nvSpPr>
            <p:spPr bwMode="auto">
              <a:xfrm>
                <a:off x="4598" y="1858"/>
                <a:ext cx="68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FF"/>
                    </a:solidFill>
                    <a:latin typeface="+mn-lt"/>
                  </a:rPr>
                  <a:t>answer</a:t>
                </a:r>
              </a:p>
            </p:txBody>
          </p:sp>
          <p:sp>
            <p:nvSpPr>
              <p:cNvPr id="26706" name="Line 162"/>
              <p:cNvSpPr>
                <a:spLocks noChangeShapeType="1"/>
              </p:cNvSpPr>
              <p:nvPr/>
            </p:nvSpPr>
            <p:spPr bwMode="auto">
              <a:xfrm flipH="1" flipV="1">
                <a:off x="4480" y="1631"/>
                <a:ext cx="358" cy="20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60"/>
            <p:cNvGrpSpPr>
              <a:grpSpLocks/>
            </p:cNvGrpSpPr>
            <p:nvPr/>
          </p:nvGrpSpPr>
          <p:grpSpPr bwMode="auto">
            <a:xfrm>
              <a:off x="4572000" y="2438400"/>
              <a:ext cx="2438400" cy="2438400"/>
              <a:chOff x="2880" y="1536"/>
              <a:chExt cx="1536" cy="1536"/>
            </a:xfrm>
          </p:grpSpPr>
          <p:sp>
            <p:nvSpPr>
              <p:cNvPr id="26696" name="Rectangle 151"/>
              <p:cNvSpPr>
                <a:spLocks noChangeArrowheads="1"/>
              </p:cNvSpPr>
              <p:nvPr/>
            </p:nvSpPr>
            <p:spPr bwMode="auto">
              <a:xfrm>
                <a:off x="288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7" name="Rectangle 152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8" name="Rectangle 153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9" name="Rectangle 154"/>
              <p:cNvSpPr>
                <a:spLocks noChangeArrowheads="1"/>
              </p:cNvSpPr>
              <p:nvPr/>
            </p:nvSpPr>
            <p:spPr bwMode="auto">
              <a:xfrm>
                <a:off x="345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0" name="Rectangle 155"/>
              <p:cNvSpPr>
                <a:spLocks noChangeArrowheads="1"/>
              </p:cNvSpPr>
              <p:nvPr/>
            </p:nvSpPr>
            <p:spPr bwMode="auto">
              <a:xfrm>
                <a:off x="364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1" name="Rectangle 156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2" name="Rectangle 157"/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3" name="Rectangle 158"/>
              <p:cNvSpPr>
                <a:spLocks noChangeArrowheads="1"/>
              </p:cNvSpPr>
              <p:nvPr/>
            </p:nvSpPr>
            <p:spPr bwMode="auto">
              <a:xfrm>
                <a:off x="4224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4267200" y="2438400"/>
              <a:ext cx="2743200" cy="2743200"/>
              <a:chOff x="2688" y="1536"/>
              <a:chExt cx="1728" cy="1728"/>
            </a:xfrm>
          </p:grpSpPr>
          <p:sp>
            <p:nvSpPr>
              <p:cNvPr id="26687" name="Rectangle 139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8" name="Rectangle 140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9" name="Rectangle 141"/>
              <p:cNvSpPr>
                <a:spLocks noChangeArrowheads="1"/>
              </p:cNvSpPr>
              <p:nvPr/>
            </p:nvSpPr>
            <p:spPr bwMode="auto">
              <a:xfrm>
                <a:off x="307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0" name="Rectangle 142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1" name="Rectangle 143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2" name="Rectangle 144"/>
              <p:cNvSpPr>
                <a:spLocks noChangeArrowheads="1"/>
              </p:cNvSpPr>
              <p:nvPr/>
            </p:nvSpPr>
            <p:spPr bwMode="auto">
              <a:xfrm>
                <a:off x="3648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3" name="Rectangle 145"/>
              <p:cNvSpPr>
                <a:spLocks noChangeArrowheads="1"/>
              </p:cNvSpPr>
              <p:nvPr/>
            </p:nvSpPr>
            <p:spPr bwMode="auto">
              <a:xfrm>
                <a:off x="384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4" name="Rectangle 146"/>
              <p:cNvSpPr>
                <a:spLocks noChangeArrowheads="1"/>
              </p:cNvSpPr>
              <p:nvPr/>
            </p:nvSpPr>
            <p:spPr bwMode="auto">
              <a:xfrm>
                <a:off x="4032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5" name="Rectangle 147"/>
              <p:cNvSpPr>
                <a:spLocks noChangeArrowheads="1"/>
              </p:cNvSpPr>
              <p:nvPr/>
            </p:nvSpPr>
            <p:spPr bwMode="auto">
              <a:xfrm>
                <a:off x="4224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37"/>
            <p:cNvGrpSpPr>
              <a:grpSpLocks/>
            </p:cNvGrpSpPr>
            <p:nvPr/>
          </p:nvGrpSpPr>
          <p:grpSpPr bwMode="auto">
            <a:xfrm>
              <a:off x="3962400" y="2438400"/>
              <a:ext cx="3048000" cy="3048000"/>
              <a:chOff x="2496" y="1536"/>
              <a:chExt cx="1920" cy="1920"/>
            </a:xfrm>
          </p:grpSpPr>
          <p:sp>
            <p:nvSpPr>
              <p:cNvPr id="26677" name="Rectangle 117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Rectangle 119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9" name="Rectangle 121"/>
              <p:cNvSpPr>
                <a:spLocks noChangeArrowheads="1"/>
              </p:cNvSpPr>
              <p:nvPr/>
            </p:nvSpPr>
            <p:spPr bwMode="auto">
              <a:xfrm>
                <a:off x="288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Rectangle 123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1" name="Rectangle 125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2" name="Rectangle 127"/>
              <p:cNvSpPr>
                <a:spLocks noChangeArrowheads="1"/>
              </p:cNvSpPr>
              <p:nvPr/>
            </p:nvSpPr>
            <p:spPr bwMode="auto">
              <a:xfrm>
                <a:off x="345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3" name="Rectangle 129"/>
              <p:cNvSpPr>
                <a:spLocks noChangeArrowheads="1"/>
              </p:cNvSpPr>
              <p:nvPr/>
            </p:nvSpPr>
            <p:spPr bwMode="auto">
              <a:xfrm>
                <a:off x="364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4" name="Rectangle 131"/>
              <p:cNvSpPr>
                <a:spLocks noChangeArrowheads="1"/>
              </p:cNvSpPr>
              <p:nvPr/>
            </p:nvSpPr>
            <p:spPr bwMode="auto">
              <a:xfrm>
                <a:off x="3840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5" name="Rectangle 133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6" name="Rectangle 135"/>
              <p:cNvSpPr>
                <a:spLocks noChangeArrowheads="1"/>
              </p:cNvSpPr>
              <p:nvPr/>
            </p:nvSpPr>
            <p:spPr bwMode="auto">
              <a:xfrm>
                <a:off x="4224" y="326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1" name="Line 89"/>
            <p:cNvSpPr>
              <a:spLocks noChangeShapeType="1"/>
            </p:cNvSpPr>
            <p:nvPr/>
          </p:nvSpPr>
          <p:spPr bwMode="auto">
            <a:xfrm>
              <a:off x="3657600" y="2438400"/>
              <a:ext cx="3352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Line 90"/>
            <p:cNvSpPr>
              <a:spLocks noChangeShapeType="1"/>
            </p:cNvSpPr>
            <p:nvPr/>
          </p:nvSpPr>
          <p:spPr bwMode="auto">
            <a:xfrm>
              <a:off x="3962400" y="2133600"/>
              <a:ext cx="0" cy="3657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Text Box 91"/>
            <p:cNvSpPr txBox="1">
              <a:spLocks noChangeArrowheads="1"/>
            </p:cNvSpPr>
            <p:nvPr/>
          </p:nvSpPr>
          <p:spPr bwMode="auto">
            <a:xfrm>
              <a:off x="3575050" y="1981200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</a:p>
          </p:txBody>
        </p:sp>
        <p:sp>
          <p:nvSpPr>
            <p:cNvPr id="26634" name="Text Box 92"/>
            <p:cNvSpPr txBox="1">
              <a:spLocks noChangeArrowheads="1"/>
            </p:cNvSpPr>
            <p:nvPr/>
          </p:nvSpPr>
          <p:spPr bwMode="auto">
            <a:xfrm>
              <a:off x="3962400" y="2101850"/>
              <a:ext cx="295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0</a:t>
              </a:r>
            </a:p>
          </p:txBody>
        </p:sp>
        <p:sp>
          <p:nvSpPr>
            <p:cNvPr id="26635" name="Text Box 93"/>
            <p:cNvSpPr txBox="1">
              <a:spLocks noChangeArrowheads="1"/>
            </p:cNvSpPr>
            <p:nvPr/>
          </p:nvSpPr>
          <p:spPr bwMode="auto">
            <a:xfrm>
              <a:off x="4276725" y="2101850"/>
              <a:ext cx="295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26636" name="Text Box 94"/>
            <p:cNvSpPr txBox="1">
              <a:spLocks noChangeArrowheads="1"/>
            </p:cNvSpPr>
            <p:nvPr/>
          </p:nvSpPr>
          <p:spPr bwMode="auto">
            <a:xfrm>
              <a:off x="3657600" y="2438400"/>
              <a:ext cx="295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0</a:t>
              </a:r>
            </a:p>
          </p:txBody>
        </p:sp>
        <p:sp>
          <p:nvSpPr>
            <p:cNvPr id="26637" name="Text Box 95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95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26638" name="Text Box 97"/>
            <p:cNvSpPr txBox="1">
              <a:spLocks noChangeArrowheads="1"/>
            </p:cNvSpPr>
            <p:nvPr/>
          </p:nvSpPr>
          <p:spPr bwMode="auto">
            <a:xfrm>
              <a:off x="4572000" y="2101850"/>
              <a:ext cx="295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26639" name="Text Box 98"/>
            <p:cNvSpPr txBox="1">
              <a:spLocks noChangeArrowheads="1"/>
            </p:cNvSpPr>
            <p:nvPr/>
          </p:nvSpPr>
          <p:spPr bwMode="auto">
            <a:xfrm>
              <a:off x="6096000" y="2057400"/>
              <a:ext cx="3508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…</a:t>
              </a:r>
            </a:p>
          </p:txBody>
        </p:sp>
        <p:sp>
          <p:nvSpPr>
            <p:cNvPr id="26640" name="Text Box 99"/>
            <p:cNvSpPr txBox="1">
              <a:spLocks noChangeArrowheads="1"/>
            </p:cNvSpPr>
            <p:nvPr/>
          </p:nvSpPr>
          <p:spPr bwMode="auto">
            <a:xfrm>
              <a:off x="3505200" y="5105400"/>
              <a:ext cx="482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n-1</a:t>
              </a:r>
            </a:p>
          </p:txBody>
        </p:sp>
        <p:sp>
          <p:nvSpPr>
            <p:cNvPr id="26641" name="Text Box 100"/>
            <p:cNvSpPr txBox="1">
              <a:spLocks noChangeArrowheads="1"/>
            </p:cNvSpPr>
            <p:nvPr/>
          </p:nvSpPr>
          <p:spPr bwMode="auto">
            <a:xfrm>
              <a:off x="3581400" y="2971800"/>
              <a:ext cx="3508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…</a:t>
              </a:r>
            </a:p>
          </p:txBody>
        </p:sp>
        <p:sp>
          <p:nvSpPr>
            <p:cNvPr id="26642" name="Text Box 101"/>
            <p:cNvSpPr txBox="1">
              <a:spLocks noChangeArrowheads="1"/>
            </p:cNvSpPr>
            <p:nvPr/>
          </p:nvSpPr>
          <p:spPr bwMode="auto">
            <a:xfrm>
              <a:off x="6629400" y="1981200"/>
              <a:ext cx="482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n-1</a:t>
              </a:r>
            </a:p>
          </p:txBody>
        </p:sp>
        <p:sp>
          <p:nvSpPr>
            <p:cNvPr id="26643" name="Text Box 102"/>
            <p:cNvSpPr txBox="1">
              <a:spLocks noChangeArrowheads="1"/>
            </p:cNvSpPr>
            <p:nvPr/>
          </p:nvSpPr>
          <p:spPr bwMode="auto">
            <a:xfrm>
              <a:off x="5854700" y="2101850"/>
              <a:ext cx="241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</a:t>
              </a:r>
            </a:p>
          </p:txBody>
        </p:sp>
        <p:sp>
          <p:nvSpPr>
            <p:cNvPr id="26644" name="Text Box 103"/>
            <p:cNvSpPr txBox="1">
              <a:spLocks noChangeArrowheads="1"/>
            </p:cNvSpPr>
            <p:nvPr/>
          </p:nvSpPr>
          <p:spPr bwMode="auto">
            <a:xfrm>
              <a:off x="3663950" y="3321050"/>
              <a:ext cx="230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i</a:t>
              </a:r>
            </a:p>
          </p:txBody>
        </p:sp>
        <p:grpSp>
          <p:nvGrpSpPr>
            <p:cNvPr id="6" name="Group 177"/>
            <p:cNvGrpSpPr>
              <a:grpSpLocks/>
            </p:cNvGrpSpPr>
            <p:nvPr/>
          </p:nvGrpSpPr>
          <p:grpSpPr bwMode="auto">
            <a:xfrm>
              <a:off x="4876800" y="3352800"/>
              <a:ext cx="1219200" cy="1219200"/>
              <a:chOff x="3072" y="2112"/>
              <a:chExt cx="768" cy="768"/>
            </a:xfrm>
          </p:grpSpPr>
          <p:sp>
            <p:nvSpPr>
              <p:cNvPr id="26674" name="Rectangle 174"/>
              <p:cNvSpPr>
                <a:spLocks noChangeArrowheads="1"/>
              </p:cNvSpPr>
              <p:nvPr/>
            </p:nvSpPr>
            <p:spPr bwMode="auto">
              <a:xfrm>
                <a:off x="3648" y="2112"/>
                <a:ext cx="192" cy="1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5" name="Rectangle 175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576" cy="19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Rectangle 176"/>
              <p:cNvSpPr>
                <a:spLocks noChangeArrowheads="1"/>
              </p:cNvSpPr>
              <p:nvPr/>
            </p:nvSpPr>
            <p:spPr bwMode="auto">
              <a:xfrm rot="-5400000">
                <a:off x="3456" y="2496"/>
                <a:ext cx="576" cy="192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9" name="Group 105"/>
            <p:cNvGrpSpPr>
              <a:grpSpLocks/>
            </p:cNvGrpSpPr>
            <p:nvPr/>
          </p:nvGrpSpPr>
          <p:grpSpPr bwMode="auto">
            <a:xfrm>
              <a:off x="3886200" y="2438400"/>
              <a:ext cx="3124200" cy="3048000"/>
              <a:chOff x="2208" y="1536"/>
              <a:chExt cx="3120" cy="1920"/>
            </a:xfrm>
          </p:grpSpPr>
          <p:sp>
            <p:nvSpPr>
              <p:cNvPr id="26663" name="Line 32"/>
              <p:cNvSpPr>
                <a:spLocks noChangeShapeType="1"/>
              </p:cNvSpPr>
              <p:nvPr/>
            </p:nvSpPr>
            <p:spPr bwMode="white">
              <a:xfrm>
                <a:off x="2208" y="1536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Line 33"/>
              <p:cNvSpPr>
                <a:spLocks noChangeShapeType="1"/>
              </p:cNvSpPr>
              <p:nvPr/>
            </p:nvSpPr>
            <p:spPr bwMode="white">
              <a:xfrm>
                <a:off x="2208" y="1728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Line 34"/>
              <p:cNvSpPr>
                <a:spLocks noChangeShapeType="1"/>
              </p:cNvSpPr>
              <p:nvPr/>
            </p:nvSpPr>
            <p:spPr bwMode="white">
              <a:xfrm>
                <a:off x="2208" y="1920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Line 35"/>
              <p:cNvSpPr>
                <a:spLocks noChangeShapeType="1"/>
              </p:cNvSpPr>
              <p:nvPr/>
            </p:nvSpPr>
            <p:spPr bwMode="white">
              <a:xfrm>
                <a:off x="2208" y="2112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Line 36"/>
              <p:cNvSpPr>
                <a:spLocks noChangeShapeType="1"/>
              </p:cNvSpPr>
              <p:nvPr/>
            </p:nvSpPr>
            <p:spPr bwMode="white">
              <a:xfrm>
                <a:off x="2208" y="2304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Line 37"/>
              <p:cNvSpPr>
                <a:spLocks noChangeShapeType="1"/>
              </p:cNvSpPr>
              <p:nvPr/>
            </p:nvSpPr>
            <p:spPr bwMode="white">
              <a:xfrm>
                <a:off x="2208" y="2496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9" name="Line 38"/>
              <p:cNvSpPr>
                <a:spLocks noChangeShapeType="1"/>
              </p:cNvSpPr>
              <p:nvPr/>
            </p:nvSpPr>
            <p:spPr bwMode="white">
              <a:xfrm>
                <a:off x="2208" y="2688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Line 39"/>
              <p:cNvSpPr>
                <a:spLocks noChangeShapeType="1"/>
              </p:cNvSpPr>
              <p:nvPr/>
            </p:nvSpPr>
            <p:spPr bwMode="white">
              <a:xfrm>
                <a:off x="2208" y="2880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Line 40"/>
              <p:cNvSpPr>
                <a:spLocks noChangeShapeType="1"/>
              </p:cNvSpPr>
              <p:nvPr/>
            </p:nvSpPr>
            <p:spPr bwMode="white">
              <a:xfrm>
                <a:off x="2208" y="3072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Line 41"/>
              <p:cNvSpPr>
                <a:spLocks noChangeShapeType="1"/>
              </p:cNvSpPr>
              <p:nvPr/>
            </p:nvSpPr>
            <p:spPr bwMode="white">
              <a:xfrm>
                <a:off x="2208" y="3264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Line 42"/>
              <p:cNvSpPr>
                <a:spLocks noChangeShapeType="1"/>
              </p:cNvSpPr>
              <p:nvPr/>
            </p:nvSpPr>
            <p:spPr bwMode="white">
              <a:xfrm>
                <a:off x="2208" y="3456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50" name="Group 136"/>
            <p:cNvGrpSpPr>
              <a:grpSpLocks/>
            </p:cNvGrpSpPr>
            <p:nvPr/>
          </p:nvGrpSpPr>
          <p:grpSpPr bwMode="auto">
            <a:xfrm>
              <a:off x="3962400" y="2362200"/>
              <a:ext cx="3048000" cy="3267075"/>
              <a:chOff x="2496" y="1488"/>
              <a:chExt cx="1920" cy="2058"/>
            </a:xfrm>
          </p:grpSpPr>
          <p:sp>
            <p:nvSpPr>
              <p:cNvPr id="26652" name="Line 60"/>
              <p:cNvSpPr>
                <a:spLocks noChangeShapeType="1"/>
              </p:cNvSpPr>
              <p:nvPr/>
            </p:nvSpPr>
            <p:spPr bwMode="white">
              <a:xfrm>
                <a:off x="2496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Line 61"/>
              <p:cNvSpPr>
                <a:spLocks noChangeShapeType="1"/>
              </p:cNvSpPr>
              <p:nvPr/>
            </p:nvSpPr>
            <p:spPr bwMode="white">
              <a:xfrm>
                <a:off x="2688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62"/>
              <p:cNvSpPr>
                <a:spLocks noChangeShapeType="1"/>
              </p:cNvSpPr>
              <p:nvPr/>
            </p:nvSpPr>
            <p:spPr bwMode="white">
              <a:xfrm>
                <a:off x="2880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63"/>
              <p:cNvSpPr>
                <a:spLocks noChangeShapeType="1"/>
              </p:cNvSpPr>
              <p:nvPr/>
            </p:nvSpPr>
            <p:spPr bwMode="white">
              <a:xfrm>
                <a:off x="3072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64"/>
              <p:cNvSpPr>
                <a:spLocks noChangeShapeType="1"/>
              </p:cNvSpPr>
              <p:nvPr/>
            </p:nvSpPr>
            <p:spPr bwMode="white">
              <a:xfrm>
                <a:off x="3264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65"/>
              <p:cNvSpPr>
                <a:spLocks noChangeShapeType="1"/>
              </p:cNvSpPr>
              <p:nvPr/>
            </p:nvSpPr>
            <p:spPr bwMode="white">
              <a:xfrm>
                <a:off x="3456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Line 66"/>
              <p:cNvSpPr>
                <a:spLocks noChangeShapeType="1"/>
              </p:cNvSpPr>
              <p:nvPr/>
            </p:nvSpPr>
            <p:spPr bwMode="white">
              <a:xfrm>
                <a:off x="3648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Line 67"/>
              <p:cNvSpPr>
                <a:spLocks noChangeShapeType="1"/>
              </p:cNvSpPr>
              <p:nvPr/>
            </p:nvSpPr>
            <p:spPr bwMode="white">
              <a:xfrm>
                <a:off x="3840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68"/>
              <p:cNvSpPr>
                <a:spLocks noChangeShapeType="1"/>
              </p:cNvSpPr>
              <p:nvPr/>
            </p:nvSpPr>
            <p:spPr bwMode="white">
              <a:xfrm>
                <a:off x="4032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Line 69"/>
              <p:cNvSpPr>
                <a:spLocks noChangeShapeType="1"/>
              </p:cNvSpPr>
              <p:nvPr/>
            </p:nvSpPr>
            <p:spPr bwMode="white">
              <a:xfrm>
                <a:off x="4224" y="14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Line 70"/>
              <p:cNvSpPr>
                <a:spLocks noChangeShapeType="1"/>
              </p:cNvSpPr>
              <p:nvPr/>
            </p:nvSpPr>
            <p:spPr bwMode="white">
              <a:xfrm>
                <a:off x="4416" y="1642"/>
                <a:ext cx="0" cy="19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6651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43993"/>
              </p:ext>
            </p:extLst>
          </p:nvPr>
        </p:nvGraphicFramePr>
        <p:xfrm>
          <a:off x="4022729" y="1583531"/>
          <a:ext cx="4343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name="Equation" r:id="rId3" imgW="2209800" imgH="292100" progId="Equation.3">
                  <p:embed/>
                </p:oleObj>
              </mc:Choice>
              <mc:Fallback>
                <p:oleObj name="Equation" r:id="rId3" imgW="2209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9" y="1583531"/>
                        <a:ext cx="4343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8580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General Dynamic Programming Technique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Applies to a problem </a:t>
            </a:r>
            <a:r>
              <a:rPr lang="en-US" sz="2800" dirty="0" smtClean="0"/>
              <a:t>(that </a:t>
            </a:r>
            <a:r>
              <a:rPr lang="en-US" sz="2800" dirty="0"/>
              <a:t>at first seems to require a lot of </a:t>
            </a:r>
            <a:r>
              <a:rPr lang="en-US" sz="2800" dirty="0" smtClean="0"/>
              <a:t>time, possibly </a:t>
            </a:r>
            <a:r>
              <a:rPr lang="en-US" sz="2800" dirty="0"/>
              <a:t>exponential), provided we have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Simple </a:t>
            </a:r>
            <a:r>
              <a:rPr lang="en-US" sz="2400" b="1" dirty="0" smtClean="0">
                <a:solidFill>
                  <a:srgbClr val="0000FF"/>
                </a:solidFill>
              </a:rPr>
              <a:t>sub-problems</a:t>
            </a:r>
            <a:r>
              <a:rPr lang="en-US" sz="2400" b="1" dirty="0">
                <a:solidFill>
                  <a:srgbClr val="0000FF"/>
                </a:solidFill>
              </a:rPr>
              <a:t>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the </a:t>
            </a:r>
            <a:r>
              <a:rPr lang="en-US" sz="2400" dirty="0" smtClean="0"/>
              <a:t>sub-problems </a:t>
            </a:r>
            <a:r>
              <a:rPr lang="en-US" sz="2400" dirty="0"/>
              <a:t>can be defined in terms of a few variables, such as j, k, l, m, and so 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Sub-problem </a:t>
            </a:r>
            <a:r>
              <a:rPr lang="en-US" sz="2400" b="1" dirty="0">
                <a:solidFill>
                  <a:srgbClr val="0000FF"/>
                </a:solidFill>
              </a:rPr>
              <a:t>optimality: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the global optimum value can be defined in terms of optimal </a:t>
            </a:r>
            <a:r>
              <a:rPr lang="en-US" sz="2400" dirty="0" smtClean="0"/>
              <a:t>sub-problems</a:t>
            </a:r>
            <a:br>
              <a:rPr lang="en-US" sz="2400" dirty="0" smtClean="0"/>
            </a:b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Sub-problem </a:t>
            </a:r>
            <a:r>
              <a:rPr lang="en-US" sz="2400" b="1" dirty="0">
                <a:solidFill>
                  <a:srgbClr val="0000FF"/>
                </a:solidFill>
              </a:rPr>
              <a:t>overlap: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the </a:t>
            </a:r>
            <a:r>
              <a:rPr lang="en-US" sz="2400" dirty="0" smtClean="0"/>
              <a:t>sub-problems </a:t>
            </a:r>
            <a:r>
              <a:rPr lang="en-US" sz="2400" dirty="0"/>
              <a:t>are not independent, but instead they overlap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hence, should be constructed bottom-up).</a:t>
            </a:r>
          </a:p>
        </p:txBody>
      </p:sp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ABFC2FA-B83A-6E45-883A-2634FFA02AC5}" type="slidenum">
              <a:rPr lang="en-US" sz="1400"/>
              <a:pPr eaLnBrk="1" hangingPunct="1"/>
              <a:t>55</a:t>
            </a:fld>
            <a:endParaRPr lang="en-US" sz="1400"/>
          </a:p>
        </p:txBody>
      </p:sp>
      <p:pic>
        <p:nvPicPr>
          <p:cNvPr id="27653" name="Picture 5" descr="BD07494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228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Subsequences</a:t>
            </a:r>
            <a:endParaRPr lang="en-US" dirty="0">
              <a:cs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600200"/>
                <a:ext cx="8077200" cy="4419600"/>
              </a:xfrm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i="1" dirty="0"/>
                  <a:t>subsequence</a:t>
                </a:r>
                <a:r>
                  <a:rPr lang="en-US" dirty="0"/>
                  <a:t> of a character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  <m:r>
                          <a:rPr lang="en-CA" i="1">
                            <a:latin typeface="Cambria Math"/>
                            <a:ea typeface="Cambria Math"/>
                          </a:rPr>
                          <m:t>⋯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  <m:r>
                          <a:rPr lang="en-CA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is </a:t>
                </a:r>
                <a:r>
                  <a:rPr lang="en-US" dirty="0"/>
                  <a:t>a string of the </a:t>
                </a:r>
                <a:r>
                  <a:rPr lang="en-US" dirty="0" smtClean="0"/>
                  <a:t>form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CA" i="1" smtClean="0">
                            <a:latin typeface="Cambria Math"/>
                            <a:ea typeface="Cambria Math"/>
                          </a:rPr>
                          <m:t>⋯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,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CA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CA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CA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CA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CA" sz="2400" b="0" i="1" smtClean="0">
                        <a:latin typeface="Cambria Math"/>
                      </a:rPr>
                      <m:t> ,  </m:t>
                    </m:r>
                    <m:r>
                      <a:rPr lang="en-CA" sz="2400" b="0" i="1" smtClean="0">
                        <a:latin typeface="Cambria Math"/>
                      </a:rPr>
                      <m:t>𝑗</m:t>
                    </m:r>
                    <m:r>
                      <a:rPr lang="en-CA" sz="2400" b="0" i="1" smtClean="0">
                        <a:latin typeface="Cambria Math"/>
                      </a:rPr>
                      <m:t>=0..</m:t>
                    </m:r>
                    <m:r>
                      <a:rPr lang="en-CA" sz="2400" b="0" i="1" smtClean="0">
                        <a:latin typeface="Cambria Math"/>
                      </a:rPr>
                      <m:t>𝑘</m:t>
                    </m:r>
                    <m:r>
                      <a:rPr lang="en-CA" sz="24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eaLnBrk="1" hangingPunct="1"/>
                <a:r>
                  <a:rPr lang="en-US" dirty="0">
                    <a:solidFill>
                      <a:srgbClr val="C00000"/>
                    </a:solidFill>
                  </a:rPr>
                  <a:t>Not the same as substring!</a:t>
                </a:r>
              </a:p>
              <a:p>
                <a:pPr eaLnBrk="1" hangingPunct="1"/>
                <a:r>
                  <a:rPr lang="en-US" b="1" dirty="0" smtClean="0">
                    <a:solidFill>
                      <a:srgbClr val="0000FF"/>
                    </a:solidFill>
                  </a:rPr>
                  <a:t>Example:     </a:t>
                </a:r>
                <a:r>
                  <a:rPr lang="en-US" dirty="0" smtClean="0"/>
                  <a:t> string  A B C D E F G H I J K</a:t>
                </a:r>
                <a:endParaRPr lang="en-US" dirty="0"/>
              </a:p>
              <a:p>
                <a:pPr lvl="1" eaLnBrk="1" hangingPunct="1"/>
                <a:endParaRPr lang="en-US" dirty="0"/>
              </a:p>
              <a:p>
                <a:pPr lvl="1" eaLnBrk="1" hangingPunct="1"/>
                <a:r>
                  <a:rPr lang="en-US" dirty="0" smtClean="0"/>
                  <a:t>Subsequence:  A C E G J K</a:t>
                </a:r>
                <a:endParaRPr lang="en-US" dirty="0"/>
              </a:p>
            </p:txBody>
          </p:sp>
        </mc:Choice>
        <mc:Fallback xmlns="">
          <p:sp>
            <p:nvSpPr>
              <p:cNvPr id="28676" name="Rectangle 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8077200" cy="4419600"/>
              </a:xfrm>
              <a:blipFill rotWithShape="1">
                <a:blip r:embed="rId2"/>
                <a:stretch>
                  <a:fillRect l="-1736" t="-17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2D4D519-B8D0-A248-BFDD-BBED3E97B97B}" type="slidenum">
              <a:rPr lang="en-US" sz="1400"/>
              <a:pPr eaLnBrk="1" hangingPunct="1"/>
              <a:t>56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62400" y="4267200"/>
            <a:ext cx="3505200" cy="685800"/>
            <a:chOff x="3962400" y="4267200"/>
            <a:chExt cx="3505200" cy="6858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962400" y="4267200"/>
              <a:ext cx="609600" cy="6858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229100" y="4267200"/>
              <a:ext cx="952500" cy="6858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495800" y="4267200"/>
              <a:ext cx="1295400" cy="6858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00600" y="4267200"/>
              <a:ext cx="1600200" cy="6858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029200" y="4267200"/>
              <a:ext cx="2133600" cy="6858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34000" y="4267200"/>
              <a:ext cx="2133600" cy="6858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38200" y="54102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Not subsequence: DAGH</a:t>
            </a:r>
          </a:p>
        </p:txBody>
      </p:sp>
    </p:spTree>
    <p:extLst>
      <p:ext uri="{BB962C8B-B14F-4D97-AF65-F5344CB8AC3E}">
        <p14:creationId xmlns:p14="http://schemas.microsoft.com/office/powerpoint/2010/main" val="24847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bldLvl="3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Longest Common Subsequence (LCS) Problem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Given two strings X and Y, the longest common subsequence (LCS) problem is to find a longest subsequence common to both X and </a:t>
            </a:r>
            <a:r>
              <a:rPr lang="en-US" sz="2800" dirty="0" smtClean="0"/>
              <a:t>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Has applications to DNA similarity testing (alphabet is {A,C,G,T</a:t>
            </a:r>
            <a:r>
              <a:rPr lang="en-US" sz="2800" dirty="0" smtClean="0"/>
              <a:t>})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Example: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ABCDEFG</a:t>
            </a:r>
            <a:r>
              <a:rPr lang="en-US" sz="2800" dirty="0" smtClean="0"/>
              <a:t>  and  </a:t>
            </a:r>
            <a:r>
              <a:rPr lang="en-US" sz="2800" dirty="0" smtClean="0">
                <a:solidFill>
                  <a:srgbClr val="0000FF"/>
                </a:solidFill>
              </a:rPr>
              <a:t>XZACKDFWGH</a:t>
            </a:r>
            <a:r>
              <a:rPr lang="en-US" sz="2800" dirty="0" smtClean="0"/>
              <a:t>  have </a:t>
            </a:r>
            <a:r>
              <a:rPr lang="en-US" sz="2800" dirty="0">
                <a:solidFill>
                  <a:srgbClr val="0000FF"/>
                </a:solidFill>
              </a:rPr>
              <a:t>ACDFG</a:t>
            </a:r>
            <a:r>
              <a:rPr lang="en-US" sz="2800" dirty="0"/>
              <a:t> as a longest common subsequence</a:t>
            </a:r>
          </a:p>
        </p:txBody>
      </p:sp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BCDC63E-45F1-4D41-8843-132E70E0B19D}" type="slidenum">
              <a:rPr lang="en-US" sz="1400"/>
              <a:pPr eaLnBrk="1" hangingPunct="1"/>
              <a:t>57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 Poor Approach to the LCS Problem</a:t>
            </a: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A Brute-force solution: </a:t>
            </a:r>
          </a:p>
          <a:p>
            <a:pPr lvl="1" eaLnBrk="1" hangingPunct="1"/>
            <a:r>
              <a:rPr lang="en-US" dirty="0"/>
              <a:t>Enumerate all subsequences of X</a:t>
            </a:r>
          </a:p>
          <a:p>
            <a:pPr lvl="1" eaLnBrk="1" hangingPunct="1"/>
            <a:r>
              <a:rPr lang="en-US" dirty="0"/>
              <a:t>Test which ones are also subsequences of Y</a:t>
            </a:r>
          </a:p>
          <a:p>
            <a:pPr lvl="1" eaLnBrk="1" hangingPunct="1"/>
            <a:r>
              <a:rPr lang="en-US" dirty="0"/>
              <a:t>Pick the longest one.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Analysis:</a:t>
            </a:r>
          </a:p>
          <a:p>
            <a:pPr lvl="1" eaLnBrk="1" hangingPunct="1"/>
            <a:r>
              <a:rPr lang="en-US" dirty="0"/>
              <a:t>If X is of length n, then it has 2</a:t>
            </a:r>
            <a:r>
              <a:rPr lang="en-US" baseline="30000" dirty="0"/>
              <a:t>n</a:t>
            </a:r>
            <a:r>
              <a:rPr lang="en-US" dirty="0"/>
              <a:t> subsequences</a:t>
            </a:r>
          </a:p>
          <a:p>
            <a:pPr lvl="1" eaLnBrk="1" hangingPunct="1"/>
            <a:r>
              <a:rPr lang="en-US" dirty="0"/>
              <a:t>This is an exponential-time algorithm!</a:t>
            </a:r>
          </a:p>
        </p:txBody>
      </p:sp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AABC41D-2E59-C641-AC4A-28CD34911B9D}" type="slidenum">
              <a:rPr lang="en-US" sz="1400"/>
              <a:pPr eaLnBrk="1" hangingPunct="1"/>
              <a:t>58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 Dynamic-Programming Approach to the LCS Problem</a:t>
            </a:r>
          </a:p>
        </p:txBody>
      </p:sp>
      <p:sp>
        <p:nvSpPr>
          <p:cNvPr id="317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772400" cy="24384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000" dirty="0"/>
              <a:t>Define L[</a:t>
            </a:r>
            <a:r>
              <a:rPr lang="en-US" sz="2000" dirty="0" err="1"/>
              <a:t>i,j</a:t>
            </a:r>
            <a:r>
              <a:rPr lang="en-US" sz="2000" dirty="0"/>
              <a:t>] to be the length of the longest common subsequence of X[0..i] and Y[0..j].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000" dirty="0"/>
              <a:t>Allow for -1 as an index, so L[-1,k] = 0 and L[k,-1]=0, to indicate that the null part of X or Y has no match with the other.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000" dirty="0"/>
              <a:t>Then we can define L[</a:t>
            </a:r>
            <a:r>
              <a:rPr lang="en-US" sz="2000" dirty="0" err="1"/>
              <a:t>i,j</a:t>
            </a:r>
            <a:r>
              <a:rPr lang="en-US" sz="2000" dirty="0"/>
              <a:t>] in the general case as follows: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If xi=</a:t>
            </a:r>
            <a:r>
              <a:rPr lang="en-US" sz="2000" dirty="0" err="1"/>
              <a:t>yj</a:t>
            </a:r>
            <a:r>
              <a:rPr lang="en-US" sz="2000" dirty="0"/>
              <a:t>, then L[</a:t>
            </a:r>
            <a:r>
              <a:rPr lang="en-US" sz="2000" dirty="0" err="1"/>
              <a:t>i,j</a:t>
            </a:r>
            <a:r>
              <a:rPr lang="en-US" sz="2000" dirty="0"/>
              <a:t>] = L[i-1,j-1] + 1 (we can add this match)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 dirty="0"/>
              <a:t>If </a:t>
            </a:r>
            <a:r>
              <a:rPr lang="en-US" sz="2000" dirty="0" err="1"/>
              <a:t>xi</a:t>
            </a:r>
            <a:r>
              <a:rPr lang="en-US" sz="2000" dirty="0" err="1">
                <a:cs typeface="Tahoma" charset="0"/>
              </a:rPr>
              <a:t>≠yj</a:t>
            </a:r>
            <a:r>
              <a:rPr lang="en-US" sz="2000" dirty="0">
                <a:cs typeface="Tahoma" charset="0"/>
              </a:rPr>
              <a:t>, then L[</a:t>
            </a:r>
            <a:r>
              <a:rPr lang="en-US" sz="2000" dirty="0" err="1">
                <a:cs typeface="Tahoma" charset="0"/>
              </a:rPr>
              <a:t>i,j</a:t>
            </a:r>
            <a:r>
              <a:rPr lang="en-US" sz="2000" dirty="0">
                <a:cs typeface="Tahoma" charset="0"/>
              </a:rPr>
              <a:t>] = max{L[i-1,j], L[i,j-1]} (we have no match here)</a:t>
            </a:r>
            <a:endParaRPr lang="en-US" sz="2000" dirty="0"/>
          </a:p>
        </p:txBody>
      </p:sp>
      <p:pic>
        <p:nvPicPr>
          <p:cNvPr id="31749" name="Picture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8" r="27777" b="64191"/>
          <a:stretch>
            <a:fillRect/>
          </a:stretch>
        </p:blipFill>
        <p:spPr>
          <a:xfrm>
            <a:off x="304800" y="4794250"/>
            <a:ext cx="8534400" cy="1530350"/>
          </a:xfrm>
          <a:noFill/>
        </p:spPr>
      </p:pic>
      <p:sp>
        <p:nvSpPr>
          <p:cNvPr id="317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870AD07-76BC-1542-81F4-4242CF00AFDF}" type="slidenum">
              <a:rPr lang="en-US" sz="1400"/>
              <a:pPr eaLnBrk="1" hangingPunct="1"/>
              <a:t>59</a:t>
            </a:fld>
            <a:endParaRPr lang="en-US" sz="14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0" y="43434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Case 1: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486400" y="43434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Case 2: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010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Brute-Force Pattern Matching</a:t>
            </a:r>
          </a:p>
        </p:txBody>
      </p:sp>
      <p:sp>
        <p:nvSpPr>
          <p:cNvPr id="18436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brute-force pattern matching algorithm compares the pattern </a:t>
            </a:r>
            <a:r>
              <a:rPr lang="en-US" sz="2800" b="1" i="1" dirty="0"/>
              <a:t>P</a:t>
            </a:r>
            <a:r>
              <a:rPr lang="en-US" sz="2800" dirty="0"/>
              <a:t> with the text </a:t>
            </a:r>
            <a:r>
              <a:rPr lang="en-US" sz="2800" b="1" i="1" dirty="0"/>
              <a:t>T</a:t>
            </a:r>
            <a:r>
              <a:rPr lang="en-US" sz="2800" dirty="0"/>
              <a:t> for each possible shift of </a:t>
            </a:r>
            <a:r>
              <a:rPr lang="en-US" sz="2800" b="1" i="1" dirty="0"/>
              <a:t>P</a:t>
            </a:r>
            <a:r>
              <a:rPr lang="en-US" sz="2800" dirty="0"/>
              <a:t> relative to </a:t>
            </a:r>
            <a:r>
              <a:rPr lang="en-US" sz="2800" b="1" i="1" dirty="0"/>
              <a:t>T</a:t>
            </a:r>
            <a:r>
              <a:rPr lang="en-US" sz="2800" dirty="0"/>
              <a:t>, until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 match is found,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all placements of the pattern have been tried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Brute-force pattern matching runs in time </a:t>
            </a:r>
            <a:r>
              <a:rPr lang="en-US" sz="2800" b="1" i="1" dirty="0"/>
              <a:t>O</a:t>
            </a:r>
            <a:r>
              <a:rPr lang="en-US" sz="2800" dirty="0"/>
              <a:t>(</a:t>
            </a:r>
            <a:r>
              <a:rPr lang="en-US" sz="2800" b="1" i="1" dirty="0"/>
              <a:t>nm</a:t>
            </a:r>
            <a:r>
              <a:rPr lang="en-US" sz="2800" dirty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Example of worst case: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/>
              <a:t>T </a:t>
            </a:r>
            <a:r>
              <a:rPr lang="en-US" sz="2400" dirty="0"/>
              <a:t>=</a:t>
            </a:r>
            <a:r>
              <a:rPr lang="en-US" sz="2400" b="1" i="1" dirty="0"/>
              <a:t> </a:t>
            </a:r>
            <a:r>
              <a:rPr lang="en-US" sz="2400" b="1" i="1" dirty="0" err="1"/>
              <a:t>aaa</a:t>
            </a:r>
            <a:r>
              <a:rPr lang="en-US" sz="2400" b="1" i="1" dirty="0"/>
              <a:t> … ah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/>
              <a:t>P </a:t>
            </a:r>
            <a:r>
              <a:rPr lang="en-US" sz="2400" dirty="0"/>
              <a:t>=</a:t>
            </a:r>
            <a:r>
              <a:rPr lang="en-US" sz="2400" b="1" i="1" dirty="0"/>
              <a:t> </a:t>
            </a:r>
            <a:r>
              <a:rPr lang="en-US" sz="2400" b="1" i="1" dirty="0" err="1"/>
              <a:t>aaah</a:t>
            </a:r>
            <a:endParaRPr lang="en-US" sz="2400" b="1" i="1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may occur in images and DNA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unlikely in English text</a:t>
            </a:r>
          </a:p>
        </p:txBody>
      </p:sp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683E2AA-C84D-BC49-A7D5-3AEBCD0D64AA}" type="slidenum">
              <a:rPr lang="en-US" sz="1400"/>
              <a:pPr eaLnBrk="1" hangingPunct="1"/>
              <a:t>6</a:t>
            </a:fld>
            <a:endParaRPr lang="en-US" sz="1400"/>
          </a:p>
        </p:txBody>
      </p:sp>
      <p:pic>
        <p:nvPicPr>
          <p:cNvPr id="18438" name="Picture 1029" descr="j02807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2725"/>
            <a:ext cx="12319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An LCS Algorithm</a:t>
            </a:r>
          </a:p>
        </p:txBody>
      </p:sp>
      <p:sp>
        <p:nvSpPr>
          <p:cNvPr id="3277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543800" cy="40386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dirty="0"/>
              <a:t>Algorithm </a:t>
            </a:r>
            <a:r>
              <a:rPr lang="en-US" sz="2000" b="1" dirty="0" smtClean="0"/>
              <a:t> </a:t>
            </a:r>
            <a:r>
              <a:rPr lang="en-US" sz="2000" dirty="0" smtClean="0"/>
              <a:t>LCS(X,Y )</a:t>
            </a:r>
            <a:r>
              <a:rPr lang="en-US" sz="2000" dirty="0"/>
              <a:t>				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Input:	</a:t>
            </a:r>
            <a:r>
              <a:rPr lang="en-US" sz="2000" dirty="0">
                <a:solidFill>
                  <a:srgbClr val="C00000"/>
                </a:solidFill>
              </a:rPr>
              <a:t>Strings X and Y with n and m elements, respectively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Output: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For </a:t>
            </a:r>
            <a:r>
              <a:rPr lang="en-US" sz="2000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smtClean="0">
                <a:solidFill>
                  <a:srgbClr val="C00000"/>
                </a:solidFill>
              </a:rPr>
              <a:t>0..n-1</a:t>
            </a:r>
            <a:r>
              <a:rPr lang="en-US" sz="2000" dirty="0">
                <a:solidFill>
                  <a:srgbClr val="C00000"/>
                </a:solidFill>
              </a:rPr>
              <a:t>, j = </a:t>
            </a:r>
            <a:r>
              <a:rPr lang="en-US" sz="2000" dirty="0" smtClean="0">
                <a:solidFill>
                  <a:srgbClr val="C00000"/>
                </a:solidFill>
              </a:rPr>
              <a:t>0..m-1</a:t>
            </a:r>
            <a:r>
              <a:rPr lang="en-US" sz="2000" dirty="0">
                <a:solidFill>
                  <a:srgbClr val="C00000"/>
                </a:solidFill>
              </a:rPr>
              <a:t>, the length L[</a:t>
            </a:r>
            <a:r>
              <a:rPr lang="en-US" sz="2000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, j] of a longest </a:t>
            </a:r>
            <a:r>
              <a:rPr lang="en-US" sz="2000" dirty="0" smtClean="0">
                <a:solidFill>
                  <a:srgbClr val="C00000"/>
                </a:solidFill>
              </a:rPr>
              <a:t>common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         subsequence </a:t>
            </a:r>
            <a:r>
              <a:rPr lang="en-US" sz="2000" dirty="0">
                <a:solidFill>
                  <a:srgbClr val="C00000"/>
                </a:solidFill>
              </a:rPr>
              <a:t>of </a:t>
            </a:r>
            <a:r>
              <a:rPr lang="en-US" sz="2000" dirty="0" smtClean="0">
                <a:solidFill>
                  <a:srgbClr val="C00000"/>
                </a:solidFill>
              </a:rPr>
              <a:t>X[0</a:t>
            </a:r>
            <a:r>
              <a:rPr lang="en-US" sz="2000" dirty="0">
                <a:solidFill>
                  <a:srgbClr val="C00000"/>
                </a:solidFill>
              </a:rPr>
              <a:t>..i] = x</a:t>
            </a:r>
            <a:r>
              <a:rPr lang="en-US" sz="2000" baseline="-25000" dirty="0">
                <a:solidFill>
                  <a:srgbClr val="C00000"/>
                </a:solidFill>
              </a:rPr>
              <a:t>0</a:t>
            </a:r>
            <a:r>
              <a:rPr lang="en-US" sz="2000" dirty="0">
                <a:solidFill>
                  <a:srgbClr val="C00000"/>
                </a:solidFill>
              </a:rPr>
              <a:t>x</a:t>
            </a:r>
            <a:r>
              <a:rPr lang="en-US" sz="2000" baseline="-250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x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…x</a:t>
            </a:r>
            <a:r>
              <a:rPr lang="en-US" sz="2000" baseline="-25000" dirty="0">
                <a:solidFill>
                  <a:srgbClr val="C00000"/>
                </a:solidFill>
              </a:rPr>
              <a:t>i  </a:t>
            </a:r>
            <a:r>
              <a:rPr lang="en-US" sz="2000" dirty="0" smtClean="0">
                <a:solidFill>
                  <a:srgbClr val="C00000"/>
                </a:solidFill>
              </a:rPr>
              <a:t>and </a:t>
            </a:r>
            <a:r>
              <a:rPr lang="en-US" sz="2000" dirty="0">
                <a:solidFill>
                  <a:srgbClr val="C00000"/>
                </a:solidFill>
              </a:rPr>
              <a:t>Y [0.. j] = y</a:t>
            </a:r>
            <a:r>
              <a:rPr lang="en-US" sz="2000" baseline="-25000" dirty="0">
                <a:solidFill>
                  <a:srgbClr val="C00000"/>
                </a:solidFill>
              </a:rPr>
              <a:t>0</a:t>
            </a:r>
            <a:r>
              <a:rPr lang="en-US" sz="2000" dirty="0">
                <a:solidFill>
                  <a:srgbClr val="C00000"/>
                </a:solidFill>
              </a:rPr>
              <a:t>y</a:t>
            </a:r>
            <a:r>
              <a:rPr lang="en-US" sz="2000" baseline="-250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y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…</a:t>
            </a:r>
            <a:r>
              <a:rPr lang="en-US" sz="2000" dirty="0" err="1">
                <a:solidFill>
                  <a:srgbClr val="C00000"/>
                </a:solidFill>
              </a:rPr>
              <a:t>y</a:t>
            </a:r>
            <a:r>
              <a:rPr lang="en-US" sz="2000" baseline="-25000" dirty="0" err="1">
                <a:solidFill>
                  <a:srgbClr val="C00000"/>
                </a:solidFill>
              </a:rPr>
              <a:t>j</a:t>
            </a:r>
            <a:r>
              <a:rPr lang="en-US" sz="2000" dirty="0"/>
              <a:t>				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/>
              <a:t>for </a:t>
            </a:r>
            <a:r>
              <a:rPr lang="en-US" sz="2000" b="1" dirty="0" smtClean="0"/>
              <a:t>  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1 .. n-1   </a:t>
            </a:r>
            <a:r>
              <a:rPr lang="en-US" sz="2000" b="1" dirty="0" smtClean="0"/>
              <a:t>do   </a:t>
            </a:r>
            <a:r>
              <a:rPr lang="en-US" sz="2000" dirty="0" smtClean="0">
                <a:solidFill>
                  <a:srgbClr val="0000FF"/>
                </a:solidFill>
              </a:rPr>
              <a:t>L[i</a:t>
            </a:r>
            <a:r>
              <a:rPr lang="en-US" sz="2000" dirty="0">
                <a:solidFill>
                  <a:srgbClr val="0000FF"/>
                </a:solidFill>
              </a:rPr>
              <a:t>,-1</a:t>
            </a:r>
            <a:r>
              <a:rPr lang="en-US" sz="2000" dirty="0" smtClean="0">
                <a:solidFill>
                  <a:srgbClr val="0000FF"/>
                </a:solidFill>
              </a:rPr>
              <a:t>]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0</a:t>
            </a:r>
            <a:r>
              <a:rPr lang="en-US" sz="2000" dirty="0"/>
              <a:t>					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/>
              <a:t>for   </a:t>
            </a:r>
            <a:r>
              <a:rPr lang="en-US" sz="2000" dirty="0">
                <a:solidFill>
                  <a:srgbClr val="0000FF"/>
                </a:solidFill>
              </a:rPr>
              <a:t>j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0 .. m-1  </a:t>
            </a:r>
            <a:r>
              <a:rPr lang="en-US" sz="2000" b="1" dirty="0" smtClean="0"/>
              <a:t>do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>
                <a:solidFill>
                  <a:srgbClr val="0000FF"/>
                </a:solidFill>
              </a:rPr>
              <a:t>[-1,j]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0</a:t>
            </a:r>
            <a:r>
              <a:rPr lang="en-US" sz="2000" dirty="0"/>
              <a:t>				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/>
              <a:t>for </a:t>
            </a:r>
            <a:r>
              <a:rPr lang="en-US" sz="2000" b="1" dirty="0" smtClean="0"/>
              <a:t>  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0 .. n-1   </a:t>
            </a:r>
            <a:r>
              <a:rPr lang="en-US" sz="2000" b="1" dirty="0"/>
              <a:t>do	</a:t>
            </a:r>
            <a:r>
              <a:rPr lang="en-US" sz="2000" dirty="0"/>
              <a:t>				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/>
              <a:t>	for 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j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0 .. m-1  </a:t>
            </a:r>
            <a:r>
              <a:rPr lang="en-US" sz="2000" b="1" dirty="0"/>
              <a:t>do	</a:t>
            </a:r>
            <a:r>
              <a:rPr lang="en-US" sz="2000" dirty="0"/>
              <a:t>			</a:t>
            </a:r>
          </a:p>
          <a:p>
            <a:pPr defTabSz="342900">
              <a:lnSpc>
                <a:spcPct val="90000"/>
              </a:lnSpc>
              <a:buNone/>
            </a:pPr>
            <a:r>
              <a:rPr lang="en-US" sz="2000" b="1" dirty="0"/>
              <a:t>		if 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</a:t>
            </a:r>
            <a:r>
              <a:rPr lang="en-US" sz="2000" dirty="0" err="1" smtClean="0">
                <a:solidFill>
                  <a:srgbClr val="0000FF"/>
                </a:solidFill>
              </a:rPr>
              <a:t>y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/>
              <a:t>then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L[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, j]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L[i-1, j-1] + 1	</a:t>
            </a:r>
            <a:r>
              <a:rPr lang="en-US" sz="2000" dirty="0"/>
              <a:t>		</a:t>
            </a:r>
          </a:p>
          <a:p>
            <a:pPr defTabSz="228600">
              <a:lnSpc>
                <a:spcPct val="90000"/>
              </a:lnSpc>
              <a:buNone/>
              <a:tabLst>
                <a:tab pos="1257300" algn="l"/>
              </a:tabLst>
            </a:pPr>
            <a:r>
              <a:rPr lang="en-US" sz="2000" b="1" dirty="0"/>
              <a:t>		</a:t>
            </a:r>
            <a:r>
              <a:rPr lang="en-US" sz="2000" b="1" dirty="0" smtClean="0"/>
              <a:t>	     else    </a:t>
            </a:r>
            <a:r>
              <a:rPr lang="en-US" sz="2000" dirty="0" smtClean="0">
                <a:solidFill>
                  <a:srgbClr val="0000FF"/>
                </a:solidFill>
              </a:rPr>
              <a:t>L[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, j]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max{L[i-1, j] , L[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, j-1]}</a:t>
            </a:r>
            <a:r>
              <a:rPr lang="en-US" sz="2000" dirty="0"/>
              <a:t>	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dirty="0" smtClean="0"/>
              <a:t>return   </a:t>
            </a:r>
            <a:r>
              <a:rPr lang="en-US" sz="2000" dirty="0" smtClean="0">
                <a:solidFill>
                  <a:srgbClr val="0000FF"/>
                </a:solidFill>
              </a:rPr>
              <a:t>array  L</a:t>
            </a:r>
            <a:r>
              <a:rPr lang="en-US" sz="2000" dirty="0"/>
              <a:t> </a:t>
            </a:r>
          </a:p>
        </p:txBody>
      </p:sp>
      <p:sp>
        <p:nvSpPr>
          <p:cNvPr id="327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7678250-314B-9944-88D1-C04599D9575A}" type="slidenum">
              <a:rPr lang="en-US" sz="1400"/>
              <a:pPr eaLnBrk="1" hangingPunct="1"/>
              <a:t>60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Visualizing the LCS Algorithm</a:t>
            </a:r>
          </a:p>
        </p:txBody>
      </p:sp>
      <p:pic>
        <p:nvPicPr>
          <p:cNvPr id="33796" name="Picture 7" descr="tabl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3319" r="24074" b="31659"/>
          <a:stretch>
            <a:fillRect/>
          </a:stretch>
        </p:blipFill>
        <p:spPr>
          <a:xfrm>
            <a:off x="304800" y="1295400"/>
            <a:ext cx="8533884" cy="4843463"/>
          </a:xfrm>
          <a:noFill/>
        </p:spPr>
      </p:pic>
      <p:sp>
        <p:nvSpPr>
          <p:cNvPr id="337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697358C-16B0-E94E-B74F-7F614AE321F0}" type="slidenum">
              <a:rPr lang="en-US" sz="1400"/>
              <a:pPr eaLnBrk="1" hangingPunct="1"/>
              <a:t>61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Analysis of LCS Algorithm</a:t>
            </a:r>
          </a:p>
        </p:txBody>
      </p:sp>
      <p:sp>
        <p:nvSpPr>
          <p:cNvPr id="207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We have two nested loops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The outer one iterates </a:t>
            </a:r>
            <a:r>
              <a:rPr lang="en-US" i="1" dirty="0" smtClean="0"/>
              <a:t>n</a:t>
            </a:r>
            <a:r>
              <a:rPr lang="en-US" dirty="0" smtClean="0"/>
              <a:t> times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The inner one iterates </a:t>
            </a:r>
            <a:r>
              <a:rPr lang="en-US" i="1" dirty="0" smtClean="0"/>
              <a:t>m</a:t>
            </a:r>
            <a:r>
              <a:rPr lang="en-US" dirty="0" smtClean="0"/>
              <a:t> times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 constant amount of work is done inside each iteration of the inner loop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Thus, the total running time is O(</a:t>
            </a:r>
            <a:r>
              <a:rPr lang="en-US" i="1" dirty="0" smtClean="0"/>
              <a:t>nm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Answer is contained in L[</a:t>
            </a:r>
            <a:r>
              <a:rPr lang="en-US" sz="2800" dirty="0" err="1" smtClean="0">
                <a:ea typeface="+mn-ea"/>
                <a:cs typeface="+mn-cs"/>
              </a:rPr>
              <a:t>n,m</a:t>
            </a:r>
            <a:r>
              <a:rPr lang="en-US" sz="2800" dirty="0" smtClean="0">
                <a:ea typeface="+mn-ea"/>
                <a:cs typeface="+mn-cs"/>
              </a:rPr>
              <a:t>] 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the subsequence can be recovered from the L table.</a:t>
            </a:r>
          </a:p>
        </p:txBody>
      </p:sp>
      <p:sp>
        <p:nvSpPr>
          <p:cNvPr id="348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89D7F9-CB56-3E46-AAD4-3BC9C327232F}" type="slidenum">
              <a:rPr lang="en-US" sz="1400"/>
              <a:pPr eaLnBrk="1" hangingPunct="1"/>
              <a:t>62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Java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6D685B-B5BF-4F43-957B-DF3A2B0CEC3C}" type="slidenum">
              <a:rPr lang="en-US" sz="1400"/>
              <a:pPr eaLnBrk="1" hangingPunct="1"/>
              <a:t>63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9" y="1524000"/>
            <a:ext cx="8435411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Java Implementation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Output </a:t>
            </a:r>
            <a:r>
              <a:rPr lang="en-US" dirty="0"/>
              <a:t>of the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Processing</a:t>
            </a:r>
            <a:endParaRPr lang="en-US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6F741DC-6113-D943-816A-899D83CD1F4A}" type="slidenum">
              <a:rPr lang="en-US" sz="1400"/>
              <a:pPr eaLnBrk="1" hangingPunct="1"/>
              <a:t>64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937047" cy="44896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July 31,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65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andy\Documents\COMPUTER SCIENCE\COURSES\CSE2011\IMAGES\criter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12500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36621"/>
              </p:ext>
            </p:extLst>
          </p:nvPr>
        </p:nvGraphicFramePr>
        <p:xfrm>
          <a:off x="685800" y="1600200"/>
          <a:ext cx="7924800" cy="464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638800"/>
              </a:tblGrid>
              <a:tr h="117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Pattern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Matching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Brute Force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Boyer-Moore 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Knuth-Morris-Pratt 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36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Standard Tries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Compressed Tries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Suffix Tries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Search Engine Indexing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4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Compression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Huffman Coding 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Greedy Method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37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Dynamic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Programming</a:t>
                      </a:r>
                    </a:p>
                    <a:p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Matrix Chain-Product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Longest Common Subsequence</a:t>
                      </a:r>
                    </a:p>
                    <a:p>
                      <a:pPr marL="800100" lvl="1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DNA and Text Sequence Alignment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0326"/>
            <a:ext cx="2938462" cy="44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July 31,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0104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Brute-Force Pattern Matching</a:t>
            </a:r>
          </a:p>
        </p:txBody>
      </p:sp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683E2AA-C84D-BC49-A7D5-3AEBCD0D64AA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18437" name="Text Box 1028"/>
          <p:cNvSpPr txBox="1">
            <a:spLocks noChangeArrowheads="1"/>
          </p:cNvSpPr>
          <p:nvPr/>
        </p:nvSpPr>
        <p:spPr bwMode="auto">
          <a:xfrm>
            <a:off x="1304925" y="1981200"/>
            <a:ext cx="6172200" cy="340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Algorithm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+mn-lt"/>
              </a:rPr>
              <a:t>BruteForceMatch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2000" b="1" i="1" dirty="0">
                <a:solidFill>
                  <a:schemeClr val="tx2"/>
                </a:solidFill>
                <a:latin typeface="+mn-lt"/>
              </a:rPr>
              <a:t>T, P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)  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 O(nm) time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Input: 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  text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T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of size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and pattern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P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of size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m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Output: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  starting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index of a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substring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of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equal to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P 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					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or 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sym typeface="Symbol" charset="0"/>
              </a:rPr>
              <a:t>-1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if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no such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substring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exists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+mn-lt"/>
              </a:rPr>
            </a:b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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0 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to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n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–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m      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test shift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of the pattern 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latin typeface="+mn-lt"/>
              </a:rPr>
              <a:t>	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0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dirty="0">
                <a:latin typeface="+mn-lt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while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&lt;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m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and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 T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+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j</a:t>
            </a:r>
            <a:r>
              <a:rPr lang="en-US" sz="2000" u="sng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</a:t>
            </a:r>
            <a:r>
              <a:rPr lang="en-US" sz="2000" b="1" dirty="0" smtClean="0">
                <a:latin typeface="+mn-lt"/>
                <a:sym typeface="Symbol" charset="0"/>
              </a:rPr>
              <a:t>do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 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j 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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+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if 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j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m 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return  </a:t>
            </a: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match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at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+mn-lt"/>
              </a:rPr>
            </a:br>
            <a:r>
              <a:rPr lang="en-US" sz="2000" b="1" dirty="0" smtClean="0">
                <a:latin typeface="+mn-lt"/>
              </a:rPr>
              <a:t>end for-loop</a:t>
            </a:r>
            <a:endParaRPr lang="en-US" sz="2000" b="1" dirty="0">
              <a:latin typeface="+mn-lt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return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– 1 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                        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// no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match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anywhere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8438" name="Picture 1029" descr="j02807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2725"/>
            <a:ext cx="12319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Boyer-Moore Heuristics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34400" cy="27432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dirty="0" smtClean="0"/>
              <a:t>Boyer-Moore</a:t>
            </a:r>
            <a:r>
              <a:rPr lang="en-CA" sz="2000" dirty="0" smtClean="0"/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pattern matching algorithm is based on two </a:t>
            </a:r>
            <a:r>
              <a:rPr lang="en-US" altLang="ja-JP" sz="2000" dirty="0" smtClean="0"/>
              <a:t>heuristics:</a:t>
            </a:r>
            <a:br>
              <a:rPr lang="en-US" altLang="ja-JP" sz="2000" dirty="0" smtClean="0"/>
            </a:br>
            <a:endParaRPr lang="en-US" altLang="ja-JP" sz="2000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>
                <a:solidFill>
                  <a:srgbClr val="0000FF"/>
                </a:solidFill>
              </a:rPr>
              <a:t>Looking-glass heuristic: </a:t>
            </a:r>
            <a:r>
              <a:rPr lang="en-US" sz="2000" dirty="0"/>
              <a:t>Compare </a:t>
            </a:r>
            <a:r>
              <a:rPr lang="en-US" sz="2000" b="1" i="1" dirty="0"/>
              <a:t>P</a:t>
            </a:r>
            <a:r>
              <a:rPr lang="en-US" sz="2000" dirty="0"/>
              <a:t> with a subsequence of </a:t>
            </a:r>
            <a:r>
              <a:rPr lang="en-US" sz="2000" b="1" i="1" dirty="0"/>
              <a:t>T</a:t>
            </a:r>
            <a:r>
              <a:rPr lang="en-US" sz="2000" dirty="0"/>
              <a:t> </a:t>
            </a:r>
            <a:r>
              <a:rPr lang="en-US" sz="2000" dirty="0" smtClean="0"/>
              <a:t>backwards</a:t>
            </a:r>
            <a:br>
              <a:rPr lang="en-US" sz="2000" dirty="0" smtClean="0"/>
            </a:b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>
                <a:solidFill>
                  <a:srgbClr val="0000FF"/>
                </a:solidFill>
              </a:rPr>
              <a:t>Character-jump heuristic: </a:t>
            </a:r>
            <a:r>
              <a:rPr lang="en-US" sz="2000" dirty="0"/>
              <a:t>When a mismatch occurs at </a:t>
            </a:r>
            <a:r>
              <a:rPr lang="en-US" sz="2000" b="1" i="1" dirty="0"/>
              <a:t>T</a:t>
            </a:r>
            <a:r>
              <a:rPr lang="en-US" sz="2000" dirty="0"/>
              <a:t>[</a:t>
            </a:r>
            <a:r>
              <a:rPr lang="en-US" sz="2000" b="1" i="1" dirty="0" err="1"/>
              <a:t>i</a:t>
            </a:r>
            <a:r>
              <a:rPr lang="en-US" sz="2000" dirty="0"/>
              <a:t>] =</a:t>
            </a:r>
            <a:r>
              <a:rPr lang="en-US" sz="2000" b="1" i="1" dirty="0"/>
              <a:t> c</a:t>
            </a:r>
            <a:r>
              <a:rPr lang="en-US" sz="2000" dirty="0"/>
              <a:t> </a:t>
            </a:r>
            <a:endParaRPr lang="en-US" sz="2000" b="1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</a:t>
            </a:r>
            <a:r>
              <a:rPr lang="en-US" sz="2000" b="1" i="1" dirty="0"/>
              <a:t>P </a:t>
            </a:r>
            <a:r>
              <a:rPr lang="en-US" sz="2000" dirty="0"/>
              <a:t>contains </a:t>
            </a:r>
            <a:r>
              <a:rPr lang="en-US" sz="2000" b="1" i="1" dirty="0"/>
              <a:t>c</a:t>
            </a:r>
            <a:r>
              <a:rPr lang="en-US" sz="2000" dirty="0"/>
              <a:t>, shift </a:t>
            </a:r>
            <a:r>
              <a:rPr lang="en-US" sz="2000" b="1" i="1" dirty="0"/>
              <a:t>P</a:t>
            </a:r>
            <a:r>
              <a:rPr lang="en-US" sz="2000" dirty="0"/>
              <a:t> to align the last occurrence of </a:t>
            </a:r>
            <a:r>
              <a:rPr lang="en-US" sz="2000" b="1" i="1" dirty="0"/>
              <a:t>c </a:t>
            </a:r>
            <a:r>
              <a:rPr lang="en-US" sz="2000" dirty="0"/>
              <a:t>in </a:t>
            </a:r>
            <a:r>
              <a:rPr lang="en-US" sz="2000" b="1" i="1" dirty="0"/>
              <a:t>P </a:t>
            </a:r>
            <a:r>
              <a:rPr lang="en-US" sz="2000" dirty="0"/>
              <a:t>with </a:t>
            </a:r>
            <a:r>
              <a:rPr lang="en-US" sz="2000" b="1" i="1" dirty="0"/>
              <a:t>T</a:t>
            </a:r>
            <a:r>
              <a:rPr lang="en-US" sz="2000" dirty="0"/>
              <a:t>[</a:t>
            </a:r>
            <a:r>
              <a:rPr lang="en-US" sz="2000" b="1" i="1" dirty="0" err="1"/>
              <a:t>i</a:t>
            </a:r>
            <a:r>
              <a:rPr lang="en-US" sz="2000" dirty="0"/>
              <a:t>] </a:t>
            </a:r>
            <a:endParaRPr lang="en-US" sz="2000" b="1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Else, shift </a:t>
            </a:r>
            <a:r>
              <a:rPr lang="en-US" sz="2000" b="1" i="1" dirty="0"/>
              <a:t>P</a:t>
            </a:r>
            <a:r>
              <a:rPr lang="en-US" sz="2000" dirty="0"/>
              <a:t> to align </a:t>
            </a:r>
            <a:r>
              <a:rPr lang="en-US" sz="2000" b="1" i="1" dirty="0"/>
              <a:t>P</a:t>
            </a:r>
            <a:r>
              <a:rPr lang="en-US" sz="2000" dirty="0"/>
              <a:t>[0] with </a:t>
            </a:r>
            <a:r>
              <a:rPr lang="en-US" sz="2000" b="1" i="1" dirty="0"/>
              <a:t>T</a:t>
            </a:r>
            <a:r>
              <a:rPr lang="en-US" sz="2000" dirty="0"/>
              <a:t>[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dirty="0"/>
              <a:t>+ 1</a:t>
            </a:r>
            <a:r>
              <a:rPr lang="en-US" sz="2000" dirty="0" smtClean="0"/>
              <a:t>]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Example: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6223C2-E1B3-BD49-AF02-6FCE9FBACB6D}" type="slidenum">
              <a:rPr lang="en-US" sz="1400"/>
              <a:pPr eaLnBrk="1" hangingPunct="1"/>
              <a:t>8</a:t>
            </a:fld>
            <a:endParaRPr lang="en-US" sz="1400"/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630690"/>
              </p:ext>
            </p:extLst>
          </p:nvPr>
        </p:nvGraphicFramePr>
        <p:xfrm>
          <a:off x="685800" y="4038600"/>
          <a:ext cx="80295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VISIO" r:id="rId3" imgW="6451600" imgH="1841500" progId="Visio.Drawing.6">
                  <p:embed/>
                </p:oleObj>
              </mc:Choice>
              <mc:Fallback>
                <p:oleObj name="VISIO" r:id="rId3" imgW="6451600" imgH="18415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80295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Last-Occurrence Function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Boyer-Moore</a:t>
            </a:r>
            <a:r>
              <a:rPr lang="en-CA" sz="2000" dirty="0" smtClean="0"/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algorithm preprocesses the pattern </a:t>
            </a:r>
            <a:r>
              <a:rPr lang="en-US" altLang="ja-JP" sz="2000" b="1" i="1" dirty="0"/>
              <a:t>P</a:t>
            </a:r>
            <a:r>
              <a:rPr lang="en-US" altLang="ja-JP" sz="2000" dirty="0"/>
              <a:t> and the alphabet </a:t>
            </a:r>
            <a:r>
              <a:rPr lang="en-US" altLang="ja-JP" sz="2000" b="1" i="1" dirty="0"/>
              <a:t>S</a:t>
            </a:r>
            <a:r>
              <a:rPr lang="en-US" altLang="ja-JP" sz="2000" dirty="0"/>
              <a:t> to build the </a:t>
            </a:r>
            <a:r>
              <a:rPr lang="en-US" altLang="ja-JP" sz="2000" dirty="0">
                <a:solidFill>
                  <a:srgbClr val="0000FF"/>
                </a:solidFill>
              </a:rPr>
              <a:t>last-occurrence function </a:t>
            </a:r>
            <a:r>
              <a:rPr lang="en-US" altLang="ja-JP" sz="2000" b="1" i="1" dirty="0">
                <a:solidFill>
                  <a:srgbClr val="0000FF"/>
                </a:solidFill>
              </a:rPr>
              <a:t>L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/>
              <a:t>mapping </a:t>
            </a:r>
            <a:r>
              <a:rPr lang="en-US" altLang="ja-JP" sz="2000" b="1" i="1" dirty="0"/>
              <a:t>S</a:t>
            </a:r>
            <a:r>
              <a:rPr lang="en-US" altLang="ja-JP" sz="2000" dirty="0"/>
              <a:t> to integers,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>
                <a:solidFill>
                  <a:srgbClr val="0000FF"/>
                </a:solidFill>
              </a:rPr>
              <a:t>where </a:t>
            </a:r>
            <a:r>
              <a:rPr lang="en-US" altLang="ja-JP" sz="2000" b="1" i="1" dirty="0">
                <a:solidFill>
                  <a:srgbClr val="0000FF"/>
                </a:solidFill>
              </a:rPr>
              <a:t>L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b="1" i="1" dirty="0">
                <a:solidFill>
                  <a:srgbClr val="0000FF"/>
                </a:solidFill>
              </a:rPr>
              <a:t>c</a:t>
            </a:r>
            <a:r>
              <a:rPr lang="en-US" altLang="ja-JP" sz="2000" dirty="0">
                <a:solidFill>
                  <a:srgbClr val="0000FF"/>
                </a:solidFill>
              </a:rPr>
              <a:t>) is defined as</a:t>
            </a:r>
          </a:p>
          <a:p>
            <a:pPr marL="1790700" lvl="1" indent="-352425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the largest index </a:t>
            </a:r>
            <a:r>
              <a:rPr lang="en-US" sz="2000" b="1" i="1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such that </a:t>
            </a:r>
            <a:r>
              <a:rPr lang="en-US" sz="2000" b="1" i="1" dirty="0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b="1" i="1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] = </a:t>
            </a:r>
            <a:r>
              <a:rPr lang="en-US" sz="2000" b="1" i="1" dirty="0">
                <a:solidFill>
                  <a:srgbClr val="0000FF"/>
                </a:solidFill>
              </a:rPr>
              <a:t>c </a:t>
            </a:r>
            <a:r>
              <a:rPr lang="en-US" sz="2000" dirty="0">
                <a:solidFill>
                  <a:srgbClr val="0000FF"/>
                </a:solidFill>
              </a:rPr>
              <a:t>or</a:t>
            </a:r>
          </a:p>
          <a:p>
            <a:pPr marL="1790700" lvl="1" indent="-352425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-1 if no such index exists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i="1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</a:rPr>
              <a:t>Example: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i="1" dirty="0"/>
              <a:t>S </a:t>
            </a:r>
            <a:r>
              <a:rPr lang="en-US" sz="1800" dirty="0"/>
              <a:t>= {</a:t>
            </a:r>
            <a:r>
              <a:rPr lang="en-US" sz="1800" b="1" i="1" dirty="0"/>
              <a:t>a, b, c, d</a:t>
            </a:r>
            <a:r>
              <a:rPr lang="en-US" sz="1800" dirty="0"/>
              <a:t>}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i="1" dirty="0"/>
              <a:t>P </a:t>
            </a:r>
            <a:r>
              <a:rPr lang="en-US" sz="1800" dirty="0"/>
              <a:t>= </a:t>
            </a:r>
            <a:r>
              <a:rPr lang="en-US" sz="1800" b="1" i="1" dirty="0" err="1"/>
              <a:t>abacab</a:t>
            </a:r>
            <a:endParaRPr lang="en-US" sz="1800" b="1" i="1" dirty="0"/>
          </a:p>
          <a:p>
            <a:pPr lvl="1" eaLnBrk="1" hangingPunct="1">
              <a:lnSpc>
                <a:spcPct val="90000"/>
              </a:lnSpc>
            </a:pPr>
            <a:endParaRPr lang="en-US" sz="1800" b="1" i="1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 last-occurrence function can be represented by an array indexed by the numeric codes of the characters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 last-occurrence function can be computed in time </a:t>
            </a:r>
            <a:r>
              <a:rPr lang="en-US" sz="2000" b="1" i="1" dirty="0"/>
              <a:t>O</a:t>
            </a:r>
            <a:r>
              <a:rPr lang="en-US" sz="2000" dirty="0"/>
              <a:t>(</a:t>
            </a:r>
            <a:r>
              <a:rPr lang="en-US" sz="2000" b="1" i="1" dirty="0"/>
              <a:t>m </a:t>
            </a:r>
            <a:r>
              <a:rPr lang="en-US" sz="2000" dirty="0"/>
              <a:t>+</a:t>
            </a:r>
            <a:r>
              <a:rPr lang="en-US" sz="2000" b="1" i="1" dirty="0"/>
              <a:t> s</a:t>
            </a:r>
            <a:r>
              <a:rPr lang="en-US" sz="2000" dirty="0"/>
              <a:t>), where </a:t>
            </a:r>
            <a:r>
              <a:rPr lang="en-US" sz="2000" b="1" i="1" dirty="0"/>
              <a:t>m</a:t>
            </a:r>
            <a:r>
              <a:rPr lang="en-US" sz="2000" dirty="0"/>
              <a:t> is the size of </a:t>
            </a:r>
            <a:r>
              <a:rPr lang="en-US" sz="2000" b="1" i="1" dirty="0"/>
              <a:t>P</a:t>
            </a:r>
            <a:r>
              <a:rPr lang="en-US" sz="2000" dirty="0"/>
              <a:t> and </a:t>
            </a:r>
            <a:r>
              <a:rPr lang="en-US" sz="2000" b="1" i="1" dirty="0"/>
              <a:t>s</a:t>
            </a:r>
            <a:r>
              <a:rPr lang="en-US" sz="2000" dirty="0"/>
              <a:t> is the size of </a:t>
            </a:r>
            <a:r>
              <a:rPr lang="en-US" sz="2000" b="1" i="1" dirty="0"/>
              <a:t>S</a:t>
            </a:r>
          </a:p>
          <a:p>
            <a:pPr eaLnBrk="1" hangingPunct="1">
              <a:lnSpc>
                <a:spcPct val="90000"/>
              </a:lnSpc>
            </a:pPr>
            <a:endParaRPr lang="en-US" sz="2000" b="1" i="1" dirty="0"/>
          </a:p>
        </p:txBody>
      </p:sp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Text Processing</a:t>
            </a:r>
            <a:endParaRPr lang="en-US" sz="140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6C9C78A-0B7D-5F42-959B-C9E93B07355B}" type="slidenum">
              <a:rPr lang="en-US" sz="1400"/>
              <a:pPr eaLnBrk="1" hangingPunct="1"/>
              <a:t>9</a:t>
            </a:fld>
            <a:endParaRPr lang="en-US" sz="1400"/>
          </a:p>
        </p:txBody>
      </p:sp>
      <p:graphicFrame>
        <p:nvGraphicFramePr>
          <p:cNvPr id="16903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21495"/>
              </p:ext>
            </p:extLst>
          </p:nvPr>
        </p:nvGraphicFramePr>
        <p:xfrm>
          <a:off x="3581400" y="3352800"/>
          <a:ext cx="4648200" cy="762029"/>
        </p:xfrm>
        <a:graphic>
          <a:graphicData uri="http://schemas.openxmlformats.org/drawingml/2006/table">
            <a:tbl>
              <a:tblPr/>
              <a:tblGrid>
                <a:gridCol w="930275"/>
                <a:gridCol w="930275"/>
                <a:gridCol w="927100"/>
                <a:gridCol w="930275"/>
                <a:gridCol w="930275"/>
              </a:tblGrid>
              <a:tr h="365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July 31,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6566</TotalTime>
  <Words>3253</Words>
  <Application>Microsoft Office PowerPoint</Application>
  <PresentationFormat>On-screen Show (4:3)</PresentationFormat>
  <Paragraphs>1081</Paragraphs>
  <Slides>66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Theme1</vt:lpstr>
      <vt:lpstr>VISIO</vt:lpstr>
      <vt:lpstr>Equation</vt:lpstr>
      <vt:lpstr>Text Processing</vt:lpstr>
      <vt:lpstr>Topics</vt:lpstr>
      <vt:lpstr>Pattern Matching</vt:lpstr>
      <vt:lpstr>Strings</vt:lpstr>
      <vt:lpstr>Strings</vt:lpstr>
      <vt:lpstr>Brute-Force Pattern Matching</vt:lpstr>
      <vt:lpstr>Brute-Force Pattern Matching</vt:lpstr>
      <vt:lpstr>Boyer-Moore Heuristics</vt:lpstr>
      <vt:lpstr>Last-Occurrence Function</vt:lpstr>
      <vt:lpstr>The Boyer-Moore Algorithm</vt:lpstr>
      <vt:lpstr>Example</vt:lpstr>
      <vt:lpstr>Analysis</vt:lpstr>
      <vt:lpstr>Java Implementation</vt:lpstr>
      <vt:lpstr>Knuth-Morris-Pratt  Algorithm</vt:lpstr>
      <vt:lpstr>Knuth-Morris-Pratt  Algorithm</vt:lpstr>
      <vt:lpstr>KMP Failure Function</vt:lpstr>
      <vt:lpstr>The KMP Algorithm</vt:lpstr>
      <vt:lpstr>KMP Analysis</vt:lpstr>
      <vt:lpstr>Computing the Failure Function</vt:lpstr>
      <vt:lpstr>Example</vt:lpstr>
      <vt:lpstr>Java Implementation</vt:lpstr>
      <vt:lpstr>Java Implementation, 2</vt:lpstr>
      <vt:lpstr>Tries</vt:lpstr>
      <vt:lpstr>Preprocessing Strings</vt:lpstr>
      <vt:lpstr>Standard Tries</vt:lpstr>
      <vt:lpstr>Analysis of Standard Tries</vt:lpstr>
      <vt:lpstr>Word Matching with a Trie</vt:lpstr>
      <vt:lpstr>Compressed Tries</vt:lpstr>
      <vt:lpstr>Compact Representation</vt:lpstr>
      <vt:lpstr>Suffix Trie</vt:lpstr>
      <vt:lpstr>Analysis of Suffix Tries</vt:lpstr>
      <vt:lpstr>Encoding Trie (1)</vt:lpstr>
      <vt:lpstr>Encoding Trie (2)</vt:lpstr>
      <vt:lpstr>The Greedy Method  &amp; Text Compression</vt:lpstr>
      <vt:lpstr>The Greedy Method Technique</vt:lpstr>
      <vt:lpstr>Text Compression</vt:lpstr>
      <vt:lpstr>Encoding Tree Example</vt:lpstr>
      <vt:lpstr>Encoding Tree Optimization</vt:lpstr>
      <vt:lpstr>Huffman’s Algorithm</vt:lpstr>
      <vt:lpstr>Huffman’s Algorithm</vt:lpstr>
      <vt:lpstr>Example</vt:lpstr>
      <vt:lpstr>Extended Huffman Tree Example</vt:lpstr>
      <vt:lpstr>Dynamic Programming</vt:lpstr>
      <vt:lpstr>Matrix Chain-Products</vt:lpstr>
      <vt:lpstr>Review Matrix Multiplication</vt:lpstr>
      <vt:lpstr>Matrix Chain-Products</vt:lpstr>
      <vt:lpstr>An Enumeration Approach</vt:lpstr>
      <vt:lpstr>A Greedy Approach</vt:lpstr>
      <vt:lpstr>Another Greedy Approach</vt:lpstr>
      <vt:lpstr>A “Recursive” Approach</vt:lpstr>
      <vt:lpstr>A Characterizing Equation</vt:lpstr>
      <vt:lpstr>Dynamic Programming Algorithm</vt:lpstr>
      <vt:lpstr>Java Implementation</vt:lpstr>
      <vt:lpstr>PowerPoint Presentation</vt:lpstr>
      <vt:lpstr>The General Dynamic Programming Technique</vt:lpstr>
      <vt:lpstr>Subsequences</vt:lpstr>
      <vt:lpstr>The Longest Common Subsequence (LCS) Problem</vt:lpstr>
      <vt:lpstr>A Poor Approach to the LCS Problem</vt:lpstr>
      <vt:lpstr>A Dynamic-Programming Approach to the LCS Problem</vt:lpstr>
      <vt:lpstr>An LCS Algorithm</vt:lpstr>
      <vt:lpstr>Visualizing the LCS Algorithm</vt:lpstr>
      <vt:lpstr>Analysis of LCS Algorithm</vt:lpstr>
      <vt:lpstr>Java Implementation</vt:lpstr>
      <vt:lpstr>Java Implementation,  Output of the Solution</vt:lpstr>
      <vt:lpstr>Summary</vt:lpstr>
      <vt:lpstr>PowerPoint Presentation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andy</cp:lastModifiedBy>
  <cp:revision>1144</cp:revision>
  <dcterms:created xsi:type="dcterms:W3CDTF">2002-01-21T02:22:10Z</dcterms:created>
  <dcterms:modified xsi:type="dcterms:W3CDTF">2014-11-11T16:16:06Z</dcterms:modified>
</cp:coreProperties>
</file>